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42"/>
  </p:notesMasterIdLst>
  <p:handoutMasterIdLst>
    <p:handoutMasterId r:id="rId43"/>
  </p:handoutMasterIdLst>
  <p:sldIdLst>
    <p:sldId id="1631" r:id="rId2"/>
    <p:sldId id="1640" r:id="rId3"/>
    <p:sldId id="1637" r:id="rId4"/>
    <p:sldId id="1645" r:id="rId5"/>
    <p:sldId id="1646" r:id="rId6"/>
    <p:sldId id="1635" r:id="rId7"/>
    <p:sldId id="1546" r:id="rId8"/>
    <p:sldId id="1636" r:id="rId9"/>
    <p:sldId id="266" r:id="rId10"/>
    <p:sldId id="1595" r:id="rId11"/>
    <p:sldId id="1590" r:id="rId12"/>
    <p:sldId id="1596" r:id="rId13"/>
    <p:sldId id="1603" r:id="rId14"/>
    <p:sldId id="259" r:id="rId15"/>
    <p:sldId id="1649" r:id="rId16"/>
    <p:sldId id="1593" r:id="rId17"/>
    <p:sldId id="1652" r:id="rId18"/>
    <p:sldId id="1642" r:id="rId19"/>
    <p:sldId id="1607" r:id="rId20"/>
    <p:sldId id="1606" r:id="rId21"/>
    <p:sldId id="1604" r:id="rId22"/>
    <p:sldId id="1601" r:id="rId23"/>
    <p:sldId id="1638" r:id="rId24"/>
    <p:sldId id="269" r:id="rId25"/>
    <p:sldId id="1641" r:id="rId26"/>
    <p:sldId id="1602" r:id="rId27"/>
    <p:sldId id="274" r:id="rId28"/>
    <p:sldId id="275" r:id="rId29"/>
    <p:sldId id="1647" r:id="rId30"/>
    <p:sldId id="1648" r:id="rId31"/>
    <p:sldId id="1639" r:id="rId32"/>
    <p:sldId id="277" r:id="rId33"/>
    <p:sldId id="1651" r:id="rId34"/>
    <p:sldId id="278" r:id="rId35"/>
    <p:sldId id="279" r:id="rId36"/>
    <p:sldId id="1650" r:id="rId37"/>
    <p:sldId id="280" r:id="rId38"/>
    <p:sldId id="281" r:id="rId39"/>
    <p:sldId id="1644" r:id="rId40"/>
    <p:sldId id="1409" r:id="rId41"/>
  </p:sldIdLst>
  <p:sldSz cx="12192000" cy="6858000"/>
  <p:notesSz cx="9363075" cy="7077075"/>
  <p:custDataLst>
    <p:tags r:id="rId44"/>
  </p:custDataLst>
  <p:defaultTextStyle>
    <a:defPPr>
      <a:defRPr lang="en-US"/>
    </a:defPPr>
    <a:lvl1pPr algn="ctr"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Trial" initials="JT" lastIdx="1" clrIdx="0">
    <p:extLst>
      <p:ext uri="{19B8F6BF-5375-455C-9EA6-DF929625EA0E}">
        <p15:presenceInfo xmlns:p15="http://schemas.microsoft.com/office/powerpoint/2012/main" userId="635924d02a7114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32C"/>
    <a:srgbClr val="9DC8D1"/>
    <a:srgbClr val="6ECBC3"/>
    <a:srgbClr val="913FB9"/>
    <a:srgbClr val="009193"/>
    <a:srgbClr val="FFC000"/>
    <a:srgbClr val="FF0000"/>
    <a:srgbClr val="753F93"/>
    <a:srgbClr val="DBFF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autoAdjust="0"/>
    <p:restoredTop sz="93197" autoAdjust="0"/>
  </p:normalViewPr>
  <p:slideViewPr>
    <p:cSldViewPr>
      <p:cViewPr varScale="1">
        <p:scale>
          <a:sx n="119" d="100"/>
          <a:sy n="119" d="100"/>
        </p:scale>
        <p:origin x="944" y="184"/>
      </p:cViewPr>
      <p:guideLst>
        <p:guide orient="horz" pos="2160"/>
        <p:guide pos="3840"/>
      </p:guideLst>
    </p:cSldViewPr>
  </p:slideViewPr>
  <p:outlineViewPr>
    <p:cViewPr>
      <p:scale>
        <a:sx n="33" d="100"/>
        <a:sy n="33" d="100"/>
      </p:scale>
      <p:origin x="0" y="-13992"/>
    </p:cViewPr>
  </p:outlineViewPr>
  <p:notesTextViewPr>
    <p:cViewPr>
      <p:scale>
        <a:sx n="35" d="100"/>
        <a:sy n="35" d="100"/>
      </p:scale>
      <p:origin x="0" y="0"/>
    </p:cViewPr>
  </p:notesTextViewPr>
  <p:sorterViewPr>
    <p:cViewPr>
      <p:scale>
        <a:sx n="1" d="1"/>
        <a:sy n="1" d="1"/>
      </p:scale>
      <p:origin x="0" y="16616"/>
    </p:cViewPr>
  </p:sorterViewPr>
  <p:notesViewPr>
    <p:cSldViewPr>
      <p:cViewPr varScale="1">
        <p:scale>
          <a:sx n="122" d="100"/>
          <a:sy n="122" d="100"/>
        </p:scale>
        <p:origin x="248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3074"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5" name="Rectangle 3"/>
          <p:cNvSpPr>
            <a:spLocks noGrp="1" noChangeArrowheads="1"/>
          </p:cNvSpPr>
          <p:nvPr>
            <p:ph type="dt" sz="quarter"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643076" name="Rectangle 4"/>
          <p:cNvSpPr>
            <a:spLocks noGrp="1" noChangeArrowheads="1"/>
          </p:cNvSpPr>
          <p:nvPr>
            <p:ph type="ftr" sz="quarter" idx="2"/>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643077" name="Rectangle 5"/>
          <p:cNvSpPr>
            <a:spLocks noGrp="1" noChangeArrowheads="1"/>
          </p:cNvSpPr>
          <p:nvPr>
            <p:ph type="sldNum" sz="quarter" idx="3"/>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E7E92CF9-7285-F844-B8C3-E8AC67ECD420}" type="slidenum">
              <a:rPr lang="en-US" altLang="en-US"/>
              <a:pPr/>
              <a:t>‹#›</a:t>
            </a:fld>
            <a:endParaRPr lang="en-US" altLang="en-US" dirty="0"/>
          </a:p>
        </p:txBody>
      </p:sp>
    </p:spTree>
    <p:custDataLst>
      <p:tags r:id="rId2"/>
    </p:custDataLst>
    <p:extLst>
      <p:ext uri="{BB962C8B-B14F-4D97-AF65-F5344CB8AC3E}">
        <p14:creationId xmlns:p14="http://schemas.microsoft.com/office/powerpoint/2010/main" val="1477421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5303505" y="0"/>
            <a:ext cx="4057972" cy="354175"/>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9411" eaLnBrk="1" hangingPunct="1">
              <a:defRPr sz="1200">
                <a:latin typeface="Arial" pitchFamily="4" charset="0"/>
                <a:ea typeface="+mn-ea"/>
                <a:cs typeface="+mn-cs"/>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322513" y="530225"/>
            <a:ext cx="4718050" cy="26543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30725" name="Rectangle 5"/>
          <p:cNvSpPr>
            <a:spLocks noGrp="1" noChangeArrowheads="1"/>
          </p:cNvSpPr>
          <p:nvPr>
            <p:ph type="body" sz="quarter" idx="3"/>
          </p:nvPr>
        </p:nvSpPr>
        <p:spPr bwMode="auto">
          <a:xfrm>
            <a:off x="936947" y="3362252"/>
            <a:ext cx="7489181" cy="3184364"/>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p:cNvSpPr>
            <a:spLocks noGrp="1" noChangeArrowheads="1"/>
          </p:cNvSpPr>
          <p:nvPr>
            <p:ph type="ftr" sz="quarter" idx="4"/>
          </p:nvPr>
        </p:nvSpPr>
        <p:spPr bwMode="auto">
          <a:xfrm>
            <a:off x="1"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l" defTabSz="939411" eaLnBrk="1" hangingPunct="1">
              <a:defRPr sz="1200">
                <a:latin typeface="Arial" pitchFamily="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5303505" y="6721298"/>
            <a:ext cx="4057972" cy="354175"/>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9411" eaLnBrk="1" hangingPunct="1">
              <a:defRPr sz="1200"/>
            </a:lvl1pPr>
          </a:lstStyle>
          <a:p>
            <a:fld id="{5BDC9F66-FAE5-5F48-95EE-ED992B26C4E1}" type="slidenum">
              <a:rPr lang="en-US" altLang="en-US"/>
              <a:pPr/>
              <a:t>‹#›</a:t>
            </a:fld>
            <a:endParaRPr lang="en-US" altLang="en-US" dirty="0"/>
          </a:p>
        </p:txBody>
      </p:sp>
    </p:spTree>
    <p:extLst>
      <p:ext uri="{BB962C8B-B14F-4D97-AF65-F5344CB8AC3E}">
        <p14:creationId xmlns:p14="http://schemas.microsoft.com/office/powerpoint/2010/main" val="7288269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mn-lt"/>
        <a:ea typeface="ＭＳ Ｐゴシック" pitchFamily="4" charset="-128"/>
        <a:cs typeface="ＭＳ Ｐゴシック" pitchFamily="4" charset="-128"/>
      </a:defRPr>
    </a:lvl1pPr>
    <a:lvl2pPr marL="457200" algn="l" rtl="0" eaLnBrk="0" fontAlgn="base" hangingPunct="0">
      <a:spcBef>
        <a:spcPct val="30000"/>
      </a:spcBef>
      <a:spcAft>
        <a:spcPct val="0"/>
      </a:spcAft>
      <a:defRPr sz="14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4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4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4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5265969" y="6657844"/>
            <a:ext cx="4028860" cy="35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2" tIns="46061" rIns="92122" bIns="46061" anchor="b"/>
          <a:lstStyle>
            <a:lvl1pPr defTabSz="930275">
              <a:defRPr>
                <a:solidFill>
                  <a:schemeClr val="tx1"/>
                </a:solidFill>
                <a:latin typeface="Arial" charset="0"/>
                <a:ea typeface="ＭＳ Ｐゴシック" charset="-128"/>
              </a:defRPr>
            </a:lvl1pPr>
            <a:lvl2pPr marL="742950" indent="-285750" defTabSz="930275">
              <a:defRPr>
                <a:solidFill>
                  <a:schemeClr val="tx1"/>
                </a:solidFill>
                <a:latin typeface="Arial" charset="0"/>
                <a:ea typeface="ＭＳ Ｐゴシック" charset="-128"/>
              </a:defRPr>
            </a:lvl2pPr>
            <a:lvl3pPr marL="1143000" indent="-228600" defTabSz="930275">
              <a:defRPr>
                <a:solidFill>
                  <a:schemeClr val="tx1"/>
                </a:solidFill>
                <a:latin typeface="Arial" charset="0"/>
                <a:ea typeface="ＭＳ Ｐゴシック" charset="-128"/>
              </a:defRPr>
            </a:lvl3pPr>
            <a:lvl4pPr marL="1600200" indent="-228600" defTabSz="930275">
              <a:defRPr>
                <a:solidFill>
                  <a:schemeClr val="tx1"/>
                </a:solidFill>
                <a:latin typeface="Arial" charset="0"/>
                <a:ea typeface="ＭＳ Ｐゴシック" charset="-128"/>
              </a:defRPr>
            </a:lvl4pPr>
            <a:lvl5pPr marL="2057400" indent="-228600" defTabSz="930275">
              <a:defRPr>
                <a:solidFill>
                  <a:schemeClr val="tx1"/>
                </a:solidFill>
                <a:latin typeface="Arial" charset="0"/>
                <a:ea typeface="ＭＳ Ｐゴシック" charset="-128"/>
              </a:defRPr>
            </a:lvl5pPr>
            <a:lvl6pPr marL="2514600" indent="-228600" defTabSz="930275"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0275"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0275"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0275"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r" defTabSz="930275" rtl="0" eaLnBrk="0" fontAlgn="base" latinLnBrk="0" hangingPunct="0">
              <a:lnSpc>
                <a:spcPct val="100000"/>
              </a:lnSpc>
              <a:spcBef>
                <a:spcPct val="0"/>
              </a:spcBef>
              <a:spcAft>
                <a:spcPct val="0"/>
              </a:spcAft>
              <a:buClrTx/>
              <a:buSzTx/>
              <a:buFontTx/>
              <a:buNone/>
              <a:tabLst/>
              <a:defRPr/>
            </a:pPr>
            <a:fld id="{FFE5CE4B-C99D-E741-BDE9-57AD3BCDB119}" type="slidenum">
              <a:rPr kumimoji="0" lang="en-US" altLang="en-US"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30275"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sz="1600" dirty="0">
              <a:latin typeface="Arial" charset="0"/>
              <a:ea typeface="ＭＳ Ｐゴシック" charset="-128"/>
            </a:endParaRPr>
          </a:p>
        </p:txBody>
      </p:sp>
    </p:spTree>
    <p:extLst>
      <p:ext uri="{BB962C8B-B14F-4D97-AF65-F5344CB8AC3E}">
        <p14:creationId xmlns:p14="http://schemas.microsoft.com/office/powerpoint/2010/main" val="396577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1023938" y="98425"/>
            <a:ext cx="4198937" cy="2362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4:notes"/>
          <p:cNvSpPr txBox="1">
            <a:spLocks noGrp="1"/>
          </p:cNvSpPr>
          <p:nvPr>
            <p:ph type="body" idx="1"/>
          </p:nvPr>
        </p:nvSpPr>
        <p:spPr>
          <a:xfrm>
            <a:off x="936947" y="2547937"/>
            <a:ext cx="7489181" cy="4527535"/>
          </a:xfrm>
          <a:prstGeom prst="rect">
            <a:avLst/>
          </a:prstGeom>
          <a:noFill/>
          <a:ln>
            <a:noFill/>
          </a:ln>
        </p:spPr>
        <p:txBody>
          <a:bodyPr spcFirstLastPara="1" wrap="square" lIns="93925" tIns="46950" rIns="93925" bIns="46950" anchor="t" anchorCtr="0">
            <a:noAutofit/>
          </a:bodyPr>
          <a:lstStyle/>
          <a:p>
            <a:pPr marL="0" lvl="0" indent="0" algn="l" rtl="0">
              <a:spcBef>
                <a:spcPts val="360"/>
              </a:spcBef>
              <a:spcAft>
                <a:spcPts val="0"/>
              </a:spcAft>
              <a:buNone/>
            </a:pPr>
            <a:endParaRPr dirty="0">
              <a:solidFill>
                <a:srgbClr val="545454"/>
              </a:solidFill>
              <a:latin typeface="Roboto"/>
              <a:ea typeface="Roboto"/>
              <a:cs typeface="Roboto"/>
              <a:sym typeface="Roboto"/>
            </a:endParaRPr>
          </a:p>
          <a:p>
            <a:pPr marL="0" lvl="0" indent="0" algn="l" rtl="0">
              <a:spcBef>
                <a:spcPts val="360"/>
              </a:spcBef>
              <a:spcAft>
                <a:spcPts val="0"/>
              </a:spcAft>
              <a:buNone/>
            </a:pPr>
            <a:endParaRPr dirty="0"/>
          </a:p>
        </p:txBody>
      </p:sp>
      <p:sp>
        <p:nvSpPr>
          <p:cNvPr id="172" name="Google Shape;172;p4:notes"/>
          <p:cNvSpPr txBox="1">
            <a:spLocks noGrp="1"/>
          </p:cNvSpPr>
          <p:nvPr>
            <p:ph type="sldNum" idx="12"/>
          </p:nvPr>
        </p:nvSpPr>
        <p:spPr>
          <a:xfrm>
            <a:off x="5303505" y="6721298"/>
            <a:ext cx="4057972" cy="354175"/>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16</a:t>
            </a:fld>
            <a:endParaRPr lang="en-US" altLang="en-US" dirty="0"/>
          </a:p>
        </p:txBody>
      </p:sp>
    </p:spTree>
    <p:extLst>
      <p:ext uri="{BB962C8B-B14F-4D97-AF65-F5344CB8AC3E}">
        <p14:creationId xmlns:p14="http://schemas.microsoft.com/office/powerpoint/2010/main" val="1021755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18</a:t>
            </a:fld>
            <a:endParaRPr lang="en-US" altLang="en-US" dirty="0"/>
          </a:p>
        </p:txBody>
      </p:sp>
    </p:spTree>
    <p:extLst>
      <p:ext uri="{BB962C8B-B14F-4D97-AF65-F5344CB8AC3E}">
        <p14:creationId xmlns:p14="http://schemas.microsoft.com/office/powerpoint/2010/main" val="3434609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19</a:t>
            </a:fld>
            <a:endParaRPr lang="en-US" altLang="en-US" dirty="0"/>
          </a:p>
        </p:txBody>
      </p:sp>
    </p:spTree>
    <p:extLst>
      <p:ext uri="{BB962C8B-B14F-4D97-AF65-F5344CB8AC3E}">
        <p14:creationId xmlns:p14="http://schemas.microsoft.com/office/powerpoint/2010/main" val="4265260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20</a:t>
            </a:fld>
            <a:endParaRPr lang="en-US" altLang="en-US" dirty="0"/>
          </a:p>
        </p:txBody>
      </p:sp>
    </p:spTree>
    <p:extLst>
      <p:ext uri="{BB962C8B-B14F-4D97-AF65-F5344CB8AC3E}">
        <p14:creationId xmlns:p14="http://schemas.microsoft.com/office/powerpoint/2010/main" val="3660061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21</a:t>
            </a:fld>
            <a:endParaRPr lang="en-US" altLang="en-US" dirty="0"/>
          </a:p>
        </p:txBody>
      </p:sp>
    </p:spTree>
    <p:extLst>
      <p:ext uri="{BB962C8B-B14F-4D97-AF65-F5344CB8AC3E}">
        <p14:creationId xmlns:p14="http://schemas.microsoft.com/office/powerpoint/2010/main" val="333231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22</a:t>
            </a:fld>
            <a:endParaRPr lang="en-US" altLang="en-US" dirty="0"/>
          </a:p>
        </p:txBody>
      </p:sp>
    </p:spTree>
    <p:extLst>
      <p:ext uri="{BB962C8B-B14F-4D97-AF65-F5344CB8AC3E}">
        <p14:creationId xmlns:p14="http://schemas.microsoft.com/office/powerpoint/2010/main" val="208379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23</a:t>
            </a:fld>
            <a:endParaRPr lang="en-US" altLang="en-US" dirty="0"/>
          </a:p>
        </p:txBody>
      </p:sp>
    </p:spTree>
    <p:extLst>
      <p:ext uri="{BB962C8B-B14F-4D97-AF65-F5344CB8AC3E}">
        <p14:creationId xmlns:p14="http://schemas.microsoft.com/office/powerpoint/2010/main" val="422736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a:spLocks noGrp="1" noRot="1" noChangeAspect="1"/>
          </p:cNvSpPr>
          <p:nvPr>
            <p:ph type="sldImg" idx="2"/>
          </p:nvPr>
        </p:nvSpPr>
        <p:spPr>
          <a:xfrm>
            <a:off x="685800" y="1143000"/>
            <a:ext cx="4343400" cy="2443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4:notes"/>
          <p:cNvSpPr txBox="1">
            <a:spLocks noGrp="1"/>
          </p:cNvSpPr>
          <p:nvPr>
            <p:ph type="body" idx="1"/>
          </p:nvPr>
        </p:nvSpPr>
        <p:spPr>
          <a:xfrm>
            <a:off x="457200" y="5181600"/>
            <a:ext cx="5486400" cy="3600450"/>
          </a:xfrm>
          <a:prstGeom prst="rect">
            <a:avLst/>
          </a:prstGeom>
          <a:noFill/>
          <a:ln>
            <a:noFill/>
          </a:ln>
        </p:spPr>
        <p:txBody>
          <a:bodyPr spcFirstLastPara="1" wrap="square" lIns="91425" tIns="45700" rIns="91425" bIns="45700" anchor="t" anchorCtr="0">
            <a:noAutofit/>
          </a:bodyPr>
          <a:lstStyle/>
          <a:p>
            <a:pPr marL="342900" indent="-342900">
              <a:lnSpc>
                <a:spcPct val="120000"/>
              </a:lnSpc>
              <a:spcBef>
                <a:spcPts val="600"/>
              </a:spcBef>
              <a:spcAft>
                <a:spcPts val="0"/>
              </a:spcAft>
              <a:buSzPct val="100000"/>
              <a:buFont typeface="Arial" panose="020B0604020202020204" pitchFamily="34" charset="0"/>
              <a:buChar char="•"/>
            </a:pPr>
            <a:r>
              <a:rPr lang="en-US" sz="3600" baseline="0" dirty="0">
                <a:latin typeface="+mn-lt"/>
                <a:ea typeface="Avenir"/>
                <a:cs typeface="The Serif Hand" panose="020F0502020204030204" pitchFamily="34" charset="0"/>
                <a:sym typeface="Avenir"/>
              </a:rPr>
              <a:t>Acog prefers team-based care instead of collaboration because</a:t>
            </a:r>
            <a:endParaRPr lang="en-US" sz="3600" baseline="0" dirty="0">
              <a:latin typeface="+mn-lt"/>
              <a:cs typeface="The Serif Hand" panose="020F0502020204030204" pitchFamily="34" charset="0"/>
            </a:endParaRPr>
          </a:p>
          <a:p>
            <a:pPr marL="685801" lvl="1" indent="-342900">
              <a:lnSpc>
                <a:spcPct val="120000"/>
              </a:lnSpc>
              <a:spcBef>
                <a:spcPts val="600"/>
              </a:spcBef>
              <a:spcAft>
                <a:spcPts val="0"/>
              </a:spcAft>
              <a:buSzPct val="100000"/>
              <a:buFont typeface="Arial" panose="020B0604020202020204" pitchFamily="34" charset="0"/>
              <a:buChar char="•"/>
            </a:pPr>
            <a:r>
              <a:rPr lang="en-US" sz="3600" baseline="0" dirty="0">
                <a:latin typeface="+mn-lt"/>
                <a:ea typeface="Avenir"/>
                <a:cs typeface="The Serif Hand" panose="020F0502020204030204" pitchFamily="34" charset="0"/>
                <a:sym typeface="Avenir"/>
              </a:rPr>
              <a:t>In some practices, collaboration </a:t>
            </a:r>
            <a:r>
              <a:rPr lang="en-US" sz="3600" b="1" i="1" baseline="0" dirty="0">
                <a:latin typeface="+mn-lt"/>
                <a:ea typeface="Avenir"/>
                <a:cs typeface="The Serif Hand" panose="020F0502020204030204" pitchFamily="34" charset="0"/>
                <a:sym typeface="Avenir"/>
              </a:rPr>
              <a:t>erroneously</a:t>
            </a:r>
            <a:r>
              <a:rPr lang="en-US" sz="3600" b="1" baseline="0" dirty="0">
                <a:latin typeface="+mn-lt"/>
                <a:ea typeface="Avenir"/>
                <a:cs typeface="The Serif Hand" panose="020F0502020204030204" pitchFamily="34" charset="0"/>
                <a:sym typeface="Avenir"/>
              </a:rPr>
              <a:t> </a:t>
            </a:r>
            <a:r>
              <a:rPr lang="en-US" sz="3600" baseline="0" dirty="0">
                <a:latin typeface="+mn-lt"/>
                <a:ea typeface="Avenir"/>
                <a:cs typeface="The Serif Hand" panose="020F0502020204030204" pitchFamily="34" charset="0"/>
                <a:sym typeface="Avenir"/>
              </a:rPr>
              <a:t>refers to a supervisory relationship (e.g. an ob-gyn supervising a CNM)</a:t>
            </a:r>
            <a:endParaRPr lang="en-US" sz="3600" baseline="0" dirty="0">
              <a:latin typeface="+mn-lt"/>
              <a:cs typeface="The Serif Hand" panose="020F0502020204030204" pitchFamily="34" charset="0"/>
            </a:endParaRPr>
          </a:p>
          <a:p>
            <a:pPr marL="685801" lvl="1" indent="-342900">
              <a:lnSpc>
                <a:spcPct val="120000"/>
              </a:lnSpc>
              <a:spcBef>
                <a:spcPts val="600"/>
              </a:spcBef>
              <a:spcAft>
                <a:spcPts val="0"/>
              </a:spcAft>
              <a:buSzPct val="100000"/>
              <a:buFont typeface="Arial" panose="020B0604020202020204" pitchFamily="34" charset="0"/>
              <a:buChar char="•"/>
            </a:pPr>
            <a:r>
              <a:rPr lang="en-US" sz="3600" baseline="0" dirty="0">
                <a:latin typeface="+mn-lt"/>
                <a:ea typeface="Avenir"/>
                <a:cs typeface="The Serif Hand" panose="020F0502020204030204" pitchFamily="34" charset="0"/>
                <a:sym typeface="Avenir"/>
              </a:rPr>
              <a:t>Team-based care is preferred because it is the more comprehensive definition of patient-centered, high-quality, high-value care </a:t>
            </a:r>
            <a:endParaRPr lang="en-US" sz="3600" baseline="0" dirty="0">
              <a:latin typeface="+mn-lt"/>
              <a:cs typeface="The Serif Hand" panose="020F0502020204030204" pitchFamily="34" charset="0"/>
            </a:endParaRPr>
          </a:p>
          <a:p>
            <a:pPr marL="0" lvl="0" indent="0" algn="l" rtl="0">
              <a:spcBef>
                <a:spcPts val="0"/>
              </a:spcBef>
              <a:spcAft>
                <a:spcPts val="0"/>
              </a:spcAft>
              <a:buNone/>
            </a:pPr>
            <a:endParaRPr dirty="0"/>
          </a:p>
        </p:txBody>
      </p:sp>
      <p:sp>
        <p:nvSpPr>
          <p:cNvPr id="185" name="Google Shape;1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
        <p:nvSpPr>
          <p:cNvPr id="2" name="TextBox 1">
            <a:extLst>
              <a:ext uri="{FF2B5EF4-FFF2-40B4-BE49-F238E27FC236}">
                <a16:creationId xmlns:a16="http://schemas.microsoft.com/office/drawing/2014/main" id="{F8D720E7-A4F5-7DB8-7C1F-A5E6B493A071}"/>
              </a:ext>
            </a:extLst>
          </p:cNvPr>
          <p:cNvSpPr txBox="1"/>
          <p:nvPr/>
        </p:nvSpPr>
        <p:spPr>
          <a:xfrm>
            <a:off x="457200" y="4248834"/>
            <a:ext cx="5340558" cy="646331"/>
          </a:xfrm>
          <a:prstGeom prst="rect">
            <a:avLst/>
          </a:prstGeom>
          <a:noFill/>
        </p:spPr>
        <p:txBody>
          <a:bodyPr wrap="square" rtlCol="0">
            <a:spAutoFit/>
          </a:bodyPr>
          <a:lstStyle/>
          <a:p>
            <a:r>
              <a:rPr lang="en-US" dirty="0"/>
              <a:t>A way of thinking – aspirational and philosophical; paradigm shift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25</a:t>
            </a:fld>
            <a:endParaRPr lang="en-US" altLang="en-US" dirty="0"/>
          </a:p>
        </p:txBody>
      </p:sp>
    </p:spTree>
    <p:extLst>
      <p:ext uri="{BB962C8B-B14F-4D97-AF65-F5344CB8AC3E}">
        <p14:creationId xmlns:p14="http://schemas.microsoft.com/office/powerpoint/2010/main" val="318256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a:t>
            </a:fld>
            <a:endParaRPr lang="en-US" altLang="en-US" dirty="0"/>
          </a:p>
        </p:txBody>
      </p:sp>
    </p:spTree>
    <p:extLst>
      <p:ext uri="{BB962C8B-B14F-4D97-AF65-F5344CB8AC3E}">
        <p14:creationId xmlns:p14="http://schemas.microsoft.com/office/powerpoint/2010/main" val="1933393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26</a:t>
            </a:fld>
            <a:endParaRPr lang="en-US" altLang="en-US" dirty="0"/>
          </a:p>
        </p:txBody>
      </p:sp>
    </p:spTree>
    <p:extLst>
      <p:ext uri="{BB962C8B-B14F-4D97-AF65-F5344CB8AC3E}">
        <p14:creationId xmlns:p14="http://schemas.microsoft.com/office/powerpoint/2010/main" val="3121641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20000"/>
              </a:lnSpc>
              <a:spcBef>
                <a:spcPts val="0"/>
              </a:spcBef>
              <a:spcAft>
                <a:spcPts val="0"/>
              </a:spcAft>
              <a:buClr>
                <a:schemeClr val="dk1"/>
              </a:buClr>
              <a:buSzPts val="1200"/>
              <a:buFont typeface="Arial"/>
              <a:buChar char="•"/>
            </a:pPr>
            <a:endParaRPr lang="en-US" b="1" i="0" dirty="0">
              <a:solidFill>
                <a:srgbClr val="212121"/>
              </a:solidFill>
              <a:effectLst/>
              <a:latin typeface="Merriweather" panose="020F0502020204030204" pitchFamily="34" charset="0"/>
            </a:endParaRPr>
          </a:p>
        </p:txBody>
      </p:sp>
      <p:sp>
        <p:nvSpPr>
          <p:cNvPr id="225" name="Google Shape;22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3600" dirty="0"/>
              <a:t>Nothing works in team, whether youre in tech, or building widgets, or on the Olympic curling team, it just won’t work unless the team </a:t>
            </a:r>
            <a:r>
              <a:rPr lang="en-US" sz="3600" b="1" dirty="0"/>
              <a:t>establishes a shared vision </a:t>
            </a:r>
          </a:p>
          <a:p>
            <a:pPr marL="0" lvl="0" indent="0" algn="l" rtl="0">
              <a:spcBef>
                <a:spcPts val="0"/>
              </a:spcBef>
              <a:spcAft>
                <a:spcPts val="0"/>
              </a:spcAft>
              <a:buNone/>
            </a:pPr>
            <a:endParaRPr lang="en-US" sz="3600" b="1" dirty="0"/>
          </a:p>
          <a:p>
            <a:pPr marL="0" lvl="0" indent="0" algn="l" rtl="0">
              <a:spcBef>
                <a:spcPts val="0"/>
              </a:spcBef>
              <a:spcAft>
                <a:spcPts val="0"/>
              </a:spcAft>
              <a:buNone/>
            </a:pPr>
            <a:r>
              <a:rPr lang="en-US" sz="3600" b="1" dirty="0"/>
              <a:t>One of the team of panelists we have on the call are from San Francisco General. And one the authors of this paper, Ana Delgado, is here as well. </a:t>
            </a:r>
          </a:p>
          <a:p>
            <a:pPr marL="0" lvl="0" indent="0" algn="l" rtl="0">
              <a:spcBef>
                <a:spcPts val="0"/>
              </a:spcBef>
              <a:spcAft>
                <a:spcPts val="0"/>
              </a:spcAft>
              <a:buNone/>
            </a:pPr>
            <a:endParaRPr lang="en-US" sz="3600" b="1" dirty="0"/>
          </a:p>
          <a:p>
            <a:pPr marL="0" lvl="0" indent="0" algn="l" rtl="0">
              <a:spcBef>
                <a:spcPts val="0"/>
              </a:spcBef>
              <a:spcAft>
                <a:spcPts val="0"/>
              </a:spcAft>
              <a:buNone/>
            </a:pPr>
            <a:r>
              <a:rPr lang="en-US" sz="3600" b="1" dirty="0"/>
              <a:t>And this practice very clearly puts forth in that paper that their shared vision is key and creates the foundation of everything that comes after that. And that is </a:t>
            </a:r>
            <a:endParaRPr sz="3600" b="1" dirty="0"/>
          </a:p>
        </p:txBody>
      </p:sp>
      <p:sp>
        <p:nvSpPr>
          <p:cNvPr id="232" name="Google Shape;2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30</a:t>
            </a:fld>
            <a:endParaRPr lang="en-US" altLang="en-US" dirty="0"/>
          </a:p>
        </p:txBody>
      </p:sp>
    </p:spTree>
    <p:extLst>
      <p:ext uri="{BB962C8B-B14F-4D97-AF65-F5344CB8AC3E}">
        <p14:creationId xmlns:p14="http://schemas.microsoft.com/office/powerpoint/2010/main" val="2522255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sym typeface="Avenir"/>
            </a:endParaRP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31</a:t>
            </a:fld>
            <a:endParaRPr lang="en-US" altLang="en-US" dirty="0"/>
          </a:p>
        </p:txBody>
      </p:sp>
    </p:spTree>
    <p:extLst>
      <p:ext uri="{BB962C8B-B14F-4D97-AF65-F5344CB8AC3E}">
        <p14:creationId xmlns:p14="http://schemas.microsoft.com/office/powerpoint/2010/main" val="3527123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4" name="Google Shape;25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36</a:t>
            </a:fld>
            <a:endParaRPr lang="en-US" altLang="en-US" dirty="0"/>
          </a:p>
        </p:txBody>
      </p:sp>
    </p:spTree>
    <p:extLst>
      <p:ext uri="{BB962C8B-B14F-4D97-AF65-F5344CB8AC3E}">
        <p14:creationId xmlns:p14="http://schemas.microsoft.com/office/powerpoint/2010/main" val="21630418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dirty="0">
              <a:solidFill>
                <a:schemeClr val="dk1"/>
              </a:solidFill>
              <a:latin typeface="Calibri"/>
              <a:ea typeface="Calibri"/>
              <a:cs typeface="Calibri"/>
              <a:sym typeface="Calibri"/>
            </a:endParaRPr>
          </a:p>
        </p:txBody>
      </p:sp>
      <p:sp>
        <p:nvSpPr>
          <p:cNvPr id="268" name="Google Shape;26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3349625" cy="1884363"/>
          </a:xfrm>
        </p:spPr>
      </p:sp>
      <p:sp>
        <p:nvSpPr>
          <p:cNvPr id="3" name="Notes Placeholder 2"/>
          <p:cNvSpPr>
            <a:spLocks noGrp="1"/>
          </p:cNvSpPr>
          <p:nvPr>
            <p:ph type="body" idx="1"/>
          </p:nvPr>
        </p:nvSpPr>
        <p:spPr>
          <a:xfrm>
            <a:off x="936947" y="2547937"/>
            <a:ext cx="7489181" cy="3998679"/>
          </a:xfrm>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7</a:t>
            </a:fld>
            <a:endParaRPr lang="en-US" altLang="en-US" dirty="0"/>
          </a:p>
        </p:txBody>
      </p:sp>
    </p:spTree>
    <p:extLst>
      <p:ext uri="{BB962C8B-B14F-4D97-AF65-F5344CB8AC3E}">
        <p14:creationId xmlns:p14="http://schemas.microsoft.com/office/powerpoint/2010/main" val="243530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0" name="Google Shape;29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2513" y="530225"/>
            <a:ext cx="3179762" cy="1789113"/>
          </a:xfrm>
        </p:spPr>
      </p:sp>
      <p:sp>
        <p:nvSpPr>
          <p:cNvPr id="3" name="Notes Placeholder 2"/>
          <p:cNvSpPr>
            <a:spLocks noGrp="1"/>
          </p:cNvSpPr>
          <p:nvPr>
            <p:ph type="body" idx="1"/>
          </p:nvPr>
        </p:nvSpPr>
        <p:spPr>
          <a:xfrm>
            <a:off x="936946" y="2319337"/>
            <a:ext cx="7489181" cy="4114799"/>
          </a:xfrm>
        </p:spPr>
        <p:txBody>
          <a:bodyPr/>
          <a:lstStyle/>
          <a:p>
            <a:br>
              <a:rPr lang="en-US" dirty="0"/>
            </a:br>
            <a:endParaRPr lang="en-US" dirty="0"/>
          </a:p>
          <a:p>
            <a:endParaRPr lang="en-US" dirty="0"/>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8</a:t>
            </a:fld>
            <a:endParaRPr lang="en-US" altLang="en-US" dirty="0"/>
          </a:p>
        </p:txBody>
      </p:sp>
    </p:spTree>
    <p:extLst>
      <p:ext uri="{BB962C8B-B14F-4D97-AF65-F5344CB8AC3E}">
        <p14:creationId xmlns:p14="http://schemas.microsoft.com/office/powerpoint/2010/main" val="229989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a:spLocks noGrp="1" noRot="1" noChangeAspect="1"/>
          </p:cNvSpPr>
          <p:nvPr>
            <p:ph type="sldImg" idx="2"/>
          </p:nvPr>
        </p:nvSpPr>
        <p:spPr>
          <a:xfrm>
            <a:off x="862013" y="338138"/>
            <a:ext cx="3179762" cy="17891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1" name="Google Shape;281;p11:notes"/>
          <p:cNvSpPr txBox="1">
            <a:spLocks noGrp="1"/>
          </p:cNvSpPr>
          <p:nvPr>
            <p:ph type="body" idx="1"/>
          </p:nvPr>
        </p:nvSpPr>
        <p:spPr>
          <a:xfrm>
            <a:off x="936947" y="2319337"/>
            <a:ext cx="7489181" cy="4227279"/>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282" name="Google Shape;282;p11:notes"/>
          <p:cNvSpPr txBox="1">
            <a:spLocks noGrp="1"/>
          </p:cNvSpPr>
          <p:nvPr>
            <p:ph type="ftr" idx="11"/>
          </p:nvPr>
        </p:nvSpPr>
        <p:spPr>
          <a:xfrm>
            <a:off x="1" y="6721298"/>
            <a:ext cx="4057972" cy="354175"/>
          </a:xfrm>
          <a:prstGeom prst="rect">
            <a:avLst/>
          </a:prstGeom>
          <a:noFill/>
          <a:ln>
            <a:noFill/>
          </a:ln>
        </p:spPr>
        <p:txBody>
          <a:bodyPr spcFirstLastPara="1" wrap="square" lIns="93925" tIns="46950" rIns="93925" bIns="46950" anchor="b" anchorCtr="0">
            <a:noAutofit/>
          </a:bodyPr>
          <a:lstStyle/>
          <a:p>
            <a:pPr marL="0" lvl="0" indent="0" algn="l" rtl="0">
              <a:spcBef>
                <a:spcPts val="0"/>
              </a:spcBef>
              <a:spcAft>
                <a:spcPts val="0"/>
              </a:spcAft>
              <a:buNone/>
            </a:pPr>
            <a:endParaRPr dirty="0"/>
          </a:p>
        </p:txBody>
      </p:sp>
      <p:sp>
        <p:nvSpPr>
          <p:cNvPr id="283" name="Google Shape;283;p11:notes"/>
          <p:cNvSpPr txBox="1">
            <a:spLocks noGrp="1"/>
          </p:cNvSpPr>
          <p:nvPr>
            <p:ph type="sldNum" idx="12"/>
          </p:nvPr>
        </p:nvSpPr>
        <p:spPr>
          <a:xfrm>
            <a:off x="5303505" y="6721298"/>
            <a:ext cx="4057972" cy="354175"/>
          </a:xfrm>
          <a:prstGeom prst="rect">
            <a:avLst/>
          </a:prstGeom>
          <a:noFill/>
          <a:ln>
            <a:noFill/>
          </a:ln>
        </p:spPr>
        <p:txBody>
          <a:bodyPr spcFirstLastPara="1" wrap="square" lIns="93925" tIns="46950" rIns="93925" bIns="4695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10</a:t>
            </a:fld>
            <a:endParaRPr lang="en-US" altLang="en-US" dirty="0"/>
          </a:p>
        </p:txBody>
      </p:sp>
    </p:spTree>
    <p:extLst>
      <p:ext uri="{BB962C8B-B14F-4D97-AF65-F5344CB8AC3E}">
        <p14:creationId xmlns:p14="http://schemas.microsoft.com/office/powerpoint/2010/main" val="255905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11</a:t>
            </a:fld>
            <a:endParaRPr lang="en-US" altLang="en-US" dirty="0"/>
          </a:p>
        </p:txBody>
      </p:sp>
    </p:spTree>
    <p:extLst>
      <p:ext uri="{BB962C8B-B14F-4D97-AF65-F5344CB8AC3E}">
        <p14:creationId xmlns:p14="http://schemas.microsoft.com/office/powerpoint/2010/main" val="881095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12</a:t>
            </a:fld>
            <a:endParaRPr lang="en-US" altLang="en-US" dirty="0"/>
          </a:p>
        </p:txBody>
      </p:sp>
    </p:spTree>
    <p:extLst>
      <p:ext uri="{BB962C8B-B14F-4D97-AF65-F5344CB8AC3E}">
        <p14:creationId xmlns:p14="http://schemas.microsoft.com/office/powerpoint/2010/main" val="3506555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3138" y="530225"/>
            <a:ext cx="4718050" cy="26543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5BDC9F66-FAE5-5F48-95EE-ED992B26C4E1}" type="slidenum">
              <a:rPr lang="en-US" altLang="en-US" smtClean="0"/>
              <a:pPr/>
              <a:t>13</a:t>
            </a:fld>
            <a:endParaRPr lang="en-US" altLang="en-US" dirty="0"/>
          </a:p>
        </p:txBody>
      </p:sp>
    </p:spTree>
    <p:extLst>
      <p:ext uri="{BB962C8B-B14F-4D97-AF65-F5344CB8AC3E}">
        <p14:creationId xmlns:p14="http://schemas.microsoft.com/office/powerpoint/2010/main" val="1283036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pic>
        <p:nvPicPr>
          <p:cNvPr id="4" name="Picture 3">
            <a:extLst>
              <a:ext uri="{FF2B5EF4-FFF2-40B4-BE49-F238E27FC236}">
                <a16:creationId xmlns:a16="http://schemas.microsoft.com/office/drawing/2014/main" id="{145C8BC1-2911-DF47-8EFE-6BD6F18238B3}"/>
              </a:ext>
            </a:extLst>
          </p:cNvPr>
          <p:cNvPicPr>
            <a:picLocks noChangeAspect="1"/>
          </p:cNvPicPr>
          <p:nvPr userDrawn="1"/>
        </p:nvPicPr>
        <p:blipFill>
          <a:blip r:embed="rId3"/>
          <a:stretch>
            <a:fillRect/>
          </a:stretch>
        </p:blipFill>
        <p:spPr>
          <a:xfrm>
            <a:off x="8458200" y="457200"/>
            <a:ext cx="3429000" cy="1257300"/>
          </a:xfrm>
          <a:prstGeom prst="rect">
            <a:avLst/>
          </a:prstGeom>
        </p:spPr>
      </p:pic>
    </p:spTree>
    <p:custDataLst>
      <p:tags r:id="rId1"/>
    </p:custDataLst>
    <p:extLst>
      <p:ext uri="{BB962C8B-B14F-4D97-AF65-F5344CB8AC3E}">
        <p14:creationId xmlns:p14="http://schemas.microsoft.com/office/powerpoint/2010/main" val="208088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
    <p:spTree>
      <p:nvGrpSpPr>
        <p:cNvPr id="1" name=""/>
        <p:cNvGrpSpPr/>
        <p:nvPr/>
      </p:nvGrpSpPr>
      <p:grpSpPr>
        <a:xfrm>
          <a:off x="0" y="0"/>
          <a:ext cx="0" cy="0"/>
          <a:chOff x="0" y="0"/>
          <a:chExt cx="0" cy="0"/>
        </a:xfrm>
      </p:grpSpPr>
      <p:graphicFrame>
        <p:nvGraphicFramePr>
          <p:cNvPr id="15" name="Base" hidden="1"/>
          <p:cNvGraphicFramePr>
            <a:graphicFrameLocks/>
          </p:cNvGraphicFramePr>
          <p:nvPr userDrawn="1"/>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a:xfrm>
            <a:off x="609600" y="838200"/>
            <a:ext cx="10363200" cy="914400"/>
          </a:xfrm>
          <a:prstGeom prst="rect">
            <a:avLst/>
          </a:prstGeom>
        </p:spPr>
        <p:txBody>
          <a:bodyPr>
            <a:normAutofit/>
          </a:bodyPr>
          <a:lstStyle>
            <a:lvl1pPr>
              <a:defRPr sz="3600" b="0" i="0">
                <a:latin typeface="+mj-lt"/>
                <a:ea typeface="Roboto Medium" panose="02000000000000000000" pitchFamily="2"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525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3FCE-F20C-EB40-805D-AE582357365E}"/>
              </a:ext>
            </a:extLst>
          </p:cNvPr>
          <p:cNvSpPr>
            <a:spLocks noGrp="1"/>
          </p:cNvSpPr>
          <p:nvPr>
            <p:ph type="title"/>
          </p:nvPr>
        </p:nvSpPr>
        <p:spPr>
          <a:xfrm>
            <a:off x="609600" y="838200"/>
            <a:ext cx="10363200" cy="914400"/>
          </a:xfrm>
          <a:prstGeom prst="rect">
            <a:avLst/>
          </a:prstGeom>
        </p:spPr>
        <p:txBody>
          <a:bodyPr>
            <a:normAutofit/>
          </a:bodyPr>
          <a:lstStyle>
            <a:lvl1pPr>
              <a:defRPr sz="3600">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129581-1261-4E49-989D-3A12B3738A7B}"/>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7EF84CE-004A-6344-BC2B-33B48728784B}"/>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5501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6390-0004-0847-A9BF-0C03C98EA7C3}"/>
              </a:ext>
            </a:extLst>
          </p:cNvPr>
          <p:cNvSpPr>
            <a:spLocks noGrp="1"/>
          </p:cNvSpPr>
          <p:nvPr>
            <p:ph type="title"/>
          </p:nvPr>
        </p:nvSpPr>
        <p:spPr>
          <a:xfrm>
            <a:off x="609600"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78A212-424B-CD4E-A3ED-B55C9E9C5CC0}"/>
              </a:ext>
            </a:extLst>
          </p:cNvPr>
          <p:cNvSpPr>
            <a:spLocks noGrp="1"/>
          </p:cNvSpPr>
          <p:nvPr>
            <p:ph idx="1" hasCustomPrompt="1"/>
          </p:nvPr>
        </p:nvSpPr>
        <p:spPr>
          <a:xfrm>
            <a:off x="609600" y="1981200"/>
            <a:ext cx="109728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3B884B0-B651-934B-B98F-96484D586224}"/>
              </a:ext>
            </a:extLst>
          </p:cNvPr>
          <p:cNvPicPr>
            <a:picLocks noChangeAspect="1"/>
          </p:cNvPicPr>
          <p:nvPr userDrawn="1"/>
        </p:nvPicPr>
        <p:blipFill>
          <a:blip r:embed="rId2"/>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345566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Long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D87F-6363-B146-A984-D8AC2DAD545A}"/>
              </a:ext>
            </a:extLst>
          </p:cNvPr>
          <p:cNvSpPr>
            <a:spLocks noGrp="1"/>
          </p:cNvSpPr>
          <p:nvPr>
            <p:ph type="title"/>
          </p:nvPr>
        </p:nvSpPr>
        <p:spPr>
          <a:xfrm>
            <a:off x="591671" y="655638"/>
            <a:ext cx="10515600" cy="1325563"/>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A29B7B-985D-2641-938E-D0DB52F6E6AD}"/>
              </a:ext>
            </a:extLst>
          </p:cNvPr>
          <p:cNvSpPr>
            <a:spLocks noGrp="1"/>
          </p:cNvSpPr>
          <p:nvPr>
            <p:ph idx="1" hasCustomPrompt="1"/>
          </p:nvPr>
        </p:nvSpPr>
        <p:spPr>
          <a:xfrm>
            <a:off x="609600" y="1981200"/>
            <a:ext cx="5080000" cy="3886200"/>
          </a:xfrm>
        </p:spPr>
        <p:txBody>
          <a:bodyPr/>
          <a:lstStyle>
            <a:lvl1pPr>
              <a:defRPr b="0" i="0">
                <a:latin typeface="+mj-lt"/>
                <a:ea typeface="Roboto" panose="02000000000000000000" pitchFamily="2" charset="0"/>
              </a:defRPr>
            </a:lvl1pPr>
            <a:lvl2pPr>
              <a:defRPr b="0" i="0">
                <a:latin typeface="+mj-lt"/>
                <a:ea typeface="Roboto" panose="02000000000000000000" pitchFamily="2" charset="0"/>
              </a:defRPr>
            </a:lvl2pPr>
            <a:lvl3pPr>
              <a:defRPr b="0" i="0">
                <a:latin typeface="+mj-lt"/>
                <a:ea typeface="Roboto" panose="02000000000000000000" pitchFamily="2" charset="0"/>
              </a:defRPr>
            </a:lvl3pPr>
            <a:lvl4pPr>
              <a:defRPr b="0" i="0">
                <a:latin typeface="+mj-lt"/>
                <a:ea typeface="Roboto" panose="02000000000000000000" pitchFamily="2" charset="0"/>
              </a:defRPr>
            </a:lvl4pPr>
            <a:lvl5pPr>
              <a:defRPr b="0" i="0">
                <a:latin typeface="+mj-lt"/>
                <a:ea typeface="Roboto" panose="02000000000000000000" pitchFamily="2" charset="0"/>
              </a:defRPr>
            </a:lvl5pPr>
          </a:lstStyle>
          <a:p>
            <a:pPr lvl="0"/>
            <a:r>
              <a:rPr lang="en-US" dirty="0" err="1"/>
              <a:t>Sublist</a:t>
            </a:r>
            <a:r>
              <a:rPr lang="en-US" dirty="0"/>
              <a:t>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38BFF8CF-18B1-894D-AC3D-0780DD672E6C}"/>
              </a:ext>
            </a:extLst>
          </p:cNvPr>
          <p:cNvSpPr>
            <a:spLocks noGrp="1"/>
          </p:cNvSpPr>
          <p:nvPr>
            <p:ph idx="10" hasCustomPrompt="1"/>
          </p:nvPr>
        </p:nvSpPr>
        <p:spPr>
          <a:xfrm>
            <a:off x="6197600" y="1981200"/>
            <a:ext cx="5080000" cy="38862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err="1"/>
              <a:t>Sublist</a:t>
            </a:r>
            <a:r>
              <a:rPr lang="en-US" dirty="0"/>
              <a:t> 2</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B5E8678-931E-CD4C-A9BE-39546FF2A5AC}"/>
              </a:ext>
            </a:extLst>
          </p:cNvPr>
          <p:cNvPicPr>
            <a:picLocks noChangeAspect="1"/>
          </p:cNvPicPr>
          <p:nvPr userDrawn="1"/>
        </p:nvPicPr>
        <p:blipFill>
          <a:blip r:embed="rId2"/>
          <a:stretch>
            <a:fillRect/>
          </a:stretch>
        </p:blipFill>
        <p:spPr>
          <a:xfrm>
            <a:off x="146424" y="6400800"/>
            <a:ext cx="5689600" cy="387481"/>
          </a:xfrm>
          <a:prstGeom prst="rect">
            <a:avLst/>
          </a:prstGeom>
        </p:spPr>
      </p:pic>
    </p:spTree>
    <p:extLst>
      <p:ext uri="{BB962C8B-B14F-4D97-AF65-F5344CB8AC3E}">
        <p14:creationId xmlns:p14="http://schemas.microsoft.com/office/powerpoint/2010/main" val="294765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E34B7E-7AA9-1F4F-9092-395517CA33DC}"/>
              </a:ext>
            </a:extLst>
          </p:cNvPr>
          <p:cNvSpPr/>
          <p:nvPr userDrawn="1"/>
        </p:nvSpPr>
        <p:spPr bwMode="auto">
          <a:xfrm>
            <a:off x="11658600" y="6324600"/>
            <a:ext cx="381000"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Tree>
    <p:extLst>
      <p:ext uri="{BB962C8B-B14F-4D97-AF65-F5344CB8AC3E}">
        <p14:creationId xmlns:p14="http://schemas.microsoft.com/office/powerpoint/2010/main" val="6331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75437"/>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pic>
        <p:nvPicPr>
          <p:cNvPr id="7" name="Picture 6">
            <a:extLst>
              <a:ext uri="{FF2B5EF4-FFF2-40B4-BE49-F238E27FC236}">
                <a16:creationId xmlns:a16="http://schemas.microsoft.com/office/drawing/2014/main" id="{5F9B57F4-BE5C-504F-809F-A85B6ED8A307}"/>
              </a:ext>
            </a:extLst>
          </p:cNvPr>
          <p:cNvPicPr>
            <a:picLocks noChangeAspect="1"/>
          </p:cNvPicPr>
          <p:nvPr userDrawn="1"/>
        </p:nvPicPr>
        <p:blipFill rotWithShape="1">
          <a:blip r:embed="rId2"/>
          <a:srcRect r="26360" b="54307"/>
          <a:stretch/>
        </p:blipFill>
        <p:spPr>
          <a:xfrm>
            <a:off x="1805848" y="2353645"/>
            <a:ext cx="8681903" cy="1975272"/>
          </a:xfrm>
          <a:prstGeom prst="rect">
            <a:avLst/>
          </a:prstGeom>
        </p:spPr>
      </p:pic>
    </p:spTree>
    <p:extLst>
      <p:ext uri="{BB962C8B-B14F-4D97-AF65-F5344CB8AC3E}">
        <p14:creationId xmlns:p14="http://schemas.microsoft.com/office/powerpoint/2010/main" val="74274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Co-branded mast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4B536-2E41-B745-92AF-B3CE72989A30}"/>
              </a:ext>
            </a:extLst>
          </p:cNvPr>
          <p:cNvSpPr/>
          <p:nvPr userDrawn="1"/>
        </p:nvSpPr>
        <p:spPr bwMode="auto">
          <a:xfrm>
            <a:off x="-11955" y="1940614"/>
            <a:ext cx="12203955" cy="4917387"/>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29715" name="Rectangle 19"/>
          <p:cNvSpPr>
            <a:spLocks noGrp="1" noChangeArrowheads="1"/>
          </p:cNvSpPr>
          <p:nvPr>
            <p:ph type="ctrTitle" hasCustomPrompt="1"/>
          </p:nvPr>
        </p:nvSpPr>
        <p:spPr>
          <a:xfrm>
            <a:off x="2840567" y="2114007"/>
            <a:ext cx="8026400" cy="2209800"/>
          </a:xfrm>
          <a:prstGeom prst="rect">
            <a:avLst/>
          </a:prstGeom>
        </p:spPr>
        <p:txBody>
          <a:bodyPr/>
          <a:lstStyle>
            <a:lvl1pPr>
              <a:defRPr sz="4600" b="0" i="0" baseline="0">
                <a:solidFill>
                  <a:schemeClr val="tx1"/>
                </a:solidFill>
                <a:latin typeface="+mj-lt"/>
                <a:ea typeface="Roboto Medium" panose="02000000000000000000" pitchFamily="2" charset="0"/>
              </a:defRPr>
            </a:lvl1pPr>
          </a:lstStyle>
          <a:p>
            <a:r>
              <a:rPr lang="en-US" dirty="0"/>
              <a:t>Insert Master Slide Title Here</a:t>
            </a:r>
          </a:p>
        </p:txBody>
      </p:sp>
      <p:sp>
        <p:nvSpPr>
          <p:cNvPr id="29716" name="Rectangle 20"/>
          <p:cNvSpPr>
            <a:spLocks noGrp="1" noChangeArrowheads="1"/>
          </p:cNvSpPr>
          <p:nvPr>
            <p:ph type="subTitle" idx="1" hasCustomPrompt="1"/>
          </p:nvPr>
        </p:nvSpPr>
        <p:spPr>
          <a:xfrm>
            <a:off x="2840567" y="4425516"/>
            <a:ext cx="8741833" cy="1137085"/>
          </a:xfrm>
        </p:spPr>
        <p:txBody>
          <a:bodyPr/>
          <a:lstStyle>
            <a:lvl1pPr marL="0" indent="0">
              <a:buFont typeface="Wingdings" pitchFamily="4" charset="2"/>
              <a:buNone/>
              <a:defRPr sz="2500" b="0" i="0" baseline="0">
                <a:latin typeface="+mj-lt"/>
                <a:ea typeface="Roboto" panose="02000000000000000000" pitchFamily="2" charset="0"/>
              </a:defRPr>
            </a:lvl1pPr>
          </a:lstStyle>
          <a:p>
            <a:r>
              <a:rPr lang="en-US" dirty="0"/>
              <a:t>Insert Master Slide Text Here</a:t>
            </a:r>
          </a:p>
        </p:txBody>
      </p:sp>
      <p:grpSp>
        <p:nvGrpSpPr>
          <p:cNvPr id="21" name="Group 20">
            <a:extLst>
              <a:ext uri="{FF2B5EF4-FFF2-40B4-BE49-F238E27FC236}">
                <a16:creationId xmlns:a16="http://schemas.microsoft.com/office/drawing/2014/main" id="{88A39766-3AA3-C542-8B0C-53BAB65E00AC}"/>
              </a:ext>
            </a:extLst>
          </p:cNvPr>
          <p:cNvGrpSpPr/>
          <p:nvPr userDrawn="1"/>
        </p:nvGrpSpPr>
        <p:grpSpPr>
          <a:xfrm>
            <a:off x="-11954" y="0"/>
            <a:ext cx="12192001" cy="1943100"/>
            <a:chOff x="0" y="0"/>
            <a:chExt cx="9144001" cy="1240563"/>
          </a:xfrm>
          <a:solidFill>
            <a:schemeClr val="accent1">
              <a:lumMod val="75000"/>
            </a:schemeClr>
          </a:solidFill>
        </p:grpSpPr>
        <p:sp>
          <p:nvSpPr>
            <p:cNvPr id="22" name="Rectangle 21">
              <a:extLst>
                <a:ext uri="{FF2B5EF4-FFF2-40B4-BE49-F238E27FC236}">
                  <a16:creationId xmlns:a16="http://schemas.microsoft.com/office/drawing/2014/main" id="{C690838C-22C7-9645-BFE9-411881D7265D}"/>
                </a:ext>
              </a:extLst>
            </p:cNvPr>
            <p:cNvSpPr/>
            <p:nvPr userDrawn="1"/>
          </p:nvSpPr>
          <p:spPr>
            <a:xfrm>
              <a:off x="1" y="0"/>
              <a:ext cx="9144000" cy="152400"/>
            </a:xfrm>
            <a:prstGeom prst="rect">
              <a:avLst/>
            </a:prstGeom>
            <a:grpFill/>
            <a:ln>
              <a:solidFill>
                <a:srgbClr val="FF9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cxnSp>
          <p:nvCxnSpPr>
            <p:cNvPr id="23" name="Straight Connector 22">
              <a:extLst>
                <a:ext uri="{FF2B5EF4-FFF2-40B4-BE49-F238E27FC236}">
                  <a16:creationId xmlns:a16="http://schemas.microsoft.com/office/drawing/2014/main" id="{6C2C101D-48B7-0547-AF47-7774A8994022}"/>
                </a:ext>
              </a:extLst>
            </p:cNvPr>
            <p:cNvCxnSpPr/>
            <p:nvPr userDrawn="1"/>
          </p:nvCxnSpPr>
          <p:spPr>
            <a:xfrm>
              <a:off x="0" y="1238975"/>
              <a:ext cx="9144000" cy="1588"/>
            </a:xfrm>
            <a:prstGeom prst="line">
              <a:avLst/>
            </a:prstGeom>
            <a:grpFill/>
            <a:ln w="19050" cap="flat" cmpd="sng" algn="ctr">
              <a:solidFill>
                <a:srgbClr val="FF93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 name="TextBox 2">
            <a:extLst>
              <a:ext uri="{FF2B5EF4-FFF2-40B4-BE49-F238E27FC236}">
                <a16:creationId xmlns:a16="http://schemas.microsoft.com/office/drawing/2014/main" id="{DF3F8C24-36DD-0443-AFCF-FDA063A20767}"/>
              </a:ext>
            </a:extLst>
          </p:cNvPr>
          <p:cNvSpPr txBox="1"/>
          <p:nvPr userDrawn="1"/>
        </p:nvSpPr>
        <p:spPr>
          <a:xfrm>
            <a:off x="711200" y="645213"/>
            <a:ext cx="3454400" cy="707886"/>
          </a:xfrm>
          <a:prstGeom prst="rect">
            <a:avLst/>
          </a:prstGeom>
          <a:noFill/>
        </p:spPr>
        <p:txBody>
          <a:bodyPr wrap="square" rtlCol="0">
            <a:spAutoFit/>
          </a:bodyPr>
          <a:lstStyle/>
          <a:p>
            <a:r>
              <a:rPr lang="en-US" sz="2000" dirty="0"/>
              <a:t>[Insert Secondary Logo Here]</a:t>
            </a:r>
          </a:p>
        </p:txBody>
      </p:sp>
      <p:pic>
        <p:nvPicPr>
          <p:cNvPr id="5" name="Picture 4">
            <a:extLst>
              <a:ext uri="{FF2B5EF4-FFF2-40B4-BE49-F238E27FC236}">
                <a16:creationId xmlns:a16="http://schemas.microsoft.com/office/drawing/2014/main" id="{E1CB87B2-7E19-0A4F-90DA-33015C9D5D41}"/>
              </a:ext>
            </a:extLst>
          </p:cNvPr>
          <p:cNvPicPr>
            <a:picLocks noChangeAspect="1"/>
          </p:cNvPicPr>
          <p:nvPr userDrawn="1"/>
        </p:nvPicPr>
        <p:blipFill>
          <a:blip r:embed="rId3"/>
          <a:stretch>
            <a:fillRect/>
          </a:stretch>
        </p:blipFill>
        <p:spPr>
          <a:xfrm>
            <a:off x="8458200" y="461009"/>
            <a:ext cx="3429000" cy="1257300"/>
          </a:xfrm>
          <a:prstGeom prst="rect">
            <a:avLst/>
          </a:prstGeom>
        </p:spPr>
      </p:pic>
    </p:spTree>
    <p:custDataLst>
      <p:tags r:id="rId1"/>
    </p:custDataLst>
    <p:extLst>
      <p:ext uri="{BB962C8B-B14F-4D97-AF65-F5344CB8AC3E}">
        <p14:creationId xmlns:p14="http://schemas.microsoft.com/office/powerpoint/2010/main" val="263165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branded backgrou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3BD02BB-B55B-384F-81EB-9BC6B11B891F}"/>
              </a:ext>
            </a:extLst>
          </p:cNvPr>
          <p:cNvSpPr/>
          <p:nvPr userDrawn="1"/>
        </p:nvSpPr>
        <p:spPr bwMode="auto">
          <a:xfrm>
            <a:off x="0" y="-152400"/>
            <a:ext cx="12293600" cy="70334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4" name="TextBox 3">
            <a:extLst>
              <a:ext uri="{FF2B5EF4-FFF2-40B4-BE49-F238E27FC236}">
                <a16:creationId xmlns:a16="http://schemas.microsoft.com/office/drawing/2014/main" id="{BFBC64AE-B805-E646-8160-658E3FC99973}"/>
              </a:ext>
            </a:extLst>
          </p:cNvPr>
          <p:cNvSpPr txBox="1"/>
          <p:nvPr userDrawn="1"/>
        </p:nvSpPr>
        <p:spPr>
          <a:xfrm>
            <a:off x="2205317" y="4038601"/>
            <a:ext cx="8026400" cy="584775"/>
          </a:xfrm>
          <a:prstGeom prst="rect">
            <a:avLst/>
          </a:prstGeom>
          <a:noFill/>
        </p:spPr>
        <p:txBody>
          <a:bodyPr wrap="square" rtlCol="0">
            <a:spAutoFit/>
          </a:bodyPr>
          <a:lstStyle/>
          <a:p>
            <a:r>
              <a:rPr lang="en-US" sz="3200" dirty="0"/>
              <a:t>[Insert Secondary Logo Here]</a:t>
            </a:r>
          </a:p>
        </p:txBody>
      </p:sp>
      <p:pic>
        <p:nvPicPr>
          <p:cNvPr id="7" name="Picture 6">
            <a:extLst>
              <a:ext uri="{FF2B5EF4-FFF2-40B4-BE49-F238E27FC236}">
                <a16:creationId xmlns:a16="http://schemas.microsoft.com/office/drawing/2014/main" id="{F3839ED9-7E6F-2348-994D-CDFBEA5A4D24}"/>
              </a:ext>
            </a:extLst>
          </p:cNvPr>
          <p:cNvPicPr>
            <a:picLocks noChangeAspect="1"/>
          </p:cNvPicPr>
          <p:nvPr userDrawn="1"/>
        </p:nvPicPr>
        <p:blipFill rotWithShape="1">
          <a:blip r:embed="rId2"/>
          <a:srcRect r="26360" b="54307"/>
          <a:stretch/>
        </p:blipFill>
        <p:spPr>
          <a:xfrm>
            <a:off x="2743200" y="1758528"/>
            <a:ext cx="6974542" cy="1586820"/>
          </a:xfrm>
          <a:prstGeom prst="rect">
            <a:avLst/>
          </a:prstGeom>
        </p:spPr>
      </p:pic>
    </p:spTree>
    <p:extLst>
      <p:ext uri="{BB962C8B-B14F-4D97-AF65-F5344CB8AC3E}">
        <p14:creationId xmlns:p14="http://schemas.microsoft.com/office/powerpoint/2010/main" val="32482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DF9A06-7854-8D48-B7F2-B135CD4D82F8}"/>
              </a:ext>
            </a:extLst>
          </p:cNvPr>
          <p:cNvSpPr/>
          <p:nvPr userDrawn="1"/>
        </p:nvSpPr>
        <p:spPr bwMode="auto">
          <a:xfrm>
            <a:off x="0" y="0"/>
            <a:ext cx="12203955" cy="533400"/>
          </a:xfrm>
          <a:prstGeom prst="rect">
            <a:avLst/>
          </a:prstGeom>
          <a:solidFill>
            <a:srgbClr val="E3E3E3">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1028" name="Rectangle 15"/>
          <p:cNvSpPr>
            <a:spLocks noGrp="1" noChangeArrowheads="1"/>
          </p:cNvSpPr>
          <p:nvPr>
            <p:ph type="body" idx="1"/>
          </p:nvPr>
        </p:nvSpPr>
        <p:spPr bwMode="auto">
          <a:xfrm>
            <a:off x="609600" y="1981200"/>
            <a:ext cx="10972800" cy="3886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Rectangle 1">
            <a:extLst>
              <a:ext uri="{FF2B5EF4-FFF2-40B4-BE49-F238E27FC236}">
                <a16:creationId xmlns:a16="http://schemas.microsoft.com/office/drawing/2014/main" id="{E947B078-2274-E048-BF1D-71C1E769DC7C}"/>
              </a:ext>
            </a:extLst>
          </p:cNvPr>
          <p:cNvSpPr/>
          <p:nvPr userDrawn="1"/>
        </p:nvSpPr>
        <p:spPr>
          <a:xfrm>
            <a:off x="11618964" y="6400800"/>
            <a:ext cx="466794" cy="369332"/>
          </a:xfrm>
          <a:prstGeom prst="rect">
            <a:avLst/>
          </a:prstGeom>
        </p:spPr>
        <p:txBody>
          <a:bodyPr wrap="none">
            <a:spAutoFit/>
          </a:bodyPr>
          <a:lstStyle/>
          <a:p>
            <a:fld id="{BE040F21-18A7-F24A-9FFF-CA1645682805}" type="slidenum">
              <a:rPr lang="en-US" smtClean="0">
                <a:latin typeface="Roboto" panose="02000000000000000000" pitchFamily="2" charset="0"/>
                <a:ea typeface="Roboto" panose="02000000000000000000" pitchFamily="2" charset="0"/>
              </a:rPr>
              <a:t>‹#›</a:t>
            </a:fld>
            <a:endParaRPr lang="en-US" dirty="0">
              <a:latin typeface="Roboto" panose="02000000000000000000" pitchFamily="2" charset="0"/>
              <a:ea typeface="Roboto" panose="02000000000000000000" pitchFamily="2" charset="0"/>
            </a:endParaRPr>
          </a:p>
        </p:txBody>
      </p:sp>
      <p:sp>
        <p:nvSpPr>
          <p:cNvPr id="3" name="Title Placeholder 2">
            <a:extLst>
              <a:ext uri="{FF2B5EF4-FFF2-40B4-BE49-F238E27FC236}">
                <a16:creationId xmlns:a16="http://schemas.microsoft.com/office/drawing/2014/main" id="{249BE8F0-75A0-A748-99AE-728CF18B0D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70FFF947-11DF-1645-95AE-F53E85B1898B}"/>
              </a:ext>
            </a:extLst>
          </p:cNvPr>
          <p:cNvPicPr>
            <a:picLocks noChangeAspect="1"/>
          </p:cNvPicPr>
          <p:nvPr userDrawn="1"/>
        </p:nvPicPr>
        <p:blipFill>
          <a:blip r:embed="rId12"/>
          <a:stretch>
            <a:fillRect/>
          </a:stretch>
        </p:blipFill>
        <p:spPr>
          <a:xfrm>
            <a:off x="10210800" y="75091"/>
            <a:ext cx="1828800" cy="382109"/>
          </a:xfrm>
          <a:prstGeom prst="rect">
            <a:avLst/>
          </a:prstGeom>
        </p:spPr>
      </p:pic>
    </p:spTree>
    <p:custDataLst>
      <p:tags r:id="rId11"/>
    </p:custData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8" r:id="rId4"/>
    <p:sldLayoutId id="2147484119" r:id="rId5"/>
    <p:sldLayoutId id="2147484122" r:id="rId6"/>
    <p:sldLayoutId id="2147484117" r:id="rId7"/>
    <p:sldLayoutId id="2147484120" r:id="rId8"/>
    <p:sldLayoutId id="2147484121" r:id="rId9"/>
  </p:sldLayoutIdLst>
  <p:hf hdr="0" ftr="0" dt="0"/>
  <p:txStyles>
    <p:titleStyle>
      <a:lvl1pPr algn="l" rtl="0" eaLnBrk="1" fontAlgn="base" hangingPunct="1">
        <a:spcBef>
          <a:spcPct val="0"/>
        </a:spcBef>
        <a:spcAft>
          <a:spcPct val="0"/>
        </a:spcAft>
        <a:defRPr sz="4000" b="0" i="0">
          <a:solidFill>
            <a:schemeClr val="tx1"/>
          </a:solidFill>
          <a:latin typeface="+mj-lt"/>
          <a:ea typeface="Roboto Medium" panose="02000000000000000000" pitchFamily="2" charset="0"/>
          <a:cs typeface="Roboto Medium" panose="02000000000000000000" pitchFamily="2" charset="0"/>
        </a:defRPr>
      </a:lvl1pPr>
      <a:lvl2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2pPr>
      <a:lvl3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3pPr>
      <a:lvl4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4pPr>
      <a:lvl5pPr algn="l" rtl="0" eaLnBrk="1" fontAlgn="base" hangingPunct="1">
        <a:spcBef>
          <a:spcPct val="0"/>
        </a:spcBef>
        <a:spcAft>
          <a:spcPct val="0"/>
        </a:spcAft>
        <a:defRPr sz="4000">
          <a:solidFill>
            <a:schemeClr val="tx1"/>
          </a:solidFill>
          <a:latin typeface="Arial" pitchFamily="4" charset="0"/>
          <a:ea typeface="ＭＳ Ｐゴシック" pitchFamily="4" charset="-128"/>
          <a:cs typeface="ＭＳ Ｐゴシック" pitchFamily="4" charset="-128"/>
        </a:defRPr>
      </a:lvl5pPr>
      <a:lvl6pPr marL="457200" algn="l" rtl="0" eaLnBrk="1" fontAlgn="base" hangingPunct="1">
        <a:spcBef>
          <a:spcPct val="0"/>
        </a:spcBef>
        <a:spcAft>
          <a:spcPct val="0"/>
        </a:spcAft>
        <a:defRPr sz="4000">
          <a:solidFill>
            <a:schemeClr val="tx1"/>
          </a:solidFill>
          <a:latin typeface="Arial" pitchFamily="4" charset="0"/>
        </a:defRPr>
      </a:lvl6pPr>
      <a:lvl7pPr marL="914400" algn="l" rtl="0" eaLnBrk="1" fontAlgn="base" hangingPunct="1">
        <a:spcBef>
          <a:spcPct val="0"/>
        </a:spcBef>
        <a:spcAft>
          <a:spcPct val="0"/>
        </a:spcAft>
        <a:defRPr sz="4000">
          <a:solidFill>
            <a:schemeClr val="tx1"/>
          </a:solidFill>
          <a:latin typeface="Arial" pitchFamily="4" charset="0"/>
        </a:defRPr>
      </a:lvl7pPr>
      <a:lvl8pPr marL="1371600" algn="l" rtl="0" eaLnBrk="1" fontAlgn="base" hangingPunct="1">
        <a:spcBef>
          <a:spcPct val="0"/>
        </a:spcBef>
        <a:spcAft>
          <a:spcPct val="0"/>
        </a:spcAft>
        <a:defRPr sz="4000">
          <a:solidFill>
            <a:schemeClr val="tx1"/>
          </a:solidFill>
          <a:latin typeface="Arial" pitchFamily="4" charset="0"/>
        </a:defRPr>
      </a:lvl8pPr>
      <a:lvl9pPr marL="1828800" algn="l" rtl="0" eaLnBrk="1" fontAlgn="base" hangingPunct="1">
        <a:spcBef>
          <a:spcPct val="0"/>
        </a:spcBef>
        <a:spcAft>
          <a:spcPct val="0"/>
        </a:spcAft>
        <a:defRPr sz="4000">
          <a:solidFill>
            <a:schemeClr val="tx1"/>
          </a:solidFill>
          <a:latin typeface="Arial" pitchFamily="4"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b="0" i="0">
          <a:solidFill>
            <a:schemeClr val="tx1"/>
          </a:solidFill>
          <a:latin typeface="+mj-lt"/>
          <a:ea typeface="Roboto" panose="02000000000000000000" pitchFamily="2" charset="0"/>
          <a:cs typeface="Roboto" panose="02000000000000000000" pitchFamily="2" charset="0"/>
        </a:defRPr>
      </a:lvl1pPr>
      <a:lvl2pPr marL="742950" indent="-285750" algn="l" rtl="0" eaLnBrk="1" fontAlgn="base" hangingPunct="1">
        <a:spcBef>
          <a:spcPct val="20000"/>
        </a:spcBef>
        <a:spcAft>
          <a:spcPct val="0"/>
        </a:spcAft>
        <a:buClr>
          <a:schemeClr val="accent2"/>
        </a:buClr>
        <a:buSzPct val="80000"/>
        <a:buFont typeface="Wingdings" charset="2"/>
        <a:buChar char="¨"/>
        <a:defRPr sz="2800" b="0" i="0">
          <a:solidFill>
            <a:schemeClr val="tx1"/>
          </a:solidFill>
          <a:latin typeface="+mj-lt"/>
          <a:ea typeface="Roboto" panose="02000000000000000000" pitchFamily="2" charset="0"/>
        </a:defRPr>
      </a:lvl2pPr>
      <a:lvl3pPr marL="1143000" indent="-228600" algn="l" rtl="0" eaLnBrk="1" fontAlgn="base" hangingPunct="1">
        <a:spcBef>
          <a:spcPct val="20000"/>
        </a:spcBef>
        <a:spcAft>
          <a:spcPct val="0"/>
        </a:spcAft>
        <a:buClr>
          <a:schemeClr val="bg2"/>
        </a:buClr>
        <a:buSzPct val="65000"/>
        <a:buFont typeface="Wingdings" charset="2"/>
        <a:buChar char="n"/>
        <a:defRPr sz="2400" b="0" i="0">
          <a:solidFill>
            <a:schemeClr val="tx1"/>
          </a:solidFill>
          <a:latin typeface="+mj-lt"/>
          <a:ea typeface="Roboto" panose="02000000000000000000" pitchFamily="2" charset="0"/>
        </a:defRPr>
      </a:lvl3pPr>
      <a:lvl4pPr marL="1600200" indent="-228600" algn="l" rtl="0" eaLnBrk="1" fontAlgn="base" hangingPunct="1">
        <a:spcBef>
          <a:spcPct val="20000"/>
        </a:spcBef>
        <a:spcAft>
          <a:spcPct val="0"/>
        </a:spcAft>
        <a:buClr>
          <a:schemeClr val="accent2"/>
        </a:buClr>
        <a:buSzPct val="70000"/>
        <a:buFont typeface="Wingdings" charset="2"/>
        <a:buChar char="¨"/>
        <a:defRPr sz="2000" b="0" i="0">
          <a:solidFill>
            <a:schemeClr val="tx1"/>
          </a:solidFill>
          <a:latin typeface="+mj-lt"/>
          <a:ea typeface="Roboto" panose="02000000000000000000" pitchFamily="2" charset="0"/>
        </a:defRPr>
      </a:lvl4pPr>
      <a:lvl5pPr marL="2057400" indent="-228600" algn="l" rtl="0" eaLnBrk="1" fontAlgn="base" hangingPunct="1">
        <a:spcBef>
          <a:spcPct val="20000"/>
        </a:spcBef>
        <a:spcAft>
          <a:spcPct val="0"/>
        </a:spcAft>
        <a:buClr>
          <a:schemeClr val="bg2"/>
        </a:buClr>
        <a:buFont typeface="Wingdings" charset="2"/>
        <a:buChar char="§"/>
        <a:defRPr sz="2000" b="0" i="0">
          <a:solidFill>
            <a:schemeClr val="tx1"/>
          </a:solidFill>
          <a:latin typeface="+mj-lt"/>
          <a:ea typeface="Roboto" panose="02000000000000000000" pitchFamily="2" charset="0"/>
        </a:defRPr>
      </a:lvl5pPr>
      <a:lvl6pPr marL="25146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6pPr>
      <a:lvl7pPr marL="29718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7pPr>
      <a:lvl8pPr marL="34290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8pPr>
      <a:lvl9pPr marL="3886200" indent="-228600" algn="l" rtl="0" eaLnBrk="1" fontAlgn="base" hangingPunct="1">
        <a:spcBef>
          <a:spcPct val="20000"/>
        </a:spcBef>
        <a:spcAft>
          <a:spcPct val="0"/>
        </a:spcAft>
        <a:buClr>
          <a:schemeClr val="bg2"/>
        </a:buClr>
        <a:buFont typeface="Wingdings" pitchFamily="4" charset="2"/>
        <a:buChar char="§"/>
        <a:defRPr sz="2000">
          <a:solidFill>
            <a:schemeClr val="tx1"/>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mqcc.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datacenter@cmqcc.org" TargetMode="External"/><Relationship Id="rId2" Type="http://schemas.openxmlformats.org/officeDocument/2006/relationships/image" Target="../media/image29.jpg"/><Relationship Id="rId1" Type="http://schemas.openxmlformats.org/officeDocument/2006/relationships/slideLayout" Target="../slideLayouts/slideLayout3.xml"/><Relationship Id="rId5" Type="http://schemas.openxmlformats.org/officeDocument/2006/relationships/hyperlink" Target="mailto:holly@midwiferyrising.org" TargetMode="External"/><Relationship Id="rId4" Type="http://schemas.openxmlformats.org/officeDocument/2006/relationships/hyperlink" Target="mailto:csakowski@cmqcc.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357B3-1089-9E70-0CEB-9919D9EA4646}"/>
              </a:ext>
            </a:extLst>
          </p:cNvPr>
          <p:cNvSpPr txBox="1"/>
          <p:nvPr/>
        </p:nvSpPr>
        <p:spPr>
          <a:xfrm>
            <a:off x="571500" y="2133600"/>
            <a:ext cx="11049000" cy="4985980"/>
          </a:xfrm>
          <a:prstGeom prst="rect">
            <a:avLst/>
          </a:prstGeom>
          <a:noFill/>
        </p:spPr>
        <p:txBody>
          <a:bodyPr wrap="square" rtlCol="0">
            <a:spAutoFit/>
          </a:bodyPr>
          <a:lstStyle/>
          <a:p>
            <a:r>
              <a:rPr lang="en-US" sz="4500" b="0" i="0" dirty="0">
                <a:solidFill>
                  <a:srgbClr val="3F4444"/>
                </a:solidFill>
                <a:effectLst/>
                <a:latin typeface="Avenir Book" panose="02000503020000020003" pitchFamily="2" charset="0"/>
              </a:rPr>
              <a:t>Harnessing the Power of Team-Based Care to Improve Maternity Outcomes: </a:t>
            </a:r>
            <a:r>
              <a:rPr lang="en-US" sz="4500" b="0" dirty="0">
                <a:solidFill>
                  <a:srgbClr val="3F4444"/>
                </a:solidFill>
                <a:effectLst/>
                <a:latin typeface="Avenir Book" panose="02000503020000020003" pitchFamily="2" charset="0"/>
              </a:rPr>
              <a:t>Medicine and Midwifery as Partners in Care</a:t>
            </a:r>
          </a:p>
          <a:p>
            <a:br>
              <a:rPr lang="en-US" sz="4800" dirty="0">
                <a:latin typeface="Avenir Book" panose="02000503020000020003" pitchFamily="2" charset="0"/>
              </a:rPr>
            </a:br>
            <a:br>
              <a:rPr lang="en-US" sz="4500" dirty="0">
                <a:effectLst/>
              </a:rPr>
            </a:br>
            <a:endParaRPr lang="en-US" sz="4500" dirty="0">
              <a:effectLst/>
            </a:endParaRPr>
          </a:p>
        </p:txBody>
      </p:sp>
      <p:sp>
        <p:nvSpPr>
          <p:cNvPr id="3" name="TextBox 2">
            <a:extLst>
              <a:ext uri="{FF2B5EF4-FFF2-40B4-BE49-F238E27FC236}">
                <a16:creationId xmlns:a16="http://schemas.microsoft.com/office/drawing/2014/main" id="{3E245A92-2CDC-4BBE-96F7-40EB7AB563B7}"/>
              </a:ext>
            </a:extLst>
          </p:cNvPr>
          <p:cNvSpPr txBox="1"/>
          <p:nvPr/>
        </p:nvSpPr>
        <p:spPr>
          <a:xfrm>
            <a:off x="380648" y="6255882"/>
            <a:ext cx="11373242" cy="338554"/>
          </a:xfrm>
          <a:prstGeom prst="rect">
            <a:avLst/>
          </a:prstGeom>
          <a:noFill/>
        </p:spPr>
        <p:txBody>
          <a:bodyPr wrap="none" rtlCol="0">
            <a:spAutoFit/>
          </a:bodyPr>
          <a:lstStyle/>
          <a:p>
            <a:r>
              <a:rPr lang="en-US" sz="1600" dirty="0"/>
              <a:t>Panelists: Ana Delgado, MS, CNM  |  Annette </a:t>
            </a:r>
            <a:r>
              <a:rPr lang="en-US" sz="1600" dirty="0" err="1"/>
              <a:t>Fineberg</a:t>
            </a:r>
            <a:r>
              <a:rPr lang="en-US" sz="1600" dirty="0"/>
              <a:t>, MD  |  Malini Nijagal, MD, MPH  |  Ana Rapoport, MS, CNM, WHNP</a:t>
            </a:r>
          </a:p>
        </p:txBody>
      </p:sp>
      <p:sp>
        <p:nvSpPr>
          <p:cNvPr id="6" name="TextBox 5">
            <a:extLst>
              <a:ext uri="{FF2B5EF4-FFF2-40B4-BE49-F238E27FC236}">
                <a16:creationId xmlns:a16="http://schemas.microsoft.com/office/drawing/2014/main" id="{A93494C8-5362-9625-CDE4-8998B5F0BFB6}"/>
              </a:ext>
            </a:extLst>
          </p:cNvPr>
          <p:cNvSpPr txBox="1"/>
          <p:nvPr/>
        </p:nvSpPr>
        <p:spPr>
          <a:xfrm>
            <a:off x="458790" y="5730738"/>
            <a:ext cx="4208075" cy="338554"/>
          </a:xfrm>
          <a:prstGeom prst="rect">
            <a:avLst/>
          </a:prstGeom>
          <a:noFill/>
        </p:spPr>
        <p:txBody>
          <a:bodyPr wrap="none" rtlCol="0">
            <a:spAutoFit/>
          </a:bodyPr>
          <a:lstStyle/>
          <a:p>
            <a:r>
              <a:rPr lang="en-US" sz="1600" dirty="0"/>
              <a:t>Facilitator: Holly Smith, MPH, CNM, FACNM</a:t>
            </a:r>
          </a:p>
        </p:txBody>
      </p:sp>
    </p:spTree>
    <p:extLst>
      <p:ext uri="{BB962C8B-B14F-4D97-AF65-F5344CB8AC3E}">
        <p14:creationId xmlns:p14="http://schemas.microsoft.com/office/powerpoint/2010/main" val="397686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8ED6-46C4-FBF2-4F2A-E18BD3314BA4}"/>
              </a:ext>
            </a:extLst>
          </p:cNvPr>
          <p:cNvSpPr>
            <a:spLocks noGrp="1"/>
          </p:cNvSpPr>
          <p:nvPr>
            <p:ph type="title"/>
          </p:nvPr>
        </p:nvSpPr>
        <p:spPr/>
        <p:txBody>
          <a:bodyPr/>
          <a:lstStyle/>
          <a:p>
            <a:r>
              <a:rPr lang="en-US" dirty="0"/>
              <a:t>Birth Equity </a:t>
            </a:r>
          </a:p>
        </p:txBody>
      </p:sp>
      <p:sp>
        <p:nvSpPr>
          <p:cNvPr id="3" name="Content Placeholder 2">
            <a:extLst>
              <a:ext uri="{FF2B5EF4-FFF2-40B4-BE49-F238E27FC236}">
                <a16:creationId xmlns:a16="http://schemas.microsoft.com/office/drawing/2014/main" id="{A3007262-71DB-A5D3-28BF-804F4B488CD7}"/>
              </a:ext>
            </a:extLst>
          </p:cNvPr>
          <p:cNvSpPr>
            <a:spLocks noGrp="1"/>
          </p:cNvSpPr>
          <p:nvPr>
            <p:ph idx="1"/>
          </p:nvPr>
        </p:nvSpPr>
        <p:spPr/>
        <p:txBody>
          <a:bodyPr/>
          <a:lstStyle/>
          <a:p>
            <a:r>
              <a:rPr lang="en-US" i="0" dirty="0">
                <a:solidFill>
                  <a:srgbClr val="202124"/>
                </a:solidFill>
                <a:effectLst/>
              </a:rPr>
              <a:t>“The assurance of the conditions of optimal births for all people with a willingness to address racial and social inequalities in a sustained effort.”</a:t>
            </a:r>
            <a:endParaRPr lang="en-US" dirty="0"/>
          </a:p>
        </p:txBody>
      </p:sp>
      <p:sp>
        <p:nvSpPr>
          <p:cNvPr id="4" name="Rectangle 3">
            <a:extLst>
              <a:ext uri="{FF2B5EF4-FFF2-40B4-BE49-F238E27FC236}">
                <a16:creationId xmlns:a16="http://schemas.microsoft.com/office/drawing/2014/main" id="{6B674074-7A8A-3090-45C8-823100023A14}"/>
              </a:ext>
            </a:extLst>
          </p:cNvPr>
          <p:cNvSpPr/>
          <p:nvPr/>
        </p:nvSpPr>
        <p:spPr bwMode="auto">
          <a:xfrm>
            <a:off x="5181600" y="4114800"/>
            <a:ext cx="4724400" cy="1066800"/>
          </a:xfrm>
          <a:prstGeom prst="rect">
            <a:avLst/>
          </a:prstGeom>
          <a:solidFill>
            <a:srgbClr val="9DC8D1"/>
          </a:solidFill>
          <a:ln w="1270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pitchFamily="4" charset="0"/>
              </a:rPr>
              <a:t>– </a:t>
            </a:r>
            <a:r>
              <a:rPr kumimoji="0" lang="en-US" sz="1800" b="1" i="0" u="none" strike="noStrike" cap="none" normalizeH="0" baseline="0" dirty="0">
                <a:ln>
                  <a:noFill/>
                </a:ln>
                <a:effectLst/>
                <a:latin typeface="Arial" pitchFamily="4" charset="0"/>
              </a:rPr>
              <a:t>Joia Crear</a:t>
            </a:r>
            <a:r>
              <a:rPr kumimoji="0" lang="en-US" sz="1800" b="1" i="0" u="none" strike="noStrike" cap="none" normalizeH="0" dirty="0">
                <a:ln>
                  <a:noFill/>
                </a:ln>
                <a:effectLst/>
                <a:latin typeface="Arial" pitchFamily="4" charset="0"/>
              </a:rPr>
              <a:t> </a:t>
            </a:r>
            <a:r>
              <a:rPr kumimoji="0" lang="en-US" sz="1800" b="1" i="0" u="none" strike="noStrike" cap="none" normalizeH="0" baseline="0" dirty="0">
                <a:ln>
                  <a:noFill/>
                </a:ln>
                <a:effectLst/>
                <a:latin typeface="Arial" pitchFamily="4" charset="0"/>
              </a:rPr>
              <a:t>Perry, MD, FACOG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Arial" pitchFamily="4" charset="0"/>
              </a:rPr>
              <a:t> Founder,</a:t>
            </a:r>
            <a:r>
              <a:rPr kumimoji="0" lang="en-US" sz="1800" b="1" i="0" u="none" strike="noStrike" cap="none" normalizeH="0" dirty="0">
                <a:ln>
                  <a:noFill/>
                </a:ln>
                <a:effectLst/>
                <a:latin typeface="Arial" pitchFamily="4" charset="0"/>
              </a:rPr>
              <a:t> National Birth Equity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dirty="0">
                <a:ln>
                  <a:noFill/>
                </a:ln>
                <a:effectLst/>
                <a:latin typeface="Arial" pitchFamily="4" charset="0"/>
              </a:rPr>
              <a:t>Collaborative</a:t>
            </a:r>
            <a:endParaRPr kumimoji="0" lang="en-US" sz="1800" b="1" i="1" u="none" strike="noStrike" cap="none" normalizeH="0" baseline="0" dirty="0">
              <a:ln>
                <a:noFill/>
              </a:ln>
              <a:effectLst/>
              <a:latin typeface="Arial" pitchFamily="4" charset="0"/>
            </a:endParaRPr>
          </a:p>
        </p:txBody>
      </p:sp>
    </p:spTree>
    <p:extLst>
      <p:ext uri="{BB962C8B-B14F-4D97-AF65-F5344CB8AC3E}">
        <p14:creationId xmlns:p14="http://schemas.microsoft.com/office/powerpoint/2010/main" val="194876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A265-A032-2525-7ECC-0E3B36ADD970}"/>
              </a:ext>
            </a:extLst>
          </p:cNvPr>
          <p:cNvSpPr>
            <a:spLocks noGrp="1"/>
          </p:cNvSpPr>
          <p:nvPr>
            <p:ph type="title"/>
          </p:nvPr>
        </p:nvSpPr>
        <p:spPr>
          <a:xfrm>
            <a:off x="614362" y="685800"/>
            <a:ext cx="10363200" cy="914400"/>
          </a:xfrm>
        </p:spPr>
        <p:txBody>
          <a:bodyPr>
            <a:normAutofit/>
          </a:bodyPr>
          <a:lstStyle/>
          <a:p>
            <a:r>
              <a:rPr lang="en-US" dirty="0"/>
              <a:t>Achieving Birth Equity Means</a:t>
            </a:r>
          </a:p>
        </p:txBody>
      </p:sp>
      <p:sp>
        <p:nvSpPr>
          <p:cNvPr id="3" name="Content Placeholder 2">
            <a:extLst>
              <a:ext uri="{FF2B5EF4-FFF2-40B4-BE49-F238E27FC236}">
                <a16:creationId xmlns:a16="http://schemas.microsoft.com/office/drawing/2014/main" id="{070087B7-2D45-02B1-F2EE-548C42E61EB9}"/>
              </a:ext>
            </a:extLst>
          </p:cNvPr>
          <p:cNvSpPr>
            <a:spLocks noGrp="1"/>
          </p:cNvSpPr>
          <p:nvPr>
            <p:ph idx="1"/>
          </p:nvPr>
        </p:nvSpPr>
        <p:spPr>
          <a:xfrm>
            <a:off x="600074" y="1676400"/>
            <a:ext cx="10972800" cy="3886200"/>
          </a:xfrm>
        </p:spPr>
        <p:txBody>
          <a:bodyPr/>
          <a:lstStyle/>
          <a:p>
            <a:r>
              <a:rPr lang="en-US" dirty="0"/>
              <a:t>Utilizing strategies that consider the root causes of disparities </a:t>
            </a:r>
          </a:p>
          <a:p>
            <a:r>
              <a:rPr lang="en-US" dirty="0"/>
              <a:t>Considering community needs/wants in our approaches to quality improvement (patient and community-centeredness)</a:t>
            </a:r>
          </a:p>
          <a:p>
            <a:r>
              <a:rPr lang="en-US" dirty="0"/>
              <a:t>Humility to accept that what we are doing right now isn’t working for everyone</a:t>
            </a:r>
          </a:p>
          <a:p>
            <a:r>
              <a:rPr lang="en-US" dirty="0"/>
              <a:t>Bringing all quality improvement pressure points to bear; using all the tools in the toolbox</a:t>
            </a:r>
            <a:br>
              <a:rPr lang="en-US" dirty="0"/>
            </a:br>
            <a:endParaRPr lang="en-US" dirty="0"/>
          </a:p>
        </p:txBody>
      </p:sp>
    </p:spTree>
    <p:extLst>
      <p:ext uri="{BB962C8B-B14F-4D97-AF65-F5344CB8AC3E}">
        <p14:creationId xmlns:p14="http://schemas.microsoft.com/office/powerpoint/2010/main" val="203059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63EF-1DCF-00FB-F27A-5037C205F051}"/>
              </a:ext>
            </a:extLst>
          </p:cNvPr>
          <p:cNvSpPr>
            <a:spLocks noGrp="1"/>
          </p:cNvSpPr>
          <p:nvPr>
            <p:ph type="title"/>
          </p:nvPr>
        </p:nvSpPr>
        <p:spPr>
          <a:xfrm>
            <a:off x="685800" y="617880"/>
            <a:ext cx="10363200" cy="914400"/>
          </a:xfrm>
        </p:spPr>
        <p:txBody>
          <a:bodyPr/>
          <a:lstStyle/>
          <a:p>
            <a:pPr algn="ctr"/>
            <a:r>
              <a:rPr lang="en-US" dirty="0"/>
              <a:t>Quality Improvement Ecosystem</a:t>
            </a:r>
          </a:p>
        </p:txBody>
      </p:sp>
      <p:pic>
        <p:nvPicPr>
          <p:cNvPr id="5" name="Picture 4" descr="A picture containing text&#10;&#10;Description automatically generated">
            <a:extLst>
              <a:ext uri="{FF2B5EF4-FFF2-40B4-BE49-F238E27FC236}">
                <a16:creationId xmlns:a16="http://schemas.microsoft.com/office/drawing/2014/main" id="{85F3AA8A-1B3F-5C00-9CA5-300511FAE00E}"/>
              </a:ext>
            </a:extLst>
          </p:cNvPr>
          <p:cNvPicPr>
            <a:picLocks noChangeAspect="1"/>
          </p:cNvPicPr>
          <p:nvPr/>
        </p:nvPicPr>
        <p:blipFill>
          <a:blip r:embed="rId3"/>
          <a:stretch>
            <a:fillRect/>
          </a:stretch>
        </p:blipFill>
        <p:spPr>
          <a:xfrm>
            <a:off x="730186" y="1478453"/>
            <a:ext cx="10820400" cy="5000595"/>
          </a:xfrm>
          <a:prstGeom prst="rect">
            <a:avLst/>
          </a:prstGeom>
        </p:spPr>
      </p:pic>
      <p:sp>
        <p:nvSpPr>
          <p:cNvPr id="6" name="Oval 5">
            <a:extLst>
              <a:ext uri="{FF2B5EF4-FFF2-40B4-BE49-F238E27FC236}">
                <a16:creationId xmlns:a16="http://schemas.microsoft.com/office/drawing/2014/main" id="{916F68AE-C1DF-7F1F-4746-4D5E7B42595F}"/>
              </a:ext>
            </a:extLst>
          </p:cNvPr>
          <p:cNvSpPr/>
          <p:nvPr/>
        </p:nvSpPr>
        <p:spPr bwMode="auto">
          <a:xfrm>
            <a:off x="5257800" y="3886200"/>
            <a:ext cx="2590800" cy="2631426"/>
          </a:xfrm>
          <a:prstGeom prst="ellipse">
            <a:avLst/>
          </a:prstGeom>
          <a:noFill/>
          <a:ln w="28575"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7" name="TextBox 6">
            <a:extLst>
              <a:ext uri="{FF2B5EF4-FFF2-40B4-BE49-F238E27FC236}">
                <a16:creationId xmlns:a16="http://schemas.microsoft.com/office/drawing/2014/main" id="{846C7977-C042-F138-38D7-17378E3CF9F4}"/>
              </a:ext>
            </a:extLst>
          </p:cNvPr>
          <p:cNvSpPr txBox="1"/>
          <p:nvPr/>
        </p:nvSpPr>
        <p:spPr>
          <a:xfrm>
            <a:off x="7848600" y="2109075"/>
            <a:ext cx="2057400" cy="400110"/>
          </a:xfrm>
          <a:prstGeom prst="rect">
            <a:avLst/>
          </a:prstGeom>
          <a:noFill/>
        </p:spPr>
        <p:txBody>
          <a:bodyPr wrap="square" rtlCol="0">
            <a:spAutoFit/>
          </a:bodyPr>
          <a:lstStyle/>
          <a:p>
            <a:r>
              <a:rPr lang="en-US" sz="2000" dirty="0"/>
              <a:t>Health Care</a:t>
            </a:r>
          </a:p>
        </p:txBody>
      </p:sp>
      <p:sp>
        <p:nvSpPr>
          <p:cNvPr id="8" name="TextBox 7">
            <a:extLst>
              <a:ext uri="{FF2B5EF4-FFF2-40B4-BE49-F238E27FC236}">
                <a16:creationId xmlns:a16="http://schemas.microsoft.com/office/drawing/2014/main" id="{D7268D17-7804-1EC8-064C-D58D205E93B2}"/>
              </a:ext>
            </a:extLst>
          </p:cNvPr>
          <p:cNvSpPr txBox="1"/>
          <p:nvPr/>
        </p:nvSpPr>
        <p:spPr>
          <a:xfrm>
            <a:off x="776369" y="4580901"/>
            <a:ext cx="865943" cy="276999"/>
          </a:xfrm>
          <a:prstGeom prst="rect">
            <a:avLst/>
          </a:prstGeom>
          <a:solidFill>
            <a:srgbClr val="FFC000"/>
          </a:solidFill>
        </p:spPr>
        <p:txBody>
          <a:bodyPr wrap="none" rtlCol="0">
            <a:spAutoFit/>
          </a:bodyPr>
          <a:lstStyle/>
          <a:p>
            <a:r>
              <a:rPr lang="en-US" sz="1200" dirty="0"/>
              <a:t>Education</a:t>
            </a:r>
          </a:p>
        </p:txBody>
      </p:sp>
      <p:sp>
        <p:nvSpPr>
          <p:cNvPr id="12" name="TextBox 11">
            <a:extLst>
              <a:ext uri="{FF2B5EF4-FFF2-40B4-BE49-F238E27FC236}">
                <a16:creationId xmlns:a16="http://schemas.microsoft.com/office/drawing/2014/main" id="{60AD91B0-54EA-89D3-7942-0EAC9C3FEFAC}"/>
              </a:ext>
            </a:extLst>
          </p:cNvPr>
          <p:cNvSpPr txBox="1"/>
          <p:nvPr/>
        </p:nvSpPr>
        <p:spPr>
          <a:xfrm>
            <a:off x="2480258" y="6093780"/>
            <a:ext cx="1234632" cy="276999"/>
          </a:xfrm>
          <a:prstGeom prst="rect">
            <a:avLst/>
          </a:prstGeom>
          <a:solidFill>
            <a:srgbClr val="FFC000"/>
          </a:solidFill>
        </p:spPr>
        <p:txBody>
          <a:bodyPr wrap="none" rtlCol="0">
            <a:spAutoFit/>
          </a:bodyPr>
          <a:lstStyle/>
          <a:p>
            <a:r>
              <a:rPr lang="en-US" sz="1200" dirty="0"/>
              <a:t>Food Insecurity</a:t>
            </a:r>
          </a:p>
        </p:txBody>
      </p:sp>
      <p:sp>
        <p:nvSpPr>
          <p:cNvPr id="10" name="TextBox 9">
            <a:extLst>
              <a:ext uri="{FF2B5EF4-FFF2-40B4-BE49-F238E27FC236}">
                <a16:creationId xmlns:a16="http://schemas.microsoft.com/office/drawing/2014/main" id="{627BC292-9462-0157-9EFB-BC709CA69025}"/>
              </a:ext>
            </a:extLst>
          </p:cNvPr>
          <p:cNvSpPr txBox="1"/>
          <p:nvPr/>
        </p:nvSpPr>
        <p:spPr>
          <a:xfrm>
            <a:off x="788305" y="5022904"/>
            <a:ext cx="1225015" cy="276999"/>
          </a:xfrm>
          <a:prstGeom prst="rect">
            <a:avLst/>
          </a:prstGeom>
          <a:solidFill>
            <a:srgbClr val="FFC000"/>
          </a:solidFill>
        </p:spPr>
        <p:txBody>
          <a:bodyPr wrap="none" rtlCol="0">
            <a:spAutoFit/>
          </a:bodyPr>
          <a:lstStyle/>
          <a:p>
            <a:r>
              <a:rPr lang="en-US" sz="1200" dirty="0"/>
              <a:t>Substance Use</a:t>
            </a:r>
          </a:p>
        </p:txBody>
      </p:sp>
      <p:sp>
        <p:nvSpPr>
          <p:cNvPr id="13" name="TextBox 12">
            <a:extLst>
              <a:ext uri="{FF2B5EF4-FFF2-40B4-BE49-F238E27FC236}">
                <a16:creationId xmlns:a16="http://schemas.microsoft.com/office/drawing/2014/main" id="{C6332D47-FB71-9CC0-1BD8-F5EFFFF5D1AA}"/>
              </a:ext>
            </a:extLst>
          </p:cNvPr>
          <p:cNvSpPr txBox="1"/>
          <p:nvPr/>
        </p:nvSpPr>
        <p:spPr>
          <a:xfrm>
            <a:off x="867118" y="5393495"/>
            <a:ext cx="1396536" cy="276999"/>
          </a:xfrm>
          <a:prstGeom prst="rect">
            <a:avLst/>
          </a:prstGeom>
          <a:solidFill>
            <a:srgbClr val="FFC000"/>
          </a:solidFill>
        </p:spPr>
        <p:txBody>
          <a:bodyPr wrap="none" rtlCol="0">
            <a:spAutoFit/>
          </a:bodyPr>
          <a:lstStyle/>
          <a:p>
            <a:r>
              <a:rPr lang="en-US" sz="1200" dirty="0"/>
              <a:t>Structural Racism</a:t>
            </a:r>
          </a:p>
        </p:txBody>
      </p:sp>
      <p:cxnSp>
        <p:nvCxnSpPr>
          <p:cNvPr id="19" name="Straight Connector 18">
            <a:extLst>
              <a:ext uri="{FF2B5EF4-FFF2-40B4-BE49-F238E27FC236}">
                <a16:creationId xmlns:a16="http://schemas.microsoft.com/office/drawing/2014/main" id="{E4EB0563-1FCE-ED09-3230-982B65882386}"/>
              </a:ext>
            </a:extLst>
          </p:cNvPr>
          <p:cNvCxnSpPr>
            <a:cxnSpLocks/>
          </p:cNvCxnSpPr>
          <p:nvPr/>
        </p:nvCxnSpPr>
        <p:spPr bwMode="auto">
          <a:xfrm flipH="1">
            <a:off x="1255243" y="4361947"/>
            <a:ext cx="116357" cy="21895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2A7A2C82-700B-7B2D-FC2B-B34505CB2AFA}"/>
              </a:ext>
            </a:extLst>
          </p:cNvPr>
          <p:cNvCxnSpPr>
            <a:cxnSpLocks/>
          </p:cNvCxnSpPr>
          <p:nvPr/>
        </p:nvCxnSpPr>
        <p:spPr bwMode="auto">
          <a:xfrm flipH="1">
            <a:off x="1705149" y="4719400"/>
            <a:ext cx="224890" cy="2831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0D25EA8-2F5C-8BF9-FE44-C8AFD0E0E7BD}"/>
              </a:ext>
            </a:extLst>
          </p:cNvPr>
          <p:cNvCxnSpPr>
            <a:cxnSpLocks/>
          </p:cNvCxnSpPr>
          <p:nvPr/>
        </p:nvCxnSpPr>
        <p:spPr bwMode="auto">
          <a:xfrm>
            <a:off x="3043624" y="4730130"/>
            <a:ext cx="53950" cy="29277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8F707707-AA73-26F9-85C4-DEC83B84A152}"/>
              </a:ext>
            </a:extLst>
          </p:cNvPr>
          <p:cNvCxnSpPr>
            <a:cxnSpLocks/>
          </p:cNvCxnSpPr>
          <p:nvPr/>
        </p:nvCxnSpPr>
        <p:spPr bwMode="auto">
          <a:xfrm flipH="1">
            <a:off x="2106347" y="4785316"/>
            <a:ext cx="79794" cy="55964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81BCB393-0251-5B3C-6283-EC53C0B55D22}"/>
              </a:ext>
            </a:extLst>
          </p:cNvPr>
          <p:cNvCxnSpPr>
            <a:cxnSpLocks/>
          </p:cNvCxnSpPr>
          <p:nvPr/>
        </p:nvCxnSpPr>
        <p:spPr bwMode="auto">
          <a:xfrm flipH="1">
            <a:off x="2172719" y="4839607"/>
            <a:ext cx="197837" cy="128631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EC4F199-D6E2-A5F8-B322-17815271C505}"/>
              </a:ext>
            </a:extLst>
          </p:cNvPr>
          <p:cNvCxnSpPr>
            <a:cxnSpLocks/>
          </p:cNvCxnSpPr>
          <p:nvPr/>
        </p:nvCxnSpPr>
        <p:spPr bwMode="auto">
          <a:xfrm>
            <a:off x="2610389" y="4741992"/>
            <a:ext cx="77045" cy="62423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F8FB475D-F4AC-4E03-C7CA-ED99722BEE0D}"/>
              </a:ext>
            </a:extLst>
          </p:cNvPr>
          <p:cNvCxnSpPr>
            <a:cxnSpLocks/>
          </p:cNvCxnSpPr>
          <p:nvPr/>
        </p:nvCxnSpPr>
        <p:spPr bwMode="auto">
          <a:xfrm>
            <a:off x="2790379" y="4537166"/>
            <a:ext cx="112426" cy="15180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5494386C-BE2E-656B-DD48-1EF174898696}"/>
              </a:ext>
            </a:extLst>
          </p:cNvPr>
          <p:cNvCxnSpPr>
            <a:cxnSpLocks/>
          </p:cNvCxnSpPr>
          <p:nvPr/>
        </p:nvCxnSpPr>
        <p:spPr bwMode="auto">
          <a:xfrm>
            <a:off x="3271081" y="4757005"/>
            <a:ext cx="77737" cy="98961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8B65F832-A8B4-DDF2-A350-9E3F65D0EFAE}"/>
              </a:ext>
            </a:extLst>
          </p:cNvPr>
          <p:cNvCxnSpPr>
            <a:cxnSpLocks/>
          </p:cNvCxnSpPr>
          <p:nvPr/>
        </p:nvCxnSpPr>
        <p:spPr bwMode="auto">
          <a:xfrm>
            <a:off x="3509185" y="4638387"/>
            <a:ext cx="519663" cy="148753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 name="TextBox 14">
            <a:extLst>
              <a:ext uri="{FF2B5EF4-FFF2-40B4-BE49-F238E27FC236}">
                <a16:creationId xmlns:a16="http://schemas.microsoft.com/office/drawing/2014/main" id="{F6F05DB5-7507-E493-0547-D3C4F4978BC9}"/>
              </a:ext>
            </a:extLst>
          </p:cNvPr>
          <p:cNvSpPr txBox="1"/>
          <p:nvPr/>
        </p:nvSpPr>
        <p:spPr>
          <a:xfrm>
            <a:off x="3932127" y="6101620"/>
            <a:ext cx="1071126" cy="276999"/>
          </a:xfrm>
          <a:prstGeom prst="rect">
            <a:avLst/>
          </a:prstGeom>
          <a:solidFill>
            <a:srgbClr val="FFC000"/>
          </a:solidFill>
        </p:spPr>
        <p:txBody>
          <a:bodyPr wrap="none" rtlCol="0">
            <a:spAutoFit/>
          </a:bodyPr>
          <a:lstStyle/>
          <a:p>
            <a:r>
              <a:rPr lang="en-US" sz="1200" dirty="0"/>
              <a:t>Incarceration</a:t>
            </a:r>
          </a:p>
        </p:txBody>
      </p:sp>
      <p:sp>
        <p:nvSpPr>
          <p:cNvPr id="16" name="TextBox 15">
            <a:extLst>
              <a:ext uri="{FF2B5EF4-FFF2-40B4-BE49-F238E27FC236}">
                <a16:creationId xmlns:a16="http://schemas.microsoft.com/office/drawing/2014/main" id="{D4FB99F5-BE2D-58F2-5786-D7669C750AA1}"/>
              </a:ext>
            </a:extLst>
          </p:cNvPr>
          <p:cNvSpPr txBox="1"/>
          <p:nvPr/>
        </p:nvSpPr>
        <p:spPr>
          <a:xfrm>
            <a:off x="2940416" y="5690930"/>
            <a:ext cx="1465466" cy="276999"/>
          </a:xfrm>
          <a:prstGeom prst="rect">
            <a:avLst/>
          </a:prstGeom>
          <a:solidFill>
            <a:srgbClr val="FFC000"/>
          </a:solidFill>
        </p:spPr>
        <p:txBody>
          <a:bodyPr wrap="none" rtlCol="0">
            <a:spAutoFit/>
          </a:bodyPr>
          <a:lstStyle/>
          <a:p>
            <a:r>
              <a:rPr lang="en-US" sz="1200" dirty="0"/>
              <a:t>Immigration Status</a:t>
            </a:r>
          </a:p>
        </p:txBody>
      </p:sp>
      <p:sp>
        <p:nvSpPr>
          <p:cNvPr id="14" name="TextBox 13">
            <a:extLst>
              <a:ext uri="{FF2B5EF4-FFF2-40B4-BE49-F238E27FC236}">
                <a16:creationId xmlns:a16="http://schemas.microsoft.com/office/drawing/2014/main" id="{A2E5F7D6-687E-3EB4-4335-5DC17F107A56}"/>
              </a:ext>
            </a:extLst>
          </p:cNvPr>
          <p:cNvSpPr txBox="1"/>
          <p:nvPr/>
        </p:nvSpPr>
        <p:spPr>
          <a:xfrm>
            <a:off x="2610389" y="5347854"/>
            <a:ext cx="1386918" cy="276999"/>
          </a:xfrm>
          <a:prstGeom prst="rect">
            <a:avLst/>
          </a:prstGeom>
          <a:solidFill>
            <a:srgbClr val="FFC000"/>
          </a:solidFill>
        </p:spPr>
        <p:txBody>
          <a:bodyPr wrap="none" rtlCol="0">
            <a:spAutoFit/>
          </a:bodyPr>
          <a:lstStyle/>
          <a:p>
            <a:r>
              <a:rPr lang="en-US" sz="1200" dirty="0"/>
              <a:t>Built Environment</a:t>
            </a:r>
          </a:p>
        </p:txBody>
      </p:sp>
      <p:sp>
        <p:nvSpPr>
          <p:cNvPr id="17" name="TextBox 16">
            <a:extLst>
              <a:ext uri="{FF2B5EF4-FFF2-40B4-BE49-F238E27FC236}">
                <a16:creationId xmlns:a16="http://schemas.microsoft.com/office/drawing/2014/main" id="{E9B31CAA-1AFD-23C3-D679-4D1AD3A0306B}"/>
              </a:ext>
            </a:extLst>
          </p:cNvPr>
          <p:cNvSpPr txBox="1"/>
          <p:nvPr/>
        </p:nvSpPr>
        <p:spPr>
          <a:xfrm>
            <a:off x="2957545" y="5007929"/>
            <a:ext cx="1130439" cy="276999"/>
          </a:xfrm>
          <a:prstGeom prst="rect">
            <a:avLst/>
          </a:prstGeom>
          <a:solidFill>
            <a:srgbClr val="FFC000"/>
          </a:solidFill>
        </p:spPr>
        <p:txBody>
          <a:bodyPr wrap="none" rtlCol="0">
            <a:spAutoFit/>
          </a:bodyPr>
          <a:lstStyle/>
          <a:p>
            <a:r>
              <a:rPr lang="en-US" sz="1200" dirty="0"/>
              <a:t>Mental Health</a:t>
            </a:r>
          </a:p>
        </p:txBody>
      </p:sp>
      <p:cxnSp>
        <p:nvCxnSpPr>
          <p:cNvPr id="52" name="Straight Connector 51">
            <a:extLst>
              <a:ext uri="{FF2B5EF4-FFF2-40B4-BE49-F238E27FC236}">
                <a16:creationId xmlns:a16="http://schemas.microsoft.com/office/drawing/2014/main" id="{BA93EE07-13EA-10A7-0FA9-E32E59BDA202}"/>
              </a:ext>
            </a:extLst>
          </p:cNvPr>
          <p:cNvCxnSpPr>
            <a:cxnSpLocks/>
          </p:cNvCxnSpPr>
          <p:nvPr/>
        </p:nvCxnSpPr>
        <p:spPr bwMode="auto">
          <a:xfrm flipH="1">
            <a:off x="2439962" y="4839607"/>
            <a:ext cx="29608" cy="907016"/>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455D1580-36F4-E7A6-F70F-D78993EEFB20}"/>
              </a:ext>
            </a:extLst>
          </p:cNvPr>
          <p:cNvSpPr txBox="1"/>
          <p:nvPr/>
        </p:nvSpPr>
        <p:spPr>
          <a:xfrm>
            <a:off x="831676" y="5746623"/>
            <a:ext cx="1905137" cy="276999"/>
          </a:xfrm>
          <a:prstGeom prst="rect">
            <a:avLst/>
          </a:prstGeom>
          <a:solidFill>
            <a:srgbClr val="FFC000"/>
          </a:solidFill>
        </p:spPr>
        <p:txBody>
          <a:bodyPr wrap="none" rtlCol="0">
            <a:spAutoFit/>
          </a:bodyPr>
          <a:lstStyle/>
          <a:p>
            <a:r>
              <a:rPr lang="en-US" sz="1200" dirty="0"/>
              <a:t>Intimate Partner Violence</a:t>
            </a:r>
          </a:p>
        </p:txBody>
      </p:sp>
      <p:sp>
        <p:nvSpPr>
          <p:cNvPr id="11" name="TextBox 10">
            <a:extLst>
              <a:ext uri="{FF2B5EF4-FFF2-40B4-BE49-F238E27FC236}">
                <a16:creationId xmlns:a16="http://schemas.microsoft.com/office/drawing/2014/main" id="{0399207A-CF52-07A1-1EA6-9F3C63DB163D}"/>
              </a:ext>
            </a:extLst>
          </p:cNvPr>
          <p:cNvSpPr txBox="1"/>
          <p:nvPr/>
        </p:nvSpPr>
        <p:spPr>
          <a:xfrm>
            <a:off x="867118" y="6125920"/>
            <a:ext cx="1446229" cy="276999"/>
          </a:xfrm>
          <a:prstGeom prst="rect">
            <a:avLst/>
          </a:prstGeom>
          <a:solidFill>
            <a:srgbClr val="FFC000"/>
          </a:solidFill>
        </p:spPr>
        <p:txBody>
          <a:bodyPr wrap="none" rtlCol="0">
            <a:spAutoFit/>
          </a:bodyPr>
          <a:lstStyle/>
          <a:p>
            <a:r>
              <a:rPr lang="en-US" sz="1200" dirty="0"/>
              <a:t>Housing Insecurity</a:t>
            </a:r>
          </a:p>
        </p:txBody>
      </p:sp>
      <p:cxnSp>
        <p:nvCxnSpPr>
          <p:cNvPr id="59" name="Straight Connector 58">
            <a:extLst>
              <a:ext uri="{FF2B5EF4-FFF2-40B4-BE49-F238E27FC236}">
                <a16:creationId xmlns:a16="http://schemas.microsoft.com/office/drawing/2014/main" id="{83C5CEEF-4B57-5E2C-CCAF-C3A7BCC7FB3F}"/>
              </a:ext>
            </a:extLst>
          </p:cNvPr>
          <p:cNvCxnSpPr>
            <a:cxnSpLocks/>
          </p:cNvCxnSpPr>
          <p:nvPr/>
        </p:nvCxnSpPr>
        <p:spPr bwMode="auto">
          <a:xfrm flipH="1">
            <a:off x="4725551" y="5416347"/>
            <a:ext cx="281112" cy="115647"/>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66" name="Right Bracket 65">
            <a:extLst>
              <a:ext uri="{FF2B5EF4-FFF2-40B4-BE49-F238E27FC236}">
                <a16:creationId xmlns:a16="http://schemas.microsoft.com/office/drawing/2014/main" id="{5868C8FE-DBE0-D88D-222D-B8265A5BE27E}"/>
              </a:ext>
            </a:extLst>
          </p:cNvPr>
          <p:cNvSpPr/>
          <p:nvPr/>
        </p:nvSpPr>
        <p:spPr bwMode="auto">
          <a:xfrm rot="19713410">
            <a:off x="4324454" y="4340577"/>
            <a:ext cx="242635" cy="2297355"/>
          </a:xfrm>
          <a:prstGeom prst="rightBracket">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Tree>
    <p:extLst>
      <p:ext uri="{BB962C8B-B14F-4D97-AF65-F5344CB8AC3E}">
        <p14:creationId xmlns:p14="http://schemas.microsoft.com/office/powerpoint/2010/main" val="11300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CE8D-EE35-1A3E-ABF5-02DB17986C11}"/>
              </a:ext>
            </a:extLst>
          </p:cNvPr>
          <p:cNvSpPr>
            <a:spLocks noGrp="1"/>
          </p:cNvSpPr>
          <p:nvPr>
            <p:ph type="title"/>
          </p:nvPr>
        </p:nvSpPr>
        <p:spPr>
          <a:xfrm>
            <a:off x="609600" y="838200"/>
            <a:ext cx="10972800" cy="914400"/>
          </a:xfrm>
        </p:spPr>
        <p:txBody>
          <a:bodyPr>
            <a:normAutofit fontScale="90000"/>
          </a:bodyPr>
          <a:lstStyle/>
          <a:p>
            <a:r>
              <a:rPr lang="en-US" sz="4400" b="1" dirty="0">
                <a:solidFill>
                  <a:srgbClr val="DA632C"/>
                </a:solidFill>
                <a:latin typeface="Ink Free" panose="03080402000500000000" pitchFamily="66" charset="0"/>
              </a:rPr>
              <a:t>Clinical</a:t>
            </a:r>
            <a:r>
              <a:rPr lang="en-US" dirty="0"/>
              <a:t> Strategies that Consider Root Causes of Disparities</a:t>
            </a:r>
          </a:p>
        </p:txBody>
      </p:sp>
      <p:sp>
        <p:nvSpPr>
          <p:cNvPr id="3" name="Content Placeholder 2">
            <a:extLst>
              <a:ext uri="{FF2B5EF4-FFF2-40B4-BE49-F238E27FC236}">
                <a16:creationId xmlns:a16="http://schemas.microsoft.com/office/drawing/2014/main" id="{B74D95E4-D7BA-7787-7F0D-C61A853B950A}"/>
              </a:ext>
            </a:extLst>
          </p:cNvPr>
          <p:cNvSpPr>
            <a:spLocks noGrp="1"/>
          </p:cNvSpPr>
          <p:nvPr>
            <p:ph idx="1"/>
          </p:nvPr>
        </p:nvSpPr>
        <p:spPr/>
        <p:txBody>
          <a:bodyPr/>
          <a:lstStyle/>
          <a:p>
            <a:r>
              <a:rPr lang="en-US" dirty="0"/>
              <a:t>Team-Based Care</a:t>
            </a:r>
          </a:p>
          <a:p>
            <a:r>
              <a:rPr lang="en-US" dirty="0"/>
              <a:t>Midwifery Integration</a:t>
            </a:r>
          </a:p>
          <a:p>
            <a:r>
              <a:rPr lang="en-US" dirty="0"/>
              <a:t>Improving Partnerships with Community Birth Providers and Improving Community Birth Transfer </a:t>
            </a:r>
          </a:p>
          <a:p>
            <a:r>
              <a:rPr lang="en-US" dirty="0"/>
              <a:t>Partnering with Doulas</a:t>
            </a:r>
          </a:p>
          <a:p>
            <a:pPr marL="0" indent="0">
              <a:buNone/>
            </a:pPr>
            <a:endParaRPr lang="en-US" dirty="0"/>
          </a:p>
        </p:txBody>
      </p:sp>
    </p:spTree>
    <p:extLst>
      <p:ext uri="{BB962C8B-B14F-4D97-AF65-F5344CB8AC3E}">
        <p14:creationId xmlns:p14="http://schemas.microsoft.com/office/powerpoint/2010/main" val="205918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title"/>
          </p:nvPr>
        </p:nvSpPr>
        <p:spPr>
          <a:xfrm>
            <a:off x="914400" y="533400"/>
            <a:ext cx="10363200"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The Elephant in the Zoom </a:t>
            </a:r>
            <a:endParaRPr dirty="0"/>
          </a:p>
        </p:txBody>
      </p:sp>
      <p:sp>
        <p:nvSpPr>
          <p:cNvPr id="176" name="Google Shape;176;p4"/>
          <p:cNvSpPr txBox="1"/>
          <p:nvPr/>
        </p:nvSpPr>
        <p:spPr>
          <a:xfrm>
            <a:off x="228600" y="1311690"/>
            <a:ext cx="11582400"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Arial"/>
                <a:ea typeface="Arial"/>
                <a:cs typeface="Arial"/>
                <a:sym typeface="Arial"/>
              </a:rPr>
              <a:t>A values “check-in” around midwives and team-based care</a:t>
            </a:r>
            <a:endParaRPr dirty="0"/>
          </a:p>
          <a:p>
            <a:pPr marL="0" marR="0" lvl="0" indent="0" algn="l" rtl="0">
              <a:spcBef>
                <a:spcPts val="0"/>
              </a:spcBef>
              <a:spcAft>
                <a:spcPts val="0"/>
              </a:spcAft>
              <a:buNone/>
            </a:pPr>
            <a:endParaRPr sz="1800" b="1" dirty="0">
              <a:solidFill>
                <a:srgbClr val="3F3F3F"/>
              </a:solidFill>
              <a:latin typeface="Arial"/>
              <a:ea typeface="Arial"/>
              <a:cs typeface="Arial"/>
              <a:sym typeface="Arial"/>
            </a:endParaRPr>
          </a:p>
          <a:p>
            <a:pPr marL="0" marR="0" lvl="0" indent="0" algn="l" rtl="0">
              <a:spcBef>
                <a:spcPts val="0"/>
              </a:spcBef>
              <a:spcAft>
                <a:spcPts val="0"/>
              </a:spcAft>
              <a:buNone/>
            </a:pPr>
            <a:r>
              <a:rPr lang="en-US" sz="1800" b="1" dirty="0">
                <a:solidFill>
                  <a:srgbClr val="3F3F3F"/>
                </a:solidFill>
                <a:latin typeface="Arial"/>
                <a:ea typeface="Arial"/>
                <a:cs typeface="Arial"/>
                <a:sym typeface="Arial"/>
              </a:rPr>
              <a:t>Patient-Centered Care: </a:t>
            </a:r>
            <a:r>
              <a:rPr lang="en-US" sz="1800" b="1" i="1" dirty="0">
                <a:solidFill>
                  <a:srgbClr val="3F3F3F"/>
                </a:solidFill>
                <a:latin typeface="Arial"/>
                <a:ea typeface="Arial"/>
                <a:cs typeface="Arial"/>
                <a:sym typeface="Arial"/>
              </a:rPr>
              <a:t>“</a:t>
            </a:r>
            <a:r>
              <a:rPr lang="en-US" sz="1800" b="0" i="1" dirty="0">
                <a:solidFill>
                  <a:srgbClr val="3F3F3F"/>
                </a:solidFill>
                <a:latin typeface="Arial"/>
                <a:ea typeface="Arial"/>
                <a:cs typeface="Arial"/>
                <a:sym typeface="Arial"/>
              </a:rPr>
              <a:t>Providing care that is respectful of and responsive to individual patient preferences, needs, and values and ensuring that patient values guide all clinical decisions.” </a:t>
            </a:r>
            <a:r>
              <a:rPr lang="en-US" sz="1800" b="0" dirty="0">
                <a:solidFill>
                  <a:srgbClr val="3F3F3F"/>
                </a:solidFill>
                <a:latin typeface="Arial"/>
                <a:ea typeface="Arial"/>
                <a:cs typeface="Arial"/>
                <a:sym typeface="Arial"/>
              </a:rPr>
              <a:t>– Institute of Medicine | Institute for Health Care Improvement </a:t>
            </a:r>
            <a:endParaRPr dirty="0"/>
          </a:p>
        </p:txBody>
      </p:sp>
      <p:sp>
        <p:nvSpPr>
          <p:cNvPr id="175" name="Google Shape;175;p4"/>
          <p:cNvSpPr txBox="1"/>
          <p:nvPr/>
        </p:nvSpPr>
        <p:spPr>
          <a:xfrm>
            <a:off x="4357819" y="4637149"/>
            <a:ext cx="7299752" cy="1415772"/>
          </a:xfrm>
          <a:prstGeom prst="rect">
            <a:avLst/>
          </a:prstGeom>
          <a:solidFill>
            <a:srgbClr val="FFC000"/>
          </a:solidFill>
          <a:ln w="9525" cap="flat" cmpd="sng">
            <a:solidFill>
              <a:srgbClr val="00919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Community birth is safe:</a:t>
            </a:r>
            <a:endParaRPr dirty="0"/>
          </a:p>
          <a:p>
            <a:pPr marL="285750" marR="0" lvl="0" indent="-285750" algn="l" rtl="0">
              <a:spcBef>
                <a:spcPts val="0"/>
              </a:spcBef>
              <a:spcAft>
                <a:spcPts val="0"/>
              </a:spcAft>
              <a:buClr>
                <a:srgbClr val="DA632C"/>
              </a:buClr>
              <a:buSzPts val="1700"/>
              <a:buFont typeface="Noto Sans Symbols"/>
              <a:buChar char="▪"/>
            </a:pPr>
            <a:r>
              <a:rPr lang="en-US" sz="1700" dirty="0">
                <a:solidFill>
                  <a:schemeClr val="dk1"/>
                </a:solidFill>
                <a:latin typeface="Arial"/>
                <a:ea typeface="Arial"/>
                <a:cs typeface="Arial"/>
                <a:sym typeface="Arial"/>
              </a:rPr>
              <a:t>provided by trained, skilled providers, </a:t>
            </a:r>
            <a:endParaRPr dirty="0"/>
          </a:p>
          <a:p>
            <a:pPr marL="285750" marR="0" lvl="0" indent="-285750" algn="l" rtl="0">
              <a:spcBef>
                <a:spcPts val="0"/>
              </a:spcBef>
              <a:spcAft>
                <a:spcPts val="0"/>
              </a:spcAft>
              <a:buClr>
                <a:srgbClr val="DA632C"/>
              </a:buClr>
              <a:buSzPts val="1700"/>
              <a:buFont typeface="Noto Sans Symbols"/>
              <a:buChar char="▪"/>
            </a:pPr>
            <a:r>
              <a:rPr lang="en-US" sz="1700" dirty="0">
                <a:solidFill>
                  <a:schemeClr val="dk1"/>
                </a:solidFill>
                <a:latin typeface="Arial"/>
                <a:ea typeface="Arial"/>
                <a:cs typeface="Arial"/>
                <a:sym typeface="Arial"/>
              </a:rPr>
              <a:t>risk assessment is ongoing, </a:t>
            </a:r>
            <a:endParaRPr dirty="0"/>
          </a:p>
          <a:p>
            <a:pPr marL="285750" marR="0" lvl="0" indent="-285750" algn="l" rtl="0">
              <a:spcBef>
                <a:spcPts val="0"/>
              </a:spcBef>
              <a:spcAft>
                <a:spcPts val="0"/>
              </a:spcAft>
              <a:buClr>
                <a:srgbClr val="DA632C"/>
              </a:buClr>
              <a:buSzPts val="1700"/>
              <a:buFont typeface="Noto Sans Symbols"/>
              <a:buChar char="▪"/>
            </a:pPr>
            <a:r>
              <a:rPr lang="en-US" sz="1700" dirty="0">
                <a:solidFill>
                  <a:schemeClr val="dk1"/>
                </a:solidFill>
                <a:latin typeface="Arial"/>
                <a:ea typeface="Arial"/>
                <a:cs typeface="Arial"/>
                <a:sym typeface="Arial"/>
              </a:rPr>
              <a:t>within an integrated system of care where higher levels of care and medical consultation are easily accessible</a:t>
            </a:r>
            <a:endParaRPr dirty="0"/>
          </a:p>
        </p:txBody>
      </p:sp>
      <p:pic>
        <p:nvPicPr>
          <p:cNvPr id="180" name="Google Shape;180;p4" descr="Graphical user interface, application, website&#10;&#10;Description automatically generated"/>
          <p:cNvPicPr preferRelativeResize="0"/>
          <p:nvPr/>
        </p:nvPicPr>
        <p:blipFill rotWithShape="1">
          <a:blip r:embed="rId3">
            <a:alphaModFix/>
          </a:blip>
          <a:srcRect/>
          <a:stretch/>
        </p:blipFill>
        <p:spPr>
          <a:xfrm>
            <a:off x="239926" y="2865098"/>
            <a:ext cx="3951074" cy="2543996"/>
          </a:xfrm>
          <a:prstGeom prst="rect">
            <a:avLst/>
          </a:prstGeom>
          <a:noFill/>
          <a:ln>
            <a:noFill/>
          </a:ln>
        </p:spPr>
      </p:pic>
      <p:sp>
        <p:nvSpPr>
          <p:cNvPr id="177" name="Google Shape;177;p4"/>
          <p:cNvSpPr txBox="1"/>
          <p:nvPr/>
        </p:nvSpPr>
        <p:spPr>
          <a:xfrm>
            <a:off x="4344432" y="3545931"/>
            <a:ext cx="7299752" cy="923289"/>
          </a:xfrm>
          <a:prstGeom prst="rect">
            <a:avLst/>
          </a:prstGeom>
          <a:solidFill>
            <a:srgbClr val="9DC8D1"/>
          </a:solidFill>
          <a:ln w="9525" cap="flat" cmpd="sng">
            <a:solidFill>
              <a:srgbClr val="DA632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Midwives of all credential types (CNM, CPM, CM) </a:t>
            </a:r>
            <a:r>
              <a:rPr lang="en-US" dirty="0">
                <a:solidFill>
                  <a:schemeClr val="dk1"/>
                </a:solidFill>
                <a:latin typeface="Arial"/>
                <a:ea typeface="Arial"/>
                <a:cs typeface="Arial"/>
                <a:sym typeface="Arial"/>
              </a:rPr>
              <a:t>m</a:t>
            </a:r>
            <a:r>
              <a:rPr lang="en-US" sz="1800" dirty="0">
                <a:solidFill>
                  <a:schemeClr val="dk1"/>
                </a:solidFill>
                <a:latin typeface="Arial"/>
                <a:ea typeface="Arial"/>
                <a:cs typeface="Arial"/>
                <a:sym typeface="Arial"/>
              </a:rPr>
              <a:t>eet or exceed ICM training standards. Al</a:t>
            </a:r>
            <a:r>
              <a:rPr lang="en-US" dirty="0">
                <a:solidFill>
                  <a:schemeClr val="dk1"/>
                </a:solidFill>
                <a:latin typeface="Arial"/>
                <a:ea typeface="Arial"/>
                <a:cs typeface="Arial"/>
                <a:sym typeface="Arial"/>
              </a:rPr>
              <a:t>l licensure types provide unique expertise and are needed to improve maternity outcomes and fill gaps in care. </a:t>
            </a:r>
            <a:endParaRPr dirty="0"/>
          </a:p>
        </p:txBody>
      </p:sp>
      <p:sp>
        <p:nvSpPr>
          <p:cNvPr id="179" name="Google Shape;179;p4"/>
          <p:cNvSpPr txBox="1"/>
          <p:nvPr/>
        </p:nvSpPr>
        <p:spPr>
          <a:xfrm>
            <a:off x="4357819" y="2731671"/>
            <a:ext cx="7286365" cy="646331"/>
          </a:xfrm>
          <a:prstGeom prst="rect">
            <a:avLst/>
          </a:prstGeom>
          <a:solidFill>
            <a:srgbClr val="DBFFFE"/>
          </a:solidFill>
          <a:ln w="9525" cap="flat" cmpd="sng">
            <a:solidFill>
              <a:srgbClr val="DA632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There is no singular intervention that will reduce CS rates or eliminate birth disparities – we must utilize all the tools in the toolbox. </a:t>
            </a:r>
            <a:endParaRPr dirty="0"/>
          </a:p>
        </p:txBody>
      </p:sp>
      <p:sp>
        <p:nvSpPr>
          <p:cNvPr id="181" name="Google Shape;181;p4"/>
          <p:cNvSpPr txBox="1"/>
          <p:nvPr/>
        </p:nvSpPr>
        <p:spPr>
          <a:xfrm>
            <a:off x="344274" y="5539964"/>
            <a:ext cx="40259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Respectful maternity care </a:t>
            </a:r>
            <a:endParaRPr dirty="0"/>
          </a:p>
          <a:p>
            <a:pPr marL="0" marR="0" lvl="0" indent="0" algn="ctr" rtl="0">
              <a:spcBef>
                <a:spcPts val="0"/>
              </a:spcBef>
              <a:spcAft>
                <a:spcPts val="0"/>
              </a:spcAft>
              <a:buNone/>
            </a:pPr>
            <a:r>
              <a:rPr lang="en-US" sz="1800" b="1" dirty="0">
                <a:solidFill>
                  <a:schemeClr val="dk1"/>
                </a:solidFill>
                <a:latin typeface="Arial"/>
                <a:ea typeface="Arial"/>
                <a:cs typeface="Arial"/>
                <a:sym typeface="Arial"/>
              </a:rPr>
              <a:t>IS A CHOICE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8BFFAFEF-072E-82C5-9875-77DCEE6C5392}"/>
              </a:ext>
            </a:extLst>
          </p:cNvPr>
          <p:cNvPicPr>
            <a:picLocks noChangeAspect="1"/>
          </p:cNvPicPr>
          <p:nvPr/>
        </p:nvPicPr>
        <p:blipFill>
          <a:blip r:embed="rId2"/>
          <a:stretch>
            <a:fillRect/>
          </a:stretch>
        </p:blipFill>
        <p:spPr>
          <a:xfrm>
            <a:off x="5979884" y="2238606"/>
            <a:ext cx="5041900" cy="4390794"/>
          </a:xfrm>
          <a:prstGeom prst="rect">
            <a:avLst/>
          </a:prstGeom>
          <a:ln>
            <a:solidFill>
              <a:schemeClr val="tx1"/>
            </a:solidFill>
          </a:ln>
        </p:spPr>
      </p:pic>
      <p:sp>
        <p:nvSpPr>
          <p:cNvPr id="6" name="Rectangle 5">
            <a:extLst>
              <a:ext uri="{FF2B5EF4-FFF2-40B4-BE49-F238E27FC236}">
                <a16:creationId xmlns:a16="http://schemas.microsoft.com/office/drawing/2014/main" id="{A925F77E-FDA8-BE06-74AC-92B9D6FFAB1A}"/>
              </a:ext>
            </a:extLst>
          </p:cNvPr>
          <p:cNvSpPr/>
          <p:nvPr/>
        </p:nvSpPr>
        <p:spPr bwMode="auto">
          <a:xfrm>
            <a:off x="6096000" y="2438400"/>
            <a:ext cx="4648200" cy="1295400"/>
          </a:xfrm>
          <a:prstGeom prst="rect">
            <a:avLst/>
          </a:prstGeom>
          <a:noFill/>
          <a:ln w="190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pic>
        <p:nvPicPr>
          <p:cNvPr id="8" name="Picture 7" descr="Text&#10;&#10;Description automatically generated">
            <a:extLst>
              <a:ext uri="{FF2B5EF4-FFF2-40B4-BE49-F238E27FC236}">
                <a16:creationId xmlns:a16="http://schemas.microsoft.com/office/drawing/2014/main" id="{0F7604AD-7AA2-1C51-C61F-B100D0B18043}"/>
              </a:ext>
            </a:extLst>
          </p:cNvPr>
          <p:cNvPicPr>
            <a:picLocks noChangeAspect="1"/>
          </p:cNvPicPr>
          <p:nvPr/>
        </p:nvPicPr>
        <p:blipFill>
          <a:blip r:embed="rId3"/>
          <a:stretch>
            <a:fillRect/>
          </a:stretch>
        </p:blipFill>
        <p:spPr>
          <a:xfrm>
            <a:off x="1066800" y="1828800"/>
            <a:ext cx="3703556" cy="4800600"/>
          </a:xfrm>
          <a:prstGeom prst="rect">
            <a:avLst/>
          </a:prstGeom>
          <a:ln>
            <a:solidFill>
              <a:schemeClr val="tx1"/>
            </a:solidFill>
          </a:ln>
        </p:spPr>
      </p:pic>
      <p:pic>
        <p:nvPicPr>
          <p:cNvPr id="10" name="Picture 9" descr="A picture containing logo&#10;&#10;Description automatically generated">
            <a:extLst>
              <a:ext uri="{FF2B5EF4-FFF2-40B4-BE49-F238E27FC236}">
                <a16:creationId xmlns:a16="http://schemas.microsoft.com/office/drawing/2014/main" id="{99486024-9684-209C-C7D8-35F65AE76AC1}"/>
              </a:ext>
            </a:extLst>
          </p:cNvPr>
          <p:cNvPicPr>
            <a:picLocks noChangeAspect="1"/>
          </p:cNvPicPr>
          <p:nvPr/>
        </p:nvPicPr>
        <p:blipFill>
          <a:blip r:embed="rId4"/>
          <a:stretch>
            <a:fillRect/>
          </a:stretch>
        </p:blipFill>
        <p:spPr>
          <a:xfrm>
            <a:off x="152400" y="110773"/>
            <a:ext cx="2959100" cy="939800"/>
          </a:xfrm>
          <a:prstGeom prst="rect">
            <a:avLst/>
          </a:prstGeom>
        </p:spPr>
      </p:pic>
      <p:pic>
        <p:nvPicPr>
          <p:cNvPr id="12" name="Picture 11">
            <a:extLst>
              <a:ext uri="{FF2B5EF4-FFF2-40B4-BE49-F238E27FC236}">
                <a16:creationId xmlns:a16="http://schemas.microsoft.com/office/drawing/2014/main" id="{0413F64B-8EE7-06ED-4D95-E69826E6947D}"/>
              </a:ext>
            </a:extLst>
          </p:cNvPr>
          <p:cNvPicPr>
            <a:picLocks noChangeAspect="1"/>
          </p:cNvPicPr>
          <p:nvPr/>
        </p:nvPicPr>
        <p:blipFill>
          <a:blip r:embed="rId5"/>
          <a:stretch>
            <a:fillRect/>
          </a:stretch>
        </p:blipFill>
        <p:spPr>
          <a:xfrm>
            <a:off x="762000" y="819157"/>
            <a:ext cx="10923258" cy="939800"/>
          </a:xfrm>
          <a:prstGeom prst="rect">
            <a:avLst/>
          </a:prstGeom>
        </p:spPr>
      </p:pic>
    </p:spTree>
    <p:extLst>
      <p:ext uri="{BB962C8B-B14F-4D97-AF65-F5344CB8AC3E}">
        <p14:creationId xmlns:p14="http://schemas.microsoft.com/office/powerpoint/2010/main" val="408602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023A-2070-76E3-4127-30F2F50FFB1B}"/>
              </a:ext>
            </a:extLst>
          </p:cNvPr>
          <p:cNvSpPr>
            <a:spLocks noGrp="1"/>
          </p:cNvSpPr>
          <p:nvPr>
            <p:ph type="title"/>
          </p:nvPr>
        </p:nvSpPr>
        <p:spPr>
          <a:xfrm>
            <a:off x="609600" y="685800"/>
            <a:ext cx="10363200" cy="914400"/>
          </a:xfrm>
        </p:spPr>
        <p:txBody>
          <a:bodyPr/>
          <a:lstStyle/>
          <a:p>
            <a:r>
              <a:rPr lang="en-US" dirty="0"/>
              <a:t>Midwifery Care</a:t>
            </a:r>
          </a:p>
        </p:txBody>
      </p:sp>
      <p:sp>
        <p:nvSpPr>
          <p:cNvPr id="3" name="Content Placeholder 2">
            <a:extLst>
              <a:ext uri="{FF2B5EF4-FFF2-40B4-BE49-F238E27FC236}">
                <a16:creationId xmlns:a16="http://schemas.microsoft.com/office/drawing/2014/main" id="{B52A4568-7644-C0B0-72BA-7DE7F7A2F05E}"/>
              </a:ext>
            </a:extLst>
          </p:cNvPr>
          <p:cNvSpPr>
            <a:spLocks noGrp="1"/>
          </p:cNvSpPr>
          <p:nvPr>
            <p:ph idx="1"/>
          </p:nvPr>
        </p:nvSpPr>
        <p:spPr>
          <a:xfrm>
            <a:off x="609600" y="1435375"/>
            <a:ext cx="10972800" cy="6019800"/>
          </a:xfrm>
        </p:spPr>
        <p:txBody>
          <a:bodyPr/>
          <a:lstStyle/>
          <a:p>
            <a:r>
              <a:rPr lang="en-US" sz="3000" dirty="0"/>
              <a:t>The midwifery model of care is standard in all countries that have better birth outcomes  </a:t>
            </a:r>
          </a:p>
          <a:p>
            <a:r>
              <a:rPr lang="en-US" sz="3000" dirty="0"/>
              <a:t>Patient empowerment is a central theme of midwifery care</a:t>
            </a:r>
          </a:p>
          <a:p>
            <a:r>
              <a:rPr lang="en-US" sz="3000" dirty="0"/>
              <a:t>“Whole-person” care that considers all the patient’s needs  (physical, emotional, SDOH, personal values, cultural needs) </a:t>
            </a:r>
          </a:p>
        </p:txBody>
      </p:sp>
      <p:sp>
        <p:nvSpPr>
          <p:cNvPr id="4" name="Rectangle 3">
            <a:extLst>
              <a:ext uri="{FF2B5EF4-FFF2-40B4-BE49-F238E27FC236}">
                <a16:creationId xmlns:a16="http://schemas.microsoft.com/office/drawing/2014/main" id="{90AE0F65-ACAE-A699-D38E-953A7DEE4985}"/>
              </a:ext>
            </a:extLst>
          </p:cNvPr>
          <p:cNvSpPr/>
          <p:nvPr/>
        </p:nvSpPr>
        <p:spPr bwMode="auto">
          <a:xfrm>
            <a:off x="199868" y="4453513"/>
            <a:ext cx="11792263" cy="2282118"/>
          </a:xfrm>
          <a:prstGeom prst="rect">
            <a:avLst/>
          </a:prstGeom>
          <a:solidFill>
            <a:srgbClr val="9DC8D1"/>
          </a:solidFill>
          <a:ln w="9525"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600" b="0" i="0" dirty="0">
                <a:solidFill>
                  <a:srgbClr val="DA632C"/>
                </a:solidFill>
                <a:effectLst/>
                <a:latin typeface="Arial" panose="020B0604020202020204" pitchFamily="34" charset="0"/>
              </a:rPr>
              <a:t>Midwifery is defined as “skilled, knowledgeable and compassionate care for childbearing women, newborn infants and families across the continuum from prepregnancy, pregnancy, birth, postpartum and the early weeks of life.”</a:t>
            </a:r>
          </a:p>
          <a:p>
            <a:pPr marL="0" marR="0" indent="0" algn="l" defTabSz="914400" rtl="0" eaLnBrk="0" fontAlgn="base" latinLnBrk="0" hangingPunct="0">
              <a:lnSpc>
                <a:spcPct val="100000"/>
              </a:lnSpc>
              <a:spcBef>
                <a:spcPct val="0"/>
              </a:spcBef>
              <a:spcAft>
                <a:spcPct val="0"/>
              </a:spcAft>
              <a:buClrTx/>
              <a:buSzTx/>
              <a:buFontTx/>
              <a:buNone/>
              <a:tabLst/>
            </a:pPr>
            <a:r>
              <a:rPr lang="en-US" sz="2600" dirty="0">
                <a:solidFill>
                  <a:srgbClr val="DA632C"/>
                </a:solidFill>
                <a:latin typeface="Arial" panose="020B0604020202020204" pitchFamily="34" charset="0"/>
              </a:rPr>
              <a:t>			</a:t>
            </a:r>
            <a:r>
              <a:rPr kumimoji="0" lang="en-US" sz="2600" u="none" strike="noStrike" cap="none" normalizeH="0" baseline="0" dirty="0">
                <a:ln>
                  <a:noFill/>
                </a:ln>
                <a:solidFill>
                  <a:srgbClr val="DA632C"/>
                </a:solidFill>
                <a:latin typeface="Arial" panose="020B0604020202020204" pitchFamily="34" charset="0"/>
              </a:rPr>
              <a:t>– Worl</a:t>
            </a:r>
            <a:r>
              <a:rPr lang="en-US" sz="2600" dirty="0">
                <a:solidFill>
                  <a:srgbClr val="DA632C"/>
                </a:solidFill>
                <a:latin typeface="Arial" panose="020B0604020202020204" pitchFamily="34" charset="0"/>
              </a:rPr>
              <a:t>d Health Organization </a:t>
            </a:r>
            <a:endParaRPr kumimoji="0" lang="en-US" sz="2600" b="0" i="0" u="none" strike="noStrike" cap="none" normalizeH="0" baseline="0" dirty="0">
              <a:ln>
                <a:noFill/>
              </a:ln>
              <a:solidFill>
                <a:srgbClr val="DA632C"/>
              </a:solidFill>
              <a:effectLst/>
              <a:latin typeface="Arial" pitchFamily="4" charset="0"/>
            </a:endParaRPr>
          </a:p>
        </p:txBody>
      </p:sp>
    </p:spTree>
    <p:extLst>
      <p:ext uri="{BB962C8B-B14F-4D97-AF65-F5344CB8AC3E}">
        <p14:creationId xmlns:p14="http://schemas.microsoft.com/office/powerpoint/2010/main" val="28463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34CD-E156-457C-3E23-4991AD57C4B3}"/>
              </a:ext>
            </a:extLst>
          </p:cNvPr>
          <p:cNvSpPr>
            <a:spLocks noGrp="1"/>
          </p:cNvSpPr>
          <p:nvPr>
            <p:ph type="title"/>
          </p:nvPr>
        </p:nvSpPr>
        <p:spPr/>
        <p:txBody>
          <a:bodyPr/>
          <a:lstStyle/>
          <a:p>
            <a:r>
              <a:rPr lang="en-US" dirty="0"/>
              <a:t>Midwifery Care Around the World</a:t>
            </a:r>
          </a:p>
        </p:txBody>
      </p:sp>
      <p:pic>
        <p:nvPicPr>
          <p:cNvPr id="6" name="Picture 5">
            <a:extLst>
              <a:ext uri="{FF2B5EF4-FFF2-40B4-BE49-F238E27FC236}">
                <a16:creationId xmlns:a16="http://schemas.microsoft.com/office/drawing/2014/main" id="{602F047F-1043-A0FD-A295-366D5CDF3933}"/>
              </a:ext>
            </a:extLst>
          </p:cNvPr>
          <p:cNvPicPr>
            <a:picLocks noChangeAspect="1"/>
          </p:cNvPicPr>
          <p:nvPr/>
        </p:nvPicPr>
        <p:blipFill>
          <a:blip r:embed="rId2"/>
          <a:stretch>
            <a:fillRect/>
          </a:stretch>
        </p:blipFill>
        <p:spPr>
          <a:xfrm>
            <a:off x="609600" y="2219659"/>
            <a:ext cx="10900447" cy="3836367"/>
          </a:xfrm>
          <a:prstGeom prst="rect">
            <a:avLst/>
          </a:prstGeom>
        </p:spPr>
      </p:pic>
    </p:spTree>
    <p:extLst>
      <p:ext uri="{BB962C8B-B14F-4D97-AF65-F5344CB8AC3E}">
        <p14:creationId xmlns:p14="http://schemas.microsoft.com/office/powerpoint/2010/main" val="3125121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123B-21C8-249F-D1FE-EFA754F193C8}"/>
              </a:ext>
            </a:extLst>
          </p:cNvPr>
          <p:cNvSpPr>
            <a:spLocks noGrp="1"/>
          </p:cNvSpPr>
          <p:nvPr>
            <p:ph type="title"/>
          </p:nvPr>
        </p:nvSpPr>
        <p:spPr/>
        <p:txBody>
          <a:bodyPr/>
          <a:lstStyle/>
          <a:p>
            <a:r>
              <a:rPr lang="en-US" dirty="0"/>
              <a:t>Midwifery in California </a:t>
            </a:r>
          </a:p>
        </p:txBody>
      </p:sp>
      <p:pic>
        <p:nvPicPr>
          <p:cNvPr id="7" name="Picture 6" descr="Table&#10;&#10;Description automatically generated">
            <a:extLst>
              <a:ext uri="{FF2B5EF4-FFF2-40B4-BE49-F238E27FC236}">
                <a16:creationId xmlns:a16="http://schemas.microsoft.com/office/drawing/2014/main" id="{6BFE6690-8B0C-3AE2-5A61-6AAD8623A735}"/>
              </a:ext>
            </a:extLst>
          </p:cNvPr>
          <p:cNvPicPr>
            <a:picLocks noChangeAspect="1"/>
          </p:cNvPicPr>
          <p:nvPr/>
        </p:nvPicPr>
        <p:blipFill>
          <a:blip r:embed="rId3"/>
          <a:stretch>
            <a:fillRect/>
          </a:stretch>
        </p:blipFill>
        <p:spPr>
          <a:xfrm>
            <a:off x="609600" y="1621536"/>
            <a:ext cx="10715557" cy="4398264"/>
          </a:xfrm>
          <a:prstGeom prst="rect">
            <a:avLst/>
          </a:prstGeom>
        </p:spPr>
      </p:pic>
      <p:sp>
        <p:nvSpPr>
          <p:cNvPr id="11" name="Rectangle 10">
            <a:extLst>
              <a:ext uri="{FF2B5EF4-FFF2-40B4-BE49-F238E27FC236}">
                <a16:creationId xmlns:a16="http://schemas.microsoft.com/office/drawing/2014/main" id="{1B6CDD87-B28A-F690-120F-FB94732124BB}"/>
              </a:ext>
            </a:extLst>
          </p:cNvPr>
          <p:cNvSpPr/>
          <p:nvPr/>
        </p:nvSpPr>
        <p:spPr bwMode="auto">
          <a:xfrm>
            <a:off x="10275757" y="3669624"/>
            <a:ext cx="685800" cy="609600"/>
          </a:xfrm>
          <a:prstGeom prst="rect">
            <a:avLst/>
          </a:prstGeom>
          <a:noFill/>
          <a:ln w="28575"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13" name="Rectangle 12">
            <a:extLst>
              <a:ext uri="{FF2B5EF4-FFF2-40B4-BE49-F238E27FC236}">
                <a16:creationId xmlns:a16="http://schemas.microsoft.com/office/drawing/2014/main" id="{33B14BCB-29C9-C236-96B0-B54A84DD23E9}"/>
              </a:ext>
            </a:extLst>
          </p:cNvPr>
          <p:cNvSpPr/>
          <p:nvPr/>
        </p:nvSpPr>
        <p:spPr bwMode="auto">
          <a:xfrm>
            <a:off x="10275757" y="3060024"/>
            <a:ext cx="685800" cy="609600"/>
          </a:xfrm>
          <a:prstGeom prst="rect">
            <a:avLst/>
          </a:prstGeom>
          <a:noFill/>
          <a:ln w="28575" cap="flat" cmpd="sng" algn="ctr">
            <a:solidFill>
              <a:srgbClr val="9DC8D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sp>
        <p:nvSpPr>
          <p:cNvPr id="14" name="TextBox 13">
            <a:extLst>
              <a:ext uri="{FF2B5EF4-FFF2-40B4-BE49-F238E27FC236}">
                <a16:creationId xmlns:a16="http://schemas.microsoft.com/office/drawing/2014/main" id="{0BD4B1B7-6424-2AB3-8B0B-58A9BA6293EB}"/>
              </a:ext>
            </a:extLst>
          </p:cNvPr>
          <p:cNvSpPr txBox="1"/>
          <p:nvPr/>
        </p:nvSpPr>
        <p:spPr>
          <a:xfrm>
            <a:off x="396401" y="6172200"/>
            <a:ext cx="6417591" cy="276999"/>
          </a:xfrm>
          <a:prstGeom prst="rect">
            <a:avLst/>
          </a:prstGeom>
          <a:noFill/>
        </p:spPr>
        <p:txBody>
          <a:bodyPr wrap="none" rtlCol="0">
            <a:spAutoFit/>
          </a:bodyPr>
          <a:lstStyle/>
          <a:p>
            <a:r>
              <a:rPr lang="en-US" sz="1200" dirty="0"/>
              <a:t>*Slide source: CHCF </a:t>
            </a:r>
            <a:r>
              <a:rPr lang="en-US" sz="1200" i="1" dirty="0"/>
              <a:t>California’s Midwives: How Scope of Practice Laws Impact Care. </a:t>
            </a:r>
            <a:r>
              <a:rPr lang="en-US" sz="1200" dirty="0"/>
              <a:t>2019.</a:t>
            </a:r>
          </a:p>
        </p:txBody>
      </p:sp>
    </p:spTree>
    <p:extLst>
      <p:ext uri="{BB962C8B-B14F-4D97-AF65-F5344CB8AC3E}">
        <p14:creationId xmlns:p14="http://schemas.microsoft.com/office/powerpoint/2010/main" val="3070191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28CB-01C7-1F26-52D2-8BD0EE6C3B17}"/>
              </a:ext>
            </a:extLst>
          </p:cNvPr>
          <p:cNvSpPr>
            <a:spLocks noGrp="1"/>
          </p:cNvSpPr>
          <p:nvPr>
            <p:ph type="title"/>
          </p:nvPr>
        </p:nvSpPr>
        <p:spPr/>
        <p:txBody>
          <a:bodyPr/>
          <a:lstStyle/>
          <a:p>
            <a:r>
              <a:rPr lang="en-US" dirty="0"/>
              <a:t>Benefits of Midwifery Care </a:t>
            </a:r>
          </a:p>
        </p:txBody>
      </p:sp>
      <p:pic>
        <p:nvPicPr>
          <p:cNvPr id="7" name="Picture 6" descr="Table&#10;&#10;Description automatically generated">
            <a:extLst>
              <a:ext uri="{FF2B5EF4-FFF2-40B4-BE49-F238E27FC236}">
                <a16:creationId xmlns:a16="http://schemas.microsoft.com/office/drawing/2014/main" id="{D209B11A-DC34-0121-34A9-4DBC59AB56CF}"/>
              </a:ext>
            </a:extLst>
          </p:cNvPr>
          <p:cNvPicPr>
            <a:picLocks noChangeAspect="1"/>
          </p:cNvPicPr>
          <p:nvPr/>
        </p:nvPicPr>
        <p:blipFill>
          <a:blip r:embed="rId3"/>
          <a:stretch>
            <a:fillRect/>
          </a:stretch>
        </p:blipFill>
        <p:spPr>
          <a:xfrm>
            <a:off x="647700" y="1752600"/>
            <a:ext cx="10287000" cy="4603687"/>
          </a:xfrm>
          <a:prstGeom prst="rect">
            <a:avLst/>
          </a:prstGeom>
        </p:spPr>
      </p:pic>
      <p:sp>
        <p:nvSpPr>
          <p:cNvPr id="8" name="TextBox 7">
            <a:extLst>
              <a:ext uri="{FF2B5EF4-FFF2-40B4-BE49-F238E27FC236}">
                <a16:creationId xmlns:a16="http://schemas.microsoft.com/office/drawing/2014/main" id="{C5DA385B-85B4-F126-24DF-22EA23C20531}"/>
              </a:ext>
            </a:extLst>
          </p:cNvPr>
          <p:cNvSpPr txBox="1"/>
          <p:nvPr/>
        </p:nvSpPr>
        <p:spPr>
          <a:xfrm>
            <a:off x="609600" y="6353338"/>
            <a:ext cx="9144000" cy="246221"/>
          </a:xfrm>
          <a:prstGeom prst="rect">
            <a:avLst/>
          </a:prstGeom>
          <a:noFill/>
        </p:spPr>
        <p:txBody>
          <a:bodyPr wrap="square" rtlCol="0">
            <a:spAutoFit/>
          </a:bodyPr>
          <a:lstStyle/>
          <a:p>
            <a:pPr algn="l"/>
            <a:r>
              <a:rPr lang="en-US" sz="1000" dirty="0"/>
              <a:t>Image Source: CMQCC Toolkit to Support Vaginal Birth and Reduce Primary Cesareans</a:t>
            </a:r>
          </a:p>
        </p:txBody>
      </p:sp>
    </p:spTree>
    <p:extLst>
      <p:ext uri="{BB962C8B-B14F-4D97-AF65-F5344CB8AC3E}">
        <p14:creationId xmlns:p14="http://schemas.microsoft.com/office/powerpoint/2010/main" val="14824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3FB9-E075-099B-35CE-435E72C33BCF}"/>
              </a:ext>
            </a:extLst>
          </p:cNvPr>
          <p:cNvSpPr>
            <a:spLocks noGrp="1"/>
          </p:cNvSpPr>
          <p:nvPr>
            <p:ph type="title"/>
          </p:nvPr>
        </p:nvSpPr>
        <p:spPr>
          <a:xfrm>
            <a:off x="533400" y="533400"/>
            <a:ext cx="10363200" cy="914400"/>
          </a:xfrm>
        </p:spPr>
        <p:txBody>
          <a:bodyPr/>
          <a:lstStyle/>
          <a:p>
            <a:r>
              <a:rPr lang="en-US" dirty="0"/>
              <a:t>Housekeeping</a:t>
            </a:r>
          </a:p>
        </p:txBody>
      </p:sp>
      <p:sp>
        <p:nvSpPr>
          <p:cNvPr id="3" name="Content Placeholder 2">
            <a:extLst>
              <a:ext uri="{FF2B5EF4-FFF2-40B4-BE49-F238E27FC236}">
                <a16:creationId xmlns:a16="http://schemas.microsoft.com/office/drawing/2014/main" id="{3850817A-E98F-440A-4B95-4D20F08A5FEE}"/>
              </a:ext>
            </a:extLst>
          </p:cNvPr>
          <p:cNvSpPr>
            <a:spLocks noGrp="1"/>
          </p:cNvSpPr>
          <p:nvPr>
            <p:ph idx="1"/>
          </p:nvPr>
        </p:nvSpPr>
        <p:spPr>
          <a:xfrm>
            <a:off x="762000" y="1447800"/>
            <a:ext cx="9753600" cy="4800600"/>
          </a:xfrm>
        </p:spPr>
        <p:txBody>
          <a:bodyPr/>
          <a:lstStyle/>
          <a:p>
            <a:r>
              <a:rPr lang="en-US" dirty="0"/>
              <a:t>All attendees are muted upon entry</a:t>
            </a:r>
          </a:p>
          <a:p>
            <a:r>
              <a:rPr lang="en-US" dirty="0"/>
              <a:t>Questions will be answered at the end of the webinar and as time allows</a:t>
            </a:r>
          </a:p>
          <a:p>
            <a:r>
              <a:rPr lang="en-US" dirty="0"/>
              <a:t>The webinar is recorded and will be available from the CMQCC website within 3-7 business days</a:t>
            </a:r>
          </a:p>
          <a:p>
            <a:r>
              <a:rPr lang="en-US" dirty="0"/>
              <a:t>The slides will also be available for free download from the CMQCC website, </a:t>
            </a:r>
            <a:r>
              <a:rPr lang="en-US" dirty="0">
                <a:hlinkClick r:id="rId3"/>
              </a:rPr>
              <a:t>www.cmqcc.org</a:t>
            </a:r>
            <a:endParaRPr lang="en-US" dirty="0"/>
          </a:p>
          <a:p>
            <a:endParaRPr lang="en-US" dirty="0"/>
          </a:p>
        </p:txBody>
      </p:sp>
    </p:spTree>
    <p:extLst>
      <p:ext uri="{BB962C8B-B14F-4D97-AF65-F5344CB8AC3E}">
        <p14:creationId xmlns:p14="http://schemas.microsoft.com/office/powerpoint/2010/main" val="302665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4DF3-11C2-C2BF-35AB-01539C37DACE}"/>
              </a:ext>
            </a:extLst>
          </p:cNvPr>
          <p:cNvSpPr>
            <a:spLocks noGrp="1"/>
          </p:cNvSpPr>
          <p:nvPr>
            <p:ph type="title"/>
          </p:nvPr>
        </p:nvSpPr>
        <p:spPr>
          <a:xfrm>
            <a:off x="609600" y="977900"/>
            <a:ext cx="10363200" cy="914400"/>
          </a:xfrm>
        </p:spPr>
        <p:txBody>
          <a:bodyPr>
            <a:normAutofit fontScale="90000"/>
          </a:bodyPr>
          <a:lstStyle/>
          <a:p>
            <a:r>
              <a:rPr lang="en-US" sz="3600" dirty="0"/>
              <a:t>Midwifery Care</a:t>
            </a:r>
            <a:br>
              <a:rPr lang="en-US" sz="3600" dirty="0">
                <a:solidFill>
                  <a:srgbClr val="DA632C"/>
                </a:solidFill>
              </a:rPr>
            </a:br>
            <a:endParaRPr lang="en-US" dirty="0"/>
          </a:p>
        </p:txBody>
      </p:sp>
      <p:sp>
        <p:nvSpPr>
          <p:cNvPr id="3" name="Content Placeholder 2">
            <a:extLst>
              <a:ext uri="{FF2B5EF4-FFF2-40B4-BE49-F238E27FC236}">
                <a16:creationId xmlns:a16="http://schemas.microsoft.com/office/drawing/2014/main" id="{6A4B0F83-449D-428C-F1FA-67B8268CA562}"/>
              </a:ext>
            </a:extLst>
          </p:cNvPr>
          <p:cNvSpPr>
            <a:spLocks noGrp="1"/>
          </p:cNvSpPr>
          <p:nvPr>
            <p:ph idx="1"/>
          </p:nvPr>
        </p:nvSpPr>
        <p:spPr>
          <a:xfrm>
            <a:off x="609600" y="1752600"/>
            <a:ext cx="10972800" cy="3886200"/>
          </a:xfrm>
        </p:spPr>
        <p:txBody>
          <a:bodyPr/>
          <a:lstStyle/>
          <a:p>
            <a:pPr marL="0" indent="0" algn="l">
              <a:buClr>
                <a:srgbClr val="DA632C"/>
              </a:buClr>
              <a:buNone/>
            </a:pPr>
            <a:r>
              <a:rPr lang="en-US" i="1" dirty="0"/>
              <a:t>Midwifery philosophy has long preserved three immutable elements:</a:t>
            </a:r>
          </a:p>
          <a:p>
            <a:pPr algn="l">
              <a:buClr>
                <a:srgbClr val="DA632C"/>
              </a:buClr>
            </a:pPr>
            <a:r>
              <a:rPr lang="en-US" b="1" dirty="0">
                <a:solidFill>
                  <a:srgbClr val="009193"/>
                </a:solidFill>
                <a:latin typeface="Ink Free" panose="03080402000500000000" pitchFamily="66" charset="0"/>
              </a:rPr>
              <a:t>Patient-centeredness</a:t>
            </a:r>
          </a:p>
          <a:p>
            <a:pPr algn="l">
              <a:buClr>
                <a:srgbClr val="DA632C"/>
              </a:buClr>
            </a:pPr>
            <a:r>
              <a:rPr lang="en-US" b="1" dirty="0">
                <a:solidFill>
                  <a:srgbClr val="913FB9"/>
                </a:solidFill>
                <a:latin typeface="Ink Free" panose="03080402000500000000" pitchFamily="66" charset="0"/>
              </a:rPr>
              <a:t>“The therapeutic use of the human presence”</a:t>
            </a:r>
            <a:endParaRPr lang="en-US" b="1" baseline="30000" dirty="0">
              <a:solidFill>
                <a:srgbClr val="913FB9"/>
              </a:solidFill>
              <a:latin typeface="Ink Free" panose="03080402000500000000" pitchFamily="66" charset="0"/>
            </a:endParaRPr>
          </a:p>
          <a:p>
            <a:pPr algn="l">
              <a:buClr>
                <a:srgbClr val="DA632C"/>
              </a:buClr>
            </a:pPr>
            <a:r>
              <a:rPr lang="en-US" b="1" dirty="0">
                <a:solidFill>
                  <a:srgbClr val="DA632C"/>
                </a:solidFill>
                <a:latin typeface="Ink Free" panose="03080402000500000000" pitchFamily="66" charset="0"/>
              </a:rPr>
              <a:t>Nonintervention unless necessary for the health and well-being of the pregnant person and/or fetus</a:t>
            </a:r>
          </a:p>
        </p:txBody>
      </p:sp>
      <p:sp>
        <p:nvSpPr>
          <p:cNvPr id="5" name="TextBox 4">
            <a:extLst>
              <a:ext uri="{FF2B5EF4-FFF2-40B4-BE49-F238E27FC236}">
                <a16:creationId xmlns:a16="http://schemas.microsoft.com/office/drawing/2014/main" id="{7818C136-2229-6130-E7BC-B7FB9C29C092}"/>
              </a:ext>
            </a:extLst>
          </p:cNvPr>
          <p:cNvSpPr txBox="1"/>
          <p:nvPr/>
        </p:nvSpPr>
        <p:spPr>
          <a:xfrm>
            <a:off x="762000" y="6074946"/>
            <a:ext cx="10439400" cy="677108"/>
          </a:xfrm>
          <a:prstGeom prst="rect">
            <a:avLst/>
          </a:prstGeom>
          <a:noFill/>
        </p:spPr>
        <p:txBody>
          <a:bodyPr wrap="square" rtlCol="0">
            <a:spAutoFit/>
          </a:bodyPr>
          <a:lstStyle/>
          <a:p>
            <a:pPr algn="l"/>
            <a:r>
              <a:rPr lang="en-US" sz="1000" dirty="0"/>
              <a:t>Source: Akileswaran CP, Hutchison MS. Making Room at the Table for Obstetrics, Midwifery, and a Culture of Normalcy Within Maternity Care. Obstet Gynecol. Jul 2016;128(1):176-80. doi:10.1097/aog.0000000000001493</a:t>
            </a:r>
          </a:p>
          <a:p>
            <a:endParaRPr lang="en-US" dirty="0"/>
          </a:p>
        </p:txBody>
      </p:sp>
    </p:spTree>
    <p:extLst>
      <p:ext uri="{BB962C8B-B14F-4D97-AF65-F5344CB8AC3E}">
        <p14:creationId xmlns:p14="http://schemas.microsoft.com/office/powerpoint/2010/main" val="214946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8902-33E9-D442-B196-096A67918F88}"/>
              </a:ext>
            </a:extLst>
          </p:cNvPr>
          <p:cNvSpPr>
            <a:spLocks noGrp="1"/>
          </p:cNvSpPr>
          <p:nvPr>
            <p:ph type="ctrTitle"/>
          </p:nvPr>
        </p:nvSpPr>
        <p:spPr>
          <a:xfrm>
            <a:off x="2082800" y="2215716"/>
            <a:ext cx="8026400" cy="2209800"/>
          </a:xfrm>
        </p:spPr>
        <p:txBody>
          <a:bodyPr>
            <a:normAutofit/>
          </a:bodyPr>
          <a:lstStyle/>
          <a:p>
            <a:pPr algn="ctr"/>
            <a:r>
              <a:rPr lang="en-US" dirty="0"/>
              <a:t>Team-Based Care</a:t>
            </a:r>
            <a:br>
              <a:rPr lang="en-US" dirty="0"/>
            </a:br>
            <a:endParaRPr lang="en-US" dirty="0"/>
          </a:p>
        </p:txBody>
      </p:sp>
    </p:spTree>
    <p:extLst>
      <p:ext uri="{BB962C8B-B14F-4D97-AF65-F5344CB8AC3E}">
        <p14:creationId xmlns:p14="http://schemas.microsoft.com/office/powerpoint/2010/main" val="131575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3B16-F9FE-7D82-6B13-0C88FF8A2119}"/>
              </a:ext>
            </a:extLst>
          </p:cNvPr>
          <p:cNvSpPr>
            <a:spLocks noGrp="1"/>
          </p:cNvSpPr>
          <p:nvPr>
            <p:ph type="title"/>
          </p:nvPr>
        </p:nvSpPr>
        <p:spPr>
          <a:xfrm>
            <a:off x="609600" y="647700"/>
            <a:ext cx="10363200" cy="914400"/>
          </a:xfrm>
        </p:spPr>
        <p:txBody>
          <a:bodyPr/>
          <a:lstStyle/>
          <a:p>
            <a:r>
              <a:rPr lang="en-US" dirty="0"/>
              <a:t>What is Team-Based Care? </a:t>
            </a:r>
          </a:p>
        </p:txBody>
      </p:sp>
      <p:sp>
        <p:nvSpPr>
          <p:cNvPr id="3" name="Content Placeholder 2">
            <a:extLst>
              <a:ext uri="{FF2B5EF4-FFF2-40B4-BE49-F238E27FC236}">
                <a16:creationId xmlns:a16="http://schemas.microsoft.com/office/drawing/2014/main" id="{23141B85-11DA-FFB6-EAC0-DA6BFB853466}"/>
              </a:ext>
            </a:extLst>
          </p:cNvPr>
          <p:cNvSpPr>
            <a:spLocks noGrp="1"/>
          </p:cNvSpPr>
          <p:nvPr>
            <p:ph idx="1"/>
          </p:nvPr>
        </p:nvSpPr>
        <p:spPr>
          <a:xfrm>
            <a:off x="609600" y="1562100"/>
            <a:ext cx="10972800" cy="4229100"/>
          </a:xfrm>
        </p:spPr>
        <p:txBody>
          <a:bodyPr/>
          <a:lstStyle/>
          <a:p>
            <a:pPr marL="0" indent="0">
              <a:buNone/>
            </a:pPr>
            <a:r>
              <a:rPr lang="en-US" sz="2600" dirty="0"/>
              <a:t>“A team-based model of care is one that strives to meet </a:t>
            </a:r>
            <a:r>
              <a:rPr lang="en-US" sz="2600" b="1" dirty="0">
                <a:solidFill>
                  <a:srgbClr val="DA632C"/>
                </a:solidFill>
              </a:rPr>
              <a:t>patient needs and preferences </a:t>
            </a:r>
            <a:r>
              <a:rPr lang="en-US" sz="2600" dirty="0"/>
              <a:t>by actively engaging patients as full participants in their care while encouraging </a:t>
            </a:r>
            <a:r>
              <a:rPr lang="en-US" sz="2600" b="1" dirty="0">
                <a:solidFill>
                  <a:srgbClr val="DA632C"/>
                </a:solidFill>
              </a:rPr>
              <a:t>all </a:t>
            </a:r>
            <a:r>
              <a:rPr lang="en-US" sz="2600" dirty="0"/>
              <a:t>health care providers to function </a:t>
            </a:r>
            <a:r>
              <a:rPr lang="en-US" sz="2600" b="1" dirty="0">
                <a:solidFill>
                  <a:srgbClr val="DA632C"/>
                </a:solidFill>
              </a:rPr>
              <a:t>to the full extent </a:t>
            </a:r>
            <a:r>
              <a:rPr lang="en-US" sz="2600" dirty="0"/>
              <a:t>of their education, certification, and experience….</a:t>
            </a:r>
          </a:p>
          <a:p>
            <a:pPr marL="0" indent="0">
              <a:buNone/>
            </a:pPr>
            <a:endParaRPr lang="en-US" sz="2600" dirty="0"/>
          </a:p>
          <a:p>
            <a:pPr marL="0" indent="0">
              <a:buNone/>
            </a:pPr>
            <a:r>
              <a:rPr lang="en-US" sz="2600" dirty="0"/>
              <a:t>Relationships are </a:t>
            </a:r>
            <a:r>
              <a:rPr lang="en-US" sz="2600" b="1" dirty="0">
                <a:solidFill>
                  <a:srgbClr val="DA632C"/>
                </a:solidFill>
              </a:rPr>
              <a:t>governed by negotiated shared norms and visions</a:t>
            </a:r>
            <a:r>
              <a:rPr lang="en-US" sz="2600" dirty="0"/>
              <a:t>…</a:t>
            </a:r>
          </a:p>
          <a:p>
            <a:pPr marL="0" indent="0">
              <a:buNone/>
            </a:pPr>
            <a:endParaRPr lang="en-US" sz="2600" dirty="0"/>
          </a:p>
          <a:p>
            <a:pPr marL="0" indent="0">
              <a:buNone/>
            </a:pPr>
            <a:r>
              <a:rPr lang="en-US" sz="2600" b="1" dirty="0">
                <a:solidFill>
                  <a:srgbClr val="DA632C"/>
                </a:solidFill>
              </a:rPr>
              <a:t>Each team member has knowledge and skills </a:t>
            </a:r>
            <a:r>
              <a:rPr lang="en-US" sz="2600" dirty="0"/>
              <a:t>that contribute to the work, service, and problem solving that are the purpose of the team."</a:t>
            </a:r>
          </a:p>
        </p:txBody>
      </p:sp>
      <p:sp>
        <p:nvSpPr>
          <p:cNvPr id="5" name="Rectangle 4">
            <a:extLst>
              <a:ext uri="{FF2B5EF4-FFF2-40B4-BE49-F238E27FC236}">
                <a16:creationId xmlns:a16="http://schemas.microsoft.com/office/drawing/2014/main" id="{71CDA2A8-3D6F-3E49-B92C-D502C81252E4}"/>
              </a:ext>
            </a:extLst>
          </p:cNvPr>
          <p:cNvSpPr/>
          <p:nvPr/>
        </p:nvSpPr>
        <p:spPr bwMode="auto">
          <a:xfrm>
            <a:off x="6934200" y="6050504"/>
            <a:ext cx="4343400" cy="693821"/>
          </a:xfrm>
          <a:prstGeom prst="rect">
            <a:avLst/>
          </a:prstGeom>
          <a:solidFill>
            <a:srgbClr val="9DC8D1"/>
          </a:solidFill>
          <a:ln w="1270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4" charset="0"/>
              </a:rPr>
              <a:t>ACOG, </a:t>
            </a:r>
            <a:r>
              <a:rPr kumimoji="0" lang="en-US" sz="1800" b="1" i="1" u="none" strike="noStrike" cap="none" normalizeH="0" baseline="0" dirty="0">
                <a:ln>
                  <a:noFill/>
                </a:ln>
                <a:solidFill>
                  <a:schemeClr val="tx1"/>
                </a:solidFill>
                <a:effectLst/>
                <a:latin typeface="Arial" pitchFamily="4" charset="0"/>
              </a:rPr>
              <a:t>Collaboration in Practice – Implementing Team-Based Care</a:t>
            </a:r>
          </a:p>
        </p:txBody>
      </p:sp>
    </p:spTree>
    <p:extLst>
      <p:ext uri="{BB962C8B-B14F-4D97-AF65-F5344CB8AC3E}">
        <p14:creationId xmlns:p14="http://schemas.microsoft.com/office/powerpoint/2010/main" val="342474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085D-BBF3-D0E1-E570-0B86B18FCDC8}"/>
              </a:ext>
            </a:extLst>
          </p:cNvPr>
          <p:cNvSpPr>
            <a:spLocks noGrp="1"/>
          </p:cNvSpPr>
          <p:nvPr>
            <p:ph type="title"/>
          </p:nvPr>
        </p:nvSpPr>
        <p:spPr/>
        <p:txBody>
          <a:bodyPr/>
          <a:lstStyle/>
          <a:p>
            <a:r>
              <a:rPr lang="en-US" dirty="0"/>
              <a:t>Terms Used Interchangeably (but inaccurately) </a:t>
            </a:r>
          </a:p>
        </p:txBody>
      </p:sp>
      <p:sp>
        <p:nvSpPr>
          <p:cNvPr id="3" name="Content Placeholder 2">
            <a:extLst>
              <a:ext uri="{FF2B5EF4-FFF2-40B4-BE49-F238E27FC236}">
                <a16:creationId xmlns:a16="http://schemas.microsoft.com/office/drawing/2014/main" id="{6E22BFC1-CBBB-93E0-3E7F-5F6A9236C2EB}"/>
              </a:ext>
            </a:extLst>
          </p:cNvPr>
          <p:cNvSpPr>
            <a:spLocks noGrp="1"/>
          </p:cNvSpPr>
          <p:nvPr>
            <p:ph idx="1"/>
          </p:nvPr>
        </p:nvSpPr>
        <p:spPr>
          <a:xfrm>
            <a:off x="3964898" y="1800872"/>
            <a:ext cx="7924800" cy="4752327"/>
          </a:xfrm>
          <a:ln>
            <a:noFill/>
          </a:ln>
        </p:spPr>
        <p:txBody>
          <a:bodyPr/>
          <a:lstStyle/>
          <a:p>
            <a:r>
              <a:rPr lang="en-US" sz="3600" b="1" dirty="0"/>
              <a:t>Team-Based Care</a:t>
            </a:r>
          </a:p>
          <a:p>
            <a:pPr marL="0" indent="0">
              <a:buNone/>
            </a:pPr>
            <a:endParaRPr lang="en-US" sz="3600" b="1" dirty="0">
              <a:solidFill>
                <a:srgbClr val="DA632C"/>
              </a:solidFill>
            </a:endParaRPr>
          </a:p>
          <a:p>
            <a:pPr lvl="1">
              <a:buFont typeface="Wingdings" pitchFamily="2" charset="2"/>
              <a:buChar char="§"/>
            </a:pPr>
            <a:r>
              <a:rPr lang="en-US" sz="3600" b="1" dirty="0">
                <a:solidFill>
                  <a:srgbClr val="DA632C"/>
                </a:solidFill>
                <a:latin typeface="Ink Free" panose="03080402000500000000" pitchFamily="66" charset="0"/>
              </a:rPr>
              <a:t>Collaboration</a:t>
            </a:r>
          </a:p>
          <a:p>
            <a:pPr>
              <a:buFont typeface="Wingdings" pitchFamily="2" charset="2"/>
              <a:buChar char="§"/>
            </a:pPr>
            <a:endParaRPr lang="en-US" sz="4000" b="1" dirty="0">
              <a:solidFill>
                <a:srgbClr val="DA632C"/>
              </a:solidFill>
              <a:latin typeface="Ink Free" panose="03080402000500000000" pitchFamily="66" charset="0"/>
            </a:endParaRPr>
          </a:p>
          <a:p>
            <a:pPr lvl="1">
              <a:buFont typeface="Wingdings" pitchFamily="2" charset="2"/>
              <a:buChar char="§"/>
            </a:pPr>
            <a:r>
              <a:rPr lang="en-US" sz="3600" dirty="0">
                <a:solidFill>
                  <a:srgbClr val="009193"/>
                </a:solidFill>
                <a:latin typeface="Ink Free" panose="03080402000500000000" pitchFamily="66" charset="0"/>
              </a:rPr>
              <a:t>“</a:t>
            </a:r>
            <a:r>
              <a:rPr lang="en-US" sz="3600" b="1" dirty="0">
                <a:solidFill>
                  <a:srgbClr val="009193"/>
                </a:solidFill>
                <a:latin typeface="Ink Free" panose="03080402000500000000" pitchFamily="66" charset="0"/>
              </a:rPr>
              <a:t>Right Care at the Right Time”</a:t>
            </a:r>
          </a:p>
          <a:p>
            <a:pPr>
              <a:buFont typeface="Wingdings" pitchFamily="2" charset="2"/>
              <a:buChar char="§"/>
            </a:pPr>
            <a:endParaRPr lang="en-US" sz="4000" b="1" dirty="0">
              <a:solidFill>
                <a:srgbClr val="009193"/>
              </a:solidFill>
              <a:latin typeface="Ink Free" panose="03080402000500000000" pitchFamily="66" charset="0"/>
            </a:endParaRPr>
          </a:p>
          <a:p>
            <a:pPr lvl="1">
              <a:buFont typeface="Wingdings" pitchFamily="2" charset="2"/>
              <a:buChar char="§"/>
            </a:pPr>
            <a:r>
              <a:rPr lang="en-US" sz="3600" b="1" dirty="0">
                <a:solidFill>
                  <a:srgbClr val="913FB9"/>
                </a:solidFill>
                <a:latin typeface="Ink Free" panose="03080402000500000000" pitchFamily="66" charset="0"/>
              </a:rPr>
              <a:t>Co-Management</a:t>
            </a:r>
          </a:p>
        </p:txBody>
      </p:sp>
      <p:pic>
        <p:nvPicPr>
          <p:cNvPr id="5" name="Picture 4" descr="A picture containing person, indoor&#10;&#10;Description automatically generated">
            <a:extLst>
              <a:ext uri="{FF2B5EF4-FFF2-40B4-BE49-F238E27FC236}">
                <a16:creationId xmlns:a16="http://schemas.microsoft.com/office/drawing/2014/main" id="{224E7E7B-9132-2404-58AC-DD0E48142E0B}"/>
              </a:ext>
            </a:extLst>
          </p:cNvPr>
          <p:cNvPicPr>
            <a:picLocks noChangeAspect="1"/>
          </p:cNvPicPr>
          <p:nvPr/>
        </p:nvPicPr>
        <p:blipFill>
          <a:blip r:embed="rId3"/>
          <a:stretch>
            <a:fillRect/>
          </a:stretch>
        </p:blipFill>
        <p:spPr>
          <a:xfrm rot="21100532">
            <a:off x="469129" y="2798870"/>
            <a:ext cx="3276862" cy="2042606"/>
          </a:xfrm>
          <a:prstGeom prst="rect">
            <a:avLst/>
          </a:prstGeom>
        </p:spPr>
      </p:pic>
    </p:spTree>
    <p:extLst>
      <p:ext uri="{BB962C8B-B14F-4D97-AF65-F5344CB8AC3E}">
        <p14:creationId xmlns:p14="http://schemas.microsoft.com/office/powerpoint/2010/main" val="216793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4"/>
          <p:cNvPicPr preferRelativeResize="0"/>
          <p:nvPr/>
        </p:nvPicPr>
        <p:blipFill rotWithShape="1">
          <a:blip r:embed="rId3">
            <a:alphaModFix/>
          </a:blip>
          <a:srcRect/>
          <a:stretch/>
        </p:blipFill>
        <p:spPr>
          <a:xfrm>
            <a:off x="5794168" y="5532437"/>
            <a:ext cx="5864432" cy="1325563"/>
          </a:xfrm>
          <a:prstGeom prst="rect">
            <a:avLst/>
          </a:prstGeom>
          <a:noFill/>
          <a:ln>
            <a:noFill/>
          </a:ln>
        </p:spPr>
      </p:pic>
      <p:sp>
        <p:nvSpPr>
          <p:cNvPr id="188" name="Google Shape;188;p14"/>
          <p:cNvSpPr txBox="1">
            <a:spLocks noGrp="1"/>
          </p:cNvSpPr>
          <p:nvPr>
            <p:ph type="title"/>
          </p:nvPr>
        </p:nvSpPr>
        <p:spPr>
          <a:xfrm>
            <a:off x="533400" y="381324"/>
            <a:ext cx="7886700" cy="1325563"/>
          </a:xfrm>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spcAft>
                <a:spcPts val="0"/>
              </a:spcAft>
              <a:buClr>
                <a:schemeClr val="dk1"/>
              </a:buClr>
              <a:buSzPts val="3600"/>
            </a:pPr>
            <a:r>
              <a:rPr lang="en-US" dirty="0">
                <a:ea typeface="Avenir"/>
                <a:cs typeface="Avenir"/>
                <a:sym typeface="Avenir"/>
              </a:rPr>
              <a:t>ACNM’s Definition</a:t>
            </a:r>
            <a:endParaRPr dirty="0"/>
          </a:p>
        </p:txBody>
      </p:sp>
      <p:sp>
        <p:nvSpPr>
          <p:cNvPr id="189" name="Google Shape;189;p14"/>
          <p:cNvSpPr txBox="1">
            <a:spLocks noGrp="1"/>
          </p:cNvSpPr>
          <p:nvPr>
            <p:ph type="body" idx="1"/>
          </p:nvPr>
        </p:nvSpPr>
        <p:spPr>
          <a:xfrm>
            <a:off x="533400" y="1398114"/>
            <a:ext cx="10668000" cy="4351338"/>
          </a:xfrm>
          <a:prstGeom prst="rect">
            <a:avLst/>
          </a:prstGeom>
          <a:noFill/>
          <a:ln>
            <a:noFill/>
          </a:ln>
        </p:spPr>
        <p:txBody>
          <a:bodyPr spcFirstLastPara="1" vert="horz" wrap="square" lIns="91425" tIns="45700" rIns="91425" bIns="45700" numCol="1" anchor="t" anchorCtr="0" compatLnSpc="1">
            <a:prstTxWarp prst="textNoShape">
              <a:avLst/>
            </a:prstTxWarp>
            <a:normAutofit fontScale="92500" lnSpcReduction="20000"/>
          </a:bodyPr>
          <a:lstStyle/>
          <a:p>
            <a:pPr marL="0" indent="0">
              <a:lnSpc>
                <a:spcPct val="160000"/>
              </a:lnSpc>
              <a:spcBef>
                <a:spcPts val="0"/>
              </a:spcBef>
              <a:spcAft>
                <a:spcPts val="0"/>
              </a:spcAft>
              <a:buSzPct val="100000"/>
              <a:buNone/>
            </a:pPr>
            <a:r>
              <a:rPr lang="en-US" sz="2800" dirty="0">
                <a:latin typeface="+mn-lt"/>
                <a:ea typeface="Avenir"/>
                <a:cs typeface="Avenir"/>
                <a:sym typeface="Avenir"/>
              </a:rPr>
              <a:t>“Collaboration is the process whereby health care </a:t>
            </a:r>
            <a:r>
              <a:rPr lang="en-US" sz="3000" b="1" dirty="0">
                <a:solidFill>
                  <a:srgbClr val="DA632C"/>
                </a:solidFill>
                <a:latin typeface="+mn-lt"/>
                <a:ea typeface="Avenir"/>
                <a:cs typeface="Avenir"/>
                <a:sym typeface="Avenir"/>
              </a:rPr>
              <a:t>professionals jointly manage care</a:t>
            </a:r>
            <a:r>
              <a:rPr lang="en-US" sz="2800" dirty="0">
                <a:latin typeface="+mn-lt"/>
                <a:ea typeface="Avenir"/>
                <a:cs typeface="Avenir"/>
                <a:sym typeface="Avenir"/>
              </a:rPr>
              <a:t>. The goal of collaboration is to </a:t>
            </a:r>
            <a:r>
              <a:rPr lang="en-US" sz="2800" b="1" dirty="0">
                <a:solidFill>
                  <a:srgbClr val="DA632C"/>
                </a:solidFill>
                <a:latin typeface="+mn-lt"/>
                <a:ea typeface="Avenir"/>
                <a:cs typeface="Avenir"/>
                <a:sym typeface="Avenir"/>
              </a:rPr>
              <a:t>share authority</a:t>
            </a:r>
            <a:r>
              <a:rPr lang="en-US" sz="2800" dirty="0">
                <a:latin typeface="+mn-lt"/>
                <a:ea typeface="Avenir"/>
                <a:cs typeface="Avenir"/>
                <a:sym typeface="Avenir"/>
              </a:rPr>
              <a:t> while providing quality care within each individual's professional scope of practice. Successful collaboration is </a:t>
            </a:r>
            <a:r>
              <a:rPr lang="en-US" sz="3000" b="1" dirty="0">
                <a:solidFill>
                  <a:srgbClr val="DA632C"/>
                </a:solidFill>
                <a:latin typeface="+mn-lt"/>
                <a:ea typeface="Avenir"/>
                <a:cs typeface="Avenir"/>
                <a:sym typeface="Avenir"/>
              </a:rPr>
              <a:t>a way of thinking and relating </a:t>
            </a:r>
            <a:r>
              <a:rPr lang="en-US" sz="2800" dirty="0">
                <a:latin typeface="+mn-lt"/>
                <a:ea typeface="Avenir"/>
                <a:cs typeface="Avenir"/>
                <a:sym typeface="Avenir"/>
              </a:rPr>
              <a:t>that requires knowledge, open communication, mutual respect, a commitment to providing quality care, trust, and the ability to share responsibility.”</a:t>
            </a:r>
            <a:endParaRPr sz="2800" dirty="0">
              <a:latin typeface="+mn-lt"/>
            </a:endParaRPr>
          </a:p>
          <a:p>
            <a:pPr marL="0" indent="0">
              <a:spcBef>
                <a:spcPts val="600"/>
              </a:spcBef>
              <a:spcAft>
                <a:spcPts val="0"/>
              </a:spcAft>
              <a:buSzPct val="100000"/>
              <a:buNone/>
            </a:pPr>
            <a:endParaRPr sz="2800" dirty="0">
              <a:ea typeface="Avenir"/>
              <a:cs typeface="Avenir"/>
              <a:sym typeface="Aveni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39A1E-BDD3-DBF0-EAAC-6FB3560B96D7}"/>
              </a:ext>
            </a:extLst>
          </p:cNvPr>
          <p:cNvSpPr>
            <a:spLocks noGrp="1"/>
          </p:cNvSpPr>
          <p:nvPr>
            <p:ph type="title"/>
          </p:nvPr>
        </p:nvSpPr>
        <p:spPr>
          <a:xfrm>
            <a:off x="609600" y="632111"/>
            <a:ext cx="10363200" cy="914400"/>
          </a:xfrm>
        </p:spPr>
        <p:txBody>
          <a:bodyPr/>
          <a:lstStyle/>
          <a:p>
            <a:r>
              <a:rPr lang="en-US" dirty="0"/>
              <a:t>Team-Based Care</a:t>
            </a:r>
          </a:p>
        </p:txBody>
      </p:sp>
      <p:sp>
        <p:nvSpPr>
          <p:cNvPr id="3" name="Content Placeholder 2">
            <a:extLst>
              <a:ext uri="{FF2B5EF4-FFF2-40B4-BE49-F238E27FC236}">
                <a16:creationId xmlns:a16="http://schemas.microsoft.com/office/drawing/2014/main" id="{2A3AB66C-FE7E-13C3-F408-704D3E81B462}"/>
              </a:ext>
            </a:extLst>
          </p:cNvPr>
          <p:cNvSpPr>
            <a:spLocks noGrp="1"/>
          </p:cNvSpPr>
          <p:nvPr>
            <p:ph idx="1"/>
          </p:nvPr>
        </p:nvSpPr>
        <p:spPr>
          <a:xfrm>
            <a:off x="609600" y="1571468"/>
            <a:ext cx="10972800" cy="4860509"/>
          </a:xfrm>
        </p:spPr>
        <p:txBody>
          <a:bodyPr/>
          <a:lstStyle/>
          <a:p>
            <a:r>
              <a:rPr lang="en-US" sz="2800" dirty="0"/>
              <a:t>Focus today is on the principles of team-based care and collaboration between</a:t>
            </a:r>
            <a:r>
              <a:rPr lang="en-US" sz="2800" b="1" i="1" dirty="0"/>
              <a:t> </a:t>
            </a:r>
            <a:r>
              <a:rPr lang="en-US" sz="2800" b="1" dirty="0">
                <a:solidFill>
                  <a:srgbClr val="DA632C"/>
                </a:solidFill>
              </a:rPr>
              <a:t>physicians and midwives </a:t>
            </a:r>
          </a:p>
          <a:p>
            <a:r>
              <a:rPr lang="en-US" sz="2800" dirty="0"/>
              <a:t>These principles can inform team-based care between many provider types and other team-members</a:t>
            </a:r>
          </a:p>
          <a:p>
            <a:pPr lvl="1"/>
            <a:r>
              <a:rPr lang="en-US" sz="2600" dirty="0"/>
              <a:t>Physicians and community birth midwives </a:t>
            </a:r>
          </a:p>
          <a:p>
            <a:pPr lvl="1"/>
            <a:r>
              <a:rPr lang="en-US" sz="2600" dirty="0"/>
              <a:t>CNMs and LMs</a:t>
            </a:r>
          </a:p>
          <a:p>
            <a:pPr lvl="1"/>
            <a:r>
              <a:rPr lang="en-US" sz="2600" dirty="0"/>
              <a:t>Nurses, doctors, and midwives</a:t>
            </a:r>
          </a:p>
          <a:p>
            <a:pPr lvl="1"/>
            <a:r>
              <a:rPr lang="en-US" sz="2600" dirty="0"/>
              <a:t>Family practice and Ob/Gyn; Family practice and midwives</a:t>
            </a:r>
          </a:p>
        </p:txBody>
      </p:sp>
      <p:pic>
        <p:nvPicPr>
          <p:cNvPr id="4" name="Google Shape;181;p13">
            <a:extLst>
              <a:ext uri="{FF2B5EF4-FFF2-40B4-BE49-F238E27FC236}">
                <a16:creationId xmlns:a16="http://schemas.microsoft.com/office/drawing/2014/main" id="{1B60588A-485E-0813-D35F-168B840CC627}"/>
              </a:ext>
            </a:extLst>
          </p:cNvPr>
          <p:cNvPicPr preferRelativeResize="0"/>
          <p:nvPr/>
        </p:nvPicPr>
        <p:blipFill rotWithShape="1">
          <a:blip r:embed="rId3">
            <a:alphaModFix/>
          </a:blip>
          <a:srcRect/>
          <a:stretch/>
        </p:blipFill>
        <p:spPr>
          <a:xfrm>
            <a:off x="8991600" y="3186033"/>
            <a:ext cx="2490506" cy="1631378"/>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349811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0938-5409-B360-9517-E1EA4557A422}"/>
              </a:ext>
            </a:extLst>
          </p:cNvPr>
          <p:cNvSpPr>
            <a:spLocks noGrp="1"/>
          </p:cNvSpPr>
          <p:nvPr>
            <p:ph type="title"/>
          </p:nvPr>
        </p:nvSpPr>
        <p:spPr>
          <a:xfrm>
            <a:off x="609600" y="533400"/>
            <a:ext cx="10363200" cy="914400"/>
          </a:xfrm>
        </p:spPr>
        <p:txBody>
          <a:bodyPr/>
          <a:lstStyle/>
          <a:p>
            <a:r>
              <a:rPr lang="en-US" dirty="0"/>
              <a:t>Key Principles of Team-Based Care </a:t>
            </a:r>
          </a:p>
        </p:txBody>
      </p:sp>
      <p:sp>
        <p:nvSpPr>
          <p:cNvPr id="6" name="Rectangle 5">
            <a:extLst>
              <a:ext uri="{FF2B5EF4-FFF2-40B4-BE49-F238E27FC236}">
                <a16:creationId xmlns:a16="http://schemas.microsoft.com/office/drawing/2014/main" id="{7EE85EBA-B115-51B4-ADE8-5FAD1B95BA65}"/>
              </a:ext>
            </a:extLst>
          </p:cNvPr>
          <p:cNvSpPr/>
          <p:nvPr/>
        </p:nvSpPr>
        <p:spPr bwMode="auto">
          <a:xfrm>
            <a:off x="457200" y="1828801"/>
            <a:ext cx="7543800" cy="449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0"/>
              </a:spcBef>
              <a:spcAft>
                <a:spcPct val="0"/>
              </a:spcAft>
              <a:buClr>
                <a:srgbClr val="DA632C"/>
              </a:buClr>
              <a:buSzTx/>
              <a:buFont typeface="System Font Regular"/>
              <a:buChar char="✔️"/>
              <a:tabLst/>
            </a:pPr>
            <a:r>
              <a:rPr kumimoji="0" lang="en-US" sz="2000" b="1" i="0" u="none" strike="noStrike" cap="none" normalizeH="0" baseline="0" dirty="0">
                <a:ln>
                  <a:noFill/>
                </a:ln>
                <a:solidFill>
                  <a:srgbClr val="FF0000"/>
                </a:solidFill>
                <a:effectLst/>
                <a:latin typeface="Ink Free" panose="03080402000500000000" pitchFamily="66" charset="0"/>
              </a:rPr>
              <a:t>The</a:t>
            </a:r>
            <a:r>
              <a:rPr kumimoji="0" lang="en-US" sz="2000" b="1" i="0" u="none" strike="noStrike" cap="none" normalizeH="0" dirty="0">
                <a:ln>
                  <a:noFill/>
                </a:ln>
                <a:solidFill>
                  <a:srgbClr val="FF0000"/>
                </a:solidFill>
                <a:effectLst/>
                <a:latin typeface="Ink Free" panose="03080402000500000000" pitchFamily="66" charset="0"/>
              </a:rPr>
              <a:t> </a:t>
            </a:r>
            <a:r>
              <a:rPr kumimoji="0" lang="en-US" sz="2400" b="1" i="0" u="sng" strike="noStrike" cap="none" normalizeH="0" baseline="0" dirty="0">
                <a:ln>
                  <a:noFill/>
                </a:ln>
                <a:solidFill>
                  <a:srgbClr val="FF0000"/>
                </a:solidFill>
                <a:effectLst/>
                <a:latin typeface="Ink Free" panose="03080402000500000000" pitchFamily="66" charset="0"/>
              </a:rPr>
              <a:t>PATIENT</a:t>
            </a:r>
            <a:r>
              <a:rPr kumimoji="0" lang="en-US" sz="2000" b="1" i="0" u="none" strike="noStrike" cap="none" normalizeH="0" dirty="0">
                <a:ln>
                  <a:noFill/>
                </a:ln>
                <a:solidFill>
                  <a:srgbClr val="FF0000"/>
                </a:solidFill>
                <a:effectLst/>
                <a:latin typeface="Ink Free" panose="03080402000500000000" pitchFamily="66" charset="0"/>
              </a:rPr>
              <a:t> is the </a:t>
            </a:r>
            <a:r>
              <a:rPr kumimoji="0" lang="en-US" sz="2400" b="1" i="0" u="sng" strike="noStrike" cap="none" normalizeH="0" dirty="0">
                <a:ln>
                  <a:noFill/>
                </a:ln>
                <a:solidFill>
                  <a:srgbClr val="FF0000"/>
                </a:solidFill>
                <a:effectLst/>
                <a:latin typeface="Ink Free" panose="03080402000500000000" pitchFamily="66" charset="0"/>
              </a:rPr>
              <a:t>INTEGRAL CORE</a:t>
            </a:r>
            <a:r>
              <a:rPr kumimoji="0" lang="en-US" sz="2000" b="1" i="0" u="none" strike="noStrike" cap="none" normalizeH="0" dirty="0">
                <a:ln>
                  <a:noFill/>
                </a:ln>
                <a:solidFill>
                  <a:srgbClr val="FF0000"/>
                </a:solidFill>
                <a:effectLst/>
                <a:latin typeface="Ink Free" panose="03080402000500000000" pitchFamily="66" charset="0"/>
              </a:rPr>
              <a:t> of the team</a:t>
            </a:r>
          </a:p>
          <a:p>
            <a:pPr marL="342900" marR="0" indent="-342900" algn="l" defTabSz="914400" rtl="0" eaLnBrk="0" fontAlgn="base" latinLnBrk="0" hangingPunct="0">
              <a:lnSpc>
                <a:spcPct val="100000"/>
              </a:lnSpc>
              <a:spcBef>
                <a:spcPct val="0"/>
              </a:spcBef>
              <a:spcAft>
                <a:spcPct val="0"/>
              </a:spcAft>
              <a:buClr>
                <a:srgbClr val="DA632C"/>
              </a:buClr>
              <a:buSzTx/>
              <a:buFont typeface="System Font Regular"/>
              <a:buChar char="✔️"/>
              <a:tabLst/>
            </a:pPr>
            <a:endParaRPr kumimoji="0" lang="en-US" sz="2000" b="1" i="0" u="none" strike="noStrike" cap="none" normalizeH="0" baseline="0" dirty="0">
              <a:ln>
                <a:noFill/>
              </a:ln>
              <a:solidFill>
                <a:srgbClr val="DA632C"/>
              </a:solidFill>
              <a:effectLst/>
              <a:latin typeface="Ink Free" panose="03080402000500000000" pitchFamily="66" charset="0"/>
            </a:endParaRPr>
          </a:p>
          <a:p>
            <a:pPr marL="342900" marR="0" indent="-342900" algn="l" defTabSz="914400" rtl="0" eaLnBrk="0" fontAlgn="base" latinLnBrk="0" hangingPunct="0">
              <a:lnSpc>
                <a:spcPct val="100000"/>
              </a:lnSpc>
              <a:spcBef>
                <a:spcPct val="0"/>
              </a:spcBef>
              <a:spcAft>
                <a:spcPct val="0"/>
              </a:spcAft>
              <a:buClr>
                <a:srgbClr val="DA632C"/>
              </a:buClr>
              <a:buSzTx/>
              <a:buFont typeface="System Font Regular"/>
              <a:buChar char="✔️"/>
              <a:tabLst/>
            </a:pPr>
            <a:r>
              <a:rPr lang="en-US" sz="2000" b="1" dirty="0">
                <a:solidFill>
                  <a:srgbClr val="DA632C"/>
                </a:solidFill>
                <a:latin typeface="Ink Free" panose="03080402000500000000" pitchFamily="66" charset="0"/>
              </a:rPr>
              <a:t>The team must have a </a:t>
            </a:r>
            <a:r>
              <a:rPr lang="en-US" sz="2400" b="1" u="sng" dirty="0">
                <a:solidFill>
                  <a:srgbClr val="DA632C"/>
                </a:solidFill>
                <a:latin typeface="Ink Free" panose="03080402000500000000" pitchFamily="66" charset="0"/>
              </a:rPr>
              <a:t>SHARED VISION</a:t>
            </a:r>
            <a:endParaRPr lang="en-US" b="1" u="sng" dirty="0">
              <a:solidFill>
                <a:srgbClr val="DA632C"/>
              </a:solidFill>
              <a:latin typeface="Ink Free" panose="03080402000500000000" pitchFamily="66" charset="0"/>
            </a:endParaRPr>
          </a:p>
          <a:p>
            <a:pPr marL="342900" marR="0" indent="-342900" algn="l" defTabSz="914400" rtl="0" eaLnBrk="0" fontAlgn="base" latinLnBrk="0" hangingPunct="0">
              <a:lnSpc>
                <a:spcPct val="100000"/>
              </a:lnSpc>
              <a:spcBef>
                <a:spcPct val="0"/>
              </a:spcBef>
              <a:spcAft>
                <a:spcPct val="0"/>
              </a:spcAft>
              <a:buClr>
                <a:srgbClr val="DA632C"/>
              </a:buClr>
              <a:buSzTx/>
              <a:buFont typeface="System Font Regular"/>
              <a:buChar char="✔️"/>
              <a:tabLst/>
            </a:pPr>
            <a:endParaRPr lang="en-US" sz="2000" b="1" dirty="0">
              <a:solidFill>
                <a:srgbClr val="DA632C"/>
              </a:solidFill>
              <a:latin typeface="Ink Free" panose="03080402000500000000" pitchFamily="66" charset="0"/>
            </a:endParaRPr>
          </a:p>
          <a:p>
            <a:pPr marL="342900" marR="0" indent="-342900" algn="l" defTabSz="914400" rtl="0" eaLnBrk="0" fontAlgn="base" latinLnBrk="0" hangingPunct="0">
              <a:lnSpc>
                <a:spcPct val="100000"/>
              </a:lnSpc>
              <a:spcBef>
                <a:spcPct val="0"/>
              </a:spcBef>
              <a:spcAft>
                <a:spcPct val="0"/>
              </a:spcAft>
              <a:buClr>
                <a:srgbClr val="DA632C"/>
              </a:buClr>
              <a:buSzTx/>
              <a:buFont typeface="System Font Regular"/>
              <a:buChar char="✔️"/>
              <a:tabLst/>
            </a:pPr>
            <a:r>
              <a:rPr lang="en-US" sz="2400" b="1" u="sng" dirty="0">
                <a:solidFill>
                  <a:srgbClr val="FFC000"/>
                </a:solidFill>
                <a:latin typeface="Ink Free" panose="03080402000500000000" pitchFamily="66" charset="0"/>
              </a:rPr>
              <a:t>ROLE CLARITY </a:t>
            </a:r>
            <a:r>
              <a:rPr lang="en-US" sz="2000" b="1" dirty="0">
                <a:solidFill>
                  <a:srgbClr val="FFC000"/>
                </a:solidFill>
                <a:latin typeface="Ink Free" panose="03080402000500000000" pitchFamily="66" charset="0"/>
              </a:rPr>
              <a:t>is essential to optimal team functioning</a:t>
            </a:r>
            <a:r>
              <a:rPr kumimoji="0" lang="en-US" sz="2000" b="1" i="0" u="none" strike="noStrike" cap="none" normalizeH="0" baseline="0" dirty="0">
                <a:ln>
                  <a:noFill/>
                </a:ln>
                <a:solidFill>
                  <a:srgbClr val="FFC000"/>
                </a:solidFill>
                <a:effectLst/>
                <a:latin typeface="Ink Free" panose="03080402000500000000" pitchFamily="66" charset="0"/>
              </a:rPr>
              <a:t> </a:t>
            </a:r>
          </a:p>
          <a:p>
            <a:pPr marL="342900" marR="0" indent="-342900" algn="l" defTabSz="914400" rtl="0" eaLnBrk="0" fontAlgn="base" latinLnBrk="0" hangingPunct="0">
              <a:lnSpc>
                <a:spcPct val="100000"/>
              </a:lnSpc>
              <a:spcBef>
                <a:spcPct val="0"/>
              </a:spcBef>
              <a:spcAft>
                <a:spcPct val="0"/>
              </a:spcAft>
              <a:buClr>
                <a:srgbClr val="DA632C"/>
              </a:buClr>
              <a:buSzTx/>
              <a:buFont typeface="System Font Regular"/>
              <a:buChar char="✔️"/>
              <a:tabLst/>
            </a:pPr>
            <a:endParaRPr kumimoji="0" lang="en-US" sz="2000" b="1" i="0" u="none" strike="noStrike" cap="none" normalizeH="0" baseline="0" dirty="0">
              <a:ln>
                <a:noFill/>
              </a:ln>
              <a:solidFill>
                <a:srgbClr val="DA632C"/>
              </a:solidFill>
              <a:effectLst/>
              <a:latin typeface="Ink Free" panose="03080402000500000000" pitchFamily="66" charset="0"/>
            </a:endParaRPr>
          </a:p>
          <a:p>
            <a:pPr marL="342900" indent="-342900" algn="l">
              <a:buClr>
                <a:srgbClr val="DA632C"/>
              </a:buClr>
              <a:buFont typeface="System Font Regular"/>
              <a:buChar char="✔️"/>
            </a:pPr>
            <a:r>
              <a:rPr lang="en-US" sz="2000" b="1" dirty="0">
                <a:solidFill>
                  <a:srgbClr val="00B050"/>
                </a:solidFill>
                <a:latin typeface="Ink Free" panose="03080402000500000000" pitchFamily="66" charset="0"/>
              </a:rPr>
              <a:t>All team members are </a:t>
            </a:r>
            <a:r>
              <a:rPr lang="en-US" sz="2400" b="1" u="sng" dirty="0">
                <a:solidFill>
                  <a:srgbClr val="00B050"/>
                </a:solidFill>
                <a:latin typeface="Ink Free" panose="03080402000500000000" pitchFamily="66" charset="0"/>
              </a:rPr>
              <a:t>ACCOUNTABLE</a:t>
            </a:r>
            <a:r>
              <a:rPr lang="en-US" sz="2000" b="1" dirty="0">
                <a:solidFill>
                  <a:srgbClr val="00B050"/>
                </a:solidFill>
                <a:latin typeface="Ink Free" panose="03080402000500000000" pitchFamily="66" charset="0"/>
              </a:rPr>
              <a:t> for their own practice and to the team</a:t>
            </a:r>
          </a:p>
          <a:p>
            <a:pPr marL="342900" indent="-342900" algn="l">
              <a:buClr>
                <a:srgbClr val="DA632C"/>
              </a:buClr>
              <a:buFont typeface="System Font Regular"/>
              <a:buChar char="✔️"/>
            </a:pPr>
            <a:endParaRPr lang="en-US" sz="2000" b="1" dirty="0">
              <a:solidFill>
                <a:srgbClr val="913FB9"/>
              </a:solidFill>
              <a:latin typeface="Ink Free" panose="03080402000500000000" pitchFamily="66" charset="0"/>
            </a:endParaRPr>
          </a:p>
          <a:p>
            <a:pPr marL="342900" indent="-342900" algn="l">
              <a:buClr>
                <a:srgbClr val="DA632C"/>
              </a:buClr>
              <a:buFont typeface="System Font Regular"/>
              <a:buChar char="✔️"/>
            </a:pPr>
            <a:r>
              <a:rPr lang="en-US" sz="2000" b="1" dirty="0">
                <a:solidFill>
                  <a:srgbClr val="0070C0"/>
                </a:solidFill>
                <a:latin typeface="Ink Free" panose="03080402000500000000" pitchFamily="66" charset="0"/>
              </a:rPr>
              <a:t>Effective </a:t>
            </a:r>
            <a:r>
              <a:rPr lang="en-US" sz="2400" b="1" u="sng" dirty="0">
                <a:solidFill>
                  <a:srgbClr val="0070C0"/>
                </a:solidFill>
                <a:latin typeface="Ink Free" panose="03080402000500000000" pitchFamily="66" charset="0"/>
              </a:rPr>
              <a:t>COMMUNICATION</a:t>
            </a:r>
            <a:r>
              <a:rPr lang="en-US" sz="2000" b="1" dirty="0">
                <a:solidFill>
                  <a:srgbClr val="0070C0"/>
                </a:solidFill>
                <a:latin typeface="Ink Free" panose="03080402000500000000" pitchFamily="66" charset="0"/>
              </a:rPr>
              <a:t> is key</a:t>
            </a:r>
          </a:p>
          <a:p>
            <a:pPr marL="342900" indent="-342900" algn="l">
              <a:buClr>
                <a:srgbClr val="DA632C"/>
              </a:buClr>
              <a:buFont typeface="System Font Regular"/>
              <a:buChar char="✔️"/>
            </a:pPr>
            <a:endParaRPr lang="en-US" sz="2000" b="1" dirty="0">
              <a:solidFill>
                <a:srgbClr val="DA632C"/>
              </a:solidFill>
              <a:latin typeface="Ink Free" panose="03080402000500000000" pitchFamily="66" charset="0"/>
            </a:endParaRPr>
          </a:p>
          <a:p>
            <a:pPr marL="342900" marR="0" indent="-342900" algn="l" defTabSz="914400" rtl="0" eaLnBrk="0" fontAlgn="base" latinLnBrk="0" hangingPunct="0">
              <a:lnSpc>
                <a:spcPct val="100000"/>
              </a:lnSpc>
              <a:spcBef>
                <a:spcPct val="0"/>
              </a:spcBef>
              <a:spcAft>
                <a:spcPct val="0"/>
              </a:spcAft>
              <a:buClr>
                <a:srgbClr val="DA632C"/>
              </a:buClr>
              <a:buSzTx/>
              <a:buFont typeface="System Font Regular"/>
              <a:buChar char="✔️"/>
              <a:tabLst/>
            </a:pPr>
            <a:r>
              <a:rPr kumimoji="0" lang="en-US" sz="2000" b="1" i="0" u="none" strike="noStrike" cap="none" normalizeH="0" baseline="0" dirty="0">
                <a:ln>
                  <a:noFill/>
                </a:ln>
                <a:solidFill>
                  <a:srgbClr val="913FB9"/>
                </a:solidFill>
                <a:effectLst/>
                <a:latin typeface="Ink Free" panose="03080402000500000000" pitchFamily="66" charset="0"/>
              </a:rPr>
              <a:t>Team </a:t>
            </a:r>
            <a:r>
              <a:rPr kumimoji="0" lang="en-US" sz="2400" b="1" i="0" u="sng" strike="noStrike" cap="none" normalizeH="0" baseline="0" dirty="0">
                <a:ln>
                  <a:noFill/>
                </a:ln>
                <a:solidFill>
                  <a:srgbClr val="913FB9"/>
                </a:solidFill>
                <a:effectLst/>
                <a:latin typeface="Ink Free" panose="03080402000500000000" pitchFamily="66" charset="0"/>
              </a:rPr>
              <a:t>LEADERSHIP</a:t>
            </a:r>
            <a:r>
              <a:rPr kumimoji="0" lang="en-US" sz="2000" b="1" i="0" u="none" strike="noStrike" cap="none" normalizeH="0" dirty="0">
                <a:ln>
                  <a:noFill/>
                </a:ln>
                <a:solidFill>
                  <a:srgbClr val="913FB9"/>
                </a:solidFill>
                <a:effectLst/>
                <a:latin typeface="Ink Free" panose="03080402000500000000" pitchFamily="66" charset="0"/>
              </a:rPr>
              <a:t> is </a:t>
            </a:r>
            <a:r>
              <a:rPr kumimoji="0" lang="en-US" sz="2400" b="1" i="0" u="sng" strike="noStrike" cap="none" normalizeH="0" dirty="0">
                <a:ln>
                  <a:noFill/>
                </a:ln>
                <a:solidFill>
                  <a:srgbClr val="913FB9"/>
                </a:solidFill>
                <a:effectLst/>
                <a:latin typeface="Ink Free" panose="03080402000500000000" pitchFamily="66" charset="0"/>
              </a:rPr>
              <a:t>SITUATIONAL</a:t>
            </a:r>
            <a:r>
              <a:rPr kumimoji="0" lang="en-US" sz="2000" b="1" i="0" u="none" strike="noStrike" cap="none" normalizeH="0" dirty="0">
                <a:ln>
                  <a:noFill/>
                </a:ln>
                <a:solidFill>
                  <a:srgbClr val="913FB9"/>
                </a:solidFill>
                <a:effectLst/>
                <a:latin typeface="Ink Free" panose="03080402000500000000" pitchFamily="66" charset="0"/>
              </a:rPr>
              <a:t> and </a:t>
            </a:r>
            <a:r>
              <a:rPr lang="en-US" sz="2400" b="1" u="sng" dirty="0">
                <a:solidFill>
                  <a:srgbClr val="913FB9"/>
                </a:solidFill>
                <a:latin typeface="Ink Free" panose="03080402000500000000" pitchFamily="66" charset="0"/>
              </a:rPr>
              <a:t>DYNAMIC</a:t>
            </a:r>
            <a:endParaRPr kumimoji="0" lang="en-US" sz="2000" b="1" i="0" u="sng" strike="noStrike" cap="none" normalizeH="0" baseline="0" dirty="0">
              <a:ln>
                <a:noFill/>
              </a:ln>
              <a:solidFill>
                <a:srgbClr val="913FB9"/>
              </a:solidFill>
              <a:effectLst/>
              <a:latin typeface="Ink Free" panose="03080402000500000000" pitchFamily="66" charset="0"/>
            </a:endParaRPr>
          </a:p>
        </p:txBody>
      </p:sp>
      <p:pic>
        <p:nvPicPr>
          <p:cNvPr id="5" name="Picture 4" descr="Shape, rectangle&#10;&#10;Description automatically generated">
            <a:extLst>
              <a:ext uri="{FF2B5EF4-FFF2-40B4-BE49-F238E27FC236}">
                <a16:creationId xmlns:a16="http://schemas.microsoft.com/office/drawing/2014/main" id="{786554F7-B792-F5F0-240D-7E467A627014}"/>
              </a:ext>
            </a:extLst>
          </p:cNvPr>
          <p:cNvPicPr>
            <a:picLocks noChangeAspect="1"/>
          </p:cNvPicPr>
          <p:nvPr/>
        </p:nvPicPr>
        <p:blipFill>
          <a:blip r:embed="rId3"/>
          <a:stretch>
            <a:fillRect/>
          </a:stretch>
        </p:blipFill>
        <p:spPr>
          <a:xfrm>
            <a:off x="8153400" y="1866276"/>
            <a:ext cx="3037943" cy="3886199"/>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3314737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9"/>
          <p:cNvSpPr txBox="1">
            <a:spLocks noGrp="1"/>
          </p:cNvSpPr>
          <p:nvPr>
            <p:ph type="title"/>
          </p:nvPr>
        </p:nvSpPr>
        <p:spPr>
          <a:xfrm>
            <a:off x="457200" y="676894"/>
            <a:ext cx="11201400" cy="1172290"/>
          </a:xfrm>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spcAft>
                <a:spcPts val="0"/>
              </a:spcAft>
              <a:buClr>
                <a:schemeClr val="dk1"/>
              </a:buClr>
              <a:buSzPts val="3600"/>
            </a:pPr>
            <a:r>
              <a:rPr lang="en-US" dirty="0">
                <a:ea typeface="Avenir"/>
                <a:cs typeface="Avenir"/>
                <a:sym typeface="Avenir"/>
              </a:rPr>
              <a:t>Patients and families are actively engaged as members of the team </a:t>
            </a:r>
            <a:endParaRPr dirty="0"/>
          </a:p>
        </p:txBody>
      </p:sp>
      <p:sp>
        <p:nvSpPr>
          <p:cNvPr id="228" name="Google Shape;228;p19"/>
          <p:cNvSpPr txBox="1">
            <a:spLocks noGrp="1"/>
          </p:cNvSpPr>
          <p:nvPr>
            <p:ph type="body" idx="1"/>
          </p:nvPr>
        </p:nvSpPr>
        <p:spPr>
          <a:xfrm>
            <a:off x="538396" y="1849184"/>
            <a:ext cx="10739203" cy="5197791"/>
          </a:xfrm>
          <a:prstGeom prst="rect">
            <a:avLst/>
          </a:prstGeom>
          <a:noFill/>
          <a:ln>
            <a:noFill/>
          </a:ln>
        </p:spPr>
        <p:txBody>
          <a:bodyPr spcFirstLastPara="1" vert="horz" wrap="square" lIns="91425" tIns="45700" rIns="91425" bIns="45700" numCol="1" anchor="t" anchorCtr="0" compatLnSpc="1">
            <a:prstTxWarp prst="textNoShape">
              <a:avLst/>
            </a:prstTxWarp>
            <a:normAutofit/>
          </a:bodyPr>
          <a:lstStyle/>
          <a:p>
            <a:pPr>
              <a:lnSpc>
                <a:spcPct val="120000"/>
              </a:lnSpc>
              <a:spcBef>
                <a:spcPts val="0"/>
              </a:spcBef>
              <a:spcAft>
                <a:spcPts val="0"/>
              </a:spcAft>
              <a:buClr>
                <a:srgbClr val="DA632C"/>
              </a:buClr>
              <a:buSzPts val="2500"/>
              <a:buFont typeface="System Font Regular"/>
              <a:buChar char="✔️"/>
            </a:pPr>
            <a:r>
              <a:rPr lang="en-US" sz="3000" dirty="0">
                <a:latin typeface="Ink Free" panose="03080402000500000000" pitchFamily="66" charset="0"/>
                <a:ea typeface="Avenir"/>
                <a:cs typeface="Avenir"/>
                <a:sym typeface="Avenir"/>
              </a:rPr>
              <a:t>The team must have common commitment to patient-centered care </a:t>
            </a:r>
          </a:p>
          <a:p>
            <a:pPr lvl="1">
              <a:lnSpc>
                <a:spcPct val="120000"/>
              </a:lnSpc>
              <a:spcBef>
                <a:spcPts val="0"/>
              </a:spcBef>
              <a:spcAft>
                <a:spcPts val="0"/>
              </a:spcAft>
              <a:buClr>
                <a:srgbClr val="DA632C"/>
              </a:buClr>
              <a:buSzPts val="2500"/>
              <a:buFont typeface="System Font Regular"/>
              <a:buChar char="✔️"/>
            </a:pPr>
            <a:r>
              <a:rPr lang="en-US" sz="3000" dirty="0">
                <a:latin typeface="Ink Free" panose="03080402000500000000" pitchFamily="66" charset="0"/>
                <a:ea typeface="Avenir"/>
                <a:cs typeface="Avenir"/>
                <a:sym typeface="Avenir"/>
              </a:rPr>
              <a:t>“nothing about me without me” </a:t>
            </a:r>
            <a:endParaRPr sz="3000" dirty="0">
              <a:latin typeface="Ink Free" panose="03080402000500000000" pitchFamily="66" charset="0"/>
            </a:endParaRPr>
          </a:p>
          <a:p>
            <a:pPr lvl="1">
              <a:lnSpc>
                <a:spcPct val="120000"/>
              </a:lnSpc>
              <a:spcBef>
                <a:spcPts val="600"/>
              </a:spcBef>
              <a:spcAft>
                <a:spcPts val="0"/>
              </a:spcAft>
              <a:buClr>
                <a:srgbClr val="DA632C"/>
              </a:buClr>
              <a:buSzPts val="2500"/>
              <a:buFont typeface="System Font Regular"/>
              <a:buChar char="✔️"/>
            </a:pPr>
            <a:r>
              <a:rPr lang="en-US" sz="3000" dirty="0">
                <a:latin typeface="Ink Free" panose="03080402000500000000" pitchFamily="66" charset="0"/>
                <a:ea typeface="Avenir"/>
                <a:cs typeface="Avenir"/>
                <a:sym typeface="Avenir"/>
              </a:rPr>
              <a:t>locus of control is with the patient </a:t>
            </a:r>
            <a:endParaRPr sz="3000" dirty="0">
              <a:latin typeface="Ink Free" panose="03080402000500000000" pitchFamily="66" charset="0"/>
            </a:endParaRPr>
          </a:p>
          <a:p>
            <a:pPr lvl="1">
              <a:lnSpc>
                <a:spcPct val="120000"/>
              </a:lnSpc>
              <a:spcBef>
                <a:spcPts val="600"/>
              </a:spcBef>
              <a:spcAft>
                <a:spcPts val="0"/>
              </a:spcAft>
              <a:buClr>
                <a:srgbClr val="DA632C"/>
              </a:buClr>
              <a:buSzPts val="2500"/>
              <a:buFont typeface="System Font Regular"/>
              <a:buChar char="✔️"/>
            </a:pPr>
            <a:r>
              <a:rPr lang="en-US" sz="3000" dirty="0">
                <a:latin typeface="Ink Free" panose="03080402000500000000" pitchFamily="66" charset="0"/>
                <a:ea typeface="Avenir"/>
                <a:cs typeface="Avenir"/>
                <a:sym typeface="Avenir"/>
              </a:rPr>
              <a:t>the patient has choice in all matters, without exception (Shared Decision Making) </a:t>
            </a:r>
            <a:endParaRPr sz="3000" dirty="0">
              <a:latin typeface="Ink Free" panose="03080402000500000000" pitchFamily="66" charset="0"/>
            </a:endParaRPr>
          </a:p>
          <a:p>
            <a:pPr marL="0" indent="0">
              <a:lnSpc>
                <a:spcPct val="120000"/>
              </a:lnSpc>
              <a:spcBef>
                <a:spcPts val="600"/>
              </a:spcBef>
              <a:spcAft>
                <a:spcPts val="0"/>
              </a:spcAft>
              <a:buSzPts val="2500"/>
              <a:buNone/>
            </a:pPr>
            <a:r>
              <a:rPr lang="en-US" b="1" dirty="0">
                <a:solidFill>
                  <a:srgbClr val="DA632C"/>
                </a:solidFill>
                <a:latin typeface="Ink Free" panose="03080402000500000000" pitchFamily="66" charset="0"/>
                <a:ea typeface="Avenir"/>
                <a:cs typeface="Avenir"/>
                <a:sym typeface="Avenir"/>
              </a:rPr>
              <a:t>Has created a “disruptive shift in control and power” in health care delivery </a:t>
            </a:r>
            <a:endParaRPr b="1" dirty="0">
              <a:solidFill>
                <a:srgbClr val="DA632C"/>
              </a:solidFill>
              <a:latin typeface="Ink Free" panose="030804020005000000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0"/>
          <p:cNvSpPr txBox="1">
            <a:spLocks noGrp="1"/>
          </p:cNvSpPr>
          <p:nvPr>
            <p:ph type="title"/>
          </p:nvPr>
        </p:nvSpPr>
        <p:spPr>
          <a:xfrm>
            <a:off x="685800" y="381000"/>
            <a:ext cx="9431729" cy="1325563"/>
          </a:xfrm>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spcAft>
                <a:spcPts val="0"/>
              </a:spcAft>
              <a:buClr>
                <a:schemeClr val="dk1"/>
              </a:buClr>
              <a:buSzPts val="3600"/>
            </a:pPr>
            <a:r>
              <a:rPr lang="en-US" dirty="0">
                <a:solidFill>
                  <a:srgbClr val="DA632C"/>
                </a:solidFill>
                <a:latin typeface="+mn-lt"/>
                <a:ea typeface="Avenir"/>
                <a:cs typeface="Avenir"/>
                <a:sym typeface="Avenir"/>
              </a:rPr>
              <a:t>The Team Has a Shared Vision </a:t>
            </a:r>
            <a:endParaRPr dirty="0">
              <a:solidFill>
                <a:srgbClr val="DA632C"/>
              </a:solidFill>
              <a:latin typeface="+mn-lt"/>
            </a:endParaRPr>
          </a:p>
        </p:txBody>
      </p:sp>
      <p:pic>
        <p:nvPicPr>
          <p:cNvPr id="236" name="Google Shape;236;p20"/>
          <p:cNvPicPr preferRelativeResize="0"/>
          <p:nvPr/>
        </p:nvPicPr>
        <p:blipFill rotWithShape="1">
          <a:blip r:embed="rId3">
            <a:alphaModFix/>
          </a:blip>
          <a:srcRect/>
          <a:stretch/>
        </p:blipFill>
        <p:spPr>
          <a:xfrm>
            <a:off x="9658979" y="4114800"/>
            <a:ext cx="2495546" cy="2599291"/>
          </a:xfrm>
          <a:prstGeom prst="rect">
            <a:avLst/>
          </a:prstGeom>
          <a:noFill/>
          <a:ln>
            <a:noFill/>
          </a:ln>
        </p:spPr>
      </p:pic>
      <p:sp>
        <p:nvSpPr>
          <p:cNvPr id="235" name="Google Shape;235;p20"/>
          <p:cNvSpPr txBox="1">
            <a:spLocks noGrp="1"/>
          </p:cNvSpPr>
          <p:nvPr>
            <p:ph type="body" idx="1"/>
          </p:nvPr>
        </p:nvSpPr>
        <p:spPr>
          <a:xfrm>
            <a:off x="685800" y="1170412"/>
            <a:ext cx="9144000" cy="4368548"/>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marL="0" indent="0">
              <a:lnSpc>
                <a:spcPct val="120000"/>
              </a:lnSpc>
              <a:spcBef>
                <a:spcPts val="0"/>
              </a:spcBef>
              <a:spcAft>
                <a:spcPts val="0"/>
              </a:spcAft>
              <a:buSzPts val="2400"/>
              <a:buNone/>
            </a:pPr>
            <a:endParaRPr lang="en-US" dirty="0">
              <a:solidFill>
                <a:srgbClr val="DA632C"/>
              </a:solidFill>
              <a:latin typeface="Ink Free" panose="03080402000500000000" pitchFamily="66" charset="0"/>
              <a:ea typeface="Avenir"/>
              <a:cs typeface="Avenir"/>
              <a:sym typeface="Avenir"/>
            </a:endParaRPr>
          </a:p>
          <a:p>
            <a:pPr>
              <a:lnSpc>
                <a:spcPct val="120000"/>
              </a:lnSpc>
              <a:spcBef>
                <a:spcPts val="0"/>
              </a:spcBef>
              <a:spcAft>
                <a:spcPts val="0"/>
              </a:spcAft>
              <a:buSzPts val="2400"/>
              <a:buFont typeface="System Font Regular"/>
              <a:buChar char="✔️"/>
            </a:pPr>
            <a:r>
              <a:rPr lang="en-US" dirty="0">
                <a:latin typeface="Ink Free" panose="03080402000500000000" pitchFamily="66" charset="0"/>
                <a:ea typeface="Avenir"/>
                <a:cs typeface="Avenir"/>
                <a:sym typeface="Avenir"/>
              </a:rPr>
              <a:t>Must identify </a:t>
            </a:r>
            <a:r>
              <a:rPr lang="en-US" b="1" dirty="0">
                <a:solidFill>
                  <a:srgbClr val="DA632C"/>
                </a:solidFill>
                <a:latin typeface="Ink Free" panose="03080402000500000000" pitchFamily="66" charset="0"/>
                <a:ea typeface="Avenir"/>
                <a:cs typeface="Avenir"/>
                <a:sym typeface="Avenir"/>
              </a:rPr>
              <a:t>shared goals </a:t>
            </a:r>
            <a:endParaRPr sz="4000" b="1" dirty="0">
              <a:solidFill>
                <a:srgbClr val="DA632C"/>
              </a:solidFill>
              <a:latin typeface="Ink Free" panose="03080402000500000000" pitchFamily="66" charset="0"/>
            </a:endParaRPr>
          </a:p>
          <a:p>
            <a:pPr>
              <a:lnSpc>
                <a:spcPct val="120000"/>
              </a:lnSpc>
              <a:spcBef>
                <a:spcPts val="600"/>
              </a:spcBef>
              <a:spcAft>
                <a:spcPts val="0"/>
              </a:spcAft>
              <a:buSzPts val="2400"/>
              <a:buFont typeface="System Font Regular"/>
              <a:buChar char="✔️"/>
            </a:pPr>
            <a:r>
              <a:rPr lang="en-US" b="1" dirty="0">
                <a:solidFill>
                  <a:srgbClr val="DA632C"/>
                </a:solidFill>
                <a:latin typeface="Ink Free" panose="03080402000500000000" pitchFamily="66" charset="0"/>
                <a:ea typeface="Avenir"/>
                <a:cs typeface="Avenir"/>
                <a:sym typeface="Avenir"/>
              </a:rPr>
              <a:t>Collaboratively</a:t>
            </a:r>
            <a:r>
              <a:rPr lang="en-US" b="1" dirty="0">
                <a:latin typeface="Ink Free" panose="03080402000500000000" pitchFamily="66" charset="0"/>
                <a:ea typeface="Avenir"/>
                <a:cs typeface="Avenir"/>
                <a:sym typeface="Avenir"/>
              </a:rPr>
              <a:t> </a:t>
            </a:r>
            <a:r>
              <a:rPr lang="en-US" dirty="0">
                <a:latin typeface="Ink Free" panose="03080402000500000000" pitchFamily="66" charset="0"/>
                <a:ea typeface="Avenir"/>
                <a:cs typeface="Avenir"/>
                <a:sym typeface="Avenir"/>
              </a:rPr>
              <a:t>create a </a:t>
            </a:r>
            <a:r>
              <a:rPr lang="en-US" b="1" dirty="0">
                <a:solidFill>
                  <a:srgbClr val="DA632C"/>
                </a:solidFill>
                <a:latin typeface="Ink Free" panose="03080402000500000000" pitchFamily="66" charset="0"/>
                <a:ea typeface="Avenir"/>
                <a:cs typeface="Avenir"/>
                <a:sym typeface="Avenir"/>
              </a:rPr>
              <a:t>roadmap</a:t>
            </a:r>
            <a:r>
              <a:rPr lang="en-US" dirty="0">
                <a:latin typeface="Ink Free" panose="03080402000500000000" pitchFamily="66" charset="0"/>
                <a:ea typeface="Avenir"/>
                <a:cs typeface="Avenir"/>
                <a:sym typeface="Avenir"/>
              </a:rPr>
              <a:t> to guide expectations of “how” things will be done</a:t>
            </a:r>
            <a:endParaRPr sz="4000" dirty="0">
              <a:latin typeface="Ink Free" panose="03080402000500000000" pitchFamily="66" charset="0"/>
            </a:endParaRPr>
          </a:p>
          <a:p>
            <a:pPr>
              <a:lnSpc>
                <a:spcPct val="120000"/>
              </a:lnSpc>
              <a:spcBef>
                <a:spcPts val="600"/>
              </a:spcBef>
              <a:spcAft>
                <a:spcPts val="0"/>
              </a:spcAft>
              <a:buSzPts val="2400"/>
              <a:buFont typeface="System Font Regular"/>
              <a:buChar char="✔️"/>
            </a:pPr>
            <a:r>
              <a:rPr lang="en-US" b="1" dirty="0">
                <a:solidFill>
                  <a:srgbClr val="DA632C"/>
                </a:solidFill>
                <a:latin typeface="Ink Free" panose="03080402000500000000" pitchFamily="66" charset="0"/>
                <a:ea typeface="Avenir"/>
                <a:cs typeface="Avenir"/>
                <a:sym typeface="Avenir"/>
              </a:rPr>
              <a:t>Unity:</a:t>
            </a:r>
            <a:r>
              <a:rPr lang="en-US" b="1" dirty="0">
                <a:latin typeface="Ink Free" panose="03080402000500000000" pitchFamily="66" charset="0"/>
                <a:ea typeface="Avenir"/>
                <a:cs typeface="Avenir"/>
                <a:sym typeface="Avenir"/>
              </a:rPr>
              <a:t> </a:t>
            </a:r>
            <a:r>
              <a:rPr lang="en-US" dirty="0">
                <a:latin typeface="Ink Free" panose="03080402000500000000" pitchFamily="66" charset="0"/>
                <a:ea typeface="Avenir"/>
                <a:cs typeface="Avenir"/>
                <a:sym typeface="Avenir"/>
              </a:rPr>
              <a:t>teams are an </a:t>
            </a:r>
            <a:r>
              <a:rPr lang="en-US" b="1" dirty="0">
                <a:latin typeface="Ink Free" panose="03080402000500000000" pitchFamily="66" charset="0"/>
                <a:ea typeface="Avenir"/>
                <a:cs typeface="Avenir"/>
                <a:sym typeface="Avenir"/>
              </a:rPr>
              <a:t>“</a:t>
            </a:r>
            <a:r>
              <a:rPr lang="en-US" b="1" dirty="0">
                <a:solidFill>
                  <a:srgbClr val="DA632C"/>
                </a:solidFill>
                <a:latin typeface="Ink Free" panose="03080402000500000000" pitchFamily="66" charset="0"/>
                <a:ea typeface="Avenir"/>
                <a:cs typeface="Avenir"/>
                <a:sym typeface="Avenir"/>
              </a:rPr>
              <a:t>integrated body of knowledge and skills </a:t>
            </a:r>
            <a:r>
              <a:rPr lang="en-US" dirty="0">
                <a:latin typeface="Ink Free" panose="03080402000500000000" pitchFamily="66" charset="0"/>
                <a:ea typeface="Avenir"/>
                <a:cs typeface="Avenir"/>
                <a:sym typeface="Avenir"/>
              </a:rPr>
              <a:t>working together toward a </a:t>
            </a:r>
            <a:r>
              <a:rPr lang="en-US" b="1" dirty="0">
                <a:solidFill>
                  <a:srgbClr val="DA632C"/>
                </a:solidFill>
                <a:latin typeface="Ink Free" panose="03080402000500000000" pitchFamily="66" charset="0"/>
                <a:ea typeface="Avenir"/>
                <a:cs typeface="Avenir"/>
                <a:sym typeface="Avenir"/>
              </a:rPr>
              <a:t>common goal</a:t>
            </a:r>
            <a:r>
              <a:rPr lang="en-US" b="1" dirty="0">
                <a:latin typeface="Ink Free" panose="03080402000500000000" pitchFamily="66" charset="0"/>
                <a:ea typeface="Avenir"/>
                <a:cs typeface="Avenir"/>
                <a:sym typeface="Avenir"/>
              </a:rPr>
              <a:t>” </a:t>
            </a:r>
            <a:r>
              <a:rPr lang="en-US" dirty="0">
                <a:latin typeface="Ink Free" panose="03080402000500000000" pitchFamily="66" charset="0"/>
                <a:ea typeface="Avenir"/>
                <a:cs typeface="Avenir"/>
                <a:sym typeface="Avenir"/>
              </a:rPr>
              <a:t>(not individuals practicing in parallel)</a:t>
            </a:r>
            <a:endParaRPr sz="4000" dirty="0">
              <a:latin typeface="Ink Free" panose="03080402000500000000"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0D76-6E09-A878-BE09-C96E75E69215}"/>
              </a:ext>
            </a:extLst>
          </p:cNvPr>
          <p:cNvSpPr>
            <a:spLocks noGrp="1"/>
          </p:cNvSpPr>
          <p:nvPr>
            <p:ph type="title"/>
          </p:nvPr>
        </p:nvSpPr>
        <p:spPr>
          <a:xfrm>
            <a:off x="609600" y="609600"/>
            <a:ext cx="10363200" cy="914400"/>
          </a:xfrm>
        </p:spPr>
        <p:txBody>
          <a:bodyPr>
            <a:normAutofit fontScale="90000"/>
          </a:bodyPr>
          <a:lstStyle/>
          <a:p>
            <a:r>
              <a:rPr lang="en-US" dirty="0"/>
              <a:t>Shared Vision: Zuckerberg San Francisco General Hospital </a:t>
            </a:r>
          </a:p>
        </p:txBody>
      </p:sp>
      <p:sp>
        <p:nvSpPr>
          <p:cNvPr id="3" name="Content Placeholder 2">
            <a:extLst>
              <a:ext uri="{FF2B5EF4-FFF2-40B4-BE49-F238E27FC236}">
                <a16:creationId xmlns:a16="http://schemas.microsoft.com/office/drawing/2014/main" id="{E97F87A0-BB07-44E4-9FDB-69632EE20D46}"/>
              </a:ext>
            </a:extLst>
          </p:cNvPr>
          <p:cNvSpPr>
            <a:spLocks noGrp="1"/>
          </p:cNvSpPr>
          <p:nvPr>
            <p:ph idx="1"/>
          </p:nvPr>
        </p:nvSpPr>
        <p:spPr>
          <a:xfrm>
            <a:off x="5410200" y="1704068"/>
            <a:ext cx="5791200" cy="4860560"/>
          </a:xfrm>
          <a:solidFill>
            <a:srgbClr val="9DC8D1"/>
          </a:solidFill>
          <a:ln>
            <a:solidFill>
              <a:srgbClr val="DA632C"/>
            </a:solidFill>
          </a:ln>
        </p:spPr>
        <p:txBody>
          <a:bodyPr/>
          <a:lstStyle/>
          <a:p>
            <a:pPr marL="0" indent="0">
              <a:buNone/>
            </a:pPr>
            <a:r>
              <a:rPr lang="en-US" sz="2600" dirty="0">
                <a:latin typeface="Ink Free" panose="03080402000500000000" pitchFamily="66" charset="0"/>
              </a:rPr>
              <a:t>“a mutual </a:t>
            </a:r>
            <a:r>
              <a:rPr lang="en-US" sz="2800" b="1" dirty="0">
                <a:solidFill>
                  <a:srgbClr val="DA632C"/>
                </a:solidFill>
                <a:latin typeface="Ink Free" panose="03080402000500000000" pitchFamily="66" charset="0"/>
              </a:rPr>
              <a:t>respect for differences </a:t>
            </a:r>
            <a:r>
              <a:rPr lang="en-US" sz="2600" dirty="0">
                <a:latin typeface="Ink Free" panose="03080402000500000000" pitchFamily="66" charset="0"/>
              </a:rPr>
              <a:t>that is coupled by a </a:t>
            </a:r>
            <a:r>
              <a:rPr lang="en-US" sz="2800" b="1" dirty="0">
                <a:solidFill>
                  <a:srgbClr val="DA632C"/>
                </a:solidFill>
                <a:latin typeface="Ink Free" panose="03080402000500000000" pitchFamily="66" charset="0"/>
              </a:rPr>
              <a:t>dedication to common principles</a:t>
            </a:r>
            <a:r>
              <a:rPr lang="en-US" sz="2600" dirty="0">
                <a:latin typeface="Ink Free" panose="03080402000500000000" pitchFamily="66" charset="0"/>
              </a:rPr>
              <a:t>. Cooperation, service to the community, and collaboration in the education of the next generation of practitioners </a:t>
            </a:r>
            <a:r>
              <a:rPr lang="en-US" sz="2800" b="1" dirty="0">
                <a:solidFill>
                  <a:srgbClr val="DA632C"/>
                </a:solidFill>
                <a:latin typeface="Ink Free" panose="03080402000500000000" pitchFamily="66" charset="0"/>
              </a:rPr>
              <a:t>are shared core values</a:t>
            </a:r>
            <a:r>
              <a:rPr lang="en-US" sz="2600" dirty="0">
                <a:latin typeface="Ink Free" panose="03080402000500000000" pitchFamily="66" charset="0"/>
              </a:rPr>
              <a:t>, but respect for distinct approaches to maternity care – </a:t>
            </a:r>
            <a:r>
              <a:rPr lang="en-US" sz="2800" b="1" i="1" dirty="0">
                <a:solidFill>
                  <a:srgbClr val="DA632C"/>
                </a:solidFill>
                <a:latin typeface="Ink Free" panose="03080402000500000000" pitchFamily="66" charset="0"/>
              </a:rPr>
              <a:t>great minds don’t think alike</a:t>
            </a:r>
            <a:r>
              <a:rPr lang="en-US" sz="2600" b="1" i="1" dirty="0">
                <a:solidFill>
                  <a:srgbClr val="DA632C"/>
                </a:solidFill>
                <a:latin typeface="Ink Free" panose="03080402000500000000" pitchFamily="66" charset="0"/>
              </a:rPr>
              <a:t> </a:t>
            </a:r>
            <a:r>
              <a:rPr lang="en-US" sz="2600" dirty="0">
                <a:latin typeface="Ink Free" panose="03080402000500000000" pitchFamily="66" charset="0"/>
              </a:rPr>
              <a:t>– has been an equally important determinant of the success of this collaboration.”</a:t>
            </a:r>
          </a:p>
        </p:txBody>
      </p:sp>
      <p:pic>
        <p:nvPicPr>
          <p:cNvPr id="7" name="Picture 6" descr="A screenshot of a computer&#10;&#10;Description automatically generated with medium confidence">
            <a:extLst>
              <a:ext uri="{FF2B5EF4-FFF2-40B4-BE49-F238E27FC236}">
                <a16:creationId xmlns:a16="http://schemas.microsoft.com/office/drawing/2014/main" id="{1D9C59EF-CCDB-EB7C-A3D6-EF4302A23E9E}"/>
              </a:ext>
            </a:extLst>
          </p:cNvPr>
          <p:cNvPicPr>
            <a:picLocks noChangeAspect="1"/>
          </p:cNvPicPr>
          <p:nvPr/>
        </p:nvPicPr>
        <p:blipFill>
          <a:blip r:embed="rId2"/>
          <a:stretch>
            <a:fillRect/>
          </a:stretch>
        </p:blipFill>
        <p:spPr>
          <a:xfrm>
            <a:off x="1143000" y="1693889"/>
            <a:ext cx="3429000" cy="4870739"/>
          </a:xfrm>
          <a:prstGeom prst="rect">
            <a:avLst/>
          </a:prstGeom>
          <a:ln>
            <a:solidFill>
              <a:schemeClr val="tx1"/>
            </a:solidFill>
          </a:ln>
        </p:spPr>
      </p:pic>
      <p:sp>
        <p:nvSpPr>
          <p:cNvPr id="9" name="Rectangle 8">
            <a:extLst>
              <a:ext uri="{FF2B5EF4-FFF2-40B4-BE49-F238E27FC236}">
                <a16:creationId xmlns:a16="http://schemas.microsoft.com/office/drawing/2014/main" id="{3F5EE7CB-858D-5CF7-B738-16CB9C07FA75}"/>
              </a:ext>
            </a:extLst>
          </p:cNvPr>
          <p:cNvSpPr/>
          <p:nvPr/>
        </p:nvSpPr>
        <p:spPr bwMode="auto">
          <a:xfrm>
            <a:off x="2857500" y="5486400"/>
            <a:ext cx="1638300" cy="533400"/>
          </a:xfrm>
          <a:prstGeom prst="rect">
            <a:avLst/>
          </a:prstGeom>
          <a:noFill/>
          <a:ln w="1270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cxnSp>
        <p:nvCxnSpPr>
          <p:cNvPr id="11" name="Straight Arrow Connector 10">
            <a:extLst>
              <a:ext uri="{FF2B5EF4-FFF2-40B4-BE49-F238E27FC236}">
                <a16:creationId xmlns:a16="http://schemas.microsoft.com/office/drawing/2014/main" id="{D41605AA-7194-CD04-D213-370EF4B7B8B2}"/>
              </a:ext>
            </a:extLst>
          </p:cNvPr>
          <p:cNvCxnSpPr>
            <a:cxnSpLocks/>
          </p:cNvCxnSpPr>
          <p:nvPr/>
        </p:nvCxnSpPr>
        <p:spPr bwMode="auto">
          <a:xfrm flipV="1">
            <a:off x="4648200" y="5486400"/>
            <a:ext cx="685800" cy="2667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7594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BDD3-9474-26F1-C9F0-A0D6D8069EDB}"/>
              </a:ext>
            </a:extLst>
          </p:cNvPr>
          <p:cNvSpPr>
            <a:spLocks noGrp="1"/>
          </p:cNvSpPr>
          <p:nvPr>
            <p:ph type="title"/>
          </p:nvPr>
        </p:nvSpPr>
        <p:spPr>
          <a:xfrm>
            <a:off x="609600" y="533400"/>
            <a:ext cx="10363200" cy="914400"/>
          </a:xfrm>
        </p:spPr>
        <p:txBody>
          <a:bodyPr/>
          <a:lstStyle/>
          <a:p>
            <a:r>
              <a:rPr lang="en-US" dirty="0"/>
              <a:t>Instructions</a:t>
            </a:r>
          </a:p>
        </p:txBody>
      </p:sp>
      <p:sp>
        <p:nvSpPr>
          <p:cNvPr id="3" name="Content Placeholder 2">
            <a:extLst>
              <a:ext uri="{FF2B5EF4-FFF2-40B4-BE49-F238E27FC236}">
                <a16:creationId xmlns:a16="http://schemas.microsoft.com/office/drawing/2014/main" id="{3A179D75-6F7D-36FD-71A7-7290B6E15386}"/>
              </a:ext>
            </a:extLst>
          </p:cNvPr>
          <p:cNvSpPr>
            <a:spLocks noGrp="1"/>
          </p:cNvSpPr>
          <p:nvPr>
            <p:ph idx="1"/>
          </p:nvPr>
        </p:nvSpPr>
        <p:spPr>
          <a:xfrm>
            <a:off x="609600" y="2057400"/>
            <a:ext cx="10972800" cy="3886200"/>
          </a:xfrm>
        </p:spPr>
        <p:txBody>
          <a:bodyPr/>
          <a:lstStyle/>
          <a:p>
            <a:pPr marL="457200" indent="-457200" algn="l">
              <a:lnSpc>
                <a:spcPct val="100000"/>
              </a:lnSpc>
              <a:spcBef>
                <a:spcPts val="600"/>
              </a:spcBef>
              <a:spcAft>
                <a:spcPts val="600"/>
              </a:spcAft>
              <a:buClr>
                <a:srgbClr val="FF9933"/>
              </a:buClr>
              <a:buSzPct val="100000"/>
              <a:buFont typeface="Wingdings" pitchFamily="2" charset="2"/>
              <a:buChar char="§"/>
            </a:pPr>
            <a:r>
              <a:rPr lang="en-US" sz="2800" dirty="0"/>
              <a:t>You are welcome to use any of the slides provided for educational purposes</a:t>
            </a:r>
            <a:endParaRPr lang="en-US" sz="2800" dirty="0">
              <a:cs typeface="Calibri Light"/>
            </a:endParaRPr>
          </a:p>
          <a:p>
            <a:pPr marL="457200" indent="-457200" algn="l">
              <a:lnSpc>
                <a:spcPct val="100000"/>
              </a:lnSpc>
              <a:spcBef>
                <a:spcPts val="600"/>
              </a:spcBef>
              <a:spcAft>
                <a:spcPts val="600"/>
              </a:spcAft>
              <a:buClr>
                <a:srgbClr val="FF9933"/>
              </a:buClr>
              <a:buSzPct val="100000"/>
              <a:buFont typeface="Wingdings" pitchFamily="2" charset="2"/>
              <a:buChar char="§"/>
            </a:pPr>
            <a:r>
              <a:rPr lang="en-US" sz="2800" dirty="0"/>
              <a:t>If you modify or add a slide, please substitute your institutional logo and </a:t>
            </a:r>
            <a:r>
              <a:rPr lang="en-US" sz="2800" i="1" dirty="0"/>
              <a:t>do not use </a:t>
            </a:r>
            <a:r>
              <a:rPr lang="en-US" sz="2800" dirty="0"/>
              <a:t>the CMQCC logos</a:t>
            </a:r>
            <a:endParaRPr lang="en-US" sz="2800" dirty="0">
              <a:cs typeface="Calibri Light"/>
            </a:endParaRPr>
          </a:p>
          <a:p>
            <a:pPr marL="457200" indent="-457200" algn="l">
              <a:lnSpc>
                <a:spcPct val="100000"/>
              </a:lnSpc>
              <a:spcBef>
                <a:spcPts val="600"/>
              </a:spcBef>
              <a:spcAft>
                <a:spcPts val="600"/>
              </a:spcAft>
              <a:buClr>
                <a:srgbClr val="FF9933"/>
              </a:buClr>
              <a:buSzPct val="100000"/>
              <a:buFont typeface="Wingdings" pitchFamily="2" charset="2"/>
              <a:buChar char="§"/>
            </a:pPr>
            <a:r>
              <a:rPr lang="en-US" sz="2800" dirty="0"/>
              <a:t>We welcome your feedback and recommendations for improving the slide set</a:t>
            </a:r>
          </a:p>
          <a:p>
            <a:pPr marL="0" indent="0">
              <a:buNone/>
            </a:pPr>
            <a:endParaRPr lang="en-US" dirty="0"/>
          </a:p>
        </p:txBody>
      </p:sp>
    </p:spTree>
    <p:extLst>
      <p:ext uri="{BB962C8B-B14F-4D97-AF65-F5344CB8AC3E}">
        <p14:creationId xmlns:p14="http://schemas.microsoft.com/office/powerpoint/2010/main" val="3138877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0C7-C2F4-5A35-63B9-6C32F74C9000}"/>
              </a:ext>
            </a:extLst>
          </p:cNvPr>
          <p:cNvSpPr>
            <a:spLocks noGrp="1"/>
          </p:cNvSpPr>
          <p:nvPr>
            <p:ph type="title"/>
          </p:nvPr>
        </p:nvSpPr>
        <p:spPr>
          <a:xfrm>
            <a:off x="575872" y="762000"/>
            <a:ext cx="10363200" cy="914400"/>
          </a:xfrm>
        </p:spPr>
        <p:txBody>
          <a:bodyPr>
            <a:normAutofit fontScale="90000"/>
          </a:bodyPr>
          <a:lstStyle/>
          <a:p>
            <a:r>
              <a:rPr lang="en-US" dirty="0"/>
              <a:t>Shared Vision: Sutter West Medical Group + Communicare (FQHC)</a:t>
            </a:r>
          </a:p>
        </p:txBody>
      </p:sp>
      <p:sp>
        <p:nvSpPr>
          <p:cNvPr id="3" name="Content Placeholder 2">
            <a:extLst>
              <a:ext uri="{FF2B5EF4-FFF2-40B4-BE49-F238E27FC236}">
                <a16:creationId xmlns:a16="http://schemas.microsoft.com/office/drawing/2014/main" id="{09D16C5F-B728-9F20-8529-A47C59070643}"/>
              </a:ext>
            </a:extLst>
          </p:cNvPr>
          <p:cNvSpPr>
            <a:spLocks noGrp="1"/>
          </p:cNvSpPr>
          <p:nvPr>
            <p:ph idx="1"/>
          </p:nvPr>
        </p:nvSpPr>
        <p:spPr>
          <a:xfrm>
            <a:off x="5638800" y="2133600"/>
            <a:ext cx="5486400" cy="3886200"/>
          </a:xfrm>
          <a:solidFill>
            <a:srgbClr val="9DC8D1"/>
          </a:solidFill>
        </p:spPr>
        <p:txBody>
          <a:bodyPr/>
          <a:lstStyle/>
          <a:p>
            <a:pPr marL="0" indent="0">
              <a:buNone/>
            </a:pPr>
            <a:r>
              <a:rPr lang="en-US" sz="2600" dirty="0">
                <a:latin typeface="Ink Free" panose="03080402000500000000" pitchFamily="66" charset="0"/>
              </a:rPr>
              <a:t>“The collaborative practice philosophy includes </a:t>
            </a:r>
            <a:r>
              <a:rPr lang="en-US" sz="2800" b="1" dirty="0">
                <a:solidFill>
                  <a:srgbClr val="DA632C"/>
                </a:solidFill>
                <a:latin typeface="Ink Free" panose="03080402000500000000" pitchFamily="66" charset="0"/>
              </a:rPr>
              <a:t>extensive prenatal education</a:t>
            </a:r>
            <a:r>
              <a:rPr lang="en-US" sz="2600" dirty="0">
                <a:latin typeface="Ink Free" panose="03080402000500000000" pitchFamily="66" charset="0"/>
              </a:rPr>
              <a:t>, </a:t>
            </a:r>
            <a:r>
              <a:rPr lang="en-US" sz="2800" b="1" dirty="0">
                <a:solidFill>
                  <a:srgbClr val="DA632C"/>
                </a:solidFill>
                <a:latin typeface="Ink Free" panose="03080402000500000000" pitchFamily="66" charset="0"/>
              </a:rPr>
              <a:t>shared decision making</a:t>
            </a:r>
            <a:r>
              <a:rPr lang="en-US" sz="2600" dirty="0">
                <a:latin typeface="Ink Free" panose="03080402000500000000" pitchFamily="66" charset="0"/>
              </a:rPr>
              <a:t>, and </a:t>
            </a:r>
            <a:r>
              <a:rPr lang="en-US" sz="2800" b="1" dirty="0">
                <a:solidFill>
                  <a:srgbClr val="DA632C"/>
                </a:solidFill>
                <a:latin typeface="Ink Free" panose="03080402000500000000" pitchFamily="66" charset="0"/>
              </a:rPr>
              <a:t>judicious use of obstetric intervention </a:t>
            </a:r>
            <a:r>
              <a:rPr lang="en-US" sz="2600" dirty="0">
                <a:latin typeface="Ink Free" panose="03080402000500000000" pitchFamily="66" charset="0"/>
              </a:rPr>
              <a:t>in accordance with </a:t>
            </a:r>
            <a:r>
              <a:rPr lang="en-US" sz="2800" b="1" dirty="0">
                <a:solidFill>
                  <a:srgbClr val="DA632C"/>
                </a:solidFill>
                <a:latin typeface="Ink Free" panose="03080402000500000000" pitchFamily="66" charset="0"/>
              </a:rPr>
              <a:t>evidence-based</a:t>
            </a:r>
            <a:r>
              <a:rPr lang="en-US" sz="2600" dirty="0">
                <a:latin typeface="Ink Free" panose="03080402000500000000" pitchFamily="66" charset="0"/>
              </a:rPr>
              <a:t> clinical guidelines that are developed </a:t>
            </a:r>
            <a:r>
              <a:rPr lang="en-US" sz="2800" b="1" dirty="0">
                <a:solidFill>
                  <a:srgbClr val="DA632C"/>
                </a:solidFill>
                <a:latin typeface="Ink Free" panose="03080402000500000000" pitchFamily="66" charset="0"/>
              </a:rPr>
              <a:t>collaboratively.</a:t>
            </a:r>
            <a:r>
              <a:rPr lang="en-US" sz="2600" dirty="0">
                <a:latin typeface="Ink Free" panose="03080402000500000000" pitchFamily="66" charset="0"/>
              </a:rPr>
              <a:t>” </a:t>
            </a:r>
          </a:p>
        </p:txBody>
      </p:sp>
      <p:pic>
        <p:nvPicPr>
          <p:cNvPr id="5" name="Picture 4" descr="A screenshot of a computer&#10;&#10;Description automatically generated with low confidence">
            <a:extLst>
              <a:ext uri="{FF2B5EF4-FFF2-40B4-BE49-F238E27FC236}">
                <a16:creationId xmlns:a16="http://schemas.microsoft.com/office/drawing/2014/main" id="{E7E775AC-5EC9-8929-6ECF-56FFF039326E}"/>
              </a:ext>
            </a:extLst>
          </p:cNvPr>
          <p:cNvPicPr>
            <a:picLocks noChangeAspect="1"/>
          </p:cNvPicPr>
          <p:nvPr/>
        </p:nvPicPr>
        <p:blipFill>
          <a:blip r:embed="rId3"/>
          <a:stretch>
            <a:fillRect/>
          </a:stretch>
        </p:blipFill>
        <p:spPr>
          <a:xfrm>
            <a:off x="1066800" y="1955233"/>
            <a:ext cx="3529311" cy="4739749"/>
          </a:xfrm>
          <a:prstGeom prst="rect">
            <a:avLst/>
          </a:prstGeom>
          <a:ln>
            <a:solidFill>
              <a:schemeClr val="tx1"/>
            </a:solidFill>
          </a:ln>
        </p:spPr>
      </p:pic>
      <p:sp>
        <p:nvSpPr>
          <p:cNvPr id="6" name="Rectangle 5">
            <a:extLst>
              <a:ext uri="{FF2B5EF4-FFF2-40B4-BE49-F238E27FC236}">
                <a16:creationId xmlns:a16="http://schemas.microsoft.com/office/drawing/2014/main" id="{19F2DF49-99A3-1D78-6106-0EEB40789B5D}"/>
              </a:ext>
            </a:extLst>
          </p:cNvPr>
          <p:cNvSpPr/>
          <p:nvPr/>
        </p:nvSpPr>
        <p:spPr bwMode="auto">
          <a:xfrm>
            <a:off x="2831455" y="5940633"/>
            <a:ext cx="1611882" cy="310734"/>
          </a:xfrm>
          <a:prstGeom prst="rect">
            <a:avLst/>
          </a:prstGeom>
          <a:noFill/>
          <a:ln w="1270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4" charset="0"/>
            </a:endParaRPr>
          </a:p>
        </p:txBody>
      </p:sp>
      <p:cxnSp>
        <p:nvCxnSpPr>
          <p:cNvPr id="7" name="Straight Arrow Connector 6">
            <a:extLst>
              <a:ext uri="{FF2B5EF4-FFF2-40B4-BE49-F238E27FC236}">
                <a16:creationId xmlns:a16="http://schemas.microsoft.com/office/drawing/2014/main" id="{574ED01F-0B6A-DD6E-200F-CE357B4C7E61}"/>
              </a:ext>
            </a:extLst>
          </p:cNvPr>
          <p:cNvCxnSpPr>
            <a:cxnSpLocks/>
          </p:cNvCxnSpPr>
          <p:nvPr/>
        </p:nvCxnSpPr>
        <p:spPr bwMode="auto">
          <a:xfrm flipV="1">
            <a:off x="4782050" y="5410200"/>
            <a:ext cx="685800" cy="26670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484202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5710-E2AA-BAB4-A89D-09B4FADC0A9B}"/>
              </a:ext>
            </a:extLst>
          </p:cNvPr>
          <p:cNvSpPr>
            <a:spLocks noGrp="1"/>
          </p:cNvSpPr>
          <p:nvPr>
            <p:ph type="title"/>
          </p:nvPr>
        </p:nvSpPr>
        <p:spPr>
          <a:xfrm>
            <a:off x="609600" y="609600"/>
            <a:ext cx="10363200" cy="914400"/>
          </a:xfrm>
        </p:spPr>
        <p:txBody>
          <a:bodyPr/>
          <a:lstStyle/>
          <a:p>
            <a:r>
              <a:rPr lang="en-US" dirty="0">
                <a:latin typeface="Arial" panose="020B0604020202020204" pitchFamily="34" charset="0"/>
                <a:ea typeface="Avenir"/>
                <a:cs typeface="Arial" panose="020B0604020202020204" pitchFamily="34" charset="0"/>
                <a:sym typeface="Avenir"/>
              </a:rPr>
              <a:t>Role Clarity is Essential to Team Functioning </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A5978F-F84C-22D2-6644-51043D4A7C33}"/>
              </a:ext>
            </a:extLst>
          </p:cNvPr>
          <p:cNvSpPr>
            <a:spLocks noGrp="1"/>
          </p:cNvSpPr>
          <p:nvPr>
            <p:ph idx="1"/>
          </p:nvPr>
        </p:nvSpPr>
        <p:spPr>
          <a:xfrm>
            <a:off x="609600" y="1524000"/>
            <a:ext cx="10972800" cy="4724400"/>
          </a:xfrm>
        </p:spPr>
        <p:txBody>
          <a:bodyPr/>
          <a:lstStyle/>
          <a:p>
            <a:pPr>
              <a:buFont typeface="System Font Regular"/>
              <a:buChar char="✔️"/>
            </a:pPr>
            <a:r>
              <a:rPr lang="en-US" sz="2800" b="1" dirty="0">
                <a:solidFill>
                  <a:srgbClr val="DA632C"/>
                </a:solidFill>
                <a:latin typeface="Ink Free" panose="03080402000500000000" pitchFamily="66" charset="0"/>
                <a:ea typeface="Avenir"/>
                <a:cs typeface="Avenir"/>
                <a:sym typeface="Avenir"/>
              </a:rPr>
              <a:t>Respect </a:t>
            </a:r>
            <a:r>
              <a:rPr lang="en-US" sz="2800" dirty="0">
                <a:latin typeface="Ink Free" panose="03080402000500000000" pitchFamily="66" charset="0"/>
                <a:ea typeface="Avenir"/>
                <a:cs typeface="Avenir"/>
                <a:sym typeface="Avenir"/>
              </a:rPr>
              <a:t>for each member’s </a:t>
            </a:r>
            <a:r>
              <a:rPr lang="en-US" sz="2800" b="1" dirty="0">
                <a:solidFill>
                  <a:srgbClr val="DA632C"/>
                </a:solidFill>
                <a:latin typeface="Ink Free" panose="03080402000500000000" pitchFamily="66" charset="0"/>
                <a:ea typeface="Avenir"/>
                <a:cs typeface="Avenir"/>
                <a:sym typeface="Avenir"/>
              </a:rPr>
              <a:t>expertise </a:t>
            </a:r>
            <a:endParaRPr lang="en-US" sz="2800" dirty="0">
              <a:latin typeface="Ink Free" panose="03080402000500000000" pitchFamily="66" charset="0"/>
              <a:ea typeface="Avenir"/>
              <a:cs typeface="Avenir"/>
              <a:sym typeface="Avenir"/>
            </a:endParaRPr>
          </a:p>
          <a:p>
            <a:pPr>
              <a:buFont typeface="System Font Regular"/>
              <a:buChar char="✔️"/>
            </a:pPr>
            <a:r>
              <a:rPr lang="en-US" sz="2800" dirty="0">
                <a:latin typeface="Ink Free" panose="03080402000500000000" pitchFamily="66" charset="0"/>
                <a:ea typeface="Avenir"/>
                <a:cs typeface="Avenir"/>
                <a:sym typeface="Avenir"/>
              </a:rPr>
              <a:t>Understanding of each team member’s </a:t>
            </a:r>
            <a:r>
              <a:rPr lang="en-US" sz="2800" b="1" dirty="0">
                <a:solidFill>
                  <a:srgbClr val="DA632C"/>
                </a:solidFill>
                <a:latin typeface="Ink Free" panose="03080402000500000000" pitchFamily="66" charset="0"/>
                <a:ea typeface="Avenir"/>
                <a:cs typeface="Avenir"/>
                <a:sym typeface="Avenir"/>
              </a:rPr>
              <a:t>scope and role </a:t>
            </a:r>
            <a:endParaRPr lang="en-US" sz="2800" b="1" dirty="0">
              <a:latin typeface="Ink Free" panose="03080402000500000000" pitchFamily="66" charset="0"/>
              <a:sym typeface="Avenir"/>
            </a:endParaRPr>
          </a:p>
          <a:p>
            <a:pPr>
              <a:buFont typeface="System Font Regular"/>
              <a:buChar char="✔️"/>
            </a:pPr>
            <a:r>
              <a:rPr lang="en-US" sz="2800" b="1" dirty="0">
                <a:solidFill>
                  <a:srgbClr val="DA632C"/>
                </a:solidFill>
                <a:latin typeface="Ink Free" panose="03080402000500000000" pitchFamily="66" charset="0"/>
                <a:ea typeface="Avenir"/>
                <a:cs typeface="Avenir"/>
                <a:sym typeface="Avenir"/>
              </a:rPr>
              <a:t>“Great minds do NOT always think alike”</a:t>
            </a:r>
            <a:r>
              <a:rPr lang="en-US" sz="1800" b="1" baseline="30000" dirty="0">
                <a:solidFill>
                  <a:srgbClr val="DA632C"/>
                </a:solidFill>
                <a:latin typeface="Ink Free" panose="03080402000500000000" pitchFamily="66" charset="0"/>
                <a:ea typeface="Avenir"/>
                <a:cs typeface="Avenir"/>
                <a:sym typeface="Avenir"/>
              </a:rPr>
              <a:t>*</a:t>
            </a:r>
            <a:r>
              <a:rPr lang="en-US" sz="2800" b="1" dirty="0">
                <a:solidFill>
                  <a:srgbClr val="DA632C"/>
                </a:solidFill>
                <a:latin typeface="Ink Free" panose="03080402000500000000" pitchFamily="66" charset="0"/>
                <a:ea typeface="Avenir"/>
                <a:cs typeface="Avenir"/>
                <a:sym typeface="Avenir"/>
              </a:rPr>
              <a:t> </a:t>
            </a:r>
            <a:r>
              <a:rPr lang="en-US" sz="2800" dirty="0">
                <a:latin typeface="Ink Free" panose="03080402000500000000" pitchFamily="66" charset="0"/>
                <a:ea typeface="Avenir"/>
                <a:cs typeface="Avenir"/>
                <a:sym typeface="Avenir"/>
              </a:rPr>
              <a:t>– the team values the unique contributions of each member and their differing approaches to maternity care</a:t>
            </a:r>
            <a:endParaRPr lang="en-US" sz="2800" dirty="0">
              <a:latin typeface="Ink Free" panose="03080402000500000000" pitchFamily="66" charset="0"/>
              <a:sym typeface="Avenir"/>
            </a:endParaRPr>
          </a:p>
          <a:p>
            <a:pPr>
              <a:buFont typeface="System Font Regular"/>
              <a:buChar char="✔️"/>
            </a:pPr>
            <a:r>
              <a:rPr lang="en-US" sz="2800" b="1" dirty="0">
                <a:solidFill>
                  <a:srgbClr val="DA632C"/>
                </a:solidFill>
                <a:latin typeface="Ink Free" panose="03080402000500000000" pitchFamily="66" charset="0"/>
                <a:ea typeface="Avenir"/>
                <a:cs typeface="Avenir"/>
                <a:sym typeface="Avenir"/>
              </a:rPr>
              <a:t>Maximizes the expertise </a:t>
            </a:r>
            <a:r>
              <a:rPr lang="en-US" sz="2800" dirty="0">
                <a:latin typeface="Ink Free" panose="03080402000500000000" pitchFamily="66" charset="0"/>
                <a:ea typeface="Avenir"/>
                <a:cs typeface="Avenir"/>
                <a:sym typeface="Avenir"/>
              </a:rPr>
              <a:t>of each team member (each team member functions to the full extent of their education and training)</a:t>
            </a:r>
            <a:endParaRPr lang="en-US" sz="2800" dirty="0">
              <a:latin typeface="Ink Free" panose="03080402000500000000" pitchFamily="66" charset="0"/>
              <a:sym typeface="Avenir"/>
            </a:endParaRPr>
          </a:p>
          <a:p>
            <a:pPr>
              <a:buFont typeface="System Font Regular"/>
              <a:buChar char="✔️"/>
            </a:pPr>
            <a:r>
              <a:rPr lang="en-US" sz="2800" b="1" dirty="0">
                <a:solidFill>
                  <a:srgbClr val="DA632C"/>
                </a:solidFill>
                <a:latin typeface="Ink Free" panose="03080402000500000000" pitchFamily="66" charset="0"/>
                <a:ea typeface="Avenir"/>
                <a:cs typeface="Avenir"/>
                <a:sym typeface="Avenir"/>
              </a:rPr>
              <a:t>Clinical guidelines </a:t>
            </a:r>
            <a:r>
              <a:rPr lang="en-US" sz="2800" dirty="0">
                <a:latin typeface="Ink Free" panose="03080402000500000000" pitchFamily="66" charset="0"/>
                <a:ea typeface="Avenir"/>
                <a:cs typeface="Avenir"/>
                <a:sym typeface="Avenir"/>
              </a:rPr>
              <a:t>facilitate expectations and communication for consultation/co-management/transfer of care</a:t>
            </a:r>
            <a:endParaRPr lang="en-US" sz="2800" dirty="0">
              <a:latin typeface="Ink Free" panose="03080402000500000000" pitchFamily="66" charset="0"/>
            </a:endParaRPr>
          </a:p>
          <a:p>
            <a:endParaRPr lang="en-US" sz="2800" dirty="0"/>
          </a:p>
          <a:p>
            <a:endParaRPr lang="en-US" sz="2800" dirty="0"/>
          </a:p>
        </p:txBody>
      </p:sp>
      <p:sp>
        <p:nvSpPr>
          <p:cNvPr id="4" name="TextBox 3">
            <a:extLst>
              <a:ext uri="{FF2B5EF4-FFF2-40B4-BE49-F238E27FC236}">
                <a16:creationId xmlns:a16="http://schemas.microsoft.com/office/drawing/2014/main" id="{B227994E-73ED-4A69-B68B-7FC987879996}"/>
              </a:ext>
            </a:extLst>
          </p:cNvPr>
          <p:cNvSpPr txBox="1"/>
          <p:nvPr/>
        </p:nvSpPr>
        <p:spPr>
          <a:xfrm>
            <a:off x="609600" y="6324600"/>
            <a:ext cx="8534400" cy="553998"/>
          </a:xfrm>
          <a:prstGeom prst="rect">
            <a:avLst/>
          </a:prstGeom>
          <a:noFill/>
        </p:spPr>
        <p:txBody>
          <a:bodyPr wrap="square" rtlCol="0">
            <a:spAutoFit/>
          </a:bodyPr>
          <a:lstStyle/>
          <a:p>
            <a:r>
              <a:rPr lang="en-US" sz="1000" dirty="0">
                <a:solidFill>
                  <a:srgbClr val="000000"/>
                </a:solidFill>
                <a:effectLst/>
                <a:latin typeface="Helvetica Neue" panose="02000503000000020004" pitchFamily="2" charset="0"/>
              </a:rPr>
              <a:t>*Hutchison MS, Ennis L, Shaw-Battista J, et al. Great minds don't think alike: collaborative maternity care at San Francisco General Hospital. </a:t>
            </a:r>
          </a:p>
          <a:p>
            <a:pPr algn="l"/>
            <a:r>
              <a:rPr lang="en-US" sz="1000" i="1" dirty="0">
                <a:solidFill>
                  <a:srgbClr val="000000"/>
                </a:solidFill>
                <a:effectLst/>
                <a:latin typeface="Helvetica Neue" panose="02000503000000020004" pitchFamily="2" charset="0"/>
              </a:rPr>
              <a:t>       Obstet Gynecol</a:t>
            </a:r>
            <a:r>
              <a:rPr lang="en-US" sz="1000" dirty="0">
                <a:solidFill>
                  <a:srgbClr val="000000"/>
                </a:solidFill>
                <a:effectLst/>
                <a:latin typeface="Helvetica Neue" panose="02000503000000020004" pitchFamily="2" charset="0"/>
              </a:rPr>
              <a:t>. Sep 2011;118(3):678-682. doi:10.1097/AOG.0b013e3182297d2d</a:t>
            </a:r>
          </a:p>
          <a:p>
            <a:endParaRPr lang="en-US" sz="1000" dirty="0"/>
          </a:p>
        </p:txBody>
      </p:sp>
    </p:spTree>
    <p:extLst>
      <p:ext uri="{BB962C8B-B14F-4D97-AF65-F5344CB8AC3E}">
        <p14:creationId xmlns:p14="http://schemas.microsoft.com/office/powerpoint/2010/main" val="3392559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txBox="1">
            <a:spLocks noGrp="1"/>
          </p:cNvSpPr>
          <p:nvPr>
            <p:ph type="title"/>
          </p:nvPr>
        </p:nvSpPr>
        <p:spPr>
          <a:xfrm>
            <a:off x="381000" y="832573"/>
            <a:ext cx="11125200" cy="1325563"/>
          </a:xfrm>
          <a:prstGeom prst="rect">
            <a:avLst/>
          </a:prstGeom>
          <a:noFill/>
          <a:ln>
            <a:noFill/>
          </a:ln>
        </p:spPr>
        <p:txBody>
          <a:bodyPr spcFirstLastPara="1" vert="horz" wrap="square" lIns="91425" tIns="45700" rIns="91425" bIns="45700" rtlCol="0" anchor="ctr" anchorCtr="0">
            <a:noAutofit/>
          </a:bodyPr>
          <a:lstStyle/>
          <a:p>
            <a:pPr>
              <a:lnSpc>
                <a:spcPct val="90000"/>
              </a:lnSpc>
              <a:spcBef>
                <a:spcPts val="0"/>
              </a:spcBef>
              <a:spcAft>
                <a:spcPts val="0"/>
              </a:spcAft>
              <a:buClr>
                <a:schemeClr val="dk1"/>
              </a:buClr>
              <a:buSzPts val="3200"/>
            </a:pPr>
            <a:r>
              <a:rPr lang="en-US" sz="3200" dirty="0">
                <a:ea typeface="Avenir"/>
                <a:cs typeface="Avenir"/>
                <a:sym typeface="Avenir"/>
              </a:rPr>
              <a:t>All team members are accountable for their own practice and to the team </a:t>
            </a:r>
            <a:br>
              <a:rPr lang="en-US" sz="3200" dirty="0">
                <a:latin typeface="Avenir"/>
                <a:ea typeface="Avenir"/>
                <a:cs typeface="Avenir"/>
                <a:sym typeface="Avenir"/>
              </a:rPr>
            </a:br>
            <a:endParaRPr sz="3200" dirty="0"/>
          </a:p>
        </p:txBody>
      </p:sp>
      <p:sp>
        <p:nvSpPr>
          <p:cNvPr id="250" name="Google Shape;250;p22"/>
          <p:cNvSpPr txBox="1">
            <a:spLocks noGrp="1"/>
          </p:cNvSpPr>
          <p:nvPr>
            <p:ph type="body" idx="1"/>
          </p:nvPr>
        </p:nvSpPr>
        <p:spPr>
          <a:xfrm>
            <a:off x="381000" y="1904874"/>
            <a:ext cx="11125200" cy="4953127"/>
          </a:xfrm>
          <a:prstGeom prst="rect">
            <a:avLst/>
          </a:prstGeom>
          <a:noFill/>
          <a:ln>
            <a:noFill/>
          </a:ln>
        </p:spPr>
        <p:txBody>
          <a:bodyPr spcFirstLastPara="1" vert="horz" wrap="square" lIns="91425" tIns="45700" rIns="91425" bIns="45700" numCol="1" anchor="t" anchorCtr="0" compatLnSpc="1">
            <a:prstTxWarp prst="textNoShape">
              <a:avLst/>
            </a:prstTxWarp>
            <a:noAutofit/>
          </a:bodyPr>
          <a:lstStyle/>
          <a:p>
            <a:pPr>
              <a:lnSpc>
                <a:spcPct val="120000"/>
              </a:lnSpc>
              <a:spcBef>
                <a:spcPts val="0"/>
              </a:spcBef>
              <a:spcAft>
                <a:spcPts val="0"/>
              </a:spcAft>
              <a:buSzPts val="2200"/>
              <a:buFont typeface="System Font Regular"/>
              <a:buChar char="✔️"/>
            </a:pPr>
            <a:r>
              <a:rPr lang="en-US" sz="2800" dirty="0">
                <a:latin typeface="Ink Free" panose="03080402000500000000" pitchFamily="66" charset="0"/>
                <a:ea typeface="Avenir"/>
                <a:cs typeface="Avenir"/>
                <a:sym typeface="Avenir"/>
              </a:rPr>
              <a:t>Everyone is committed to </a:t>
            </a:r>
            <a:r>
              <a:rPr lang="en-US" sz="2800" b="1" dirty="0">
                <a:solidFill>
                  <a:srgbClr val="DA632C"/>
                </a:solidFill>
                <a:latin typeface="Ink Free" panose="03080402000500000000" pitchFamily="66" charset="0"/>
                <a:ea typeface="Avenir"/>
                <a:cs typeface="Avenir"/>
                <a:sym typeface="Avenir"/>
              </a:rPr>
              <a:t>consistently practicing within their scope</a:t>
            </a:r>
            <a:r>
              <a:rPr lang="en-US" sz="2800" dirty="0">
                <a:latin typeface="Ink Free" panose="03080402000500000000" pitchFamily="66" charset="0"/>
                <a:ea typeface="Avenir"/>
                <a:cs typeface="Avenir"/>
                <a:sym typeface="Avenir"/>
              </a:rPr>
              <a:t> of practice and appropriate to their training/experience; professional competence</a:t>
            </a:r>
            <a:endParaRPr sz="2800" dirty="0">
              <a:latin typeface="Ink Free" panose="03080402000500000000" pitchFamily="66" charset="0"/>
            </a:endParaRPr>
          </a:p>
          <a:p>
            <a:pPr>
              <a:lnSpc>
                <a:spcPct val="120000"/>
              </a:lnSpc>
              <a:spcBef>
                <a:spcPts val="600"/>
              </a:spcBef>
              <a:spcAft>
                <a:spcPts val="0"/>
              </a:spcAft>
              <a:buSzPts val="2200"/>
              <a:buFont typeface="System Font Regular"/>
              <a:buChar char="✔️"/>
            </a:pPr>
            <a:r>
              <a:rPr lang="en-US" sz="2800" dirty="0">
                <a:latin typeface="Ink Free" panose="03080402000500000000" pitchFamily="66" charset="0"/>
                <a:ea typeface="Avenir"/>
                <a:cs typeface="Avenir"/>
                <a:sym typeface="Avenir"/>
              </a:rPr>
              <a:t>Committed to </a:t>
            </a:r>
            <a:r>
              <a:rPr lang="en-US" sz="2800" b="1" dirty="0">
                <a:solidFill>
                  <a:srgbClr val="DA632C"/>
                </a:solidFill>
                <a:latin typeface="Ink Free" panose="03080402000500000000" pitchFamily="66" charset="0"/>
                <a:ea typeface="Avenir"/>
                <a:cs typeface="Avenir"/>
                <a:sym typeface="Avenir"/>
              </a:rPr>
              <a:t>continuous learning </a:t>
            </a:r>
            <a:r>
              <a:rPr lang="en-US" sz="2800" dirty="0">
                <a:latin typeface="Ink Free" panose="03080402000500000000" pitchFamily="66" charset="0"/>
                <a:ea typeface="Avenir"/>
                <a:cs typeface="Avenir"/>
                <a:sym typeface="Avenir"/>
              </a:rPr>
              <a:t>outside of the clinical situation, and situational learning </a:t>
            </a:r>
            <a:r>
              <a:rPr lang="en-US" sz="2800" i="1" dirty="0">
                <a:latin typeface="Ink Free" panose="03080402000500000000" pitchFamily="66" charset="0"/>
                <a:ea typeface="Avenir"/>
                <a:cs typeface="Avenir"/>
                <a:sym typeface="Avenir"/>
              </a:rPr>
              <a:t>within</a:t>
            </a:r>
            <a:r>
              <a:rPr lang="en-US" sz="2800" dirty="0">
                <a:latin typeface="Ink Free" panose="03080402000500000000" pitchFamily="66" charset="0"/>
                <a:ea typeface="Avenir"/>
                <a:cs typeface="Avenir"/>
                <a:sym typeface="Avenir"/>
              </a:rPr>
              <a:t> each encounter</a:t>
            </a:r>
            <a:endParaRPr sz="2800" dirty="0">
              <a:latin typeface="Ink Free" panose="03080402000500000000" pitchFamily="66" charset="0"/>
            </a:endParaRPr>
          </a:p>
          <a:p>
            <a:pPr>
              <a:lnSpc>
                <a:spcPct val="120000"/>
              </a:lnSpc>
              <a:spcBef>
                <a:spcPts val="600"/>
              </a:spcBef>
              <a:spcAft>
                <a:spcPts val="0"/>
              </a:spcAft>
              <a:buSzPts val="2200"/>
              <a:buFont typeface="System Font Regular"/>
              <a:buChar char="✔️"/>
            </a:pPr>
            <a:r>
              <a:rPr lang="en-US" sz="2800" dirty="0">
                <a:latin typeface="Ink Free" panose="03080402000500000000" pitchFamily="66" charset="0"/>
                <a:ea typeface="Avenir"/>
                <a:cs typeface="Avenir"/>
                <a:sym typeface="Avenir"/>
              </a:rPr>
              <a:t>Hold each other </a:t>
            </a:r>
            <a:r>
              <a:rPr lang="en-US" sz="2800" b="1" dirty="0">
                <a:solidFill>
                  <a:srgbClr val="DA632C"/>
                </a:solidFill>
                <a:latin typeface="Ink Free" panose="03080402000500000000" pitchFamily="66" charset="0"/>
                <a:ea typeface="Avenir"/>
                <a:cs typeface="Avenir"/>
                <a:sym typeface="Avenir"/>
              </a:rPr>
              <a:t>accountable</a:t>
            </a:r>
            <a:r>
              <a:rPr lang="en-US" sz="2800" dirty="0">
                <a:latin typeface="Ink Free" panose="03080402000500000000" pitchFamily="66" charset="0"/>
                <a:ea typeface="Avenir"/>
                <a:cs typeface="Avenir"/>
                <a:sym typeface="Avenir"/>
              </a:rPr>
              <a:t> (“situational monitoring”)</a:t>
            </a:r>
            <a:endParaRPr sz="2800" dirty="0">
              <a:latin typeface="Ink Free" panose="03080402000500000000" pitchFamily="66" charset="0"/>
            </a:endParaRPr>
          </a:p>
          <a:p>
            <a:pPr>
              <a:lnSpc>
                <a:spcPct val="120000"/>
              </a:lnSpc>
              <a:spcBef>
                <a:spcPts val="600"/>
              </a:spcBef>
              <a:spcAft>
                <a:spcPts val="0"/>
              </a:spcAft>
              <a:buSzPts val="2200"/>
              <a:buFont typeface="System Font Regular"/>
              <a:buChar char="✔️"/>
            </a:pPr>
            <a:r>
              <a:rPr lang="en-US" sz="2800" b="1" dirty="0">
                <a:solidFill>
                  <a:srgbClr val="DA632C"/>
                </a:solidFill>
                <a:latin typeface="Ink Free" panose="03080402000500000000" pitchFamily="66" charset="0"/>
                <a:ea typeface="Avenir"/>
                <a:cs typeface="Avenir"/>
                <a:sym typeface="Avenir"/>
              </a:rPr>
              <a:t>Mutually agreed-upon </a:t>
            </a:r>
            <a:r>
              <a:rPr lang="en-US" sz="2800" dirty="0">
                <a:latin typeface="Ink Free" panose="03080402000500000000" pitchFamily="66" charset="0"/>
                <a:ea typeface="Avenir"/>
                <a:cs typeface="Avenir"/>
                <a:sym typeface="Avenir"/>
              </a:rPr>
              <a:t>clinical guidelines</a:t>
            </a:r>
            <a:endParaRPr lang="en-US" sz="2800" i="1" dirty="0">
              <a:latin typeface="Ink Free" panose="03080402000500000000" pitchFamily="66" charset="0"/>
              <a:ea typeface="Avenir"/>
              <a:cs typeface="Avenir"/>
              <a:sym typeface="Avenir"/>
            </a:endParaRPr>
          </a:p>
          <a:p>
            <a:pPr marL="171450" indent="-31750">
              <a:lnSpc>
                <a:spcPct val="120000"/>
              </a:lnSpc>
              <a:spcBef>
                <a:spcPts val="600"/>
              </a:spcBef>
              <a:spcAft>
                <a:spcPts val="0"/>
              </a:spcAft>
              <a:buSzPts val="2200"/>
              <a:buNone/>
            </a:pPr>
            <a:endParaRPr sz="2200" b="1" i="1" dirty="0">
              <a:latin typeface="Avenir"/>
              <a:ea typeface="Avenir"/>
              <a:cs typeface="Avenir"/>
              <a:sym typeface="Avenir"/>
            </a:endParaRPr>
          </a:p>
          <a:p>
            <a:pPr marL="0" indent="0">
              <a:spcBef>
                <a:spcPts val="600"/>
              </a:spcBef>
              <a:spcAft>
                <a:spcPts val="0"/>
              </a:spcAft>
              <a:buSzPts val="2300"/>
              <a:buNone/>
            </a:pPr>
            <a:endParaRPr sz="23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26890-5C18-DB71-8147-F925D9F3602C}"/>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7F48D45C-7ACF-14ED-ABF4-4BC5ECD4C3E4}"/>
              </a:ext>
            </a:extLst>
          </p:cNvPr>
          <p:cNvSpPr/>
          <p:nvPr/>
        </p:nvSpPr>
        <p:spPr bwMode="auto">
          <a:xfrm>
            <a:off x="304800" y="1917269"/>
            <a:ext cx="11582400" cy="41081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gn="l">
              <a:lnSpc>
                <a:spcPct val="120000"/>
              </a:lnSpc>
              <a:spcBef>
                <a:spcPts val="600"/>
              </a:spcBef>
              <a:spcAft>
                <a:spcPts val="0"/>
              </a:spcAft>
              <a:buSzPts val="2200"/>
              <a:buNone/>
            </a:pPr>
            <a:endParaRPr lang="en-US" sz="3000" b="1" i="1" dirty="0">
              <a:solidFill>
                <a:srgbClr val="DA632C"/>
              </a:solidFill>
              <a:latin typeface="Ink Free" panose="03080402000500000000" pitchFamily="66" charset="0"/>
              <a:ea typeface="Avenir"/>
              <a:cs typeface="Avenir"/>
              <a:sym typeface="Avenir"/>
            </a:endParaRPr>
          </a:p>
          <a:p>
            <a:pPr marL="0" indent="0" algn="l">
              <a:lnSpc>
                <a:spcPct val="120000"/>
              </a:lnSpc>
              <a:spcBef>
                <a:spcPts val="600"/>
              </a:spcBef>
              <a:spcAft>
                <a:spcPts val="0"/>
              </a:spcAft>
              <a:buSzPts val="2200"/>
              <a:buNone/>
            </a:pPr>
            <a:endParaRPr lang="en-US" sz="3000" b="1" i="1" dirty="0">
              <a:solidFill>
                <a:srgbClr val="DA632C"/>
              </a:solidFill>
              <a:latin typeface="Ink Free" panose="03080402000500000000" pitchFamily="66" charset="0"/>
              <a:ea typeface="Avenir"/>
              <a:cs typeface="Avenir"/>
              <a:sym typeface="Avenir"/>
            </a:endParaRPr>
          </a:p>
          <a:p>
            <a:pPr marL="0" indent="0">
              <a:lnSpc>
                <a:spcPct val="120000"/>
              </a:lnSpc>
              <a:spcBef>
                <a:spcPts val="600"/>
              </a:spcBef>
              <a:spcAft>
                <a:spcPts val="0"/>
              </a:spcAft>
              <a:buSzPts val="2200"/>
              <a:buNone/>
            </a:pPr>
            <a:r>
              <a:rPr lang="en-US" sz="3000" b="1" i="1" dirty="0">
                <a:solidFill>
                  <a:srgbClr val="DA632C"/>
                </a:solidFill>
                <a:latin typeface="Ink Free" panose="03080402000500000000" pitchFamily="66" charset="0"/>
                <a:ea typeface="Avenir"/>
                <a:cs typeface="Avenir"/>
                <a:sym typeface="Avenir"/>
              </a:rPr>
              <a:t>    </a:t>
            </a:r>
            <a:r>
              <a:rPr lang="en-US" sz="4000" b="1" i="1" dirty="0">
                <a:solidFill>
                  <a:srgbClr val="DA632C"/>
                </a:solidFill>
                <a:latin typeface="Ink Free" panose="03080402000500000000" pitchFamily="66" charset="0"/>
                <a:ea typeface="Avenir"/>
                <a:cs typeface="Avenir"/>
                <a:sym typeface="Avenir"/>
              </a:rPr>
              <a:t>Requires: </a:t>
            </a:r>
          </a:p>
          <a:p>
            <a:pPr marL="0" indent="0">
              <a:lnSpc>
                <a:spcPct val="120000"/>
              </a:lnSpc>
              <a:spcBef>
                <a:spcPts val="600"/>
              </a:spcBef>
              <a:spcAft>
                <a:spcPts val="0"/>
              </a:spcAft>
              <a:buSzPts val="2200"/>
              <a:buNone/>
            </a:pPr>
            <a:r>
              <a:rPr lang="en-US" sz="4000" b="1" i="1" dirty="0">
                <a:solidFill>
                  <a:srgbClr val="DA632C"/>
                </a:solidFill>
                <a:latin typeface="Ink Free" panose="03080402000500000000" pitchFamily="66" charset="0"/>
                <a:ea typeface="Avenir"/>
                <a:cs typeface="Avenir"/>
                <a:sym typeface="Avenir"/>
              </a:rPr>
              <a:t>honesty, discipline, reliability, and humility</a:t>
            </a:r>
            <a:endParaRPr lang="en-US" sz="4000" dirty="0">
              <a:solidFill>
                <a:srgbClr val="DA632C"/>
              </a:solidFill>
              <a:latin typeface="Ink Free" panose="03080402000500000000" pitchFamily="66" charset="0"/>
            </a:endParaRPr>
          </a:p>
        </p:txBody>
      </p:sp>
      <p:sp>
        <p:nvSpPr>
          <p:cNvPr id="5" name="Google Shape;249;p22">
            <a:extLst>
              <a:ext uri="{FF2B5EF4-FFF2-40B4-BE49-F238E27FC236}">
                <a16:creationId xmlns:a16="http://schemas.microsoft.com/office/drawing/2014/main" id="{9AE3D7A1-8AAF-FF56-16BF-B45BF2CE6A79}"/>
              </a:ext>
            </a:extLst>
          </p:cNvPr>
          <p:cNvSpPr txBox="1">
            <a:spLocks noGrp="1"/>
          </p:cNvSpPr>
          <p:nvPr>
            <p:ph type="title"/>
          </p:nvPr>
        </p:nvSpPr>
        <p:spPr>
          <a:xfrm>
            <a:off x="647700" y="1460069"/>
            <a:ext cx="10363200" cy="914400"/>
          </a:xfrm>
          <a:prstGeom prst="rect">
            <a:avLst/>
          </a:prstGeom>
          <a:noFill/>
          <a:ln>
            <a:noFill/>
          </a:ln>
        </p:spPr>
        <p:txBody>
          <a:bodyPr spcFirstLastPara="1" vert="horz" wrap="square" lIns="91425" tIns="45700" rIns="91425" bIns="45700" rtlCol="0" anchor="ctr" anchorCtr="0">
            <a:noAutofit/>
          </a:bodyPr>
          <a:lstStyle/>
          <a:p>
            <a:pPr>
              <a:lnSpc>
                <a:spcPct val="90000"/>
              </a:lnSpc>
              <a:spcBef>
                <a:spcPts val="0"/>
              </a:spcBef>
              <a:spcAft>
                <a:spcPts val="0"/>
              </a:spcAft>
              <a:buClr>
                <a:schemeClr val="dk1"/>
              </a:buClr>
              <a:buSzPts val="3200"/>
            </a:pPr>
            <a:r>
              <a:rPr lang="en-US" sz="3200" dirty="0">
                <a:ea typeface="Avenir"/>
                <a:cs typeface="Avenir"/>
                <a:sym typeface="Avenir"/>
              </a:rPr>
              <a:t>All team members are accountable for their own practice and to the team </a:t>
            </a:r>
            <a:br>
              <a:rPr lang="en-US" sz="3200" dirty="0">
                <a:latin typeface="Avenir"/>
                <a:ea typeface="Avenir"/>
                <a:cs typeface="Avenir"/>
                <a:sym typeface="Avenir"/>
              </a:rPr>
            </a:br>
            <a:endParaRPr sz="3200" dirty="0"/>
          </a:p>
        </p:txBody>
      </p:sp>
    </p:spTree>
    <p:extLst>
      <p:ext uri="{BB962C8B-B14F-4D97-AF65-F5344CB8AC3E}">
        <p14:creationId xmlns:p14="http://schemas.microsoft.com/office/powerpoint/2010/main" val="2255277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457200" y="366849"/>
            <a:ext cx="11430000" cy="1325563"/>
          </a:xfrm>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spcAft>
                <a:spcPts val="0"/>
              </a:spcAft>
              <a:buClr>
                <a:schemeClr val="dk1"/>
              </a:buClr>
              <a:buSzPts val="3600"/>
            </a:pPr>
            <a:r>
              <a:rPr lang="en-US" dirty="0">
                <a:latin typeface="+mn-lt"/>
                <a:ea typeface="Avenir"/>
                <a:cs typeface="Avenir"/>
                <a:sym typeface="Avenir"/>
              </a:rPr>
              <a:t>Effective Communication is Key</a:t>
            </a:r>
            <a:endParaRPr dirty="0">
              <a:latin typeface="+mn-lt"/>
            </a:endParaRPr>
          </a:p>
        </p:txBody>
      </p:sp>
      <p:sp>
        <p:nvSpPr>
          <p:cNvPr id="257" name="Google Shape;257;p23"/>
          <p:cNvSpPr txBox="1">
            <a:spLocks noGrp="1"/>
          </p:cNvSpPr>
          <p:nvPr>
            <p:ph type="body" idx="1"/>
          </p:nvPr>
        </p:nvSpPr>
        <p:spPr>
          <a:xfrm>
            <a:off x="457200" y="1524000"/>
            <a:ext cx="10972800" cy="4862075"/>
          </a:xfrm>
          <a:prstGeom prst="rect">
            <a:avLst/>
          </a:prstGeom>
          <a:noFill/>
          <a:ln>
            <a:noFill/>
          </a:ln>
        </p:spPr>
        <p:txBody>
          <a:bodyPr spcFirstLastPara="1" vert="horz" wrap="square" lIns="91425" tIns="45700" rIns="91425" bIns="45700" numCol="1" anchor="t" anchorCtr="0" compatLnSpc="1">
            <a:prstTxWarp prst="textNoShape">
              <a:avLst/>
            </a:prstTxWarp>
            <a:normAutofit lnSpcReduction="10000"/>
          </a:bodyPr>
          <a:lstStyle/>
          <a:p>
            <a:pPr>
              <a:lnSpc>
                <a:spcPct val="110000"/>
              </a:lnSpc>
              <a:spcBef>
                <a:spcPts val="0"/>
              </a:spcBef>
              <a:spcAft>
                <a:spcPts val="0"/>
              </a:spcAft>
              <a:buSzPts val="2400"/>
              <a:buFont typeface="System Font Regular"/>
              <a:buChar char="✔️"/>
            </a:pPr>
            <a:r>
              <a:rPr lang="en-US" dirty="0">
                <a:latin typeface="Ink Free" panose="03080402000500000000" pitchFamily="66" charset="0"/>
                <a:ea typeface="Avenir"/>
                <a:cs typeface="Avenir"/>
                <a:sym typeface="Avenir"/>
              </a:rPr>
              <a:t>Skilled </a:t>
            </a:r>
            <a:r>
              <a:rPr lang="en-US" b="1" dirty="0">
                <a:solidFill>
                  <a:srgbClr val="DA632C"/>
                </a:solidFill>
                <a:latin typeface="Ink Free" panose="03080402000500000000" pitchFamily="66" charset="0"/>
                <a:ea typeface="Avenir"/>
                <a:cs typeface="Avenir"/>
                <a:sym typeface="Avenir"/>
              </a:rPr>
              <a:t>communication with the patient </a:t>
            </a:r>
            <a:r>
              <a:rPr lang="en-US" dirty="0">
                <a:latin typeface="Ink Free" panose="03080402000500000000" pitchFamily="66" charset="0"/>
                <a:ea typeface="Avenir"/>
                <a:cs typeface="Avenir"/>
                <a:sym typeface="Avenir"/>
              </a:rPr>
              <a:t>(Shared Decision Making)</a:t>
            </a:r>
          </a:p>
          <a:p>
            <a:pPr>
              <a:lnSpc>
                <a:spcPct val="110000"/>
              </a:lnSpc>
              <a:spcBef>
                <a:spcPts val="0"/>
              </a:spcBef>
              <a:spcAft>
                <a:spcPts val="0"/>
              </a:spcAft>
              <a:buSzPts val="2400"/>
              <a:buFont typeface="System Font Regular"/>
              <a:buChar char="✔️"/>
            </a:pPr>
            <a:r>
              <a:rPr lang="en-US" dirty="0">
                <a:latin typeface="Ink Free" panose="03080402000500000000" pitchFamily="66" charset="0"/>
                <a:ea typeface="Avenir"/>
                <a:cs typeface="Avenir"/>
                <a:sym typeface="Avenir"/>
              </a:rPr>
              <a:t>Adopt </a:t>
            </a:r>
            <a:r>
              <a:rPr lang="en-US" b="1" dirty="0">
                <a:solidFill>
                  <a:srgbClr val="DA632C"/>
                </a:solidFill>
                <a:latin typeface="Ink Free" panose="03080402000500000000" pitchFamily="66" charset="0"/>
                <a:ea typeface="Avenir"/>
                <a:cs typeface="Avenir"/>
                <a:sym typeface="Avenir"/>
              </a:rPr>
              <a:t>standard frameworks </a:t>
            </a:r>
            <a:r>
              <a:rPr lang="en-US" dirty="0">
                <a:latin typeface="Ink Free" panose="03080402000500000000" pitchFamily="66" charset="0"/>
                <a:ea typeface="Avenir"/>
                <a:cs typeface="Avenir"/>
                <a:sym typeface="Avenir"/>
              </a:rPr>
              <a:t>for how patient status is communicated </a:t>
            </a:r>
          </a:p>
          <a:p>
            <a:pPr>
              <a:lnSpc>
                <a:spcPct val="110000"/>
              </a:lnSpc>
              <a:spcBef>
                <a:spcPts val="0"/>
              </a:spcBef>
              <a:spcAft>
                <a:spcPts val="0"/>
              </a:spcAft>
              <a:buSzPts val="2400"/>
              <a:buFont typeface="System Font Regular"/>
              <a:buChar char="✔️"/>
            </a:pPr>
            <a:r>
              <a:rPr lang="en-US" b="1" dirty="0">
                <a:solidFill>
                  <a:srgbClr val="DA632C"/>
                </a:solidFill>
                <a:latin typeface="Ink Free" panose="03080402000500000000" pitchFamily="66" charset="0"/>
                <a:ea typeface="Avenir"/>
                <a:cs typeface="Avenir"/>
                <a:sym typeface="Avenir"/>
              </a:rPr>
              <a:t>”Trust, honesty, transparency, and timeliness”</a:t>
            </a:r>
            <a:endParaRPr sz="4000" b="1" dirty="0">
              <a:solidFill>
                <a:srgbClr val="DA632C"/>
              </a:solidFill>
              <a:latin typeface="Ink Free" panose="03080402000500000000" pitchFamily="66" charset="0"/>
            </a:endParaRPr>
          </a:p>
          <a:p>
            <a:pPr>
              <a:lnSpc>
                <a:spcPct val="110000"/>
              </a:lnSpc>
              <a:spcBef>
                <a:spcPts val="600"/>
              </a:spcBef>
              <a:spcAft>
                <a:spcPts val="0"/>
              </a:spcAft>
              <a:buSzPts val="2400"/>
              <a:buFont typeface="System Font Regular"/>
              <a:buChar char="✔️"/>
            </a:pPr>
            <a:r>
              <a:rPr lang="en-US" dirty="0">
                <a:latin typeface="Ink Free" panose="03080402000500000000" pitchFamily="66" charset="0"/>
                <a:ea typeface="Avenir"/>
                <a:cs typeface="Avenir"/>
                <a:sym typeface="Avenir"/>
              </a:rPr>
              <a:t>Check your assumptions! When in a team, </a:t>
            </a:r>
            <a:r>
              <a:rPr lang="en-US" b="1" dirty="0">
                <a:solidFill>
                  <a:srgbClr val="DA632C"/>
                </a:solidFill>
                <a:latin typeface="Ink Free" panose="03080402000500000000" pitchFamily="66" charset="0"/>
                <a:ea typeface="Avenir"/>
                <a:cs typeface="Avenir"/>
                <a:sym typeface="Avenir"/>
              </a:rPr>
              <a:t>assume the best</a:t>
            </a:r>
            <a:r>
              <a:rPr lang="en-US" dirty="0">
                <a:solidFill>
                  <a:srgbClr val="DA632C"/>
                </a:solidFill>
                <a:latin typeface="Ink Free" panose="03080402000500000000" pitchFamily="66" charset="0"/>
                <a:ea typeface="Avenir"/>
                <a:cs typeface="Avenir"/>
                <a:sym typeface="Avenir"/>
              </a:rPr>
              <a:t> </a:t>
            </a:r>
            <a:r>
              <a:rPr lang="en-US" dirty="0">
                <a:latin typeface="Ink Free" panose="03080402000500000000" pitchFamily="66" charset="0"/>
                <a:ea typeface="Avenir"/>
                <a:cs typeface="Avenir"/>
                <a:sym typeface="Avenir"/>
              </a:rPr>
              <a:t>about each person’s motives and goals</a:t>
            </a:r>
            <a:endParaRPr sz="4000" dirty="0">
              <a:latin typeface="Ink Free" panose="03080402000500000000" pitchFamily="66" charset="0"/>
            </a:endParaRPr>
          </a:p>
          <a:p>
            <a:pPr>
              <a:lnSpc>
                <a:spcPct val="110000"/>
              </a:lnSpc>
              <a:spcBef>
                <a:spcPts val="600"/>
              </a:spcBef>
              <a:spcAft>
                <a:spcPts val="0"/>
              </a:spcAft>
              <a:buSzPts val="2400"/>
              <a:buFont typeface="System Font Regular"/>
              <a:buChar char="✔️"/>
            </a:pPr>
            <a:r>
              <a:rPr lang="en-US" b="1" dirty="0">
                <a:solidFill>
                  <a:srgbClr val="DA632C"/>
                </a:solidFill>
                <a:latin typeface="Ink Free" panose="03080402000500000000" pitchFamily="66" charset="0"/>
                <a:ea typeface="Avenir"/>
                <a:cs typeface="Avenir"/>
                <a:sym typeface="Avenir"/>
              </a:rPr>
              <a:t>Active listening </a:t>
            </a:r>
            <a:endParaRPr sz="4000" b="1" dirty="0">
              <a:solidFill>
                <a:srgbClr val="DA632C"/>
              </a:solidFill>
              <a:latin typeface="Ink Free" panose="03080402000500000000" pitchFamily="66" charset="0"/>
            </a:endParaRPr>
          </a:p>
          <a:p>
            <a:pPr>
              <a:lnSpc>
                <a:spcPct val="110000"/>
              </a:lnSpc>
              <a:spcBef>
                <a:spcPts val="600"/>
              </a:spcBef>
              <a:spcAft>
                <a:spcPts val="0"/>
              </a:spcAft>
              <a:buSzPts val="2400"/>
              <a:buFont typeface="System Font Regular"/>
              <a:buChar char="✔️"/>
            </a:pPr>
            <a:r>
              <a:rPr lang="en-US" dirty="0">
                <a:latin typeface="Ink Free" panose="03080402000500000000" pitchFamily="66" charset="0"/>
                <a:ea typeface="Avenir"/>
                <a:cs typeface="Avenir"/>
                <a:sym typeface="Avenir"/>
              </a:rPr>
              <a:t>Can share concerns, </a:t>
            </a:r>
            <a:r>
              <a:rPr lang="en-US" b="1" dirty="0">
                <a:solidFill>
                  <a:srgbClr val="DA632C"/>
                </a:solidFill>
                <a:latin typeface="Ink Free" panose="03080402000500000000" pitchFamily="66" charset="0"/>
                <a:ea typeface="Avenir"/>
                <a:cs typeface="Avenir"/>
                <a:sym typeface="Avenir"/>
              </a:rPr>
              <a:t>without retribution </a:t>
            </a:r>
            <a:endParaRPr sz="4000" b="1" dirty="0">
              <a:solidFill>
                <a:srgbClr val="DA632C"/>
              </a:solidFill>
              <a:latin typeface="Ink Free" panose="03080402000500000000" pitchFamily="66" charset="0"/>
            </a:endParaRPr>
          </a:p>
          <a:p>
            <a:pPr marL="171450" indent="-38100">
              <a:lnSpc>
                <a:spcPct val="110000"/>
              </a:lnSpc>
              <a:spcBef>
                <a:spcPts val="600"/>
              </a:spcBef>
              <a:spcAft>
                <a:spcPts val="0"/>
              </a:spcAft>
              <a:buSzPts val="2100"/>
              <a:buNone/>
            </a:pPr>
            <a:endParaRPr sz="3600" dirty="0">
              <a:latin typeface="Avenir"/>
              <a:ea typeface="Avenir"/>
              <a:cs typeface="Avenir"/>
              <a:sym typeface="Aveni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4"/>
          <p:cNvSpPr txBox="1">
            <a:spLocks noGrp="1"/>
          </p:cNvSpPr>
          <p:nvPr>
            <p:ph type="title"/>
          </p:nvPr>
        </p:nvSpPr>
        <p:spPr>
          <a:xfrm>
            <a:off x="542144" y="779107"/>
            <a:ext cx="10896600" cy="914400"/>
          </a:xfrm>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spcAft>
                <a:spcPts val="0"/>
              </a:spcAft>
              <a:buClr>
                <a:schemeClr val="dk1"/>
              </a:buClr>
              <a:buSzPct val="100000"/>
            </a:pPr>
            <a:r>
              <a:rPr lang="en-US" dirty="0">
                <a:latin typeface="Arial" panose="020B0604020202020204" pitchFamily="34" charset="0"/>
                <a:ea typeface="Avenir"/>
                <a:cs typeface="Arial" panose="020B0604020202020204" pitchFamily="34" charset="0"/>
                <a:sym typeface="Avenir"/>
              </a:rPr>
              <a:t>Team Leadership is Situational and Dynamic</a:t>
            </a:r>
            <a:endParaRPr dirty="0">
              <a:latin typeface="Arial" panose="020B0604020202020204" pitchFamily="34" charset="0"/>
              <a:cs typeface="Arial" panose="020B0604020202020204" pitchFamily="34" charset="0"/>
            </a:endParaRPr>
          </a:p>
        </p:txBody>
      </p:sp>
      <p:sp>
        <p:nvSpPr>
          <p:cNvPr id="264" name="Google Shape;264;p24"/>
          <p:cNvSpPr txBox="1">
            <a:spLocks noGrp="1"/>
          </p:cNvSpPr>
          <p:nvPr>
            <p:ph type="body" idx="1"/>
          </p:nvPr>
        </p:nvSpPr>
        <p:spPr>
          <a:xfrm>
            <a:off x="533400" y="1797568"/>
            <a:ext cx="10820400" cy="4831207"/>
          </a:xfrm>
          <a:prstGeom prst="rect">
            <a:avLst/>
          </a:prstGeom>
          <a:noFill/>
          <a:ln>
            <a:noFill/>
          </a:ln>
        </p:spPr>
        <p:txBody>
          <a:bodyPr spcFirstLastPara="1" vert="horz" wrap="square" lIns="91425" tIns="45700" rIns="91425" bIns="45700" numCol="1" anchor="t" anchorCtr="0" compatLnSpc="1">
            <a:prstTxWarp prst="textNoShape">
              <a:avLst/>
            </a:prstTxWarp>
            <a:normAutofit lnSpcReduction="10000"/>
          </a:bodyPr>
          <a:lstStyle/>
          <a:p>
            <a:pPr>
              <a:lnSpc>
                <a:spcPct val="120000"/>
              </a:lnSpc>
              <a:spcBef>
                <a:spcPts val="0"/>
              </a:spcBef>
              <a:spcAft>
                <a:spcPts val="0"/>
              </a:spcAft>
              <a:buSzPct val="100000"/>
              <a:buFont typeface="System Font Regular"/>
              <a:buChar char="✔️"/>
            </a:pPr>
            <a:r>
              <a:rPr lang="en-US" dirty="0">
                <a:latin typeface="Ink Free" panose="03080402000500000000" pitchFamily="66" charset="0"/>
                <a:ea typeface="Avenir"/>
                <a:cs typeface="Avenir"/>
                <a:sym typeface="Avenir"/>
              </a:rPr>
              <a:t>High-functioning collaborative practices have developed beyond a hierarchical structure</a:t>
            </a:r>
            <a:endParaRPr dirty="0">
              <a:latin typeface="Ink Free" panose="03080402000500000000" pitchFamily="66" charset="0"/>
            </a:endParaRPr>
          </a:p>
          <a:p>
            <a:pPr>
              <a:lnSpc>
                <a:spcPct val="120000"/>
              </a:lnSpc>
              <a:spcBef>
                <a:spcPts val="600"/>
              </a:spcBef>
              <a:spcAft>
                <a:spcPts val="0"/>
              </a:spcAft>
              <a:buSzPct val="100000"/>
              <a:buFont typeface="System Font Regular"/>
              <a:buChar char="✔️"/>
            </a:pPr>
            <a:r>
              <a:rPr lang="en-US" dirty="0">
                <a:latin typeface="Ink Free" panose="03080402000500000000" pitchFamily="66" charset="0"/>
                <a:ea typeface="Avenir"/>
                <a:cs typeface="Avenir"/>
                <a:sym typeface="Avenir"/>
              </a:rPr>
              <a:t>The clinician who “can best address the priority needs of the patient assumes the lead health care provider role for the patient.”– ACOG </a:t>
            </a:r>
            <a:endParaRPr dirty="0">
              <a:latin typeface="Ink Free" panose="03080402000500000000" pitchFamily="66" charset="0"/>
            </a:endParaRPr>
          </a:p>
          <a:p>
            <a:pPr lvl="1">
              <a:lnSpc>
                <a:spcPct val="120000"/>
              </a:lnSpc>
              <a:spcBef>
                <a:spcPts val="600"/>
              </a:spcBef>
              <a:spcAft>
                <a:spcPts val="0"/>
              </a:spcAft>
              <a:buSzPct val="100000"/>
              <a:buFont typeface="System Font Regular"/>
              <a:buChar char="✔️"/>
            </a:pPr>
            <a:r>
              <a:rPr lang="en-US" dirty="0">
                <a:latin typeface="Ink Free" panose="03080402000500000000" pitchFamily="66" charset="0"/>
                <a:ea typeface="Avenir"/>
                <a:cs typeface="Avenir"/>
                <a:sym typeface="Avenir"/>
              </a:rPr>
              <a:t>“Shared power</a:t>
            </a:r>
            <a:endParaRPr dirty="0">
              <a:latin typeface="Ink Free" panose="03080402000500000000" pitchFamily="66" charset="0"/>
            </a:endParaRPr>
          </a:p>
          <a:p>
            <a:pPr>
              <a:lnSpc>
                <a:spcPct val="120000"/>
              </a:lnSpc>
              <a:spcBef>
                <a:spcPts val="600"/>
              </a:spcBef>
              <a:spcAft>
                <a:spcPts val="0"/>
              </a:spcAft>
              <a:buSzPct val="100000"/>
              <a:buFont typeface="System Font Regular"/>
              <a:buChar char="✔️"/>
            </a:pPr>
            <a:r>
              <a:rPr lang="en-US" dirty="0">
                <a:latin typeface="Ink Free" panose="03080402000500000000" pitchFamily="66" charset="0"/>
                <a:ea typeface="Avenir"/>
                <a:cs typeface="Avenir"/>
                <a:sym typeface="Avenir"/>
              </a:rPr>
              <a:t>Requires flexibility and fluidity </a:t>
            </a:r>
            <a:endParaRPr dirty="0">
              <a:latin typeface="Ink Free" panose="03080402000500000000" pitchFamily="66" charset="0"/>
            </a:endParaRPr>
          </a:p>
          <a:p>
            <a:pPr>
              <a:lnSpc>
                <a:spcPct val="120000"/>
              </a:lnSpc>
              <a:spcBef>
                <a:spcPts val="600"/>
              </a:spcBef>
              <a:spcAft>
                <a:spcPts val="0"/>
              </a:spcAft>
              <a:buSzPct val="100000"/>
              <a:buFont typeface="System Font Regular"/>
              <a:buChar char="✔️"/>
            </a:pPr>
            <a:r>
              <a:rPr lang="en-US" dirty="0">
                <a:latin typeface="Ink Free" panose="03080402000500000000" pitchFamily="66" charset="0"/>
                <a:ea typeface="Avenir"/>
                <a:cs typeface="Avenir"/>
                <a:sym typeface="Avenir"/>
              </a:rPr>
              <a:t>No provider type is superior to the other</a:t>
            </a:r>
            <a:endParaRPr dirty="0">
              <a:latin typeface="Ink Free" panose="03080402000500000000" pitchFamily="66" charset="0"/>
            </a:endParaRPr>
          </a:p>
        </p:txBody>
      </p:sp>
      <p:sp>
        <p:nvSpPr>
          <p:cNvPr id="3" name="Rectangle 2">
            <a:extLst>
              <a:ext uri="{FF2B5EF4-FFF2-40B4-BE49-F238E27FC236}">
                <a16:creationId xmlns:a16="http://schemas.microsoft.com/office/drawing/2014/main" id="{4BB32729-AD47-6BD4-4E23-86772F400BDB}"/>
              </a:ext>
            </a:extLst>
          </p:cNvPr>
          <p:cNvSpPr/>
          <p:nvPr/>
        </p:nvSpPr>
        <p:spPr bwMode="auto">
          <a:xfrm>
            <a:off x="542144" y="2819400"/>
            <a:ext cx="10583056" cy="2362200"/>
          </a:xfrm>
          <a:prstGeom prst="rect">
            <a:avLst/>
          </a:prstGeom>
          <a:noFill/>
          <a:ln w="19050" cap="flat" cmpd="sng" algn="ctr">
            <a:solidFill>
              <a:srgbClr val="DA632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solidFill>
                  <a:srgbClr val="DA632C"/>
                </a:solidFill>
              </a:ln>
              <a:solidFill>
                <a:schemeClr val="tx1"/>
              </a:solidFill>
              <a:effectLst/>
              <a:latin typeface="Arial" pitchFamily="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A44E6F-558C-CC43-2D7D-18CDE007D348}"/>
              </a:ext>
            </a:extLst>
          </p:cNvPr>
          <p:cNvSpPr>
            <a:spLocks noGrp="1"/>
          </p:cNvSpPr>
          <p:nvPr>
            <p:ph idx="1"/>
          </p:nvPr>
        </p:nvSpPr>
        <p:spPr bwMode="auto">
          <a:xfrm>
            <a:off x="1066800" y="1981200"/>
            <a:ext cx="10972800" cy="388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lnSpc>
                <a:spcPct val="120000"/>
              </a:lnSpc>
              <a:spcBef>
                <a:spcPts val="600"/>
              </a:spcBef>
              <a:spcAft>
                <a:spcPts val="0"/>
              </a:spcAft>
              <a:buSzPts val="2100"/>
              <a:buNone/>
            </a:pPr>
            <a:endParaRPr lang="en-US" dirty="0">
              <a:latin typeface="Avenir"/>
              <a:ea typeface="Avenir"/>
              <a:cs typeface="Avenir"/>
              <a:sym typeface="Avenir"/>
            </a:endParaRPr>
          </a:p>
          <a:p>
            <a:pPr marL="0" indent="0">
              <a:lnSpc>
                <a:spcPct val="120000"/>
              </a:lnSpc>
              <a:spcBef>
                <a:spcPts val="600"/>
              </a:spcBef>
              <a:spcAft>
                <a:spcPts val="0"/>
              </a:spcAft>
              <a:buSzPts val="2100"/>
              <a:buNone/>
            </a:pPr>
            <a:r>
              <a:rPr lang="en-US" sz="4200" b="1" i="1" dirty="0">
                <a:solidFill>
                  <a:srgbClr val="DA632C"/>
                </a:solidFill>
                <a:latin typeface="Ink Free" panose="03080402000500000000" pitchFamily="66" charset="0"/>
                <a:ea typeface="Avenir"/>
                <a:cs typeface="Avenir"/>
                <a:sym typeface="Avenir"/>
              </a:rPr>
              <a:t>Requires “experiential learning, building respectful relationships, and time.”</a:t>
            </a:r>
          </a:p>
        </p:txBody>
      </p:sp>
      <p:sp>
        <p:nvSpPr>
          <p:cNvPr id="5" name="Google Shape;263;p24">
            <a:extLst>
              <a:ext uri="{FF2B5EF4-FFF2-40B4-BE49-F238E27FC236}">
                <a16:creationId xmlns:a16="http://schemas.microsoft.com/office/drawing/2014/main" id="{42394F5A-0627-C0B5-D29C-15B816F6E272}"/>
              </a:ext>
            </a:extLst>
          </p:cNvPr>
          <p:cNvSpPr txBox="1">
            <a:spLocks noGrp="1"/>
          </p:cNvSpPr>
          <p:nvPr>
            <p:ph type="title"/>
          </p:nvPr>
        </p:nvSpPr>
        <p:spPr>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spcAft>
                <a:spcPts val="0"/>
              </a:spcAft>
              <a:buClr>
                <a:schemeClr val="dk1"/>
              </a:buClr>
              <a:buSzPct val="100000"/>
            </a:pPr>
            <a:r>
              <a:rPr lang="en-US" dirty="0">
                <a:latin typeface="Arial" panose="020B0604020202020204" pitchFamily="34" charset="0"/>
                <a:ea typeface="Avenir"/>
                <a:cs typeface="Arial" panose="020B0604020202020204" pitchFamily="34" charset="0"/>
                <a:sym typeface="Avenir"/>
              </a:rPr>
              <a:t>Team Leadership is Situational and Dynamic</a:t>
            </a: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626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grpSp>
        <p:nvGrpSpPr>
          <p:cNvPr id="270" name="Google Shape;270;p25"/>
          <p:cNvGrpSpPr/>
          <p:nvPr/>
        </p:nvGrpSpPr>
        <p:grpSpPr>
          <a:xfrm>
            <a:off x="2803035" y="1559089"/>
            <a:ext cx="6455638" cy="3067755"/>
            <a:chOff x="-314017" y="739422"/>
            <a:chExt cx="6455638" cy="3067755"/>
          </a:xfrm>
        </p:grpSpPr>
        <p:sp>
          <p:nvSpPr>
            <p:cNvPr id="271" name="Google Shape;271;p25"/>
            <p:cNvSpPr/>
            <p:nvPr/>
          </p:nvSpPr>
          <p:spPr>
            <a:xfrm>
              <a:off x="-314017" y="739422"/>
              <a:ext cx="4276465" cy="3067755"/>
            </a:xfrm>
            <a:prstGeom prst="ellipse">
              <a:avLst/>
            </a:prstGeom>
            <a:solidFill>
              <a:srgbClr val="57FF47">
                <a:alpha val="49803"/>
              </a:srgbClr>
            </a:solidFill>
            <a:ln>
              <a:noFill/>
            </a:ln>
          </p:spPr>
          <p:txBody>
            <a:bodyPr spcFirstLastPara="1" wrap="square" lIns="91425" tIns="91425" rIns="91425" bIns="91425" anchor="ctr" anchorCtr="0">
              <a:noAutofit/>
            </a:bodyPr>
            <a:lstStyle/>
            <a:p>
              <a:pPr algn="l">
                <a:spcBef>
                  <a:spcPts val="0"/>
                </a:spcBef>
                <a:spcAft>
                  <a:spcPts val="0"/>
                </a:spcAft>
              </a:pPr>
              <a:endParaRPr dirty="0"/>
            </a:p>
          </p:txBody>
        </p:sp>
        <p:sp>
          <p:nvSpPr>
            <p:cNvPr id="272" name="Google Shape;272;p25"/>
            <p:cNvSpPr txBox="1"/>
            <p:nvPr/>
          </p:nvSpPr>
          <p:spPr>
            <a:xfrm>
              <a:off x="283146" y="1101176"/>
              <a:ext cx="2465710" cy="2344246"/>
            </a:xfrm>
            <a:prstGeom prst="rect">
              <a:avLst/>
            </a:prstGeom>
            <a:noFill/>
            <a:ln>
              <a:noFill/>
            </a:ln>
          </p:spPr>
          <p:txBody>
            <a:bodyPr spcFirstLastPara="1" wrap="square" lIns="0" tIns="0" rIns="0" bIns="0" anchor="ctr" anchorCtr="0">
              <a:noAutofit/>
            </a:bodyPr>
            <a:lstStyle/>
            <a:p>
              <a:pPr>
                <a:lnSpc>
                  <a:spcPct val="90000"/>
                </a:lnSpc>
                <a:spcBef>
                  <a:spcPts val="0"/>
                </a:spcBef>
                <a:spcAft>
                  <a:spcPts val="0"/>
                </a:spcAft>
                <a:buClr>
                  <a:schemeClr val="dk1"/>
                </a:buClr>
                <a:buSzPts val="3600"/>
              </a:pPr>
              <a:endParaRPr sz="3600" b="1" dirty="0">
                <a:solidFill>
                  <a:srgbClr val="000090"/>
                </a:solidFill>
                <a:latin typeface="Calibri"/>
                <a:ea typeface="Calibri"/>
                <a:cs typeface="Calibri"/>
                <a:sym typeface="Calibri"/>
              </a:endParaRPr>
            </a:p>
          </p:txBody>
        </p:sp>
        <p:sp>
          <p:nvSpPr>
            <p:cNvPr id="273" name="Google Shape;273;p25"/>
            <p:cNvSpPr/>
            <p:nvPr/>
          </p:nvSpPr>
          <p:spPr>
            <a:xfrm>
              <a:off x="1846818" y="761988"/>
              <a:ext cx="4294803" cy="3022622"/>
            </a:xfrm>
            <a:prstGeom prst="ellipse">
              <a:avLst/>
            </a:prstGeom>
            <a:solidFill>
              <a:srgbClr val="ACB8CA">
                <a:alpha val="49803"/>
              </a:srgbClr>
            </a:solidFill>
            <a:ln>
              <a:noFill/>
            </a:ln>
          </p:spPr>
          <p:txBody>
            <a:bodyPr spcFirstLastPara="1" wrap="square" lIns="91425" tIns="91425" rIns="91425" bIns="91425" anchor="ctr" anchorCtr="0">
              <a:noAutofit/>
            </a:bodyPr>
            <a:lstStyle/>
            <a:p>
              <a:pPr algn="l">
                <a:spcBef>
                  <a:spcPts val="0"/>
                </a:spcBef>
                <a:spcAft>
                  <a:spcPts val="0"/>
                </a:spcAft>
              </a:pPr>
              <a:endParaRPr dirty="0"/>
            </a:p>
          </p:txBody>
        </p:sp>
        <p:sp>
          <p:nvSpPr>
            <p:cNvPr id="274" name="Google Shape;274;p25"/>
            <p:cNvSpPr txBox="1"/>
            <p:nvPr/>
          </p:nvSpPr>
          <p:spPr>
            <a:xfrm>
              <a:off x="3065613" y="1118420"/>
              <a:ext cx="2476282" cy="2309758"/>
            </a:xfrm>
            <a:prstGeom prst="rect">
              <a:avLst/>
            </a:prstGeom>
            <a:noFill/>
            <a:ln>
              <a:noFill/>
            </a:ln>
          </p:spPr>
          <p:txBody>
            <a:bodyPr spcFirstLastPara="1" wrap="square" lIns="0" tIns="0" rIns="0" bIns="0" anchor="ctr" anchorCtr="0">
              <a:noAutofit/>
            </a:bodyPr>
            <a:lstStyle/>
            <a:p>
              <a:pPr>
                <a:lnSpc>
                  <a:spcPct val="90000"/>
                </a:lnSpc>
                <a:spcBef>
                  <a:spcPts val="0"/>
                </a:spcBef>
                <a:spcAft>
                  <a:spcPts val="0"/>
                </a:spcAft>
                <a:buClr>
                  <a:srgbClr val="000090"/>
                </a:buClr>
                <a:buSzPts val="4400"/>
              </a:pPr>
              <a:r>
                <a:rPr lang="en-US" sz="4400" b="1" dirty="0">
                  <a:solidFill>
                    <a:srgbClr val="000090"/>
                  </a:solidFill>
                  <a:latin typeface="Calibri"/>
                  <a:ea typeface="Calibri"/>
                  <a:cs typeface="Calibri"/>
                  <a:sym typeface="Calibri"/>
                </a:rPr>
                <a:t>  </a:t>
              </a:r>
              <a:endParaRPr dirty="0"/>
            </a:p>
          </p:txBody>
        </p:sp>
      </p:grpSp>
      <p:sp>
        <p:nvSpPr>
          <p:cNvPr id="275" name="Google Shape;275;p25"/>
          <p:cNvSpPr txBox="1"/>
          <p:nvPr/>
        </p:nvSpPr>
        <p:spPr>
          <a:xfrm>
            <a:off x="3396137" y="2080926"/>
            <a:ext cx="1222835" cy="1200329"/>
          </a:xfrm>
          <a:prstGeom prst="rect">
            <a:avLst/>
          </a:prstGeom>
          <a:noFill/>
          <a:ln>
            <a:noFill/>
          </a:ln>
        </p:spPr>
        <p:txBody>
          <a:bodyPr spcFirstLastPara="1" wrap="square" lIns="91425" tIns="45700" rIns="91425" bIns="45700" anchor="t" anchorCtr="0">
            <a:spAutoFit/>
          </a:bodyPr>
          <a:lstStyle/>
          <a:p>
            <a:pPr algn="l">
              <a:spcBef>
                <a:spcPts val="0"/>
              </a:spcBef>
              <a:spcAft>
                <a:spcPts val="0"/>
              </a:spcAft>
            </a:pPr>
            <a:r>
              <a:rPr lang="en-US" sz="2400" b="1" dirty="0">
                <a:solidFill>
                  <a:srgbClr val="002060"/>
                </a:solidFill>
                <a:latin typeface="Calibri"/>
                <a:ea typeface="Calibri"/>
                <a:cs typeface="Calibri"/>
                <a:sym typeface="Calibri"/>
              </a:rPr>
              <a:t>Lower </a:t>
            </a:r>
            <a:endParaRPr dirty="0"/>
          </a:p>
          <a:p>
            <a:pPr>
              <a:spcBef>
                <a:spcPts val="0"/>
              </a:spcBef>
              <a:spcAft>
                <a:spcPts val="0"/>
              </a:spcAft>
            </a:pPr>
            <a:r>
              <a:rPr lang="en-US" sz="2400" b="1" dirty="0">
                <a:solidFill>
                  <a:srgbClr val="002060"/>
                </a:solidFill>
                <a:latin typeface="Calibri"/>
                <a:ea typeface="Calibri"/>
                <a:cs typeface="Calibri"/>
                <a:sym typeface="Calibri"/>
              </a:rPr>
              <a:t>Risk</a:t>
            </a:r>
            <a:endParaRPr dirty="0"/>
          </a:p>
          <a:p>
            <a:pPr>
              <a:spcBef>
                <a:spcPts val="0"/>
              </a:spcBef>
              <a:spcAft>
                <a:spcPts val="0"/>
              </a:spcAft>
            </a:pPr>
            <a:r>
              <a:rPr lang="en-US" sz="2400" b="1" dirty="0">
                <a:solidFill>
                  <a:srgbClr val="002060"/>
                </a:solidFill>
                <a:latin typeface="Calibri"/>
                <a:ea typeface="Calibri"/>
                <a:cs typeface="Calibri"/>
                <a:sym typeface="Calibri"/>
              </a:rPr>
              <a:t>Patients</a:t>
            </a:r>
            <a:endParaRPr dirty="0"/>
          </a:p>
        </p:txBody>
      </p:sp>
      <p:sp>
        <p:nvSpPr>
          <p:cNvPr id="276" name="Google Shape;276;p25"/>
          <p:cNvSpPr txBox="1"/>
          <p:nvPr/>
        </p:nvSpPr>
        <p:spPr>
          <a:xfrm>
            <a:off x="5382930" y="2237404"/>
            <a:ext cx="1450462" cy="1200329"/>
          </a:xfrm>
          <a:prstGeom prst="rect">
            <a:avLst/>
          </a:prstGeom>
          <a:noFill/>
          <a:ln>
            <a:noFill/>
          </a:ln>
        </p:spPr>
        <p:txBody>
          <a:bodyPr spcFirstLastPara="1" wrap="square" lIns="91425" tIns="45700" rIns="91425" bIns="45700" anchor="t" anchorCtr="0">
            <a:spAutoFit/>
          </a:bodyPr>
          <a:lstStyle/>
          <a:p>
            <a:pPr algn="l">
              <a:spcBef>
                <a:spcPts val="0"/>
              </a:spcBef>
              <a:spcAft>
                <a:spcPts val="0"/>
              </a:spcAft>
            </a:pPr>
            <a:r>
              <a:rPr lang="en-US" sz="2400" b="1" dirty="0">
                <a:solidFill>
                  <a:srgbClr val="002060"/>
                </a:solidFill>
                <a:latin typeface="Calibri"/>
                <a:ea typeface="Calibri"/>
                <a:cs typeface="Calibri"/>
                <a:sym typeface="Calibri"/>
              </a:rPr>
              <a:t>Moderate</a:t>
            </a:r>
            <a:endParaRPr dirty="0"/>
          </a:p>
          <a:p>
            <a:pPr>
              <a:spcBef>
                <a:spcPts val="0"/>
              </a:spcBef>
              <a:spcAft>
                <a:spcPts val="0"/>
              </a:spcAft>
            </a:pPr>
            <a:r>
              <a:rPr lang="en-US" sz="2400" b="1" dirty="0">
                <a:solidFill>
                  <a:srgbClr val="002060"/>
                </a:solidFill>
                <a:latin typeface="Calibri"/>
                <a:ea typeface="Calibri"/>
                <a:cs typeface="Calibri"/>
                <a:sym typeface="Calibri"/>
              </a:rPr>
              <a:t>Risk</a:t>
            </a:r>
            <a:endParaRPr dirty="0"/>
          </a:p>
          <a:p>
            <a:pPr>
              <a:spcBef>
                <a:spcPts val="0"/>
              </a:spcBef>
              <a:spcAft>
                <a:spcPts val="0"/>
              </a:spcAft>
            </a:pPr>
            <a:r>
              <a:rPr lang="en-US" sz="2400" b="1" dirty="0">
                <a:solidFill>
                  <a:srgbClr val="002060"/>
                </a:solidFill>
                <a:latin typeface="Calibri"/>
                <a:ea typeface="Calibri"/>
                <a:cs typeface="Calibri"/>
                <a:sym typeface="Calibri"/>
              </a:rPr>
              <a:t>Patients</a:t>
            </a:r>
            <a:endParaRPr dirty="0"/>
          </a:p>
        </p:txBody>
      </p:sp>
      <p:sp>
        <p:nvSpPr>
          <p:cNvPr id="277" name="Google Shape;277;p25"/>
          <p:cNvSpPr txBox="1"/>
          <p:nvPr/>
        </p:nvSpPr>
        <p:spPr>
          <a:xfrm>
            <a:off x="7588536" y="2226114"/>
            <a:ext cx="1222835" cy="1200329"/>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2400" b="1" dirty="0">
                <a:solidFill>
                  <a:srgbClr val="002060"/>
                </a:solidFill>
                <a:latin typeface="Calibri"/>
                <a:ea typeface="Calibri"/>
                <a:cs typeface="Calibri"/>
                <a:sym typeface="Calibri"/>
              </a:rPr>
              <a:t>Higher</a:t>
            </a:r>
            <a:endParaRPr dirty="0"/>
          </a:p>
          <a:p>
            <a:pPr>
              <a:spcBef>
                <a:spcPts val="0"/>
              </a:spcBef>
              <a:spcAft>
                <a:spcPts val="0"/>
              </a:spcAft>
            </a:pPr>
            <a:r>
              <a:rPr lang="en-US" sz="2400" b="1" dirty="0">
                <a:solidFill>
                  <a:srgbClr val="002060"/>
                </a:solidFill>
                <a:latin typeface="Calibri"/>
                <a:ea typeface="Calibri"/>
                <a:cs typeface="Calibri"/>
                <a:sym typeface="Calibri"/>
              </a:rPr>
              <a:t>Risk</a:t>
            </a:r>
            <a:endParaRPr dirty="0"/>
          </a:p>
          <a:p>
            <a:pPr>
              <a:spcBef>
                <a:spcPts val="0"/>
              </a:spcBef>
              <a:spcAft>
                <a:spcPts val="0"/>
              </a:spcAft>
            </a:pPr>
            <a:r>
              <a:rPr lang="en-US" sz="2400" b="1" dirty="0">
                <a:solidFill>
                  <a:srgbClr val="002060"/>
                </a:solidFill>
                <a:latin typeface="Calibri"/>
                <a:ea typeface="Calibri"/>
                <a:cs typeface="Calibri"/>
                <a:sym typeface="Calibri"/>
              </a:rPr>
              <a:t>Patients</a:t>
            </a:r>
            <a:endParaRPr dirty="0"/>
          </a:p>
        </p:txBody>
      </p:sp>
      <p:sp>
        <p:nvSpPr>
          <p:cNvPr id="278" name="Google Shape;278;p25"/>
          <p:cNvSpPr/>
          <p:nvPr/>
        </p:nvSpPr>
        <p:spPr>
          <a:xfrm rot="-5400000">
            <a:off x="3129983" y="2586253"/>
            <a:ext cx="1619677" cy="2122308"/>
          </a:xfrm>
          <a:prstGeom prst="leftBrace">
            <a:avLst>
              <a:gd name="adj1" fmla="val 8333"/>
              <a:gd name="adj2" fmla="val 5000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spcBef>
                <a:spcPts val="0"/>
              </a:spcBef>
              <a:spcAft>
                <a:spcPts val="0"/>
              </a:spcAft>
            </a:pPr>
            <a:endParaRPr dirty="0">
              <a:solidFill>
                <a:schemeClr val="dk1"/>
              </a:solidFill>
              <a:latin typeface="Calibri"/>
              <a:ea typeface="Calibri"/>
              <a:cs typeface="Calibri"/>
              <a:sym typeface="Calibri"/>
            </a:endParaRPr>
          </a:p>
        </p:txBody>
      </p:sp>
      <p:sp>
        <p:nvSpPr>
          <p:cNvPr id="279" name="Google Shape;279;p25"/>
          <p:cNvSpPr/>
          <p:nvPr/>
        </p:nvSpPr>
        <p:spPr>
          <a:xfrm rot="-5400000">
            <a:off x="7434555" y="2544693"/>
            <a:ext cx="1590103" cy="2223908"/>
          </a:xfrm>
          <a:prstGeom prst="leftBrace">
            <a:avLst>
              <a:gd name="adj1" fmla="val 8333"/>
              <a:gd name="adj2" fmla="val 5000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spcBef>
                <a:spcPts val="0"/>
              </a:spcBef>
              <a:spcAft>
                <a:spcPts val="0"/>
              </a:spcAft>
            </a:pPr>
            <a:endParaRPr dirty="0">
              <a:solidFill>
                <a:schemeClr val="dk1"/>
              </a:solidFill>
              <a:latin typeface="Calibri"/>
              <a:ea typeface="Calibri"/>
              <a:cs typeface="Calibri"/>
              <a:sym typeface="Calibri"/>
            </a:endParaRPr>
          </a:p>
        </p:txBody>
      </p:sp>
      <p:sp>
        <p:nvSpPr>
          <p:cNvPr id="280" name="Google Shape;280;p25"/>
          <p:cNvSpPr txBox="1"/>
          <p:nvPr/>
        </p:nvSpPr>
        <p:spPr>
          <a:xfrm>
            <a:off x="3055160" y="4461107"/>
            <a:ext cx="1791901" cy="83099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2400" b="1" dirty="0">
                <a:solidFill>
                  <a:srgbClr val="002060"/>
                </a:solidFill>
                <a:latin typeface="Calibri"/>
                <a:ea typeface="Calibri"/>
                <a:cs typeface="Calibri"/>
                <a:sym typeface="Calibri"/>
              </a:rPr>
              <a:t>Midwife-Led</a:t>
            </a:r>
            <a:endParaRPr dirty="0"/>
          </a:p>
          <a:p>
            <a:pPr>
              <a:spcBef>
                <a:spcPts val="0"/>
              </a:spcBef>
              <a:spcAft>
                <a:spcPts val="0"/>
              </a:spcAft>
            </a:pPr>
            <a:r>
              <a:rPr lang="en-US" sz="2400" b="1" dirty="0">
                <a:solidFill>
                  <a:srgbClr val="002060"/>
                </a:solidFill>
                <a:latin typeface="Calibri"/>
                <a:ea typeface="Calibri"/>
                <a:cs typeface="Calibri"/>
                <a:sym typeface="Calibri"/>
              </a:rPr>
              <a:t>Care</a:t>
            </a:r>
            <a:endParaRPr dirty="0"/>
          </a:p>
        </p:txBody>
      </p:sp>
      <p:sp>
        <p:nvSpPr>
          <p:cNvPr id="281" name="Google Shape;281;p25"/>
          <p:cNvSpPr txBox="1"/>
          <p:nvPr/>
        </p:nvSpPr>
        <p:spPr>
          <a:xfrm>
            <a:off x="7241742" y="4427671"/>
            <a:ext cx="1916422" cy="83099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2400" b="1" dirty="0">
                <a:solidFill>
                  <a:srgbClr val="002060"/>
                </a:solidFill>
                <a:latin typeface="Calibri"/>
                <a:ea typeface="Calibri"/>
                <a:cs typeface="Calibri"/>
                <a:sym typeface="Calibri"/>
              </a:rPr>
              <a:t>Physician-Led</a:t>
            </a:r>
            <a:endParaRPr dirty="0"/>
          </a:p>
          <a:p>
            <a:pPr>
              <a:spcBef>
                <a:spcPts val="0"/>
              </a:spcBef>
              <a:spcAft>
                <a:spcPts val="0"/>
              </a:spcAft>
            </a:pPr>
            <a:r>
              <a:rPr lang="en-US" sz="2400" b="1" dirty="0">
                <a:solidFill>
                  <a:srgbClr val="002060"/>
                </a:solidFill>
                <a:latin typeface="Calibri"/>
                <a:ea typeface="Calibri"/>
                <a:cs typeface="Calibri"/>
                <a:sym typeface="Calibri"/>
              </a:rPr>
              <a:t>Care</a:t>
            </a:r>
            <a:endParaRPr dirty="0"/>
          </a:p>
        </p:txBody>
      </p:sp>
      <p:sp>
        <p:nvSpPr>
          <p:cNvPr id="282" name="Google Shape;282;p25"/>
          <p:cNvSpPr/>
          <p:nvPr/>
        </p:nvSpPr>
        <p:spPr>
          <a:xfrm rot="-5400000">
            <a:off x="5257942" y="2670918"/>
            <a:ext cx="1619677" cy="1930398"/>
          </a:xfrm>
          <a:prstGeom prst="leftBrace">
            <a:avLst>
              <a:gd name="adj1" fmla="val 8333"/>
              <a:gd name="adj2" fmla="val 50000"/>
            </a:avLst>
          </a:prstGeom>
          <a:no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spcBef>
                <a:spcPts val="0"/>
              </a:spcBef>
              <a:spcAft>
                <a:spcPts val="0"/>
              </a:spcAft>
            </a:pPr>
            <a:endParaRPr dirty="0">
              <a:solidFill>
                <a:schemeClr val="dk1"/>
              </a:solidFill>
              <a:latin typeface="Calibri"/>
              <a:ea typeface="Calibri"/>
              <a:cs typeface="Calibri"/>
              <a:sym typeface="Calibri"/>
            </a:endParaRPr>
          </a:p>
        </p:txBody>
      </p:sp>
      <p:sp>
        <p:nvSpPr>
          <p:cNvPr id="283" name="Google Shape;283;p25"/>
          <p:cNvSpPr txBox="1"/>
          <p:nvPr/>
        </p:nvSpPr>
        <p:spPr>
          <a:xfrm>
            <a:off x="5299582" y="4448540"/>
            <a:ext cx="1563570" cy="830997"/>
          </a:xfrm>
          <a:prstGeom prst="rect">
            <a:avLst/>
          </a:prstGeom>
          <a:noFill/>
          <a:ln>
            <a:noFill/>
          </a:ln>
        </p:spPr>
        <p:txBody>
          <a:bodyPr spcFirstLastPara="1" wrap="square" lIns="91425" tIns="45700" rIns="91425" bIns="45700" anchor="t" anchorCtr="0">
            <a:spAutoFit/>
          </a:bodyPr>
          <a:lstStyle/>
          <a:p>
            <a:pPr>
              <a:spcBef>
                <a:spcPts val="0"/>
              </a:spcBef>
              <a:spcAft>
                <a:spcPts val="0"/>
              </a:spcAft>
            </a:pPr>
            <a:r>
              <a:rPr lang="en-US" sz="2400" b="1" dirty="0">
                <a:solidFill>
                  <a:srgbClr val="002060"/>
                </a:solidFill>
                <a:latin typeface="Calibri"/>
                <a:ea typeface="Calibri"/>
                <a:cs typeface="Calibri"/>
                <a:sym typeface="Calibri"/>
              </a:rPr>
              <a:t>Jointly-Led</a:t>
            </a:r>
            <a:endParaRPr dirty="0"/>
          </a:p>
          <a:p>
            <a:pPr>
              <a:spcBef>
                <a:spcPts val="0"/>
              </a:spcBef>
              <a:spcAft>
                <a:spcPts val="0"/>
              </a:spcAft>
            </a:pPr>
            <a:r>
              <a:rPr lang="en-US" sz="2400" b="1" dirty="0">
                <a:solidFill>
                  <a:srgbClr val="002060"/>
                </a:solidFill>
                <a:latin typeface="Calibri"/>
                <a:ea typeface="Calibri"/>
                <a:cs typeface="Calibri"/>
                <a:sym typeface="Calibri"/>
              </a:rPr>
              <a:t>Care</a:t>
            </a:r>
            <a:endParaRPr dirty="0"/>
          </a:p>
        </p:txBody>
      </p:sp>
      <p:sp>
        <p:nvSpPr>
          <p:cNvPr id="284" name="Google Shape;284;p25"/>
          <p:cNvSpPr txBox="1"/>
          <p:nvPr/>
        </p:nvSpPr>
        <p:spPr>
          <a:xfrm>
            <a:off x="2286237" y="459613"/>
            <a:ext cx="7886700" cy="1325563"/>
          </a:xfrm>
          <a:prstGeom prst="rect">
            <a:avLst/>
          </a:prstGeom>
          <a:noFill/>
          <a:ln>
            <a:noFill/>
          </a:ln>
        </p:spPr>
        <p:txBody>
          <a:bodyPr spcFirstLastPara="1" wrap="square" lIns="91425" tIns="45700" rIns="91425" bIns="45700" anchor="ctr" anchorCtr="0">
            <a:normAutofit/>
          </a:bodyPr>
          <a:lstStyle/>
          <a:p>
            <a:pPr algn="l">
              <a:lnSpc>
                <a:spcPct val="90000"/>
              </a:lnSpc>
              <a:spcBef>
                <a:spcPts val="0"/>
              </a:spcBef>
              <a:spcAft>
                <a:spcPts val="0"/>
              </a:spcAft>
              <a:buClr>
                <a:schemeClr val="dk1"/>
              </a:buClr>
              <a:buSzPts val="3200"/>
            </a:pPr>
            <a:r>
              <a:rPr lang="en-US" sz="3200" dirty="0">
                <a:solidFill>
                  <a:schemeClr val="dk1"/>
                </a:solidFill>
                <a:latin typeface="Avenir"/>
                <a:ea typeface="Avenir"/>
                <a:cs typeface="Avenir"/>
                <a:sym typeface="Avenir"/>
              </a:rPr>
              <a:t>ACOG/ACNM Joint Statement of Practice Relations </a:t>
            </a:r>
            <a:endParaRPr dirty="0"/>
          </a:p>
        </p:txBody>
      </p:sp>
      <p:pic>
        <p:nvPicPr>
          <p:cNvPr id="285" name="Google Shape;285;p25"/>
          <p:cNvPicPr preferRelativeResize="0"/>
          <p:nvPr/>
        </p:nvPicPr>
        <p:blipFill rotWithShape="1">
          <a:blip r:embed="rId3">
            <a:alphaModFix/>
          </a:blip>
          <a:srcRect/>
          <a:stretch/>
        </p:blipFill>
        <p:spPr>
          <a:xfrm>
            <a:off x="8485693" y="6001822"/>
            <a:ext cx="2025225" cy="822920"/>
          </a:xfrm>
          <a:prstGeom prst="rect">
            <a:avLst/>
          </a:prstGeom>
          <a:noFill/>
          <a:ln>
            <a:noFill/>
          </a:ln>
        </p:spPr>
      </p:pic>
      <p:sp>
        <p:nvSpPr>
          <p:cNvPr id="286" name="Google Shape;286;p25"/>
          <p:cNvSpPr/>
          <p:nvPr/>
        </p:nvSpPr>
        <p:spPr>
          <a:xfrm>
            <a:off x="1948257" y="5398121"/>
            <a:ext cx="8562660" cy="1384995"/>
          </a:xfrm>
          <a:prstGeom prst="rect">
            <a:avLst/>
          </a:prstGeom>
          <a:solidFill>
            <a:srgbClr val="0070C0"/>
          </a:solidFill>
          <a:ln>
            <a:noFill/>
          </a:ln>
        </p:spPr>
        <p:txBody>
          <a:bodyPr spcFirstLastPara="1" wrap="square" lIns="91425" tIns="45700" rIns="91425" bIns="45700" anchor="t" anchorCtr="0">
            <a:spAutoFit/>
          </a:bodyPr>
          <a:lstStyle/>
          <a:p>
            <a:pPr algn="l">
              <a:spcBef>
                <a:spcPts val="0"/>
              </a:spcBef>
              <a:spcAft>
                <a:spcPts val="0"/>
              </a:spcAft>
            </a:pPr>
            <a:r>
              <a:rPr lang="en-US" sz="1400" dirty="0">
                <a:solidFill>
                  <a:schemeClr val="lt1"/>
                </a:solidFill>
                <a:latin typeface="Avenir"/>
                <a:ea typeface="Avenir"/>
                <a:cs typeface="Avenir"/>
                <a:sym typeface="Avenir"/>
              </a:rPr>
              <a:t>“Ob-gyns and CNMs/CMs are experts in their respective fields of practice and are educated, trained, and licensed, independent providers who may collaborate with each other based on the needs of their patients. Quality of care is enhanced by collegial relationships characterized by mutual respect and trust, as well as professional responsibility and accountability.”</a:t>
            </a:r>
            <a:endParaRPr dirty="0"/>
          </a:p>
          <a:p>
            <a:pPr algn="l">
              <a:spcBef>
                <a:spcPts val="0"/>
              </a:spcBef>
              <a:spcAft>
                <a:spcPts val="0"/>
              </a:spcAft>
            </a:pPr>
            <a:endParaRPr dirty="0">
              <a:solidFill>
                <a:schemeClr val="lt1"/>
              </a:solidFill>
              <a:latin typeface="Calibri"/>
              <a:ea typeface="Calibri"/>
              <a:cs typeface="Calibri"/>
              <a:sym typeface="Calibri"/>
            </a:endParaRPr>
          </a:p>
          <a:p>
            <a:pPr algn="l">
              <a:spcBef>
                <a:spcPts val="0"/>
              </a:spcBef>
              <a:spcAft>
                <a:spcPts val="0"/>
              </a:spcAft>
            </a:pPr>
            <a:r>
              <a:rPr lang="en-US" sz="1000" dirty="0">
                <a:solidFill>
                  <a:schemeClr val="lt1"/>
                </a:solidFill>
                <a:latin typeface="Calibri"/>
                <a:ea typeface="Calibri"/>
                <a:cs typeface="Calibri"/>
                <a:sym typeface="Calibri"/>
              </a:rPr>
              <a:t>Slide source: ACNM Maternity Care Workforce Presentation 11/18/15</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6"/>
          <p:cNvSpPr/>
          <p:nvPr/>
        </p:nvSpPr>
        <p:spPr>
          <a:xfrm>
            <a:off x="3133144" y="6255648"/>
            <a:ext cx="6279299" cy="914400"/>
          </a:xfrm>
          <a:prstGeom prst="rect">
            <a:avLst/>
          </a:prstGeom>
          <a:solidFill>
            <a:schemeClr val="lt1"/>
          </a:solidFill>
          <a:ln>
            <a:noFill/>
          </a:ln>
        </p:spPr>
        <p:txBody>
          <a:bodyPr spcFirstLastPara="1" wrap="square" lIns="91425" tIns="45700" rIns="91425" bIns="45700" anchor="ctr" anchorCtr="0">
            <a:noAutofit/>
          </a:bodyPr>
          <a:lstStyle/>
          <a:p>
            <a:pPr>
              <a:spcBef>
                <a:spcPts val="0"/>
              </a:spcBef>
              <a:spcAft>
                <a:spcPts val="0"/>
              </a:spcAft>
            </a:pPr>
            <a:endParaRPr dirty="0">
              <a:solidFill>
                <a:schemeClr val="lt1"/>
              </a:solidFill>
              <a:latin typeface="Calibri"/>
              <a:ea typeface="Calibri"/>
              <a:cs typeface="Calibri"/>
              <a:sym typeface="Calibri"/>
            </a:endParaRPr>
          </a:p>
        </p:txBody>
      </p:sp>
      <p:pic>
        <p:nvPicPr>
          <p:cNvPr id="293" name="Google Shape;293;p26"/>
          <p:cNvPicPr preferRelativeResize="0"/>
          <p:nvPr/>
        </p:nvPicPr>
        <p:blipFill rotWithShape="1">
          <a:blip r:embed="rId3">
            <a:alphaModFix/>
          </a:blip>
          <a:srcRect/>
          <a:stretch/>
        </p:blipFill>
        <p:spPr>
          <a:xfrm>
            <a:off x="1961135" y="1719275"/>
            <a:ext cx="7541503" cy="4545330"/>
          </a:xfrm>
          <a:prstGeom prst="rect">
            <a:avLst/>
          </a:prstGeom>
          <a:noFill/>
          <a:ln>
            <a:noFill/>
          </a:ln>
        </p:spPr>
      </p:pic>
      <p:sp>
        <p:nvSpPr>
          <p:cNvPr id="294" name="Google Shape;294;p26"/>
          <p:cNvSpPr txBox="1">
            <a:spLocks noGrp="1"/>
          </p:cNvSpPr>
          <p:nvPr>
            <p:ph type="title"/>
          </p:nvPr>
        </p:nvSpPr>
        <p:spPr>
          <a:xfrm>
            <a:off x="2344165" y="460130"/>
            <a:ext cx="7886700" cy="1325563"/>
          </a:xfrm>
          <a:prstGeom prst="rect">
            <a:avLst/>
          </a:prstGeom>
          <a:noFill/>
          <a:ln>
            <a:noFill/>
          </a:ln>
        </p:spPr>
        <p:txBody>
          <a:bodyPr spcFirstLastPara="1" vert="horz" wrap="square" lIns="91425" tIns="45700" rIns="91425" bIns="45700" rtlCol="0" anchor="ctr" anchorCtr="0">
            <a:normAutofit/>
          </a:bodyPr>
          <a:lstStyle/>
          <a:p>
            <a:pPr>
              <a:lnSpc>
                <a:spcPct val="90000"/>
              </a:lnSpc>
              <a:spcBef>
                <a:spcPts val="0"/>
              </a:spcBef>
              <a:spcAft>
                <a:spcPts val="0"/>
              </a:spcAft>
              <a:buClr>
                <a:schemeClr val="dk1"/>
              </a:buClr>
              <a:buSzPts val="3400"/>
            </a:pPr>
            <a:r>
              <a:rPr lang="en-US" sz="3400" dirty="0">
                <a:latin typeface="Avenir"/>
                <a:ea typeface="Avenir"/>
                <a:cs typeface="Avenir"/>
                <a:sym typeface="Avenir"/>
              </a:rPr>
              <a:t>Example of situational and dynamic leadership </a:t>
            </a:r>
            <a:endParaRPr dirty="0"/>
          </a:p>
        </p:txBody>
      </p:sp>
      <p:sp>
        <p:nvSpPr>
          <p:cNvPr id="295" name="Google Shape;295;p26"/>
          <p:cNvSpPr txBox="1"/>
          <p:nvPr/>
        </p:nvSpPr>
        <p:spPr>
          <a:xfrm>
            <a:off x="2344165" y="6315456"/>
            <a:ext cx="5727722" cy="461624"/>
          </a:xfrm>
          <a:prstGeom prst="rect">
            <a:avLst/>
          </a:prstGeom>
          <a:noFill/>
          <a:ln>
            <a:noFill/>
          </a:ln>
        </p:spPr>
        <p:txBody>
          <a:bodyPr spcFirstLastPara="1" wrap="square" lIns="91425" tIns="45700" rIns="91425" bIns="45700" anchor="t" anchorCtr="0">
            <a:spAutoFit/>
          </a:bodyPr>
          <a:lstStyle/>
          <a:p>
            <a:pPr algn="l">
              <a:spcBef>
                <a:spcPts val="0"/>
              </a:spcBef>
              <a:spcAft>
                <a:spcPts val="0"/>
              </a:spcAft>
            </a:pPr>
            <a:r>
              <a:rPr lang="en-US" sz="1200" dirty="0">
                <a:solidFill>
                  <a:schemeClr val="dk1"/>
                </a:solidFill>
                <a:latin typeface="Avenir"/>
                <a:ea typeface="Avenir"/>
                <a:cs typeface="Avenir"/>
                <a:sym typeface="Avenir"/>
              </a:rPr>
              <a:t>Image Source: </a:t>
            </a:r>
            <a:r>
              <a:rPr lang="en-US" sz="1200" i="1" dirty="0">
                <a:solidFill>
                  <a:schemeClr val="dk1"/>
                </a:solidFill>
                <a:latin typeface="Avenir"/>
                <a:ea typeface="Avenir"/>
                <a:cs typeface="Avenir"/>
                <a:sym typeface="Avenir"/>
              </a:rPr>
              <a:t>Collaboration in Practice: Implementing Team Based Care </a:t>
            </a:r>
            <a:r>
              <a:rPr lang="en-US" sz="1200" dirty="0">
                <a:solidFill>
                  <a:schemeClr val="dk1"/>
                </a:solidFill>
                <a:latin typeface="Avenir"/>
                <a:ea typeface="Avenir"/>
                <a:cs typeface="Avenir"/>
                <a:sym typeface="Avenir"/>
              </a:rPr>
              <a:t>(ACOG)</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3E92-9FA3-432A-7357-091917C76994}"/>
              </a:ext>
            </a:extLst>
          </p:cNvPr>
          <p:cNvSpPr>
            <a:spLocks noGrp="1"/>
          </p:cNvSpPr>
          <p:nvPr>
            <p:ph type="title"/>
          </p:nvPr>
        </p:nvSpPr>
        <p:spPr/>
        <p:txBody>
          <a:bodyPr>
            <a:normAutofit/>
          </a:bodyPr>
          <a:lstStyle/>
          <a:p>
            <a:r>
              <a:rPr lang="en-US" dirty="0"/>
              <a:t>Panelists </a:t>
            </a:r>
          </a:p>
        </p:txBody>
      </p:sp>
      <p:pic>
        <p:nvPicPr>
          <p:cNvPr id="8" name="Picture 7" descr="A picture containing outdoor, person, smiling&#10;&#10;Description automatically generated">
            <a:extLst>
              <a:ext uri="{FF2B5EF4-FFF2-40B4-BE49-F238E27FC236}">
                <a16:creationId xmlns:a16="http://schemas.microsoft.com/office/drawing/2014/main" id="{89DCCFCA-CB36-CC69-4D58-B5B6FF6038BC}"/>
              </a:ext>
            </a:extLst>
          </p:cNvPr>
          <p:cNvPicPr>
            <a:picLocks noChangeAspect="1"/>
          </p:cNvPicPr>
          <p:nvPr/>
        </p:nvPicPr>
        <p:blipFill>
          <a:blip r:embed="rId2"/>
          <a:stretch>
            <a:fillRect/>
          </a:stretch>
        </p:blipFill>
        <p:spPr>
          <a:xfrm>
            <a:off x="699056" y="1981291"/>
            <a:ext cx="2196543" cy="2707572"/>
          </a:xfrm>
          <a:prstGeom prst="rect">
            <a:avLst/>
          </a:prstGeom>
        </p:spPr>
      </p:pic>
      <p:pic>
        <p:nvPicPr>
          <p:cNvPr id="10" name="Picture 9" descr="A person smiling for the camera&#10;&#10;Description automatically generated with low confidence">
            <a:extLst>
              <a:ext uri="{FF2B5EF4-FFF2-40B4-BE49-F238E27FC236}">
                <a16:creationId xmlns:a16="http://schemas.microsoft.com/office/drawing/2014/main" id="{42ACBC11-8AE3-845C-AC0F-EBAF13F13BBD}"/>
              </a:ext>
            </a:extLst>
          </p:cNvPr>
          <p:cNvPicPr>
            <a:picLocks noChangeAspect="1"/>
          </p:cNvPicPr>
          <p:nvPr/>
        </p:nvPicPr>
        <p:blipFill>
          <a:blip r:embed="rId3"/>
          <a:stretch>
            <a:fillRect/>
          </a:stretch>
        </p:blipFill>
        <p:spPr>
          <a:xfrm>
            <a:off x="3233468" y="1983880"/>
            <a:ext cx="2522755" cy="2707572"/>
          </a:xfrm>
          <a:prstGeom prst="rect">
            <a:avLst/>
          </a:prstGeom>
        </p:spPr>
      </p:pic>
      <p:pic>
        <p:nvPicPr>
          <p:cNvPr id="12" name="Picture 11" descr="A picture containing person, wall, person, smiling&#10;&#10;Description automatically generated">
            <a:extLst>
              <a:ext uri="{FF2B5EF4-FFF2-40B4-BE49-F238E27FC236}">
                <a16:creationId xmlns:a16="http://schemas.microsoft.com/office/drawing/2014/main" id="{15D9EEAB-BE12-5D3D-840C-3992CD2533F5}"/>
              </a:ext>
            </a:extLst>
          </p:cNvPr>
          <p:cNvPicPr>
            <a:picLocks noChangeAspect="1"/>
          </p:cNvPicPr>
          <p:nvPr/>
        </p:nvPicPr>
        <p:blipFill>
          <a:blip r:embed="rId4"/>
          <a:stretch>
            <a:fillRect/>
          </a:stretch>
        </p:blipFill>
        <p:spPr>
          <a:xfrm>
            <a:off x="6149700" y="1984733"/>
            <a:ext cx="2469054" cy="2707572"/>
          </a:xfrm>
          <a:prstGeom prst="rect">
            <a:avLst/>
          </a:prstGeom>
        </p:spPr>
      </p:pic>
      <p:pic>
        <p:nvPicPr>
          <p:cNvPr id="14" name="Picture 13" descr="A picture containing outdoor, person, person, smiling&#10;&#10;Description automatically generated">
            <a:extLst>
              <a:ext uri="{FF2B5EF4-FFF2-40B4-BE49-F238E27FC236}">
                <a16:creationId xmlns:a16="http://schemas.microsoft.com/office/drawing/2014/main" id="{F5B30E28-71EE-7446-72C3-605532EAB7FE}"/>
              </a:ext>
            </a:extLst>
          </p:cNvPr>
          <p:cNvPicPr>
            <a:picLocks noChangeAspect="1"/>
          </p:cNvPicPr>
          <p:nvPr/>
        </p:nvPicPr>
        <p:blipFill>
          <a:blip r:embed="rId5"/>
          <a:stretch>
            <a:fillRect/>
          </a:stretch>
        </p:blipFill>
        <p:spPr>
          <a:xfrm>
            <a:off x="8991601" y="1981292"/>
            <a:ext cx="2626389" cy="2712568"/>
          </a:xfrm>
          <a:prstGeom prst="rect">
            <a:avLst/>
          </a:prstGeom>
        </p:spPr>
      </p:pic>
      <p:sp>
        <p:nvSpPr>
          <p:cNvPr id="16" name="TextBox 15">
            <a:extLst>
              <a:ext uri="{FF2B5EF4-FFF2-40B4-BE49-F238E27FC236}">
                <a16:creationId xmlns:a16="http://schemas.microsoft.com/office/drawing/2014/main" id="{D5835339-937B-C16E-88AB-2FBCADE9B06B}"/>
              </a:ext>
            </a:extLst>
          </p:cNvPr>
          <p:cNvSpPr txBox="1"/>
          <p:nvPr/>
        </p:nvSpPr>
        <p:spPr>
          <a:xfrm>
            <a:off x="373313" y="4823988"/>
            <a:ext cx="2762359" cy="369332"/>
          </a:xfrm>
          <a:prstGeom prst="rect">
            <a:avLst/>
          </a:prstGeom>
          <a:noFill/>
        </p:spPr>
        <p:txBody>
          <a:bodyPr wrap="none" rtlCol="0">
            <a:spAutoFit/>
          </a:bodyPr>
          <a:lstStyle/>
          <a:p>
            <a:r>
              <a:rPr lang="en-US" sz="1800" dirty="0"/>
              <a:t> Ana </a:t>
            </a:r>
            <a:r>
              <a:rPr lang="en-US" sz="1600" dirty="0"/>
              <a:t>Delgado</a:t>
            </a:r>
            <a:r>
              <a:rPr lang="en-US" sz="1800" dirty="0"/>
              <a:t>, MS, CNM </a:t>
            </a:r>
            <a:endParaRPr lang="en-US" dirty="0"/>
          </a:p>
        </p:txBody>
      </p:sp>
      <p:sp>
        <p:nvSpPr>
          <p:cNvPr id="17" name="TextBox 16">
            <a:extLst>
              <a:ext uri="{FF2B5EF4-FFF2-40B4-BE49-F238E27FC236}">
                <a16:creationId xmlns:a16="http://schemas.microsoft.com/office/drawing/2014/main" id="{49DF3FBD-B593-C5C9-F1E6-78DC00AB15C7}"/>
              </a:ext>
            </a:extLst>
          </p:cNvPr>
          <p:cNvSpPr txBox="1"/>
          <p:nvPr/>
        </p:nvSpPr>
        <p:spPr>
          <a:xfrm>
            <a:off x="6210614" y="4840187"/>
            <a:ext cx="2191627" cy="338554"/>
          </a:xfrm>
          <a:prstGeom prst="rect">
            <a:avLst/>
          </a:prstGeom>
          <a:noFill/>
        </p:spPr>
        <p:txBody>
          <a:bodyPr wrap="none" rtlCol="0">
            <a:spAutoFit/>
          </a:bodyPr>
          <a:lstStyle/>
          <a:p>
            <a:r>
              <a:rPr lang="en-US" sz="1600" dirty="0"/>
              <a:t>Annette </a:t>
            </a:r>
            <a:r>
              <a:rPr lang="en-US" sz="1600" dirty="0" err="1"/>
              <a:t>Fineberg</a:t>
            </a:r>
            <a:r>
              <a:rPr lang="en-US" sz="1600" dirty="0"/>
              <a:t>, MD</a:t>
            </a:r>
          </a:p>
        </p:txBody>
      </p:sp>
      <p:sp>
        <p:nvSpPr>
          <p:cNvPr id="19" name="TextBox 18">
            <a:extLst>
              <a:ext uri="{FF2B5EF4-FFF2-40B4-BE49-F238E27FC236}">
                <a16:creationId xmlns:a16="http://schemas.microsoft.com/office/drawing/2014/main" id="{479E8232-62E0-C67F-9F36-539B52E085C8}"/>
              </a:ext>
            </a:extLst>
          </p:cNvPr>
          <p:cNvSpPr txBox="1"/>
          <p:nvPr/>
        </p:nvSpPr>
        <p:spPr>
          <a:xfrm>
            <a:off x="2266784" y="4840187"/>
            <a:ext cx="4456121" cy="369332"/>
          </a:xfrm>
          <a:prstGeom prst="rect">
            <a:avLst/>
          </a:prstGeom>
          <a:noFill/>
        </p:spPr>
        <p:txBody>
          <a:bodyPr wrap="square">
            <a:spAutoFit/>
          </a:bodyPr>
          <a:lstStyle/>
          <a:p>
            <a:r>
              <a:rPr lang="en-US" dirty="0"/>
              <a:t>Malini Nijagal, MD, MPH </a:t>
            </a:r>
          </a:p>
        </p:txBody>
      </p:sp>
      <p:sp>
        <p:nvSpPr>
          <p:cNvPr id="20" name="TextBox 19">
            <a:extLst>
              <a:ext uri="{FF2B5EF4-FFF2-40B4-BE49-F238E27FC236}">
                <a16:creationId xmlns:a16="http://schemas.microsoft.com/office/drawing/2014/main" id="{271F03DF-194D-F2E5-8FCF-38ECEB13E5D1}"/>
              </a:ext>
            </a:extLst>
          </p:cNvPr>
          <p:cNvSpPr txBox="1"/>
          <p:nvPr/>
        </p:nvSpPr>
        <p:spPr>
          <a:xfrm>
            <a:off x="8933368" y="4823988"/>
            <a:ext cx="3195105" cy="338554"/>
          </a:xfrm>
          <a:prstGeom prst="rect">
            <a:avLst/>
          </a:prstGeom>
          <a:noFill/>
        </p:spPr>
        <p:txBody>
          <a:bodyPr wrap="none" rtlCol="0">
            <a:spAutoFit/>
          </a:bodyPr>
          <a:lstStyle/>
          <a:p>
            <a:r>
              <a:rPr lang="en-US" sz="1600" dirty="0"/>
              <a:t>Ana Rapoport, MS, CNM, WHNP</a:t>
            </a:r>
          </a:p>
        </p:txBody>
      </p:sp>
    </p:spTree>
    <p:extLst>
      <p:ext uri="{BB962C8B-B14F-4D97-AF65-F5344CB8AC3E}">
        <p14:creationId xmlns:p14="http://schemas.microsoft.com/office/powerpoint/2010/main" val="221482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7145B0-78A8-6E61-CAD7-2484D08921E0}"/>
              </a:ext>
            </a:extLst>
          </p:cNvPr>
          <p:cNvSpPr>
            <a:spLocks noGrp="1"/>
          </p:cNvSpPr>
          <p:nvPr>
            <p:ph idx="1"/>
          </p:nvPr>
        </p:nvSpPr>
        <p:spPr/>
        <p:txBody>
          <a:bodyPr/>
          <a:lstStyle/>
          <a:p>
            <a:pPr marL="0" indent="0" algn="ctr">
              <a:buNone/>
            </a:pPr>
            <a:r>
              <a:rPr lang="en-US" sz="3200" kern="0" dirty="0">
                <a:ea typeface="Roboto Medium"/>
              </a:rPr>
              <a:t>This slide set is considered an educational resource but does not define the standard of care in California or elsewhere. Readers are advised to adapt the guidelines and resources based on their local facility’s level of care and patient populations served and are also advised to not rely solely on the guidelines presented here.</a:t>
            </a:r>
          </a:p>
          <a:p>
            <a:pPr marL="0" indent="0">
              <a:buNone/>
            </a:pPr>
            <a:endParaRPr lang="en-US" dirty="0"/>
          </a:p>
        </p:txBody>
      </p:sp>
    </p:spTree>
    <p:extLst>
      <p:ext uri="{BB962C8B-B14F-4D97-AF65-F5344CB8AC3E}">
        <p14:creationId xmlns:p14="http://schemas.microsoft.com/office/powerpoint/2010/main" val="3611624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2B0F5-4D01-A64A-A530-8600E7E4566E}"/>
              </a:ext>
            </a:extLst>
          </p:cNvPr>
          <p:cNvSpPr>
            <a:spLocks noGrp="1"/>
          </p:cNvSpPr>
          <p:nvPr>
            <p:ph type="title"/>
          </p:nvPr>
        </p:nvSpPr>
        <p:spPr>
          <a:xfrm>
            <a:off x="609600" y="838200"/>
            <a:ext cx="10363200" cy="914400"/>
          </a:xfrm>
        </p:spPr>
        <p:txBody>
          <a:bodyPr anchor="ctr">
            <a:normAutofit/>
          </a:bodyPr>
          <a:lstStyle/>
          <a:p>
            <a:r>
              <a:rPr lang="en-US" dirty="0"/>
              <a:t>CMQCC clinical leads and data center </a:t>
            </a:r>
          </a:p>
        </p:txBody>
      </p:sp>
      <p:pic>
        <p:nvPicPr>
          <p:cNvPr id="5" name="Picture 4" descr="A picture containing person, indoor, people, game&#10;&#10;Description automatically generated">
            <a:extLst>
              <a:ext uri="{FF2B5EF4-FFF2-40B4-BE49-F238E27FC236}">
                <a16:creationId xmlns:a16="http://schemas.microsoft.com/office/drawing/2014/main" id="{013A18EF-5091-FB47-9C1B-FC8BF65835F4}"/>
              </a:ext>
            </a:extLst>
          </p:cNvPr>
          <p:cNvPicPr>
            <a:picLocks noChangeAspect="1"/>
          </p:cNvPicPr>
          <p:nvPr/>
        </p:nvPicPr>
        <p:blipFill rotWithShape="1">
          <a:blip r:embed="rId2"/>
          <a:srcRect l="12182" r="13964" b="2"/>
          <a:stretch/>
        </p:blipFill>
        <p:spPr>
          <a:xfrm>
            <a:off x="609600" y="1981200"/>
            <a:ext cx="5080000" cy="3886200"/>
          </a:xfrm>
          <a:prstGeom prst="rect">
            <a:avLst/>
          </a:prstGeom>
          <a:noFill/>
        </p:spPr>
      </p:pic>
      <p:sp>
        <p:nvSpPr>
          <p:cNvPr id="3" name="Content Placeholder 2">
            <a:extLst>
              <a:ext uri="{FF2B5EF4-FFF2-40B4-BE49-F238E27FC236}">
                <a16:creationId xmlns:a16="http://schemas.microsoft.com/office/drawing/2014/main" id="{9827FB7D-7693-AA48-8E44-63B5FB6FDE61}"/>
              </a:ext>
            </a:extLst>
          </p:cNvPr>
          <p:cNvSpPr>
            <a:spLocks noGrp="1"/>
          </p:cNvSpPr>
          <p:nvPr>
            <p:ph idx="10"/>
          </p:nvPr>
        </p:nvSpPr>
        <p:spPr>
          <a:xfrm>
            <a:off x="6197600" y="1981200"/>
            <a:ext cx="5537200" cy="3886200"/>
          </a:xfrm>
        </p:spPr>
        <p:txBody>
          <a:bodyPr wrap="square" anchor="t">
            <a:normAutofit fontScale="77500" lnSpcReduction="20000"/>
          </a:bodyPr>
          <a:lstStyle/>
          <a:p>
            <a:pPr marL="0" indent="0">
              <a:buNone/>
            </a:pPr>
            <a:r>
              <a:rPr lang="en-US" dirty="0"/>
              <a:t>Data questions</a:t>
            </a:r>
          </a:p>
          <a:p>
            <a:r>
              <a:rPr lang="en-US" dirty="0">
                <a:hlinkClick r:id="rId3"/>
              </a:rPr>
              <a:t>datacenter@cmqcc.org</a:t>
            </a:r>
            <a:endParaRPr lang="en-US" dirty="0"/>
          </a:p>
          <a:p>
            <a:pPr marL="0" indent="0">
              <a:buNone/>
            </a:pPr>
            <a:endParaRPr lang="en-US" dirty="0"/>
          </a:p>
          <a:p>
            <a:pPr marL="0" indent="0">
              <a:buNone/>
            </a:pPr>
            <a:r>
              <a:rPr lang="en-US" dirty="0"/>
              <a:t>Clinical improvement questions or questions about toolkit</a:t>
            </a:r>
          </a:p>
          <a:p>
            <a:r>
              <a:rPr lang="en-US" dirty="0">
                <a:hlinkClick r:id="rId4"/>
              </a:rPr>
              <a:t>csakowski@cmqcc.org</a:t>
            </a:r>
            <a:endParaRPr lang="en-US" dirty="0"/>
          </a:p>
          <a:p>
            <a:pPr marL="0" indent="0">
              <a:buNone/>
            </a:pPr>
            <a:endParaRPr lang="en-US" dirty="0"/>
          </a:p>
          <a:p>
            <a:pPr marL="0" indent="0">
              <a:buNone/>
            </a:pPr>
            <a:r>
              <a:rPr lang="en-US" dirty="0"/>
              <a:t>Questions about midwifery and team-based care in California</a:t>
            </a:r>
          </a:p>
          <a:p>
            <a:r>
              <a:rPr lang="en-US" dirty="0">
                <a:hlinkClick r:id="rId5"/>
              </a:rPr>
              <a:t>holly@midwiferyrising.org</a:t>
            </a:r>
            <a:r>
              <a:rPr lang="en-US" dirty="0"/>
              <a:t> </a:t>
            </a:r>
          </a:p>
        </p:txBody>
      </p:sp>
    </p:spTree>
    <p:extLst>
      <p:ext uri="{BB962C8B-B14F-4D97-AF65-F5344CB8AC3E}">
        <p14:creationId xmlns:p14="http://schemas.microsoft.com/office/powerpoint/2010/main" val="30302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961B-4C25-D606-3FD6-A77ADEE9A4E5}"/>
              </a:ext>
            </a:extLst>
          </p:cNvPr>
          <p:cNvSpPr>
            <a:spLocks noGrp="1"/>
          </p:cNvSpPr>
          <p:nvPr>
            <p:ph type="title"/>
          </p:nvPr>
        </p:nvSpPr>
        <p:spPr/>
        <p:txBody>
          <a:bodyPr/>
          <a:lstStyle/>
          <a:p>
            <a:r>
              <a:rPr lang="en-US" dirty="0"/>
              <a:t>Continuing Education Notice</a:t>
            </a:r>
          </a:p>
        </p:txBody>
      </p:sp>
      <p:sp>
        <p:nvSpPr>
          <p:cNvPr id="3" name="Content Placeholder 2">
            <a:extLst>
              <a:ext uri="{FF2B5EF4-FFF2-40B4-BE49-F238E27FC236}">
                <a16:creationId xmlns:a16="http://schemas.microsoft.com/office/drawing/2014/main" id="{6B027CAC-FDE2-AB44-E600-D02FF5EFAA45}"/>
              </a:ext>
            </a:extLst>
          </p:cNvPr>
          <p:cNvSpPr>
            <a:spLocks noGrp="1"/>
          </p:cNvSpPr>
          <p:nvPr>
            <p:ph idx="1"/>
          </p:nvPr>
        </p:nvSpPr>
        <p:spPr/>
        <p:txBody>
          <a:bodyPr/>
          <a:lstStyle/>
          <a:p>
            <a:pPr marL="0" indent="0">
              <a:buNone/>
            </a:pPr>
            <a:r>
              <a:rPr lang="en-US" sz="3200" dirty="0">
                <a:cs typeface="Calibri" panose="020F0502020204030204" pitchFamily="34" charset="0"/>
              </a:rPr>
              <a:t>In order to receive contact hours (RN) for this webinar, please complete the evaluation via the link, which will be sent to you 24 hours after this webinar.</a:t>
            </a:r>
            <a:br>
              <a:rPr lang="en-US" sz="3200" dirty="0">
                <a:cs typeface="Calibri" panose="020F0502020204030204" pitchFamily="34" charset="0"/>
              </a:rPr>
            </a:br>
            <a:br>
              <a:rPr lang="en-US" sz="3200" dirty="0">
                <a:cs typeface="Calibri" panose="020F0502020204030204" pitchFamily="34" charset="0"/>
              </a:rPr>
            </a:br>
            <a:r>
              <a:rPr lang="en-US" sz="3200" dirty="0">
                <a:cs typeface="Calibri" panose="020F0502020204030204" pitchFamily="34" charset="0"/>
              </a:rPr>
              <a:t>You must be in attendance on the webinar for a minimum of 50 minutes for a contact hour to be awarded.</a:t>
            </a:r>
            <a:br>
              <a:rPr lang="en-US" sz="2000" b="1" dirty="0">
                <a:cs typeface="Calibri" panose="020F0502020204030204" pitchFamily="34" charset="0"/>
              </a:rPr>
            </a:br>
            <a:endParaRPr lang="en-US" dirty="0"/>
          </a:p>
        </p:txBody>
      </p:sp>
    </p:spTree>
    <p:extLst>
      <p:ext uri="{BB962C8B-B14F-4D97-AF65-F5344CB8AC3E}">
        <p14:creationId xmlns:p14="http://schemas.microsoft.com/office/powerpoint/2010/main" val="295236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3E92-9FA3-432A-7357-091917C76994}"/>
              </a:ext>
            </a:extLst>
          </p:cNvPr>
          <p:cNvSpPr>
            <a:spLocks noGrp="1"/>
          </p:cNvSpPr>
          <p:nvPr>
            <p:ph type="title"/>
          </p:nvPr>
        </p:nvSpPr>
        <p:spPr/>
        <p:txBody>
          <a:bodyPr>
            <a:normAutofit/>
          </a:bodyPr>
          <a:lstStyle/>
          <a:p>
            <a:r>
              <a:rPr lang="en-US" dirty="0"/>
              <a:t>Today’s Panelists </a:t>
            </a:r>
          </a:p>
        </p:txBody>
      </p:sp>
      <p:pic>
        <p:nvPicPr>
          <p:cNvPr id="8" name="Picture 7" descr="A picture containing outdoor, person, smiling&#10;&#10;Description automatically generated">
            <a:extLst>
              <a:ext uri="{FF2B5EF4-FFF2-40B4-BE49-F238E27FC236}">
                <a16:creationId xmlns:a16="http://schemas.microsoft.com/office/drawing/2014/main" id="{89DCCFCA-CB36-CC69-4D58-B5B6FF6038BC}"/>
              </a:ext>
            </a:extLst>
          </p:cNvPr>
          <p:cNvPicPr>
            <a:picLocks noChangeAspect="1"/>
          </p:cNvPicPr>
          <p:nvPr/>
        </p:nvPicPr>
        <p:blipFill>
          <a:blip r:embed="rId2"/>
          <a:stretch>
            <a:fillRect/>
          </a:stretch>
        </p:blipFill>
        <p:spPr>
          <a:xfrm>
            <a:off x="699056" y="1981291"/>
            <a:ext cx="2196543" cy="2707572"/>
          </a:xfrm>
          <a:prstGeom prst="rect">
            <a:avLst/>
          </a:prstGeom>
        </p:spPr>
      </p:pic>
      <p:pic>
        <p:nvPicPr>
          <p:cNvPr id="10" name="Picture 9" descr="A person smiling for the camera&#10;&#10;Description automatically generated with low confidence">
            <a:extLst>
              <a:ext uri="{FF2B5EF4-FFF2-40B4-BE49-F238E27FC236}">
                <a16:creationId xmlns:a16="http://schemas.microsoft.com/office/drawing/2014/main" id="{42ACBC11-8AE3-845C-AC0F-EBAF13F13BBD}"/>
              </a:ext>
            </a:extLst>
          </p:cNvPr>
          <p:cNvPicPr>
            <a:picLocks noChangeAspect="1"/>
          </p:cNvPicPr>
          <p:nvPr/>
        </p:nvPicPr>
        <p:blipFill>
          <a:blip r:embed="rId3"/>
          <a:stretch>
            <a:fillRect/>
          </a:stretch>
        </p:blipFill>
        <p:spPr>
          <a:xfrm>
            <a:off x="3233468" y="1983880"/>
            <a:ext cx="2522755" cy="2707572"/>
          </a:xfrm>
          <a:prstGeom prst="rect">
            <a:avLst/>
          </a:prstGeom>
        </p:spPr>
      </p:pic>
      <p:pic>
        <p:nvPicPr>
          <p:cNvPr id="12" name="Picture 11" descr="A picture containing person, wall, person, smiling&#10;&#10;Description automatically generated">
            <a:extLst>
              <a:ext uri="{FF2B5EF4-FFF2-40B4-BE49-F238E27FC236}">
                <a16:creationId xmlns:a16="http://schemas.microsoft.com/office/drawing/2014/main" id="{15D9EEAB-BE12-5D3D-840C-3992CD2533F5}"/>
              </a:ext>
            </a:extLst>
          </p:cNvPr>
          <p:cNvPicPr>
            <a:picLocks noChangeAspect="1"/>
          </p:cNvPicPr>
          <p:nvPr/>
        </p:nvPicPr>
        <p:blipFill>
          <a:blip r:embed="rId4"/>
          <a:stretch>
            <a:fillRect/>
          </a:stretch>
        </p:blipFill>
        <p:spPr>
          <a:xfrm>
            <a:off x="6149700" y="1984733"/>
            <a:ext cx="2469054" cy="2707572"/>
          </a:xfrm>
          <a:prstGeom prst="rect">
            <a:avLst/>
          </a:prstGeom>
        </p:spPr>
      </p:pic>
      <p:pic>
        <p:nvPicPr>
          <p:cNvPr id="14" name="Picture 13" descr="A picture containing outdoor, person, person, smiling&#10;&#10;Description automatically generated">
            <a:extLst>
              <a:ext uri="{FF2B5EF4-FFF2-40B4-BE49-F238E27FC236}">
                <a16:creationId xmlns:a16="http://schemas.microsoft.com/office/drawing/2014/main" id="{F5B30E28-71EE-7446-72C3-605532EAB7FE}"/>
              </a:ext>
            </a:extLst>
          </p:cNvPr>
          <p:cNvPicPr>
            <a:picLocks noChangeAspect="1"/>
          </p:cNvPicPr>
          <p:nvPr/>
        </p:nvPicPr>
        <p:blipFill>
          <a:blip r:embed="rId5"/>
          <a:stretch>
            <a:fillRect/>
          </a:stretch>
        </p:blipFill>
        <p:spPr>
          <a:xfrm>
            <a:off x="8991601" y="1981292"/>
            <a:ext cx="2626389" cy="2712568"/>
          </a:xfrm>
          <a:prstGeom prst="rect">
            <a:avLst/>
          </a:prstGeom>
        </p:spPr>
      </p:pic>
      <p:sp>
        <p:nvSpPr>
          <p:cNvPr id="16" name="TextBox 15">
            <a:extLst>
              <a:ext uri="{FF2B5EF4-FFF2-40B4-BE49-F238E27FC236}">
                <a16:creationId xmlns:a16="http://schemas.microsoft.com/office/drawing/2014/main" id="{D5835339-937B-C16E-88AB-2FBCADE9B06B}"/>
              </a:ext>
            </a:extLst>
          </p:cNvPr>
          <p:cNvSpPr txBox="1"/>
          <p:nvPr/>
        </p:nvSpPr>
        <p:spPr>
          <a:xfrm>
            <a:off x="373313" y="4823988"/>
            <a:ext cx="2762359" cy="369332"/>
          </a:xfrm>
          <a:prstGeom prst="rect">
            <a:avLst/>
          </a:prstGeom>
          <a:noFill/>
        </p:spPr>
        <p:txBody>
          <a:bodyPr wrap="none" rtlCol="0">
            <a:spAutoFit/>
          </a:bodyPr>
          <a:lstStyle/>
          <a:p>
            <a:r>
              <a:rPr lang="en-US" sz="1800" dirty="0"/>
              <a:t> Ana </a:t>
            </a:r>
            <a:r>
              <a:rPr lang="en-US" sz="1600" dirty="0"/>
              <a:t>Delgado</a:t>
            </a:r>
            <a:r>
              <a:rPr lang="en-US" sz="1800" dirty="0"/>
              <a:t>, MS, CNM </a:t>
            </a:r>
            <a:endParaRPr lang="en-US" dirty="0"/>
          </a:p>
        </p:txBody>
      </p:sp>
      <p:sp>
        <p:nvSpPr>
          <p:cNvPr id="17" name="TextBox 16">
            <a:extLst>
              <a:ext uri="{FF2B5EF4-FFF2-40B4-BE49-F238E27FC236}">
                <a16:creationId xmlns:a16="http://schemas.microsoft.com/office/drawing/2014/main" id="{49DF3FBD-B593-C5C9-F1E6-78DC00AB15C7}"/>
              </a:ext>
            </a:extLst>
          </p:cNvPr>
          <p:cNvSpPr txBox="1"/>
          <p:nvPr/>
        </p:nvSpPr>
        <p:spPr>
          <a:xfrm>
            <a:off x="6210614" y="4840187"/>
            <a:ext cx="2191627" cy="338554"/>
          </a:xfrm>
          <a:prstGeom prst="rect">
            <a:avLst/>
          </a:prstGeom>
          <a:noFill/>
        </p:spPr>
        <p:txBody>
          <a:bodyPr wrap="none" rtlCol="0">
            <a:spAutoFit/>
          </a:bodyPr>
          <a:lstStyle/>
          <a:p>
            <a:r>
              <a:rPr lang="en-US" sz="1600" dirty="0"/>
              <a:t>Annette </a:t>
            </a:r>
            <a:r>
              <a:rPr lang="en-US" sz="1600" dirty="0" err="1"/>
              <a:t>Fineberg</a:t>
            </a:r>
            <a:r>
              <a:rPr lang="en-US" sz="1600" dirty="0"/>
              <a:t>, MD</a:t>
            </a:r>
          </a:p>
        </p:txBody>
      </p:sp>
      <p:sp>
        <p:nvSpPr>
          <p:cNvPr id="19" name="TextBox 18">
            <a:extLst>
              <a:ext uri="{FF2B5EF4-FFF2-40B4-BE49-F238E27FC236}">
                <a16:creationId xmlns:a16="http://schemas.microsoft.com/office/drawing/2014/main" id="{479E8232-62E0-C67F-9F36-539B52E085C8}"/>
              </a:ext>
            </a:extLst>
          </p:cNvPr>
          <p:cNvSpPr txBox="1"/>
          <p:nvPr/>
        </p:nvSpPr>
        <p:spPr>
          <a:xfrm>
            <a:off x="2266784" y="4840187"/>
            <a:ext cx="4456121" cy="369332"/>
          </a:xfrm>
          <a:prstGeom prst="rect">
            <a:avLst/>
          </a:prstGeom>
          <a:noFill/>
        </p:spPr>
        <p:txBody>
          <a:bodyPr wrap="square">
            <a:spAutoFit/>
          </a:bodyPr>
          <a:lstStyle/>
          <a:p>
            <a:r>
              <a:rPr lang="en-US" dirty="0"/>
              <a:t>Malini Nijagal, MD, MPH </a:t>
            </a:r>
          </a:p>
        </p:txBody>
      </p:sp>
      <p:sp>
        <p:nvSpPr>
          <p:cNvPr id="20" name="TextBox 19">
            <a:extLst>
              <a:ext uri="{FF2B5EF4-FFF2-40B4-BE49-F238E27FC236}">
                <a16:creationId xmlns:a16="http://schemas.microsoft.com/office/drawing/2014/main" id="{271F03DF-194D-F2E5-8FCF-38ECEB13E5D1}"/>
              </a:ext>
            </a:extLst>
          </p:cNvPr>
          <p:cNvSpPr txBox="1"/>
          <p:nvPr/>
        </p:nvSpPr>
        <p:spPr>
          <a:xfrm>
            <a:off x="8933368" y="4823988"/>
            <a:ext cx="3195105" cy="338554"/>
          </a:xfrm>
          <a:prstGeom prst="rect">
            <a:avLst/>
          </a:prstGeom>
          <a:noFill/>
        </p:spPr>
        <p:txBody>
          <a:bodyPr wrap="none" rtlCol="0">
            <a:spAutoFit/>
          </a:bodyPr>
          <a:lstStyle/>
          <a:p>
            <a:r>
              <a:rPr lang="en-US" sz="1600" dirty="0"/>
              <a:t>Ana Rapoport, MS, CNM, WHNP</a:t>
            </a:r>
          </a:p>
        </p:txBody>
      </p:sp>
    </p:spTree>
    <p:extLst>
      <p:ext uri="{BB962C8B-B14F-4D97-AF65-F5344CB8AC3E}">
        <p14:creationId xmlns:p14="http://schemas.microsoft.com/office/powerpoint/2010/main" val="152522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431E-9C8E-1043-9275-10897F23C828}"/>
              </a:ext>
            </a:extLst>
          </p:cNvPr>
          <p:cNvSpPr>
            <a:spLocks noGrp="1"/>
          </p:cNvSpPr>
          <p:nvPr>
            <p:ph type="title"/>
          </p:nvPr>
        </p:nvSpPr>
        <p:spPr>
          <a:xfrm>
            <a:off x="914400" y="762000"/>
            <a:ext cx="10363200" cy="914400"/>
          </a:xfrm>
        </p:spPr>
        <p:txBody>
          <a:bodyPr>
            <a:normAutofit/>
          </a:bodyPr>
          <a:lstStyle/>
          <a:p>
            <a:pPr algn="ctr"/>
            <a:r>
              <a:rPr lang="en-US" sz="4500" dirty="0"/>
              <a:t>Objectives</a:t>
            </a:r>
          </a:p>
        </p:txBody>
      </p:sp>
      <p:sp>
        <p:nvSpPr>
          <p:cNvPr id="3" name="Content Placeholder 2">
            <a:extLst>
              <a:ext uri="{FF2B5EF4-FFF2-40B4-BE49-F238E27FC236}">
                <a16:creationId xmlns:a16="http://schemas.microsoft.com/office/drawing/2014/main" id="{7135D9A2-281B-B84D-98DF-159C785A0AA9}"/>
              </a:ext>
            </a:extLst>
          </p:cNvPr>
          <p:cNvSpPr>
            <a:spLocks noGrp="1"/>
          </p:cNvSpPr>
          <p:nvPr>
            <p:ph idx="1"/>
          </p:nvPr>
        </p:nvSpPr>
        <p:spPr>
          <a:xfrm>
            <a:off x="609600" y="1676400"/>
            <a:ext cx="10972800" cy="4419600"/>
          </a:xfrm>
        </p:spPr>
        <p:txBody>
          <a:bodyPr/>
          <a:lstStyle/>
          <a:p>
            <a:pPr>
              <a:buFont typeface="Wingdings" pitchFamily="2" charset="2"/>
              <a:buChar char="§"/>
            </a:pPr>
            <a:r>
              <a:rPr lang="en-US" sz="3600" dirty="0"/>
              <a:t>Describe team-based care between midwives, nurses, and physicians and its potential for improving patient experience and birth outcomes</a:t>
            </a:r>
          </a:p>
          <a:p>
            <a:pPr>
              <a:buFont typeface="Wingdings" pitchFamily="2" charset="2"/>
              <a:buChar char="§"/>
            </a:pPr>
            <a:r>
              <a:rPr lang="en-US" sz="3600" dirty="0"/>
              <a:t>Appreciate the roles of the care team in providing high-value, high-quality maternity care </a:t>
            </a:r>
          </a:p>
          <a:p>
            <a:pPr>
              <a:buFont typeface="Wingdings" pitchFamily="2" charset="2"/>
              <a:buChar char="§"/>
            </a:pPr>
            <a:r>
              <a:rPr lang="en-US" sz="3600" dirty="0"/>
              <a:t>Identify challenges and opportunities for improvement in team-based care at your facility</a:t>
            </a:r>
          </a:p>
        </p:txBody>
      </p:sp>
    </p:spTree>
    <p:extLst>
      <p:ext uri="{BB962C8B-B14F-4D97-AF65-F5344CB8AC3E}">
        <p14:creationId xmlns:p14="http://schemas.microsoft.com/office/powerpoint/2010/main" val="112581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FD4F-BF27-EF26-FAE8-7280303B77A3}"/>
              </a:ext>
            </a:extLst>
          </p:cNvPr>
          <p:cNvSpPr>
            <a:spLocks noGrp="1"/>
          </p:cNvSpPr>
          <p:nvPr>
            <p:ph type="title"/>
          </p:nvPr>
        </p:nvSpPr>
        <p:spPr>
          <a:xfrm>
            <a:off x="609600" y="561098"/>
            <a:ext cx="10363200" cy="914400"/>
          </a:xfrm>
        </p:spPr>
        <p:txBody>
          <a:bodyPr>
            <a:normAutofit fontScale="90000"/>
          </a:bodyPr>
          <a:lstStyle/>
          <a:p>
            <a:r>
              <a:rPr lang="en-US" dirty="0"/>
              <a:t>Today’s Webinar is Webinar #2 in a Five-Part Series</a:t>
            </a:r>
          </a:p>
        </p:txBody>
      </p:sp>
      <p:pic>
        <p:nvPicPr>
          <p:cNvPr id="4" name="Picture 3" descr="Two people holding a baby&#10;&#10;Description automatically generated with medium confidence">
            <a:extLst>
              <a:ext uri="{FF2B5EF4-FFF2-40B4-BE49-F238E27FC236}">
                <a16:creationId xmlns:a16="http://schemas.microsoft.com/office/drawing/2014/main" id="{9F740C2A-FED8-6624-CA9A-21FBB2F3E366}"/>
              </a:ext>
            </a:extLst>
          </p:cNvPr>
          <p:cNvPicPr>
            <a:picLocks noChangeAspect="1"/>
          </p:cNvPicPr>
          <p:nvPr/>
        </p:nvPicPr>
        <p:blipFill>
          <a:blip r:embed="rId3"/>
          <a:stretch>
            <a:fillRect/>
          </a:stretch>
        </p:blipFill>
        <p:spPr>
          <a:xfrm>
            <a:off x="228600" y="2209800"/>
            <a:ext cx="2733929" cy="3438303"/>
          </a:xfrm>
          <a:prstGeom prst="rect">
            <a:avLst/>
          </a:prstGeom>
        </p:spPr>
        <p:style>
          <a:lnRef idx="1">
            <a:schemeClr val="accent4"/>
          </a:lnRef>
          <a:fillRef idx="2">
            <a:schemeClr val="accent4"/>
          </a:fillRef>
          <a:effectRef idx="1">
            <a:schemeClr val="accent4"/>
          </a:effectRef>
          <a:fontRef idx="minor">
            <a:schemeClr val="dk1"/>
          </a:fontRef>
        </p:style>
      </p:pic>
      <p:sp>
        <p:nvSpPr>
          <p:cNvPr id="5" name="TextBox 4">
            <a:extLst>
              <a:ext uri="{FF2B5EF4-FFF2-40B4-BE49-F238E27FC236}">
                <a16:creationId xmlns:a16="http://schemas.microsoft.com/office/drawing/2014/main" id="{36234575-99D2-6AE6-146A-3D13BB98FD0D}"/>
              </a:ext>
            </a:extLst>
          </p:cNvPr>
          <p:cNvSpPr txBox="1"/>
          <p:nvPr/>
        </p:nvSpPr>
        <p:spPr>
          <a:xfrm>
            <a:off x="3124200" y="1506037"/>
            <a:ext cx="8839200" cy="4401205"/>
          </a:xfrm>
          <a:prstGeom prst="rect">
            <a:avLst/>
          </a:prstGeom>
          <a:noFill/>
        </p:spPr>
        <p:txBody>
          <a:bodyPr wrap="square" rtlCol="0">
            <a:spAutoFit/>
          </a:bodyPr>
          <a:lstStyle/>
          <a:p>
            <a:pPr algn="l"/>
            <a:endParaRPr lang="en-US" sz="2000" dirty="0">
              <a:latin typeface="+mn-lt"/>
            </a:endParaRPr>
          </a:p>
          <a:p>
            <a:pPr marL="342900" indent="-342900" algn="l" rtl="0">
              <a:spcBef>
                <a:spcPts val="0"/>
              </a:spcBef>
              <a:spcAft>
                <a:spcPts val="0"/>
              </a:spcAft>
              <a:buAutoNum type="arabicPeriod"/>
            </a:pPr>
            <a:r>
              <a:rPr lang="en-US" sz="2000" i="0" u="none" strike="noStrike" dirty="0">
                <a:solidFill>
                  <a:srgbClr val="000000"/>
                </a:solidFill>
                <a:effectLst/>
                <a:latin typeface="+mn-lt"/>
              </a:rPr>
              <a:t>The Next Step in California's Quality Improvement Journey: Integrating Midwives, Doulas, &amp; Community-Based Birth Care</a:t>
            </a:r>
            <a:r>
              <a:rPr lang="en-US" sz="2000" dirty="0">
                <a:latin typeface="+mn-lt"/>
              </a:rPr>
              <a:t> </a:t>
            </a:r>
            <a:r>
              <a:rPr lang="en-US" sz="2000" i="1" dirty="0">
                <a:latin typeface="+mn-lt"/>
              </a:rPr>
              <a:t>(Nov 30, 2022; recording available at cmqcc.org) </a:t>
            </a:r>
          </a:p>
          <a:p>
            <a:pPr algn="l" rtl="0">
              <a:spcBef>
                <a:spcPts val="0"/>
              </a:spcBef>
              <a:spcAft>
                <a:spcPts val="0"/>
              </a:spcAft>
            </a:pPr>
            <a:endParaRPr lang="en-US" sz="2000" i="1" dirty="0">
              <a:latin typeface="+mn-lt"/>
            </a:endParaRPr>
          </a:p>
          <a:p>
            <a:pPr algn="l"/>
            <a:r>
              <a:rPr lang="en-US" sz="2000" dirty="0">
                <a:latin typeface="+mn-lt"/>
              </a:rPr>
              <a:t>2. Harnessing the Power of Team-Based Care to Improve Maternity    </a:t>
            </a:r>
          </a:p>
          <a:p>
            <a:pPr algn="l"/>
            <a:r>
              <a:rPr lang="en-US" sz="2000" dirty="0">
                <a:latin typeface="+mn-lt"/>
              </a:rPr>
              <a:t>    Outcomes (Feb 3, 2023)</a:t>
            </a:r>
          </a:p>
          <a:p>
            <a:pPr algn="l"/>
            <a:endParaRPr lang="en-US" sz="2000" dirty="0">
              <a:latin typeface="+mn-lt"/>
            </a:endParaRPr>
          </a:p>
          <a:p>
            <a:pPr algn="l"/>
            <a:r>
              <a:rPr lang="en-US" sz="2000" dirty="0">
                <a:latin typeface="+mn-lt"/>
              </a:rPr>
              <a:t>3. Midwifery Integration – What it Means and Why it's Important for Birthing</a:t>
            </a:r>
          </a:p>
          <a:p>
            <a:pPr algn="l"/>
            <a:r>
              <a:rPr lang="en-US" sz="2000" dirty="0">
                <a:latin typeface="+mn-lt"/>
              </a:rPr>
              <a:t>    People in California (May 9, 2023)</a:t>
            </a:r>
          </a:p>
          <a:p>
            <a:pPr algn="l"/>
            <a:endParaRPr lang="en-US" sz="2000" b="0" i="0" dirty="0">
              <a:solidFill>
                <a:srgbClr val="222222"/>
              </a:solidFill>
              <a:effectLst/>
              <a:latin typeface="+mn-lt"/>
            </a:endParaRPr>
          </a:p>
          <a:p>
            <a:pPr algn="l"/>
            <a:r>
              <a:rPr lang="en-US" sz="2000" b="0" i="0" dirty="0">
                <a:solidFill>
                  <a:srgbClr val="000000"/>
                </a:solidFill>
                <a:effectLst/>
                <a:latin typeface="+mn-lt"/>
              </a:rPr>
              <a:t>4. Partnering with Doulas (Aug 30, 2023)</a:t>
            </a:r>
          </a:p>
          <a:p>
            <a:pPr algn="l"/>
            <a:endParaRPr lang="en-US" sz="2000" b="0" i="0" dirty="0">
              <a:solidFill>
                <a:srgbClr val="222222"/>
              </a:solidFill>
              <a:effectLst/>
              <a:latin typeface="+mn-lt"/>
            </a:endParaRPr>
          </a:p>
          <a:p>
            <a:pPr algn="l"/>
            <a:r>
              <a:rPr lang="en-US" sz="2000" b="0" i="0" dirty="0">
                <a:solidFill>
                  <a:srgbClr val="000000"/>
                </a:solidFill>
                <a:effectLst/>
                <a:latin typeface="+mn-lt"/>
              </a:rPr>
              <a:t>5. Community Birth - Improving Transfer of Care (Oct 25, 2023)</a:t>
            </a:r>
            <a:endParaRPr lang="en-US" sz="2000" b="0" i="0" dirty="0">
              <a:solidFill>
                <a:srgbClr val="222222"/>
              </a:solidFill>
              <a:effectLst/>
              <a:latin typeface="+mn-lt"/>
            </a:endParaRPr>
          </a:p>
        </p:txBody>
      </p:sp>
      <p:sp>
        <p:nvSpPr>
          <p:cNvPr id="11" name="TextBox 10">
            <a:extLst>
              <a:ext uri="{FF2B5EF4-FFF2-40B4-BE49-F238E27FC236}">
                <a16:creationId xmlns:a16="http://schemas.microsoft.com/office/drawing/2014/main" id="{FD09425D-0F9F-4948-7BFC-A41CD367AF6C}"/>
              </a:ext>
            </a:extLst>
          </p:cNvPr>
          <p:cNvSpPr txBox="1"/>
          <p:nvPr/>
        </p:nvSpPr>
        <p:spPr>
          <a:xfrm>
            <a:off x="3050498" y="3248081"/>
            <a:ext cx="6100996"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08408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1"/>
          <p:cNvSpPr txBox="1">
            <a:spLocks noGrp="1"/>
          </p:cNvSpPr>
          <p:nvPr>
            <p:ph type="title"/>
          </p:nvPr>
        </p:nvSpPr>
        <p:spPr>
          <a:xfrm>
            <a:off x="584200" y="471711"/>
            <a:ext cx="10363200" cy="914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t>Cesarean Disparities by Race and Ethnicity</a:t>
            </a:r>
            <a:endParaRPr dirty="0"/>
          </a:p>
        </p:txBody>
      </p:sp>
      <p:pic>
        <p:nvPicPr>
          <p:cNvPr id="286" name="Google Shape;286;p11" descr="Chart, line chart&#10;&#10;Description automatically generated"/>
          <p:cNvPicPr preferRelativeResize="0"/>
          <p:nvPr/>
        </p:nvPicPr>
        <p:blipFill rotWithShape="1">
          <a:blip r:embed="rId3">
            <a:alphaModFix/>
          </a:blip>
          <a:srcRect/>
          <a:stretch/>
        </p:blipFill>
        <p:spPr>
          <a:xfrm>
            <a:off x="1181100" y="1219200"/>
            <a:ext cx="9753600" cy="5057422"/>
          </a:xfrm>
          <a:prstGeom prst="rect">
            <a:avLst/>
          </a:prstGeom>
          <a:noFill/>
          <a:ln>
            <a:noFill/>
          </a:ln>
        </p:spPr>
      </p:pic>
      <p:sp>
        <p:nvSpPr>
          <p:cNvPr id="287" name="Google Shape;287;p11"/>
          <p:cNvSpPr txBox="1"/>
          <p:nvPr/>
        </p:nvSpPr>
        <p:spPr>
          <a:xfrm>
            <a:off x="0" y="6477000"/>
            <a:ext cx="515718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Arial"/>
                <a:ea typeface="Arial"/>
                <a:cs typeface="Arial"/>
                <a:sym typeface="Arial"/>
              </a:rPr>
              <a:t>Image source: CMQCC Toolkit to Support Vaginal Birth and Reduce Primary Cesareans</a:t>
            </a:r>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MQCC 3_31" val="iKHQlMwU"/>
  <p:tag name="ARTICULATE_PROJECT_CHECK" val="0"/>
  <p:tag name="TAG_BACKING_FORM_KEY" val="2427124-c:\users\janet\desktop\the power of active labor.module 3.hudls.2018.pptx"/>
  <p:tag name="ARTICULATE_PRESENTER_VERSION" val="8"/>
  <p:tag name="ARTICULATE_PROJECT_OPEN" val="0"/>
  <p:tag name="ARTICULATE_SLIDE_COUNT" val="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MQCC 3_31">
  <a:themeElements>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MQCC Master Slide Set 2019_Widescreen" id="{9A4CC02F-F31D-41E1-93DF-508F6711188C}" vid="{153B93B1-6AEA-48D5-9261-895AB1F9A81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CMQCC Master Slide Set 2019_Widescreen</Template>
  <TotalTime>29421</TotalTime>
  <Words>2248</Words>
  <Application>Microsoft Macintosh PowerPoint</Application>
  <PresentationFormat>Widescreen</PresentationFormat>
  <Paragraphs>259</Paragraphs>
  <Slides>40</Slides>
  <Notes>30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3" baseType="lpstr">
      <vt:lpstr>Arial</vt:lpstr>
      <vt:lpstr>Avenir</vt:lpstr>
      <vt:lpstr>Avenir Book</vt:lpstr>
      <vt:lpstr>Calibri</vt:lpstr>
      <vt:lpstr>Helvetica Neue</vt:lpstr>
      <vt:lpstr>Ink Free</vt:lpstr>
      <vt:lpstr>Merriweather</vt:lpstr>
      <vt:lpstr>Noto Sans Symbols</vt:lpstr>
      <vt:lpstr>Roboto</vt:lpstr>
      <vt:lpstr>System Font Regular</vt:lpstr>
      <vt:lpstr>Wingdings</vt:lpstr>
      <vt:lpstr>CMQCC 3_31</vt:lpstr>
      <vt:lpstr>PowerPoint.Show.8</vt:lpstr>
      <vt:lpstr>PowerPoint Presentation</vt:lpstr>
      <vt:lpstr>Housekeeping</vt:lpstr>
      <vt:lpstr>Instructions</vt:lpstr>
      <vt:lpstr>PowerPoint Presentation</vt:lpstr>
      <vt:lpstr>Continuing Education Notice</vt:lpstr>
      <vt:lpstr>Today’s Panelists </vt:lpstr>
      <vt:lpstr>Objectives</vt:lpstr>
      <vt:lpstr>Today’s Webinar is Webinar #2 in a Five-Part Series</vt:lpstr>
      <vt:lpstr>Cesarean Disparities by Race and Ethnicity</vt:lpstr>
      <vt:lpstr>Birth Equity </vt:lpstr>
      <vt:lpstr>Achieving Birth Equity Means</vt:lpstr>
      <vt:lpstr>Quality Improvement Ecosystem</vt:lpstr>
      <vt:lpstr>Clinical Strategies that Consider Root Causes of Disparities</vt:lpstr>
      <vt:lpstr>The Elephant in the Zoom </vt:lpstr>
      <vt:lpstr>PowerPoint Presentation</vt:lpstr>
      <vt:lpstr>Midwifery Care</vt:lpstr>
      <vt:lpstr>Midwifery Care Around the World</vt:lpstr>
      <vt:lpstr>Midwifery in California </vt:lpstr>
      <vt:lpstr>Benefits of Midwifery Care </vt:lpstr>
      <vt:lpstr>Midwifery Care </vt:lpstr>
      <vt:lpstr>Team-Based Care </vt:lpstr>
      <vt:lpstr>What is Team-Based Care? </vt:lpstr>
      <vt:lpstr>Terms Used Interchangeably (but inaccurately) </vt:lpstr>
      <vt:lpstr>ACNM’s Definition</vt:lpstr>
      <vt:lpstr>Team-Based Care</vt:lpstr>
      <vt:lpstr>Key Principles of Team-Based Care </vt:lpstr>
      <vt:lpstr>Patients and families are actively engaged as members of the team </vt:lpstr>
      <vt:lpstr>The Team Has a Shared Vision </vt:lpstr>
      <vt:lpstr>Shared Vision: Zuckerberg San Francisco General Hospital </vt:lpstr>
      <vt:lpstr>Shared Vision: Sutter West Medical Group + Communicare (FQHC)</vt:lpstr>
      <vt:lpstr>Role Clarity is Essential to Team Functioning </vt:lpstr>
      <vt:lpstr>All team members are accountable for their own practice and to the team  </vt:lpstr>
      <vt:lpstr>All team members are accountable for their own practice and to the team  </vt:lpstr>
      <vt:lpstr>Effective Communication is Key</vt:lpstr>
      <vt:lpstr>Team Leadership is Situational and Dynamic</vt:lpstr>
      <vt:lpstr>Team Leadership is Situational and Dynamic</vt:lpstr>
      <vt:lpstr>PowerPoint Presentation</vt:lpstr>
      <vt:lpstr>Example of situational and dynamic leadership </vt:lpstr>
      <vt:lpstr>Panelists </vt:lpstr>
      <vt:lpstr>CMQCC clinical leads and data center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Castles</dc:creator>
  <cp:lastModifiedBy>Valerie Cape</cp:lastModifiedBy>
  <cp:revision>242</cp:revision>
  <cp:lastPrinted>2019-04-09T21:08:18Z</cp:lastPrinted>
  <dcterms:created xsi:type="dcterms:W3CDTF">2019-05-20T23:47:59Z</dcterms:created>
  <dcterms:modified xsi:type="dcterms:W3CDTF">2023-02-07T00:38:08Z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Small CMQCC Slide Master 5_2_17 (5)</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AE0C6551-6164-4CC8-8327-3E8ABECF1A30</vt:lpwstr>
  </property>
  <property fmtid="{D5CDD505-2E9C-101B-9397-08002B2CF9AE}" pid="6" name="ArticulateProjectFull">
    <vt:lpwstr>C:\Users\Janet\Desktop\Peanut Balls and Labor Support.Module 5.HUDLS.2018.ppta</vt:lpwstr>
  </property>
</Properties>
</file>