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3754" r:id="rId2"/>
    <p:sldMasterId id="2147483648" r:id="rId3"/>
    <p:sldMasterId id="2147483779" r:id="rId4"/>
  </p:sldMasterIdLst>
  <p:notesMasterIdLst>
    <p:notesMasterId r:id="rId86"/>
  </p:notesMasterIdLst>
  <p:sldIdLst>
    <p:sldId id="1971" r:id="rId5"/>
    <p:sldId id="269" r:id="rId6"/>
    <p:sldId id="1936" r:id="rId7"/>
    <p:sldId id="1695" r:id="rId8"/>
    <p:sldId id="1916" r:id="rId9"/>
    <p:sldId id="1687" r:id="rId10"/>
    <p:sldId id="1699" r:id="rId11"/>
    <p:sldId id="1911" r:id="rId12"/>
    <p:sldId id="1932" r:id="rId13"/>
    <p:sldId id="1682" r:id="rId14"/>
    <p:sldId id="1715" r:id="rId15"/>
    <p:sldId id="1686" r:id="rId16"/>
    <p:sldId id="1708" r:id="rId17"/>
    <p:sldId id="1930" r:id="rId18"/>
    <p:sldId id="1933" r:id="rId19"/>
    <p:sldId id="260" r:id="rId20"/>
    <p:sldId id="1917" r:id="rId21"/>
    <p:sldId id="1772" r:id="rId22"/>
    <p:sldId id="1935" r:id="rId23"/>
    <p:sldId id="1962" r:id="rId24"/>
    <p:sldId id="1969" r:id="rId25"/>
    <p:sldId id="1977" r:id="rId26"/>
    <p:sldId id="1963" r:id="rId27"/>
    <p:sldId id="1965" r:id="rId28"/>
    <p:sldId id="1966" r:id="rId29"/>
    <p:sldId id="1967" r:id="rId30"/>
    <p:sldId id="1968" r:id="rId31"/>
    <p:sldId id="1879" r:id="rId32"/>
    <p:sldId id="1880" r:id="rId33"/>
    <p:sldId id="1937" r:id="rId34"/>
    <p:sldId id="1938" r:id="rId35"/>
    <p:sldId id="1939" r:id="rId36"/>
    <p:sldId id="1940" r:id="rId37"/>
    <p:sldId id="1941" r:id="rId38"/>
    <p:sldId id="1942" r:id="rId39"/>
    <p:sldId id="1943" r:id="rId40"/>
    <p:sldId id="1944" r:id="rId41"/>
    <p:sldId id="1945" r:id="rId42"/>
    <p:sldId id="1946" r:id="rId43"/>
    <p:sldId id="1947" r:id="rId44"/>
    <p:sldId id="1948" r:id="rId45"/>
    <p:sldId id="1949" r:id="rId46"/>
    <p:sldId id="1950" r:id="rId47"/>
    <p:sldId id="1951" r:id="rId48"/>
    <p:sldId id="1952" r:id="rId49"/>
    <p:sldId id="1953" r:id="rId50"/>
    <p:sldId id="1954" r:id="rId51"/>
    <p:sldId id="1955" r:id="rId52"/>
    <p:sldId id="1956" r:id="rId53"/>
    <p:sldId id="1957" r:id="rId54"/>
    <p:sldId id="1958" r:id="rId55"/>
    <p:sldId id="1959" r:id="rId56"/>
    <p:sldId id="1960" r:id="rId57"/>
    <p:sldId id="1974" r:id="rId58"/>
    <p:sldId id="256" r:id="rId59"/>
    <p:sldId id="1698" r:id="rId60"/>
    <p:sldId id="1436" r:id="rId61"/>
    <p:sldId id="1615" r:id="rId62"/>
    <p:sldId id="380" r:id="rId63"/>
    <p:sldId id="1621" r:id="rId64"/>
    <p:sldId id="1697" r:id="rId65"/>
    <p:sldId id="1688" r:id="rId66"/>
    <p:sldId id="1978" r:id="rId67"/>
    <p:sldId id="1689" r:id="rId68"/>
    <p:sldId id="1692" r:id="rId69"/>
    <p:sldId id="1690" r:id="rId70"/>
    <p:sldId id="952" r:id="rId71"/>
    <p:sldId id="1400" r:id="rId72"/>
    <p:sldId id="1693" r:id="rId73"/>
    <p:sldId id="1700" r:id="rId74"/>
    <p:sldId id="1701" r:id="rId75"/>
    <p:sldId id="1633" r:id="rId76"/>
    <p:sldId id="1629" r:id="rId77"/>
    <p:sldId id="1979" r:id="rId78"/>
    <p:sldId id="1413" r:id="rId79"/>
    <p:sldId id="637" r:id="rId80"/>
    <p:sldId id="1548" r:id="rId81"/>
    <p:sldId id="1084" r:id="rId82"/>
    <p:sldId id="1702" r:id="rId83"/>
    <p:sldId id="257" r:id="rId84"/>
    <p:sldId id="1976"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6767A0-0DA9-F574-5394-68EC151B4EA4}" name="Dr Melissa Bauer, D.O." initials="DMBD" userId="S::meb153@duke.edu::3d403ae2-4c79-4684-a8f5-c702b42d6114" providerId="AD"/>
  <p188:author id="{6BB3A8E7-4ECC-B7C7-5B90-DCAD083CD6C8}" name="Elliott Main" initials="EM" userId="S::emain@stanford.edu::2cb18189-1061-41ac-b4d3-93d70ae2ffb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0033CC"/>
    <a:srgbClr val="FE4356"/>
    <a:srgbClr val="A2203C"/>
    <a:srgbClr val="E11A24"/>
    <a:srgbClr val="6B9F5B"/>
    <a:srgbClr val="E1551D"/>
    <a:srgbClr val="C5D3B9"/>
    <a:srgbClr val="F3F3F3"/>
    <a:srgbClr val="FFCE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399"/>
    <p:restoredTop sz="94694" autoAdjust="0"/>
  </p:normalViewPr>
  <p:slideViewPr>
    <p:cSldViewPr snapToGrid="0">
      <p:cViewPr varScale="1">
        <p:scale>
          <a:sx n="72" d="100"/>
          <a:sy n="72" d="100"/>
        </p:scale>
        <p:origin x="764" y="6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United</a:t>
            </a:r>
            <a:r>
              <a:rPr lang="en-US" baseline="0"/>
              <a:t> States </a:t>
            </a:r>
            <a:r>
              <a:rPr lang="en-US"/>
              <a:t>Maternal</a:t>
            </a:r>
            <a:r>
              <a:rPr lang="en-US" baseline="0"/>
              <a:t> Sepsis Cases By Race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Sheet1!$A$1:$A$5</c:f>
              <c:strCache>
                <c:ptCount val="5"/>
                <c:pt idx="0">
                  <c:v>White</c:v>
                </c:pt>
                <c:pt idx="1">
                  <c:v>Black/African American</c:v>
                </c:pt>
                <c:pt idx="2">
                  <c:v>Asian/Pacific Islander</c:v>
                </c:pt>
                <c:pt idx="3">
                  <c:v>American Indian</c:v>
                </c:pt>
                <c:pt idx="4">
                  <c:v>Hispanic</c:v>
                </c:pt>
              </c:strCache>
            </c:strRef>
          </c:cat>
          <c:val>
            <c:numRef>
              <c:f>Sheet1!$B$1:$B$5</c:f>
              <c:numCache>
                <c:formatCode>General</c:formatCode>
                <c:ptCount val="5"/>
                <c:pt idx="0">
                  <c:v>1.9</c:v>
                </c:pt>
                <c:pt idx="1">
                  <c:v>4.5999999999999996</c:v>
                </c:pt>
                <c:pt idx="2">
                  <c:v>2.9</c:v>
                </c:pt>
                <c:pt idx="3">
                  <c:v>3.4</c:v>
                </c:pt>
                <c:pt idx="4">
                  <c:v>2.2000000000000002</c:v>
                </c:pt>
              </c:numCache>
            </c:numRef>
          </c:val>
          <c:extLst>
            <c:ext xmlns:c16="http://schemas.microsoft.com/office/drawing/2014/chart" uri="{C3380CC4-5D6E-409C-BE32-E72D297353CC}">
              <c16:uniqueId val="{00000000-EF15-411A-9A28-8CC807FAF2A5}"/>
            </c:ext>
          </c:extLst>
        </c:ser>
        <c:dLbls>
          <c:showLegendKey val="0"/>
          <c:showVal val="0"/>
          <c:showCatName val="0"/>
          <c:showSerName val="0"/>
          <c:showPercent val="0"/>
          <c:showBubbleSize val="0"/>
        </c:dLbls>
        <c:gapWidth val="219"/>
        <c:overlap val="-27"/>
        <c:axId val="1297813520"/>
        <c:axId val="1297839440"/>
      </c:barChart>
      <c:catAx>
        <c:axId val="129781352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a:t>
                </a:r>
                <a:r>
                  <a:rPr lang="en-US" baseline="0"/>
                  <a:t> 10,000 Deliveries</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7839440"/>
        <c:crosses val="autoZero"/>
        <c:auto val="1"/>
        <c:lblAlgn val="ctr"/>
        <c:lblOffset val="100"/>
        <c:noMultiLvlLbl val="0"/>
      </c:catAx>
      <c:valAx>
        <c:axId val="12978394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78135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AB792C-0FF9-4D21-A7BC-5B39F9BC38E2}"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5814B9C4-0BCD-4ACC-AE47-A10044016FB8}">
      <dgm:prSet/>
      <dgm:spPr>
        <a:solidFill>
          <a:schemeClr val="tx2">
            <a:lumMod val="20000"/>
            <a:lumOff val="80000"/>
          </a:schemeClr>
        </a:solidFill>
      </dgm:spPr>
      <dgm:t>
        <a:bodyPr/>
        <a:lstStyle/>
        <a:p>
          <a:endParaRPr lang="en-US"/>
        </a:p>
      </dgm:t>
    </dgm:pt>
    <dgm:pt modelId="{86C2CA08-1E98-465D-A1CC-9AD3A28153B3}" type="parTrans" cxnId="{3899714F-2277-4487-8BDF-A7DED66A0004}">
      <dgm:prSet/>
      <dgm:spPr/>
      <dgm:t>
        <a:bodyPr/>
        <a:lstStyle/>
        <a:p>
          <a:endParaRPr lang="en-US"/>
        </a:p>
      </dgm:t>
    </dgm:pt>
    <dgm:pt modelId="{FAC846FF-7B74-4914-898B-95B88E20B4D7}" type="sibTrans" cxnId="{3899714F-2277-4487-8BDF-A7DED66A0004}">
      <dgm:prSet/>
      <dgm:spPr/>
      <dgm:t>
        <a:bodyPr/>
        <a:lstStyle/>
        <a:p>
          <a:endParaRPr lang="en-US"/>
        </a:p>
      </dgm:t>
    </dgm:pt>
    <dgm:pt modelId="{DA989128-D55F-4AE7-807B-F04004829F46}">
      <dgm:prSet/>
      <dgm:spPr/>
      <dgm:t>
        <a:bodyPr/>
        <a:lstStyle/>
        <a:p>
          <a:endParaRPr lang="en-US"/>
        </a:p>
      </dgm:t>
    </dgm:pt>
    <dgm:pt modelId="{7A0DD73D-79CF-457A-9B43-E962B444ADFC}" type="parTrans" cxnId="{37CC57B2-8EB8-43F0-B482-E863F11D2587}">
      <dgm:prSet/>
      <dgm:spPr/>
      <dgm:t>
        <a:bodyPr/>
        <a:lstStyle/>
        <a:p>
          <a:endParaRPr lang="en-US"/>
        </a:p>
      </dgm:t>
    </dgm:pt>
    <dgm:pt modelId="{DD2B69F0-D10F-4031-BEA9-B536C4EE3146}" type="sibTrans" cxnId="{37CC57B2-8EB8-43F0-B482-E863F11D2587}">
      <dgm:prSet/>
      <dgm:spPr/>
      <dgm:t>
        <a:bodyPr/>
        <a:lstStyle/>
        <a:p>
          <a:endParaRPr lang="en-US"/>
        </a:p>
      </dgm:t>
    </dgm:pt>
    <dgm:pt modelId="{87FE7BFB-89F0-45F1-B9BF-63654FB3E4E6}">
      <dgm:prSet/>
      <dgm:spPr/>
      <dgm:t>
        <a:bodyPr/>
        <a:lstStyle/>
        <a:p>
          <a:endParaRPr lang="en-US"/>
        </a:p>
      </dgm:t>
    </dgm:pt>
    <dgm:pt modelId="{93AF55D3-8814-4BAA-94D6-BAB46FB3431B}" type="parTrans" cxnId="{081078C4-FA4D-41AC-BFC9-5F58E4B8EB40}">
      <dgm:prSet/>
      <dgm:spPr/>
      <dgm:t>
        <a:bodyPr/>
        <a:lstStyle/>
        <a:p>
          <a:endParaRPr lang="en-US"/>
        </a:p>
      </dgm:t>
    </dgm:pt>
    <dgm:pt modelId="{9F7EE5D7-106C-4812-B439-1685F8CA0BE7}" type="sibTrans" cxnId="{081078C4-FA4D-41AC-BFC9-5F58E4B8EB40}">
      <dgm:prSet/>
      <dgm:spPr/>
      <dgm:t>
        <a:bodyPr/>
        <a:lstStyle/>
        <a:p>
          <a:endParaRPr lang="en-US"/>
        </a:p>
      </dgm:t>
    </dgm:pt>
    <dgm:pt modelId="{853032D9-8D82-4802-A6B7-C9573F30D1F5}" type="pres">
      <dgm:prSet presAssocID="{A1AB792C-0FF9-4D21-A7BC-5B39F9BC38E2}" presName="Name0" presStyleCnt="0">
        <dgm:presLayoutVars>
          <dgm:chMax val="11"/>
          <dgm:chPref val="11"/>
          <dgm:dir/>
          <dgm:resizeHandles/>
        </dgm:presLayoutVars>
      </dgm:prSet>
      <dgm:spPr/>
    </dgm:pt>
    <dgm:pt modelId="{23C97BFB-420E-4ED3-8B00-A688B280A138}" type="pres">
      <dgm:prSet presAssocID="{87FE7BFB-89F0-45F1-B9BF-63654FB3E4E6}" presName="Accent3" presStyleCnt="0"/>
      <dgm:spPr/>
    </dgm:pt>
    <dgm:pt modelId="{B47E9E52-B46C-4E07-AC50-4A6253816D51}" type="pres">
      <dgm:prSet presAssocID="{87FE7BFB-89F0-45F1-B9BF-63654FB3E4E6}" presName="Accent" presStyleLbl="node1" presStyleIdx="0" presStyleCnt="3" custLinFactX="-57306" custLinFactNeighborX="-100000"/>
      <dgm:spPr/>
    </dgm:pt>
    <dgm:pt modelId="{875738C1-3063-4EFD-8D03-890EBD0EEDE0}" type="pres">
      <dgm:prSet presAssocID="{87FE7BFB-89F0-45F1-B9BF-63654FB3E4E6}" presName="ParentBackground3" presStyleCnt="0"/>
      <dgm:spPr/>
    </dgm:pt>
    <dgm:pt modelId="{B5830F24-7AA5-43E9-B8F6-8B1AB4FA1AF5}" type="pres">
      <dgm:prSet presAssocID="{87FE7BFB-89F0-45F1-B9BF-63654FB3E4E6}" presName="ParentBackground" presStyleLbl="fgAcc1" presStyleIdx="0" presStyleCnt="3" custLinFactX="-69745" custLinFactNeighborX="-100000"/>
      <dgm:spPr/>
    </dgm:pt>
    <dgm:pt modelId="{8ECE1720-01E4-4E79-A7B1-B43FE4A48EEC}" type="pres">
      <dgm:prSet presAssocID="{87FE7BFB-89F0-45F1-B9BF-63654FB3E4E6}" presName="Parent3" presStyleLbl="revTx" presStyleIdx="0" presStyleCnt="0">
        <dgm:presLayoutVars>
          <dgm:chMax val="1"/>
          <dgm:chPref val="1"/>
          <dgm:bulletEnabled val="1"/>
        </dgm:presLayoutVars>
      </dgm:prSet>
      <dgm:spPr/>
    </dgm:pt>
    <dgm:pt modelId="{FCEDE8F6-5263-492E-BAFC-F9F7F02D6959}" type="pres">
      <dgm:prSet presAssocID="{DA989128-D55F-4AE7-807B-F04004829F46}" presName="Accent2" presStyleCnt="0"/>
      <dgm:spPr/>
    </dgm:pt>
    <dgm:pt modelId="{AAFCA646-C7F3-4F49-9440-B3585C29AA41}" type="pres">
      <dgm:prSet presAssocID="{DA989128-D55F-4AE7-807B-F04004829F46}" presName="Accent" presStyleLbl="node1" presStyleIdx="1" presStyleCnt="3" custLinFactX="-8952" custLinFactNeighborX="-100000"/>
      <dgm:spPr/>
    </dgm:pt>
    <dgm:pt modelId="{877BD419-434F-4C9D-AB25-053710705BF8}" type="pres">
      <dgm:prSet presAssocID="{DA989128-D55F-4AE7-807B-F04004829F46}" presName="ParentBackground2" presStyleCnt="0"/>
      <dgm:spPr/>
    </dgm:pt>
    <dgm:pt modelId="{8E0E1FFE-6AC1-4EED-B997-FC692F6C76CF}" type="pres">
      <dgm:prSet presAssocID="{DA989128-D55F-4AE7-807B-F04004829F46}" presName="ParentBackground" presStyleLbl="fgAcc1" presStyleIdx="1" presStyleCnt="3" custLinFactX="-63887" custLinFactNeighborX="-100000"/>
      <dgm:spPr/>
    </dgm:pt>
    <dgm:pt modelId="{9E5BB2CA-96D6-4DA8-AB39-7E0BC3B1414B}" type="pres">
      <dgm:prSet presAssocID="{DA989128-D55F-4AE7-807B-F04004829F46}" presName="Parent2" presStyleLbl="revTx" presStyleIdx="0" presStyleCnt="0">
        <dgm:presLayoutVars>
          <dgm:chMax val="1"/>
          <dgm:chPref val="1"/>
          <dgm:bulletEnabled val="1"/>
        </dgm:presLayoutVars>
      </dgm:prSet>
      <dgm:spPr/>
    </dgm:pt>
    <dgm:pt modelId="{0FF6CC9D-BA2C-4B06-807A-69D0DA5D8406}" type="pres">
      <dgm:prSet presAssocID="{5814B9C4-0BCD-4ACC-AE47-A10044016FB8}" presName="Accent1" presStyleCnt="0"/>
      <dgm:spPr/>
    </dgm:pt>
    <dgm:pt modelId="{FB2FCCB3-C87E-4DD0-99D7-535D794D8821}" type="pres">
      <dgm:prSet presAssocID="{5814B9C4-0BCD-4ACC-AE47-A10044016FB8}" presName="Accent" presStyleLbl="node1" presStyleIdx="2" presStyleCnt="3" custLinFactX="-11188" custLinFactNeighborX="-100000"/>
      <dgm:spPr/>
    </dgm:pt>
    <dgm:pt modelId="{0F719641-83C5-4BB2-804D-CCA6C9937996}" type="pres">
      <dgm:prSet presAssocID="{5814B9C4-0BCD-4ACC-AE47-A10044016FB8}" presName="ParentBackground1" presStyleCnt="0"/>
      <dgm:spPr/>
    </dgm:pt>
    <dgm:pt modelId="{1F67030E-A22E-411D-A423-917A44BF147E}" type="pres">
      <dgm:prSet presAssocID="{5814B9C4-0BCD-4ACC-AE47-A10044016FB8}" presName="ParentBackground" presStyleLbl="fgAcc1" presStyleIdx="2" presStyleCnt="3" custLinFactX="-68489" custLinFactNeighborX="-100000"/>
      <dgm:spPr/>
    </dgm:pt>
    <dgm:pt modelId="{2AA5675B-8EF5-47C4-859B-9ADC42E5CE0B}" type="pres">
      <dgm:prSet presAssocID="{5814B9C4-0BCD-4ACC-AE47-A10044016FB8}" presName="Parent1" presStyleLbl="revTx" presStyleIdx="0" presStyleCnt="0">
        <dgm:presLayoutVars>
          <dgm:chMax val="1"/>
          <dgm:chPref val="1"/>
          <dgm:bulletEnabled val="1"/>
        </dgm:presLayoutVars>
      </dgm:prSet>
      <dgm:spPr/>
    </dgm:pt>
  </dgm:ptLst>
  <dgm:cxnLst>
    <dgm:cxn modelId="{60C8BD04-128A-4BAB-B404-F9AB4A28CACF}" type="presOf" srcId="{5814B9C4-0BCD-4ACC-AE47-A10044016FB8}" destId="{1F67030E-A22E-411D-A423-917A44BF147E}" srcOrd="0" destOrd="0" presId="urn:microsoft.com/office/officeart/2011/layout/CircleProcess"/>
    <dgm:cxn modelId="{33312735-5AE2-4773-B82A-15C5F071471B}" type="presOf" srcId="{87FE7BFB-89F0-45F1-B9BF-63654FB3E4E6}" destId="{B5830F24-7AA5-43E9-B8F6-8B1AB4FA1AF5}" srcOrd="0" destOrd="0" presId="urn:microsoft.com/office/officeart/2011/layout/CircleProcess"/>
    <dgm:cxn modelId="{8A655268-0B31-4405-8AF3-EFDA4446622B}" type="presOf" srcId="{A1AB792C-0FF9-4D21-A7BC-5B39F9BC38E2}" destId="{853032D9-8D82-4802-A6B7-C9573F30D1F5}" srcOrd="0" destOrd="0" presId="urn:microsoft.com/office/officeart/2011/layout/CircleProcess"/>
    <dgm:cxn modelId="{3899714F-2277-4487-8BDF-A7DED66A0004}" srcId="{A1AB792C-0FF9-4D21-A7BC-5B39F9BC38E2}" destId="{5814B9C4-0BCD-4ACC-AE47-A10044016FB8}" srcOrd="0" destOrd="0" parTransId="{86C2CA08-1E98-465D-A1CC-9AD3A28153B3}" sibTransId="{FAC846FF-7B74-4914-898B-95B88E20B4D7}"/>
    <dgm:cxn modelId="{90EFB671-487F-4513-8DA8-1E40F63D1465}" type="presOf" srcId="{DA989128-D55F-4AE7-807B-F04004829F46}" destId="{9E5BB2CA-96D6-4DA8-AB39-7E0BC3B1414B}" srcOrd="1" destOrd="0" presId="urn:microsoft.com/office/officeart/2011/layout/CircleProcess"/>
    <dgm:cxn modelId="{37CC57B2-8EB8-43F0-B482-E863F11D2587}" srcId="{A1AB792C-0FF9-4D21-A7BC-5B39F9BC38E2}" destId="{DA989128-D55F-4AE7-807B-F04004829F46}" srcOrd="1" destOrd="0" parTransId="{7A0DD73D-79CF-457A-9B43-E962B444ADFC}" sibTransId="{DD2B69F0-D10F-4031-BEA9-B536C4EE3146}"/>
    <dgm:cxn modelId="{081078C4-FA4D-41AC-BFC9-5F58E4B8EB40}" srcId="{A1AB792C-0FF9-4D21-A7BC-5B39F9BC38E2}" destId="{87FE7BFB-89F0-45F1-B9BF-63654FB3E4E6}" srcOrd="2" destOrd="0" parTransId="{93AF55D3-8814-4BAA-94D6-BAB46FB3431B}" sibTransId="{9F7EE5D7-106C-4812-B439-1685F8CA0BE7}"/>
    <dgm:cxn modelId="{F2AEE2C9-7787-49DF-A874-4BCC114259E5}" type="presOf" srcId="{87FE7BFB-89F0-45F1-B9BF-63654FB3E4E6}" destId="{8ECE1720-01E4-4E79-A7B1-B43FE4A48EEC}" srcOrd="1" destOrd="0" presId="urn:microsoft.com/office/officeart/2011/layout/CircleProcess"/>
    <dgm:cxn modelId="{1923E9DA-0F54-494B-975A-C6E545DC454E}" type="presOf" srcId="{DA989128-D55F-4AE7-807B-F04004829F46}" destId="{8E0E1FFE-6AC1-4EED-B997-FC692F6C76CF}" srcOrd="0" destOrd="0" presId="urn:microsoft.com/office/officeart/2011/layout/CircleProcess"/>
    <dgm:cxn modelId="{FCDFD6DB-2680-470D-BA3F-D454A5A9171D}" type="presOf" srcId="{5814B9C4-0BCD-4ACC-AE47-A10044016FB8}" destId="{2AA5675B-8EF5-47C4-859B-9ADC42E5CE0B}" srcOrd="1" destOrd="0" presId="urn:microsoft.com/office/officeart/2011/layout/CircleProcess"/>
    <dgm:cxn modelId="{9558DD6A-372E-4DDE-BFEF-C490FBDBA10B}" type="presParOf" srcId="{853032D9-8D82-4802-A6B7-C9573F30D1F5}" destId="{23C97BFB-420E-4ED3-8B00-A688B280A138}" srcOrd="0" destOrd="0" presId="urn:microsoft.com/office/officeart/2011/layout/CircleProcess"/>
    <dgm:cxn modelId="{47B4CA08-E5A4-4E66-9238-16B6CBDA8FF7}" type="presParOf" srcId="{23C97BFB-420E-4ED3-8B00-A688B280A138}" destId="{B47E9E52-B46C-4E07-AC50-4A6253816D51}" srcOrd="0" destOrd="0" presId="urn:microsoft.com/office/officeart/2011/layout/CircleProcess"/>
    <dgm:cxn modelId="{D4DE9E99-65C6-496E-80DD-9E4D033D0318}" type="presParOf" srcId="{853032D9-8D82-4802-A6B7-C9573F30D1F5}" destId="{875738C1-3063-4EFD-8D03-890EBD0EEDE0}" srcOrd="1" destOrd="0" presId="urn:microsoft.com/office/officeart/2011/layout/CircleProcess"/>
    <dgm:cxn modelId="{6752985A-F241-4D70-A571-E654B1E926EB}" type="presParOf" srcId="{875738C1-3063-4EFD-8D03-890EBD0EEDE0}" destId="{B5830F24-7AA5-43E9-B8F6-8B1AB4FA1AF5}" srcOrd="0" destOrd="0" presId="urn:microsoft.com/office/officeart/2011/layout/CircleProcess"/>
    <dgm:cxn modelId="{AF9FBAAB-A46E-43AB-B0E5-1181D80BB29A}" type="presParOf" srcId="{853032D9-8D82-4802-A6B7-C9573F30D1F5}" destId="{8ECE1720-01E4-4E79-A7B1-B43FE4A48EEC}" srcOrd="2" destOrd="0" presId="urn:microsoft.com/office/officeart/2011/layout/CircleProcess"/>
    <dgm:cxn modelId="{D0C78549-4B40-4BC2-A63F-8C37B6FE7802}" type="presParOf" srcId="{853032D9-8D82-4802-A6B7-C9573F30D1F5}" destId="{FCEDE8F6-5263-492E-BAFC-F9F7F02D6959}" srcOrd="3" destOrd="0" presId="urn:microsoft.com/office/officeart/2011/layout/CircleProcess"/>
    <dgm:cxn modelId="{696FEEF0-896C-4F12-B416-BD82BC13D4D2}" type="presParOf" srcId="{FCEDE8F6-5263-492E-BAFC-F9F7F02D6959}" destId="{AAFCA646-C7F3-4F49-9440-B3585C29AA41}" srcOrd="0" destOrd="0" presId="urn:microsoft.com/office/officeart/2011/layout/CircleProcess"/>
    <dgm:cxn modelId="{AAE7E91A-BD79-4471-8520-AFA77F07C789}" type="presParOf" srcId="{853032D9-8D82-4802-A6B7-C9573F30D1F5}" destId="{877BD419-434F-4C9D-AB25-053710705BF8}" srcOrd="4" destOrd="0" presId="urn:microsoft.com/office/officeart/2011/layout/CircleProcess"/>
    <dgm:cxn modelId="{D3E39C68-ED84-4736-A89E-41D3C41DE038}" type="presParOf" srcId="{877BD419-434F-4C9D-AB25-053710705BF8}" destId="{8E0E1FFE-6AC1-4EED-B997-FC692F6C76CF}" srcOrd="0" destOrd="0" presId="urn:microsoft.com/office/officeart/2011/layout/CircleProcess"/>
    <dgm:cxn modelId="{C048FDD4-23DA-475C-8127-AC1E02B9F1CF}" type="presParOf" srcId="{853032D9-8D82-4802-A6B7-C9573F30D1F5}" destId="{9E5BB2CA-96D6-4DA8-AB39-7E0BC3B1414B}" srcOrd="5" destOrd="0" presId="urn:microsoft.com/office/officeart/2011/layout/CircleProcess"/>
    <dgm:cxn modelId="{2A8FA86B-AE21-4851-8AA4-A9FC0372B65D}" type="presParOf" srcId="{853032D9-8D82-4802-A6B7-C9573F30D1F5}" destId="{0FF6CC9D-BA2C-4B06-807A-69D0DA5D8406}" srcOrd="6" destOrd="0" presId="urn:microsoft.com/office/officeart/2011/layout/CircleProcess"/>
    <dgm:cxn modelId="{1E334DDB-1DB1-4D2B-A7BD-85009C0A9698}" type="presParOf" srcId="{0FF6CC9D-BA2C-4B06-807A-69D0DA5D8406}" destId="{FB2FCCB3-C87E-4DD0-99D7-535D794D8821}" srcOrd="0" destOrd="0" presId="urn:microsoft.com/office/officeart/2011/layout/CircleProcess"/>
    <dgm:cxn modelId="{CFB41B16-9946-4F2E-B4C3-BBFFC315CE4D}" type="presParOf" srcId="{853032D9-8D82-4802-A6B7-C9573F30D1F5}" destId="{0F719641-83C5-4BB2-804D-CCA6C9937996}" srcOrd="7" destOrd="0" presId="urn:microsoft.com/office/officeart/2011/layout/CircleProcess"/>
    <dgm:cxn modelId="{FE976A46-D97A-418B-B174-2841DC0D42B2}" type="presParOf" srcId="{0F719641-83C5-4BB2-804D-CCA6C9937996}" destId="{1F67030E-A22E-411D-A423-917A44BF147E}" srcOrd="0" destOrd="0" presId="urn:microsoft.com/office/officeart/2011/layout/CircleProcess"/>
    <dgm:cxn modelId="{1282FCB0-F9BA-4DB6-B5FE-6973E7067D3F}" type="presParOf" srcId="{853032D9-8D82-4802-A6B7-C9573F30D1F5}" destId="{2AA5675B-8EF5-47C4-859B-9ADC42E5CE0B}" srcOrd="8" destOrd="0" presId="urn:microsoft.com/office/officeart/2011/layout/Circle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E9E52-B46C-4E07-AC50-4A6253816D51}">
      <dsp:nvSpPr>
        <dsp:cNvPr id="0" name=""/>
        <dsp:cNvSpPr/>
      </dsp:nvSpPr>
      <dsp:spPr>
        <a:xfrm>
          <a:off x="1853885" y="275362"/>
          <a:ext cx="729428" cy="7295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830F24-7AA5-43E9-B8F6-8B1AB4FA1AF5}">
      <dsp:nvSpPr>
        <dsp:cNvPr id="0" name=""/>
        <dsp:cNvSpPr/>
      </dsp:nvSpPr>
      <dsp:spPr>
        <a:xfrm>
          <a:off x="1869592" y="299685"/>
          <a:ext cx="680989" cy="68091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1966944" y="396977"/>
        <a:ext cx="486285" cy="486332"/>
      </dsp:txXfrm>
    </dsp:sp>
    <dsp:sp modelId="{AAFCA646-C7F3-4F49-9440-B3585C29AA41}">
      <dsp:nvSpPr>
        <dsp:cNvPr id="0" name=""/>
        <dsp:cNvSpPr/>
      </dsp:nvSpPr>
      <dsp:spPr>
        <a:xfrm rot="2700000">
          <a:off x="1127106" y="276244"/>
          <a:ext cx="727671" cy="72767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0E1FFE-6AC1-4EED-B997-FC692F6C76CF}">
      <dsp:nvSpPr>
        <dsp:cNvPr id="0" name=""/>
        <dsp:cNvSpPr/>
      </dsp:nvSpPr>
      <dsp:spPr>
        <a:xfrm>
          <a:off x="1155600" y="299685"/>
          <a:ext cx="680989" cy="68091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1252952" y="396977"/>
        <a:ext cx="486285" cy="486332"/>
      </dsp:txXfrm>
    </dsp:sp>
    <dsp:sp modelId="{FB2FCCB3-C87E-4DD0-99D7-535D794D8821}">
      <dsp:nvSpPr>
        <dsp:cNvPr id="0" name=""/>
        <dsp:cNvSpPr/>
      </dsp:nvSpPr>
      <dsp:spPr>
        <a:xfrm rot="2700000">
          <a:off x="350211" y="276244"/>
          <a:ext cx="727671" cy="72767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67030E-A22E-411D-A423-917A44BF147E}">
      <dsp:nvSpPr>
        <dsp:cNvPr id="0" name=""/>
        <dsp:cNvSpPr/>
      </dsp:nvSpPr>
      <dsp:spPr>
        <a:xfrm>
          <a:off x="370376" y="299685"/>
          <a:ext cx="680989" cy="680917"/>
        </a:xfrm>
        <a:prstGeom prst="ellipse">
          <a:avLst/>
        </a:prstGeom>
        <a:solidFill>
          <a:schemeClr val="tx2">
            <a:lumMod val="20000"/>
            <a:lumOff val="8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467728" y="396977"/>
        <a:ext cx="486285" cy="486332"/>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A9C10A-D58B-4630-BAE0-3C1034735133}" type="datetimeFigureOut">
              <a:rPr lang="en-US" smtClean="0"/>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E02319-AD4C-473F-B0D1-C361880FE617}" type="slidenum">
              <a:rPr lang="en-US" smtClean="0"/>
              <a:t>‹#›</a:t>
            </a:fld>
            <a:endParaRPr lang="en-US"/>
          </a:p>
        </p:txBody>
      </p:sp>
    </p:spTree>
    <p:extLst>
      <p:ext uri="{BB962C8B-B14F-4D97-AF65-F5344CB8AC3E}">
        <p14:creationId xmlns:p14="http://schemas.microsoft.com/office/powerpoint/2010/main" val="4245431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txBox="1">
            <a:spLocks noGrp="1" noChangeArrowheads="1"/>
          </p:cNvSpPr>
          <p:nvPr/>
        </p:nvSpPr>
        <p:spPr bwMode="auto">
          <a:xfrm>
            <a:off x="5265969" y="6657844"/>
            <a:ext cx="4028860" cy="350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22" tIns="46061" rIns="92122" bIns="46061" anchor="b"/>
          <a:lstStyle>
            <a:lvl1pPr defTabSz="930275">
              <a:defRPr>
                <a:solidFill>
                  <a:schemeClr val="tx1"/>
                </a:solidFill>
                <a:latin typeface="Arial" charset="0"/>
                <a:ea typeface="ＭＳ Ｐゴシック" charset="-128"/>
              </a:defRPr>
            </a:lvl1pPr>
            <a:lvl2pPr marL="742950" indent="-285750" defTabSz="930275">
              <a:defRPr>
                <a:solidFill>
                  <a:schemeClr val="tx1"/>
                </a:solidFill>
                <a:latin typeface="Arial" charset="0"/>
                <a:ea typeface="ＭＳ Ｐゴシック" charset="-128"/>
              </a:defRPr>
            </a:lvl2pPr>
            <a:lvl3pPr marL="1143000" indent="-228600" defTabSz="930275">
              <a:defRPr>
                <a:solidFill>
                  <a:schemeClr val="tx1"/>
                </a:solidFill>
                <a:latin typeface="Arial" charset="0"/>
                <a:ea typeface="ＭＳ Ｐゴシック" charset="-128"/>
              </a:defRPr>
            </a:lvl3pPr>
            <a:lvl4pPr marL="1600200" indent="-228600" defTabSz="930275">
              <a:defRPr>
                <a:solidFill>
                  <a:schemeClr val="tx1"/>
                </a:solidFill>
                <a:latin typeface="Arial" charset="0"/>
                <a:ea typeface="ＭＳ Ｐゴシック" charset="-128"/>
              </a:defRPr>
            </a:lvl4pPr>
            <a:lvl5pPr marL="2057400" indent="-228600" defTabSz="930275">
              <a:defRPr>
                <a:solidFill>
                  <a:schemeClr val="tx1"/>
                </a:solidFill>
                <a:latin typeface="Arial" charset="0"/>
                <a:ea typeface="ＭＳ Ｐゴシック" charset="-128"/>
              </a:defRPr>
            </a:lvl5pPr>
            <a:lvl6pPr marL="2514600" indent="-228600" defTabSz="930275" eaLnBrk="0" fontAlgn="base" hangingPunct="0">
              <a:spcBef>
                <a:spcPct val="0"/>
              </a:spcBef>
              <a:spcAft>
                <a:spcPct val="0"/>
              </a:spcAft>
              <a:defRPr>
                <a:solidFill>
                  <a:schemeClr val="tx1"/>
                </a:solidFill>
                <a:latin typeface="Arial" charset="0"/>
                <a:ea typeface="ＭＳ Ｐゴシック" charset="-128"/>
              </a:defRPr>
            </a:lvl6pPr>
            <a:lvl7pPr marL="2971800" indent="-228600" defTabSz="930275" eaLnBrk="0" fontAlgn="base" hangingPunct="0">
              <a:spcBef>
                <a:spcPct val="0"/>
              </a:spcBef>
              <a:spcAft>
                <a:spcPct val="0"/>
              </a:spcAft>
              <a:defRPr>
                <a:solidFill>
                  <a:schemeClr val="tx1"/>
                </a:solidFill>
                <a:latin typeface="Arial" charset="0"/>
                <a:ea typeface="ＭＳ Ｐゴシック" charset="-128"/>
              </a:defRPr>
            </a:lvl7pPr>
            <a:lvl8pPr marL="3429000" indent="-228600" defTabSz="930275" eaLnBrk="0" fontAlgn="base" hangingPunct="0">
              <a:spcBef>
                <a:spcPct val="0"/>
              </a:spcBef>
              <a:spcAft>
                <a:spcPct val="0"/>
              </a:spcAft>
              <a:defRPr>
                <a:solidFill>
                  <a:schemeClr val="tx1"/>
                </a:solidFill>
                <a:latin typeface="Arial" charset="0"/>
                <a:ea typeface="ＭＳ Ｐゴシック" charset="-128"/>
              </a:defRPr>
            </a:lvl8pPr>
            <a:lvl9pPr marL="3886200" indent="-228600" defTabSz="930275"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FFE5CE4B-C99D-E741-BDE9-57AD3BCDB119}"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30275"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tLang="en-US" dirty="0">
              <a:latin typeface="Arial" charset="0"/>
              <a:ea typeface="ＭＳ Ｐゴシック" charset="-128"/>
            </a:endParaRPr>
          </a:p>
        </p:txBody>
      </p:sp>
    </p:spTree>
    <p:extLst>
      <p:ext uri="{BB962C8B-B14F-4D97-AF65-F5344CB8AC3E}">
        <p14:creationId xmlns:p14="http://schemas.microsoft.com/office/powerpoint/2010/main" val="3965773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E02319-AD4C-473F-B0D1-C361880FE617}" type="slidenum">
              <a:rPr lang="en-US" smtClean="0"/>
              <a:t>12</a:t>
            </a:fld>
            <a:endParaRPr lang="en-US"/>
          </a:p>
        </p:txBody>
      </p:sp>
    </p:spTree>
    <p:extLst>
      <p:ext uri="{BB962C8B-B14F-4D97-AF65-F5344CB8AC3E}">
        <p14:creationId xmlns:p14="http://schemas.microsoft.com/office/powerpoint/2010/main" val="2147843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E02319-AD4C-473F-B0D1-C361880FE617}" type="slidenum">
              <a:rPr lang="en-US" smtClean="0"/>
              <a:t>13</a:t>
            </a:fld>
            <a:endParaRPr lang="en-US"/>
          </a:p>
        </p:txBody>
      </p:sp>
    </p:spTree>
    <p:extLst>
      <p:ext uri="{BB962C8B-B14F-4D97-AF65-F5344CB8AC3E}">
        <p14:creationId xmlns:p14="http://schemas.microsoft.com/office/powerpoint/2010/main" val="108083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E02319-AD4C-473F-B0D1-C361880FE617}" type="slidenum">
              <a:rPr lang="en-US" smtClean="0"/>
              <a:t>14</a:t>
            </a:fld>
            <a:endParaRPr lang="en-US"/>
          </a:p>
        </p:txBody>
      </p:sp>
    </p:spTree>
    <p:extLst>
      <p:ext uri="{BB962C8B-B14F-4D97-AF65-F5344CB8AC3E}">
        <p14:creationId xmlns:p14="http://schemas.microsoft.com/office/powerpoint/2010/main" val="3159316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18</a:t>
            </a:fld>
            <a:endParaRPr lang="en-US" altLang="en-US" dirty="0"/>
          </a:p>
        </p:txBody>
      </p:sp>
    </p:spTree>
    <p:extLst>
      <p:ext uri="{BB962C8B-B14F-4D97-AF65-F5344CB8AC3E}">
        <p14:creationId xmlns:p14="http://schemas.microsoft.com/office/powerpoint/2010/main" val="2894128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19</a:t>
            </a:fld>
            <a:endParaRPr lang="en-US" altLang="en-US" dirty="0"/>
          </a:p>
        </p:txBody>
      </p:sp>
    </p:spTree>
    <p:extLst>
      <p:ext uri="{BB962C8B-B14F-4D97-AF65-F5344CB8AC3E}">
        <p14:creationId xmlns:p14="http://schemas.microsoft.com/office/powerpoint/2010/main" val="3596136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30</a:t>
            </a:fld>
            <a:endParaRPr lang="en-US" altLang="en-US" dirty="0"/>
          </a:p>
        </p:txBody>
      </p:sp>
    </p:spTree>
    <p:extLst>
      <p:ext uri="{BB962C8B-B14F-4D97-AF65-F5344CB8AC3E}">
        <p14:creationId xmlns:p14="http://schemas.microsoft.com/office/powerpoint/2010/main" val="2833755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pPr marL="0" lvl="1" defTabSz="914400">
              <a:defRPr/>
            </a:pPr>
            <a:r>
              <a:rPr lang="en-US" sz="1400" baseline="0" dirty="0">
                <a:solidFill>
                  <a:schemeClr val="tx2"/>
                </a:solidFill>
              </a:rPr>
              <a:t>It is important to note that</a:t>
            </a:r>
            <a:r>
              <a:rPr lang="en-US" sz="1400" dirty="0">
                <a:solidFill>
                  <a:schemeClr val="tx2"/>
                </a:solidFill>
              </a:rPr>
              <a:t> these deaths are largely preventable. These studies are state maternal mortality reviews in NC and Michigan and also the CA. They evaluated the cases and made determinations whether with different care there may have been a different outcome. 40-70% of the time the cases were preventable</a:t>
            </a:r>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3FF89-30B4-4CCD-BBC5-058A33C8740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9973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r>
              <a:rPr lang="en-US" dirty="0"/>
              <a:t>Let’s start with recognition. Which patients are at risk</a:t>
            </a:r>
            <a:r>
              <a:rPr lang="en-US" baseline="0" dirty="0"/>
              <a:t> and what screening tools should we use?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3FF89-30B4-4CCD-BBC5-058A33C8740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3394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r>
              <a:rPr lang="en-US" baseline="0" dirty="0"/>
              <a:t>It’s challenging to be able to remember all of the risk factors. Ranges of ages, Medicaid insurance, cesarean delivery, The common associations across all studies were CD, Medicaid, multiple gestation, PPH, preterm delivery. However many of these database studies do not have the temporality of sepsis with delivery- the entire admission period is one entry. So we are unable to determine which came first (CD, </a:t>
            </a:r>
            <a:r>
              <a:rPr lang="en-US" baseline="0" dirty="0" err="1"/>
              <a:t>pph</a:t>
            </a:r>
            <a:r>
              <a:rPr lang="en-US" baseline="0" dirty="0"/>
              <a:t> and preterm delivery). Those could be implicated by reverse causality. As you can see from these studies, most patients will have risk factors for sepsis. </a:t>
            </a:r>
            <a:endParaRPr lang="en-US" dirty="0"/>
          </a:p>
        </p:txBody>
      </p:sp>
      <p:sp>
        <p:nvSpPr>
          <p:cNvPr id="4" name="Slide Number Placeholder 3"/>
          <p:cNvSpPr>
            <a:spLocks noGrp="1"/>
          </p:cNvSpPr>
          <p:nvPr>
            <p:ph type="sldNum" sz="quarter" idx="10"/>
          </p:nvPr>
        </p:nvSpPr>
        <p:spPr/>
        <p:txBody>
          <a:bodyPr/>
          <a:lstStyle/>
          <a:p>
            <a:fld id="{9803FF89-30B4-4CCD-BBC5-058A33C87403}" type="slidenum">
              <a:rPr lang="en-US" smtClean="0"/>
              <a:t>35</a:t>
            </a:fld>
            <a:endParaRPr lang="en-US" dirty="0"/>
          </a:p>
        </p:txBody>
      </p:sp>
    </p:spTree>
    <p:extLst>
      <p:ext uri="{BB962C8B-B14F-4D97-AF65-F5344CB8AC3E}">
        <p14:creationId xmlns:p14="http://schemas.microsoft.com/office/powerpoint/2010/main" val="3161798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3FF89-30B4-4CCD-BBC5-058A33C8740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7099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txBox="1">
            <a:spLocks noGrp="1" noChangeArrowheads="1"/>
          </p:cNvSpPr>
          <p:nvPr/>
        </p:nvSpPr>
        <p:spPr bwMode="auto">
          <a:xfrm>
            <a:off x="5265969" y="6657844"/>
            <a:ext cx="4028860" cy="350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22" tIns="46061" rIns="92122" bIns="46061" anchor="b"/>
          <a:lstStyle>
            <a:lvl1pPr defTabSz="930275">
              <a:defRPr>
                <a:solidFill>
                  <a:schemeClr val="tx1"/>
                </a:solidFill>
                <a:latin typeface="Arial" charset="0"/>
                <a:ea typeface="ＭＳ Ｐゴシック" charset="-128"/>
              </a:defRPr>
            </a:lvl1pPr>
            <a:lvl2pPr marL="742950" indent="-285750" defTabSz="930275">
              <a:defRPr>
                <a:solidFill>
                  <a:schemeClr val="tx1"/>
                </a:solidFill>
                <a:latin typeface="Arial" charset="0"/>
                <a:ea typeface="ＭＳ Ｐゴシック" charset="-128"/>
              </a:defRPr>
            </a:lvl2pPr>
            <a:lvl3pPr marL="1143000" indent="-228600" defTabSz="930275">
              <a:defRPr>
                <a:solidFill>
                  <a:schemeClr val="tx1"/>
                </a:solidFill>
                <a:latin typeface="Arial" charset="0"/>
                <a:ea typeface="ＭＳ Ｐゴシック" charset="-128"/>
              </a:defRPr>
            </a:lvl3pPr>
            <a:lvl4pPr marL="1600200" indent="-228600" defTabSz="930275">
              <a:defRPr>
                <a:solidFill>
                  <a:schemeClr val="tx1"/>
                </a:solidFill>
                <a:latin typeface="Arial" charset="0"/>
                <a:ea typeface="ＭＳ Ｐゴシック" charset="-128"/>
              </a:defRPr>
            </a:lvl4pPr>
            <a:lvl5pPr marL="2057400" indent="-228600" defTabSz="930275">
              <a:defRPr>
                <a:solidFill>
                  <a:schemeClr val="tx1"/>
                </a:solidFill>
                <a:latin typeface="Arial" charset="0"/>
                <a:ea typeface="ＭＳ Ｐゴシック" charset="-128"/>
              </a:defRPr>
            </a:lvl5pPr>
            <a:lvl6pPr marL="2514600" indent="-228600" defTabSz="930275" eaLnBrk="0" fontAlgn="base" hangingPunct="0">
              <a:spcBef>
                <a:spcPct val="0"/>
              </a:spcBef>
              <a:spcAft>
                <a:spcPct val="0"/>
              </a:spcAft>
              <a:defRPr>
                <a:solidFill>
                  <a:schemeClr val="tx1"/>
                </a:solidFill>
                <a:latin typeface="Arial" charset="0"/>
                <a:ea typeface="ＭＳ Ｐゴシック" charset="-128"/>
              </a:defRPr>
            </a:lvl6pPr>
            <a:lvl7pPr marL="2971800" indent="-228600" defTabSz="930275" eaLnBrk="0" fontAlgn="base" hangingPunct="0">
              <a:spcBef>
                <a:spcPct val="0"/>
              </a:spcBef>
              <a:spcAft>
                <a:spcPct val="0"/>
              </a:spcAft>
              <a:defRPr>
                <a:solidFill>
                  <a:schemeClr val="tx1"/>
                </a:solidFill>
                <a:latin typeface="Arial" charset="0"/>
                <a:ea typeface="ＭＳ Ｐゴシック" charset="-128"/>
              </a:defRPr>
            </a:lvl7pPr>
            <a:lvl8pPr marL="3429000" indent="-228600" defTabSz="930275" eaLnBrk="0" fontAlgn="base" hangingPunct="0">
              <a:spcBef>
                <a:spcPct val="0"/>
              </a:spcBef>
              <a:spcAft>
                <a:spcPct val="0"/>
              </a:spcAft>
              <a:defRPr>
                <a:solidFill>
                  <a:schemeClr val="tx1"/>
                </a:solidFill>
                <a:latin typeface="Arial" charset="0"/>
                <a:ea typeface="ＭＳ Ｐゴシック" charset="-128"/>
              </a:defRPr>
            </a:lvl8pPr>
            <a:lvl9pPr marL="3886200" indent="-228600" defTabSz="930275"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FFE5CE4B-C99D-E741-BDE9-57AD3BCDB119}"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30275" rtl="0" eaLnBrk="0" fontAlgn="base" latinLnBrk="0" hangingPunct="0">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dirty="0">
              <a:latin typeface="Arial" charset="0"/>
              <a:ea typeface="ＭＳ Ｐゴシック" charset="-128"/>
            </a:endParaRPr>
          </a:p>
        </p:txBody>
      </p:sp>
    </p:spTree>
    <p:extLst>
      <p:ext uri="{BB962C8B-B14F-4D97-AF65-F5344CB8AC3E}">
        <p14:creationId xmlns:p14="http://schemas.microsoft.com/office/powerpoint/2010/main" val="3965773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3FF89-30B4-4CCD-BBC5-058A33C8740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07316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r>
              <a:rPr lang="en-US" dirty="0"/>
              <a:t>In</a:t>
            </a:r>
            <a:r>
              <a:rPr lang="en-US" baseline="0" dirty="0"/>
              <a:t> patients with septic shock, y</a:t>
            </a:r>
            <a:r>
              <a:rPr lang="en-US" dirty="0"/>
              <a:t>ou may want to consider combination</a:t>
            </a:r>
            <a:r>
              <a:rPr lang="en-US" baseline="0" dirty="0"/>
              <a:t> therapy, this is defined as two antibiotics of different classes aimed at the most likely pathogen. A good example of this is adding Clindamycin to already broad gram positive coverage. There are some studies showing with </a:t>
            </a:r>
            <a:r>
              <a:rPr lang="en-US" baseline="0" dirty="0" err="1"/>
              <a:t>clinda</a:t>
            </a:r>
            <a:r>
              <a:rPr lang="en-US" baseline="0" dirty="0"/>
              <a:t> and beta lactams in group A strep infections there may be a survival benefit. There is some animal evidence that </a:t>
            </a:r>
            <a:r>
              <a:rPr lang="en-US" baseline="0" dirty="0" err="1"/>
              <a:t>clinda</a:t>
            </a:r>
            <a:r>
              <a:rPr lang="en-US" baseline="0" dirty="0"/>
              <a:t> may decrease toxin production. There is enough GAS in this population to warrant its use in septic shock.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3FF89-30B4-4CCD-BBC5-058A33C8740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6048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r>
              <a:rPr lang="en-US" dirty="0"/>
              <a:t>In</a:t>
            </a:r>
            <a:r>
              <a:rPr lang="en-US" baseline="0" dirty="0"/>
              <a:t> patients with septic shock, y</a:t>
            </a:r>
            <a:r>
              <a:rPr lang="en-US" dirty="0"/>
              <a:t>ou may want to consider combination</a:t>
            </a:r>
            <a:r>
              <a:rPr lang="en-US" baseline="0" dirty="0"/>
              <a:t> therapy, this is defined as two antibiotics of different classes aimed at the most likely pathogen. A good example of this is adding Clindamycin to already broad gram positive coverage. There are some studies showing with </a:t>
            </a:r>
            <a:r>
              <a:rPr lang="en-US" baseline="0" dirty="0" err="1"/>
              <a:t>clinda</a:t>
            </a:r>
            <a:r>
              <a:rPr lang="en-US" baseline="0" dirty="0"/>
              <a:t> and beta lactams in group A strep infections there may be a survival benefit. There is some animal evidence that </a:t>
            </a:r>
            <a:r>
              <a:rPr lang="en-US" baseline="0" dirty="0" err="1"/>
              <a:t>clinda</a:t>
            </a:r>
            <a:r>
              <a:rPr lang="en-US" baseline="0" dirty="0"/>
              <a:t> may decrease toxin production. There is enough GAS in this population to warrant its use in septic shock.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3FF89-30B4-4CCD-BBC5-058A33C8740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9312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3FF89-30B4-4CCD-BBC5-058A33C8740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4237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r>
              <a:rPr lang="en-US" dirty="0"/>
              <a:t>A more specific</a:t>
            </a:r>
            <a:r>
              <a:rPr lang="en-US" baseline="0" dirty="0"/>
              <a:t> scoring system to determine ICU admission in pregnant women with sepsis is the Sepsis in Obstetrics score. The SOS score is based on measurements of T, SBP, HR, RR, Sp02, WBC, %bands, lactic acid. A score of 6 or greater predicted ICU admission in both retrospective and prospective validation.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3FF89-30B4-4CCD-BBC5-058A33C8740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9363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r>
              <a:rPr lang="en-US" dirty="0"/>
              <a:t>In the middle</a:t>
            </a:r>
            <a:r>
              <a:rPr lang="en-US" baseline="0" dirty="0"/>
              <a:t> of the night, it may be a challenge to remember this citation to find this article. So, </a:t>
            </a:r>
            <a:r>
              <a:rPr lang="en-US" dirty="0"/>
              <a:t>A simple</a:t>
            </a:r>
            <a:r>
              <a:rPr lang="en-US" baseline="0" dirty="0"/>
              <a:t> calculator for this scoring system can be found on perinatology.com. You can choose drop down values and it will calculate the score for you. Consider transferring to the ICU with a score of 6 or worsening clinical status.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3FF89-30B4-4CCD-BBC5-058A33C8740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6548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txBox="1">
            <a:spLocks noGrp="1" noChangeArrowheads="1"/>
          </p:cNvSpPr>
          <p:nvPr/>
        </p:nvSpPr>
        <p:spPr bwMode="auto">
          <a:xfrm>
            <a:off x="5265969" y="6657844"/>
            <a:ext cx="4028860" cy="350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22" tIns="46061" rIns="92122" bIns="46061" anchor="b"/>
          <a:lstStyle>
            <a:lvl1pPr defTabSz="930275">
              <a:defRPr>
                <a:solidFill>
                  <a:schemeClr val="tx1"/>
                </a:solidFill>
                <a:latin typeface="Arial" charset="0"/>
                <a:ea typeface="ＭＳ Ｐゴシック" charset="-128"/>
              </a:defRPr>
            </a:lvl1pPr>
            <a:lvl2pPr marL="742950" indent="-285750" defTabSz="930275">
              <a:defRPr>
                <a:solidFill>
                  <a:schemeClr val="tx1"/>
                </a:solidFill>
                <a:latin typeface="Arial" charset="0"/>
                <a:ea typeface="ＭＳ Ｐゴシック" charset="-128"/>
              </a:defRPr>
            </a:lvl2pPr>
            <a:lvl3pPr marL="1143000" indent="-228600" defTabSz="930275">
              <a:defRPr>
                <a:solidFill>
                  <a:schemeClr val="tx1"/>
                </a:solidFill>
                <a:latin typeface="Arial" charset="0"/>
                <a:ea typeface="ＭＳ Ｐゴシック" charset="-128"/>
              </a:defRPr>
            </a:lvl3pPr>
            <a:lvl4pPr marL="1600200" indent="-228600" defTabSz="930275">
              <a:defRPr>
                <a:solidFill>
                  <a:schemeClr val="tx1"/>
                </a:solidFill>
                <a:latin typeface="Arial" charset="0"/>
                <a:ea typeface="ＭＳ Ｐゴシック" charset="-128"/>
              </a:defRPr>
            </a:lvl4pPr>
            <a:lvl5pPr marL="2057400" indent="-228600" defTabSz="930275">
              <a:defRPr>
                <a:solidFill>
                  <a:schemeClr val="tx1"/>
                </a:solidFill>
                <a:latin typeface="Arial" charset="0"/>
                <a:ea typeface="ＭＳ Ｐゴシック" charset="-128"/>
              </a:defRPr>
            </a:lvl5pPr>
            <a:lvl6pPr marL="2514600" indent="-228600" defTabSz="930275" eaLnBrk="0" fontAlgn="base" hangingPunct="0">
              <a:spcBef>
                <a:spcPct val="0"/>
              </a:spcBef>
              <a:spcAft>
                <a:spcPct val="0"/>
              </a:spcAft>
              <a:defRPr>
                <a:solidFill>
                  <a:schemeClr val="tx1"/>
                </a:solidFill>
                <a:latin typeface="Arial" charset="0"/>
                <a:ea typeface="ＭＳ Ｐゴシック" charset="-128"/>
              </a:defRPr>
            </a:lvl6pPr>
            <a:lvl7pPr marL="2971800" indent="-228600" defTabSz="930275" eaLnBrk="0" fontAlgn="base" hangingPunct="0">
              <a:spcBef>
                <a:spcPct val="0"/>
              </a:spcBef>
              <a:spcAft>
                <a:spcPct val="0"/>
              </a:spcAft>
              <a:defRPr>
                <a:solidFill>
                  <a:schemeClr val="tx1"/>
                </a:solidFill>
                <a:latin typeface="Arial" charset="0"/>
                <a:ea typeface="ＭＳ Ｐゴシック" charset="-128"/>
              </a:defRPr>
            </a:lvl7pPr>
            <a:lvl8pPr marL="3429000" indent="-228600" defTabSz="930275" eaLnBrk="0" fontAlgn="base" hangingPunct="0">
              <a:spcBef>
                <a:spcPct val="0"/>
              </a:spcBef>
              <a:spcAft>
                <a:spcPct val="0"/>
              </a:spcAft>
              <a:defRPr>
                <a:solidFill>
                  <a:schemeClr val="tx1"/>
                </a:solidFill>
                <a:latin typeface="Arial" charset="0"/>
                <a:ea typeface="ＭＳ Ｐゴシック" charset="-128"/>
              </a:defRPr>
            </a:lvl8pPr>
            <a:lvl9pPr marL="3886200" indent="-228600" defTabSz="930275"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FFE5CE4B-C99D-E741-BDE9-57AD3BCDB119}"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30275" rtl="0" eaLnBrk="0" fontAlgn="base" latinLnBrk="0" hangingPunct="0">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tLang="en-US" dirty="0">
              <a:latin typeface="Arial" charset="0"/>
              <a:ea typeface="ＭＳ Ｐゴシック" charset="-128"/>
            </a:endParaRPr>
          </a:p>
        </p:txBody>
      </p:sp>
    </p:spTree>
    <p:extLst>
      <p:ext uri="{BB962C8B-B14F-4D97-AF65-F5344CB8AC3E}">
        <p14:creationId xmlns:p14="http://schemas.microsoft.com/office/powerpoint/2010/main" val="1682560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CMQCC toolkits have been supported with active working collaboratives where best practice standards and implementation ideas are shared amount facilities in a “group think” environment. The mentor model has been utilized to scale up this effort and provide additional touch points with CMQCC.</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Over the past three years, CMQCC has been hosting an equity pilot collaborative with 5 hospitals to learn about the best ways to advance equity as a part of quality improvement initiatives. Participant hospitals have deployed a patient-reported experience metric (PREM), implemented implicit bias and birth equity trainings, and tested how to change unit attitudes and culture to support birth equity. Based on the insights and best practices identified in the pilot collaborative, CMQCC established a 22-member Birth Equity Task Force to lead the formal development and identification of action tools to address racism and promote equity. We anticipate releasing resources to interested California membership hospitals later this year</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31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Christa</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96EF4C-B408-F543-BFED-B66F095447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9866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Christa</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21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SMFM has also come out with new treatment guidance</a:t>
            </a:r>
          </a:p>
        </p:txBody>
      </p:sp>
      <p:sp>
        <p:nvSpPr>
          <p:cNvPr id="4" name="Slide Number Placeholder 3"/>
          <p:cNvSpPr>
            <a:spLocks noGrp="1"/>
          </p:cNvSpPr>
          <p:nvPr>
            <p:ph type="sldNum" sz="quarter" idx="5"/>
          </p:nvPr>
        </p:nvSpPr>
        <p:spPr/>
        <p:txBody>
          <a:bodyPr/>
          <a:lstStyle/>
          <a:p>
            <a:fld id="{39E02319-AD4C-473F-B0D1-C361880FE617}" type="slidenum">
              <a:rPr lang="en-US" smtClean="0"/>
              <a:t>3</a:t>
            </a:fld>
            <a:endParaRPr lang="en-US"/>
          </a:p>
        </p:txBody>
      </p:sp>
    </p:spTree>
    <p:extLst>
      <p:ext uri="{BB962C8B-B14F-4D97-AF65-F5344CB8AC3E}">
        <p14:creationId xmlns:p14="http://schemas.microsoft.com/office/powerpoint/2010/main" val="17492316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519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that you all sent in your QI team photos for the contest. This work is incredibly hard and you deserve recognition. Promoting vaginal birth requires a change in culture and the slope of that hill is going vary widely from site to site and challenges like staff turnover can definitely impact the gains. Give yourself grace while keeping your eye on the prize. Don’t be afraid to change something that isn’t working. Like I said in the beginning, you’ve got this!</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4793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txBox="1">
            <a:spLocks noGrp="1" noChangeArrowheads="1"/>
          </p:cNvSpPr>
          <p:nvPr/>
        </p:nvSpPr>
        <p:spPr bwMode="auto">
          <a:xfrm>
            <a:off x="5265969" y="6657844"/>
            <a:ext cx="4028860" cy="350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22" tIns="46061" rIns="92122" bIns="46061" anchor="b"/>
          <a:lstStyle>
            <a:lvl1pPr defTabSz="930275">
              <a:defRPr>
                <a:solidFill>
                  <a:schemeClr val="tx1"/>
                </a:solidFill>
                <a:latin typeface="Arial" charset="0"/>
                <a:ea typeface="ＭＳ Ｐゴシック" charset="-128"/>
              </a:defRPr>
            </a:lvl1pPr>
            <a:lvl2pPr marL="742950" indent="-285750" defTabSz="930275">
              <a:defRPr>
                <a:solidFill>
                  <a:schemeClr val="tx1"/>
                </a:solidFill>
                <a:latin typeface="Arial" charset="0"/>
                <a:ea typeface="ＭＳ Ｐゴシック" charset="-128"/>
              </a:defRPr>
            </a:lvl2pPr>
            <a:lvl3pPr marL="1143000" indent="-228600" defTabSz="930275">
              <a:defRPr>
                <a:solidFill>
                  <a:schemeClr val="tx1"/>
                </a:solidFill>
                <a:latin typeface="Arial" charset="0"/>
                <a:ea typeface="ＭＳ Ｐゴシック" charset="-128"/>
              </a:defRPr>
            </a:lvl3pPr>
            <a:lvl4pPr marL="1600200" indent="-228600" defTabSz="930275">
              <a:defRPr>
                <a:solidFill>
                  <a:schemeClr val="tx1"/>
                </a:solidFill>
                <a:latin typeface="Arial" charset="0"/>
                <a:ea typeface="ＭＳ Ｐゴシック" charset="-128"/>
              </a:defRPr>
            </a:lvl4pPr>
            <a:lvl5pPr marL="2057400" indent="-228600" defTabSz="930275">
              <a:defRPr>
                <a:solidFill>
                  <a:schemeClr val="tx1"/>
                </a:solidFill>
                <a:latin typeface="Arial" charset="0"/>
                <a:ea typeface="ＭＳ Ｐゴシック" charset="-128"/>
              </a:defRPr>
            </a:lvl5pPr>
            <a:lvl6pPr marL="2514600" indent="-228600" defTabSz="930275" eaLnBrk="0" fontAlgn="base" hangingPunct="0">
              <a:spcBef>
                <a:spcPct val="0"/>
              </a:spcBef>
              <a:spcAft>
                <a:spcPct val="0"/>
              </a:spcAft>
              <a:defRPr>
                <a:solidFill>
                  <a:schemeClr val="tx1"/>
                </a:solidFill>
                <a:latin typeface="Arial" charset="0"/>
                <a:ea typeface="ＭＳ Ｐゴシック" charset="-128"/>
              </a:defRPr>
            </a:lvl6pPr>
            <a:lvl7pPr marL="2971800" indent="-228600" defTabSz="930275" eaLnBrk="0" fontAlgn="base" hangingPunct="0">
              <a:spcBef>
                <a:spcPct val="0"/>
              </a:spcBef>
              <a:spcAft>
                <a:spcPct val="0"/>
              </a:spcAft>
              <a:defRPr>
                <a:solidFill>
                  <a:schemeClr val="tx1"/>
                </a:solidFill>
                <a:latin typeface="Arial" charset="0"/>
                <a:ea typeface="ＭＳ Ｐゴシック" charset="-128"/>
              </a:defRPr>
            </a:lvl7pPr>
            <a:lvl8pPr marL="3429000" indent="-228600" defTabSz="930275" eaLnBrk="0" fontAlgn="base" hangingPunct="0">
              <a:spcBef>
                <a:spcPct val="0"/>
              </a:spcBef>
              <a:spcAft>
                <a:spcPct val="0"/>
              </a:spcAft>
              <a:defRPr>
                <a:solidFill>
                  <a:schemeClr val="tx1"/>
                </a:solidFill>
                <a:latin typeface="Arial" charset="0"/>
                <a:ea typeface="ＭＳ Ｐゴシック" charset="-128"/>
              </a:defRPr>
            </a:lvl8pPr>
            <a:lvl9pPr marL="3886200" indent="-228600" defTabSz="930275"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FFE5CE4B-C99D-E741-BDE9-57AD3BCDB119}"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30275" rtl="0" eaLnBrk="0" fontAlgn="base" latinLnBrk="0" hangingPunct="0">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tLang="en-US" dirty="0">
              <a:latin typeface="Arial" charset="0"/>
              <a:ea typeface="ＭＳ Ｐゴシック" charset="-128"/>
            </a:endParaRPr>
          </a:p>
        </p:txBody>
      </p:sp>
    </p:spTree>
    <p:extLst>
      <p:ext uri="{BB962C8B-B14F-4D97-AF65-F5344CB8AC3E}">
        <p14:creationId xmlns:p14="http://schemas.microsoft.com/office/powerpoint/2010/main" val="604306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Maternal sepsis if the 2</a:t>
            </a:r>
            <a:r>
              <a:rPr lang="en-US" baseline="30000"/>
              <a:t>nd</a:t>
            </a:r>
            <a:r>
              <a:rPr lang="en-US"/>
              <a:t> leading cause of maternal mortality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Despite overall improvements in mortality rates in the general population, there has been no noticeable change in the proportion of maternal deaths due to sepsis. </a:t>
            </a:r>
          </a:p>
          <a:p>
            <a:endParaRPr lang="en-US"/>
          </a:p>
          <a:p>
            <a:r>
              <a:rPr lang="en-US"/>
              <a:t>It is the 3</a:t>
            </a:r>
            <a:r>
              <a:rPr lang="en-US" baseline="30000"/>
              <a:t>rd</a:t>
            </a:r>
            <a:r>
              <a:rPr lang="en-US"/>
              <a:t> leading cause of severe maternal morbidity at delivery, but it is the 1</a:t>
            </a:r>
            <a:r>
              <a:rPr lang="en-US" baseline="30000"/>
              <a:t>st</a:t>
            </a:r>
            <a:r>
              <a:rPr lang="en-US"/>
              <a:t> leading cause in the antepartum and postpartum periods</a:t>
            </a:r>
          </a:p>
          <a:p>
            <a:r>
              <a:rPr lang="en-US"/>
              <a:t>There are significantdisparities in rates of sepsis by race</a:t>
            </a:r>
          </a:p>
          <a:p>
            <a:r>
              <a:rPr lang="en-US"/>
              <a:t>. </a:t>
            </a:r>
          </a:p>
        </p:txBody>
      </p:sp>
      <p:sp>
        <p:nvSpPr>
          <p:cNvPr id="4" name="Slide Number Placeholder 3"/>
          <p:cNvSpPr>
            <a:spLocks noGrp="1"/>
          </p:cNvSpPr>
          <p:nvPr>
            <p:ph type="sldNum" sz="quarter" idx="5"/>
          </p:nvPr>
        </p:nvSpPr>
        <p:spPr/>
        <p:txBody>
          <a:bodyPr/>
          <a:lstStyle/>
          <a:p>
            <a:fld id="{39E02319-AD4C-473F-B0D1-C361880FE617}" type="slidenum">
              <a:rPr lang="en-US" smtClean="0"/>
              <a:t>4</a:t>
            </a:fld>
            <a:endParaRPr lang="en-US"/>
          </a:p>
        </p:txBody>
      </p:sp>
    </p:spTree>
    <p:extLst>
      <p:ext uri="{BB962C8B-B14F-4D97-AF65-F5344CB8AC3E}">
        <p14:creationId xmlns:p14="http://schemas.microsoft.com/office/powerpoint/2010/main" val="36618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5</a:t>
            </a:fld>
            <a:endParaRPr lang="en-US" altLang="en-US" dirty="0"/>
          </a:p>
        </p:txBody>
      </p:sp>
    </p:spTree>
    <p:extLst>
      <p:ext uri="{BB962C8B-B14F-4D97-AF65-F5344CB8AC3E}">
        <p14:creationId xmlns:p14="http://schemas.microsoft.com/office/powerpoint/2010/main" val="2751420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E02319-AD4C-473F-B0D1-C361880FE617}" type="slidenum">
              <a:rPr lang="en-US" smtClean="0"/>
              <a:t>6</a:t>
            </a:fld>
            <a:endParaRPr lang="en-US"/>
          </a:p>
        </p:txBody>
      </p:sp>
    </p:spTree>
    <p:extLst>
      <p:ext uri="{BB962C8B-B14F-4D97-AF65-F5344CB8AC3E}">
        <p14:creationId xmlns:p14="http://schemas.microsoft.com/office/powerpoint/2010/main" val="2980791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unclear whether coding favors CMS definition or the current accepted definition of sepsis</a:t>
            </a:r>
          </a:p>
        </p:txBody>
      </p:sp>
      <p:sp>
        <p:nvSpPr>
          <p:cNvPr id="4" name="Slide Number Placeholder 3"/>
          <p:cNvSpPr>
            <a:spLocks noGrp="1"/>
          </p:cNvSpPr>
          <p:nvPr>
            <p:ph type="sldNum" sz="quarter" idx="5"/>
          </p:nvPr>
        </p:nvSpPr>
        <p:spPr/>
        <p:txBody>
          <a:bodyPr/>
          <a:lstStyle/>
          <a:p>
            <a:fld id="{39E02319-AD4C-473F-B0D1-C361880FE617}" type="slidenum">
              <a:rPr lang="en-US" smtClean="0"/>
              <a:t>7</a:t>
            </a:fld>
            <a:endParaRPr lang="en-US"/>
          </a:p>
        </p:txBody>
      </p:sp>
    </p:spTree>
    <p:extLst>
      <p:ext uri="{BB962C8B-B14F-4D97-AF65-F5344CB8AC3E}">
        <p14:creationId xmlns:p14="http://schemas.microsoft.com/office/powerpoint/2010/main" val="1512581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E02319-AD4C-473F-B0D1-C361880FE617}" type="slidenum">
              <a:rPr lang="en-US" smtClean="0"/>
              <a:t>10</a:t>
            </a:fld>
            <a:endParaRPr lang="en-US"/>
          </a:p>
        </p:txBody>
      </p:sp>
    </p:spTree>
    <p:extLst>
      <p:ext uri="{BB962C8B-B14F-4D97-AF65-F5344CB8AC3E}">
        <p14:creationId xmlns:p14="http://schemas.microsoft.com/office/powerpoint/2010/main" val="4032457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E02319-AD4C-473F-B0D1-C361880FE617}" type="slidenum">
              <a:rPr lang="en-US" smtClean="0"/>
              <a:t>11</a:t>
            </a:fld>
            <a:endParaRPr lang="en-US"/>
          </a:p>
        </p:txBody>
      </p:sp>
    </p:spTree>
    <p:extLst>
      <p:ext uri="{BB962C8B-B14F-4D97-AF65-F5344CB8AC3E}">
        <p14:creationId xmlns:p14="http://schemas.microsoft.com/office/powerpoint/2010/main" val="1047485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1.xml"/><Relationship Id="rId1" Type="http://schemas.openxmlformats.org/officeDocument/2006/relationships/themeOverride" Target="../theme/themeOverride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hemeOverride" Target="../theme/themeOverride2.xml"/><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hemeOverride" Target="../theme/themeOverride3.xml"/><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hemeOverride" Target="../theme/themeOverride4.xml"/><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hemeOverride" Target="../theme/themeOverride5.xml"/><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hemeOverride" Target="../theme/themeOverride6.xml"/><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hemeOverride" Target="../theme/themeOverride7.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hemeOverride" Target="../theme/themeOverride8.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14.tiff"/></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Picture Placeholder 7"/>
          <p:cNvSpPr>
            <a:spLocks noGrp="1"/>
          </p:cNvSpPr>
          <p:nvPr>
            <p:ph type="pic" sz="quarter" idx="11"/>
          </p:nvPr>
        </p:nvSpPr>
        <p:spPr>
          <a:xfrm>
            <a:off x="2827867" y="1727200"/>
            <a:ext cx="6333067" cy="3403600"/>
          </a:xfrm>
          <a:prstGeom prst="rect">
            <a:avLst/>
          </a:prstGeom>
        </p:spPr>
        <p:txBody>
          <a:bodyPr rtlCol="0">
            <a:normAutofit/>
          </a:bodyPr>
          <a:lstStyle/>
          <a:p>
            <a:pPr lvl="0"/>
            <a:r>
              <a:rPr lang="en-US" noProof="0"/>
              <a:t>Click icon to add picture</a:t>
            </a:r>
          </a:p>
        </p:txBody>
      </p:sp>
      <p:sp>
        <p:nvSpPr>
          <p:cNvPr id="3" name="Slide Number Placeholder 5"/>
          <p:cNvSpPr>
            <a:spLocks noGrp="1"/>
          </p:cNvSpPr>
          <p:nvPr>
            <p:ph type="sldNum" sz="quarter" idx="12"/>
          </p:nvPr>
        </p:nvSpPr>
        <p:spPr/>
        <p:txBody>
          <a:bodyPr/>
          <a:lstStyle>
            <a:lvl1pPr>
              <a:defRPr/>
            </a:lvl1pPr>
          </a:lstStyle>
          <a:p>
            <a:pPr>
              <a:defRPr/>
            </a:pPr>
            <a:fld id="{B8F9A268-1A9F-4FDC-8060-35D65DA9AFAD}" type="slidenum">
              <a:rPr lang="en-US"/>
              <a:pPr>
                <a:defRPr/>
              </a:pPr>
              <a:t>‹#›</a:t>
            </a:fld>
            <a:endParaRPr lang="en-US"/>
          </a:p>
        </p:txBody>
      </p:sp>
    </p:spTree>
    <p:extLst>
      <p:ext uri="{BB962C8B-B14F-4D97-AF65-F5344CB8AC3E}">
        <p14:creationId xmlns:p14="http://schemas.microsoft.com/office/powerpoint/2010/main" val="3434435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Multiple Images and Stories">
    <p:spTree>
      <p:nvGrpSpPr>
        <p:cNvPr id="1" name=""/>
        <p:cNvGrpSpPr/>
        <p:nvPr/>
      </p:nvGrpSpPr>
      <p:grpSpPr>
        <a:xfrm>
          <a:off x="0" y="0"/>
          <a:ext cx="0" cy="0"/>
          <a:chOff x="0" y="0"/>
          <a:chExt cx="0" cy="0"/>
        </a:xfrm>
      </p:grpSpPr>
      <p:sp>
        <p:nvSpPr>
          <p:cNvPr id="9" name="Rectangle 8"/>
          <p:cNvSpPr/>
          <p:nvPr userDrawn="1"/>
        </p:nvSpPr>
        <p:spPr>
          <a:xfrm>
            <a:off x="609601" y="1308100"/>
            <a:ext cx="3596217" cy="2370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latin typeface="Trebuchet MS" panose="020B0703020202090204" pitchFamily="34" charset="0"/>
            </a:endParaRPr>
          </a:p>
        </p:txBody>
      </p:sp>
      <p:sp>
        <p:nvSpPr>
          <p:cNvPr id="10" name="Rectangle 9"/>
          <p:cNvSpPr/>
          <p:nvPr userDrawn="1"/>
        </p:nvSpPr>
        <p:spPr>
          <a:xfrm>
            <a:off x="4301068" y="1308100"/>
            <a:ext cx="3596217" cy="23706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solidFill>
                <a:schemeClr val="bg2"/>
              </a:solidFill>
              <a:latin typeface="Trebuchet MS" panose="020B0703020202090204" pitchFamily="34" charset="0"/>
            </a:endParaRPr>
          </a:p>
        </p:txBody>
      </p:sp>
      <p:sp>
        <p:nvSpPr>
          <p:cNvPr id="14" name="Rectangle 13"/>
          <p:cNvSpPr/>
          <p:nvPr userDrawn="1"/>
        </p:nvSpPr>
        <p:spPr>
          <a:xfrm>
            <a:off x="7986184" y="1308100"/>
            <a:ext cx="3596216" cy="23706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latin typeface="Trebuchet MS" panose="020B0703020202090204" pitchFamily="34" charset="0"/>
            </a:endParaRPr>
          </a:p>
        </p:txBody>
      </p:sp>
      <p:sp>
        <p:nvSpPr>
          <p:cNvPr id="15" name="Rectangle 14"/>
          <p:cNvSpPr/>
          <p:nvPr userDrawn="1"/>
        </p:nvSpPr>
        <p:spPr>
          <a:xfrm>
            <a:off x="609601" y="3443817"/>
            <a:ext cx="3596217" cy="2523067"/>
          </a:xfrm>
          <a:prstGeom prst="rect">
            <a:avLst/>
          </a:prstGeom>
          <a:solidFill>
            <a:srgbClr val="CCC8C3">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latin typeface="Trebuchet MS" panose="020B0703020202090204" pitchFamily="34" charset="0"/>
            </a:endParaRPr>
          </a:p>
        </p:txBody>
      </p:sp>
      <p:sp>
        <p:nvSpPr>
          <p:cNvPr id="16" name="Rectangle 15"/>
          <p:cNvSpPr/>
          <p:nvPr userDrawn="1"/>
        </p:nvSpPr>
        <p:spPr>
          <a:xfrm>
            <a:off x="4301068" y="3443817"/>
            <a:ext cx="3596217" cy="2523067"/>
          </a:xfrm>
          <a:prstGeom prst="rect">
            <a:avLst/>
          </a:prstGeom>
          <a:solidFill>
            <a:srgbClr val="CCC8C3">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latin typeface="Trebuchet MS" panose="020B0703020202090204" pitchFamily="34" charset="0"/>
            </a:endParaRPr>
          </a:p>
        </p:txBody>
      </p:sp>
      <p:sp>
        <p:nvSpPr>
          <p:cNvPr id="20" name="Rectangle 19"/>
          <p:cNvSpPr/>
          <p:nvPr userDrawn="1"/>
        </p:nvSpPr>
        <p:spPr>
          <a:xfrm>
            <a:off x="7986184" y="3443817"/>
            <a:ext cx="3596216" cy="2523067"/>
          </a:xfrm>
          <a:prstGeom prst="rect">
            <a:avLst/>
          </a:prstGeom>
          <a:solidFill>
            <a:srgbClr val="CCC8C3">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latin typeface="Trebuchet MS" panose="020B0703020202090204" pitchFamily="34" charset="0"/>
            </a:endParaRPr>
          </a:p>
        </p:txBody>
      </p:sp>
      <p:pic>
        <p:nvPicPr>
          <p:cNvPr id="21" name="Picture 11"/>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0365318" y="6424085"/>
            <a:ext cx="1475316" cy="27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C:\Users\Arne\Documents\Business\lucpac20131226\Lucile Packard\1172 Binder - SCH_EnterpriseLogo_2015_05_19 v3\SCH-LPCHS Logo Set 2015.08.11.v1\SCH Logo MS Update\Dual Enterprise H\MS\Dual_Enterprise_H_MS.emf"/>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04285" y="6199718"/>
            <a:ext cx="225424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274637"/>
            <a:ext cx="10972800" cy="731520"/>
          </a:xfrm>
          <a:prstGeom prst="rect">
            <a:avLst/>
          </a:prstGeom>
        </p:spPr>
        <p:txBody>
          <a:bodyPr/>
          <a:lstStyle>
            <a:lvl1pPr>
              <a:defRPr>
                <a:latin typeface="Trebuchet MS" panose="020B0703020202090204" pitchFamily="34" charset="0"/>
              </a:defRPr>
            </a:lvl1pPr>
          </a:lstStyle>
          <a:p>
            <a:r>
              <a:rPr lang="en-US" dirty="0"/>
              <a:t>Click to edit Master title style</a:t>
            </a:r>
          </a:p>
        </p:txBody>
      </p:sp>
      <p:sp>
        <p:nvSpPr>
          <p:cNvPr id="11" name="Picture Placeholder 13"/>
          <p:cNvSpPr>
            <a:spLocks noGrp="1"/>
          </p:cNvSpPr>
          <p:nvPr>
            <p:ph type="pic" sz="quarter" idx="13"/>
          </p:nvPr>
        </p:nvSpPr>
        <p:spPr>
          <a:xfrm>
            <a:off x="609600" y="1597329"/>
            <a:ext cx="3596640" cy="1783080"/>
          </a:xfrm>
          <a:prstGeom prst="rect">
            <a:avLst/>
          </a:prstGeom>
        </p:spPr>
        <p:txBody>
          <a:bodyPr rtlCol="0">
            <a:normAutofit/>
          </a:bodyPr>
          <a:lstStyle>
            <a:lvl1pPr>
              <a:defRPr sz="3200">
                <a:latin typeface="Trebuchet MS" panose="020B0703020202090204" pitchFamily="34" charset="0"/>
              </a:defRPr>
            </a:lvl1pPr>
          </a:lstStyle>
          <a:p>
            <a:pPr lvl="0"/>
            <a:endParaRPr lang="en-US" noProof="0"/>
          </a:p>
        </p:txBody>
      </p:sp>
      <p:sp>
        <p:nvSpPr>
          <p:cNvPr id="12" name="Picture Placeholder 13"/>
          <p:cNvSpPr>
            <a:spLocks noGrp="1"/>
          </p:cNvSpPr>
          <p:nvPr>
            <p:ph type="pic" sz="quarter" idx="14"/>
          </p:nvPr>
        </p:nvSpPr>
        <p:spPr>
          <a:xfrm>
            <a:off x="4301067" y="1597329"/>
            <a:ext cx="3596640" cy="1783080"/>
          </a:xfrm>
          <a:prstGeom prst="rect">
            <a:avLst/>
          </a:prstGeom>
        </p:spPr>
        <p:txBody>
          <a:bodyPr rtlCol="0">
            <a:normAutofit/>
          </a:bodyPr>
          <a:lstStyle>
            <a:lvl1pPr>
              <a:defRPr sz="3200">
                <a:latin typeface="Trebuchet MS" panose="020B0703020202090204" pitchFamily="34" charset="0"/>
              </a:defRPr>
            </a:lvl1pPr>
          </a:lstStyle>
          <a:p>
            <a:pPr lvl="0"/>
            <a:endParaRPr lang="en-US" noProof="0"/>
          </a:p>
        </p:txBody>
      </p:sp>
      <p:sp>
        <p:nvSpPr>
          <p:cNvPr id="13" name="Picture Placeholder 13"/>
          <p:cNvSpPr>
            <a:spLocks noGrp="1"/>
          </p:cNvSpPr>
          <p:nvPr>
            <p:ph type="pic" sz="quarter" idx="15"/>
          </p:nvPr>
        </p:nvSpPr>
        <p:spPr>
          <a:xfrm>
            <a:off x="7985760" y="1597329"/>
            <a:ext cx="3596640" cy="1783080"/>
          </a:xfrm>
          <a:prstGeom prst="rect">
            <a:avLst/>
          </a:prstGeom>
        </p:spPr>
        <p:txBody>
          <a:bodyPr rtlCol="0">
            <a:normAutofit/>
          </a:bodyPr>
          <a:lstStyle>
            <a:lvl1pPr>
              <a:defRPr sz="3200">
                <a:latin typeface="Trebuchet MS" panose="020B0703020202090204" pitchFamily="34" charset="0"/>
              </a:defRPr>
            </a:lvl1pPr>
          </a:lstStyle>
          <a:p>
            <a:pPr lvl="0"/>
            <a:endParaRPr lang="en-US" noProof="0"/>
          </a:p>
        </p:txBody>
      </p:sp>
      <p:sp>
        <p:nvSpPr>
          <p:cNvPr id="17" name="Text Placeholder 20"/>
          <p:cNvSpPr>
            <a:spLocks noGrp="1"/>
          </p:cNvSpPr>
          <p:nvPr>
            <p:ph type="body" sz="quarter" idx="16"/>
          </p:nvPr>
        </p:nvSpPr>
        <p:spPr>
          <a:xfrm>
            <a:off x="863600" y="3642031"/>
            <a:ext cx="3014133" cy="1701800"/>
          </a:xfrm>
          <a:prstGeom prst="rect">
            <a:avLst/>
          </a:prstGeom>
          <a:ln>
            <a:noFill/>
          </a:ln>
        </p:spPr>
        <p:txBody>
          <a:bodyPr>
            <a:noAutofit/>
          </a:bodyPr>
          <a:lstStyle>
            <a:lvl1pPr>
              <a:defRPr sz="2933">
                <a:solidFill>
                  <a:schemeClr val="accent1"/>
                </a:solidFill>
                <a:latin typeface="Trebuchet MS" panose="020B0703020202090204" pitchFamily="34" charset="0"/>
              </a:defRPr>
            </a:lvl1pPr>
            <a:lvl2pPr>
              <a:defRPr sz="2933"/>
            </a:lvl2pPr>
            <a:lvl3pPr>
              <a:defRPr sz="2933"/>
            </a:lvl3pPr>
            <a:lvl4pPr>
              <a:defRPr sz="2933"/>
            </a:lvl4pPr>
            <a:lvl5pPr>
              <a:defRPr sz="2933"/>
            </a:lvl5pPr>
          </a:lstStyle>
          <a:p>
            <a:pPr lvl="0"/>
            <a:r>
              <a:rPr lang="en-US"/>
              <a:t>Click to edit</a:t>
            </a:r>
          </a:p>
          <a:p>
            <a:pPr lvl="0"/>
            <a:r>
              <a:rPr lang="en-US"/>
              <a:t>Master text</a:t>
            </a:r>
          </a:p>
          <a:p>
            <a:pPr lvl="0"/>
            <a:r>
              <a:rPr lang="en-US"/>
              <a:t>styles</a:t>
            </a:r>
          </a:p>
        </p:txBody>
      </p:sp>
      <p:sp>
        <p:nvSpPr>
          <p:cNvPr id="18" name="Text Placeholder 20"/>
          <p:cNvSpPr>
            <a:spLocks noGrp="1"/>
          </p:cNvSpPr>
          <p:nvPr>
            <p:ph type="body" sz="quarter" idx="17"/>
          </p:nvPr>
        </p:nvSpPr>
        <p:spPr>
          <a:xfrm>
            <a:off x="4588934" y="3642031"/>
            <a:ext cx="3014133" cy="1701800"/>
          </a:xfrm>
          <a:prstGeom prst="rect">
            <a:avLst/>
          </a:prstGeom>
        </p:spPr>
        <p:txBody>
          <a:bodyPr>
            <a:noAutofit/>
          </a:bodyPr>
          <a:lstStyle>
            <a:lvl1pPr>
              <a:defRPr sz="2933">
                <a:solidFill>
                  <a:schemeClr val="tx2"/>
                </a:solidFill>
                <a:latin typeface="Trebuchet MS" panose="020B0703020202090204" pitchFamily="34" charset="0"/>
              </a:defRPr>
            </a:lvl1pPr>
            <a:lvl2pPr>
              <a:defRPr sz="2933"/>
            </a:lvl2pPr>
            <a:lvl3pPr>
              <a:defRPr sz="2933"/>
            </a:lvl3pPr>
            <a:lvl4pPr>
              <a:defRPr sz="2933"/>
            </a:lvl4pPr>
            <a:lvl5pPr>
              <a:defRPr sz="2933"/>
            </a:lvl5pPr>
          </a:lstStyle>
          <a:p>
            <a:pPr lvl="0"/>
            <a:r>
              <a:rPr lang="en-US"/>
              <a:t>Click to edit</a:t>
            </a:r>
          </a:p>
          <a:p>
            <a:pPr lvl="0"/>
            <a:r>
              <a:rPr lang="en-US"/>
              <a:t>Master text</a:t>
            </a:r>
          </a:p>
          <a:p>
            <a:pPr lvl="0"/>
            <a:r>
              <a:rPr lang="en-US"/>
              <a:t>styles</a:t>
            </a:r>
          </a:p>
        </p:txBody>
      </p:sp>
      <p:sp>
        <p:nvSpPr>
          <p:cNvPr id="19" name="Text Placeholder 20"/>
          <p:cNvSpPr>
            <a:spLocks noGrp="1"/>
          </p:cNvSpPr>
          <p:nvPr>
            <p:ph type="body" sz="quarter" idx="18"/>
          </p:nvPr>
        </p:nvSpPr>
        <p:spPr>
          <a:xfrm>
            <a:off x="8229600" y="3642031"/>
            <a:ext cx="3014133" cy="1701800"/>
          </a:xfrm>
          <a:prstGeom prst="rect">
            <a:avLst/>
          </a:prstGeom>
        </p:spPr>
        <p:txBody>
          <a:bodyPr>
            <a:noAutofit/>
          </a:bodyPr>
          <a:lstStyle>
            <a:lvl1pPr>
              <a:defRPr sz="2933">
                <a:solidFill>
                  <a:schemeClr val="tx1"/>
                </a:solidFill>
                <a:latin typeface="Trebuchet MS" panose="020B0703020202090204" pitchFamily="34" charset="0"/>
              </a:defRPr>
            </a:lvl1pPr>
            <a:lvl2pPr>
              <a:defRPr sz="2933"/>
            </a:lvl2pPr>
            <a:lvl3pPr>
              <a:defRPr sz="2933"/>
            </a:lvl3pPr>
            <a:lvl4pPr>
              <a:defRPr sz="2933"/>
            </a:lvl4pPr>
            <a:lvl5pPr>
              <a:defRPr sz="2933"/>
            </a:lvl5pPr>
          </a:lstStyle>
          <a:p>
            <a:pPr lvl="0"/>
            <a:r>
              <a:rPr lang="en-US"/>
              <a:t>Click to edit</a:t>
            </a:r>
          </a:p>
          <a:p>
            <a:pPr lvl="0"/>
            <a:r>
              <a:rPr lang="en-US"/>
              <a:t>Master text</a:t>
            </a:r>
          </a:p>
          <a:p>
            <a:pPr lvl="0"/>
            <a:r>
              <a:rPr lang="en-US"/>
              <a:t>styles</a:t>
            </a:r>
          </a:p>
        </p:txBody>
      </p:sp>
      <p:sp>
        <p:nvSpPr>
          <p:cNvPr id="23" name="Slide Number Placeholder 2"/>
          <p:cNvSpPr>
            <a:spLocks noGrp="1"/>
          </p:cNvSpPr>
          <p:nvPr>
            <p:ph type="sldNum" sz="quarter" idx="19"/>
          </p:nvPr>
        </p:nvSpPr>
        <p:spPr/>
        <p:txBody>
          <a:bodyPr/>
          <a:lstStyle>
            <a:lvl1pPr>
              <a:defRPr>
                <a:latin typeface="Trebuchet MS" panose="020B0703020202090204" pitchFamily="34" charset="0"/>
              </a:defRPr>
            </a:lvl1pPr>
          </a:lstStyle>
          <a:p>
            <a:pPr>
              <a:defRPr/>
            </a:pPr>
            <a:fld id="{95544CD4-4D89-4FBE-9B95-6BBDFB9DB669}" type="slidenum">
              <a:rPr lang="en-US" smtClean="0"/>
              <a:pPr>
                <a:defRPr/>
              </a:pPr>
              <a:t>‹#›</a:t>
            </a:fld>
            <a:endParaRPr lang="en-US"/>
          </a:p>
        </p:txBody>
      </p:sp>
    </p:spTree>
    <p:extLst>
      <p:ext uri="{BB962C8B-B14F-4D97-AF65-F5344CB8AC3E}">
        <p14:creationId xmlns:p14="http://schemas.microsoft.com/office/powerpoint/2010/main" val="2531396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elcome New Doctor">
    <p:spTree>
      <p:nvGrpSpPr>
        <p:cNvPr id="1" name=""/>
        <p:cNvGrpSpPr/>
        <p:nvPr/>
      </p:nvGrpSpPr>
      <p:grpSpPr>
        <a:xfrm>
          <a:off x="0" y="0"/>
          <a:ext cx="0" cy="0"/>
          <a:chOff x="0" y="0"/>
          <a:chExt cx="0" cy="0"/>
        </a:xfrm>
      </p:grpSpPr>
      <p:pic>
        <p:nvPicPr>
          <p:cNvPr id="10"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0365318" y="6424085"/>
            <a:ext cx="1475316" cy="27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Arne\Documents\Business\lucpac20131226\Lucile Packard\1172 Binder - SCH_EnterpriseLogo_2015_05_19 v3\SCH-LPCHS Logo Set 2015.08.11.v1\SCH Logo MS Update\Dual Enterprise H\MS\Dual_Enterprise_H_MS.emf"/>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04285" y="6199718"/>
            <a:ext cx="225424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ontent Placeholder 17"/>
          <p:cNvSpPr>
            <a:spLocks noGrp="1"/>
          </p:cNvSpPr>
          <p:nvPr>
            <p:ph sz="quarter" idx="13"/>
          </p:nvPr>
        </p:nvSpPr>
        <p:spPr>
          <a:xfrm>
            <a:off x="4222752" y="1530373"/>
            <a:ext cx="7359649" cy="2690900"/>
          </a:xfrm>
          <a:prstGeom prst="rect">
            <a:avLst/>
          </a:prstGeom>
        </p:spPr>
        <p:txBody>
          <a:bodyPr lIns="0" tIns="0" rIns="0" bIns="0">
            <a:normAutofit/>
          </a:bodyPr>
          <a:lstStyle>
            <a:lvl1pPr>
              <a:lnSpc>
                <a:spcPct val="150000"/>
              </a:lnSpc>
              <a:spcBef>
                <a:spcPts val="0"/>
              </a:spcBef>
              <a:spcAft>
                <a:spcPts val="800"/>
              </a:spcAft>
              <a:defRPr sz="1867" baseline="0">
                <a:latin typeface="Trebuchet MS" panose="020B0703020202090204" pitchFamily="34" charset="0"/>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Edit Master text styles</a:t>
            </a:r>
          </a:p>
        </p:txBody>
      </p:sp>
      <p:sp>
        <p:nvSpPr>
          <p:cNvPr id="20" name="Content Placeholder 19"/>
          <p:cNvSpPr>
            <a:spLocks noGrp="1"/>
          </p:cNvSpPr>
          <p:nvPr>
            <p:ph sz="quarter" idx="14"/>
          </p:nvPr>
        </p:nvSpPr>
        <p:spPr>
          <a:xfrm>
            <a:off x="609600" y="4221273"/>
            <a:ext cx="10972800" cy="839243"/>
          </a:xfrm>
          <a:prstGeom prst="rect">
            <a:avLst/>
          </a:prstGeom>
        </p:spPr>
        <p:txBody>
          <a:bodyPr lIns="0" tIns="0" rIns="0" bIns="0">
            <a:noAutofit/>
          </a:bodyPr>
          <a:lstStyle>
            <a:lvl1pPr>
              <a:lnSpc>
                <a:spcPct val="150000"/>
              </a:lnSpc>
              <a:spcBef>
                <a:spcPts val="0"/>
              </a:spcBef>
              <a:defRPr sz="1867" baseline="0">
                <a:latin typeface="Trebuchet MS" panose="020B0703020202090204" pitchFamily="34" charset="0"/>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Edit Master text styles</a:t>
            </a:r>
          </a:p>
        </p:txBody>
      </p:sp>
      <p:sp>
        <p:nvSpPr>
          <p:cNvPr id="26" name="Picture Placeholder 25"/>
          <p:cNvSpPr>
            <a:spLocks noGrp="1"/>
          </p:cNvSpPr>
          <p:nvPr>
            <p:ph type="pic" sz="quarter" idx="17"/>
          </p:nvPr>
        </p:nvSpPr>
        <p:spPr>
          <a:xfrm>
            <a:off x="609600" y="1628774"/>
            <a:ext cx="3356456" cy="2517343"/>
          </a:xfrm>
          <a:prstGeom prst="rect">
            <a:avLst/>
          </a:prstGeom>
          <a:ln w="12700">
            <a:noFill/>
          </a:ln>
          <a:effectLst>
            <a:outerShdw blurRad="50800" dist="38100" dir="2700000" algn="tl" rotWithShape="0">
              <a:prstClr val="black">
                <a:alpha val="40000"/>
              </a:prstClr>
            </a:outerShdw>
          </a:effectLst>
        </p:spPr>
        <p:txBody>
          <a:bodyPr rtlCol="0">
            <a:normAutofit/>
          </a:bodyPr>
          <a:lstStyle>
            <a:lvl1pPr>
              <a:defRPr sz="1600" baseline="0">
                <a:latin typeface="Trebuchet MS" panose="020B0703020202090204" pitchFamily="34" charset="0"/>
              </a:defRPr>
            </a:lvl1pPr>
          </a:lstStyle>
          <a:p>
            <a:pPr lvl="0"/>
            <a:r>
              <a:rPr lang="en-US" noProof="0"/>
              <a:t>Click icon to add picture</a:t>
            </a:r>
          </a:p>
        </p:txBody>
      </p:sp>
      <p:sp>
        <p:nvSpPr>
          <p:cNvPr id="35" name="Content Placeholder 34"/>
          <p:cNvSpPr>
            <a:spLocks noGrp="1"/>
          </p:cNvSpPr>
          <p:nvPr>
            <p:ph sz="quarter" idx="18"/>
          </p:nvPr>
        </p:nvSpPr>
        <p:spPr>
          <a:xfrm>
            <a:off x="3640899" y="5251033"/>
            <a:ext cx="2438400" cy="914400"/>
          </a:xfrm>
          <a:prstGeom prst="rect">
            <a:avLst/>
          </a:prstGeom>
        </p:spPr>
        <p:txBody>
          <a:bodyPr>
            <a:noAutofit/>
          </a:bodyPr>
          <a:lstStyle>
            <a:lvl1pPr defTabSz="365751">
              <a:spcBef>
                <a:spcPts val="0"/>
              </a:spcBef>
              <a:tabLst>
                <a:tab pos="365751" algn="l"/>
              </a:tabLst>
              <a:defRPr sz="1867" baseline="0">
                <a:latin typeface="Trebuchet MS" panose="020B0703020202090204" pitchFamily="34" charset="0"/>
              </a:defRPr>
            </a:lvl1pPr>
            <a:lvl2pPr>
              <a:defRPr sz="1867">
                <a:latin typeface="+mn-lt"/>
              </a:defRPr>
            </a:lvl2pPr>
            <a:lvl3pPr>
              <a:defRPr sz="1867">
                <a:latin typeface="+mn-lt"/>
              </a:defRPr>
            </a:lvl3pPr>
            <a:lvl4pPr>
              <a:defRPr sz="1867">
                <a:latin typeface="+mn-lt"/>
              </a:defRPr>
            </a:lvl4pPr>
            <a:lvl5pPr>
              <a:defRPr sz="1867">
                <a:latin typeface="+mn-lt"/>
              </a:defRPr>
            </a:lvl5pPr>
          </a:lstStyle>
          <a:p>
            <a:pPr lvl="0"/>
            <a:r>
              <a:rPr lang="en-US"/>
              <a:t>Edit Master text styles</a:t>
            </a:r>
          </a:p>
        </p:txBody>
      </p:sp>
      <p:sp>
        <p:nvSpPr>
          <p:cNvPr id="36" name="Content Placeholder 34"/>
          <p:cNvSpPr>
            <a:spLocks noGrp="1"/>
          </p:cNvSpPr>
          <p:nvPr>
            <p:ph sz="quarter" idx="19"/>
          </p:nvPr>
        </p:nvSpPr>
        <p:spPr>
          <a:xfrm>
            <a:off x="6331212" y="5251033"/>
            <a:ext cx="2438400" cy="914400"/>
          </a:xfrm>
          <a:prstGeom prst="rect">
            <a:avLst/>
          </a:prstGeom>
        </p:spPr>
        <p:txBody>
          <a:bodyPr>
            <a:noAutofit/>
          </a:bodyPr>
          <a:lstStyle>
            <a:lvl1pPr defTabSz="365751">
              <a:spcBef>
                <a:spcPts val="0"/>
              </a:spcBef>
              <a:tabLst>
                <a:tab pos="365751" algn="l"/>
              </a:tabLst>
              <a:defRPr sz="1867">
                <a:latin typeface="Trebuchet MS" panose="020B0703020202090204" pitchFamily="34" charset="0"/>
              </a:defRPr>
            </a:lvl1pPr>
            <a:lvl2pPr>
              <a:defRPr sz="1867">
                <a:latin typeface="+mn-lt"/>
              </a:defRPr>
            </a:lvl2pPr>
            <a:lvl3pPr>
              <a:defRPr sz="1867">
                <a:latin typeface="+mn-lt"/>
              </a:defRPr>
            </a:lvl3pPr>
            <a:lvl4pPr>
              <a:defRPr sz="1867">
                <a:latin typeface="+mn-lt"/>
              </a:defRPr>
            </a:lvl4pPr>
            <a:lvl5pPr>
              <a:defRPr sz="1867">
                <a:latin typeface="+mn-lt"/>
              </a:defRPr>
            </a:lvl5pPr>
          </a:lstStyle>
          <a:p>
            <a:pPr lvl="0"/>
            <a:r>
              <a:rPr lang="en-US"/>
              <a:t>Edit Master text styles</a:t>
            </a:r>
          </a:p>
        </p:txBody>
      </p:sp>
      <p:sp>
        <p:nvSpPr>
          <p:cNvPr id="37" name="Content Placeholder 34"/>
          <p:cNvSpPr>
            <a:spLocks noGrp="1"/>
          </p:cNvSpPr>
          <p:nvPr>
            <p:ph sz="quarter" idx="20"/>
          </p:nvPr>
        </p:nvSpPr>
        <p:spPr>
          <a:xfrm>
            <a:off x="9021524" y="5251033"/>
            <a:ext cx="2438400" cy="914400"/>
          </a:xfrm>
          <a:prstGeom prst="rect">
            <a:avLst/>
          </a:prstGeom>
        </p:spPr>
        <p:txBody>
          <a:bodyPr>
            <a:noAutofit/>
          </a:bodyPr>
          <a:lstStyle>
            <a:lvl1pPr marL="0" marR="0" indent="0" algn="l" defTabSz="365751" rtl="0" eaLnBrk="1" fontAlgn="auto" latinLnBrk="0" hangingPunct="1">
              <a:lnSpc>
                <a:spcPct val="100000"/>
              </a:lnSpc>
              <a:spcBef>
                <a:spcPts val="0"/>
              </a:spcBef>
              <a:spcAft>
                <a:spcPts val="0"/>
              </a:spcAft>
              <a:buClrTx/>
              <a:buSzTx/>
              <a:buFont typeface="Arial"/>
              <a:buNone/>
              <a:tabLst>
                <a:tab pos="365751" algn="l"/>
              </a:tabLst>
              <a:defRPr sz="1867" baseline="0">
                <a:latin typeface="Trebuchet MS" panose="020B0703020202090204" pitchFamily="34" charset="0"/>
              </a:defRPr>
            </a:lvl1pPr>
            <a:lvl2pPr>
              <a:defRPr sz="1867">
                <a:latin typeface="+mn-lt"/>
              </a:defRPr>
            </a:lvl2pPr>
            <a:lvl3pPr>
              <a:defRPr sz="1867">
                <a:latin typeface="+mn-lt"/>
              </a:defRPr>
            </a:lvl3pPr>
            <a:lvl4pPr>
              <a:defRPr sz="1867">
                <a:latin typeface="+mn-lt"/>
              </a:defRPr>
            </a:lvl4pPr>
            <a:lvl5pPr>
              <a:defRPr sz="1867">
                <a:latin typeface="+mn-lt"/>
              </a:defRPr>
            </a:lvl5pPr>
          </a:lstStyle>
          <a:p>
            <a:pPr lvl="0"/>
            <a:r>
              <a:rPr lang="en-US"/>
              <a:t>Edit Master text styles</a:t>
            </a:r>
          </a:p>
        </p:txBody>
      </p:sp>
      <p:sp>
        <p:nvSpPr>
          <p:cNvPr id="2" name="Title 1"/>
          <p:cNvSpPr>
            <a:spLocks noGrp="1"/>
          </p:cNvSpPr>
          <p:nvPr>
            <p:ph type="title"/>
          </p:nvPr>
        </p:nvSpPr>
        <p:spPr>
          <a:xfrm>
            <a:off x="609601" y="738093"/>
            <a:ext cx="10972801" cy="766284"/>
          </a:xfrm>
          <a:prstGeom prst="rect">
            <a:avLst/>
          </a:prstGeom>
        </p:spPr>
        <p:txBody>
          <a:bodyPr tIns="0" rIns="0" bIns="0"/>
          <a:lstStyle>
            <a:lvl1pPr>
              <a:defRPr sz="5333">
                <a:solidFill>
                  <a:schemeClr val="tx2"/>
                </a:solidFill>
                <a:latin typeface="Trebuchet MS" panose="020B0703020202090204" pitchFamily="34" charset="0"/>
              </a:defRPr>
            </a:lvl1pPr>
          </a:lstStyle>
          <a:p>
            <a:r>
              <a:rPr lang="en-US"/>
              <a:t>Click to edit Master title style</a:t>
            </a:r>
          </a:p>
        </p:txBody>
      </p:sp>
      <p:sp>
        <p:nvSpPr>
          <p:cNvPr id="4" name="Content Placeholder 3"/>
          <p:cNvSpPr>
            <a:spLocks noGrp="1"/>
          </p:cNvSpPr>
          <p:nvPr>
            <p:ph sz="quarter" idx="21"/>
          </p:nvPr>
        </p:nvSpPr>
        <p:spPr>
          <a:xfrm>
            <a:off x="609600" y="357188"/>
            <a:ext cx="10972800" cy="228600"/>
          </a:xfrm>
        </p:spPr>
        <p:txBody>
          <a:bodyPr>
            <a:normAutofit/>
          </a:bodyPr>
          <a:lstStyle>
            <a:lvl1pPr>
              <a:defRPr sz="1600" baseline="0">
                <a:latin typeface="Trebuchet MS" panose="020B0703020202090204" pitchFamily="34" charset="0"/>
              </a:defRPr>
            </a:lvl1pPr>
            <a:lvl2pPr marL="609585" indent="0">
              <a:buNone/>
              <a:defRPr/>
            </a:lvl2pPr>
          </a:lstStyle>
          <a:p>
            <a:pPr lvl="0"/>
            <a:r>
              <a:rPr lang="en-US"/>
              <a:t>Edit Master text styles</a:t>
            </a:r>
          </a:p>
        </p:txBody>
      </p:sp>
      <p:sp>
        <p:nvSpPr>
          <p:cNvPr id="12" name="Slide Number Placeholder 2"/>
          <p:cNvSpPr>
            <a:spLocks noGrp="1"/>
          </p:cNvSpPr>
          <p:nvPr>
            <p:ph type="sldNum" sz="quarter" idx="22"/>
          </p:nvPr>
        </p:nvSpPr>
        <p:spPr/>
        <p:txBody>
          <a:bodyPr/>
          <a:lstStyle>
            <a:lvl1pPr>
              <a:defRPr>
                <a:latin typeface="Trebuchet MS" panose="020B0703020202090204" pitchFamily="34" charset="0"/>
              </a:defRPr>
            </a:lvl1pPr>
          </a:lstStyle>
          <a:p>
            <a:pPr>
              <a:defRPr/>
            </a:pPr>
            <a:fld id="{7C7B8216-1748-4962-9C5B-88852804B8E5}" type="slidenum">
              <a:rPr lang="en-US" smtClean="0"/>
              <a:pPr>
                <a:defRPr/>
              </a:pPr>
              <a:t>‹#›</a:t>
            </a:fld>
            <a:endParaRPr lang="en-US"/>
          </a:p>
        </p:txBody>
      </p:sp>
    </p:spTree>
    <p:extLst>
      <p:ext uri="{BB962C8B-B14F-4D97-AF65-F5344CB8AC3E}">
        <p14:creationId xmlns:p14="http://schemas.microsoft.com/office/powerpoint/2010/main" val="67859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rdinal Presentation Title">
    <p:bg>
      <p:bgPr>
        <a:solidFill>
          <a:schemeClr val="bg2"/>
        </a:solidFill>
        <a:effectLst/>
      </p:bgPr>
    </p:bg>
    <p:spTree>
      <p:nvGrpSpPr>
        <p:cNvPr id="1" name=""/>
        <p:cNvGrpSpPr/>
        <p:nvPr/>
      </p:nvGrpSpPr>
      <p:grpSpPr>
        <a:xfrm>
          <a:off x="0" y="0"/>
          <a:ext cx="0" cy="0"/>
          <a:chOff x="0" y="0"/>
          <a:chExt cx="0" cy="0"/>
        </a:xfrm>
      </p:grpSpPr>
      <p:pic>
        <p:nvPicPr>
          <p:cNvPr id="6" name="Logo Watermark Cardinal 92 percent"/>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6096000" y="243417"/>
            <a:ext cx="5327651"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SOM Logo White"/>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0409768" y="6462184"/>
            <a:ext cx="1401233" cy="19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Dual Enterprise White Logo"/>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702734" y="615952"/>
            <a:ext cx="6544733" cy="113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544732" y="2498726"/>
            <a:ext cx="10972800" cy="2216151"/>
          </a:xfrm>
          <a:prstGeom prst="rect">
            <a:avLst/>
          </a:prstGeom>
        </p:spPr>
        <p:txBody>
          <a:bodyPr rtlCol="0" anchor="t">
            <a:noAutofit/>
          </a:bodyPr>
          <a:lstStyle>
            <a:lvl1pPr>
              <a:lnSpc>
                <a:spcPts val="8800"/>
              </a:lnSpc>
              <a:defRPr sz="8000">
                <a:solidFill>
                  <a:schemeClr val="tx1"/>
                </a:solidFill>
                <a:latin typeface="Trebuchet MS" panose="020B0703020202090204" pitchFamily="34" charset="0"/>
              </a:defRPr>
            </a:lvl1pPr>
          </a:lstStyle>
          <a:p>
            <a:r>
              <a:rPr lang="en-US" dirty="0"/>
              <a:t>Click to edit Master title style</a:t>
            </a:r>
          </a:p>
        </p:txBody>
      </p:sp>
      <p:sp>
        <p:nvSpPr>
          <p:cNvPr id="8" name="Text Placeholder 9"/>
          <p:cNvSpPr>
            <a:spLocks noGrp="1"/>
          </p:cNvSpPr>
          <p:nvPr>
            <p:ph type="body" sz="quarter" idx="13"/>
          </p:nvPr>
        </p:nvSpPr>
        <p:spPr>
          <a:xfrm>
            <a:off x="609600" y="4879976"/>
            <a:ext cx="7340851" cy="558800"/>
          </a:xfrm>
          <a:prstGeom prst="rect">
            <a:avLst/>
          </a:prstGeom>
        </p:spPr>
        <p:txBody>
          <a:bodyPr>
            <a:normAutofit/>
          </a:bodyPr>
          <a:lstStyle>
            <a:lvl1pPr>
              <a:buNone/>
              <a:defRPr sz="3200" b="0" i="0">
                <a:solidFill>
                  <a:schemeClr val="tx1"/>
                </a:solidFill>
                <a:latin typeface="Trebuchet MS" panose="020B0703020202090204" pitchFamily="34" charset="0"/>
                <a:cs typeface="Trebuchet MS" panose="020B0703020202090204" pitchFamily="34" charset="0"/>
              </a:defRPr>
            </a:lvl1pPr>
          </a:lstStyle>
          <a:p>
            <a:pPr lvl="0"/>
            <a:r>
              <a:rPr lang="en-US"/>
              <a:t>Edit Master text styles</a:t>
            </a:r>
          </a:p>
        </p:txBody>
      </p:sp>
      <p:sp>
        <p:nvSpPr>
          <p:cNvPr id="9" name="Text Placeholder 12"/>
          <p:cNvSpPr>
            <a:spLocks noGrp="1"/>
          </p:cNvSpPr>
          <p:nvPr>
            <p:ph type="body" sz="quarter" idx="14"/>
          </p:nvPr>
        </p:nvSpPr>
        <p:spPr>
          <a:xfrm>
            <a:off x="621324" y="5299077"/>
            <a:ext cx="6146800" cy="377825"/>
          </a:xfrm>
          <a:prstGeom prst="rect">
            <a:avLst/>
          </a:prstGeom>
        </p:spPr>
        <p:txBody>
          <a:bodyPr>
            <a:normAutofit/>
          </a:bodyPr>
          <a:lstStyle>
            <a:lvl1pPr>
              <a:buNone/>
              <a:defRPr sz="2133" b="0" i="0" baseline="0">
                <a:solidFill>
                  <a:schemeClr val="tx1"/>
                </a:solidFill>
                <a:latin typeface="Trebuchet MS" panose="020B0703020202090204" pitchFamily="34" charset="0"/>
                <a:cs typeface="Trebuchet MS" panose="020B0703020202090204" pitchFamily="34" charset="0"/>
              </a:defRPr>
            </a:lvl1pPr>
          </a:lstStyle>
          <a:p>
            <a:pPr lvl="0"/>
            <a:r>
              <a:rPr lang="en-US"/>
              <a:t>Edit Master text styles</a:t>
            </a:r>
          </a:p>
        </p:txBody>
      </p:sp>
      <p:sp>
        <p:nvSpPr>
          <p:cNvPr id="10" name="Text Placeholder 14"/>
          <p:cNvSpPr>
            <a:spLocks noGrp="1"/>
          </p:cNvSpPr>
          <p:nvPr>
            <p:ph type="body" sz="quarter" idx="15"/>
          </p:nvPr>
        </p:nvSpPr>
        <p:spPr>
          <a:xfrm>
            <a:off x="625232" y="5930901"/>
            <a:ext cx="3945467" cy="342900"/>
          </a:xfrm>
          <a:prstGeom prst="rect">
            <a:avLst/>
          </a:prstGeom>
        </p:spPr>
        <p:txBody>
          <a:bodyPr>
            <a:normAutofit/>
          </a:bodyPr>
          <a:lstStyle>
            <a:lvl1pPr>
              <a:buNone/>
              <a:defRPr sz="1733" b="0" i="0">
                <a:solidFill>
                  <a:schemeClr val="tx1"/>
                </a:solidFill>
                <a:latin typeface="Trebuchet MS" panose="020B0703020202090204" pitchFamily="34" charset="0"/>
                <a:cs typeface="Trebuchet MS" panose="020B0703020202090204" pitchFamily="34" charset="0"/>
              </a:defRPr>
            </a:lvl1pPr>
          </a:lstStyle>
          <a:p>
            <a:pPr lvl="0"/>
            <a:r>
              <a:rPr lang="en-US"/>
              <a:t>Edit Master text styles</a:t>
            </a:r>
          </a:p>
        </p:txBody>
      </p:sp>
      <p:sp>
        <p:nvSpPr>
          <p:cNvPr id="13" name="Slide Number Placeholder 1"/>
          <p:cNvSpPr>
            <a:spLocks noGrp="1"/>
          </p:cNvSpPr>
          <p:nvPr>
            <p:ph type="sldNum" sz="quarter" idx="16"/>
          </p:nvPr>
        </p:nvSpPr>
        <p:spPr/>
        <p:txBody>
          <a:bodyPr/>
          <a:lstStyle>
            <a:lvl1pPr>
              <a:defRPr>
                <a:latin typeface="Trebuchet MS" panose="020B0703020202090204" pitchFamily="34" charset="0"/>
              </a:defRPr>
            </a:lvl1pPr>
          </a:lstStyle>
          <a:p>
            <a:pPr>
              <a:defRPr/>
            </a:pPr>
            <a:fld id="{14C12628-7515-4E61-B75F-BB8CCD643C69}" type="slidenum">
              <a:rPr lang="en-US" smtClean="0"/>
              <a:pPr>
                <a:defRPr/>
              </a:pPr>
              <a:t>‹#›</a:t>
            </a:fld>
            <a:endParaRPr lang="en-US"/>
          </a:p>
        </p:txBody>
      </p:sp>
    </p:spTree>
    <p:extLst>
      <p:ext uri="{BB962C8B-B14F-4D97-AF65-F5344CB8AC3E}">
        <p14:creationId xmlns:p14="http://schemas.microsoft.com/office/powerpoint/2010/main" val="169776174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rdinal Big Quotation or Fact">
    <p:bg>
      <p:bgPr>
        <a:solidFill>
          <a:schemeClr val="bg2"/>
        </a:solidFill>
        <a:effectLst/>
      </p:bgPr>
    </p:bg>
    <p:spTree>
      <p:nvGrpSpPr>
        <p:cNvPr id="1" name=""/>
        <p:cNvGrpSpPr/>
        <p:nvPr/>
      </p:nvGrpSpPr>
      <p:grpSpPr>
        <a:xfrm>
          <a:off x="0" y="0"/>
          <a:ext cx="0" cy="0"/>
          <a:chOff x="0" y="0"/>
          <a:chExt cx="0" cy="0"/>
        </a:xfrm>
      </p:grpSpPr>
      <p:pic>
        <p:nvPicPr>
          <p:cNvPr id="3" name="SOM Logo White"/>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0409768" y="6462184"/>
            <a:ext cx="1401233" cy="19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Arne\Documents\Business\lucpac20131226\Lucile Packard\1172 Binder - SCH_EnterpriseLogo_2015_05_19 v3\SCH-LPCHS Logo Set 2015.08.11.v1\SCH Logo MS Update\Dual Enterprise H\MS\Dual_Enterprise_H_MS_W.emf"/>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04285" y="6199718"/>
            <a:ext cx="225424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1"/>
          </p:nvPr>
        </p:nvSpPr>
        <p:spPr>
          <a:xfrm>
            <a:off x="963170" y="1463040"/>
            <a:ext cx="9124951" cy="2762251"/>
          </a:xfrm>
        </p:spPr>
        <p:txBody>
          <a:bodyPr>
            <a:normAutofit/>
          </a:bodyPr>
          <a:lstStyle>
            <a:lvl1pPr>
              <a:defRPr sz="8000">
                <a:solidFill>
                  <a:schemeClr val="tx1"/>
                </a:solidFill>
                <a:latin typeface="Trebuchet MS" panose="020B0703020202090204" pitchFamily="34" charset="0"/>
              </a:defRPr>
            </a:lvl1pPr>
          </a:lstStyle>
          <a:p>
            <a:pPr lvl="0"/>
            <a:r>
              <a:rPr lang="en-US"/>
              <a:t>Edit Master text styles</a:t>
            </a:r>
          </a:p>
        </p:txBody>
      </p:sp>
      <p:sp>
        <p:nvSpPr>
          <p:cNvPr id="5" name="Slide Number Placeholder 1"/>
          <p:cNvSpPr>
            <a:spLocks noGrp="1"/>
          </p:cNvSpPr>
          <p:nvPr>
            <p:ph type="sldNum" sz="quarter" idx="12"/>
          </p:nvPr>
        </p:nvSpPr>
        <p:spPr/>
        <p:txBody>
          <a:bodyPr/>
          <a:lstStyle>
            <a:lvl1pPr>
              <a:defRPr>
                <a:latin typeface="Trebuchet MS" panose="020B0703020202090204" pitchFamily="34" charset="0"/>
              </a:defRPr>
            </a:lvl1pPr>
          </a:lstStyle>
          <a:p>
            <a:pPr>
              <a:defRPr/>
            </a:pPr>
            <a:fld id="{382E951D-1804-4E0A-AFBF-2D7C208431A4}" type="slidenum">
              <a:rPr lang="en-US" smtClean="0"/>
              <a:pPr>
                <a:defRPr/>
              </a:pPr>
              <a:t>‹#›</a:t>
            </a:fld>
            <a:endParaRPr lang="en-US"/>
          </a:p>
        </p:txBody>
      </p:sp>
    </p:spTree>
    <p:extLst>
      <p:ext uri="{BB962C8B-B14F-4D97-AF65-F5344CB8AC3E}">
        <p14:creationId xmlns:p14="http://schemas.microsoft.com/office/powerpoint/2010/main" val="2778681019"/>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rdinal Blank just footer">
    <p:bg>
      <p:bgPr>
        <a:solidFill>
          <a:schemeClr val="bg2"/>
        </a:solidFill>
        <a:effectLst/>
      </p:bgPr>
    </p:bg>
    <p:spTree>
      <p:nvGrpSpPr>
        <p:cNvPr id="1" name=""/>
        <p:cNvGrpSpPr/>
        <p:nvPr/>
      </p:nvGrpSpPr>
      <p:grpSpPr>
        <a:xfrm>
          <a:off x="0" y="0"/>
          <a:ext cx="0" cy="0"/>
          <a:chOff x="0" y="0"/>
          <a:chExt cx="0" cy="0"/>
        </a:xfrm>
      </p:grpSpPr>
      <p:pic>
        <p:nvPicPr>
          <p:cNvPr id="2" name="SOM Logo White"/>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0409768" y="6462184"/>
            <a:ext cx="1401233" cy="19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Users\Arne\Documents\Business\lucpac20131226\Lucile Packard\1172 Binder - SCH_EnterpriseLogo_2015_05_19 v3\SCH-LPCHS Logo Set 2015.08.11.v1\SCH Logo MS Update\Dual Enterprise H\MS\Dual_Enterprise_H_MS_W.emf"/>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04285" y="6199718"/>
            <a:ext cx="225424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1"/>
          <p:cNvSpPr>
            <a:spLocks noGrp="1"/>
          </p:cNvSpPr>
          <p:nvPr>
            <p:ph type="sldNum" sz="quarter" idx="10"/>
          </p:nvPr>
        </p:nvSpPr>
        <p:spPr/>
        <p:txBody>
          <a:bodyPr/>
          <a:lstStyle>
            <a:lvl1pPr>
              <a:defRPr/>
            </a:lvl1pPr>
          </a:lstStyle>
          <a:p>
            <a:pPr>
              <a:defRPr/>
            </a:pPr>
            <a:fld id="{3330A80A-4447-4991-BBC3-F4B3045932AE}" type="slidenum">
              <a:rPr lang="en-US"/>
              <a:pPr>
                <a:defRPr/>
              </a:pPr>
              <a:t>‹#›</a:t>
            </a:fld>
            <a:endParaRPr lang="en-US"/>
          </a:p>
        </p:txBody>
      </p:sp>
    </p:spTree>
    <p:extLst>
      <p:ext uri="{BB962C8B-B14F-4D97-AF65-F5344CB8AC3E}">
        <p14:creationId xmlns:p14="http://schemas.microsoft.com/office/powerpoint/2010/main" val="158265788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rdinal Title and Content">
    <p:bg>
      <p:bgPr>
        <a:solidFill>
          <a:schemeClr val="bg2"/>
        </a:solidFill>
        <a:effectLst/>
      </p:bgPr>
    </p:bg>
    <p:spTree>
      <p:nvGrpSpPr>
        <p:cNvPr id="1" name=""/>
        <p:cNvGrpSpPr/>
        <p:nvPr/>
      </p:nvGrpSpPr>
      <p:grpSpPr>
        <a:xfrm>
          <a:off x="0" y="0"/>
          <a:ext cx="0" cy="0"/>
          <a:chOff x="0" y="0"/>
          <a:chExt cx="0" cy="0"/>
        </a:xfrm>
      </p:grpSpPr>
      <p:pic>
        <p:nvPicPr>
          <p:cNvPr id="4" name="SOM Logo White"/>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0409768" y="6462184"/>
            <a:ext cx="1401233" cy="19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Arne\Documents\Business\lucpac20131226\Lucile Packard\1172 Binder - SCH_EnterpriseLogo_2015_05_19 v3\SCH-LPCHS Logo Set 2015.08.11.v1\SCH Logo MS Update\Dual Enterprise H\MS\Dual_Enterprise_H_MS_W.emf"/>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04285" y="6199718"/>
            <a:ext cx="225424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tx1"/>
                </a:solidFill>
                <a:latin typeface="Trebuchet MS" panose="020B0703020202090204" pitchFamily="34" charset="0"/>
              </a:defRPr>
            </a:lvl1pPr>
          </a:lstStyle>
          <a:p>
            <a:r>
              <a:rPr lang="en-US"/>
              <a:t>Click to edit Master title style</a:t>
            </a:r>
          </a:p>
        </p:txBody>
      </p:sp>
      <p:sp>
        <p:nvSpPr>
          <p:cNvPr id="5" name="Content Placeholder 4"/>
          <p:cNvSpPr>
            <a:spLocks noGrp="1"/>
          </p:cNvSpPr>
          <p:nvPr>
            <p:ph sz="quarter" idx="11"/>
          </p:nvPr>
        </p:nvSpPr>
        <p:spPr>
          <a:xfrm>
            <a:off x="609600" y="1600200"/>
            <a:ext cx="10972800" cy="4526280"/>
          </a:xfrm>
        </p:spPr>
        <p:txBody>
          <a:bodyPr/>
          <a:lstStyle>
            <a:lvl1pPr>
              <a:buClr>
                <a:schemeClr val="tx1"/>
              </a:buClr>
              <a:defRPr>
                <a:solidFill>
                  <a:schemeClr val="tx1"/>
                </a:solidFill>
                <a:latin typeface="Trebuchet MS" panose="020B0703020202090204" pitchFamily="34" charset="0"/>
              </a:defRPr>
            </a:lvl1pPr>
            <a:lvl2pPr>
              <a:buClr>
                <a:schemeClr val="tx1"/>
              </a:buClr>
              <a:defRPr>
                <a:solidFill>
                  <a:schemeClr val="tx1"/>
                </a:solidFill>
                <a:latin typeface="Trebuchet MS" panose="020B0703020202090204" pitchFamily="34" charset="0"/>
              </a:defRPr>
            </a:lvl2pPr>
            <a:lvl3pPr>
              <a:buClr>
                <a:schemeClr val="tx1"/>
              </a:buClr>
              <a:defRPr>
                <a:solidFill>
                  <a:schemeClr val="tx1"/>
                </a:solidFill>
                <a:latin typeface="Trebuchet MS" panose="020B0703020202090204" pitchFamily="34" charset="0"/>
              </a:defRPr>
            </a:lvl3pPr>
            <a:lvl4pPr>
              <a:buClr>
                <a:schemeClr val="tx1"/>
              </a:buClr>
              <a:defRPr>
                <a:solidFill>
                  <a:schemeClr val="tx1"/>
                </a:solidFill>
                <a:latin typeface="Trebuchet MS" panose="020B0703020202090204" pitchFamily="34" charset="0"/>
              </a:defRPr>
            </a:lvl4pPr>
            <a:lvl5pPr>
              <a:buClr>
                <a:schemeClr val="tx1"/>
              </a:buClr>
              <a:defRPr>
                <a:solidFill>
                  <a:schemeClr val="tx1"/>
                </a:solidFill>
                <a:latin typeface="Trebuchet MS" panose="020B070302020209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p:cNvSpPr>
            <a:spLocks noGrp="1"/>
          </p:cNvSpPr>
          <p:nvPr>
            <p:ph type="sldNum" sz="quarter" idx="12"/>
          </p:nvPr>
        </p:nvSpPr>
        <p:spPr/>
        <p:txBody>
          <a:bodyPr/>
          <a:lstStyle>
            <a:lvl1pPr>
              <a:defRPr>
                <a:latin typeface="Trebuchet MS" panose="020B0703020202090204" pitchFamily="34" charset="0"/>
              </a:defRPr>
            </a:lvl1pPr>
          </a:lstStyle>
          <a:p>
            <a:pPr>
              <a:defRPr/>
            </a:pPr>
            <a:fld id="{29072AB0-8FA1-4810-AD9D-82E4FBE0ECEA}" type="slidenum">
              <a:rPr lang="en-US" smtClean="0"/>
              <a:pPr>
                <a:defRPr/>
              </a:pPr>
              <a:t>‹#›</a:t>
            </a:fld>
            <a:endParaRPr lang="en-US"/>
          </a:p>
        </p:txBody>
      </p:sp>
    </p:spTree>
    <p:extLst>
      <p:ext uri="{BB962C8B-B14F-4D97-AF65-F5344CB8AC3E}">
        <p14:creationId xmlns:p14="http://schemas.microsoft.com/office/powerpoint/2010/main" val="48381079"/>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rdinal Title and Content - Condensed">
    <p:bg>
      <p:bgPr>
        <a:solidFill>
          <a:schemeClr val="bg2"/>
        </a:solidFill>
        <a:effectLst/>
      </p:bgPr>
    </p:bg>
    <p:spTree>
      <p:nvGrpSpPr>
        <p:cNvPr id="1" name=""/>
        <p:cNvGrpSpPr/>
        <p:nvPr/>
      </p:nvGrpSpPr>
      <p:grpSpPr>
        <a:xfrm>
          <a:off x="0" y="0"/>
          <a:ext cx="0" cy="0"/>
          <a:chOff x="0" y="0"/>
          <a:chExt cx="0" cy="0"/>
        </a:xfrm>
      </p:grpSpPr>
      <p:pic>
        <p:nvPicPr>
          <p:cNvPr id="4" name="SOM Logo White"/>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0409768" y="6462184"/>
            <a:ext cx="1401233" cy="19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Arne\Documents\Business\lucpac20131226\Lucile Packard\1172 Binder - SCH_EnterpriseLogo_2015_05_19 v3\SCH-LPCHS Logo Set 2015.08.11.v1\SCH Logo MS Update\Dual Enterprise H\MS\Dual_Enterprise_H_MS_W.emf"/>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04285" y="6199718"/>
            <a:ext cx="225424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tx1"/>
                </a:solidFill>
                <a:latin typeface="Trebuchet MS" panose="020B0703020202090204" pitchFamily="34" charset="0"/>
              </a:defRPr>
            </a:lvl1pPr>
          </a:lstStyle>
          <a:p>
            <a:r>
              <a:rPr lang="en-US"/>
              <a:t>Click to edit Master title style</a:t>
            </a:r>
          </a:p>
        </p:txBody>
      </p:sp>
      <p:sp>
        <p:nvSpPr>
          <p:cNvPr id="5" name="Content Placeholder 4"/>
          <p:cNvSpPr>
            <a:spLocks noGrp="1"/>
          </p:cNvSpPr>
          <p:nvPr>
            <p:ph sz="quarter" idx="11"/>
          </p:nvPr>
        </p:nvSpPr>
        <p:spPr>
          <a:xfrm>
            <a:off x="609600" y="1600200"/>
            <a:ext cx="10972800" cy="4526280"/>
          </a:xfrm>
        </p:spPr>
        <p:txBody>
          <a:bodyPr/>
          <a:lstStyle>
            <a:lvl1pPr>
              <a:buClr>
                <a:schemeClr val="tx1"/>
              </a:buClr>
              <a:defRPr sz="3200">
                <a:latin typeface="Trebuchet MS" panose="020B0703020202090204" pitchFamily="34" charset="0"/>
              </a:defRPr>
            </a:lvl1pPr>
            <a:lvl2pPr marL="685783" indent="-380990">
              <a:buClr>
                <a:schemeClr val="tx1"/>
              </a:buClr>
              <a:defRPr sz="2667">
                <a:latin typeface="Trebuchet MS" panose="020B0703020202090204" pitchFamily="34" charset="0"/>
              </a:defRPr>
            </a:lvl2pPr>
            <a:lvl3pPr marL="914377" indent="-304792">
              <a:buClr>
                <a:schemeClr val="tx1"/>
              </a:buClr>
              <a:defRPr sz="2133">
                <a:latin typeface="Trebuchet MS" panose="020B0703020202090204" pitchFamily="34" charset="0"/>
              </a:defRPr>
            </a:lvl3pPr>
            <a:lvl4pPr marL="1219170" indent="-304792">
              <a:buClr>
                <a:schemeClr val="tx1"/>
              </a:buClr>
              <a:defRPr sz="1600">
                <a:latin typeface="Trebuchet MS" panose="020B0703020202090204" pitchFamily="34" charset="0"/>
              </a:defRPr>
            </a:lvl4pPr>
            <a:lvl5pPr marL="1443531" indent="0">
              <a:buClr>
                <a:schemeClr val="tx1"/>
              </a:buClr>
              <a:defRPr sz="1600">
                <a:latin typeface="Trebuchet MS" panose="020B070302020209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p:cNvSpPr>
            <a:spLocks noGrp="1"/>
          </p:cNvSpPr>
          <p:nvPr>
            <p:ph type="sldNum" sz="quarter" idx="12"/>
          </p:nvPr>
        </p:nvSpPr>
        <p:spPr/>
        <p:txBody>
          <a:bodyPr/>
          <a:lstStyle>
            <a:lvl1pPr>
              <a:defRPr>
                <a:latin typeface="Trebuchet MS" panose="020B0703020202090204" pitchFamily="34" charset="0"/>
              </a:defRPr>
            </a:lvl1pPr>
          </a:lstStyle>
          <a:p>
            <a:pPr>
              <a:defRPr/>
            </a:pPr>
            <a:fld id="{C68BFFF2-7587-4CA6-A03C-CAD4BFDE87F0}" type="slidenum">
              <a:rPr lang="en-US" smtClean="0"/>
              <a:pPr>
                <a:defRPr/>
              </a:pPr>
              <a:t>‹#›</a:t>
            </a:fld>
            <a:endParaRPr lang="en-US"/>
          </a:p>
        </p:txBody>
      </p:sp>
    </p:spTree>
    <p:extLst>
      <p:ext uri="{BB962C8B-B14F-4D97-AF65-F5344CB8AC3E}">
        <p14:creationId xmlns:p14="http://schemas.microsoft.com/office/powerpoint/2010/main" val="2169048312"/>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ardinal Table  Layout">
    <p:bg>
      <p:bgPr>
        <a:solidFill>
          <a:schemeClr val="bg2"/>
        </a:solidFill>
        <a:effectLst/>
      </p:bgPr>
    </p:bg>
    <p:spTree>
      <p:nvGrpSpPr>
        <p:cNvPr id="1" name=""/>
        <p:cNvGrpSpPr/>
        <p:nvPr/>
      </p:nvGrpSpPr>
      <p:grpSpPr>
        <a:xfrm>
          <a:off x="0" y="0"/>
          <a:ext cx="0" cy="0"/>
          <a:chOff x="0" y="0"/>
          <a:chExt cx="0" cy="0"/>
        </a:xfrm>
      </p:grpSpPr>
      <p:pic>
        <p:nvPicPr>
          <p:cNvPr id="6" name="SOM Logo White"/>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0409768" y="6462184"/>
            <a:ext cx="1401233" cy="19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Arne\Documents\Business\lucpac20131226\Lucile Packard\1172 Binder - SCH_EnterpriseLogo_2015_05_19 v3\SCH-LPCHS Logo Set 2015.08.11.v1\SCH Logo MS Update\Dual Enterprise H\MS\Dual_Enterprise_H_MS_W.emf"/>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04285" y="6199718"/>
            <a:ext cx="225424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5" name="Table Placeholder 4"/>
          <p:cNvSpPr>
            <a:spLocks noGrp="1"/>
          </p:cNvSpPr>
          <p:nvPr>
            <p:ph type="tbl" sz="quarter" idx="11"/>
          </p:nvPr>
        </p:nvSpPr>
        <p:spPr>
          <a:xfrm>
            <a:off x="609600" y="2103120"/>
            <a:ext cx="10972800" cy="2743200"/>
          </a:xfrm>
        </p:spPr>
        <p:txBody>
          <a:bodyPr rtlCol="0">
            <a:normAutofit/>
          </a:bodyPr>
          <a:lstStyle/>
          <a:p>
            <a:pPr lvl="0"/>
            <a:r>
              <a:rPr lang="en-US" noProof="0"/>
              <a:t>Click icon to add table</a:t>
            </a:r>
          </a:p>
        </p:txBody>
      </p:sp>
      <p:sp>
        <p:nvSpPr>
          <p:cNvPr id="7" name="Content Placeholder 6"/>
          <p:cNvSpPr>
            <a:spLocks noGrp="1"/>
          </p:cNvSpPr>
          <p:nvPr>
            <p:ph sz="quarter" idx="12"/>
          </p:nvPr>
        </p:nvSpPr>
        <p:spPr>
          <a:xfrm>
            <a:off x="609600" y="1463040"/>
            <a:ext cx="10972800" cy="640080"/>
          </a:xfrm>
        </p:spPr>
        <p:txBody>
          <a:bodyPr>
            <a:normAutofit/>
          </a:bodyPr>
          <a:lstStyle>
            <a:lvl1pPr>
              <a:defRPr sz="3200" baseline="0"/>
            </a:lvl1pPr>
          </a:lstStyle>
          <a:p>
            <a:pPr lvl="0"/>
            <a:r>
              <a:rPr lang="en-US"/>
              <a:t>Edit Master text styles</a:t>
            </a:r>
          </a:p>
        </p:txBody>
      </p:sp>
      <p:sp>
        <p:nvSpPr>
          <p:cNvPr id="9" name="Content Placeholder 8"/>
          <p:cNvSpPr>
            <a:spLocks noGrp="1"/>
          </p:cNvSpPr>
          <p:nvPr>
            <p:ph sz="quarter" idx="13"/>
          </p:nvPr>
        </p:nvSpPr>
        <p:spPr>
          <a:xfrm>
            <a:off x="609600" y="5029200"/>
            <a:ext cx="10972800" cy="914400"/>
          </a:xfrm>
        </p:spPr>
        <p:txBody>
          <a:bodyPr>
            <a:normAutofit/>
          </a:bodyPr>
          <a:lstStyle>
            <a:lvl1pPr marL="222245" indent="-222245">
              <a:spcBef>
                <a:spcPts val="267"/>
              </a:spcBef>
              <a:tabLst>
                <a:tab pos="222245" algn="l"/>
              </a:tabLst>
              <a:defRPr sz="1467" baseline="0"/>
            </a:lvl1pPr>
          </a:lstStyle>
          <a:p>
            <a:pPr lvl="0"/>
            <a:r>
              <a:rPr lang="en-US"/>
              <a:t>Edit Master text styles</a:t>
            </a:r>
          </a:p>
          <a:p>
            <a:pPr lvl="1"/>
            <a:r>
              <a:rPr lang="en-US"/>
              <a:t>Second level</a:t>
            </a:r>
          </a:p>
          <a:p>
            <a:pPr lvl="2"/>
            <a:r>
              <a:rPr lang="en-US"/>
              <a:t>Third level</a:t>
            </a:r>
          </a:p>
        </p:txBody>
      </p:sp>
      <p:sp>
        <p:nvSpPr>
          <p:cNvPr id="10" name="Slide Number Placeholder 3"/>
          <p:cNvSpPr>
            <a:spLocks noGrp="1"/>
          </p:cNvSpPr>
          <p:nvPr>
            <p:ph type="sldNum" sz="quarter" idx="14"/>
          </p:nvPr>
        </p:nvSpPr>
        <p:spPr/>
        <p:txBody>
          <a:bodyPr/>
          <a:lstStyle>
            <a:lvl1pPr>
              <a:defRPr sz="1467" smtClean="0"/>
            </a:lvl1pPr>
          </a:lstStyle>
          <a:p>
            <a:pPr>
              <a:defRPr/>
            </a:pPr>
            <a:fld id="{183CF3EA-1807-43C7-BE7F-8801F333040A}" type="slidenum">
              <a:rPr lang="en-US"/>
              <a:pPr>
                <a:defRPr/>
              </a:pPr>
              <a:t>‹#›</a:t>
            </a:fld>
            <a:endParaRPr lang="en-US"/>
          </a:p>
        </p:txBody>
      </p:sp>
    </p:spTree>
    <p:extLst>
      <p:ext uri="{BB962C8B-B14F-4D97-AF65-F5344CB8AC3E}">
        <p14:creationId xmlns:p14="http://schemas.microsoft.com/office/powerpoint/2010/main" val="852072683"/>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d Presentation Title">
    <p:bg>
      <p:bgPr>
        <a:solidFill>
          <a:schemeClr val="accent1"/>
        </a:solidFill>
        <a:effectLst/>
      </p:bgPr>
    </p:bg>
    <p:spTree>
      <p:nvGrpSpPr>
        <p:cNvPr id="1" name=""/>
        <p:cNvGrpSpPr/>
        <p:nvPr/>
      </p:nvGrpSpPr>
      <p:grpSpPr>
        <a:xfrm>
          <a:off x="0" y="0"/>
          <a:ext cx="0" cy="0"/>
          <a:chOff x="0" y="0"/>
          <a:chExt cx="0" cy="0"/>
        </a:xfrm>
      </p:grpSpPr>
      <p:pic>
        <p:nvPicPr>
          <p:cNvPr id="6" name="Logo Watermark Red 92 percent"/>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096000" y="243417"/>
            <a:ext cx="5327651"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OM Logo White"/>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0409768" y="6462184"/>
            <a:ext cx="1401233" cy="19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Dual Enterprise White Logo"/>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702734" y="615952"/>
            <a:ext cx="6544733" cy="113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Placeholder 1"/>
          <p:cNvSpPr>
            <a:spLocks noGrp="1"/>
          </p:cNvSpPr>
          <p:nvPr>
            <p:ph type="title"/>
          </p:nvPr>
        </p:nvSpPr>
        <p:spPr>
          <a:xfrm>
            <a:off x="544732" y="2498726"/>
            <a:ext cx="10972800" cy="2216151"/>
          </a:xfrm>
          <a:prstGeom prst="rect">
            <a:avLst/>
          </a:prstGeom>
        </p:spPr>
        <p:txBody>
          <a:bodyPr rtlCol="0" anchor="t">
            <a:noAutofit/>
          </a:bodyPr>
          <a:lstStyle>
            <a:lvl1pPr>
              <a:lnSpc>
                <a:spcPts val="8800"/>
              </a:lnSpc>
              <a:defRPr sz="8000">
                <a:solidFill>
                  <a:schemeClr val="bg1"/>
                </a:solidFill>
                <a:latin typeface="Trebuchet MS" panose="020B0703020202090204" pitchFamily="34" charset="0"/>
              </a:defRPr>
            </a:lvl1pPr>
          </a:lstStyle>
          <a:p>
            <a:r>
              <a:rPr lang="en-US"/>
              <a:t>Click to edit Master title style</a:t>
            </a:r>
          </a:p>
        </p:txBody>
      </p:sp>
      <p:sp>
        <p:nvSpPr>
          <p:cNvPr id="14" name="Text Placeholder 9"/>
          <p:cNvSpPr>
            <a:spLocks noGrp="1"/>
          </p:cNvSpPr>
          <p:nvPr>
            <p:ph type="body" sz="quarter" idx="13"/>
          </p:nvPr>
        </p:nvSpPr>
        <p:spPr>
          <a:xfrm>
            <a:off x="609600" y="4879976"/>
            <a:ext cx="7340851" cy="558800"/>
          </a:xfrm>
          <a:prstGeom prst="rect">
            <a:avLst/>
          </a:prstGeom>
        </p:spPr>
        <p:txBody>
          <a:bodyPr>
            <a:normAutofit/>
          </a:bodyPr>
          <a:lstStyle>
            <a:lvl1pPr>
              <a:buNone/>
              <a:defRPr sz="3200" b="0" i="0">
                <a:solidFill>
                  <a:schemeClr val="bg1"/>
                </a:solidFill>
                <a:latin typeface="Trebuchet MS" panose="020B0703020202090204" pitchFamily="34" charset="0"/>
                <a:cs typeface="Trebuchet MS" panose="020B0703020202090204" pitchFamily="34" charset="0"/>
              </a:defRPr>
            </a:lvl1pPr>
          </a:lstStyle>
          <a:p>
            <a:pPr lvl="0"/>
            <a:r>
              <a:rPr lang="en-US"/>
              <a:t>Edit Master text styles</a:t>
            </a:r>
          </a:p>
        </p:txBody>
      </p:sp>
      <p:sp>
        <p:nvSpPr>
          <p:cNvPr id="17" name="Text Placeholder 12"/>
          <p:cNvSpPr>
            <a:spLocks noGrp="1"/>
          </p:cNvSpPr>
          <p:nvPr>
            <p:ph type="body" sz="quarter" idx="14"/>
          </p:nvPr>
        </p:nvSpPr>
        <p:spPr>
          <a:xfrm>
            <a:off x="621324" y="5299077"/>
            <a:ext cx="6146800" cy="377825"/>
          </a:xfrm>
          <a:prstGeom prst="rect">
            <a:avLst/>
          </a:prstGeom>
        </p:spPr>
        <p:txBody>
          <a:bodyPr>
            <a:normAutofit/>
          </a:bodyPr>
          <a:lstStyle>
            <a:lvl1pPr>
              <a:buNone/>
              <a:defRPr sz="2133" b="0" i="0" baseline="0">
                <a:solidFill>
                  <a:schemeClr val="bg1"/>
                </a:solidFill>
                <a:latin typeface="Trebuchet MS" panose="020B0703020202090204" pitchFamily="34" charset="0"/>
                <a:cs typeface="Trebuchet MS" panose="020B0703020202090204" pitchFamily="34" charset="0"/>
              </a:defRPr>
            </a:lvl1pPr>
          </a:lstStyle>
          <a:p>
            <a:pPr lvl="0"/>
            <a:r>
              <a:rPr lang="en-US"/>
              <a:t>Edit Master text styles</a:t>
            </a:r>
          </a:p>
        </p:txBody>
      </p:sp>
      <p:sp>
        <p:nvSpPr>
          <p:cNvPr id="18" name="Text Placeholder 14"/>
          <p:cNvSpPr>
            <a:spLocks noGrp="1"/>
          </p:cNvSpPr>
          <p:nvPr>
            <p:ph type="body" sz="quarter" idx="15"/>
          </p:nvPr>
        </p:nvSpPr>
        <p:spPr>
          <a:xfrm>
            <a:off x="625232" y="5930901"/>
            <a:ext cx="3945467" cy="342900"/>
          </a:xfrm>
          <a:prstGeom prst="rect">
            <a:avLst/>
          </a:prstGeom>
        </p:spPr>
        <p:txBody>
          <a:bodyPr>
            <a:normAutofit/>
          </a:bodyPr>
          <a:lstStyle>
            <a:lvl1pPr>
              <a:buNone/>
              <a:defRPr sz="1733" b="0" i="0">
                <a:solidFill>
                  <a:schemeClr val="bg1"/>
                </a:solidFill>
                <a:latin typeface="Trebuchet MS" panose="020B0703020202090204" pitchFamily="34" charset="0"/>
                <a:cs typeface="Trebuchet MS" panose="020B0703020202090204" pitchFamily="34" charset="0"/>
              </a:defRPr>
            </a:lvl1pPr>
          </a:lstStyle>
          <a:p>
            <a:pPr lvl="0"/>
            <a:r>
              <a:rPr lang="en-US"/>
              <a:t>Edit Master text styles</a:t>
            </a:r>
          </a:p>
        </p:txBody>
      </p:sp>
      <p:sp>
        <p:nvSpPr>
          <p:cNvPr id="9" name="Slide Number Placeholder 1"/>
          <p:cNvSpPr>
            <a:spLocks noGrp="1"/>
          </p:cNvSpPr>
          <p:nvPr>
            <p:ph type="sldNum" sz="quarter" idx="16"/>
          </p:nvPr>
        </p:nvSpPr>
        <p:spPr/>
        <p:txBody>
          <a:bodyPr/>
          <a:lstStyle>
            <a:lvl1pPr>
              <a:defRPr smtClean="0">
                <a:solidFill>
                  <a:schemeClr val="bg1"/>
                </a:solidFill>
                <a:latin typeface="Trebuchet MS" panose="020B0703020202090204" pitchFamily="34" charset="0"/>
              </a:defRPr>
            </a:lvl1pPr>
          </a:lstStyle>
          <a:p>
            <a:pPr>
              <a:defRPr/>
            </a:pPr>
            <a:fld id="{6AEE0812-9748-4B36-9922-A3A6E15A3BB8}" type="slidenum">
              <a:rPr lang="en-US" smtClean="0"/>
              <a:pPr>
                <a:defRPr/>
              </a:pPr>
              <a:t>‹#›</a:t>
            </a:fld>
            <a:endParaRPr lang="en-US"/>
          </a:p>
        </p:txBody>
      </p:sp>
    </p:spTree>
    <p:extLst>
      <p:ext uri="{BB962C8B-B14F-4D97-AF65-F5344CB8AC3E}">
        <p14:creationId xmlns:p14="http://schemas.microsoft.com/office/powerpoint/2010/main" val="3272792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 Big Quotation or Fact">
    <p:bg>
      <p:bgPr>
        <a:solidFill>
          <a:schemeClr val="accent1"/>
        </a:solidFill>
        <a:effectLst/>
      </p:bgPr>
    </p:bg>
    <p:spTree>
      <p:nvGrpSpPr>
        <p:cNvPr id="1" name=""/>
        <p:cNvGrpSpPr/>
        <p:nvPr/>
      </p:nvGrpSpPr>
      <p:grpSpPr>
        <a:xfrm>
          <a:off x="0" y="0"/>
          <a:ext cx="0" cy="0"/>
          <a:chOff x="0" y="0"/>
          <a:chExt cx="0" cy="0"/>
        </a:xfrm>
      </p:grpSpPr>
      <p:pic>
        <p:nvPicPr>
          <p:cNvPr id="3" name="SOM Logo White"/>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0409768" y="6462184"/>
            <a:ext cx="1401233" cy="19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Arne\Documents\Business\lucpac20131226\Lucile Packard\1172 Binder - SCH_EnterpriseLogo_2015_05_19 v3\SCH-LPCHS Logo Set 2015.08.11.v1\SCH Logo MS Update\Dual Enterprise H\MS\Dual_Enterprise_H_MS_W.emf"/>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04285" y="6199718"/>
            <a:ext cx="225424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1"/>
          </p:nvPr>
        </p:nvSpPr>
        <p:spPr>
          <a:xfrm>
            <a:off x="963170" y="1463040"/>
            <a:ext cx="9124951" cy="2762251"/>
          </a:xfrm>
        </p:spPr>
        <p:txBody>
          <a:bodyPr>
            <a:normAutofit/>
          </a:bodyPr>
          <a:lstStyle>
            <a:lvl1pPr>
              <a:defRPr sz="8000">
                <a:solidFill>
                  <a:schemeClr val="bg1"/>
                </a:solidFill>
                <a:latin typeface="Trebuchet MS" panose="020B0703020202090204" pitchFamily="34" charset="0"/>
              </a:defRPr>
            </a:lvl1pPr>
          </a:lstStyle>
          <a:p>
            <a:pPr lvl="0"/>
            <a:r>
              <a:rPr lang="en-US"/>
              <a:t>Edit Master text styles</a:t>
            </a:r>
          </a:p>
        </p:txBody>
      </p:sp>
      <p:sp>
        <p:nvSpPr>
          <p:cNvPr id="5" name="Slide Number Placeholder 1"/>
          <p:cNvSpPr>
            <a:spLocks noGrp="1"/>
          </p:cNvSpPr>
          <p:nvPr>
            <p:ph type="sldNum" sz="quarter" idx="12"/>
          </p:nvPr>
        </p:nvSpPr>
        <p:spPr/>
        <p:txBody>
          <a:bodyPr/>
          <a:lstStyle>
            <a:lvl1pPr>
              <a:defRPr smtClean="0">
                <a:solidFill>
                  <a:schemeClr val="bg1"/>
                </a:solidFill>
                <a:latin typeface="Trebuchet MS" panose="020B0703020202090204" pitchFamily="34" charset="0"/>
              </a:defRPr>
            </a:lvl1pPr>
          </a:lstStyle>
          <a:p>
            <a:pPr>
              <a:defRPr/>
            </a:pPr>
            <a:fld id="{2C2732C1-1FE1-4134-A2FE-C1162E3B1145}" type="slidenum">
              <a:rPr lang="en-US" smtClean="0"/>
              <a:pPr>
                <a:defRPr/>
              </a:pPr>
              <a:t>‹#›</a:t>
            </a:fld>
            <a:endParaRPr lang="en-US"/>
          </a:p>
        </p:txBody>
      </p:sp>
    </p:spTree>
    <p:extLst>
      <p:ext uri="{BB962C8B-B14F-4D97-AF65-F5344CB8AC3E}">
        <p14:creationId xmlns:p14="http://schemas.microsoft.com/office/powerpoint/2010/main" val="2485551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ig Picture with Text Overlay">
    <p:spTree>
      <p:nvGrpSpPr>
        <p:cNvPr id="1" name=""/>
        <p:cNvGrpSpPr/>
        <p:nvPr/>
      </p:nvGrpSpPr>
      <p:grpSpPr>
        <a:xfrm>
          <a:off x="0" y="0"/>
          <a:ext cx="0" cy="0"/>
          <a:chOff x="0" y="0"/>
          <a:chExt cx="0" cy="0"/>
        </a:xfrm>
      </p:grpSpPr>
      <p:sp>
        <p:nvSpPr>
          <p:cNvPr id="4" name="Picture Placeholder 7"/>
          <p:cNvSpPr>
            <a:spLocks noGrp="1"/>
          </p:cNvSpPr>
          <p:nvPr>
            <p:ph type="pic" sz="quarter" idx="11"/>
          </p:nvPr>
        </p:nvSpPr>
        <p:spPr>
          <a:xfrm>
            <a:off x="0" y="0"/>
            <a:ext cx="12192000" cy="6858000"/>
          </a:xfrm>
          <a:prstGeom prst="rect">
            <a:avLst/>
          </a:prstGeom>
        </p:spPr>
        <p:txBody>
          <a:bodyPr rtlCol="0">
            <a:normAutofit/>
          </a:bodyPr>
          <a:lstStyle/>
          <a:p>
            <a:pPr lvl="0"/>
            <a:r>
              <a:rPr lang="en-US" noProof="0"/>
              <a:t>Click icon to add picture</a:t>
            </a:r>
          </a:p>
        </p:txBody>
      </p:sp>
      <p:sp>
        <p:nvSpPr>
          <p:cNvPr id="5" name="Text Placeholder 9"/>
          <p:cNvSpPr>
            <a:spLocks noGrp="1"/>
          </p:cNvSpPr>
          <p:nvPr>
            <p:ph type="body" sz="quarter" idx="12"/>
          </p:nvPr>
        </p:nvSpPr>
        <p:spPr>
          <a:xfrm>
            <a:off x="4605867" y="3429000"/>
            <a:ext cx="7298267" cy="3124200"/>
          </a:xfrm>
          <a:prstGeom prst="rect">
            <a:avLst/>
          </a:prstGeom>
        </p:spPr>
        <p:txBody>
          <a:bodyPr>
            <a:noAutofit/>
          </a:bodyPr>
          <a:lstStyle>
            <a:lvl1pPr marL="0">
              <a:lnSpc>
                <a:spcPts val="9546"/>
              </a:lnSpc>
              <a:defRPr sz="9600" b="0" i="0" spc="0" baseline="0">
                <a:solidFill>
                  <a:schemeClr val="tx2"/>
                </a:solidFill>
                <a:latin typeface="+mj-lt"/>
                <a:cs typeface="Brandon Grotesque Regular"/>
              </a:defRPr>
            </a:lvl1pPr>
          </a:lstStyle>
          <a:p>
            <a:pPr lvl="0"/>
            <a:r>
              <a:rPr lang="en-US"/>
              <a:t>Edit Master text styles</a:t>
            </a:r>
          </a:p>
        </p:txBody>
      </p:sp>
      <p:sp>
        <p:nvSpPr>
          <p:cNvPr id="6" name="Slide Number Placeholder 5"/>
          <p:cNvSpPr>
            <a:spLocks noGrp="1"/>
          </p:cNvSpPr>
          <p:nvPr>
            <p:ph type="sldNum" sz="quarter" idx="13"/>
          </p:nvPr>
        </p:nvSpPr>
        <p:spPr/>
        <p:txBody>
          <a:bodyPr/>
          <a:lstStyle>
            <a:lvl1pPr>
              <a:defRPr/>
            </a:lvl1pPr>
          </a:lstStyle>
          <a:p>
            <a:pPr>
              <a:defRPr/>
            </a:pPr>
            <a:fld id="{5FFF8BE7-307B-4C0C-A441-0724C8BA39C9}" type="slidenum">
              <a:rPr lang="en-US"/>
              <a:pPr>
                <a:defRPr/>
              </a:pPr>
              <a:t>‹#›</a:t>
            </a:fld>
            <a:endParaRPr lang="en-US"/>
          </a:p>
        </p:txBody>
      </p:sp>
    </p:spTree>
    <p:extLst>
      <p:ext uri="{BB962C8B-B14F-4D97-AF65-F5344CB8AC3E}">
        <p14:creationId xmlns:p14="http://schemas.microsoft.com/office/powerpoint/2010/main" val="599009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 Blank just footer">
    <p:bg>
      <p:bgPr>
        <a:solidFill>
          <a:schemeClr val="accent1"/>
        </a:solidFill>
        <a:effectLst/>
      </p:bgPr>
    </p:bg>
    <p:spTree>
      <p:nvGrpSpPr>
        <p:cNvPr id="1" name=""/>
        <p:cNvGrpSpPr/>
        <p:nvPr/>
      </p:nvGrpSpPr>
      <p:grpSpPr>
        <a:xfrm>
          <a:off x="0" y="0"/>
          <a:ext cx="0" cy="0"/>
          <a:chOff x="0" y="0"/>
          <a:chExt cx="0" cy="0"/>
        </a:xfrm>
      </p:grpSpPr>
      <p:pic>
        <p:nvPicPr>
          <p:cNvPr id="2" name="SOM Logo White"/>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0409768" y="6462184"/>
            <a:ext cx="1401233" cy="19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Users\Arne\Documents\Business\lucpac20131226\Lucile Packard\1172 Binder - SCH_EnterpriseLogo_2015_05_19 v3\SCH-LPCHS Logo Set 2015.08.11.v1\SCH Logo MS Update\Dual Enterprise H\MS\Dual_Enterprise_H_MS_W.emf"/>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04285" y="6199718"/>
            <a:ext cx="225424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1"/>
          <p:cNvSpPr>
            <a:spLocks noGrp="1"/>
          </p:cNvSpPr>
          <p:nvPr>
            <p:ph type="sldNum" sz="quarter" idx="10"/>
          </p:nvPr>
        </p:nvSpPr>
        <p:spPr/>
        <p:txBody>
          <a:bodyPr/>
          <a:lstStyle>
            <a:lvl1pPr>
              <a:defRPr smtClean="0">
                <a:solidFill>
                  <a:schemeClr val="bg1"/>
                </a:solidFill>
              </a:defRPr>
            </a:lvl1pPr>
          </a:lstStyle>
          <a:p>
            <a:pPr>
              <a:defRPr/>
            </a:pPr>
            <a:fld id="{1788480D-2B69-4F24-BA02-18979A48A5A3}" type="slidenum">
              <a:rPr lang="en-US"/>
              <a:pPr>
                <a:defRPr/>
              </a:pPr>
              <a:t>‹#›</a:t>
            </a:fld>
            <a:endParaRPr lang="en-US"/>
          </a:p>
        </p:txBody>
      </p:sp>
    </p:spTree>
    <p:extLst>
      <p:ext uri="{BB962C8B-B14F-4D97-AF65-F5344CB8AC3E}">
        <p14:creationId xmlns:p14="http://schemas.microsoft.com/office/powerpoint/2010/main" val="3799883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Title and Content">
    <p:bg>
      <p:bgPr>
        <a:solidFill>
          <a:schemeClr val="accent1"/>
        </a:solidFill>
        <a:effectLst/>
      </p:bgPr>
    </p:bg>
    <p:spTree>
      <p:nvGrpSpPr>
        <p:cNvPr id="1" name=""/>
        <p:cNvGrpSpPr/>
        <p:nvPr/>
      </p:nvGrpSpPr>
      <p:grpSpPr>
        <a:xfrm>
          <a:off x="0" y="0"/>
          <a:ext cx="0" cy="0"/>
          <a:chOff x="0" y="0"/>
          <a:chExt cx="0" cy="0"/>
        </a:xfrm>
      </p:grpSpPr>
      <p:pic>
        <p:nvPicPr>
          <p:cNvPr id="4" name="SOM Logo White"/>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0409768" y="6462184"/>
            <a:ext cx="1401233" cy="19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Arne\Documents\Business\lucpac20131226\Lucile Packard\1172 Binder - SCH_EnterpriseLogo_2015_05_19 v3\SCH-LPCHS Logo Set 2015.08.11.v1\SCH Logo MS Update\Dual Enterprise H\MS\Dual_Enterprise_H_MS_W.emf"/>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04285" y="6199718"/>
            <a:ext cx="225424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Content Placeholder 4"/>
          <p:cNvSpPr>
            <a:spLocks noGrp="1"/>
          </p:cNvSpPr>
          <p:nvPr>
            <p:ph sz="quarter" idx="11"/>
          </p:nvPr>
        </p:nvSpPr>
        <p:spPr>
          <a:xfrm>
            <a:off x="609600" y="1600200"/>
            <a:ext cx="10972800" cy="452628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p:cNvSpPr>
            <a:spLocks noGrp="1"/>
          </p:cNvSpPr>
          <p:nvPr>
            <p:ph type="sldNum" sz="quarter" idx="12"/>
          </p:nvPr>
        </p:nvSpPr>
        <p:spPr/>
        <p:txBody>
          <a:bodyPr/>
          <a:lstStyle>
            <a:lvl1pPr>
              <a:defRPr smtClean="0">
                <a:solidFill>
                  <a:schemeClr val="bg1"/>
                </a:solidFill>
              </a:defRPr>
            </a:lvl1pPr>
          </a:lstStyle>
          <a:p>
            <a:pPr>
              <a:defRPr/>
            </a:pPr>
            <a:fld id="{C5C37701-7137-43BB-B7B3-35D2AB5397E0}" type="slidenum">
              <a:rPr lang="en-US"/>
              <a:pPr>
                <a:defRPr/>
              </a:pPr>
              <a:t>‹#›</a:t>
            </a:fld>
            <a:endParaRPr lang="en-US"/>
          </a:p>
        </p:txBody>
      </p:sp>
    </p:spTree>
    <p:extLst>
      <p:ext uri="{BB962C8B-B14F-4D97-AF65-F5344CB8AC3E}">
        <p14:creationId xmlns:p14="http://schemas.microsoft.com/office/powerpoint/2010/main" val="2398934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Title and Content - Condensed">
    <p:bg>
      <p:bgPr>
        <a:solidFill>
          <a:schemeClr val="accent1"/>
        </a:solidFill>
        <a:effectLst/>
      </p:bgPr>
    </p:bg>
    <p:spTree>
      <p:nvGrpSpPr>
        <p:cNvPr id="1" name=""/>
        <p:cNvGrpSpPr/>
        <p:nvPr/>
      </p:nvGrpSpPr>
      <p:grpSpPr>
        <a:xfrm>
          <a:off x="0" y="0"/>
          <a:ext cx="0" cy="0"/>
          <a:chOff x="0" y="0"/>
          <a:chExt cx="0" cy="0"/>
        </a:xfrm>
      </p:grpSpPr>
      <p:pic>
        <p:nvPicPr>
          <p:cNvPr id="4" name="SOM Logo White"/>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0409768" y="6462184"/>
            <a:ext cx="1401233" cy="19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Arne\Documents\Business\lucpac20131226\Lucile Packard\1172 Binder - SCH_EnterpriseLogo_2015_05_19 v3\SCH-LPCHS Logo Set 2015.08.11.v1\SCH Logo MS Update\Dual Enterprise H\MS\Dual_Enterprise_H_MS_W.emf"/>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04285" y="6199718"/>
            <a:ext cx="225424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5" name="Content Placeholder 4"/>
          <p:cNvSpPr>
            <a:spLocks noGrp="1"/>
          </p:cNvSpPr>
          <p:nvPr>
            <p:ph sz="quarter" idx="11"/>
          </p:nvPr>
        </p:nvSpPr>
        <p:spPr>
          <a:xfrm>
            <a:off x="609600" y="1600200"/>
            <a:ext cx="10972800" cy="4526280"/>
          </a:xfrm>
        </p:spPr>
        <p:txBody>
          <a:bodyPr/>
          <a:lstStyle>
            <a:lvl1pPr>
              <a:buClr>
                <a:schemeClr val="tx1"/>
              </a:buClr>
              <a:defRPr sz="3200"/>
            </a:lvl1pPr>
            <a:lvl2pPr marL="685783" indent="-380990">
              <a:buClr>
                <a:schemeClr val="tx1"/>
              </a:buClr>
              <a:defRPr sz="2667"/>
            </a:lvl2pPr>
            <a:lvl3pPr marL="914377" indent="-304792">
              <a:buClr>
                <a:schemeClr val="tx1"/>
              </a:buClr>
              <a:defRPr sz="2133"/>
            </a:lvl3pPr>
            <a:lvl4pPr marL="1219170" indent="-304792">
              <a:buClr>
                <a:schemeClr val="tx1"/>
              </a:buClr>
              <a:defRPr sz="1600"/>
            </a:lvl4pPr>
            <a:lvl5pPr marL="1443531" indent="0">
              <a:buClr>
                <a:schemeClr val="tx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p:cNvSpPr>
            <a:spLocks noGrp="1"/>
          </p:cNvSpPr>
          <p:nvPr>
            <p:ph type="sldNum" sz="quarter" idx="12"/>
          </p:nvPr>
        </p:nvSpPr>
        <p:spPr/>
        <p:txBody>
          <a:bodyPr/>
          <a:lstStyle>
            <a:lvl1pPr>
              <a:defRPr/>
            </a:lvl1pPr>
          </a:lstStyle>
          <a:p>
            <a:pPr>
              <a:defRPr/>
            </a:pPr>
            <a:fld id="{0B70473E-0AC5-4E9A-850D-23EDB545D388}" type="slidenum">
              <a:rPr lang="en-US"/>
              <a:pPr>
                <a:defRPr/>
              </a:pPr>
              <a:t>‹#›</a:t>
            </a:fld>
            <a:endParaRPr lang="en-US"/>
          </a:p>
        </p:txBody>
      </p:sp>
    </p:spTree>
    <p:extLst>
      <p:ext uri="{BB962C8B-B14F-4D97-AF65-F5344CB8AC3E}">
        <p14:creationId xmlns:p14="http://schemas.microsoft.com/office/powerpoint/2010/main" val="253941289"/>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Red Table  Layout">
    <p:bg>
      <p:bgPr>
        <a:solidFill>
          <a:schemeClr val="accent1"/>
        </a:solidFill>
        <a:effectLst/>
      </p:bgPr>
    </p:bg>
    <p:spTree>
      <p:nvGrpSpPr>
        <p:cNvPr id="1" name=""/>
        <p:cNvGrpSpPr/>
        <p:nvPr/>
      </p:nvGrpSpPr>
      <p:grpSpPr>
        <a:xfrm>
          <a:off x="0" y="0"/>
          <a:ext cx="0" cy="0"/>
          <a:chOff x="0" y="0"/>
          <a:chExt cx="0" cy="0"/>
        </a:xfrm>
      </p:grpSpPr>
      <p:pic>
        <p:nvPicPr>
          <p:cNvPr id="6" name="SOM Logo White"/>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0409768" y="6462184"/>
            <a:ext cx="1401233" cy="19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Arne\Documents\Business\lucpac20131226\Lucile Packard\1172 Binder - SCH_EnterpriseLogo_2015_05_19 v3\SCH-LPCHS Logo Set 2015.08.11.v1\SCH Logo MS Update\Dual Enterprise H\MS\Dual_Enterprise_H_MS_W.emf"/>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04285" y="6199718"/>
            <a:ext cx="225424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5" name="Table Placeholder 4"/>
          <p:cNvSpPr>
            <a:spLocks noGrp="1"/>
          </p:cNvSpPr>
          <p:nvPr>
            <p:ph type="tbl" sz="quarter" idx="11"/>
          </p:nvPr>
        </p:nvSpPr>
        <p:spPr>
          <a:xfrm>
            <a:off x="609600" y="2103120"/>
            <a:ext cx="10972800" cy="2743200"/>
          </a:xfrm>
        </p:spPr>
        <p:txBody>
          <a:bodyPr rtlCol="0">
            <a:normAutofit/>
          </a:bodyPr>
          <a:lstStyle/>
          <a:p>
            <a:pPr lvl="0"/>
            <a:r>
              <a:rPr lang="en-US" noProof="0"/>
              <a:t>Click icon to add table</a:t>
            </a:r>
          </a:p>
        </p:txBody>
      </p:sp>
      <p:sp>
        <p:nvSpPr>
          <p:cNvPr id="7" name="Content Placeholder 6"/>
          <p:cNvSpPr>
            <a:spLocks noGrp="1"/>
          </p:cNvSpPr>
          <p:nvPr>
            <p:ph sz="quarter" idx="12"/>
          </p:nvPr>
        </p:nvSpPr>
        <p:spPr>
          <a:xfrm>
            <a:off x="609600" y="1463040"/>
            <a:ext cx="10972800" cy="640080"/>
          </a:xfrm>
        </p:spPr>
        <p:txBody>
          <a:bodyPr>
            <a:normAutofit/>
          </a:bodyPr>
          <a:lstStyle>
            <a:lvl1pPr>
              <a:defRPr sz="3200" baseline="0"/>
            </a:lvl1pPr>
          </a:lstStyle>
          <a:p>
            <a:pPr lvl="0"/>
            <a:r>
              <a:rPr lang="en-US"/>
              <a:t>Edit Master text styles</a:t>
            </a:r>
          </a:p>
        </p:txBody>
      </p:sp>
      <p:sp>
        <p:nvSpPr>
          <p:cNvPr id="9" name="Content Placeholder 8"/>
          <p:cNvSpPr>
            <a:spLocks noGrp="1"/>
          </p:cNvSpPr>
          <p:nvPr>
            <p:ph sz="quarter" idx="13"/>
          </p:nvPr>
        </p:nvSpPr>
        <p:spPr>
          <a:xfrm>
            <a:off x="609600" y="5029200"/>
            <a:ext cx="10972800" cy="914400"/>
          </a:xfrm>
        </p:spPr>
        <p:txBody>
          <a:bodyPr>
            <a:normAutofit/>
          </a:bodyPr>
          <a:lstStyle>
            <a:lvl1pPr marL="222245" indent="-222245">
              <a:spcBef>
                <a:spcPts val="267"/>
              </a:spcBef>
              <a:tabLst>
                <a:tab pos="222245" algn="l"/>
              </a:tabLst>
              <a:defRPr sz="1467" baseline="0"/>
            </a:lvl1pPr>
          </a:lstStyle>
          <a:p>
            <a:pPr lvl="0"/>
            <a:r>
              <a:rPr lang="en-US"/>
              <a:t>Edit Master text styles</a:t>
            </a:r>
          </a:p>
          <a:p>
            <a:pPr lvl="1"/>
            <a:r>
              <a:rPr lang="en-US"/>
              <a:t>Second level</a:t>
            </a:r>
          </a:p>
          <a:p>
            <a:pPr lvl="2"/>
            <a:r>
              <a:rPr lang="en-US"/>
              <a:t>Third level</a:t>
            </a:r>
          </a:p>
        </p:txBody>
      </p:sp>
      <p:sp>
        <p:nvSpPr>
          <p:cNvPr id="10" name="Slide Number Placeholder 3"/>
          <p:cNvSpPr>
            <a:spLocks noGrp="1"/>
          </p:cNvSpPr>
          <p:nvPr>
            <p:ph type="sldNum" sz="quarter" idx="14"/>
          </p:nvPr>
        </p:nvSpPr>
        <p:spPr/>
        <p:txBody>
          <a:bodyPr/>
          <a:lstStyle>
            <a:lvl1pPr>
              <a:defRPr sz="1467" smtClean="0"/>
            </a:lvl1pPr>
          </a:lstStyle>
          <a:p>
            <a:pPr>
              <a:defRPr/>
            </a:pPr>
            <a:fld id="{AD97342B-A967-47DB-AA73-A58E1A7780FA}" type="slidenum">
              <a:rPr lang="en-US"/>
              <a:pPr>
                <a:defRPr/>
              </a:pPr>
              <a:t>‹#›</a:t>
            </a:fld>
            <a:endParaRPr lang="en-US"/>
          </a:p>
        </p:txBody>
      </p:sp>
    </p:spTree>
    <p:extLst>
      <p:ext uri="{BB962C8B-B14F-4D97-AF65-F5344CB8AC3E}">
        <p14:creationId xmlns:p14="http://schemas.microsoft.com/office/powerpoint/2010/main" val="796920371"/>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atercolor red bar - Blank">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0365318" y="6424085"/>
            <a:ext cx="1475316" cy="27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16984" y="565151"/>
            <a:ext cx="11377083" cy="404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Arne\Documents\Business\lucpac20131226\Lucile Packard\1172 Binder - SCH_EnterpriseLogo_2015_05_19 v3\SCH-LPCHS Logo Set 2015.08.11.v1\SCH Logo MS Update\Dual Enterprise H\MS\Dual_Enterprise_H_MS.emf"/>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04285" y="6199718"/>
            <a:ext cx="225424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1"/>
          <p:cNvSpPr>
            <a:spLocks noGrp="1"/>
          </p:cNvSpPr>
          <p:nvPr>
            <p:ph type="sldNum" sz="quarter" idx="10"/>
          </p:nvPr>
        </p:nvSpPr>
        <p:spPr/>
        <p:txBody>
          <a:bodyPr/>
          <a:lstStyle>
            <a:lvl1pPr>
              <a:defRPr/>
            </a:lvl1pPr>
          </a:lstStyle>
          <a:p>
            <a:pPr>
              <a:defRPr/>
            </a:pPr>
            <a:fld id="{C8603294-9D09-46F4-80A2-A73EF618AD9B}" type="slidenum">
              <a:rPr lang="en-US"/>
              <a:pPr>
                <a:defRPr/>
              </a:pPr>
              <a:t>‹#›</a:t>
            </a:fld>
            <a:endParaRPr lang="en-US"/>
          </a:p>
        </p:txBody>
      </p:sp>
    </p:spTree>
    <p:extLst>
      <p:ext uri="{BB962C8B-B14F-4D97-AF65-F5344CB8AC3E}">
        <p14:creationId xmlns:p14="http://schemas.microsoft.com/office/powerpoint/2010/main" val="16585520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atercolor red bar - Content">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0365318" y="6424085"/>
            <a:ext cx="1475316" cy="27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16984" y="565151"/>
            <a:ext cx="11377083" cy="404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Arne\Documents\Business\lucpac20131226\Lucile Packard\1172 Binder - SCH_EnterpriseLogo_2015_05_19 v3\SCH-LPCHS Logo Set 2015.08.11.v1\SCH Logo MS Update\Dual Enterprise H\MS\Dual_Enterprise_H_MS.emf"/>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04285" y="6199718"/>
            <a:ext cx="225424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09600" y="1188720"/>
            <a:ext cx="10972800" cy="1143000"/>
          </a:xfrm>
        </p:spPr>
        <p:txBody>
          <a:bodyPr anchor="t"/>
          <a:lstStyle/>
          <a:p>
            <a:r>
              <a:rPr lang="en-US"/>
              <a:t>Click to edit Master title style</a:t>
            </a:r>
          </a:p>
        </p:txBody>
      </p:sp>
      <p:sp>
        <p:nvSpPr>
          <p:cNvPr id="9" name="Content Placeholder 4"/>
          <p:cNvSpPr>
            <a:spLocks noGrp="1"/>
          </p:cNvSpPr>
          <p:nvPr>
            <p:ph sz="quarter" idx="12"/>
          </p:nvPr>
        </p:nvSpPr>
        <p:spPr>
          <a:xfrm>
            <a:off x="609600" y="2417197"/>
            <a:ext cx="10972800" cy="3708595"/>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p:cNvSpPr>
            <a:spLocks noGrp="1"/>
          </p:cNvSpPr>
          <p:nvPr>
            <p:ph type="sldNum" sz="quarter" idx="13"/>
          </p:nvPr>
        </p:nvSpPr>
        <p:spPr/>
        <p:txBody>
          <a:bodyPr/>
          <a:lstStyle>
            <a:lvl1pPr>
              <a:defRPr/>
            </a:lvl1pPr>
          </a:lstStyle>
          <a:p>
            <a:pPr>
              <a:defRPr/>
            </a:pPr>
            <a:fld id="{37309161-32E3-4789-97AB-A3C7B262650D}" type="slidenum">
              <a:rPr lang="en-US"/>
              <a:pPr>
                <a:defRPr/>
              </a:pPr>
              <a:t>‹#›</a:t>
            </a:fld>
            <a:endParaRPr lang="en-US"/>
          </a:p>
        </p:txBody>
      </p:sp>
    </p:spTree>
    <p:extLst>
      <p:ext uri="{BB962C8B-B14F-4D97-AF65-F5344CB8AC3E}">
        <p14:creationId xmlns:p14="http://schemas.microsoft.com/office/powerpoint/2010/main" val="11339671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atercolor red bar - Content Condensed">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0365318" y="6424085"/>
            <a:ext cx="1475316" cy="27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16984" y="565151"/>
            <a:ext cx="11377083" cy="404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Arne\Documents\Business\lucpac20131226\Lucile Packard\1172 Binder - SCH_EnterpriseLogo_2015_05_19 v3\SCH-LPCHS Logo Set 2015.08.11.v1\SCH Logo MS Update\Dual Enterprise H\MS\Dual_Enterprise_H_MS.emf"/>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04285" y="6199718"/>
            <a:ext cx="225424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09600" y="1188720"/>
            <a:ext cx="10972800" cy="1143000"/>
          </a:xfrm>
        </p:spPr>
        <p:txBody>
          <a:bodyPr anchor="t"/>
          <a:lstStyle>
            <a:lvl1pPr>
              <a:defRPr/>
            </a:lvl1pPr>
          </a:lstStyle>
          <a:p>
            <a:r>
              <a:rPr lang="en-US"/>
              <a:t>Click to edit Master title style</a:t>
            </a:r>
          </a:p>
        </p:txBody>
      </p:sp>
      <p:sp>
        <p:nvSpPr>
          <p:cNvPr id="7" name="Content Placeholder 4"/>
          <p:cNvSpPr>
            <a:spLocks noGrp="1"/>
          </p:cNvSpPr>
          <p:nvPr>
            <p:ph sz="quarter" idx="11"/>
          </p:nvPr>
        </p:nvSpPr>
        <p:spPr>
          <a:xfrm>
            <a:off x="609600" y="2417197"/>
            <a:ext cx="10972800" cy="3709283"/>
          </a:xfrm>
        </p:spPr>
        <p:txBody>
          <a:bodyPr/>
          <a:lstStyle>
            <a:lvl1pPr>
              <a:buClr>
                <a:schemeClr val="tx1"/>
              </a:buClr>
              <a:defRPr sz="3200"/>
            </a:lvl1pPr>
            <a:lvl2pPr marL="685783" indent="-380990">
              <a:buClr>
                <a:schemeClr val="tx1"/>
              </a:buClr>
              <a:defRPr sz="2667"/>
            </a:lvl2pPr>
            <a:lvl3pPr marL="914377" indent="-304792">
              <a:buClr>
                <a:schemeClr val="tx1"/>
              </a:buClr>
              <a:defRPr sz="2133"/>
            </a:lvl3pPr>
            <a:lvl4pPr marL="1219170" indent="-304792">
              <a:buClr>
                <a:schemeClr val="tx1"/>
              </a:buClr>
              <a:defRPr sz="1600"/>
            </a:lvl4pPr>
            <a:lvl5pPr marL="1443531" indent="0">
              <a:buClr>
                <a:schemeClr val="tx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1"/>
          <p:cNvSpPr>
            <a:spLocks noGrp="1"/>
          </p:cNvSpPr>
          <p:nvPr>
            <p:ph type="sldNum" sz="quarter" idx="12"/>
          </p:nvPr>
        </p:nvSpPr>
        <p:spPr/>
        <p:txBody>
          <a:bodyPr/>
          <a:lstStyle>
            <a:lvl1pPr>
              <a:defRPr/>
            </a:lvl1pPr>
          </a:lstStyle>
          <a:p>
            <a:pPr>
              <a:defRPr/>
            </a:pPr>
            <a:fld id="{C2E87CFD-16A2-4785-A62A-EA9894FBC65F}" type="slidenum">
              <a:rPr lang="en-US"/>
              <a:pPr>
                <a:defRPr/>
              </a:pPr>
              <a:t>‹#›</a:t>
            </a:fld>
            <a:endParaRPr lang="en-US"/>
          </a:p>
        </p:txBody>
      </p:sp>
    </p:spTree>
    <p:extLst>
      <p:ext uri="{BB962C8B-B14F-4D97-AF65-F5344CB8AC3E}">
        <p14:creationId xmlns:p14="http://schemas.microsoft.com/office/powerpoint/2010/main" val="40239239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atercolor red bar - Many Images">
    <p:spTree>
      <p:nvGrpSpPr>
        <p:cNvPr id="1" name=""/>
        <p:cNvGrpSpPr/>
        <p:nvPr/>
      </p:nvGrpSpPr>
      <p:grpSpPr>
        <a:xfrm>
          <a:off x="0" y="0"/>
          <a:ext cx="0" cy="0"/>
          <a:chOff x="0" y="0"/>
          <a:chExt cx="0" cy="0"/>
        </a:xfrm>
      </p:grpSpPr>
      <p:pic>
        <p:nvPicPr>
          <p:cNvPr id="19"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0365318" y="6424085"/>
            <a:ext cx="1475316" cy="27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16984" y="565151"/>
            <a:ext cx="11377083" cy="404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Users\Arne\Documents\Business\lucpac20131226\Lucile Packard\1172 Binder - SCH_EnterpriseLogo_2015_05_19 v3\SCH-LPCHS Logo Set 2015.08.11.v1\SCH Logo MS Update\Dual Enterprise H\MS\Dual_Enterprise_H_MS.emf"/>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04285" y="6199718"/>
            <a:ext cx="225424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itle 43"/>
          <p:cNvSpPr>
            <a:spLocks noGrp="1"/>
          </p:cNvSpPr>
          <p:nvPr>
            <p:ph type="title"/>
          </p:nvPr>
        </p:nvSpPr>
        <p:spPr>
          <a:xfrm>
            <a:off x="609600" y="1188720"/>
            <a:ext cx="10972800" cy="1143000"/>
          </a:xfrm>
        </p:spPr>
        <p:txBody>
          <a:bodyPr anchor="t"/>
          <a:lstStyle/>
          <a:p>
            <a:r>
              <a:rPr lang="en-US"/>
              <a:t>Click to edit Master title style</a:t>
            </a:r>
          </a:p>
        </p:txBody>
      </p:sp>
      <p:sp>
        <p:nvSpPr>
          <p:cNvPr id="34" name="Text Placeholder 4"/>
          <p:cNvSpPr>
            <a:spLocks noGrp="1"/>
          </p:cNvSpPr>
          <p:nvPr>
            <p:ph type="body" sz="quarter" idx="21"/>
          </p:nvPr>
        </p:nvSpPr>
        <p:spPr>
          <a:xfrm>
            <a:off x="2429511" y="4191935"/>
            <a:ext cx="3413760" cy="914400"/>
          </a:xfrm>
        </p:spPr>
        <p:txBody>
          <a:bodyPr>
            <a:noAutofit/>
          </a:bodyPr>
          <a:lstStyle>
            <a:lvl1pPr>
              <a:defRPr sz="1600"/>
            </a:lvl1pPr>
            <a:lvl2pPr>
              <a:defRPr sz="2400"/>
            </a:lvl2pPr>
            <a:lvl3pPr>
              <a:defRPr sz="2400"/>
            </a:lvl3pPr>
            <a:lvl4pPr>
              <a:defRPr sz="2400"/>
            </a:lvl4pPr>
            <a:lvl5pPr>
              <a:defRPr sz="2400"/>
            </a:lvl5pPr>
          </a:lstStyle>
          <a:p>
            <a:pPr lvl="0"/>
            <a:r>
              <a:rPr lang="en-US"/>
              <a:t>Click to edit Master text styles</a:t>
            </a:r>
          </a:p>
        </p:txBody>
      </p:sp>
      <p:sp>
        <p:nvSpPr>
          <p:cNvPr id="33" name="Text Placeholder 3"/>
          <p:cNvSpPr>
            <a:spLocks noGrp="1"/>
          </p:cNvSpPr>
          <p:nvPr>
            <p:ph type="body" sz="quarter" idx="20"/>
          </p:nvPr>
        </p:nvSpPr>
        <p:spPr>
          <a:xfrm>
            <a:off x="2429511" y="5242755"/>
            <a:ext cx="3413760" cy="914400"/>
          </a:xfrm>
        </p:spPr>
        <p:txBody>
          <a:bodyPr>
            <a:noAutofit/>
          </a:bodyPr>
          <a:lstStyle>
            <a:lvl1pPr>
              <a:defRPr sz="1600"/>
            </a:lvl1pPr>
            <a:lvl2pPr>
              <a:defRPr sz="2400"/>
            </a:lvl2pPr>
            <a:lvl3pPr>
              <a:defRPr sz="2400"/>
            </a:lvl3pPr>
            <a:lvl4pPr>
              <a:defRPr sz="2400"/>
            </a:lvl4pPr>
            <a:lvl5pPr>
              <a:defRPr sz="2400"/>
            </a:lvl5pPr>
          </a:lstStyle>
          <a:p>
            <a:pPr lvl="0"/>
            <a:r>
              <a:rPr lang="en-US"/>
              <a:t>Click to edit Master text styles</a:t>
            </a:r>
          </a:p>
        </p:txBody>
      </p:sp>
      <p:sp>
        <p:nvSpPr>
          <p:cNvPr id="35" name="Text Placeholder 2"/>
          <p:cNvSpPr>
            <a:spLocks noGrp="1"/>
          </p:cNvSpPr>
          <p:nvPr>
            <p:ph type="body" sz="quarter" idx="22"/>
          </p:nvPr>
        </p:nvSpPr>
        <p:spPr>
          <a:xfrm>
            <a:off x="2429511" y="3141115"/>
            <a:ext cx="3413760" cy="914400"/>
          </a:xfrm>
        </p:spPr>
        <p:txBody>
          <a:bodyPr>
            <a:noAutofit/>
          </a:bodyPr>
          <a:lstStyle>
            <a:lvl1pPr>
              <a:defRPr sz="1600"/>
            </a:lvl1pPr>
            <a:lvl2pPr>
              <a:defRPr sz="2400"/>
            </a:lvl2pPr>
            <a:lvl3pPr>
              <a:defRPr sz="2400"/>
            </a:lvl3pPr>
            <a:lvl4pPr>
              <a:defRPr sz="2400"/>
            </a:lvl4pPr>
            <a:lvl5pPr>
              <a:defRPr sz="2400"/>
            </a:lvl5pPr>
          </a:lstStyle>
          <a:p>
            <a:pPr lvl="0"/>
            <a:r>
              <a:rPr lang="en-US"/>
              <a:t>Click to edit Master text styles</a:t>
            </a:r>
          </a:p>
        </p:txBody>
      </p:sp>
      <p:sp>
        <p:nvSpPr>
          <p:cNvPr id="32" name="Text Placeholder 1"/>
          <p:cNvSpPr>
            <a:spLocks noGrp="1"/>
          </p:cNvSpPr>
          <p:nvPr>
            <p:ph type="body" sz="quarter" idx="19"/>
          </p:nvPr>
        </p:nvSpPr>
        <p:spPr>
          <a:xfrm>
            <a:off x="2429511" y="2090296"/>
            <a:ext cx="3413760" cy="914400"/>
          </a:xfrm>
        </p:spPr>
        <p:txBody>
          <a:bodyPr>
            <a:noAutofit/>
          </a:bodyPr>
          <a:lstStyle>
            <a:lvl1pPr>
              <a:defRPr sz="1600"/>
            </a:lvl1pPr>
            <a:lvl2pPr>
              <a:defRPr sz="2400"/>
            </a:lvl2pPr>
            <a:lvl3pPr>
              <a:defRPr sz="2400"/>
            </a:lvl3pPr>
            <a:lvl4pPr>
              <a:defRPr sz="2400"/>
            </a:lvl4pPr>
            <a:lvl5pPr>
              <a:defRPr sz="2400"/>
            </a:lvl5pPr>
          </a:lstStyle>
          <a:p>
            <a:pPr lvl="0"/>
            <a:r>
              <a:rPr lang="en-US"/>
              <a:t>Click to edit Master text styles</a:t>
            </a:r>
          </a:p>
        </p:txBody>
      </p:sp>
      <p:sp>
        <p:nvSpPr>
          <p:cNvPr id="26" name="Picture Placeholder 4"/>
          <p:cNvSpPr>
            <a:spLocks noGrp="1"/>
          </p:cNvSpPr>
          <p:nvPr>
            <p:ph type="pic" sz="quarter" idx="14"/>
          </p:nvPr>
        </p:nvSpPr>
        <p:spPr>
          <a:xfrm>
            <a:off x="416985" y="5242755"/>
            <a:ext cx="1828800" cy="914400"/>
          </a:xfrm>
          <a:ln>
            <a:solidFill>
              <a:schemeClr val="tx1"/>
            </a:solidFill>
          </a:ln>
        </p:spPr>
        <p:txBody>
          <a:bodyPr rtlCol="0">
            <a:normAutofit/>
          </a:bodyPr>
          <a:lstStyle>
            <a:lvl1pPr>
              <a:defRPr sz="1600"/>
            </a:lvl1pPr>
          </a:lstStyle>
          <a:p>
            <a:pPr lvl="0"/>
            <a:endParaRPr lang="en-US" noProof="0"/>
          </a:p>
        </p:txBody>
      </p:sp>
      <p:sp>
        <p:nvSpPr>
          <p:cNvPr id="25" name="Picture Placeholder 3"/>
          <p:cNvSpPr>
            <a:spLocks noGrp="1"/>
          </p:cNvSpPr>
          <p:nvPr>
            <p:ph type="pic" sz="quarter" idx="13"/>
          </p:nvPr>
        </p:nvSpPr>
        <p:spPr>
          <a:xfrm>
            <a:off x="416985" y="4191935"/>
            <a:ext cx="1828800" cy="914400"/>
          </a:xfrm>
          <a:ln>
            <a:solidFill>
              <a:schemeClr val="tx1"/>
            </a:solidFill>
          </a:ln>
        </p:spPr>
        <p:txBody>
          <a:bodyPr rtlCol="0">
            <a:normAutofit/>
          </a:bodyPr>
          <a:lstStyle>
            <a:lvl1pPr>
              <a:defRPr sz="1600"/>
            </a:lvl1pPr>
          </a:lstStyle>
          <a:p>
            <a:pPr lvl="0"/>
            <a:endParaRPr lang="en-US" noProof="0"/>
          </a:p>
        </p:txBody>
      </p:sp>
      <p:sp>
        <p:nvSpPr>
          <p:cNvPr id="24" name="Picture Placeholder 2"/>
          <p:cNvSpPr>
            <a:spLocks noGrp="1"/>
          </p:cNvSpPr>
          <p:nvPr>
            <p:ph type="pic" sz="quarter" idx="12"/>
          </p:nvPr>
        </p:nvSpPr>
        <p:spPr>
          <a:xfrm>
            <a:off x="416985" y="3141115"/>
            <a:ext cx="1828800" cy="914400"/>
          </a:xfrm>
          <a:ln>
            <a:solidFill>
              <a:schemeClr val="tx1"/>
            </a:solidFill>
          </a:ln>
        </p:spPr>
        <p:txBody>
          <a:bodyPr rtlCol="0">
            <a:normAutofit/>
          </a:bodyPr>
          <a:lstStyle>
            <a:lvl1pPr>
              <a:defRPr sz="1600"/>
            </a:lvl1pPr>
          </a:lstStyle>
          <a:p>
            <a:pPr lvl="0"/>
            <a:endParaRPr lang="en-US" noProof="0"/>
          </a:p>
        </p:txBody>
      </p:sp>
      <p:sp>
        <p:nvSpPr>
          <p:cNvPr id="4" name="Picture Placeholder 1"/>
          <p:cNvSpPr>
            <a:spLocks noGrp="1"/>
          </p:cNvSpPr>
          <p:nvPr>
            <p:ph type="pic" sz="quarter" idx="11"/>
          </p:nvPr>
        </p:nvSpPr>
        <p:spPr>
          <a:xfrm>
            <a:off x="416984" y="2090296"/>
            <a:ext cx="1828800" cy="914400"/>
          </a:xfrm>
          <a:ln>
            <a:solidFill>
              <a:schemeClr val="tx1"/>
            </a:solidFill>
          </a:ln>
        </p:spPr>
        <p:txBody>
          <a:bodyPr rtlCol="0">
            <a:normAutofit/>
          </a:bodyPr>
          <a:lstStyle>
            <a:lvl1pPr>
              <a:defRPr sz="1600"/>
            </a:lvl1pPr>
          </a:lstStyle>
          <a:p>
            <a:pPr lvl="0"/>
            <a:endParaRPr lang="en-US" noProof="0"/>
          </a:p>
        </p:txBody>
      </p:sp>
      <p:sp>
        <p:nvSpPr>
          <p:cNvPr id="36" name="Text Placeholder 4"/>
          <p:cNvSpPr>
            <a:spLocks noGrp="1"/>
          </p:cNvSpPr>
          <p:nvPr>
            <p:ph type="body" sz="quarter" idx="23"/>
          </p:nvPr>
        </p:nvSpPr>
        <p:spPr>
          <a:xfrm>
            <a:off x="8380307" y="4191935"/>
            <a:ext cx="3413760" cy="914400"/>
          </a:xfrm>
        </p:spPr>
        <p:txBody>
          <a:bodyPr>
            <a:noAutofit/>
          </a:bodyPr>
          <a:lstStyle>
            <a:lvl1pPr>
              <a:defRPr sz="1600"/>
            </a:lvl1pPr>
            <a:lvl2pPr>
              <a:defRPr sz="2400"/>
            </a:lvl2pPr>
            <a:lvl3pPr>
              <a:defRPr sz="2400"/>
            </a:lvl3pPr>
            <a:lvl4pPr>
              <a:defRPr sz="2400"/>
            </a:lvl4pPr>
            <a:lvl5pPr>
              <a:defRPr sz="2400"/>
            </a:lvl5pPr>
          </a:lstStyle>
          <a:p>
            <a:pPr lvl="0"/>
            <a:r>
              <a:rPr lang="en-US"/>
              <a:t>Click to edit Master text styles</a:t>
            </a:r>
          </a:p>
        </p:txBody>
      </p:sp>
      <p:sp>
        <p:nvSpPr>
          <p:cNvPr id="37" name="Text Placeholder 3"/>
          <p:cNvSpPr>
            <a:spLocks noGrp="1"/>
          </p:cNvSpPr>
          <p:nvPr>
            <p:ph type="body" sz="quarter" idx="24"/>
          </p:nvPr>
        </p:nvSpPr>
        <p:spPr>
          <a:xfrm>
            <a:off x="8380307" y="5242755"/>
            <a:ext cx="3413760" cy="914400"/>
          </a:xfrm>
        </p:spPr>
        <p:txBody>
          <a:bodyPr>
            <a:noAutofit/>
          </a:bodyPr>
          <a:lstStyle>
            <a:lvl1pPr>
              <a:defRPr sz="1600"/>
            </a:lvl1pPr>
            <a:lvl2pPr>
              <a:defRPr sz="2400"/>
            </a:lvl2pPr>
            <a:lvl3pPr>
              <a:defRPr sz="2400"/>
            </a:lvl3pPr>
            <a:lvl4pPr>
              <a:defRPr sz="2400"/>
            </a:lvl4pPr>
            <a:lvl5pPr>
              <a:defRPr sz="2400"/>
            </a:lvl5pPr>
          </a:lstStyle>
          <a:p>
            <a:pPr lvl="0"/>
            <a:r>
              <a:rPr lang="en-US"/>
              <a:t>Click to edit Master text styles</a:t>
            </a:r>
          </a:p>
        </p:txBody>
      </p:sp>
      <p:sp>
        <p:nvSpPr>
          <p:cNvPr id="38" name="Text Placeholder 2"/>
          <p:cNvSpPr>
            <a:spLocks noGrp="1"/>
          </p:cNvSpPr>
          <p:nvPr>
            <p:ph type="body" sz="quarter" idx="25"/>
          </p:nvPr>
        </p:nvSpPr>
        <p:spPr>
          <a:xfrm>
            <a:off x="8380307" y="3141115"/>
            <a:ext cx="3413760" cy="914400"/>
          </a:xfrm>
        </p:spPr>
        <p:txBody>
          <a:bodyPr>
            <a:noAutofit/>
          </a:bodyPr>
          <a:lstStyle>
            <a:lvl1pPr>
              <a:defRPr sz="1600"/>
            </a:lvl1pPr>
            <a:lvl2pPr>
              <a:defRPr sz="2400"/>
            </a:lvl2pPr>
            <a:lvl3pPr>
              <a:defRPr sz="2400"/>
            </a:lvl3pPr>
            <a:lvl4pPr>
              <a:defRPr sz="2400"/>
            </a:lvl4pPr>
            <a:lvl5pPr>
              <a:defRPr sz="2400"/>
            </a:lvl5pPr>
          </a:lstStyle>
          <a:p>
            <a:pPr lvl="0"/>
            <a:r>
              <a:rPr lang="en-US"/>
              <a:t>Click to edit Master text styles</a:t>
            </a:r>
          </a:p>
        </p:txBody>
      </p:sp>
      <p:sp>
        <p:nvSpPr>
          <p:cNvPr id="39" name="Text Placeholder 1"/>
          <p:cNvSpPr>
            <a:spLocks noGrp="1"/>
          </p:cNvSpPr>
          <p:nvPr>
            <p:ph type="body" sz="quarter" idx="26"/>
          </p:nvPr>
        </p:nvSpPr>
        <p:spPr>
          <a:xfrm>
            <a:off x="8380307" y="2090296"/>
            <a:ext cx="3413760" cy="914400"/>
          </a:xfrm>
        </p:spPr>
        <p:txBody>
          <a:bodyPr>
            <a:noAutofit/>
          </a:bodyPr>
          <a:lstStyle>
            <a:lvl1pPr>
              <a:defRPr sz="1600"/>
            </a:lvl1pPr>
            <a:lvl2pPr>
              <a:defRPr sz="2400"/>
            </a:lvl2pPr>
            <a:lvl3pPr>
              <a:defRPr sz="2400"/>
            </a:lvl3pPr>
            <a:lvl4pPr>
              <a:defRPr sz="2400"/>
            </a:lvl4pPr>
            <a:lvl5pPr>
              <a:defRPr sz="2400"/>
            </a:lvl5pPr>
          </a:lstStyle>
          <a:p>
            <a:pPr lvl="0"/>
            <a:r>
              <a:rPr lang="en-US"/>
              <a:t>Click to edit Master text styles</a:t>
            </a:r>
          </a:p>
        </p:txBody>
      </p:sp>
      <p:sp>
        <p:nvSpPr>
          <p:cNvPr id="40" name="Picture Placeholder 4"/>
          <p:cNvSpPr>
            <a:spLocks noGrp="1"/>
          </p:cNvSpPr>
          <p:nvPr>
            <p:ph type="pic" sz="quarter" idx="27"/>
          </p:nvPr>
        </p:nvSpPr>
        <p:spPr>
          <a:xfrm>
            <a:off x="6367781" y="5242755"/>
            <a:ext cx="1828800" cy="914400"/>
          </a:xfrm>
          <a:ln>
            <a:solidFill>
              <a:schemeClr val="tx1"/>
            </a:solidFill>
          </a:ln>
        </p:spPr>
        <p:txBody>
          <a:bodyPr rtlCol="0">
            <a:normAutofit/>
          </a:bodyPr>
          <a:lstStyle>
            <a:lvl1pPr>
              <a:defRPr sz="1600"/>
            </a:lvl1pPr>
          </a:lstStyle>
          <a:p>
            <a:pPr lvl="0"/>
            <a:endParaRPr lang="en-US" noProof="0"/>
          </a:p>
        </p:txBody>
      </p:sp>
      <p:sp>
        <p:nvSpPr>
          <p:cNvPr id="41" name="Picture Placeholder 3"/>
          <p:cNvSpPr>
            <a:spLocks noGrp="1"/>
          </p:cNvSpPr>
          <p:nvPr>
            <p:ph type="pic" sz="quarter" idx="28"/>
          </p:nvPr>
        </p:nvSpPr>
        <p:spPr>
          <a:xfrm>
            <a:off x="6367781" y="4191935"/>
            <a:ext cx="1828800" cy="914400"/>
          </a:xfrm>
          <a:ln>
            <a:solidFill>
              <a:schemeClr val="tx1"/>
            </a:solidFill>
          </a:ln>
        </p:spPr>
        <p:txBody>
          <a:bodyPr rtlCol="0">
            <a:normAutofit/>
          </a:bodyPr>
          <a:lstStyle>
            <a:lvl1pPr>
              <a:defRPr sz="1600"/>
            </a:lvl1pPr>
          </a:lstStyle>
          <a:p>
            <a:pPr lvl="0"/>
            <a:endParaRPr lang="en-US" noProof="0"/>
          </a:p>
        </p:txBody>
      </p:sp>
      <p:sp>
        <p:nvSpPr>
          <p:cNvPr id="42" name="Picture Placeholder 2"/>
          <p:cNvSpPr>
            <a:spLocks noGrp="1"/>
          </p:cNvSpPr>
          <p:nvPr>
            <p:ph type="pic" sz="quarter" idx="29"/>
          </p:nvPr>
        </p:nvSpPr>
        <p:spPr>
          <a:xfrm>
            <a:off x="6367781" y="3141115"/>
            <a:ext cx="1828800" cy="914400"/>
          </a:xfrm>
          <a:ln>
            <a:solidFill>
              <a:schemeClr val="tx1"/>
            </a:solidFill>
          </a:ln>
        </p:spPr>
        <p:txBody>
          <a:bodyPr rtlCol="0">
            <a:normAutofit/>
          </a:bodyPr>
          <a:lstStyle>
            <a:lvl1pPr>
              <a:defRPr sz="1600"/>
            </a:lvl1pPr>
          </a:lstStyle>
          <a:p>
            <a:pPr lvl="0"/>
            <a:endParaRPr lang="en-US" noProof="0"/>
          </a:p>
        </p:txBody>
      </p:sp>
      <p:sp>
        <p:nvSpPr>
          <p:cNvPr id="43" name="Picture Placeholder 1"/>
          <p:cNvSpPr>
            <a:spLocks noGrp="1"/>
          </p:cNvSpPr>
          <p:nvPr>
            <p:ph type="pic" sz="quarter" idx="30"/>
          </p:nvPr>
        </p:nvSpPr>
        <p:spPr>
          <a:xfrm>
            <a:off x="6367780" y="2090296"/>
            <a:ext cx="1828800" cy="914400"/>
          </a:xfrm>
          <a:ln>
            <a:solidFill>
              <a:schemeClr val="tx1"/>
            </a:solidFill>
          </a:ln>
        </p:spPr>
        <p:txBody>
          <a:bodyPr rtlCol="0">
            <a:normAutofit/>
          </a:bodyPr>
          <a:lstStyle>
            <a:lvl1pPr>
              <a:defRPr sz="1600"/>
            </a:lvl1pPr>
          </a:lstStyle>
          <a:p>
            <a:pPr lvl="0"/>
            <a:endParaRPr lang="en-US" noProof="0"/>
          </a:p>
        </p:txBody>
      </p:sp>
      <p:sp>
        <p:nvSpPr>
          <p:cNvPr id="22" name="Slide Number Placeholder 1"/>
          <p:cNvSpPr>
            <a:spLocks noGrp="1"/>
          </p:cNvSpPr>
          <p:nvPr>
            <p:ph type="sldNum" sz="quarter" idx="31"/>
          </p:nvPr>
        </p:nvSpPr>
        <p:spPr/>
        <p:txBody>
          <a:bodyPr/>
          <a:lstStyle>
            <a:lvl1pPr>
              <a:defRPr/>
            </a:lvl1pPr>
          </a:lstStyle>
          <a:p>
            <a:pPr>
              <a:defRPr/>
            </a:pPr>
            <a:fld id="{2375120D-53C0-424D-A037-42072FF80CE4}" type="slidenum">
              <a:rPr lang="en-US"/>
              <a:pPr>
                <a:defRPr/>
              </a:pPr>
              <a:t>‹#›</a:t>
            </a:fld>
            <a:endParaRPr lang="en-US"/>
          </a:p>
        </p:txBody>
      </p:sp>
    </p:spTree>
    <p:extLst>
      <p:ext uri="{BB962C8B-B14F-4D97-AF65-F5344CB8AC3E}">
        <p14:creationId xmlns:p14="http://schemas.microsoft.com/office/powerpoint/2010/main" val="2485985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016_Header_Only">
    <p:spTree>
      <p:nvGrpSpPr>
        <p:cNvPr id="1" name=""/>
        <p:cNvGrpSpPr/>
        <p:nvPr/>
      </p:nvGrpSpPr>
      <p:grpSpPr>
        <a:xfrm>
          <a:off x="0" y="0"/>
          <a:ext cx="0" cy="0"/>
          <a:chOff x="0" y="0"/>
          <a:chExt cx="0" cy="0"/>
        </a:xfrm>
      </p:grpSpPr>
      <p:sp>
        <p:nvSpPr>
          <p:cNvPr id="4" name="Title 4"/>
          <p:cNvSpPr>
            <a:spLocks noGrp="1"/>
          </p:cNvSpPr>
          <p:nvPr>
            <p:ph type="title" hasCustomPrompt="1"/>
          </p:nvPr>
        </p:nvSpPr>
        <p:spPr>
          <a:xfrm>
            <a:off x="704805" y="560832"/>
            <a:ext cx="5391195" cy="268224"/>
          </a:xfrm>
          <a:prstGeom prst="rect">
            <a:avLst/>
          </a:prstGeom>
        </p:spPr>
        <p:txBody>
          <a:bodyPr lIns="0" tIns="0" rIns="0" bIns="0"/>
          <a:lstStyle>
            <a:lvl1pPr algn="l">
              <a:defRPr lang="en-US" sz="1600" cap="all" spc="0" baseline="0" dirty="0">
                <a:solidFill>
                  <a:schemeClr val="tx1"/>
                </a:solidFill>
                <a:latin typeface="Trade Gothic LT Com Cn" panose="020B0806040303020004" pitchFamily="34" charset="0"/>
              </a:defRPr>
            </a:lvl1pPr>
          </a:lstStyle>
          <a:p>
            <a:pPr lvl="0"/>
            <a:r>
              <a:rPr lang="en-US"/>
              <a:t>HEADER</a:t>
            </a:r>
          </a:p>
        </p:txBody>
      </p:sp>
      <p:sp>
        <p:nvSpPr>
          <p:cNvPr id="5" name="Text Placeholder 9"/>
          <p:cNvSpPr>
            <a:spLocks noGrp="1"/>
          </p:cNvSpPr>
          <p:nvPr>
            <p:ph type="body" sz="quarter" idx="11" hasCustomPrompt="1"/>
          </p:nvPr>
        </p:nvSpPr>
        <p:spPr>
          <a:xfrm>
            <a:off x="704813" y="841248"/>
            <a:ext cx="5391193" cy="268224"/>
          </a:xfrm>
          <a:prstGeom prst="rect">
            <a:avLst/>
          </a:prstGeom>
        </p:spPr>
        <p:txBody>
          <a:bodyPr lIns="0" tIns="0" rIns="0" bIns="0"/>
          <a:lstStyle>
            <a:lvl1pPr marL="0" indent="0" algn="l" defTabSz="914188" rtl="0" eaLnBrk="1" latinLnBrk="0" hangingPunct="1">
              <a:lnSpc>
                <a:spcPct val="130000"/>
              </a:lnSpc>
              <a:spcBef>
                <a:spcPts val="0"/>
              </a:spcBef>
              <a:buFont typeface="Arial" pitchFamily="34" charset="0"/>
              <a:buNone/>
              <a:defRPr lang="en-US" sz="1400" kern="1200" spc="0" baseline="0" dirty="0" smtClean="0">
                <a:solidFill>
                  <a:schemeClr val="tx1"/>
                </a:solidFill>
                <a:latin typeface="TradeGothic Light" pitchFamily="2" charset="0"/>
                <a:ea typeface="+mn-ea"/>
                <a:cs typeface="+mn-cs"/>
              </a:defRPr>
            </a:lvl1pPr>
            <a:lvl2pPr marL="0" indent="0" algn="l" defTabSz="914188" rtl="0" eaLnBrk="1" latinLnBrk="0" hangingPunct="1">
              <a:lnSpc>
                <a:spcPct val="130000"/>
              </a:lnSpc>
              <a:spcBef>
                <a:spcPts val="0"/>
              </a:spcBef>
              <a:buFont typeface="Arial" pitchFamily="34" charset="0"/>
              <a:buNone/>
              <a:defRPr lang="en-US" sz="1100" kern="1200" dirty="0" smtClean="0">
                <a:solidFill>
                  <a:schemeClr val="tx1"/>
                </a:solidFill>
                <a:latin typeface="+mn-lt"/>
                <a:ea typeface="+mn-ea"/>
                <a:cs typeface="+mn-cs"/>
              </a:defRPr>
            </a:lvl2pPr>
            <a:lvl3pPr marL="0" indent="0" algn="l" defTabSz="914188" rtl="0" eaLnBrk="1" latinLnBrk="0" hangingPunct="1">
              <a:lnSpc>
                <a:spcPct val="130000"/>
              </a:lnSpc>
              <a:spcBef>
                <a:spcPts val="0"/>
              </a:spcBef>
              <a:buFont typeface="Arial" pitchFamily="34" charset="0"/>
              <a:buNone/>
              <a:defRPr lang="en-US" sz="1100" kern="1200" dirty="0" smtClean="0">
                <a:solidFill>
                  <a:schemeClr val="tx1"/>
                </a:solidFill>
                <a:latin typeface="+mn-lt"/>
                <a:ea typeface="+mn-ea"/>
                <a:cs typeface="+mn-cs"/>
              </a:defRPr>
            </a:lvl3pPr>
            <a:lvl4pPr marL="0" indent="0" algn="l" defTabSz="914188" rtl="0" eaLnBrk="1" latinLnBrk="0" hangingPunct="1">
              <a:lnSpc>
                <a:spcPct val="130000"/>
              </a:lnSpc>
              <a:spcBef>
                <a:spcPts val="0"/>
              </a:spcBef>
              <a:buFont typeface="Arial" pitchFamily="34" charset="0"/>
              <a:buNone/>
              <a:defRPr lang="en-US" sz="1100" kern="1200" dirty="0" smtClean="0">
                <a:solidFill>
                  <a:schemeClr val="tx1"/>
                </a:solidFill>
                <a:latin typeface="+mn-lt"/>
                <a:ea typeface="+mn-ea"/>
                <a:cs typeface="+mn-cs"/>
              </a:defRPr>
            </a:lvl4pPr>
            <a:lvl5pPr marL="0" indent="0" algn="l" defTabSz="914188" rtl="0" eaLnBrk="1" latinLnBrk="0" hangingPunct="1">
              <a:lnSpc>
                <a:spcPct val="130000"/>
              </a:lnSpc>
              <a:spcBef>
                <a:spcPts val="0"/>
              </a:spcBef>
              <a:buFont typeface="Arial" pitchFamily="34" charset="0"/>
              <a:buNone/>
              <a:defRPr lang="en-US" sz="1100" kern="1200" dirty="0">
                <a:solidFill>
                  <a:schemeClr val="tx1"/>
                </a:solidFill>
                <a:latin typeface="+mn-lt"/>
                <a:ea typeface="+mn-ea"/>
                <a:cs typeface="+mn-cs"/>
              </a:defRPr>
            </a:lvl5pPr>
          </a:lstStyle>
          <a:p>
            <a:pPr lvl="0"/>
            <a:r>
              <a:rPr lang="en-US" err="1"/>
              <a:t>Subheader</a:t>
            </a:r>
            <a:endParaRPr lang="en-US"/>
          </a:p>
        </p:txBody>
      </p:sp>
    </p:spTree>
    <p:extLst>
      <p:ext uri="{BB962C8B-B14F-4D97-AF65-F5344CB8AC3E}">
        <p14:creationId xmlns:p14="http://schemas.microsoft.com/office/powerpoint/2010/main" val="8191553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734664"/>
          </a:xfrm>
        </p:spPr>
        <p:txBody>
          <a:bodyPr/>
          <a:lstStyle/>
          <a:p>
            <a:r>
              <a:rPr lang="en-US"/>
              <a:t>Click to edit Master title style</a:t>
            </a:r>
          </a:p>
        </p:txBody>
      </p:sp>
      <p:sp>
        <p:nvSpPr>
          <p:cNvPr id="6" name="Rectangle 5"/>
          <p:cNvSpPr/>
          <p:nvPr userDrawn="1"/>
        </p:nvSpPr>
        <p:spPr>
          <a:xfrm>
            <a:off x="609600" y="1308105"/>
            <a:ext cx="3596640" cy="23774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35" tIns="45719" rIns="91435" bIns="45719" rtlCol="0" anchor="ctr"/>
          <a:lstStyle/>
          <a:p>
            <a:pPr algn="ctr" defTabSz="457166"/>
            <a:endParaRPr lang="en-US" sz="1800">
              <a:solidFill>
                <a:srgbClr val="FFFFFF"/>
              </a:solidFill>
            </a:endParaRPr>
          </a:p>
        </p:txBody>
      </p:sp>
      <p:sp>
        <p:nvSpPr>
          <p:cNvPr id="7" name="Rectangle 6"/>
          <p:cNvSpPr/>
          <p:nvPr userDrawn="1"/>
        </p:nvSpPr>
        <p:spPr>
          <a:xfrm>
            <a:off x="4301067" y="1308105"/>
            <a:ext cx="3596640" cy="23774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5" tIns="45719" rIns="91435" bIns="45719" rtlCol="0" anchor="ctr"/>
          <a:lstStyle/>
          <a:p>
            <a:pPr algn="ctr" defTabSz="457166"/>
            <a:endParaRPr lang="en-US" sz="1800">
              <a:solidFill>
                <a:srgbClr val="B6B1A9"/>
              </a:solidFill>
            </a:endParaRPr>
          </a:p>
        </p:txBody>
      </p:sp>
      <p:sp>
        <p:nvSpPr>
          <p:cNvPr id="8" name="Rectangle 7"/>
          <p:cNvSpPr/>
          <p:nvPr userDrawn="1"/>
        </p:nvSpPr>
        <p:spPr>
          <a:xfrm>
            <a:off x="7985760" y="1308105"/>
            <a:ext cx="3596640" cy="23774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35" tIns="45719" rIns="91435" bIns="45719" rtlCol="0" anchor="ctr"/>
          <a:lstStyle/>
          <a:p>
            <a:pPr algn="ctr" defTabSz="457166"/>
            <a:endParaRPr lang="en-US" sz="1800">
              <a:solidFill>
                <a:srgbClr val="FFFFFF"/>
              </a:solidFill>
            </a:endParaRPr>
          </a:p>
        </p:txBody>
      </p:sp>
      <p:sp>
        <p:nvSpPr>
          <p:cNvPr id="9" name="Picture Placeholder 13"/>
          <p:cNvSpPr>
            <a:spLocks noGrp="1"/>
          </p:cNvSpPr>
          <p:nvPr>
            <p:ph type="pic" sz="quarter" idx="13"/>
          </p:nvPr>
        </p:nvSpPr>
        <p:spPr>
          <a:xfrm>
            <a:off x="609600" y="1597329"/>
            <a:ext cx="3596640" cy="1783080"/>
          </a:xfrm>
        </p:spPr>
        <p:txBody>
          <a:bodyPr/>
          <a:lstStyle/>
          <a:p>
            <a:endParaRPr lang="en-US"/>
          </a:p>
        </p:txBody>
      </p:sp>
      <p:sp>
        <p:nvSpPr>
          <p:cNvPr id="10" name="Picture Placeholder 13"/>
          <p:cNvSpPr>
            <a:spLocks noGrp="1"/>
          </p:cNvSpPr>
          <p:nvPr>
            <p:ph type="pic" sz="quarter" idx="14"/>
          </p:nvPr>
        </p:nvSpPr>
        <p:spPr>
          <a:xfrm>
            <a:off x="4301067" y="1597329"/>
            <a:ext cx="3596640" cy="1783080"/>
          </a:xfrm>
        </p:spPr>
        <p:txBody>
          <a:bodyPr/>
          <a:lstStyle/>
          <a:p>
            <a:endParaRPr lang="en-US"/>
          </a:p>
        </p:txBody>
      </p:sp>
      <p:sp>
        <p:nvSpPr>
          <p:cNvPr id="11" name="Picture Placeholder 13"/>
          <p:cNvSpPr>
            <a:spLocks noGrp="1"/>
          </p:cNvSpPr>
          <p:nvPr>
            <p:ph type="pic" sz="quarter" idx="15"/>
          </p:nvPr>
        </p:nvSpPr>
        <p:spPr>
          <a:xfrm>
            <a:off x="7985760" y="1597329"/>
            <a:ext cx="3596640" cy="1783080"/>
          </a:xfrm>
        </p:spPr>
        <p:txBody>
          <a:bodyPr/>
          <a:lstStyle/>
          <a:p>
            <a:endParaRPr lang="en-US"/>
          </a:p>
        </p:txBody>
      </p:sp>
      <p:sp>
        <p:nvSpPr>
          <p:cNvPr id="12" name="Rectangle 11"/>
          <p:cNvSpPr/>
          <p:nvPr userDrawn="1"/>
        </p:nvSpPr>
        <p:spPr>
          <a:xfrm>
            <a:off x="609600" y="3443911"/>
            <a:ext cx="3596640" cy="2089356"/>
          </a:xfrm>
          <a:prstGeom prst="rect">
            <a:avLst/>
          </a:prstGeom>
          <a:solidFill>
            <a:schemeClr val="bg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91435" tIns="45719" rIns="91435" bIns="45719" rtlCol="0" anchor="ctr"/>
          <a:lstStyle/>
          <a:p>
            <a:pPr algn="ctr" defTabSz="457166"/>
            <a:endParaRPr lang="en-US" sz="1800">
              <a:solidFill>
                <a:srgbClr val="FFFFFF"/>
              </a:solidFill>
            </a:endParaRPr>
          </a:p>
        </p:txBody>
      </p:sp>
      <p:sp>
        <p:nvSpPr>
          <p:cNvPr id="13" name="Rectangle 12"/>
          <p:cNvSpPr/>
          <p:nvPr userDrawn="1"/>
        </p:nvSpPr>
        <p:spPr>
          <a:xfrm>
            <a:off x="4301067" y="3443911"/>
            <a:ext cx="3596640" cy="2089356"/>
          </a:xfrm>
          <a:prstGeom prst="rect">
            <a:avLst/>
          </a:prstGeom>
          <a:solidFill>
            <a:schemeClr val="bg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91435" tIns="45719" rIns="91435" bIns="45719" rtlCol="0" anchor="ctr"/>
          <a:lstStyle/>
          <a:p>
            <a:pPr algn="ctr" defTabSz="457166"/>
            <a:endParaRPr lang="en-US" sz="1800">
              <a:solidFill>
                <a:srgbClr val="FFFFFF"/>
              </a:solidFill>
            </a:endParaRPr>
          </a:p>
        </p:txBody>
      </p:sp>
      <p:sp>
        <p:nvSpPr>
          <p:cNvPr id="14" name="Rectangle 13"/>
          <p:cNvSpPr/>
          <p:nvPr userDrawn="1"/>
        </p:nvSpPr>
        <p:spPr>
          <a:xfrm>
            <a:off x="7985760" y="3443911"/>
            <a:ext cx="3596640" cy="2089356"/>
          </a:xfrm>
          <a:prstGeom prst="rect">
            <a:avLst/>
          </a:prstGeom>
          <a:solidFill>
            <a:schemeClr val="bg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91435" tIns="45719" rIns="91435" bIns="45719" rtlCol="0" anchor="ctr"/>
          <a:lstStyle/>
          <a:p>
            <a:pPr algn="ctr" defTabSz="457166"/>
            <a:endParaRPr lang="en-US" sz="1800">
              <a:solidFill>
                <a:srgbClr val="FFFFFF"/>
              </a:solidFill>
            </a:endParaRPr>
          </a:p>
        </p:txBody>
      </p:sp>
      <p:sp>
        <p:nvSpPr>
          <p:cNvPr id="15" name="Text Placeholder 20"/>
          <p:cNvSpPr>
            <a:spLocks noGrp="1"/>
          </p:cNvSpPr>
          <p:nvPr>
            <p:ph type="body" sz="quarter" idx="16"/>
          </p:nvPr>
        </p:nvSpPr>
        <p:spPr>
          <a:xfrm>
            <a:off x="863600" y="3642031"/>
            <a:ext cx="3014133" cy="1701800"/>
          </a:xfrm>
          <a:ln>
            <a:noFill/>
          </a:ln>
        </p:spPr>
        <p:txBody>
          <a:bodyPr>
            <a:noAutofit/>
          </a:bodyPr>
          <a:lstStyle>
            <a:lvl1pPr>
              <a:defRPr sz="2200">
                <a:solidFill>
                  <a:schemeClr val="accent1"/>
                </a:solidFill>
              </a:defRPr>
            </a:lvl1pPr>
            <a:lvl2pPr>
              <a:defRPr sz="2200"/>
            </a:lvl2pPr>
            <a:lvl3pPr>
              <a:defRPr sz="2200"/>
            </a:lvl3pPr>
            <a:lvl4pPr>
              <a:defRPr sz="2200"/>
            </a:lvl4pPr>
            <a:lvl5pPr>
              <a:defRPr sz="2200"/>
            </a:lvl5pPr>
          </a:lstStyle>
          <a:p>
            <a:pPr lvl="0"/>
            <a:r>
              <a:rPr lang="en-US"/>
              <a:t>Click to edit</a:t>
            </a:r>
          </a:p>
          <a:p>
            <a:pPr lvl="0"/>
            <a:r>
              <a:rPr lang="en-US"/>
              <a:t>Master text</a:t>
            </a:r>
          </a:p>
          <a:p>
            <a:pPr lvl="0"/>
            <a:r>
              <a:rPr lang="en-US"/>
              <a:t>styles</a:t>
            </a:r>
          </a:p>
        </p:txBody>
      </p:sp>
      <p:sp>
        <p:nvSpPr>
          <p:cNvPr id="16" name="Text Placeholder 20"/>
          <p:cNvSpPr>
            <a:spLocks noGrp="1"/>
          </p:cNvSpPr>
          <p:nvPr>
            <p:ph type="body" sz="quarter" idx="17"/>
          </p:nvPr>
        </p:nvSpPr>
        <p:spPr>
          <a:xfrm>
            <a:off x="4588934" y="3642031"/>
            <a:ext cx="3014133" cy="1701800"/>
          </a:xfrm>
        </p:spPr>
        <p:txBody>
          <a:bodyPr>
            <a:noAutofit/>
          </a:bodyPr>
          <a:lstStyle>
            <a:lvl1pPr>
              <a:defRPr sz="2200">
                <a:solidFill>
                  <a:schemeClr val="tx2"/>
                </a:solidFill>
              </a:defRPr>
            </a:lvl1pPr>
            <a:lvl2pPr>
              <a:defRPr sz="2200"/>
            </a:lvl2pPr>
            <a:lvl3pPr>
              <a:defRPr sz="2200"/>
            </a:lvl3pPr>
            <a:lvl4pPr>
              <a:defRPr sz="2200"/>
            </a:lvl4pPr>
            <a:lvl5pPr>
              <a:defRPr sz="2200"/>
            </a:lvl5pPr>
          </a:lstStyle>
          <a:p>
            <a:pPr lvl="0"/>
            <a:r>
              <a:rPr lang="en-US"/>
              <a:t>Click to edit</a:t>
            </a:r>
          </a:p>
          <a:p>
            <a:pPr lvl="0"/>
            <a:r>
              <a:rPr lang="en-US"/>
              <a:t>Master text</a:t>
            </a:r>
          </a:p>
          <a:p>
            <a:pPr lvl="0"/>
            <a:r>
              <a:rPr lang="en-US"/>
              <a:t>styles</a:t>
            </a:r>
          </a:p>
        </p:txBody>
      </p:sp>
      <p:sp>
        <p:nvSpPr>
          <p:cNvPr id="17" name="Text Placeholder 20"/>
          <p:cNvSpPr>
            <a:spLocks noGrp="1"/>
          </p:cNvSpPr>
          <p:nvPr>
            <p:ph type="body" sz="quarter" idx="18"/>
          </p:nvPr>
        </p:nvSpPr>
        <p:spPr>
          <a:xfrm>
            <a:off x="8229600" y="3642031"/>
            <a:ext cx="3014133" cy="1701800"/>
          </a:xfrm>
        </p:spPr>
        <p:txBody>
          <a:bodyPr>
            <a:noAutofit/>
          </a:bodyPr>
          <a:lstStyle>
            <a:lvl1pPr>
              <a:defRPr sz="2200">
                <a:solidFill>
                  <a:schemeClr val="tx1"/>
                </a:solidFill>
              </a:defRPr>
            </a:lvl1pPr>
            <a:lvl2pPr>
              <a:defRPr sz="2200"/>
            </a:lvl2pPr>
            <a:lvl3pPr>
              <a:defRPr sz="2200"/>
            </a:lvl3pPr>
            <a:lvl4pPr>
              <a:defRPr sz="2200"/>
            </a:lvl4pPr>
            <a:lvl5pPr>
              <a:defRPr sz="2200"/>
            </a:lvl5pPr>
          </a:lstStyle>
          <a:p>
            <a:pPr lvl="0"/>
            <a:r>
              <a:rPr lang="en-US"/>
              <a:t>Click to edit</a:t>
            </a:r>
          </a:p>
          <a:p>
            <a:pPr lvl="0"/>
            <a:r>
              <a:rPr lang="en-US"/>
              <a:t>Master text</a:t>
            </a:r>
          </a:p>
          <a:p>
            <a:pPr lvl="0"/>
            <a:r>
              <a:rPr lang="en-US"/>
              <a:t>styles</a:t>
            </a:r>
          </a:p>
        </p:txBody>
      </p:sp>
      <p:sp>
        <p:nvSpPr>
          <p:cNvPr id="18" name="Slide Number Placeholder 3"/>
          <p:cNvSpPr>
            <a:spLocks noGrp="1"/>
          </p:cNvSpPr>
          <p:nvPr>
            <p:ph type="sldNum" sz="quarter" idx="4"/>
          </p:nvPr>
        </p:nvSpPr>
        <p:spPr>
          <a:xfrm>
            <a:off x="4670453" y="6280759"/>
            <a:ext cx="2844800" cy="366183"/>
          </a:xfrm>
          <a:prstGeom prst="rect">
            <a:avLst/>
          </a:prstGeom>
        </p:spPr>
        <p:txBody>
          <a:bodyPr vert="horz" lIns="91440" tIns="45720" rIns="91440" bIns="45720" rtlCol="0" anchor="ctr"/>
          <a:lstStyle>
            <a:lvl1pPr algn="ctr">
              <a:defRPr sz="1200">
                <a:solidFill>
                  <a:srgbClr val="5F574F"/>
                </a:solidFill>
                <a:latin typeface="Brandon Text Regular"/>
                <a:cs typeface="Brandon Text Regular"/>
              </a:defRPr>
            </a:lvl1pPr>
          </a:lstStyle>
          <a:p>
            <a:fld id="{E84C1E57-FDA9-E74B-B9D9-130AA4C1AA38}" type="slidenum">
              <a:rPr lang="en-US" smtClean="0"/>
              <a:pPr/>
              <a:t>‹#›</a:t>
            </a:fld>
            <a:endParaRPr lang="en-US"/>
          </a:p>
        </p:txBody>
      </p:sp>
    </p:spTree>
    <p:extLst>
      <p:ext uri="{BB962C8B-B14F-4D97-AF65-F5344CB8AC3E}">
        <p14:creationId xmlns:p14="http://schemas.microsoft.com/office/powerpoint/2010/main" val="91762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g Quotation or Fact">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0365318" y="6424085"/>
            <a:ext cx="1475316" cy="27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Arne\Documents\Business\lucpac20131226\Lucile Packard\1172 Binder - SCH_EnterpriseLogo_2015_05_19 v3\SCH-LPCHS Logo Set 2015.08.11.v1\SCH Logo MS Update\Dual Enterprise H\MS\Dual_Enterprise_H_MS.emf"/>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04285" y="6199718"/>
            <a:ext cx="225424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1"/>
          </p:nvPr>
        </p:nvSpPr>
        <p:spPr>
          <a:xfrm>
            <a:off x="963170" y="1463040"/>
            <a:ext cx="9124951" cy="2762251"/>
          </a:xfrm>
        </p:spPr>
        <p:txBody>
          <a:bodyPr>
            <a:normAutofit/>
          </a:bodyPr>
          <a:lstStyle>
            <a:lvl1pPr>
              <a:defRPr sz="8000">
                <a:solidFill>
                  <a:schemeClr val="tx2"/>
                </a:solidFill>
                <a:latin typeface="+mj-lt"/>
              </a:defRPr>
            </a:lvl1pPr>
          </a:lstStyle>
          <a:p>
            <a:pPr lvl="0"/>
            <a:r>
              <a:rPr lang="en-US"/>
              <a:t>Edit Master text styles</a:t>
            </a:r>
          </a:p>
        </p:txBody>
      </p:sp>
      <p:sp>
        <p:nvSpPr>
          <p:cNvPr id="5" name="Slide Number Placeholder 1"/>
          <p:cNvSpPr>
            <a:spLocks noGrp="1"/>
          </p:cNvSpPr>
          <p:nvPr>
            <p:ph type="sldNum" sz="quarter" idx="12"/>
          </p:nvPr>
        </p:nvSpPr>
        <p:spPr/>
        <p:txBody>
          <a:bodyPr/>
          <a:lstStyle>
            <a:lvl1pPr>
              <a:defRPr/>
            </a:lvl1pPr>
          </a:lstStyle>
          <a:p>
            <a:pPr>
              <a:defRPr/>
            </a:pPr>
            <a:fld id="{E9DE0D41-4B91-4493-B4B8-7715C4EA8352}" type="slidenum">
              <a:rPr lang="en-US"/>
              <a:pPr>
                <a:defRPr/>
              </a:pPr>
              <a:t>‹#›</a:t>
            </a:fld>
            <a:endParaRPr lang="en-US"/>
          </a:p>
        </p:txBody>
      </p:sp>
    </p:spTree>
    <p:extLst>
      <p:ext uri="{BB962C8B-B14F-4D97-AF65-F5344CB8AC3E}">
        <p14:creationId xmlns:p14="http://schemas.microsoft.com/office/powerpoint/2010/main" val="20179382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DEAR 2017_PROJECT HEADER">
    <p:spTree>
      <p:nvGrpSpPr>
        <p:cNvPr id="1" name=""/>
        <p:cNvGrpSpPr/>
        <p:nvPr/>
      </p:nvGrpSpPr>
      <p:grpSpPr>
        <a:xfrm>
          <a:off x="0" y="0"/>
          <a:ext cx="0" cy="0"/>
          <a:chOff x="0" y="0"/>
          <a:chExt cx="0" cy="0"/>
        </a:xfrm>
      </p:grpSpPr>
      <p:sp>
        <p:nvSpPr>
          <p:cNvPr id="2" name="Text Placeholder 4"/>
          <p:cNvSpPr>
            <a:spLocks noGrp="1"/>
          </p:cNvSpPr>
          <p:nvPr>
            <p:ph type="body" sz="quarter" idx="11" hasCustomPrompt="1"/>
          </p:nvPr>
        </p:nvSpPr>
        <p:spPr>
          <a:xfrm>
            <a:off x="320079" y="1"/>
            <a:ext cx="1765227" cy="276999"/>
          </a:xfrm>
          <a:prstGeom prst="rect">
            <a:avLst/>
          </a:prstGeom>
          <a:solidFill>
            <a:schemeClr val="tx1"/>
          </a:solidFill>
        </p:spPr>
        <p:txBody>
          <a:bodyPr wrap="none">
            <a:spAutoFit/>
          </a:bodyPr>
          <a:lstStyle>
            <a:lvl1pPr marL="0" indent="0">
              <a:buFontTx/>
              <a:buNone/>
              <a:defRPr sz="1200" cap="all" baseline="0">
                <a:solidFill>
                  <a:schemeClr val="bg1"/>
                </a:solidFill>
                <a:latin typeface="Trade Gothic LT Std Cn" panose="00000806000000000000" pitchFamily="50" charset="0"/>
              </a:defRPr>
            </a:lvl1pPr>
          </a:lstStyle>
          <a:p>
            <a:pPr lvl="0"/>
            <a:r>
              <a:rPr lang="en-US"/>
              <a:t>PROJECT NAME HERE</a:t>
            </a:r>
          </a:p>
        </p:txBody>
      </p:sp>
    </p:spTree>
    <p:extLst>
      <p:ext uri="{BB962C8B-B14F-4D97-AF65-F5344CB8AC3E}">
        <p14:creationId xmlns:p14="http://schemas.microsoft.com/office/powerpoint/2010/main" val="1796976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pic>
        <p:nvPicPr>
          <p:cNvPr id="4" name="Picture 2" descr="lower_2.eps"/>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3"/>
          <p:cNvSpPr>
            <a:spLocks noGrp="1"/>
          </p:cNvSpPr>
          <p:nvPr>
            <p:ph type="body" sz="quarter" idx="13"/>
          </p:nvPr>
        </p:nvSpPr>
        <p:spPr>
          <a:xfrm>
            <a:off x="857188" y="578445"/>
            <a:ext cx="10704483" cy="1106584"/>
          </a:xfrm>
          <a:prstGeom prst="rect">
            <a:avLst/>
          </a:prstGeom>
        </p:spPr>
        <p:txBody>
          <a:bodyPr vert="horz"/>
          <a:lstStyle>
            <a:lvl1pPr>
              <a:buNone/>
              <a:defRPr sz="2500" baseline="0">
                <a:solidFill>
                  <a:srgbClr val="003D77"/>
                </a:solidFill>
                <a:latin typeface="Arial"/>
                <a:cs typeface="Arial"/>
              </a:defRPr>
            </a:lvl1pPr>
            <a:lvl2pPr>
              <a:buNone/>
              <a:defRPr/>
            </a:lvl2pPr>
          </a:lstStyle>
          <a:p>
            <a:pPr lvl="0"/>
            <a:r>
              <a:rPr lang="en-US"/>
              <a:t>Click to edit Master text styles</a:t>
            </a:r>
          </a:p>
        </p:txBody>
      </p:sp>
      <p:sp>
        <p:nvSpPr>
          <p:cNvPr id="6" name="Content Placeholder 5"/>
          <p:cNvSpPr>
            <a:spLocks noGrp="1"/>
          </p:cNvSpPr>
          <p:nvPr>
            <p:ph sz="quarter" idx="15"/>
          </p:nvPr>
        </p:nvSpPr>
        <p:spPr>
          <a:xfrm>
            <a:off x="857251" y="1826846"/>
            <a:ext cx="10703983" cy="2598738"/>
          </a:xfrm>
          <a:prstGeom prst="rect">
            <a:avLst/>
          </a:prstGeom>
        </p:spPr>
        <p:txBody>
          <a:bodyPr vert="horz"/>
          <a:lstStyle>
            <a:lvl1pPr marL="176213" indent="-176213">
              <a:defRPr sz="2000">
                <a:solidFill>
                  <a:srgbClr val="003D77"/>
                </a:solidFill>
                <a:latin typeface="Arial"/>
                <a:cs typeface="Arial"/>
              </a:defRPr>
            </a:lvl1pPr>
            <a:lvl2pPr marL="684213" indent="-227013">
              <a:defRPr sz="2000">
                <a:solidFill>
                  <a:srgbClr val="003D77"/>
                </a:solidFill>
                <a:latin typeface="Arial"/>
                <a:cs typeface="Arial"/>
              </a:defRPr>
            </a:lvl2pPr>
            <a:lvl3pPr marL="1025525" indent="-111125">
              <a:defRPr sz="1600">
                <a:solidFill>
                  <a:srgbClr val="003D77"/>
                </a:solidFill>
                <a:latin typeface="Arial"/>
                <a:cs typeface="Arial"/>
              </a:defRPr>
            </a:lvl3pPr>
            <a:lvl4pPr marL="1543050" indent="-171450">
              <a:defRPr sz="1600">
                <a:solidFill>
                  <a:srgbClr val="003D77"/>
                </a:solidFill>
                <a:latin typeface="Arial"/>
                <a:cs typeface="Arial"/>
              </a:defRPr>
            </a:lvl4pPr>
            <a:lvl5pPr>
              <a:buNone/>
              <a:defRPr sz="1200">
                <a:solidFill>
                  <a:srgbClr val="003D77"/>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21038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900" indent="-342900">
              <a:buFont typeface="Arial"/>
              <a:buChar char="•"/>
              <a:defRPr/>
            </a:lvl1pPr>
          </a:lstStyle>
          <a:p>
            <a:pPr lvl="0"/>
            <a:r>
              <a:rPr lang="en-US"/>
              <a:t>Click to edit Master text styles</a:t>
            </a:r>
          </a:p>
        </p:txBody>
      </p:sp>
    </p:spTree>
    <p:extLst>
      <p:ext uri="{BB962C8B-B14F-4D97-AF65-F5344CB8AC3E}">
        <p14:creationId xmlns:p14="http://schemas.microsoft.com/office/powerpoint/2010/main" val="2949625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p>
            <a:r>
              <a:rPr lang="en-US"/>
              <a:t>Click to edit Master title style</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4549" y="6424562"/>
            <a:ext cx="1475232" cy="271753"/>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51" y="5947503"/>
            <a:ext cx="1900376" cy="765800"/>
          </a:xfrm>
          <a:prstGeom prst="rect">
            <a:avLst/>
          </a:prstGeom>
        </p:spPr>
      </p:pic>
      <p:sp>
        <p:nvSpPr>
          <p:cNvPr id="7" name="Text Placeholder 3"/>
          <p:cNvSpPr>
            <a:spLocks noGrp="1"/>
          </p:cNvSpPr>
          <p:nvPr>
            <p:ph type="body" sz="quarter" idx="17"/>
          </p:nvPr>
        </p:nvSpPr>
        <p:spPr>
          <a:xfrm>
            <a:off x="609600" y="1538722"/>
            <a:ext cx="10972800" cy="4496857"/>
          </a:xfrm>
          <a:prstGeom prst="rect">
            <a:avLst/>
          </a:prstGeom>
        </p:spPr>
        <p:txBody>
          <a:bodyPr/>
          <a:lstStyle>
            <a:lvl1pPr marL="609585" indent="-609585">
              <a:buFont typeface="Arial" panose="020B0604020202020204" pitchFamily="34" charset="0"/>
              <a:buChar char="•"/>
              <a:defRPr/>
            </a:lvl1pPr>
            <a:lvl5pPr marL="2895528" indent="-457189">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57336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0365318" y="6424085"/>
            <a:ext cx="1475316" cy="27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Arne\Documents\Business\lucpac20131226\Lucile Packard\1172 Binder - SCH_EnterpriseLogo_2015_05_19 v3\SCH-LPCHS Logo Set 2015.08.11.v1\SCH Logo MS Update\Dual Enterprise H\MS\Dual_Enterprise_H_MS.emf"/>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04285" y="6199718"/>
            <a:ext cx="225424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609600" y="1600200"/>
            <a:ext cx="10972800" cy="452628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p:cNvSpPr>
            <a:spLocks noGrp="1"/>
          </p:cNvSpPr>
          <p:nvPr>
            <p:ph type="sldNum" sz="quarter" idx="12"/>
          </p:nvPr>
        </p:nvSpPr>
        <p:spPr/>
        <p:txBody>
          <a:bodyPr/>
          <a:lstStyle>
            <a:lvl1pPr>
              <a:defRPr/>
            </a:lvl1pPr>
          </a:lstStyle>
          <a:p>
            <a:pPr>
              <a:defRPr/>
            </a:pPr>
            <a:fld id="{0241D9CB-4D73-4A07-9624-D605924AAFA9}" type="slidenum">
              <a:rPr lang="en-US"/>
              <a:pPr>
                <a:defRPr/>
              </a:pPr>
              <a:t>‹#›</a:t>
            </a:fld>
            <a:endParaRPr lang="en-US"/>
          </a:p>
        </p:txBody>
      </p:sp>
    </p:spTree>
    <p:extLst>
      <p:ext uri="{BB962C8B-B14F-4D97-AF65-F5344CB8AC3E}">
        <p14:creationId xmlns:p14="http://schemas.microsoft.com/office/powerpoint/2010/main" val="17274667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52AB6B-0AD2-2245-9082-0BDF2AB26926}"/>
              </a:ext>
            </a:extLst>
          </p:cNvPr>
          <p:cNvSpPr/>
          <p:nvPr userDrawn="1"/>
        </p:nvSpPr>
        <p:spPr>
          <a:xfrm>
            <a:off x="5307980" y="6133171"/>
            <a:ext cx="6884020" cy="724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994FB1F-C246-054E-9E18-334AF9DC845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61942" y="6176963"/>
            <a:ext cx="2192317" cy="671482"/>
          </a:xfrm>
          <a:prstGeom prst="rect">
            <a:avLst/>
          </a:prstGeom>
        </p:spPr>
      </p:pic>
      <p:sp>
        <p:nvSpPr>
          <p:cNvPr id="7" name="Picture Placeholder 6">
            <a:extLst>
              <a:ext uri="{FF2B5EF4-FFF2-40B4-BE49-F238E27FC236}">
                <a16:creationId xmlns:a16="http://schemas.microsoft.com/office/drawing/2014/main" id="{E7F52F50-B0AC-9E49-A5C2-BE9088854010}"/>
              </a:ext>
            </a:extLst>
          </p:cNvPr>
          <p:cNvSpPr>
            <a:spLocks noGrp="1"/>
          </p:cNvSpPr>
          <p:nvPr userDrawn="1">
            <p:ph type="pic" sz="quarter" idx="11" hasCustomPrompt="1"/>
          </p:nvPr>
        </p:nvSpPr>
        <p:spPr>
          <a:xfrm>
            <a:off x="246888" y="549275"/>
            <a:ext cx="11704320" cy="5486400"/>
          </a:xfrm>
        </p:spPr>
        <p:txBody>
          <a:bodyPr/>
          <a:lstStyle/>
          <a:p>
            <a:r>
              <a:rPr lang="en-US"/>
              <a:t>Click icon to add cover image</a:t>
            </a:r>
          </a:p>
        </p:txBody>
      </p:sp>
      <p:sp>
        <p:nvSpPr>
          <p:cNvPr id="2" name="Title 1"/>
          <p:cNvSpPr>
            <a:spLocks noGrp="1"/>
          </p:cNvSpPr>
          <p:nvPr userDrawn="1">
            <p:ph type="ctrTitle" hasCustomPrompt="1"/>
          </p:nvPr>
        </p:nvSpPr>
        <p:spPr>
          <a:xfrm>
            <a:off x="457200" y="1184264"/>
            <a:ext cx="6135143" cy="1797512"/>
          </a:xfrm>
          <a:prstGeom prst="rect">
            <a:avLst/>
          </a:prstGeom>
        </p:spPr>
        <p:txBody>
          <a:bodyPr anchor="t" anchorCtr="0">
            <a:normAutofit/>
          </a:bodyPr>
          <a:lstStyle>
            <a:lvl1pPr algn="l">
              <a:defRPr sz="5400" b="1">
                <a:solidFill>
                  <a:schemeClr val="bg1"/>
                </a:solidFill>
              </a:defRPr>
            </a:lvl1pPr>
          </a:lstStyle>
          <a:p>
            <a:r>
              <a:rPr lang="en-US"/>
              <a:t>Sample cover slide: click to edit</a:t>
            </a:r>
          </a:p>
        </p:txBody>
      </p:sp>
      <p:sp>
        <p:nvSpPr>
          <p:cNvPr id="3" name="Subtitle 2"/>
          <p:cNvSpPr>
            <a:spLocks noGrp="1"/>
          </p:cNvSpPr>
          <p:nvPr userDrawn="1">
            <p:ph type="subTitle" idx="1"/>
          </p:nvPr>
        </p:nvSpPr>
        <p:spPr>
          <a:xfrm>
            <a:off x="457200" y="3262802"/>
            <a:ext cx="5388015" cy="690852"/>
          </a:xfrm>
        </p:spPr>
        <p:txBody>
          <a:bodyPr>
            <a:normAutofit/>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 Placeholder 5">
            <a:extLst>
              <a:ext uri="{FF2B5EF4-FFF2-40B4-BE49-F238E27FC236}">
                <a16:creationId xmlns:a16="http://schemas.microsoft.com/office/drawing/2014/main" id="{20B99C97-84F8-B749-AB65-A088B60CD513}"/>
              </a:ext>
            </a:extLst>
          </p:cNvPr>
          <p:cNvSpPr>
            <a:spLocks noGrp="1"/>
          </p:cNvSpPr>
          <p:nvPr userDrawn="1">
            <p:ph type="body" sz="quarter" idx="10" hasCustomPrompt="1"/>
          </p:nvPr>
        </p:nvSpPr>
        <p:spPr>
          <a:xfrm>
            <a:off x="457200" y="5370523"/>
            <a:ext cx="3384550" cy="606425"/>
          </a:xfrm>
        </p:spPr>
        <p:txBody>
          <a:bodyPr>
            <a:normAutofit/>
          </a:bodyPr>
          <a:lstStyle>
            <a:lvl1pPr marL="0" indent="0">
              <a:buNone/>
              <a:defRPr sz="20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31, 2020</a:t>
            </a:r>
          </a:p>
        </p:txBody>
      </p:sp>
    </p:spTree>
    <p:extLst>
      <p:ext uri="{BB962C8B-B14F-4D97-AF65-F5344CB8AC3E}">
        <p14:creationId xmlns:p14="http://schemas.microsoft.com/office/powerpoint/2010/main" val="3740484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3_Text Slide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564559"/>
            <a:ext cx="10515600" cy="1325563"/>
          </a:xfrm>
          <a:prstGeom prst="rect">
            <a:avLst/>
          </a:prstGeom>
        </p:spPr>
        <p:txBody>
          <a:bodyPr>
            <a:normAutofit/>
          </a:bodyPr>
          <a:lstStyle>
            <a:lvl1pPr>
              <a:defRPr sz="4000" b="1" spc="-150">
                <a:solidFill>
                  <a:schemeClr val="tx2"/>
                </a:solidFill>
              </a:defRPr>
            </a:lvl1pPr>
          </a:lstStyle>
          <a:p>
            <a:r>
              <a:rPr lang="en-US"/>
              <a:t>Click to edit master title style</a:t>
            </a:r>
          </a:p>
        </p:txBody>
      </p:sp>
      <p:sp>
        <p:nvSpPr>
          <p:cNvPr id="3" name="Content Placeholder 2"/>
          <p:cNvSpPr>
            <a:spLocks noGrp="1"/>
          </p:cNvSpPr>
          <p:nvPr>
            <p:ph idx="1" hasCustomPrompt="1"/>
          </p:nvPr>
        </p:nvSpPr>
        <p:spPr>
          <a:xfrm>
            <a:off x="457200" y="2025059"/>
            <a:ext cx="10515600" cy="3831731"/>
          </a:xfrm>
        </p:spPr>
        <p:txBody>
          <a:bodyPr/>
          <a:lstStyle>
            <a:lvl1pPr>
              <a:buNone/>
              <a:defRPr b="0"/>
            </a:lvl1pPr>
            <a:lvl2pPr>
              <a:defRPr sz="28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C3213A-3036-3242-8762-C3850527D7AA}"/>
              </a:ext>
            </a:extLst>
          </p:cNvPr>
          <p:cNvSpPr>
            <a:spLocks noGrp="1"/>
          </p:cNvSpPr>
          <p:nvPr>
            <p:ph type="dt" sz="half" idx="10"/>
          </p:nvPr>
        </p:nvSpPr>
        <p:spPr/>
        <p:txBody>
          <a:bodyPr/>
          <a:lstStyle/>
          <a:p>
            <a:fld id="{C2E3A91A-EAB1-0E40-A53F-804911FF158C}" type="datetime1">
              <a:rPr lang="en-US" smtClean="0"/>
              <a:pPr/>
              <a:t>11/7/2023</a:t>
            </a:fld>
            <a:endParaRPr lang="en-US"/>
          </a:p>
        </p:txBody>
      </p:sp>
      <p:sp>
        <p:nvSpPr>
          <p:cNvPr id="5" name="Footer Placeholder 4">
            <a:extLst>
              <a:ext uri="{FF2B5EF4-FFF2-40B4-BE49-F238E27FC236}">
                <a16:creationId xmlns:a16="http://schemas.microsoft.com/office/drawing/2014/main" id="{0889AE8B-403F-CB41-93AD-89197A825CAD}"/>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0C3E7A9C-587C-494A-9DEB-3EA67386AFD2}"/>
              </a:ext>
            </a:extLst>
          </p:cNvPr>
          <p:cNvSpPr>
            <a:spLocks noGrp="1"/>
          </p:cNvSpPr>
          <p:nvPr>
            <p:ph type="sldNum" sz="quarter" idx="12"/>
          </p:nvPr>
        </p:nvSpPr>
        <p:spPr/>
        <p:txBody>
          <a:bodyPr/>
          <a:lstStyle/>
          <a:p>
            <a:fld id="{ABD1897A-F2D5-3743-85D5-E9834C4ED46E}" type="slidenum">
              <a:rPr lang="en-US" smtClean="0"/>
              <a:pPr/>
              <a:t>‹#›</a:t>
            </a:fld>
            <a:endParaRPr lang="en-US"/>
          </a:p>
        </p:txBody>
      </p:sp>
    </p:spTree>
    <p:extLst>
      <p:ext uri="{BB962C8B-B14F-4D97-AF65-F5344CB8AC3E}">
        <p14:creationId xmlns:p14="http://schemas.microsoft.com/office/powerpoint/2010/main" val="1230277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5_End slid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A369F6DC-3545-514A-B449-2E1F98663A3B}"/>
              </a:ext>
            </a:extLst>
          </p:cNvPr>
          <p:cNvSpPr>
            <a:spLocks noGrp="1"/>
          </p:cNvSpPr>
          <p:nvPr>
            <p:ph type="pic" sz="quarter" idx="15" hasCustomPrompt="1"/>
          </p:nvPr>
        </p:nvSpPr>
        <p:spPr>
          <a:xfrm>
            <a:off x="246888" y="546101"/>
            <a:ext cx="11672443" cy="5484585"/>
          </a:xfrm>
        </p:spPr>
        <p:txBody>
          <a:bodyPr/>
          <a:lstStyle/>
          <a:p>
            <a:r>
              <a:rPr lang="en-US"/>
              <a:t>Click icon to add full bleed picture</a:t>
            </a:r>
          </a:p>
        </p:txBody>
      </p:sp>
      <p:sp>
        <p:nvSpPr>
          <p:cNvPr id="2" name="Title 1"/>
          <p:cNvSpPr>
            <a:spLocks noGrp="1"/>
          </p:cNvSpPr>
          <p:nvPr>
            <p:ph type="ctrTitle" hasCustomPrompt="1"/>
          </p:nvPr>
        </p:nvSpPr>
        <p:spPr>
          <a:xfrm>
            <a:off x="904010" y="1041400"/>
            <a:ext cx="4843648" cy="1288143"/>
          </a:xfrm>
          <a:prstGeom prst="rect">
            <a:avLst/>
          </a:prstGeom>
        </p:spPr>
        <p:txBody>
          <a:bodyPr anchor="t" anchorCtr="0">
            <a:normAutofit/>
          </a:bodyPr>
          <a:lstStyle>
            <a:lvl1pPr algn="l">
              <a:defRPr sz="6000" b="1">
                <a:solidFill>
                  <a:schemeClr val="bg1"/>
                </a:solidFill>
              </a:defRPr>
            </a:lvl1pPr>
          </a:lstStyle>
          <a:p>
            <a:r>
              <a:rPr lang="en-US"/>
              <a:t>THANK YOU.</a:t>
            </a:r>
          </a:p>
        </p:txBody>
      </p:sp>
      <p:sp>
        <p:nvSpPr>
          <p:cNvPr id="3" name="Date Placeholder 2">
            <a:extLst>
              <a:ext uri="{FF2B5EF4-FFF2-40B4-BE49-F238E27FC236}">
                <a16:creationId xmlns:a16="http://schemas.microsoft.com/office/drawing/2014/main" id="{CA0997B5-3772-A049-9783-E25968EF9065}"/>
              </a:ext>
            </a:extLst>
          </p:cNvPr>
          <p:cNvSpPr>
            <a:spLocks noGrp="1"/>
          </p:cNvSpPr>
          <p:nvPr>
            <p:ph type="dt" sz="half" idx="16"/>
          </p:nvPr>
        </p:nvSpPr>
        <p:spPr/>
        <p:txBody>
          <a:bodyPr/>
          <a:lstStyle/>
          <a:p>
            <a:fld id="{C2E3A91A-EAB1-0E40-A53F-804911FF158C}" type="datetime1">
              <a:rPr lang="en-US" smtClean="0"/>
              <a:pPr/>
              <a:t>11/7/2023</a:t>
            </a:fld>
            <a:endParaRPr lang="en-US"/>
          </a:p>
        </p:txBody>
      </p:sp>
      <p:sp>
        <p:nvSpPr>
          <p:cNvPr id="5" name="Footer Placeholder 4">
            <a:extLst>
              <a:ext uri="{FF2B5EF4-FFF2-40B4-BE49-F238E27FC236}">
                <a16:creationId xmlns:a16="http://schemas.microsoft.com/office/drawing/2014/main" id="{1167FD19-2DF9-E04C-9E3A-65AA6138D8DE}"/>
              </a:ext>
            </a:extLst>
          </p:cNvPr>
          <p:cNvSpPr>
            <a:spLocks noGrp="1"/>
          </p:cNvSpPr>
          <p:nvPr>
            <p:ph type="ftr" sz="quarter" idx="17"/>
          </p:nvPr>
        </p:nvSpPr>
        <p:spPr/>
        <p:txBody>
          <a:bodyPr/>
          <a:lstStyle/>
          <a:p>
            <a:r>
              <a:rPr lang="en-US" dirty="0"/>
              <a:t>CONFIDENTIAL</a:t>
            </a:r>
          </a:p>
        </p:txBody>
      </p:sp>
      <p:sp>
        <p:nvSpPr>
          <p:cNvPr id="6" name="Slide Number Placeholder 5">
            <a:extLst>
              <a:ext uri="{FF2B5EF4-FFF2-40B4-BE49-F238E27FC236}">
                <a16:creationId xmlns:a16="http://schemas.microsoft.com/office/drawing/2014/main" id="{E6FED72A-A382-5B43-89F5-E2C366240F0E}"/>
              </a:ext>
            </a:extLst>
          </p:cNvPr>
          <p:cNvSpPr>
            <a:spLocks noGrp="1"/>
          </p:cNvSpPr>
          <p:nvPr>
            <p:ph type="sldNum" sz="quarter" idx="18"/>
          </p:nvPr>
        </p:nvSpPr>
        <p:spPr/>
        <p:txBody>
          <a:bodyPr/>
          <a:lstStyle/>
          <a:p>
            <a:fld id="{ABD1897A-F2D5-3743-85D5-E9834C4ED46E}" type="slidenum">
              <a:rPr lang="en-US" smtClean="0"/>
              <a:pPr/>
              <a:t>‹#›</a:t>
            </a:fld>
            <a:endParaRPr lang="en-US"/>
          </a:p>
        </p:txBody>
      </p:sp>
    </p:spTree>
    <p:extLst>
      <p:ext uri="{BB962C8B-B14F-4D97-AF65-F5344CB8AC3E}">
        <p14:creationId xmlns:p14="http://schemas.microsoft.com/office/powerpoint/2010/main" val="8353813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E4C5E-4277-1542-BCCB-E8E3765A970A}"/>
              </a:ext>
            </a:extLst>
          </p:cNvPr>
          <p:cNvSpPr>
            <a:spLocks noGrp="1"/>
          </p:cNvSpPr>
          <p:nvPr>
            <p:ph type="ctrTitle"/>
          </p:nvPr>
        </p:nvSpPr>
        <p:spPr>
          <a:xfrm>
            <a:off x="1524000" y="1122364"/>
            <a:ext cx="9144000" cy="2387600"/>
          </a:xfrm>
        </p:spPr>
        <p:txBody>
          <a:bodyPr anchor="b"/>
          <a:lstStyle>
            <a:lvl1pPr algn="ctr">
              <a:defRPr sz="5840"/>
            </a:lvl1pPr>
          </a:lstStyle>
          <a:p>
            <a:r>
              <a:rPr lang="en-US"/>
              <a:t>Click to edit Master title style</a:t>
            </a:r>
          </a:p>
        </p:txBody>
      </p:sp>
      <p:sp>
        <p:nvSpPr>
          <p:cNvPr id="3" name="Subtitle 2">
            <a:extLst>
              <a:ext uri="{FF2B5EF4-FFF2-40B4-BE49-F238E27FC236}">
                <a16:creationId xmlns:a16="http://schemas.microsoft.com/office/drawing/2014/main" id="{D056934E-C704-EC47-BB3F-0F981AA21D6F}"/>
              </a:ext>
            </a:extLst>
          </p:cNvPr>
          <p:cNvSpPr>
            <a:spLocks noGrp="1"/>
          </p:cNvSpPr>
          <p:nvPr>
            <p:ph type="subTitle" idx="1"/>
          </p:nvPr>
        </p:nvSpPr>
        <p:spPr>
          <a:xfrm>
            <a:off x="1524000" y="3602039"/>
            <a:ext cx="9144000" cy="1655762"/>
          </a:xfrm>
        </p:spPr>
        <p:txBody>
          <a:bodyPr/>
          <a:lstStyle>
            <a:lvl1pPr marL="0" indent="0" algn="ctr">
              <a:buNone/>
              <a:defRPr sz="2336"/>
            </a:lvl1pPr>
            <a:lvl2pPr marL="445038" indent="0" algn="ctr">
              <a:buNone/>
              <a:defRPr sz="1947"/>
            </a:lvl2pPr>
            <a:lvl3pPr marL="890077" indent="0" algn="ctr">
              <a:buNone/>
              <a:defRPr sz="1752"/>
            </a:lvl3pPr>
            <a:lvl4pPr marL="1335115" indent="0" algn="ctr">
              <a:buNone/>
              <a:defRPr sz="1557"/>
            </a:lvl4pPr>
            <a:lvl5pPr marL="1780154" indent="0" algn="ctr">
              <a:buNone/>
              <a:defRPr sz="1557"/>
            </a:lvl5pPr>
            <a:lvl6pPr marL="2225192" indent="0" algn="ctr">
              <a:buNone/>
              <a:defRPr sz="1557"/>
            </a:lvl6pPr>
            <a:lvl7pPr marL="2670231" indent="0" algn="ctr">
              <a:buNone/>
              <a:defRPr sz="1557"/>
            </a:lvl7pPr>
            <a:lvl8pPr marL="3115269" indent="0" algn="ctr">
              <a:buNone/>
              <a:defRPr sz="1557"/>
            </a:lvl8pPr>
            <a:lvl9pPr marL="3560308" indent="0" algn="ctr">
              <a:buNone/>
              <a:defRPr sz="1557"/>
            </a:lvl9pPr>
          </a:lstStyle>
          <a:p>
            <a:r>
              <a:rPr lang="en-US"/>
              <a:t>Click to edit Master subtitle style</a:t>
            </a:r>
          </a:p>
        </p:txBody>
      </p:sp>
      <p:sp>
        <p:nvSpPr>
          <p:cNvPr id="4" name="Date Placeholder 3">
            <a:extLst>
              <a:ext uri="{FF2B5EF4-FFF2-40B4-BE49-F238E27FC236}">
                <a16:creationId xmlns:a16="http://schemas.microsoft.com/office/drawing/2014/main" id="{00BD2368-6026-1E46-9B0F-DFBE185E6F72}"/>
              </a:ext>
            </a:extLst>
          </p:cNvPr>
          <p:cNvSpPr>
            <a:spLocks noGrp="1"/>
          </p:cNvSpPr>
          <p:nvPr>
            <p:ph type="dt" sz="half" idx="10"/>
          </p:nvPr>
        </p:nvSpPr>
        <p:spPr/>
        <p:txBody>
          <a:bodyPr/>
          <a:lstStyle/>
          <a:p>
            <a:fld id="{7B089232-02F8-3445-89C0-FF365A465A01}" type="datetimeFigureOut">
              <a:rPr lang="en-US" smtClean="0"/>
              <a:t>11/7/2023</a:t>
            </a:fld>
            <a:endParaRPr lang="en-US"/>
          </a:p>
        </p:txBody>
      </p:sp>
      <p:sp>
        <p:nvSpPr>
          <p:cNvPr id="5" name="Footer Placeholder 4">
            <a:extLst>
              <a:ext uri="{FF2B5EF4-FFF2-40B4-BE49-F238E27FC236}">
                <a16:creationId xmlns:a16="http://schemas.microsoft.com/office/drawing/2014/main" id="{AFC0AA39-24D3-2449-8790-6478F76EA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3D83DF-20EE-3644-BCB1-6D3C115D2086}"/>
              </a:ext>
            </a:extLst>
          </p:cNvPr>
          <p:cNvSpPr>
            <a:spLocks noGrp="1"/>
          </p:cNvSpPr>
          <p:nvPr>
            <p:ph type="sldNum" sz="quarter" idx="12"/>
          </p:nvPr>
        </p:nvSpPr>
        <p:spPr/>
        <p:txBody>
          <a:bodyPr/>
          <a:lstStyle/>
          <a:p>
            <a:fld id="{6FCEAFDF-5467-6D45-94B1-AD9E3897FEC1}" type="slidenum">
              <a:rPr lang="en-US" smtClean="0"/>
              <a:t>‹#›</a:t>
            </a:fld>
            <a:endParaRPr lang="en-US"/>
          </a:p>
        </p:txBody>
      </p:sp>
    </p:spTree>
    <p:extLst>
      <p:ext uri="{BB962C8B-B14F-4D97-AF65-F5344CB8AC3E}">
        <p14:creationId xmlns:p14="http://schemas.microsoft.com/office/powerpoint/2010/main" val="10090248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6742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just footer">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0365318" y="6424085"/>
            <a:ext cx="1475316" cy="27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Users\Arne\Documents\Business\lucpac20131226\Lucile Packard\1172 Binder - SCH_EnterpriseLogo_2015_05_19 v3\SCH-LPCHS Logo Set 2015.08.11.v1\SCH Logo MS Update\Dual Enterprise H\MS\Dual_Enterprise_H_MS.emf"/>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04285" y="6199718"/>
            <a:ext cx="225424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1"/>
          <p:cNvSpPr>
            <a:spLocks noGrp="1"/>
          </p:cNvSpPr>
          <p:nvPr>
            <p:ph type="sldNum" sz="quarter" idx="10"/>
          </p:nvPr>
        </p:nvSpPr>
        <p:spPr/>
        <p:txBody>
          <a:bodyPr/>
          <a:lstStyle>
            <a:lvl1pPr>
              <a:defRPr/>
            </a:lvl1pPr>
          </a:lstStyle>
          <a:p>
            <a:pPr>
              <a:defRPr/>
            </a:pPr>
            <a:fld id="{00AAAE56-8B9C-4F0A-B98A-63EC485EFAEB}" type="slidenum">
              <a:rPr lang="en-US"/>
              <a:pPr>
                <a:defRPr/>
              </a:pPr>
              <a:t>‹#›</a:t>
            </a:fld>
            <a:endParaRPr lang="en-US"/>
          </a:p>
        </p:txBody>
      </p:sp>
    </p:spTree>
    <p:extLst>
      <p:ext uri="{BB962C8B-B14F-4D97-AF65-F5344CB8AC3E}">
        <p14:creationId xmlns:p14="http://schemas.microsoft.com/office/powerpoint/2010/main" val="14395115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A4B536-2E41-B745-92AF-B3CE72989A30}"/>
              </a:ext>
            </a:extLst>
          </p:cNvPr>
          <p:cNvSpPr/>
          <p:nvPr userDrawn="1"/>
        </p:nvSpPr>
        <p:spPr bwMode="auto">
          <a:xfrm>
            <a:off x="-11955" y="1940614"/>
            <a:ext cx="12203955" cy="4917387"/>
          </a:xfrm>
          <a:prstGeom prst="rect">
            <a:avLst/>
          </a:prstGeom>
          <a:solidFill>
            <a:srgbClr val="E3E3E3">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4" charset="0"/>
            </a:endParaRPr>
          </a:p>
        </p:txBody>
      </p:sp>
      <p:sp>
        <p:nvSpPr>
          <p:cNvPr id="29715" name="Rectangle 19"/>
          <p:cNvSpPr>
            <a:spLocks noGrp="1" noChangeArrowheads="1"/>
          </p:cNvSpPr>
          <p:nvPr>
            <p:ph type="ctrTitle" hasCustomPrompt="1"/>
          </p:nvPr>
        </p:nvSpPr>
        <p:spPr>
          <a:xfrm>
            <a:off x="2840567" y="2114007"/>
            <a:ext cx="8026400" cy="2209800"/>
          </a:xfrm>
          <a:prstGeom prst="rect">
            <a:avLst/>
          </a:prstGeom>
        </p:spPr>
        <p:txBody>
          <a:bodyPr/>
          <a:lstStyle>
            <a:lvl1pPr>
              <a:defRPr sz="4600" b="0" i="0" baseline="0">
                <a:solidFill>
                  <a:schemeClr val="tx1"/>
                </a:solidFill>
                <a:latin typeface="+mj-lt"/>
                <a:ea typeface="Roboto Medium" panose="02000000000000000000" pitchFamily="2" charset="0"/>
              </a:defRPr>
            </a:lvl1pPr>
          </a:lstStyle>
          <a:p>
            <a:r>
              <a:rPr lang="en-US" dirty="0"/>
              <a:t>Insert Master Slide Title Here</a:t>
            </a:r>
          </a:p>
        </p:txBody>
      </p:sp>
      <p:sp>
        <p:nvSpPr>
          <p:cNvPr id="29716" name="Rectangle 20"/>
          <p:cNvSpPr>
            <a:spLocks noGrp="1" noChangeArrowheads="1"/>
          </p:cNvSpPr>
          <p:nvPr>
            <p:ph type="subTitle" idx="1" hasCustomPrompt="1"/>
          </p:nvPr>
        </p:nvSpPr>
        <p:spPr>
          <a:xfrm>
            <a:off x="2840567" y="4425516"/>
            <a:ext cx="8741833" cy="1137085"/>
          </a:xfrm>
        </p:spPr>
        <p:txBody>
          <a:bodyPr/>
          <a:lstStyle>
            <a:lvl1pPr marL="0" indent="0">
              <a:buFont typeface="Wingdings" pitchFamily="4" charset="2"/>
              <a:buNone/>
              <a:defRPr sz="2500" b="0" i="0" baseline="0">
                <a:latin typeface="+mj-lt"/>
                <a:ea typeface="Roboto" panose="02000000000000000000" pitchFamily="2" charset="0"/>
              </a:defRPr>
            </a:lvl1pPr>
          </a:lstStyle>
          <a:p>
            <a:r>
              <a:rPr lang="en-US" dirty="0"/>
              <a:t>Insert Master Slide Text Here</a:t>
            </a:r>
          </a:p>
        </p:txBody>
      </p:sp>
      <p:grpSp>
        <p:nvGrpSpPr>
          <p:cNvPr id="21" name="Group 20">
            <a:extLst>
              <a:ext uri="{FF2B5EF4-FFF2-40B4-BE49-F238E27FC236}">
                <a16:creationId xmlns:a16="http://schemas.microsoft.com/office/drawing/2014/main" id="{88A39766-3AA3-C542-8B0C-53BAB65E00AC}"/>
              </a:ext>
            </a:extLst>
          </p:cNvPr>
          <p:cNvGrpSpPr/>
          <p:nvPr userDrawn="1"/>
        </p:nvGrpSpPr>
        <p:grpSpPr>
          <a:xfrm>
            <a:off x="-11954" y="0"/>
            <a:ext cx="12192001" cy="1943100"/>
            <a:chOff x="0" y="0"/>
            <a:chExt cx="9144001" cy="1240563"/>
          </a:xfrm>
          <a:solidFill>
            <a:schemeClr val="accent1">
              <a:lumMod val="75000"/>
            </a:schemeClr>
          </a:solidFill>
        </p:grpSpPr>
        <p:sp>
          <p:nvSpPr>
            <p:cNvPr id="22" name="Rectangle 21">
              <a:extLst>
                <a:ext uri="{FF2B5EF4-FFF2-40B4-BE49-F238E27FC236}">
                  <a16:creationId xmlns:a16="http://schemas.microsoft.com/office/drawing/2014/main" id="{C690838C-22C7-9645-BFE9-411881D7265D}"/>
                </a:ext>
              </a:extLst>
            </p:cNvPr>
            <p:cNvSpPr/>
            <p:nvPr userDrawn="1"/>
          </p:nvSpPr>
          <p:spPr>
            <a:xfrm>
              <a:off x="1" y="0"/>
              <a:ext cx="9144000" cy="152400"/>
            </a:xfrm>
            <a:prstGeom prst="rect">
              <a:avLst/>
            </a:prstGeom>
            <a:grpFill/>
            <a:ln>
              <a:solidFill>
                <a:srgbClr val="FF9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3"/>
                </a:solidFill>
              </a:endParaRPr>
            </a:p>
          </p:txBody>
        </p:sp>
        <p:cxnSp>
          <p:nvCxnSpPr>
            <p:cNvPr id="23" name="Straight Connector 22">
              <a:extLst>
                <a:ext uri="{FF2B5EF4-FFF2-40B4-BE49-F238E27FC236}">
                  <a16:creationId xmlns:a16="http://schemas.microsoft.com/office/drawing/2014/main" id="{6C2C101D-48B7-0547-AF47-7774A8994022}"/>
                </a:ext>
              </a:extLst>
            </p:cNvPr>
            <p:cNvCxnSpPr/>
            <p:nvPr userDrawn="1"/>
          </p:nvCxnSpPr>
          <p:spPr>
            <a:xfrm>
              <a:off x="0" y="1238975"/>
              <a:ext cx="9144000" cy="1588"/>
            </a:xfrm>
            <a:prstGeom prst="line">
              <a:avLst/>
            </a:prstGeom>
            <a:grpFill/>
            <a:ln w="19050" cap="flat" cmpd="sng" algn="ctr">
              <a:solidFill>
                <a:srgbClr val="FF93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4" name="Picture 3">
            <a:extLst>
              <a:ext uri="{FF2B5EF4-FFF2-40B4-BE49-F238E27FC236}">
                <a16:creationId xmlns:a16="http://schemas.microsoft.com/office/drawing/2014/main" id="{145C8BC1-2911-DF47-8EFE-6BD6F18238B3}"/>
              </a:ext>
            </a:extLst>
          </p:cNvPr>
          <p:cNvPicPr>
            <a:picLocks noChangeAspect="1"/>
          </p:cNvPicPr>
          <p:nvPr userDrawn="1"/>
        </p:nvPicPr>
        <p:blipFill>
          <a:blip r:embed="rId3"/>
          <a:stretch>
            <a:fillRect/>
          </a:stretch>
        </p:blipFill>
        <p:spPr>
          <a:xfrm>
            <a:off x="8458200" y="457200"/>
            <a:ext cx="3429000" cy="1257300"/>
          </a:xfrm>
          <a:prstGeom prst="rect">
            <a:avLst/>
          </a:prstGeom>
        </p:spPr>
      </p:pic>
      <p:pic>
        <p:nvPicPr>
          <p:cNvPr id="3" name="Picture 2">
            <a:extLst>
              <a:ext uri="{FF2B5EF4-FFF2-40B4-BE49-F238E27FC236}">
                <a16:creationId xmlns:a16="http://schemas.microsoft.com/office/drawing/2014/main" id="{D62E3B5A-3507-FB9C-C01C-937A33641C28}"/>
              </a:ext>
            </a:extLst>
          </p:cNvPr>
          <p:cNvPicPr>
            <a:picLocks noChangeAspect="1"/>
          </p:cNvPicPr>
          <p:nvPr userDrawn="1"/>
        </p:nvPicPr>
        <p:blipFill>
          <a:blip r:embed="rId4"/>
          <a:stretch>
            <a:fillRect/>
          </a:stretch>
        </p:blipFill>
        <p:spPr>
          <a:xfrm>
            <a:off x="-317499" y="288822"/>
            <a:ext cx="4826000" cy="1603478"/>
          </a:xfrm>
          <a:prstGeom prst="rect">
            <a:avLst/>
          </a:prstGeom>
        </p:spPr>
      </p:pic>
    </p:spTree>
    <p:custDataLst>
      <p:tags r:id="rId1"/>
    </p:custDataLst>
    <p:extLst>
      <p:ext uri="{BB962C8B-B14F-4D97-AF65-F5344CB8AC3E}">
        <p14:creationId xmlns:p14="http://schemas.microsoft.com/office/powerpoint/2010/main" val="4477538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One column ">
    <p:spTree>
      <p:nvGrpSpPr>
        <p:cNvPr id="1" name=""/>
        <p:cNvGrpSpPr/>
        <p:nvPr/>
      </p:nvGrpSpPr>
      <p:grpSpPr>
        <a:xfrm>
          <a:off x="0" y="0"/>
          <a:ext cx="0" cy="0"/>
          <a:chOff x="0" y="0"/>
          <a:chExt cx="0" cy="0"/>
        </a:xfrm>
      </p:grpSpPr>
      <p:graphicFrame>
        <p:nvGraphicFramePr>
          <p:cNvPr id="15" name="Base" hidden="1"/>
          <p:cNvGraphicFramePr>
            <a:graphicFrameLocks/>
          </p:cNvGraphicFramePr>
          <p:nvPr userDrawn="1"/>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spid="_x0000_s2056" r:id="rId4" imgW="0" imgH="0" progId="PowerPoint.Show.8">
                  <p:embed/>
                </p:oleObj>
              </mc:Choice>
              <mc:Fallback>
                <p:oleObj r:id="rId4" imgW="0" imgH="0" progId="PowerPoint.Show.8">
                  <p:embed/>
                  <p:pic>
                    <p:nvPicPr>
                      <p:cNvPr id="15" name="Base"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a:xfrm>
            <a:off x="609600" y="838200"/>
            <a:ext cx="10969256" cy="914400"/>
          </a:xfrm>
          <a:prstGeom prst="rect">
            <a:avLst/>
          </a:prstGeom>
        </p:spPr>
        <p:txBody>
          <a:bodyPr>
            <a:normAutofit/>
          </a:bodyPr>
          <a:lstStyle>
            <a:lvl1pPr algn="ctr">
              <a:defRPr sz="3600" b="0" i="0">
                <a:solidFill>
                  <a:srgbClr val="A2203C"/>
                </a:solidFill>
                <a:latin typeface="+mj-lt"/>
                <a:ea typeface="Roboto Medium" panose="02000000000000000000" pitchFamily="2" charset="0"/>
              </a:defRPr>
            </a:lvl1pPr>
          </a:lstStyle>
          <a:p>
            <a:r>
              <a:rPr lang="en-US" dirty="0"/>
              <a:t>Click to edit Master title style</a:t>
            </a:r>
          </a:p>
        </p:txBody>
      </p:sp>
      <p:sp>
        <p:nvSpPr>
          <p:cNvPr id="3" name="Content Placeholder 2"/>
          <p:cNvSpPr>
            <a:spLocks noGrp="1"/>
          </p:cNvSpPr>
          <p:nvPr>
            <p:ph idx="1" hasCustomPrompt="1"/>
          </p:nvPr>
        </p:nvSpPr>
        <p:spPr/>
        <p:txBody>
          <a:bodyPr/>
          <a:lstStyle>
            <a:lvl1pPr>
              <a:buClr>
                <a:srgbClr val="C00000"/>
              </a:buClr>
              <a:defRPr b="0" i="0">
                <a:latin typeface="+mj-lt"/>
                <a:ea typeface="Roboto" panose="02000000000000000000" pitchFamily="2" charset="0"/>
              </a:defRPr>
            </a:lvl1pPr>
            <a:lvl2pPr>
              <a:buClr>
                <a:srgbClr val="C00000"/>
              </a:buClr>
              <a:defRPr b="0" i="0">
                <a:latin typeface="+mj-lt"/>
                <a:ea typeface="Roboto" panose="02000000000000000000" pitchFamily="2" charset="0"/>
              </a:defRPr>
            </a:lvl2pPr>
            <a:lvl3pPr>
              <a:buClr>
                <a:srgbClr val="C00000"/>
              </a:buCl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2"/>
    </p:custDataLst>
    <p:extLst>
      <p:ext uri="{BB962C8B-B14F-4D97-AF65-F5344CB8AC3E}">
        <p14:creationId xmlns:p14="http://schemas.microsoft.com/office/powerpoint/2010/main" val="23684502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73FCE-F20C-EB40-805D-AE582357365E}"/>
              </a:ext>
            </a:extLst>
          </p:cNvPr>
          <p:cNvSpPr>
            <a:spLocks noGrp="1"/>
          </p:cNvSpPr>
          <p:nvPr>
            <p:ph type="title"/>
          </p:nvPr>
        </p:nvSpPr>
        <p:spPr>
          <a:xfrm>
            <a:off x="609600" y="838200"/>
            <a:ext cx="10363200" cy="914400"/>
          </a:xfrm>
          <a:prstGeom prst="rect">
            <a:avLst/>
          </a:prstGeom>
        </p:spPr>
        <p:txBody>
          <a:bodyPr>
            <a:normAutofit/>
          </a:bodyPr>
          <a:lstStyle>
            <a:lvl1pPr>
              <a:defRPr sz="3600">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129581-1261-4E49-989D-3A12B3738A7B}"/>
              </a:ext>
            </a:extLst>
          </p:cNvPr>
          <p:cNvSpPr>
            <a:spLocks noGrp="1"/>
          </p:cNvSpPr>
          <p:nvPr>
            <p:ph idx="1" hasCustomPrompt="1"/>
          </p:nvPr>
        </p:nvSpPr>
        <p:spPr>
          <a:xfrm>
            <a:off x="609600" y="1981200"/>
            <a:ext cx="50800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r>
              <a:rPr lang="en-US" dirty="0"/>
              <a: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77EF84CE-004A-6344-BC2B-33B48728784B}"/>
              </a:ext>
            </a:extLst>
          </p:cNvPr>
          <p:cNvSpPr>
            <a:spLocks noGrp="1"/>
          </p:cNvSpPr>
          <p:nvPr>
            <p:ph idx="10" hasCustomPrompt="1"/>
          </p:nvPr>
        </p:nvSpPr>
        <p:spPr>
          <a:xfrm>
            <a:off x="6197600" y="1981200"/>
            <a:ext cx="5080000" cy="38862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err="1"/>
              <a:t>Sublist</a:t>
            </a:r>
            <a:r>
              <a:rPr lang="en-US" dirty="0"/>
              <a:t> 2</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14385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ne Column / Long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26390-0004-0847-A9BF-0C03C98EA7C3}"/>
              </a:ext>
            </a:extLst>
          </p:cNvPr>
          <p:cNvSpPr>
            <a:spLocks noGrp="1"/>
          </p:cNvSpPr>
          <p:nvPr>
            <p:ph type="title"/>
          </p:nvPr>
        </p:nvSpPr>
        <p:spPr>
          <a:xfrm>
            <a:off x="609600" y="655638"/>
            <a:ext cx="10515600" cy="1325563"/>
          </a:xfrm>
        </p:spPr>
        <p:txBody>
          <a:bodyPr>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F78A212-424B-CD4E-A3ED-B55C9E9C5CC0}"/>
              </a:ext>
            </a:extLst>
          </p:cNvPr>
          <p:cNvSpPr>
            <a:spLocks noGrp="1"/>
          </p:cNvSpPr>
          <p:nvPr>
            <p:ph idx="1" hasCustomPrompt="1"/>
          </p:nvPr>
        </p:nvSpPr>
        <p:spPr>
          <a:xfrm>
            <a:off x="609600" y="1981200"/>
            <a:ext cx="109728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E3B884B0-B651-934B-B98F-96484D586224}"/>
              </a:ext>
            </a:extLst>
          </p:cNvPr>
          <p:cNvPicPr>
            <a:picLocks noChangeAspect="1"/>
          </p:cNvPicPr>
          <p:nvPr userDrawn="1"/>
        </p:nvPicPr>
        <p:blipFill>
          <a:blip r:embed="rId2"/>
          <a:stretch>
            <a:fillRect/>
          </a:stretch>
        </p:blipFill>
        <p:spPr>
          <a:xfrm>
            <a:off x="146424" y="6400800"/>
            <a:ext cx="5689600" cy="387481"/>
          </a:xfrm>
          <a:prstGeom prst="rect">
            <a:avLst/>
          </a:prstGeom>
        </p:spPr>
      </p:pic>
    </p:spTree>
    <p:extLst>
      <p:ext uri="{BB962C8B-B14F-4D97-AF65-F5344CB8AC3E}">
        <p14:creationId xmlns:p14="http://schemas.microsoft.com/office/powerpoint/2010/main" val="20906927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s / Long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AD87F-6363-B146-A984-D8AC2DAD545A}"/>
              </a:ext>
            </a:extLst>
          </p:cNvPr>
          <p:cNvSpPr>
            <a:spLocks noGrp="1"/>
          </p:cNvSpPr>
          <p:nvPr>
            <p:ph type="title"/>
          </p:nvPr>
        </p:nvSpPr>
        <p:spPr>
          <a:xfrm>
            <a:off x="591671" y="655638"/>
            <a:ext cx="10515600" cy="1325563"/>
          </a:xfrm>
        </p:spPr>
        <p:txBody>
          <a:bodyPr>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AA29B7B-985D-2641-938E-D0DB52F6E6AD}"/>
              </a:ext>
            </a:extLst>
          </p:cNvPr>
          <p:cNvSpPr>
            <a:spLocks noGrp="1"/>
          </p:cNvSpPr>
          <p:nvPr>
            <p:ph idx="1" hasCustomPrompt="1"/>
          </p:nvPr>
        </p:nvSpPr>
        <p:spPr>
          <a:xfrm>
            <a:off x="609600" y="1981200"/>
            <a:ext cx="50800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r>
              <a:rPr lang="en-US" dirty="0"/>
              <a: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38BFF8CF-18B1-894D-AC3D-0780DD672E6C}"/>
              </a:ext>
            </a:extLst>
          </p:cNvPr>
          <p:cNvSpPr>
            <a:spLocks noGrp="1"/>
          </p:cNvSpPr>
          <p:nvPr>
            <p:ph idx="10" hasCustomPrompt="1"/>
          </p:nvPr>
        </p:nvSpPr>
        <p:spPr>
          <a:xfrm>
            <a:off x="6197600" y="1981200"/>
            <a:ext cx="5080000" cy="38862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err="1"/>
              <a:t>Sublist</a:t>
            </a:r>
            <a:r>
              <a:rPr lang="en-US" dirty="0"/>
              <a:t> 2</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B5E8678-931E-CD4C-A9BE-39546FF2A5AC}"/>
              </a:ext>
            </a:extLst>
          </p:cNvPr>
          <p:cNvPicPr>
            <a:picLocks noChangeAspect="1"/>
          </p:cNvPicPr>
          <p:nvPr userDrawn="1"/>
        </p:nvPicPr>
        <p:blipFill>
          <a:blip r:embed="rId2"/>
          <a:stretch>
            <a:fillRect/>
          </a:stretch>
        </p:blipFill>
        <p:spPr>
          <a:xfrm>
            <a:off x="146424" y="6400800"/>
            <a:ext cx="5689600" cy="387481"/>
          </a:xfrm>
          <a:prstGeom prst="rect">
            <a:avLst/>
          </a:prstGeom>
        </p:spPr>
      </p:pic>
    </p:spTree>
    <p:extLst>
      <p:ext uri="{BB962C8B-B14F-4D97-AF65-F5344CB8AC3E}">
        <p14:creationId xmlns:p14="http://schemas.microsoft.com/office/powerpoint/2010/main" val="3151706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E34B7E-7AA9-1F4F-9092-395517CA33DC}"/>
              </a:ext>
            </a:extLst>
          </p:cNvPr>
          <p:cNvSpPr/>
          <p:nvPr userDrawn="1"/>
        </p:nvSpPr>
        <p:spPr bwMode="auto">
          <a:xfrm>
            <a:off x="11658600" y="6324600"/>
            <a:ext cx="381000" cy="457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4" charset="0"/>
            </a:endParaRPr>
          </a:p>
        </p:txBody>
      </p:sp>
    </p:spTree>
    <p:extLst>
      <p:ext uri="{BB962C8B-B14F-4D97-AF65-F5344CB8AC3E}">
        <p14:creationId xmlns:p14="http://schemas.microsoft.com/office/powerpoint/2010/main" val="10993247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ackgrou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BD02BB-B55B-384F-81EB-9BC6B11B891F}"/>
              </a:ext>
            </a:extLst>
          </p:cNvPr>
          <p:cNvSpPr/>
          <p:nvPr userDrawn="1"/>
        </p:nvSpPr>
        <p:spPr bwMode="auto">
          <a:xfrm>
            <a:off x="0" y="-175437"/>
            <a:ext cx="12293600" cy="70334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4" charset="0"/>
            </a:endParaRPr>
          </a:p>
        </p:txBody>
      </p:sp>
      <p:pic>
        <p:nvPicPr>
          <p:cNvPr id="7" name="Picture 6">
            <a:extLst>
              <a:ext uri="{FF2B5EF4-FFF2-40B4-BE49-F238E27FC236}">
                <a16:creationId xmlns:a16="http://schemas.microsoft.com/office/drawing/2014/main" id="{5F9B57F4-BE5C-504F-809F-A85B6ED8A307}"/>
              </a:ext>
            </a:extLst>
          </p:cNvPr>
          <p:cNvPicPr>
            <a:picLocks noChangeAspect="1"/>
          </p:cNvPicPr>
          <p:nvPr userDrawn="1"/>
        </p:nvPicPr>
        <p:blipFill rotWithShape="1">
          <a:blip r:embed="rId2"/>
          <a:srcRect r="26360" b="54307"/>
          <a:stretch/>
        </p:blipFill>
        <p:spPr>
          <a:xfrm>
            <a:off x="1805848" y="2353645"/>
            <a:ext cx="8681903" cy="1975272"/>
          </a:xfrm>
          <a:prstGeom prst="rect">
            <a:avLst/>
          </a:prstGeom>
        </p:spPr>
      </p:pic>
    </p:spTree>
    <p:extLst>
      <p:ext uri="{BB962C8B-B14F-4D97-AF65-F5344CB8AC3E}">
        <p14:creationId xmlns:p14="http://schemas.microsoft.com/office/powerpoint/2010/main" val="42251206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Co-branded master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A4B536-2E41-B745-92AF-B3CE72989A30}"/>
              </a:ext>
            </a:extLst>
          </p:cNvPr>
          <p:cNvSpPr/>
          <p:nvPr userDrawn="1"/>
        </p:nvSpPr>
        <p:spPr bwMode="auto">
          <a:xfrm>
            <a:off x="-11955" y="1940614"/>
            <a:ext cx="12203955" cy="4917387"/>
          </a:xfrm>
          <a:prstGeom prst="rect">
            <a:avLst/>
          </a:prstGeom>
          <a:solidFill>
            <a:srgbClr val="E3E3E3">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4" charset="0"/>
            </a:endParaRPr>
          </a:p>
        </p:txBody>
      </p:sp>
      <p:sp>
        <p:nvSpPr>
          <p:cNvPr id="29715" name="Rectangle 19"/>
          <p:cNvSpPr>
            <a:spLocks noGrp="1" noChangeArrowheads="1"/>
          </p:cNvSpPr>
          <p:nvPr>
            <p:ph type="ctrTitle" hasCustomPrompt="1"/>
          </p:nvPr>
        </p:nvSpPr>
        <p:spPr>
          <a:xfrm>
            <a:off x="2840567" y="2114007"/>
            <a:ext cx="8026400" cy="2209800"/>
          </a:xfrm>
          <a:prstGeom prst="rect">
            <a:avLst/>
          </a:prstGeom>
        </p:spPr>
        <p:txBody>
          <a:bodyPr/>
          <a:lstStyle>
            <a:lvl1pPr>
              <a:defRPr sz="4600" b="0" i="0" baseline="0">
                <a:solidFill>
                  <a:schemeClr val="tx1"/>
                </a:solidFill>
                <a:latin typeface="+mj-lt"/>
                <a:ea typeface="Roboto Medium" panose="02000000000000000000" pitchFamily="2" charset="0"/>
              </a:defRPr>
            </a:lvl1pPr>
          </a:lstStyle>
          <a:p>
            <a:r>
              <a:rPr lang="en-US" dirty="0"/>
              <a:t>Insert Master Slide Title Here</a:t>
            </a:r>
          </a:p>
        </p:txBody>
      </p:sp>
      <p:sp>
        <p:nvSpPr>
          <p:cNvPr id="29716" name="Rectangle 20"/>
          <p:cNvSpPr>
            <a:spLocks noGrp="1" noChangeArrowheads="1"/>
          </p:cNvSpPr>
          <p:nvPr>
            <p:ph type="subTitle" idx="1" hasCustomPrompt="1"/>
          </p:nvPr>
        </p:nvSpPr>
        <p:spPr>
          <a:xfrm>
            <a:off x="2840567" y="4425516"/>
            <a:ext cx="8741833" cy="1137085"/>
          </a:xfrm>
        </p:spPr>
        <p:txBody>
          <a:bodyPr/>
          <a:lstStyle>
            <a:lvl1pPr marL="0" indent="0">
              <a:buFont typeface="Wingdings" pitchFamily="4" charset="2"/>
              <a:buNone/>
              <a:defRPr sz="2500" b="0" i="0" baseline="0">
                <a:latin typeface="+mj-lt"/>
                <a:ea typeface="Roboto" panose="02000000000000000000" pitchFamily="2" charset="0"/>
              </a:defRPr>
            </a:lvl1pPr>
          </a:lstStyle>
          <a:p>
            <a:r>
              <a:rPr lang="en-US" dirty="0"/>
              <a:t>Insert Master Slide Text Here</a:t>
            </a:r>
          </a:p>
        </p:txBody>
      </p:sp>
      <p:grpSp>
        <p:nvGrpSpPr>
          <p:cNvPr id="21" name="Group 20">
            <a:extLst>
              <a:ext uri="{FF2B5EF4-FFF2-40B4-BE49-F238E27FC236}">
                <a16:creationId xmlns:a16="http://schemas.microsoft.com/office/drawing/2014/main" id="{88A39766-3AA3-C542-8B0C-53BAB65E00AC}"/>
              </a:ext>
            </a:extLst>
          </p:cNvPr>
          <p:cNvGrpSpPr/>
          <p:nvPr userDrawn="1"/>
        </p:nvGrpSpPr>
        <p:grpSpPr>
          <a:xfrm>
            <a:off x="-11954" y="0"/>
            <a:ext cx="12192001" cy="1943100"/>
            <a:chOff x="0" y="0"/>
            <a:chExt cx="9144001" cy="1240563"/>
          </a:xfrm>
          <a:solidFill>
            <a:schemeClr val="accent1">
              <a:lumMod val="75000"/>
            </a:schemeClr>
          </a:solidFill>
        </p:grpSpPr>
        <p:sp>
          <p:nvSpPr>
            <p:cNvPr id="22" name="Rectangle 21">
              <a:extLst>
                <a:ext uri="{FF2B5EF4-FFF2-40B4-BE49-F238E27FC236}">
                  <a16:creationId xmlns:a16="http://schemas.microsoft.com/office/drawing/2014/main" id="{C690838C-22C7-9645-BFE9-411881D7265D}"/>
                </a:ext>
              </a:extLst>
            </p:cNvPr>
            <p:cNvSpPr/>
            <p:nvPr userDrawn="1"/>
          </p:nvSpPr>
          <p:spPr>
            <a:xfrm>
              <a:off x="1" y="0"/>
              <a:ext cx="9144000" cy="152400"/>
            </a:xfrm>
            <a:prstGeom prst="rect">
              <a:avLst/>
            </a:prstGeom>
            <a:grpFill/>
            <a:ln>
              <a:solidFill>
                <a:srgbClr val="FF9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3"/>
                </a:solidFill>
              </a:endParaRPr>
            </a:p>
          </p:txBody>
        </p:sp>
        <p:cxnSp>
          <p:nvCxnSpPr>
            <p:cNvPr id="23" name="Straight Connector 22">
              <a:extLst>
                <a:ext uri="{FF2B5EF4-FFF2-40B4-BE49-F238E27FC236}">
                  <a16:creationId xmlns:a16="http://schemas.microsoft.com/office/drawing/2014/main" id="{6C2C101D-48B7-0547-AF47-7774A8994022}"/>
                </a:ext>
              </a:extLst>
            </p:cNvPr>
            <p:cNvCxnSpPr/>
            <p:nvPr userDrawn="1"/>
          </p:nvCxnSpPr>
          <p:spPr>
            <a:xfrm>
              <a:off x="0" y="1238975"/>
              <a:ext cx="9144000" cy="1588"/>
            </a:xfrm>
            <a:prstGeom prst="line">
              <a:avLst/>
            </a:prstGeom>
            <a:grpFill/>
            <a:ln w="19050" cap="flat" cmpd="sng" algn="ctr">
              <a:solidFill>
                <a:srgbClr val="FF93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DF3F8C24-36DD-0443-AFCF-FDA063A20767}"/>
              </a:ext>
            </a:extLst>
          </p:cNvPr>
          <p:cNvSpPr txBox="1"/>
          <p:nvPr userDrawn="1"/>
        </p:nvSpPr>
        <p:spPr>
          <a:xfrm>
            <a:off x="711200" y="645213"/>
            <a:ext cx="3454400" cy="707886"/>
          </a:xfrm>
          <a:prstGeom prst="rect">
            <a:avLst/>
          </a:prstGeom>
          <a:noFill/>
        </p:spPr>
        <p:txBody>
          <a:bodyPr wrap="square" rtlCol="0">
            <a:spAutoFit/>
          </a:bodyPr>
          <a:lstStyle/>
          <a:p>
            <a:r>
              <a:rPr lang="en-US" sz="2000" dirty="0"/>
              <a:t>[Insert Secondary Logo Here]</a:t>
            </a:r>
          </a:p>
        </p:txBody>
      </p:sp>
      <p:pic>
        <p:nvPicPr>
          <p:cNvPr id="5" name="Picture 4">
            <a:extLst>
              <a:ext uri="{FF2B5EF4-FFF2-40B4-BE49-F238E27FC236}">
                <a16:creationId xmlns:a16="http://schemas.microsoft.com/office/drawing/2014/main" id="{E1CB87B2-7E19-0A4F-90DA-33015C9D5D41}"/>
              </a:ext>
            </a:extLst>
          </p:cNvPr>
          <p:cNvPicPr>
            <a:picLocks noChangeAspect="1"/>
          </p:cNvPicPr>
          <p:nvPr userDrawn="1"/>
        </p:nvPicPr>
        <p:blipFill>
          <a:blip r:embed="rId3"/>
          <a:stretch>
            <a:fillRect/>
          </a:stretch>
        </p:blipFill>
        <p:spPr>
          <a:xfrm>
            <a:off x="8458200" y="461009"/>
            <a:ext cx="3429000" cy="1257300"/>
          </a:xfrm>
          <a:prstGeom prst="rect">
            <a:avLst/>
          </a:prstGeom>
        </p:spPr>
      </p:pic>
    </p:spTree>
    <p:custDataLst>
      <p:tags r:id="rId1"/>
    </p:custDataLst>
    <p:extLst>
      <p:ext uri="{BB962C8B-B14F-4D97-AF65-F5344CB8AC3E}">
        <p14:creationId xmlns:p14="http://schemas.microsoft.com/office/powerpoint/2010/main" val="532119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branded backgrou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BD02BB-B55B-384F-81EB-9BC6B11B891F}"/>
              </a:ext>
            </a:extLst>
          </p:cNvPr>
          <p:cNvSpPr/>
          <p:nvPr userDrawn="1"/>
        </p:nvSpPr>
        <p:spPr bwMode="auto">
          <a:xfrm>
            <a:off x="0" y="-152400"/>
            <a:ext cx="12293600" cy="70334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4" charset="0"/>
            </a:endParaRPr>
          </a:p>
        </p:txBody>
      </p:sp>
      <p:sp>
        <p:nvSpPr>
          <p:cNvPr id="4" name="TextBox 3">
            <a:extLst>
              <a:ext uri="{FF2B5EF4-FFF2-40B4-BE49-F238E27FC236}">
                <a16:creationId xmlns:a16="http://schemas.microsoft.com/office/drawing/2014/main" id="{BFBC64AE-B805-E646-8160-658E3FC99973}"/>
              </a:ext>
            </a:extLst>
          </p:cNvPr>
          <p:cNvSpPr txBox="1"/>
          <p:nvPr userDrawn="1"/>
        </p:nvSpPr>
        <p:spPr>
          <a:xfrm>
            <a:off x="2205317" y="4038601"/>
            <a:ext cx="8026400" cy="584775"/>
          </a:xfrm>
          <a:prstGeom prst="rect">
            <a:avLst/>
          </a:prstGeom>
          <a:noFill/>
        </p:spPr>
        <p:txBody>
          <a:bodyPr wrap="square" rtlCol="0">
            <a:spAutoFit/>
          </a:bodyPr>
          <a:lstStyle/>
          <a:p>
            <a:r>
              <a:rPr lang="en-US" sz="3200" dirty="0"/>
              <a:t>[Insert Secondary Logo Here]</a:t>
            </a:r>
          </a:p>
        </p:txBody>
      </p:sp>
      <p:pic>
        <p:nvPicPr>
          <p:cNvPr id="7" name="Picture 6">
            <a:extLst>
              <a:ext uri="{FF2B5EF4-FFF2-40B4-BE49-F238E27FC236}">
                <a16:creationId xmlns:a16="http://schemas.microsoft.com/office/drawing/2014/main" id="{F3839ED9-7E6F-2348-994D-CDFBEA5A4D24}"/>
              </a:ext>
            </a:extLst>
          </p:cNvPr>
          <p:cNvPicPr>
            <a:picLocks noChangeAspect="1"/>
          </p:cNvPicPr>
          <p:nvPr userDrawn="1"/>
        </p:nvPicPr>
        <p:blipFill rotWithShape="1">
          <a:blip r:embed="rId2"/>
          <a:srcRect r="26360" b="54307"/>
          <a:stretch/>
        </p:blipFill>
        <p:spPr>
          <a:xfrm>
            <a:off x="2743200" y="1758528"/>
            <a:ext cx="6974542" cy="1586820"/>
          </a:xfrm>
          <a:prstGeom prst="rect">
            <a:avLst/>
          </a:prstGeom>
        </p:spPr>
      </p:pic>
    </p:spTree>
    <p:extLst>
      <p:ext uri="{BB962C8B-B14F-4D97-AF65-F5344CB8AC3E}">
        <p14:creationId xmlns:p14="http://schemas.microsoft.com/office/powerpoint/2010/main" val="27439401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Section">
    <p:spTree>
      <p:nvGrpSpPr>
        <p:cNvPr id="1" name=""/>
        <p:cNvGrpSpPr/>
        <p:nvPr/>
      </p:nvGrpSpPr>
      <p:grpSpPr>
        <a:xfrm>
          <a:off x="0" y="0"/>
          <a:ext cx="0" cy="0"/>
          <a:chOff x="0" y="0"/>
          <a:chExt cx="0" cy="0"/>
        </a:xfrm>
      </p:grpSpPr>
      <p:sp>
        <p:nvSpPr>
          <p:cNvPr id="31" name="Picture Placeholder 2">
            <a:extLst>
              <a:ext uri="{FF2B5EF4-FFF2-40B4-BE49-F238E27FC236}">
                <a16:creationId xmlns:a16="http://schemas.microsoft.com/office/drawing/2014/main" id="{35C8D1DC-B9D5-4A64-B701-A28E154338BE}"/>
              </a:ext>
            </a:extLst>
          </p:cNvPr>
          <p:cNvSpPr>
            <a:spLocks noGrp="1"/>
          </p:cNvSpPr>
          <p:nvPr>
            <p:ph type="pic" sz="quarter" idx="10"/>
          </p:nvPr>
        </p:nvSpPr>
        <p:spPr>
          <a:xfrm>
            <a:off x="362269" y="462455"/>
            <a:ext cx="6606088" cy="2774731"/>
          </a:xfrm>
          <a:effectLst>
            <a:reflection blurRad="12700" stA="31000" endPos="55000" dir="5400000" sy="-100000" algn="bl" rotWithShape="0"/>
          </a:effectLst>
        </p:spPr>
        <p:txBody>
          <a:bodyPr/>
          <a:lstStyle/>
          <a:p>
            <a:r>
              <a:rPr lang="en-US" dirty="0"/>
              <a:t>Click icon to add picture</a:t>
            </a:r>
          </a:p>
        </p:txBody>
      </p:sp>
      <p:sp>
        <p:nvSpPr>
          <p:cNvPr id="17" name="Title 1">
            <a:extLst>
              <a:ext uri="{FF2B5EF4-FFF2-40B4-BE49-F238E27FC236}">
                <a16:creationId xmlns:a16="http://schemas.microsoft.com/office/drawing/2014/main" id="{C89087A4-A667-4767-9985-FA35BBA30FD4}"/>
              </a:ext>
            </a:extLst>
          </p:cNvPr>
          <p:cNvSpPr>
            <a:spLocks noGrp="1"/>
          </p:cNvSpPr>
          <p:nvPr>
            <p:ph type="title" hasCustomPrompt="1"/>
          </p:nvPr>
        </p:nvSpPr>
        <p:spPr>
          <a:xfrm>
            <a:off x="258135" y="4014952"/>
            <a:ext cx="6710224" cy="1728889"/>
          </a:xfrm>
        </p:spPr>
        <p:txBody>
          <a:bodyPr anchor="t">
            <a:normAutofit/>
          </a:bodyPr>
          <a:lstStyle>
            <a:lvl1pPr>
              <a:lnSpc>
                <a:spcPct val="100000"/>
              </a:lnSpc>
              <a:spcAft>
                <a:spcPts val="600"/>
              </a:spcAft>
              <a:defRPr sz="4000">
                <a:solidFill>
                  <a:schemeClr val="tx1"/>
                </a:solidFill>
                <a:latin typeface="Trebuchet MS" panose="020B0603020202020204" pitchFamily="34" charset="0"/>
              </a:defRPr>
            </a:lvl1pPr>
          </a:lstStyle>
          <a:p>
            <a:r>
              <a:rPr lang="en-US" dirty="0"/>
              <a:t>Title</a:t>
            </a:r>
          </a:p>
        </p:txBody>
      </p:sp>
    </p:spTree>
    <p:extLst>
      <p:ext uri="{BB962C8B-B14F-4D97-AF65-F5344CB8AC3E}">
        <p14:creationId xmlns:p14="http://schemas.microsoft.com/office/powerpoint/2010/main" val="3350494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with page number">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261031D8-AC4A-46F4-BD96-FDE0C92A1847}" type="slidenum">
              <a:rPr lang="en-US"/>
              <a:pPr>
                <a:defRPr/>
              </a:pPr>
              <a:t>‹#›</a:t>
            </a:fld>
            <a:endParaRPr lang="en-US"/>
          </a:p>
        </p:txBody>
      </p:sp>
    </p:spTree>
    <p:extLst>
      <p:ext uri="{BB962C8B-B14F-4D97-AF65-F5344CB8AC3E}">
        <p14:creationId xmlns:p14="http://schemas.microsoft.com/office/powerpoint/2010/main" val="4013090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7" name="Title 1"/>
          <p:cNvSpPr>
            <a:spLocks noGrp="1"/>
          </p:cNvSpPr>
          <p:nvPr>
            <p:ph type="title"/>
          </p:nvPr>
        </p:nvSpPr>
        <p:spPr>
          <a:xfrm>
            <a:off x="383112" y="457200"/>
            <a:ext cx="6212242" cy="1600200"/>
          </a:xfrm>
        </p:spPr>
        <p:txBody>
          <a:bodyPr anchor="t">
            <a:normAutofit/>
          </a:bodyPr>
          <a:lstStyle>
            <a:lvl1pPr>
              <a:defRPr sz="4000">
                <a:latin typeface="Trebuchet MS" panose="020B0603020202020204" pitchFamily="34" charset="0"/>
              </a:defRPr>
            </a:lvl1pPr>
          </a:lstStyle>
          <a:p>
            <a:r>
              <a:rPr lang="en-US" dirty="0"/>
              <a:t>Click to edit Master title style</a:t>
            </a:r>
          </a:p>
        </p:txBody>
      </p:sp>
      <p:sp>
        <p:nvSpPr>
          <p:cNvPr id="8" name="Picture Placeholder 2"/>
          <p:cNvSpPr>
            <a:spLocks noGrp="1" noChangeAspect="1"/>
          </p:cNvSpPr>
          <p:nvPr>
            <p:ph type="pic" idx="1"/>
          </p:nvPr>
        </p:nvSpPr>
        <p:spPr>
          <a:xfrm>
            <a:off x="6763940" y="457200"/>
            <a:ext cx="5191919" cy="5403851"/>
          </a:xfrm>
        </p:spPr>
        <p:txBody>
          <a:bodyPr anchor="t"/>
          <a:lstStyle>
            <a:lvl1pPr marL="0" indent="0">
              <a:buNone/>
              <a:defRPr sz="32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 Placeholder 3"/>
          <p:cNvSpPr>
            <a:spLocks noGrp="1"/>
          </p:cNvSpPr>
          <p:nvPr>
            <p:ph type="body" sz="half" idx="2"/>
          </p:nvPr>
        </p:nvSpPr>
        <p:spPr>
          <a:xfrm>
            <a:off x="629841" y="2057400"/>
            <a:ext cx="4094558" cy="3811588"/>
          </a:xfrm>
        </p:spPr>
        <p:txBody>
          <a:bodyPr>
            <a:normAutofit/>
          </a:bodyPr>
          <a:lstStyle>
            <a:lvl1pPr marL="0" indent="0">
              <a:buNone/>
              <a:defRPr sz="28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191020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71"/>
            <a:ext cx="2844800" cy="365125"/>
          </a:xfrm>
          <a:prstGeom prst="rect">
            <a:avLst/>
          </a:prstGeom>
        </p:spPr>
        <p:txBody>
          <a:bodyPr/>
          <a:lstStyle>
            <a:lvl1pPr>
              <a:defRPr/>
            </a:lvl1pPr>
          </a:lstStyle>
          <a:p>
            <a:pPr algn="l" eaLnBrk="1" hangingPunct="1">
              <a:defRPr/>
            </a:pPr>
            <a:fld id="{D8040EAB-5103-4586-959C-78C2AB128F57}" type="datetime1">
              <a:rPr lang="en-US">
                <a:solidFill>
                  <a:prstClr val="black"/>
                </a:solidFill>
                <a:latin typeface="Arial" pitchFamily="34" charset="0"/>
                <a:ea typeface="ＭＳ Ｐゴシック"/>
                <a:cs typeface="Arial" pitchFamily="34" charset="0"/>
              </a:rPr>
              <a:pPr algn="l" eaLnBrk="1" hangingPunct="1">
                <a:defRPr/>
              </a:pPr>
              <a:t>11/7/2023</a:t>
            </a:fld>
            <a:endParaRPr lang="en-US">
              <a:solidFill>
                <a:prstClr val="black"/>
              </a:solidFill>
              <a:latin typeface="Arial" pitchFamily="34" charset="0"/>
              <a:ea typeface="ＭＳ Ｐゴシック"/>
              <a:cs typeface="Arial" pitchFamily="34" charset="0"/>
            </a:endParaRPr>
          </a:p>
        </p:txBody>
      </p:sp>
      <p:sp>
        <p:nvSpPr>
          <p:cNvPr id="3" name="Footer Placeholder 4"/>
          <p:cNvSpPr>
            <a:spLocks noGrp="1"/>
          </p:cNvSpPr>
          <p:nvPr>
            <p:ph type="ftr" sz="quarter" idx="11"/>
          </p:nvPr>
        </p:nvSpPr>
        <p:spPr>
          <a:xfrm>
            <a:off x="4165600" y="6356371"/>
            <a:ext cx="3860800" cy="365125"/>
          </a:xfrm>
          <a:prstGeom prst="rect">
            <a:avLst/>
          </a:prstGeom>
        </p:spPr>
        <p:txBody>
          <a:bodyPr/>
          <a:lstStyle>
            <a:lvl1pPr>
              <a:defRPr/>
            </a:lvl1pPr>
          </a:lstStyle>
          <a:p>
            <a:pPr algn="l" eaLnBrk="1" hangingPunct="1">
              <a:defRPr/>
            </a:pPr>
            <a:endParaRPr lang="en-US">
              <a:solidFill>
                <a:prstClr val="black"/>
              </a:solidFill>
              <a:latin typeface="Arial" pitchFamily="34" charset="0"/>
              <a:ea typeface="ＭＳ Ｐゴシック"/>
              <a:cs typeface="Arial" pitchFamily="34" charset="0"/>
            </a:endParaRPr>
          </a:p>
        </p:txBody>
      </p:sp>
      <p:sp>
        <p:nvSpPr>
          <p:cNvPr id="4" name="Slide Number Placeholder 5"/>
          <p:cNvSpPr>
            <a:spLocks noGrp="1"/>
          </p:cNvSpPr>
          <p:nvPr>
            <p:ph type="sldNum" sz="quarter" idx="12"/>
          </p:nvPr>
        </p:nvSpPr>
        <p:spPr>
          <a:xfrm>
            <a:off x="8737600" y="6356371"/>
            <a:ext cx="2844800" cy="365125"/>
          </a:xfrm>
          <a:prstGeom prst="rect">
            <a:avLst/>
          </a:prstGeom>
        </p:spPr>
        <p:txBody>
          <a:bodyPr/>
          <a:lstStyle>
            <a:lvl1pPr>
              <a:defRPr/>
            </a:lvl1pPr>
          </a:lstStyle>
          <a:p>
            <a:pPr algn="l" eaLnBrk="1" hangingPunct="1">
              <a:defRPr/>
            </a:pPr>
            <a:fld id="{0FE7207D-6DE2-4E6D-91DD-EDC7A3674FCB}" type="slidenum">
              <a:rPr lang="en-US">
                <a:solidFill>
                  <a:prstClr val="black"/>
                </a:solidFill>
                <a:latin typeface="Arial" pitchFamily="34" charset="0"/>
                <a:ea typeface="ＭＳ Ｐゴシック"/>
                <a:cs typeface="Arial" pitchFamily="34" charset="0"/>
              </a:rPr>
              <a:pPr algn="l" eaLnBrk="1" hangingPunct="1">
                <a:defRPr/>
              </a:pPr>
              <a:t>‹#›</a:t>
            </a:fld>
            <a:endParaRPr lang="en-US">
              <a:solidFill>
                <a:prstClr val="black"/>
              </a:solidFill>
              <a:latin typeface="Arial" pitchFamily="34" charset="0"/>
              <a:ea typeface="ＭＳ Ｐゴシック"/>
              <a:cs typeface="Arial" pitchFamily="34" charset="0"/>
            </a:endParaRPr>
          </a:p>
        </p:txBody>
      </p:sp>
    </p:spTree>
    <p:extLst>
      <p:ext uri="{BB962C8B-B14F-4D97-AF65-F5344CB8AC3E}">
        <p14:creationId xmlns:p14="http://schemas.microsoft.com/office/powerpoint/2010/main" val="18430584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E8B263-B979-B546-BC72-80E45A8D0FAF}"/>
              </a:ext>
            </a:extLst>
          </p:cNvPr>
          <p:cNvSpPr/>
          <p:nvPr/>
        </p:nvSpPr>
        <p:spPr>
          <a:xfrm>
            <a:off x="-21165" y="15877"/>
            <a:ext cx="12424833" cy="530225"/>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p>
        </p:txBody>
      </p:sp>
      <p:sp>
        <p:nvSpPr>
          <p:cNvPr id="2" name="Title 1"/>
          <p:cNvSpPr>
            <a:spLocks noGrp="1"/>
          </p:cNvSpPr>
          <p:nvPr>
            <p:ph type="title"/>
          </p:nvPr>
        </p:nvSpPr>
        <p:spPr>
          <a:xfrm>
            <a:off x="609600" y="344838"/>
            <a:ext cx="10972800" cy="556444"/>
          </a:xfrm>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0832B868-8A64-8A45-85AA-9A4C50E1F64A}"/>
              </a:ext>
            </a:extLst>
          </p:cNvPr>
          <p:cNvSpPr>
            <a:spLocks noGrp="1"/>
          </p:cNvSpPr>
          <p:nvPr>
            <p:ph type="sldNum" sz="quarter" idx="10"/>
          </p:nvPr>
        </p:nvSpPr>
        <p:spPr/>
        <p:txBody>
          <a:bodyPr/>
          <a:lstStyle>
            <a:lvl1pPr>
              <a:defRPr/>
            </a:lvl1pPr>
          </a:lstStyle>
          <a:p>
            <a:fld id="{1A19EE9B-E1A8-454E-9535-79947C81228E}" type="slidenum">
              <a:rPr lang="en-US" altLang="en-US"/>
              <a:pPr/>
              <a:t>‹#›</a:t>
            </a:fld>
            <a:endParaRPr lang="en-US" altLang="en-US" dirty="0"/>
          </a:p>
        </p:txBody>
      </p:sp>
    </p:spTree>
    <p:extLst>
      <p:ext uri="{BB962C8B-B14F-4D97-AF65-F5344CB8AC3E}">
        <p14:creationId xmlns:p14="http://schemas.microsoft.com/office/powerpoint/2010/main" val="18686273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AE4C8-B1AA-DEDB-9E6F-AF719CACC8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D3EA77-E41D-9093-6E67-F6F2D14D3B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70F684-AA10-FB43-ACB1-FEA043390363}" type="datetimeFigureOut">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11/7/2023</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DE8AA115-707E-90A1-B830-69AD1B85E67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51940BEB-C005-494F-ABBB-855831EF309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E0936E-72F0-B94E-998A-2191656AA7CD}" type="slidenum">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295622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Blank with page number">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261031D8-AC4A-46F4-BD96-FDE0C92A1847}" type="slidenum">
              <a:rPr lang="en-US"/>
              <a:pPr>
                <a:defRPr/>
              </a:pPr>
              <a:t>‹#›</a:t>
            </a:fld>
            <a:endParaRPr lang="en-US"/>
          </a:p>
        </p:txBody>
      </p:sp>
    </p:spTree>
    <p:extLst>
      <p:ext uri="{BB962C8B-B14F-4D97-AF65-F5344CB8AC3E}">
        <p14:creationId xmlns:p14="http://schemas.microsoft.com/office/powerpoint/2010/main" val="26830308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76FE9-BFC5-1AE0-0FE6-97D04006F7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2ADAD2-1752-40F0-064C-98E7F0BAE1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66FD8E-BE91-E5F2-F36B-A38ABAFBCD3C}"/>
              </a:ext>
            </a:extLst>
          </p:cNvPr>
          <p:cNvSpPr>
            <a:spLocks noGrp="1"/>
          </p:cNvSpPr>
          <p:nvPr>
            <p:ph type="dt" sz="half" idx="10"/>
          </p:nvPr>
        </p:nvSpPr>
        <p:spPr/>
        <p:txBody>
          <a:bodyPr/>
          <a:lstStyle/>
          <a:p>
            <a:fld id="{E0197735-7ED3-46C3-957F-8FF5BAE105D9}" type="datetimeFigureOut">
              <a:rPr lang="en-US" smtClean="0"/>
              <a:t>11/7/2023</a:t>
            </a:fld>
            <a:endParaRPr lang="en-US"/>
          </a:p>
        </p:txBody>
      </p:sp>
      <p:sp>
        <p:nvSpPr>
          <p:cNvPr id="5" name="Footer Placeholder 4">
            <a:extLst>
              <a:ext uri="{FF2B5EF4-FFF2-40B4-BE49-F238E27FC236}">
                <a16:creationId xmlns:a16="http://schemas.microsoft.com/office/drawing/2014/main" id="{A94BBBF9-EEBF-5C70-3D8F-616919F0ED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C14162-FE79-47C6-1B09-EF458DA46639}"/>
              </a:ext>
            </a:extLst>
          </p:cNvPr>
          <p:cNvSpPr>
            <a:spLocks noGrp="1"/>
          </p:cNvSpPr>
          <p:nvPr>
            <p:ph type="sldNum" sz="quarter" idx="12"/>
          </p:nvPr>
        </p:nvSpPr>
        <p:spPr/>
        <p:txBody>
          <a:bodyPr/>
          <a:lstStyle/>
          <a:p>
            <a:fld id="{5C48D09F-3C41-4AE3-BB2F-0443ECE7C09D}" type="slidenum">
              <a:rPr lang="en-US" smtClean="0"/>
              <a:t>‹#›</a:t>
            </a:fld>
            <a:endParaRPr lang="en-US"/>
          </a:p>
        </p:txBody>
      </p:sp>
    </p:spTree>
    <p:extLst>
      <p:ext uri="{BB962C8B-B14F-4D97-AF65-F5344CB8AC3E}">
        <p14:creationId xmlns:p14="http://schemas.microsoft.com/office/powerpoint/2010/main" val="13782210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4750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D018F-ABB4-5754-A9E5-1CCB1AA5A56A}"/>
              </a:ext>
            </a:extLst>
          </p:cNvPr>
          <p:cNvSpPr>
            <a:spLocks noGrp="1"/>
          </p:cNvSpPr>
          <p:nvPr>
            <p:ph type="ctrTitle"/>
          </p:nvPr>
        </p:nvSpPr>
        <p:spPr>
          <a:xfrm>
            <a:off x="5538952" y="1122363"/>
            <a:ext cx="5129047" cy="2306637"/>
          </a:xfrm>
          <a:prstGeom prst="rect">
            <a:avLst/>
          </a:prstGeom>
        </p:spPr>
        <p:txBody>
          <a:bodyPr anchor="b">
            <a:normAutofit/>
          </a:bodyPr>
          <a:lstStyle>
            <a:lvl1pPr algn="l">
              <a:defRPr sz="5000" b="0">
                <a:solidFill>
                  <a:srgbClr val="8C1515"/>
                </a:solidFill>
                <a:latin typeface="Source Sans Pro" panose="020B0503030403020204" pitchFamily="34" charset="0"/>
                <a:ea typeface="Source Sans Pro" panose="020B05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2FD52E4-B674-6283-6B3A-C17D4C610240}"/>
              </a:ext>
            </a:extLst>
          </p:cNvPr>
          <p:cNvSpPr>
            <a:spLocks noGrp="1"/>
          </p:cNvSpPr>
          <p:nvPr>
            <p:ph type="subTitle" idx="1"/>
          </p:nvPr>
        </p:nvSpPr>
        <p:spPr>
          <a:xfrm>
            <a:off x="5538951" y="3429000"/>
            <a:ext cx="5129047" cy="1655762"/>
          </a:xfrm>
          <a:prstGeom prst="rect">
            <a:avLst/>
          </a:prstGeom>
        </p:spPr>
        <p:txBody>
          <a:bodyPr/>
          <a:lstStyle>
            <a:lvl1pPr marL="0" indent="0" algn="l">
              <a:buNone/>
              <a:defRPr sz="2400">
                <a:latin typeface="Source Sans Pro" panose="020B0503030403020204" pitchFamily="34" charset="0"/>
                <a:ea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Logo, company name&#10;&#10;Description automatically generated">
            <a:extLst>
              <a:ext uri="{FF2B5EF4-FFF2-40B4-BE49-F238E27FC236}">
                <a16:creationId xmlns:a16="http://schemas.microsoft.com/office/drawing/2014/main" id="{36281D34-E037-FB03-1939-38B6ED6B343A}"/>
              </a:ext>
            </a:extLst>
          </p:cNvPr>
          <p:cNvPicPr>
            <a:picLocks noChangeAspect="1"/>
          </p:cNvPicPr>
          <p:nvPr userDrawn="1"/>
        </p:nvPicPr>
        <p:blipFill>
          <a:blip r:embed="rId2"/>
          <a:stretch>
            <a:fillRect/>
          </a:stretch>
        </p:blipFill>
        <p:spPr>
          <a:xfrm>
            <a:off x="838199" y="1122363"/>
            <a:ext cx="4262967" cy="2306637"/>
          </a:xfrm>
          <a:prstGeom prst="rect">
            <a:avLst/>
          </a:prstGeom>
        </p:spPr>
      </p:pic>
      <p:sp>
        <p:nvSpPr>
          <p:cNvPr id="14" name="Rectangle 13">
            <a:extLst>
              <a:ext uri="{FF2B5EF4-FFF2-40B4-BE49-F238E27FC236}">
                <a16:creationId xmlns:a16="http://schemas.microsoft.com/office/drawing/2014/main" id="{F254F258-736C-5E21-10AA-317C4C67BC99}"/>
              </a:ext>
            </a:extLst>
          </p:cNvPr>
          <p:cNvSpPr/>
          <p:nvPr userDrawn="1"/>
        </p:nvSpPr>
        <p:spPr>
          <a:xfrm>
            <a:off x="0" y="6056417"/>
            <a:ext cx="12192000" cy="801583"/>
          </a:xfrm>
          <a:prstGeom prst="rect">
            <a:avLst/>
          </a:prstGeom>
          <a:solidFill>
            <a:srgbClr val="8C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ack and orange logo&#10;&#10;Description automatically generated">
            <a:extLst>
              <a:ext uri="{FF2B5EF4-FFF2-40B4-BE49-F238E27FC236}">
                <a16:creationId xmlns:a16="http://schemas.microsoft.com/office/drawing/2014/main" id="{47AAEE05-7218-4481-22A3-EBA9ECDD07D2}"/>
              </a:ext>
            </a:extLst>
          </p:cNvPr>
          <p:cNvPicPr>
            <a:picLocks noChangeAspect="1"/>
          </p:cNvPicPr>
          <p:nvPr userDrawn="1"/>
        </p:nvPicPr>
        <p:blipFill>
          <a:blip r:embed="rId3"/>
          <a:stretch>
            <a:fillRect/>
          </a:stretch>
        </p:blipFill>
        <p:spPr>
          <a:xfrm>
            <a:off x="1524001" y="3765175"/>
            <a:ext cx="3088340" cy="1132391"/>
          </a:xfrm>
          <a:prstGeom prst="rect">
            <a:avLst/>
          </a:prstGeom>
        </p:spPr>
      </p:pic>
    </p:spTree>
    <p:extLst>
      <p:ext uri="{BB962C8B-B14F-4D97-AF65-F5344CB8AC3E}">
        <p14:creationId xmlns:p14="http://schemas.microsoft.com/office/powerpoint/2010/main" val="7634114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70267-3A24-B9A8-8DAC-20228799135D}"/>
              </a:ext>
            </a:extLst>
          </p:cNvPr>
          <p:cNvSpPr>
            <a:spLocks noGrp="1"/>
          </p:cNvSpPr>
          <p:nvPr>
            <p:ph type="title"/>
          </p:nvPr>
        </p:nvSpPr>
        <p:spPr>
          <a:xfrm>
            <a:off x="838200" y="365125"/>
            <a:ext cx="10515600" cy="1325563"/>
          </a:xfrm>
          <a:prstGeom prst="rect">
            <a:avLst/>
          </a:prstGeom>
        </p:spPr>
        <p:txBody>
          <a:bodyPr/>
          <a:lstStyle>
            <a:lvl1pPr>
              <a:defRPr b="0">
                <a:solidFill>
                  <a:srgbClr val="8C1515"/>
                </a:solidFill>
                <a:latin typeface="Source Sans Pro" panose="020B0503030403020204" pitchFamily="34" charset="0"/>
                <a:ea typeface="Source Sans Pro" panose="020B0503030403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F4B504-2A44-9E01-722D-D1C35E1DA2A0}"/>
              </a:ext>
            </a:extLst>
          </p:cNvPr>
          <p:cNvSpPr>
            <a:spLocks noGrp="1"/>
          </p:cNvSpPr>
          <p:nvPr>
            <p:ph idx="1"/>
          </p:nvPr>
        </p:nvSpPr>
        <p:spPr>
          <a:xfrm>
            <a:off x="838200" y="1825625"/>
            <a:ext cx="10515600" cy="3923534"/>
          </a:xfrm>
          <a:prstGeom prst="rect">
            <a:avLst/>
          </a:prstGeom>
        </p:spPr>
        <p:txBody>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205A313F-4AF4-1C09-542C-73EE908058BE}"/>
              </a:ext>
            </a:extLst>
          </p:cNvPr>
          <p:cNvSpPr/>
          <p:nvPr userDrawn="1"/>
        </p:nvSpPr>
        <p:spPr>
          <a:xfrm>
            <a:off x="0" y="-4548"/>
            <a:ext cx="12192000" cy="430414"/>
          </a:xfrm>
          <a:prstGeom prst="rect">
            <a:avLst/>
          </a:prstGeom>
          <a:solidFill>
            <a:srgbClr val="8C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1416E1D-3BB4-7591-1FE8-6CB2C31E82D8}"/>
              </a:ext>
            </a:extLst>
          </p:cNvPr>
          <p:cNvSpPr/>
          <p:nvPr userDrawn="1"/>
        </p:nvSpPr>
        <p:spPr>
          <a:xfrm>
            <a:off x="0" y="1712437"/>
            <a:ext cx="12192000" cy="45719"/>
          </a:xfrm>
          <a:prstGeom prst="rect">
            <a:avLst/>
          </a:prstGeom>
          <a:solidFill>
            <a:srgbClr val="8C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Text&#10;&#10;Description automatically generated">
            <a:extLst>
              <a:ext uri="{FF2B5EF4-FFF2-40B4-BE49-F238E27FC236}">
                <a16:creationId xmlns:a16="http://schemas.microsoft.com/office/drawing/2014/main" id="{892F132E-C6AD-EA10-3F19-7E89AB45FC9E}"/>
              </a:ext>
            </a:extLst>
          </p:cNvPr>
          <p:cNvPicPr>
            <a:picLocks noChangeAspect="1"/>
          </p:cNvPicPr>
          <p:nvPr userDrawn="1"/>
        </p:nvPicPr>
        <p:blipFill rotWithShape="1">
          <a:blip r:embed="rId2"/>
          <a:srcRect l="36247"/>
          <a:stretch/>
        </p:blipFill>
        <p:spPr>
          <a:xfrm>
            <a:off x="8670275" y="5772405"/>
            <a:ext cx="2941503" cy="834120"/>
          </a:xfrm>
          <a:prstGeom prst="rect">
            <a:avLst/>
          </a:prstGeom>
        </p:spPr>
      </p:pic>
      <p:pic>
        <p:nvPicPr>
          <p:cNvPr id="11" name="Picture 10" descr="Text&#10;&#10;Description automatically generated">
            <a:extLst>
              <a:ext uri="{FF2B5EF4-FFF2-40B4-BE49-F238E27FC236}">
                <a16:creationId xmlns:a16="http://schemas.microsoft.com/office/drawing/2014/main" id="{B3299EDC-D24A-1F06-377B-39F17EFA87B5}"/>
              </a:ext>
            </a:extLst>
          </p:cNvPr>
          <p:cNvPicPr>
            <a:picLocks noChangeAspect="1"/>
          </p:cNvPicPr>
          <p:nvPr userDrawn="1"/>
        </p:nvPicPr>
        <p:blipFill rotWithShape="1">
          <a:blip r:embed="rId2"/>
          <a:srcRect t="-2400" r="63248" b="2400"/>
          <a:stretch/>
        </p:blipFill>
        <p:spPr>
          <a:xfrm>
            <a:off x="7126941" y="5843522"/>
            <a:ext cx="1543334" cy="759179"/>
          </a:xfrm>
          <a:prstGeom prst="rect">
            <a:avLst/>
          </a:prstGeom>
        </p:spPr>
      </p:pic>
      <p:pic>
        <p:nvPicPr>
          <p:cNvPr id="5" name="Picture 4" descr="A black and orange logo&#10;&#10;Description automatically generated">
            <a:extLst>
              <a:ext uri="{FF2B5EF4-FFF2-40B4-BE49-F238E27FC236}">
                <a16:creationId xmlns:a16="http://schemas.microsoft.com/office/drawing/2014/main" id="{19FE8570-9C0B-4B11-042F-824CD1C48876}"/>
              </a:ext>
            </a:extLst>
          </p:cNvPr>
          <p:cNvPicPr>
            <a:picLocks noChangeAspect="1"/>
          </p:cNvPicPr>
          <p:nvPr userDrawn="1"/>
        </p:nvPicPr>
        <p:blipFill>
          <a:blip r:embed="rId3"/>
          <a:stretch>
            <a:fillRect/>
          </a:stretch>
        </p:blipFill>
        <p:spPr>
          <a:xfrm>
            <a:off x="838200" y="5922500"/>
            <a:ext cx="1689847" cy="619610"/>
          </a:xfrm>
          <a:prstGeom prst="rect">
            <a:avLst/>
          </a:prstGeom>
        </p:spPr>
      </p:pic>
    </p:spTree>
    <p:extLst>
      <p:ext uri="{BB962C8B-B14F-4D97-AF65-F5344CB8AC3E}">
        <p14:creationId xmlns:p14="http://schemas.microsoft.com/office/powerpoint/2010/main" val="14482564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FC909-EC0A-6A61-D5EE-9AA99640D7F6}"/>
              </a:ext>
            </a:extLst>
          </p:cNvPr>
          <p:cNvSpPr>
            <a:spLocks noGrp="1"/>
          </p:cNvSpPr>
          <p:nvPr>
            <p:ph type="title"/>
          </p:nvPr>
        </p:nvSpPr>
        <p:spPr>
          <a:xfrm>
            <a:off x="831850" y="1196783"/>
            <a:ext cx="10515600" cy="2852737"/>
          </a:xfrm>
          <a:prstGeom prst="rect">
            <a:avLst/>
          </a:prstGeom>
        </p:spPr>
        <p:txBody>
          <a:bodyPr anchor="b">
            <a:normAutofit/>
          </a:bodyPr>
          <a:lstStyle>
            <a:lvl1pPr>
              <a:defRPr sz="5000" b="0">
                <a:solidFill>
                  <a:srgbClr val="8C1515"/>
                </a:solidFill>
                <a:latin typeface="Source Sans Pro" panose="020B0503030403020204" pitchFamily="34" charset="0"/>
                <a:ea typeface="Source Sans Pro" panose="020B0503030403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3A837EB-FFD7-F020-6461-AF2AF89EAD51}"/>
              </a:ext>
            </a:extLst>
          </p:cNvPr>
          <p:cNvSpPr>
            <a:spLocks noGrp="1"/>
          </p:cNvSpPr>
          <p:nvPr>
            <p:ph type="body" idx="1"/>
          </p:nvPr>
        </p:nvSpPr>
        <p:spPr>
          <a:xfrm>
            <a:off x="831850" y="4332986"/>
            <a:ext cx="10515600" cy="917668"/>
          </a:xfrm>
          <a:prstGeom prst="rect">
            <a:avLst/>
          </a:prstGeom>
        </p:spPr>
        <p:txBody>
          <a:bodyPr/>
          <a:lstStyle>
            <a:lvl1pPr marL="0" indent="0">
              <a:buNone/>
              <a:defRPr sz="2400">
                <a:solidFill>
                  <a:schemeClr val="tx1"/>
                </a:solidFill>
                <a:latin typeface="Source Sans Pro" panose="020B0503030403020204" pitchFamily="34" charset="0"/>
                <a:ea typeface="Source Sans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Rectangle 9">
            <a:extLst>
              <a:ext uri="{FF2B5EF4-FFF2-40B4-BE49-F238E27FC236}">
                <a16:creationId xmlns:a16="http://schemas.microsoft.com/office/drawing/2014/main" id="{1290B143-FBA6-33B4-A709-C62E5CF47788}"/>
              </a:ext>
            </a:extLst>
          </p:cNvPr>
          <p:cNvSpPr/>
          <p:nvPr userDrawn="1"/>
        </p:nvSpPr>
        <p:spPr>
          <a:xfrm flipV="1">
            <a:off x="831850" y="4139232"/>
            <a:ext cx="7048742" cy="45719"/>
          </a:xfrm>
          <a:prstGeom prst="rect">
            <a:avLst/>
          </a:prstGeom>
          <a:solidFill>
            <a:srgbClr val="8C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Text&#10;&#10;Description automatically generated">
            <a:extLst>
              <a:ext uri="{FF2B5EF4-FFF2-40B4-BE49-F238E27FC236}">
                <a16:creationId xmlns:a16="http://schemas.microsoft.com/office/drawing/2014/main" id="{0F374F1D-0C5D-7862-C633-BBA8A37314E1}"/>
              </a:ext>
            </a:extLst>
          </p:cNvPr>
          <p:cNvPicPr>
            <a:picLocks noChangeAspect="1"/>
          </p:cNvPicPr>
          <p:nvPr userDrawn="1"/>
        </p:nvPicPr>
        <p:blipFill rotWithShape="1">
          <a:blip r:embed="rId2"/>
          <a:srcRect l="36247"/>
          <a:stretch/>
        </p:blipFill>
        <p:spPr>
          <a:xfrm>
            <a:off x="8670275" y="5772405"/>
            <a:ext cx="2941503" cy="834120"/>
          </a:xfrm>
          <a:prstGeom prst="rect">
            <a:avLst/>
          </a:prstGeom>
        </p:spPr>
      </p:pic>
      <p:pic>
        <p:nvPicPr>
          <p:cNvPr id="5" name="Picture 4" descr="Text&#10;&#10;Description automatically generated">
            <a:extLst>
              <a:ext uri="{FF2B5EF4-FFF2-40B4-BE49-F238E27FC236}">
                <a16:creationId xmlns:a16="http://schemas.microsoft.com/office/drawing/2014/main" id="{852E0FEE-DDA5-A870-93B9-35D9A35968CE}"/>
              </a:ext>
            </a:extLst>
          </p:cNvPr>
          <p:cNvPicPr>
            <a:picLocks noChangeAspect="1"/>
          </p:cNvPicPr>
          <p:nvPr userDrawn="1"/>
        </p:nvPicPr>
        <p:blipFill rotWithShape="1">
          <a:blip r:embed="rId2"/>
          <a:srcRect t="-2400" r="63248" b="2400"/>
          <a:stretch/>
        </p:blipFill>
        <p:spPr>
          <a:xfrm>
            <a:off x="7126941" y="5843522"/>
            <a:ext cx="1543334" cy="759179"/>
          </a:xfrm>
          <a:prstGeom prst="rect">
            <a:avLst/>
          </a:prstGeom>
        </p:spPr>
      </p:pic>
      <p:pic>
        <p:nvPicPr>
          <p:cNvPr id="6" name="Picture 5" descr="A black and orange logo&#10;&#10;Description automatically generated">
            <a:extLst>
              <a:ext uri="{FF2B5EF4-FFF2-40B4-BE49-F238E27FC236}">
                <a16:creationId xmlns:a16="http://schemas.microsoft.com/office/drawing/2014/main" id="{C20F9143-9B58-6AC0-5559-B08BD72AEE2E}"/>
              </a:ext>
            </a:extLst>
          </p:cNvPr>
          <p:cNvPicPr>
            <a:picLocks noChangeAspect="1"/>
          </p:cNvPicPr>
          <p:nvPr userDrawn="1"/>
        </p:nvPicPr>
        <p:blipFill>
          <a:blip r:embed="rId3"/>
          <a:stretch>
            <a:fillRect/>
          </a:stretch>
        </p:blipFill>
        <p:spPr>
          <a:xfrm>
            <a:off x="838200" y="5922500"/>
            <a:ext cx="1689847" cy="619610"/>
          </a:xfrm>
          <a:prstGeom prst="rect">
            <a:avLst/>
          </a:prstGeom>
        </p:spPr>
      </p:pic>
    </p:spTree>
    <p:extLst>
      <p:ext uri="{BB962C8B-B14F-4D97-AF65-F5344CB8AC3E}">
        <p14:creationId xmlns:p14="http://schemas.microsoft.com/office/powerpoint/2010/main" val="3419348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0365318" y="6424085"/>
            <a:ext cx="1475316" cy="27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Arne\Documents\Business\lucpac20131226\Lucile Packard\1172 Binder - SCH_EnterpriseLogo_2015_05_19 v3\SCH-LPCHS Logo Set 2015.08.11.v1\SCH Logo MS Update\Dual Enterprise H\MS\Dual_Enterprise_H_MS.emf"/>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04285" y="6199718"/>
            <a:ext cx="225424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atin typeface="Trebuchet MS" panose="020B0703020202090204" pitchFamily="34" charset="0"/>
              </a:defRPr>
            </a:lvl1pPr>
          </a:lstStyle>
          <a:p>
            <a:r>
              <a:rPr lang="en-US"/>
              <a:t>Click to edit Master title style</a:t>
            </a:r>
          </a:p>
        </p:txBody>
      </p:sp>
      <p:sp>
        <p:nvSpPr>
          <p:cNvPr id="5" name="Content Placeholder 4"/>
          <p:cNvSpPr>
            <a:spLocks noGrp="1"/>
          </p:cNvSpPr>
          <p:nvPr>
            <p:ph sz="quarter" idx="11"/>
          </p:nvPr>
        </p:nvSpPr>
        <p:spPr>
          <a:xfrm>
            <a:off x="609600" y="1600200"/>
            <a:ext cx="10972800" cy="4526280"/>
          </a:xfrm>
        </p:spPr>
        <p:txBody>
          <a:bodyPr/>
          <a:lstStyle>
            <a:lvl1pPr>
              <a:buClr>
                <a:schemeClr val="tx1"/>
              </a:buClr>
              <a:defRPr>
                <a:latin typeface="Trebuchet MS" panose="020B0703020202090204" pitchFamily="34" charset="0"/>
              </a:defRPr>
            </a:lvl1pPr>
            <a:lvl2pPr>
              <a:buClr>
                <a:schemeClr val="tx1"/>
              </a:buClr>
              <a:defRPr>
                <a:latin typeface="Trebuchet MS" panose="020B0703020202090204" pitchFamily="34" charset="0"/>
              </a:defRPr>
            </a:lvl2pPr>
            <a:lvl3pPr>
              <a:buClr>
                <a:schemeClr val="tx1"/>
              </a:buClr>
              <a:defRPr>
                <a:latin typeface="Trebuchet MS" panose="020B0703020202090204" pitchFamily="34" charset="0"/>
              </a:defRPr>
            </a:lvl3pPr>
            <a:lvl4pPr>
              <a:buClr>
                <a:schemeClr val="tx1"/>
              </a:buClr>
              <a:defRPr>
                <a:latin typeface="Trebuchet MS" panose="020B0703020202090204" pitchFamily="34" charset="0"/>
              </a:defRPr>
            </a:lvl4pPr>
            <a:lvl5pPr>
              <a:buClr>
                <a:schemeClr val="tx1"/>
              </a:buClr>
              <a:defRPr>
                <a:latin typeface="Trebuchet MS" panose="020B070302020209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p:cNvSpPr>
            <a:spLocks noGrp="1"/>
          </p:cNvSpPr>
          <p:nvPr>
            <p:ph type="sldNum" sz="quarter" idx="12"/>
          </p:nvPr>
        </p:nvSpPr>
        <p:spPr/>
        <p:txBody>
          <a:bodyPr/>
          <a:lstStyle>
            <a:lvl1pPr>
              <a:defRPr>
                <a:latin typeface="Trebuchet MS" panose="020B0703020202090204" pitchFamily="34" charset="0"/>
              </a:defRPr>
            </a:lvl1pPr>
          </a:lstStyle>
          <a:p>
            <a:pPr>
              <a:defRPr/>
            </a:pPr>
            <a:fld id="{0241D9CB-4D73-4A07-9624-D605924AAFA9}" type="slidenum">
              <a:rPr lang="en-US" smtClean="0"/>
              <a:pPr>
                <a:defRPr/>
              </a:pPr>
              <a:t>‹#›</a:t>
            </a:fld>
            <a:endParaRPr lang="en-US"/>
          </a:p>
        </p:txBody>
      </p:sp>
    </p:spTree>
    <p:extLst>
      <p:ext uri="{BB962C8B-B14F-4D97-AF65-F5344CB8AC3E}">
        <p14:creationId xmlns:p14="http://schemas.microsoft.com/office/powerpoint/2010/main" val="1993515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60B1A-F210-7239-9128-D75718E54030}"/>
              </a:ext>
            </a:extLst>
          </p:cNvPr>
          <p:cNvSpPr>
            <a:spLocks noGrp="1"/>
          </p:cNvSpPr>
          <p:nvPr>
            <p:ph type="title"/>
          </p:nvPr>
        </p:nvSpPr>
        <p:spPr>
          <a:xfrm>
            <a:off x="838200" y="365125"/>
            <a:ext cx="10515600" cy="1325563"/>
          </a:xfrm>
          <a:prstGeom prst="rect">
            <a:avLst/>
          </a:prstGeom>
        </p:spPr>
        <p:txBody>
          <a:bodyPr/>
          <a:lstStyle>
            <a:lvl1pPr>
              <a:defRPr b="0">
                <a:solidFill>
                  <a:srgbClr val="8C1515"/>
                </a:solidFill>
                <a:latin typeface="Source Sans Pro" panose="020B0503030403020204" pitchFamily="34" charset="0"/>
                <a:ea typeface="Source Sans Pro" panose="020B0503030403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1B4ED56-0900-C700-E242-84FB747DE9AC}"/>
              </a:ext>
            </a:extLst>
          </p:cNvPr>
          <p:cNvSpPr>
            <a:spLocks noGrp="1"/>
          </p:cNvSpPr>
          <p:nvPr>
            <p:ph sz="half" idx="1"/>
          </p:nvPr>
        </p:nvSpPr>
        <p:spPr>
          <a:xfrm>
            <a:off x="838200" y="1825625"/>
            <a:ext cx="5181600" cy="3941122"/>
          </a:xfrm>
          <a:prstGeom prst="rect">
            <a:avLst/>
          </a:prstGeom>
        </p:spPr>
        <p:txBody>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38C400A-92F9-F3FF-4020-6458085BEE4C}"/>
              </a:ext>
            </a:extLst>
          </p:cNvPr>
          <p:cNvSpPr>
            <a:spLocks noGrp="1"/>
          </p:cNvSpPr>
          <p:nvPr>
            <p:ph sz="half" idx="2"/>
          </p:nvPr>
        </p:nvSpPr>
        <p:spPr>
          <a:xfrm>
            <a:off x="6172200" y="1825625"/>
            <a:ext cx="5181600" cy="3941122"/>
          </a:xfrm>
          <a:prstGeom prst="rect">
            <a:avLst/>
          </a:prstGeom>
        </p:spPr>
        <p:txBody>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5D1EC63F-51E1-B6ED-3E47-8C62B3055DE7}"/>
              </a:ext>
            </a:extLst>
          </p:cNvPr>
          <p:cNvSpPr/>
          <p:nvPr userDrawn="1"/>
        </p:nvSpPr>
        <p:spPr>
          <a:xfrm>
            <a:off x="0" y="1712437"/>
            <a:ext cx="12360166" cy="45719"/>
          </a:xfrm>
          <a:prstGeom prst="rect">
            <a:avLst/>
          </a:prstGeom>
          <a:solidFill>
            <a:srgbClr val="8C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5CB64AC-D560-A952-B308-8C84E91E8478}"/>
              </a:ext>
            </a:extLst>
          </p:cNvPr>
          <p:cNvSpPr/>
          <p:nvPr userDrawn="1"/>
        </p:nvSpPr>
        <p:spPr>
          <a:xfrm>
            <a:off x="0" y="-4548"/>
            <a:ext cx="12192000" cy="430414"/>
          </a:xfrm>
          <a:prstGeom prst="rect">
            <a:avLst/>
          </a:prstGeom>
          <a:solidFill>
            <a:srgbClr val="8C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Text&#10;&#10;Description automatically generated">
            <a:extLst>
              <a:ext uri="{FF2B5EF4-FFF2-40B4-BE49-F238E27FC236}">
                <a16:creationId xmlns:a16="http://schemas.microsoft.com/office/drawing/2014/main" id="{40C166E0-6ED2-37D2-D2FF-602785FB2A67}"/>
              </a:ext>
            </a:extLst>
          </p:cNvPr>
          <p:cNvPicPr>
            <a:picLocks noChangeAspect="1"/>
          </p:cNvPicPr>
          <p:nvPr userDrawn="1"/>
        </p:nvPicPr>
        <p:blipFill rotWithShape="1">
          <a:blip r:embed="rId2"/>
          <a:srcRect l="36247"/>
          <a:stretch/>
        </p:blipFill>
        <p:spPr>
          <a:xfrm>
            <a:off x="8670275" y="5772405"/>
            <a:ext cx="2941503" cy="834120"/>
          </a:xfrm>
          <a:prstGeom prst="rect">
            <a:avLst/>
          </a:prstGeom>
        </p:spPr>
      </p:pic>
      <p:pic>
        <p:nvPicPr>
          <p:cNvPr id="13" name="Picture 12" descr="Text&#10;&#10;Description automatically generated">
            <a:extLst>
              <a:ext uri="{FF2B5EF4-FFF2-40B4-BE49-F238E27FC236}">
                <a16:creationId xmlns:a16="http://schemas.microsoft.com/office/drawing/2014/main" id="{DB48E9FF-6D0E-BBFA-1E0F-67A52B60A642}"/>
              </a:ext>
            </a:extLst>
          </p:cNvPr>
          <p:cNvPicPr>
            <a:picLocks noChangeAspect="1"/>
          </p:cNvPicPr>
          <p:nvPr userDrawn="1"/>
        </p:nvPicPr>
        <p:blipFill rotWithShape="1">
          <a:blip r:embed="rId2"/>
          <a:srcRect t="-2400" r="63248" b="2400"/>
          <a:stretch/>
        </p:blipFill>
        <p:spPr>
          <a:xfrm>
            <a:off x="7126941" y="5843522"/>
            <a:ext cx="1543334" cy="759179"/>
          </a:xfrm>
          <a:prstGeom prst="rect">
            <a:avLst/>
          </a:prstGeom>
        </p:spPr>
      </p:pic>
      <p:pic>
        <p:nvPicPr>
          <p:cNvPr id="14" name="Picture 13" descr="A black and orange logo&#10;&#10;Description automatically generated">
            <a:extLst>
              <a:ext uri="{FF2B5EF4-FFF2-40B4-BE49-F238E27FC236}">
                <a16:creationId xmlns:a16="http://schemas.microsoft.com/office/drawing/2014/main" id="{E7AB0768-2B25-A2CB-7EF6-F0DAD6A0C9B5}"/>
              </a:ext>
            </a:extLst>
          </p:cNvPr>
          <p:cNvPicPr>
            <a:picLocks noChangeAspect="1"/>
          </p:cNvPicPr>
          <p:nvPr userDrawn="1"/>
        </p:nvPicPr>
        <p:blipFill>
          <a:blip r:embed="rId3"/>
          <a:stretch>
            <a:fillRect/>
          </a:stretch>
        </p:blipFill>
        <p:spPr>
          <a:xfrm>
            <a:off x="838200" y="5922500"/>
            <a:ext cx="1689847" cy="619610"/>
          </a:xfrm>
          <a:prstGeom prst="rect">
            <a:avLst/>
          </a:prstGeom>
        </p:spPr>
      </p:pic>
    </p:spTree>
    <p:extLst>
      <p:ext uri="{BB962C8B-B14F-4D97-AF65-F5344CB8AC3E}">
        <p14:creationId xmlns:p14="http://schemas.microsoft.com/office/powerpoint/2010/main" val="28931689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89B88-03A3-F0ED-B334-AE3A29F97108}"/>
              </a:ext>
            </a:extLst>
          </p:cNvPr>
          <p:cNvSpPr>
            <a:spLocks noGrp="1"/>
          </p:cNvSpPr>
          <p:nvPr>
            <p:ph type="title"/>
          </p:nvPr>
        </p:nvSpPr>
        <p:spPr>
          <a:xfrm>
            <a:off x="838200" y="365125"/>
            <a:ext cx="10515600" cy="1325563"/>
          </a:xfrm>
          <a:prstGeom prst="rect">
            <a:avLst/>
          </a:prstGeom>
        </p:spPr>
        <p:txBody>
          <a:bodyPr/>
          <a:lstStyle>
            <a:lvl1pPr>
              <a:defRPr b="0">
                <a:solidFill>
                  <a:srgbClr val="8C1515"/>
                </a:solidFill>
                <a:latin typeface="Source Sans Pro" panose="020B0503030403020204" pitchFamily="34" charset="0"/>
                <a:ea typeface="Source Sans Pro" panose="020B0503030403020204" pitchFamily="34" charset="0"/>
              </a:defRPr>
            </a:lvl1pPr>
          </a:lstStyle>
          <a:p>
            <a:r>
              <a:rPr lang="en-US"/>
              <a:t>Click to edit Master title style</a:t>
            </a:r>
            <a:endParaRPr lang="en-US" dirty="0"/>
          </a:p>
        </p:txBody>
      </p:sp>
      <p:pic>
        <p:nvPicPr>
          <p:cNvPr id="3" name="Picture 2" descr="Text&#10;&#10;Description automatically generated">
            <a:extLst>
              <a:ext uri="{FF2B5EF4-FFF2-40B4-BE49-F238E27FC236}">
                <a16:creationId xmlns:a16="http://schemas.microsoft.com/office/drawing/2014/main" id="{190694F9-0231-7EA8-5E81-275F9C280E5A}"/>
              </a:ext>
            </a:extLst>
          </p:cNvPr>
          <p:cNvPicPr>
            <a:picLocks noChangeAspect="1"/>
          </p:cNvPicPr>
          <p:nvPr userDrawn="1"/>
        </p:nvPicPr>
        <p:blipFill rotWithShape="1">
          <a:blip r:embed="rId2"/>
          <a:srcRect l="36247"/>
          <a:stretch/>
        </p:blipFill>
        <p:spPr>
          <a:xfrm>
            <a:off x="8670275" y="5772405"/>
            <a:ext cx="2941503" cy="834120"/>
          </a:xfrm>
          <a:prstGeom prst="rect">
            <a:avLst/>
          </a:prstGeom>
        </p:spPr>
      </p:pic>
      <p:pic>
        <p:nvPicPr>
          <p:cNvPr id="4" name="Picture 3" descr="Text&#10;&#10;Description automatically generated">
            <a:extLst>
              <a:ext uri="{FF2B5EF4-FFF2-40B4-BE49-F238E27FC236}">
                <a16:creationId xmlns:a16="http://schemas.microsoft.com/office/drawing/2014/main" id="{C2AD0897-94AA-016E-96EA-3F56EB847D49}"/>
              </a:ext>
            </a:extLst>
          </p:cNvPr>
          <p:cNvPicPr>
            <a:picLocks noChangeAspect="1"/>
          </p:cNvPicPr>
          <p:nvPr userDrawn="1"/>
        </p:nvPicPr>
        <p:blipFill rotWithShape="1">
          <a:blip r:embed="rId2"/>
          <a:srcRect t="-2400" r="63248" b="2400"/>
          <a:stretch/>
        </p:blipFill>
        <p:spPr>
          <a:xfrm>
            <a:off x="7126941" y="5843522"/>
            <a:ext cx="1543334" cy="759179"/>
          </a:xfrm>
          <a:prstGeom prst="rect">
            <a:avLst/>
          </a:prstGeom>
        </p:spPr>
      </p:pic>
      <p:pic>
        <p:nvPicPr>
          <p:cNvPr id="5" name="Picture 4" descr="A black and orange logo&#10;&#10;Description automatically generated">
            <a:extLst>
              <a:ext uri="{FF2B5EF4-FFF2-40B4-BE49-F238E27FC236}">
                <a16:creationId xmlns:a16="http://schemas.microsoft.com/office/drawing/2014/main" id="{086944D3-FF55-B360-0886-CC74DD02005F}"/>
              </a:ext>
            </a:extLst>
          </p:cNvPr>
          <p:cNvPicPr>
            <a:picLocks noChangeAspect="1"/>
          </p:cNvPicPr>
          <p:nvPr userDrawn="1"/>
        </p:nvPicPr>
        <p:blipFill>
          <a:blip r:embed="rId3"/>
          <a:stretch>
            <a:fillRect/>
          </a:stretch>
        </p:blipFill>
        <p:spPr>
          <a:xfrm>
            <a:off x="838200" y="5922500"/>
            <a:ext cx="1689847" cy="619610"/>
          </a:xfrm>
          <a:prstGeom prst="rect">
            <a:avLst/>
          </a:prstGeom>
        </p:spPr>
      </p:pic>
    </p:spTree>
    <p:extLst>
      <p:ext uri="{BB962C8B-B14F-4D97-AF65-F5344CB8AC3E}">
        <p14:creationId xmlns:p14="http://schemas.microsoft.com/office/powerpoint/2010/main" val="17487880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5EE2D4BF-CEC8-78C6-C15D-D92968EE68CF}"/>
              </a:ext>
            </a:extLst>
          </p:cNvPr>
          <p:cNvPicPr>
            <a:picLocks noChangeAspect="1"/>
          </p:cNvPicPr>
          <p:nvPr userDrawn="1"/>
        </p:nvPicPr>
        <p:blipFill rotWithShape="1">
          <a:blip r:embed="rId2"/>
          <a:srcRect l="36247"/>
          <a:stretch/>
        </p:blipFill>
        <p:spPr>
          <a:xfrm>
            <a:off x="8670275" y="5772405"/>
            <a:ext cx="2941503" cy="834120"/>
          </a:xfrm>
          <a:prstGeom prst="rect">
            <a:avLst/>
          </a:prstGeom>
        </p:spPr>
      </p:pic>
      <p:pic>
        <p:nvPicPr>
          <p:cNvPr id="3" name="Picture 2" descr="Text&#10;&#10;Description automatically generated">
            <a:extLst>
              <a:ext uri="{FF2B5EF4-FFF2-40B4-BE49-F238E27FC236}">
                <a16:creationId xmlns:a16="http://schemas.microsoft.com/office/drawing/2014/main" id="{ED925ECE-3E3B-DE46-68DD-0A2F33E9E4EC}"/>
              </a:ext>
            </a:extLst>
          </p:cNvPr>
          <p:cNvPicPr>
            <a:picLocks noChangeAspect="1"/>
          </p:cNvPicPr>
          <p:nvPr userDrawn="1"/>
        </p:nvPicPr>
        <p:blipFill rotWithShape="1">
          <a:blip r:embed="rId2"/>
          <a:srcRect t="-2400" r="63248" b="2400"/>
          <a:stretch/>
        </p:blipFill>
        <p:spPr>
          <a:xfrm>
            <a:off x="7126941" y="5843522"/>
            <a:ext cx="1543334" cy="759179"/>
          </a:xfrm>
          <a:prstGeom prst="rect">
            <a:avLst/>
          </a:prstGeom>
        </p:spPr>
      </p:pic>
      <p:pic>
        <p:nvPicPr>
          <p:cNvPr id="4" name="Picture 3" descr="A black and orange logo&#10;&#10;Description automatically generated">
            <a:extLst>
              <a:ext uri="{FF2B5EF4-FFF2-40B4-BE49-F238E27FC236}">
                <a16:creationId xmlns:a16="http://schemas.microsoft.com/office/drawing/2014/main" id="{D29C9238-68ED-3998-C123-CC1EDC082100}"/>
              </a:ext>
            </a:extLst>
          </p:cNvPr>
          <p:cNvPicPr>
            <a:picLocks noChangeAspect="1"/>
          </p:cNvPicPr>
          <p:nvPr userDrawn="1"/>
        </p:nvPicPr>
        <p:blipFill>
          <a:blip r:embed="rId3"/>
          <a:stretch>
            <a:fillRect/>
          </a:stretch>
        </p:blipFill>
        <p:spPr>
          <a:xfrm>
            <a:off x="838200" y="5922500"/>
            <a:ext cx="1689847" cy="619610"/>
          </a:xfrm>
          <a:prstGeom prst="rect">
            <a:avLst/>
          </a:prstGeom>
        </p:spPr>
      </p:pic>
    </p:spTree>
    <p:extLst>
      <p:ext uri="{BB962C8B-B14F-4D97-AF65-F5344CB8AC3E}">
        <p14:creationId xmlns:p14="http://schemas.microsoft.com/office/powerpoint/2010/main" val="10350340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Section">
    <p:spTree>
      <p:nvGrpSpPr>
        <p:cNvPr id="1" name=""/>
        <p:cNvGrpSpPr/>
        <p:nvPr/>
      </p:nvGrpSpPr>
      <p:grpSpPr>
        <a:xfrm>
          <a:off x="0" y="0"/>
          <a:ext cx="0" cy="0"/>
          <a:chOff x="0" y="0"/>
          <a:chExt cx="0" cy="0"/>
        </a:xfrm>
      </p:grpSpPr>
      <p:sp>
        <p:nvSpPr>
          <p:cNvPr id="31" name="Picture Placeholder 2">
            <a:extLst>
              <a:ext uri="{FF2B5EF4-FFF2-40B4-BE49-F238E27FC236}">
                <a16:creationId xmlns:a16="http://schemas.microsoft.com/office/drawing/2014/main" id="{35C8D1DC-B9D5-4A64-B701-A28E154338BE}"/>
              </a:ext>
            </a:extLst>
          </p:cNvPr>
          <p:cNvSpPr>
            <a:spLocks noGrp="1"/>
          </p:cNvSpPr>
          <p:nvPr>
            <p:ph type="pic" sz="quarter" idx="10"/>
          </p:nvPr>
        </p:nvSpPr>
        <p:spPr>
          <a:xfrm>
            <a:off x="362269" y="462455"/>
            <a:ext cx="6606088" cy="2774731"/>
          </a:xfrm>
          <a:effectLst>
            <a:reflection blurRad="12700" stA="31000" endPos="55000" dir="5400000" sy="-100000" algn="bl" rotWithShape="0"/>
          </a:effectLst>
        </p:spPr>
        <p:txBody>
          <a:bodyPr/>
          <a:lstStyle/>
          <a:p>
            <a:r>
              <a:rPr lang="en-US" dirty="0"/>
              <a:t>Click icon to add picture</a:t>
            </a:r>
          </a:p>
        </p:txBody>
      </p:sp>
      <p:sp>
        <p:nvSpPr>
          <p:cNvPr id="17" name="Title 1">
            <a:extLst>
              <a:ext uri="{FF2B5EF4-FFF2-40B4-BE49-F238E27FC236}">
                <a16:creationId xmlns:a16="http://schemas.microsoft.com/office/drawing/2014/main" id="{C89087A4-A667-4767-9985-FA35BBA30FD4}"/>
              </a:ext>
            </a:extLst>
          </p:cNvPr>
          <p:cNvSpPr>
            <a:spLocks noGrp="1"/>
          </p:cNvSpPr>
          <p:nvPr>
            <p:ph type="title" hasCustomPrompt="1"/>
          </p:nvPr>
        </p:nvSpPr>
        <p:spPr>
          <a:xfrm>
            <a:off x="258135" y="4014952"/>
            <a:ext cx="6710224" cy="1728889"/>
          </a:xfrm>
        </p:spPr>
        <p:txBody>
          <a:bodyPr anchor="t">
            <a:normAutofit/>
          </a:bodyPr>
          <a:lstStyle>
            <a:lvl1pPr>
              <a:lnSpc>
                <a:spcPct val="100000"/>
              </a:lnSpc>
              <a:spcAft>
                <a:spcPts val="600"/>
              </a:spcAft>
              <a:defRPr sz="4000">
                <a:solidFill>
                  <a:schemeClr val="tx1"/>
                </a:solidFill>
                <a:latin typeface="Trebuchet MS" panose="020B0603020202020204" pitchFamily="34" charset="0"/>
              </a:defRPr>
            </a:lvl1pPr>
          </a:lstStyle>
          <a:p>
            <a:r>
              <a:rPr lang="en-US" dirty="0"/>
              <a:t>Title</a:t>
            </a:r>
          </a:p>
        </p:txBody>
      </p:sp>
      <p:sp>
        <p:nvSpPr>
          <p:cNvPr id="5" name="Rectangle 4">
            <a:extLst>
              <a:ext uri="{FF2B5EF4-FFF2-40B4-BE49-F238E27FC236}">
                <a16:creationId xmlns:a16="http://schemas.microsoft.com/office/drawing/2014/main" id="{C0006B01-D1C3-4662-BCCE-4F56E9346881}"/>
              </a:ext>
            </a:extLst>
          </p:cNvPr>
          <p:cNvSpPr/>
          <p:nvPr userDrawn="1"/>
        </p:nvSpPr>
        <p:spPr>
          <a:xfrm>
            <a:off x="230985" y="6436127"/>
            <a:ext cx="5959608" cy="276999"/>
          </a:xfrm>
          <a:prstGeom prst="rect">
            <a:avLst/>
          </a:prstGeom>
        </p:spPr>
        <p:txBody>
          <a:bodyPr wrap="square">
            <a:spAutoFit/>
          </a:bodyPr>
          <a:lstStyle/>
          <a:p>
            <a:r>
              <a:rPr lang="en-US" sz="1200" dirty="0">
                <a:solidFill>
                  <a:schemeClr val="tx1"/>
                </a:solidFill>
                <a:latin typeface="Trebuchet MS" panose="020B0603020202020204" pitchFamily="34" charset="0"/>
              </a:rPr>
              <a:t>Improving Health Care Response to Hypertensive Disorders of Pregnancy</a:t>
            </a:r>
          </a:p>
        </p:txBody>
      </p:sp>
    </p:spTree>
    <p:extLst>
      <p:ext uri="{BB962C8B-B14F-4D97-AF65-F5344CB8AC3E}">
        <p14:creationId xmlns:p14="http://schemas.microsoft.com/office/powerpoint/2010/main" val="711983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Condensed">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0365318" y="6424085"/>
            <a:ext cx="1475316" cy="27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Arne\Documents\Business\lucpac20131226\Lucile Packard\1172 Binder - SCH_EnterpriseLogo_2015_05_19 v3\SCH-LPCHS Logo Set 2015.08.11.v1\SCH Logo MS Update\Dual Enterprise H\MS\Dual_Enterprise_H_MS.emf"/>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04285" y="6199718"/>
            <a:ext cx="225424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atin typeface="Trebuchet MS" panose="020B0703020202090204" pitchFamily="34" charset="0"/>
              </a:defRPr>
            </a:lvl1pPr>
          </a:lstStyle>
          <a:p>
            <a:r>
              <a:rPr lang="en-US"/>
              <a:t>Click to edit Master title style</a:t>
            </a:r>
          </a:p>
        </p:txBody>
      </p:sp>
      <p:sp>
        <p:nvSpPr>
          <p:cNvPr id="5" name="Content Placeholder 4"/>
          <p:cNvSpPr>
            <a:spLocks noGrp="1"/>
          </p:cNvSpPr>
          <p:nvPr>
            <p:ph sz="quarter" idx="11"/>
          </p:nvPr>
        </p:nvSpPr>
        <p:spPr>
          <a:xfrm>
            <a:off x="609600" y="1600200"/>
            <a:ext cx="10972800" cy="4526280"/>
          </a:xfrm>
        </p:spPr>
        <p:txBody>
          <a:bodyPr/>
          <a:lstStyle>
            <a:lvl1pPr>
              <a:buClr>
                <a:schemeClr val="tx1"/>
              </a:buClr>
              <a:defRPr sz="3200">
                <a:latin typeface="Trebuchet MS" panose="020B0703020202090204" pitchFamily="34" charset="0"/>
              </a:defRPr>
            </a:lvl1pPr>
            <a:lvl2pPr marL="685783" indent="-380990">
              <a:buClr>
                <a:schemeClr val="tx1"/>
              </a:buClr>
              <a:defRPr sz="2667">
                <a:latin typeface="Trebuchet MS" panose="020B0703020202090204" pitchFamily="34" charset="0"/>
              </a:defRPr>
            </a:lvl2pPr>
            <a:lvl3pPr marL="914377" indent="-304792">
              <a:buClr>
                <a:schemeClr val="tx1"/>
              </a:buClr>
              <a:defRPr sz="2133">
                <a:latin typeface="Trebuchet MS" panose="020B0703020202090204" pitchFamily="34" charset="0"/>
              </a:defRPr>
            </a:lvl3pPr>
            <a:lvl4pPr marL="1219170" indent="-304792">
              <a:buClr>
                <a:schemeClr val="tx1"/>
              </a:buClr>
              <a:defRPr sz="1600">
                <a:latin typeface="Trebuchet MS" panose="020B0703020202090204" pitchFamily="34" charset="0"/>
              </a:defRPr>
            </a:lvl4pPr>
            <a:lvl5pPr marL="1443531" indent="0">
              <a:buClr>
                <a:schemeClr val="tx1"/>
              </a:buClr>
              <a:defRPr sz="1600">
                <a:latin typeface="Trebuchet MS" panose="020B070302020209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p:cNvSpPr>
            <a:spLocks noGrp="1"/>
          </p:cNvSpPr>
          <p:nvPr>
            <p:ph type="sldNum" sz="quarter" idx="12"/>
          </p:nvPr>
        </p:nvSpPr>
        <p:spPr/>
        <p:txBody>
          <a:bodyPr/>
          <a:lstStyle>
            <a:lvl1pPr>
              <a:defRPr>
                <a:latin typeface="Trebuchet MS" panose="020B0703020202090204" pitchFamily="34" charset="0"/>
              </a:defRPr>
            </a:lvl1pPr>
          </a:lstStyle>
          <a:p>
            <a:pPr>
              <a:defRPr/>
            </a:pPr>
            <a:fld id="{9D323E8C-684E-4256-B223-65C84D3846C9}" type="slidenum">
              <a:rPr lang="en-US" smtClean="0"/>
              <a:pPr>
                <a:defRPr/>
              </a:pPr>
              <a:t>‹#›</a:t>
            </a:fld>
            <a:endParaRPr lang="en-US"/>
          </a:p>
        </p:txBody>
      </p:sp>
    </p:spTree>
    <p:extLst>
      <p:ext uri="{BB962C8B-B14F-4D97-AF65-F5344CB8AC3E}">
        <p14:creationId xmlns:p14="http://schemas.microsoft.com/office/powerpoint/2010/main" val="4025971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Red Bulle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0365318" y="6424085"/>
            <a:ext cx="1475316" cy="27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Arne\Documents\Business\lucpac20131226\Lucile Packard\1172 Binder - SCH_EnterpriseLogo_2015_05_19 v3\SCH-LPCHS Logo Set 2015.08.11.v1\SCH Logo MS Update\Dual Enterprise H\MS\Dual_Enterprise_H_MS.emf"/>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04285" y="6199718"/>
            <a:ext cx="225424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274637"/>
            <a:ext cx="10972800" cy="1143000"/>
          </a:xfrm>
          <a:prstGeom prst="rect">
            <a:avLst/>
          </a:prstGeom>
        </p:spPr>
        <p:txBody>
          <a:bodyPr/>
          <a:lstStyle>
            <a:lvl1pPr>
              <a:defRPr>
                <a:latin typeface="Trebuchet MS" panose="020B0703020202090204" pitchFamily="34" charset="0"/>
              </a:defRPr>
            </a:lvl1pPr>
          </a:lstStyle>
          <a:p>
            <a:r>
              <a:rPr lang="en-US"/>
              <a:t>Click to edit Master title style</a:t>
            </a:r>
          </a:p>
        </p:txBody>
      </p:sp>
      <p:sp>
        <p:nvSpPr>
          <p:cNvPr id="4" name="Content Placeholder 3"/>
          <p:cNvSpPr>
            <a:spLocks noGrp="1"/>
          </p:cNvSpPr>
          <p:nvPr>
            <p:ph sz="quarter" idx="10"/>
          </p:nvPr>
        </p:nvSpPr>
        <p:spPr>
          <a:xfrm>
            <a:off x="609600" y="1600200"/>
            <a:ext cx="10972800" cy="4526280"/>
          </a:xfrm>
        </p:spPr>
        <p:txBody>
          <a:bodyPr/>
          <a:lstStyle>
            <a:lvl1pPr marL="0" indent="0">
              <a:buClr>
                <a:schemeClr val="accent1"/>
              </a:buClr>
              <a:buSzPct val="120000"/>
              <a:buFontTx/>
              <a:buNone/>
              <a:defRPr>
                <a:latin typeface="Trebuchet MS" panose="020B0703020202090204" pitchFamily="34" charset="0"/>
              </a:defRPr>
            </a:lvl1pPr>
            <a:lvl2pPr>
              <a:buClr>
                <a:schemeClr val="accent1"/>
              </a:buClr>
              <a:defRPr>
                <a:latin typeface="Trebuchet MS" panose="020B0703020202090204" pitchFamily="34" charset="0"/>
              </a:defRPr>
            </a:lvl2pPr>
            <a:lvl3pPr>
              <a:buClr>
                <a:schemeClr val="accent1"/>
              </a:buClr>
              <a:defRPr>
                <a:latin typeface="Trebuchet MS" panose="020B0703020202090204" pitchFamily="34" charset="0"/>
              </a:defRPr>
            </a:lvl3pPr>
            <a:lvl4pPr>
              <a:buClr>
                <a:schemeClr val="accent1"/>
              </a:buClr>
              <a:defRPr>
                <a:latin typeface="Trebuchet MS" panose="020B0703020202090204" pitchFamily="34" charset="0"/>
              </a:defRPr>
            </a:lvl4pPr>
            <a:lvl5pPr>
              <a:buClr>
                <a:schemeClr val="accent1"/>
              </a:buClr>
              <a:defRPr>
                <a:latin typeface="Trebuchet MS" panose="020B070302020209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2"/>
          <p:cNvSpPr>
            <a:spLocks noGrp="1"/>
          </p:cNvSpPr>
          <p:nvPr>
            <p:ph type="sldNum" sz="quarter" idx="11"/>
          </p:nvPr>
        </p:nvSpPr>
        <p:spPr/>
        <p:txBody>
          <a:bodyPr/>
          <a:lstStyle>
            <a:lvl1pPr>
              <a:defRPr>
                <a:latin typeface="Trebuchet MS" panose="020B0703020202090204" pitchFamily="34" charset="0"/>
              </a:defRPr>
            </a:lvl1pPr>
          </a:lstStyle>
          <a:p>
            <a:pPr>
              <a:defRPr/>
            </a:pPr>
            <a:fld id="{EDC05173-AA0D-4019-A2A9-CB136B0B04EF}" type="slidenum">
              <a:rPr lang="en-US" smtClean="0"/>
              <a:pPr>
                <a:defRPr/>
              </a:pPr>
              <a:t>‹#›</a:t>
            </a:fld>
            <a:endParaRPr lang="en-US"/>
          </a:p>
        </p:txBody>
      </p:sp>
    </p:spTree>
    <p:extLst>
      <p:ext uri="{BB962C8B-B14F-4D97-AF65-F5344CB8AC3E}">
        <p14:creationId xmlns:p14="http://schemas.microsoft.com/office/powerpoint/2010/main" val="3954854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pic>
        <p:nvPicPr>
          <p:cNvPr id="6"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0365318" y="6424085"/>
            <a:ext cx="1475316" cy="27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Arne\Documents\Business\lucpac20131226\Lucile Packard\1172 Binder - SCH_EnterpriseLogo_2015_05_19 v3\SCH-LPCHS Logo Set 2015.08.11.v1\SCH Logo MS Update\Dual Enterprise H\MS\Dual_Enterprise_H_MS.emf"/>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04285" y="6199718"/>
            <a:ext cx="225424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atin typeface="Trebuchet MS" panose="020B0703020202090204" pitchFamily="34" charset="0"/>
              </a:defRPr>
            </a:lvl1pPr>
          </a:lstStyle>
          <a:p>
            <a:r>
              <a:rPr lang="en-US" dirty="0"/>
              <a:t>Click to edit Master title style</a:t>
            </a:r>
          </a:p>
        </p:txBody>
      </p:sp>
      <p:sp>
        <p:nvSpPr>
          <p:cNvPr id="5" name="Table Placeholder 4"/>
          <p:cNvSpPr>
            <a:spLocks noGrp="1"/>
          </p:cNvSpPr>
          <p:nvPr>
            <p:ph type="tbl" sz="quarter" idx="11"/>
          </p:nvPr>
        </p:nvSpPr>
        <p:spPr>
          <a:xfrm>
            <a:off x="609600" y="2103120"/>
            <a:ext cx="10972800" cy="2743200"/>
          </a:xfrm>
        </p:spPr>
        <p:txBody>
          <a:bodyPr rtlCol="0">
            <a:normAutofit/>
          </a:bodyPr>
          <a:lstStyle>
            <a:lvl1pPr>
              <a:defRPr>
                <a:latin typeface="Trebuchet MS" panose="020B0703020202090204" pitchFamily="34" charset="0"/>
              </a:defRPr>
            </a:lvl1pPr>
          </a:lstStyle>
          <a:p>
            <a:pPr lvl="0"/>
            <a:r>
              <a:rPr lang="en-US" noProof="0"/>
              <a:t>Click icon to add table</a:t>
            </a:r>
          </a:p>
        </p:txBody>
      </p:sp>
      <p:sp>
        <p:nvSpPr>
          <p:cNvPr id="7" name="Content Placeholder 6"/>
          <p:cNvSpPr>
            <a:spLocks noGrp="1"/>
          </p:cNvSpPr>
          <p:nvPr>
            <p:ph sz="quarter" idx="12"/>
          </p:nvPr>
        </p:nvSpPr>
        <p:spPr>
          <a:xfrm>
            <a:off x="609600" y="1463040"/>
            <a:ext cx="10972800" cy="640080"/>
          </a:xfrm>
        </p:spPr>
        <p:txBody>
          <a:bodyPr>
            <a:normAutofit/>
          </a:bodyPr>
          <a:lstStyle>
            <a:lvl1pPr>
              <a:defRPr sz="3200" baseline="0">
                <a:latin typeface="Trebuchet MS" panose="020B0703020202090204" pitchFamily="34" charset="0"/>
              </a:defRPr>
            </a:lvl1pPr>
          </a:lstStyle>
          <a:p>
            <a:pPr lvl="0"/>
            <a:r>
              <a:rPr lang="en-US"/>
              <a:t>Edit Master text styles</a:t>
            </a:r>
          </a:p>
        </p:txBody>
      </p:sp>
      <p:sp>
        <p:nvSpPr>
          <p:cNvPr id="9" name="Content Placeholder 8"/>
          <p:cNvSpPr>
            <a:spLocks noGrp="1"/>
          </p:cNvSpPr>
          <p:nvPr>
            <p:ph sz="quarter" idx="13"/>
          </p:nvPr>
        </p:nvSpPr>
        <p:spPr>
          <a:xfrm>
            <a:off x="609600" y="5029200"/>
            <a:ext cx="10972800" cy="914400"/>
          </a:xfrm>
        </p:spPr>
        <p:txBody>
          <a:bodyPr>
            <a:normAutofit/>
          </a:bodyPr>
          <a:lstStyle>
            <a:lvl1pPr marL="222245" indent="-222245">
              <a:spcBef>
                <a:spcPts val="267"/>
              </a:spcBef>
              <a:tabLst>
                <a:tab pos="222245" algn="l"/>
              </a:tabLst>
              <a:defRPr sz="1467" baseline="0">
                <a:latin typeface="Trebuchet MS" panose="020B0703020202090204" pitchFamily="34" charset="0"/>
              </a:defRPr>
            </a:lvl1pPr>
            <a:lvl2pPr>
              <a:defRPr>
                <a:latin typeface="Trebuchet MS" panose="020B0703020202090204" pitchFamily="34" charset="0"/>
              </a:defRPr>
            </a:lvl2pPr>
            <a:lvl3pPr>
              <a:defRPr>
                <a:latin typeface="Trebuchet MS" panose="020B0703020202090204" pitchFamily="34" charset="0"/>
              </a:defRPr>
            </a:lvl3pPr>
          </a:lstStyle>
          <a:p>
            <a:pPr lvl="0"/>
            <a:r>
              <a:rPr lang="en-US"/>
              <a:t>Edit Master text styles</a:t>
            </a:r>
          </a:p>
          <a:p>
            <a:pPr lvl="1"/>
            <a:r>
              <a:rPr lang="en-US"/>
              <a:t>Second level</a:t>
            </a:r>
          </a:p>
          <a:p>
            <a:pPr lvl="2"/>
            <a:r>
              <a:rPr lang="en-US"/>
              <a:t>Third level</a:t>
            </a:r>
          </a:p>
        </p:txBody>
      </p:sp>
      <p:sp>
        <p:nvSpPr>
          <p:cNvPr id="10" name="Slide Number Placeholder 3"/>
          <p:cNvSpPr>
            <a:spLocks noGrp="1"/>
          </p:cNvSpPr>
          <p:nvPr>
            <p:ph type="sldNum" sz="quarter" idx="14"/>
          </p:nvPr>
        </p:nvSpPr>
        <p:spPr/>
        <p:txBody>
          <a:bodyPr/>
          <a:lstStyle>
            <a:lvl1pPr>
              <a:defRPr sz="1467" smtClean="0">
                <a:latin typeface="Trebuchet MS" panose="020B0703020202090204" pitchFamily="34" charset="0"/>
              </a:defRPr>
            </a:lvl1pPr>
          </a:lstStyle>
          <a:p>
            <a:pPr>
              <a:defRPr/>
            </a:pPr>
            <a:fld id="{004FE6EC-9865-4EEC-9F2B-C2A9D80D0328}" type="slidenum">
              <a:rPr lang="en-US" smtClean="0"/>
              <a:pPr>
                <a:defRPr/>
              </a:pPr>
              <a:t>‹#›</a:t>
            </a:fld>
            <a:endParaRPr lang="en-US"/>
          </a:p>
        </p:txBody>
      </p:sp>
    </p:spTree>
    <p:extLst>
      <p:ext uri="{BB962C8B-B14F-4D97-AF65-F5344CB8AC3E}">
        <p14:creationId xmlns:p14="http://schemas.microsoft.com/office/powerpoint/2010/main" val="197325524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image" Target="../media/image13.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ags" Target="../tags/tag1.xml"/><Relationship Id="rId2" Type="http://schemas.openxmlformats.org/officeDocument/2006/relationships/slideLayout" Target="../slideLayouts/slideLayout41.xml"/><Relationship Id="rId16" Type="http://schemas.openxmlformats.org/officeDocument/2006/relationships/theme" Target="../theme/theme2.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image" Target="../media/image14.tiff"/><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6.xml"/><Relationship Id="rId1"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eaLnBrk="1" hangingPunct="1">
              <a:defRPr sz="1467" smtClean="0">
                <a:solidFill>
                  <a:schemeClr val="tx1"/>
                </a:solidFill>
              </a:defRPr>
            </a:lvl1pPr>
          </a:lstStyle>
          <a:p>
            <a:pPr>
              <a:defRPr/>
            </a:pPr>
            <a:fld id="{55BDF37A-0D11-48A7-A911-4C8AB278520A}" type="slidenum">
              <a:rPr lang="en-US"/>
              <a:pPr>
                <a:defRPr/>
              </a:pPr>
              <a:t>‹#›</a:t>
            </a:fld>
            <a:endParaRPr lang="en-US"/>
          </a:p>
        </p:txBody>
      </p:sp>
    </p:spTree>
    <p:extLst>
      <p:ext uri="{BB962C8B-B14F-4D97-AF65-F5344CB8AC3E}">
        <p14:creationId xmlns:p14="http://schemas.microsoft.com/office/powerpoint/2010/main" val="146215160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 id="2147483734" r:id="rId34"/>
    <p:sldLayoutId id="2147483735" r:id="rId35"/>
    <p:sldLayoutId id="2147483736" r:id="rId36"/>
    <p:sldLayoutId id="2147483738" r:id="rId37"/>
    <p:sldLayoutId id="2147483739" r:id="rId38"/>
    <p:sldLayoutId id="2147483740" r:id="rId39"/>
  </p:sldLayoutIdLst>
  <p:hf hdr="0" ftr="0" dt="0"/>
  <p:txStyles>
    <p:titleStyle>
      <a:lvl1pPr algn="l" rtl="0" fontAlgn="base">
        <a:spcBef>
          <a:spcPct val="0"/>
        </a:spcBef>
        <a:spcAft>
          <a:spcPct val="0"/>
        </a:spcAft>
        <a:defRPr sz="5600" kern="1200">
          <a:solidFill>
            <a:schemeClr val="tx2"/>
          </a:solidFill>
          <a:latin typeface="+mj-lt"/>
          <a:ea typeface="+mj-ea"/>
          <a:cs typeface="+mj-cs"/>
        </a:defRPr>
      </a:lvl1pPr>
      <a:lvl2pPr algn="l" rtl="0" fontAlgn="base">
        <a:spcBef>
          <a:spcPct val="0"/>
        </a:spcBef>
        <a:spcAft>
          <a:spcPct val="0"/>
        </a:spcAft>
        <a:defRPr sz="5600">
          <a:solidFill>
            <a:schemeClr val="tx2"/>
          </a:solidFill>
          <a:latin typeface="Brandon Grotesque Regular" panose="020B0503020203060202" pitchFamily="34" charset="0"/>
        </a:defRPr>
      </a:lvl2pPr>
      <a:lvl3pPr algn="l" rtl="0" fontAlgn="base">
        <a:spcBef>
          <a:spcPct val="0"/>
        </a:spcBef>
        <a:spcAft>
          <a:spcPct val="0"/>
        </a:spcAft>
        <a:defRPr sz="5600">
          <a:solidFill>
            <a:schemeClr val="tx2"/>
          </a:solidFill>
          <a:latin typeface="Brandon Grotesque Regular" panose="020B0503020203060202" pitchFamily="34" charset="0"/>
        </a:defRPr>
      </a:lvl3pPr>
      <a:lvl4pPr algn="l" rtl="0" fontAlgn="base">
        <a:spcBef>
          <a:spcPct val="0"/>
        </a:spcBef>
        <a:spcAft>
          <a:spcPct val="0"/>
        </a:spcAft>
        <a:defRPr sz="5600">
          <a:solidFill>
            <a:schemeClr val="tx2"/>
          </a:solidFill>
          <a:latin typeface="Brandon Grotesque Regular" panose="020B0503020203060202" pitchFamily="34" charset="0"/>
        </a:defRPr>
      </a:lvl4pPr>
      <a:lvl5pPr algn="l" rtl="0" fontAlgn="base">
        <a:spcBef>
          <a:spcPct val="0"/>
        </a:spcBef>
        <a:spcAft>
          <a:spcPct val="0"/>
        </a:spcAft>
        <a:defRPr sz="5600">
          <a:solidFill>
            <a:schemeClr val="tx2"/>
          </a:solidFill>
          <a:latin typeface="Brandon Grotesque Regular" panose="020B0503020203060202" pitchFamily="34" charset="0"/>
        </a:defRPr>
      </a:lvl5pPr>
      <a:lvl6pPr marL="609585" algn="l" rtl="0" fontAlgn="base">
        <a:spcBef>
          <a:spcPct val="0"/>
        </a:spcBef>
        <a:spcAft>
          <a:spcPct val="0"/>
        </a:spcAft>
        <a:defRPr sz="5600">
          <a:solidFill>
            <a:schemeClr val="tx2"/>
          </a:solidFill>
          <a:latin typeface="Brandon Grotesque Regular" panose="020B0503020203060202" pitchFamily="34" charset="0"/>
        </a:defRPr>
      </a:lvl6pPr>
      <a:lvl7pPr marL="1219170" algn="l" rtl="0" fontAlgn="base">
        <a:spcBef>
          <a:spcPct val="0"/>
        </a:spcBef>
        <a:spcAft>
          <a:spcPct val="0"/>
        </a:spcAft>
        <a:defRPr sz="5600">
          <a:solidFill>
            <a:schemeClr val="tx2"/>
          </a:solidFill>
          <a:latin typeface="Brandon Grotesque Regular" panose="020B0503020203060202" pitchFamily="34" charset="0"/>
        </a:defRPr>
      </a:lvl7pPr>
      <a:lvl8pPr marL="1828754" algn="l" rtl="0" fontAlgn="base">
        <a:spcBef>
          <a:spcPct val="0"/>
        </a:spcBef>
        <a:spcAft>
          <a:spcPct val="0"/>
        </a:spcAft>
        <a:defRPr sz="5600">
          <a:solidFill>
            <a:schemeClr val="tx2"/>
          </a:solidFill>
          <a:latin typeface="Brandon Grotesque Regular" panose="020B0503020203060202" pitchFamily="34" charset="0"/>
        </a:defRPr>
      </a:lvl8pPr>
      <a:lvl9pPr marL="2438339" algn="l" rtl="0" fontAlgn="base">
        <a:spcBef>
          <a:spcPct val="0"/>
        </a:spcBef>
        <a:spcAft>
          <a:spcPct val="0"/>
        </a:spcAft>
        <a:defRPr sz="5600">
          <a:solidFill>
            <a:schemeClr val="tx2"/>
          </a:solidFill>
          <a:latin typeface="Brandon Grotesque Regular" panose="020B0503020203060202" pitchFamily="34" charset="0"/>
        </a:defRPr>
      </a:lvl9pPr>
    </p:titleStyle>
    <p:bodyStyle>
      <a:lvl1pPr algn="l" rtl="0" fontAlgn="base">
        <a:spcBef>
          <a:spcPts val="1067"/>
        </a:spcBef>
        <a:spcAft>
          <a:spcPct val="0"/>
        </a:spcAft>
        <a:defRPr sz="4267" kern="1200">
          <a:solidFill>
            <a:schemeClr val="tx1"/>
          </a:solidFill>
          <a:latin typeface="+mn-lt"/>
          <a:ea typeface="+mn-ea"/>
          <a:cs typeface="+mn-cs"/>
        </a:defRPr>
      </a:lvl1pPr>
      <a:lvl2pPr marL="990575" indent="-380990" algn="l" rtl="0" fontAlgn="base">
        <a:spcBef>
          <a:spcPts val="533"/>
        </a:spcBef>
        <a:spcAft>
          <a:spcPct val="0"/>
        </a:spcAft>
        <a:buSzPct val="120000"/>
        <a:buFont typeface="Arial" panose="020B0604020202020204" pitchFamily="34" charset="0"/>
        <a:buChar char="•"/>
        <a:defRPr sz="3733" kern="1200">
          <a:solidFill>
            <a:schemeClr val="tx1"/>
          </a:solidFill>
          <a:latin typeface="+mn-lt"/>
          <a:ea typeface="+mn-ea"/>
          <a:cs typeface="+mn-cs"/>
        </a:defRPr>
      </a:lvl2pPr>
      <a:lvl3pPr marL="1523962" indent="-304792" algn="l" rtl="0" fontAlgn="base">
        <a:spcBef>
          <a:spcPts val="267"/>
        </a:spcBef>
        <a:spcAft>
          <a:spcPct val="0"/>
        </a:spcAft>
        <a:buFont typeface="Brandon Text Regular" panose="020B0503020203060203" pitchFamily="34" charset="0"/>
        <a:buChar char="–"/>
        <a:defRPr sz="3200" kern="1200">
          <a:solidFill>
            <a:schemeClr val="tx1"/>
          </a:solidFill>
          <a:latin typeface="+mn-lt"/>
          <a:ea typeface="+mn-ea"/>
          <a:cs typeface="+mn-cs"/>
        </a:defRPr>
      </a:lvl3pPr>
      <a:lvl4pPr marL="2133547" indent="-304792" algn="l" rtl="0" fontAlgn="base">
        <a:spcBef>
          <a:spcPts val="267"/>
        </a:spcBef>
        <a:spcAft>
          <a:spcPct val="0"/>
        </a:spcAft>
        <a:buFont typeface="Arial" panose="020B0604020202020204" pitchFamily="34" charset="0"/>
        <a:buChar char="•"/>
        <a:defRPr sz="2667" kern="1200">
          <a:solidFill>
            <a:schemeClr val="tx1"/>
          </a:solidFill>
          <a:latin typeface="+mn-lt"/>
          <a:ea typeface="+mn-ea"/>
          <a:cs typeface="+mn-cs"/>
        </a:defRPr>
      </a:lvl4pPr>
      <a:lvl5pPr marL="2438339" algn="l" rtl="0" fontAlgn="base">
        <a:spcBef>
          <a:spcPts val="267"/>
        </a:spcBef>
        <a:spcAft>
          <a:spcPct val="0"/>
        </a:spcAft>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DF9A06-7854-8D48-B7F2-B135CD4D82F8}"/>
              </a:ext>
            </a:extLst>
          </p:cNvPr>
          <p:cNvSpPr/>
          <p:nvPr userDrawn="1"/>
        </p:nvSpPr>
        <p:spPr bwMode="auto">
          <a:xfrm>
            <a:off x="0" y="0"/>
            <a:ext cx="12203955" cy="533400"/>
          </a:xfrm>
          <a:prstGeom prst="rect">
            <a:avLst/>
          </a:prstGeom>
          <a:solidFill>
            <a:srgbClr val="E3E3E3">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4" charset="0"/>
            </a:endParaRPr>
          </a:p>
        </p:txBody>
      </p:sp>
      <p:sp>
        <p:nvSpPr>
          <p:cNvPr id="1028" name="Rectangle 15"/>
          <p:cNvSpPr>
            <a:spLocks noGrp="1" noChangeArrowheads="1"/>
          </p:cNvSpPr>
          <p:nvPr>
            <p:ph type="body" idx="1"/>
          </p:nvPr>
        </p:nvSpPr>
        <p:spPr bwMode="auto">
          <a:xfrm>
            <a:off x="609600" y="1981200"/>
            <a:ext cx="10972800" cy="3886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2" name="Rectangle 1">
            <a:extLst>
              <a:ext uri="{FF2B5EF4-FFF2-40B4-BE49-F238E27FC236}">
                <a16:creationId xmlns:a16="http://schemas.microsoft.com/office/drawing/2014/main" id="{E947B078-2274-E048-BF1D-71C1E769DC7C}"/>
              </a:ext>
            </a:extLst>
          </p:cNvPr>
          <p:cNvSpPr/>
          <p:nvPr userDrawn="1"/>
        </p:nvSpPr>
        <p:spPr>
          <a:xfrm>
            <a:off x="11618964" y="6400800"/>
            <a:ext cx="466794" cy="369332"/>
          </a:xfrm>
          <a:prstGeom prst="rect">
            <a:avLst/>
          </a:prstGeom>
        </p:spPr>
        <p:txBody>
          <a:bodyPr wrap="none">
            <a:spAutoFit/>
          </a:bodyPr>
          <a:lstStyle/>
          <a:p>
            <a:fld id="{BE040F21-18A7-F24A-9FFF-CA1645682805}" type="slidenum">
              <a:rPr lang="en-US" smtClean="0">
                <a:latin typeface="Roboto" panose="02000000000000000000" pitchFamily="2" charset="0"/>
                <a:ea typeface="Roboto" panose="02000000000000000000" pitchFamily="2" charset="0"/>
              </a:rPr>
              <a:t>‹#›</a:t>
            </a:fld>
            <a:endParaRPr lang="en-US" dirty="0">
              <a:latin typeface="Roboto" panose="02000000000000000000" pitchFamily="2" charset="0"/>
              <a:ea typeface="Roboto" panose="02000000000000000000" pitchFamily="2" charset="0"/>
            </a:endParaRPr>
          </a:p>
        </p:txBody>
      </p:sp>
      <p:sp>
        <p:nvSpPr>
          <p:cNvPr id="3" name="Title Placeholder 2">
            <a:extLst>
              <a:ext uri="{FF2B5EF4-FFF2-40B4-BE49-F238E27FC236}">
                <a16:creationId xmlns:a16="http://schemas.microsoft.com/office/drawing/2014/main" id="{249BE8F0-75A0-A748-99AE-728CF18B0D5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7" name="Picture 6">
            <a:extLst>
              <a:ext uri="{FF2B5EF4-FFF2-40B4-BE49-F238E27FC236}">
                <a16:creationId xmlns:a16="http://schemas.microsoft.com/office/drawing/2014/main" id="{70FFF947-11DF-1645-95AE-F53E85B1898B}"/>
              </a:ext>
            </a:extLst>
          </p:cNvPr>
          <p:cNvPicPr>
            <a:picLocks noChangeAspect="1"/>
          </p:cNvPicPr>
          <p:nvPr userDrawn="1"/>
        </p:nvPicPr>
        <p:blipFill>
          <a:blip r:embed="rId18"/>
          <a:stretch>
            <a:fillRect/>
          </a:stretch>
        </p:blipFill>
        <p:spPr>
          <a:xfrm>
            <a:off x="10210800" y="75091"/>
            <a:ext cx="1828800" cy="382109"/>
          </a:xfrm>
          <a:prstGeom prst="rect">
            <a:avLst/>
          </a:prstGeom>
        </p:spPr>
      </p:pic>
      <p:pic>
        <p:nvPicPr>
          <p:cNvPr id="4" name="Picture 3">
            <a:extLst>
              <a:ext uri="{FF2B5EF4-FFF2-40B4-BE49-F238E27FC236}">
                <a16:creationId xmlns:a16="http://schemas.microsoft.com/office/drawing/2014/main" id="{E623E27A-5B02-9648-B66A-883423E3E13E}"/>
              </a:ext>
            </a:extLst>
          </p:cNvPr>
          <p:cNvPicPr>
            <a:picLocks noChangeAspect="1"/>
          </p:cNvPicPr>
          <p:nvPr userDrawn="1"/>
        </p:nvPicPr>
        <p:blipFill>
          <a:blip r:embed="rId19"/>
          <a:stretch>
            <a:fillRect/>
          </a:stretch>
        </p:blipFill>
        <p:spPr>
          <a:xfrm>
            <a:off x="-124695" y="-105696"/>
            <a:ext cx="2293398" cy="762000"/>
          </a:xfrm>
          <a:prstGeom prst="rect">
            <a:avLst/>
          </a:prstGeom>
        </p:spPr>
      </p:pic>
    </p:spTree>
    <p:custDataLst>
      <p:tags r:id="rId17"/>
    </p:custDataLst>
    <p:extLst>
      <p:ext uri="{BB962C8B-B14F-4D97-AF65-F5344CB8AC3E}">
        <p14:creationId xmlns:p14="http://schemas.microsoft.com/office/powerpoint/2010/main" val="229133516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9" r:id="rId14"/>
    <p:sldLayoutId id="2147483778" r:id="rId15"/>
  </p:sldLayoutIdLst>
  <p:hf hdr="0" ftr="0" dt="0"/>
  <p:txStyles>
    <p:titleStyle>
      <a:lvl1pPr algn="l" rtl="0" eaLnBrk="1" fontAlgn="base" hangingPunct="1">
        <a:spcBef>
          <a:spcPct val="0"/>
        </a:spcBef>
        <a:spcAft>
          <a:spcPct val="0"/>
        </a:spcAft>
        <a:defRPr sz="4000" b="0" i="0">
          <a:solidFill>
            <a:schemeClr val="tx1"/>
          </a:solidFill>
          <a:latin typeface="+mj-lt"/>
          <a:ea typeface="Roboto Medium" panose="02000000000000000000" pitchFamily="2" charset="0"/>
          <a:cs typeface="Roboto Medium" panose="02000000000000000000" pitchFamily="2" charset="0"/>
        </a:defRPr>
      </a:lvl1pPr>
      <a:lvl2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2pPr>
      <a:lvl3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3pPr>
      <a:lvl4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4pPr>
      <a:lvl5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5pPr>
      <a:lvl6pPr marL="457200" algn="l" rtl="0" eaLnBrk="1" fontAlgn="base" hangingPunct="1">
        <a:spcBef>
          <a:spcPct val="0"/>
        </a:spcBef>
        <a:spcAft>
          <a:spcPct val="0"/>
        </a:spcAft>
        <a:defRPr sz="4000">
          <a:solidFill>
            <a:schemeClr val="tx1"/>
          </a:solidFill>
          <a:latin typeface="Arial" pitchFamily="4" charset="0"/>
        </a:defRPr>
      </a:lvl6pPr>
      <a:lvl7pPr marL="914400" algn="l" rtl="0" eaLnBrk="1" fontAlgn="base" hangingPunct="1">
        <a:spcBef>
          <a:spcPct val="0"/>
        </a:spcBef>
        <a:spcAft>
          <a:spcPct val="0"/>
        </a:spcAft>
        <a:defRPr sz="4000">
          <a:solidFill>
            <a:schemeClr val="tx1"/>
          </a:solidFill>
          <a:latin typeface="Arial" pitchFamily="4" charset="0"/>
        </a:defRPr>
      </a:lvl7pPr>
      <a:lvl8pPr marL="1371600" algn="l" rtl="0" eaLnBrk="1" fontAlgn="base" hangingPunct="1">
        <a:spcBef>
          <a:spcPct val="0"/>
        </a:spcBef>
        <a:spcAft>
          <a:spcPct val="0"/>
        </a:spcAft>
        <a:defRPr sz="4000">
          <a:solidFill>
            <a:schemeClr val="tx1"/>
          </a:solidFill>
          <a:latin typeface="Arial" pitchFamily="4" charset="0"/>
        </a:defRPr>
      </a:lvl8pPr>
      <a:lvl9pPr marL="1828800" algn="l" rtl="0" eaLnBrk="1" fontAlgn="base" hangingPunct="1">
        <a:spcBef>
          <a:spcPct val="0"/>
        </a:spcBef>
        <a:spcAft>
          <a:spcPct val="0"/>
        </a:spcAft>
        <a:defRPr sz="4000">
          <a:solidFill>
            <a:schemeClr val="tx1"/>
          </a:solidFill>
          <a:latin typeface="Arial" pitchFamily="4" charset="0"/>
        </a:defRPr>
      </a:lvl9pPr>
    </p:titleStyle>
    <p:bodyStyle>
      <a:lvl1pPr marL="342900" indent="-342900" algn="l" rtl="0" eaLnBrk="1" fontAlgn="base" hangingPunct="1">
        <a:spcBef>
          <a:spcPct val="20000"/>
        </a:spcBef>
        <a:spcAft>
          <a:spcPct val="0"/>
        </a:spcAft>
        <a:buClr>
          <a:schemeClr val="bg2"/>
        </a:buClr>
        <a:buSzPct val="75000"/>
        <a:buFont typeface="Wingdings" charset="2"/>
        <a:buChar char="n"/>
        <a:defRPr sz="3200" b="0" i="0">
          <a:solidFill>
            <a:schemeClr val="tx1"/>
          </a:solidFill>
          <a:latin typeface="+mj-lt"/>
          <a:ea typeface="Roboto" panose="02000000000000000000" pitchFamily="2" charset="0"/>
          <a:cs typeface="Roboto" panose="02000000000000000000" pitchFamily="2"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800" b="0" i="0">
          <a:solidFill>
            <a:schemeClr val="tx1"/>
          </a:solidFill>
          <a:latin typeface="+mj-lt"/>
          <a:ea typeface="Roboto" panose="02000000000000000000" pitchFamily="2" charset="0"/>
        </a:defRPr>
      </a:lvl2pPr>
      <a:lvl3pPr marL="1143000" indent="-228600" algn="l" rtl="0" eaLnBrk="1" fontAlgn="base" hangingPunct="1">
        <a:spcBef>
          <a:spcPct val="20000"/>
        </a:spcBef>
        <a:spcAft>
          <a:spcPct val="0"/>
        </a:spcAft>
        <a:buClr>
          <a:schemeClr val="bg2"/>
        </a:buClr>
        <a:buSzPct val="65000"/>
        <a:buFont typeface="Wingdings" charset="2"/>
        <a:buChar char="n"/>
        <a:defRPr sz="2400" b="0" i="0">
          <a:solidFill>
            <a:schemeClr val="tx1"/>
          </a:solidFill>
          <a:latin typeface="+mj-lt"/>
          <a:ea typeface="Roboto" panose="02000000000000000000" pitchFamily="2"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2000" b="0" i="0">
          <a:solidFill>
            <a:schemeClr val="tx1"/>
          </a:solidFill>
          <a:latin typeface="+mj-lt"/>
          <a:ea typeface="Roboto" panose="02000000000000000000" pitchFamily="2" charset="0"/>
        </a:defRPr>
      </a:lvl4pPr>
      <a:lvl5pPr marL="2057400" indent="-228600" algn="l" rtl="0" eaLnBrk="1" fontAlgn="base" hangingPunct="1">
        <a:spcBef>
          <a:spcPct val="20000"/>
        </a:spcBef>
        <a:spcAft>
          <a:spcPct val="0"/>
        </a:spcAft>
        <a:buClr>
          <a:schemeClr val="bg2"/>
        </a:buClr>
        <a:buFont typeface="Wingdings" charset="2"/>
        <a:buChar char="§"/>
        <a:defRPr sz="2000" b="0" i="0">
          <a:solidFill>
            <a:schemeClr val="tx1"/>
          </a:solidFill>
          <a:latin typeface="+mj-lt"/>
          <a:ea typeface="Roboto" panose="02000000000000000000" pitchFamily="2" charset="0"/>
        </a:defRPr>
      </a:lvl5pPr>
      <a:lvl6pPr marL="25146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6pPr>
      <a:lvl7pPr marL="29718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7pPr>
      <a:lvl8pPr marL="34290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8pPr>
      <a:lvl9pPr marL="38862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41722-5BB3-C90F-9615-65D632D918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B664B6-E4B3-B11D-53AA-92E29EB743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50A0D-F180-6DA5-024B-EEFD0CAD81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197735-7ED3-46C3-957F-8FF5BAE105D9}" type="datetimeFigureOut">
              <a:rPr lang="en-US" smtClean="0"/>
              <a:t>11/7/2023</a:t>
            </a:fld>
            <a:endParaRPr lang="en-US"/>
          </a:p>
        </p:txBody>
      </p:sp>
      <p:sp>
        <p:nvSpPr>
          <p:cNvPr id="5" name="Footer Placeholder 4">
            <a:extLst>
              <a:ext uri="{FF2B5EF4-FFF2-40B4-BE49-F238E27FC236}">
                <a16:creationId xmlns:a16="http://schemas.microsoft.com/office/drawing/2014/main" id="{FB6DBEBB-B064-B263-E5F0-94384E1330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58F079-0137-AE2F-092D-543E97042A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48D09F-3C41-4AE3-BB2F-0443ECE7C09D}" type="slidenum">
              <a:rPr lang="en-US" smtClean="0"/>
              <a:t>‹#›</a:t>
            </a:fld>
            <a:endParaRPr lang="en-US"/>
          </a:p>
        </p:txBody>
      </p:sp>
    </p:spTree>
    <p:extLst>
      <p:ext uri="{BB962C8B-B14F-4D97-AF65-F5344CB8AC3E}">
        <p14:creationId xmlns:p14="http://schemas.microsoft.com/office/powerpoint/2010/main" val="3078937093"/>
      </p:ext>
    </p:extLst>
  </p:cSld>
  <p:clrMap bg1="lt1" tx1="dk1" bg2="lt2" tx2="dk2" accent1="accent1" accent2="accent2" accent3="accent3" accent4="accent4" accent5="accent5" accent6="accent6" hlink="hlink" folHlink="folHlink"/>
  <p:sldLayoutIdLst>
    <p:sldLayoutId id="2147483650" r:id="rId1"/>
    <p:sldLayoutId id="214748365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232D38-B351-D89D-84CD-BFAB1A05BF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09E24A5-297E-44B0-D887-34FA3FACA624}"/>
              </a:ext>
            </a:extLst>
          </p:cNvPr>
          <p:cNvSpPr>
            <a:spLocks noGrp="1"/>
          </p:cNvSpPr>
          <p:nvPr>
            <p:ph type="body" idx="1"/>
          </p:nvPr>
        </p:nvSpPr>
        <p:spPr>
          <a:xfrm>
            <a:off x="838200" y="1825625"/>
            <a:ext cx="10515600" cy="39411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6183193"/>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Lst>
  <p:txStyles>
    <p:titleStyle>
      <a:lvl1pPr algn="l" defTabSz="914400" rtl="0" eaLnBrk="1" latinLnBrk="0" hangingPunct="1">
        <a:lnSpc>
          <a:spcPct val="90000"/>
        </a:lnSpc>
        <a:spcBef>
          <a:spcPct val="0"/>
        </a:spcBef>
        <a:buNone/>
        <a:defRPr sz="4400" kern="1200">
          <a:solidFill>
            <a:srgbClr val="8C1515"/>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5.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5.xml"/><Relationship Id="rId4" Type="http://schemas.openxmlformats.org/officeDocument/2006/relationships/hyperlink" Target="http://www.cmqcc.org/toolkits"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2" Type="http://schemas.openxmlformats.org/officeDocument/2006/relationships/hyperlink" Target="https://m.youtube.com/watch?v=w0tag0R9EBk" TargetMode="Externa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55.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diagramLayout" Target="../diagrams/layout1.xml"/><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diagramData" Target="../diagrams/data1.xml"/><Relationship Id="rId1" Type="http://schemas.openxmlformats.org/officeDocument/2006/relationships/slideLayout" Target="../slideLayouts/slideLayout55.xml"/><Relationship Id="rId6" Type="http://schemas.microsoft.com/office/2007/relationships/diagramDrawing" Target="../diagrams/drawing1.xml"/><Relationship Id="rId11" Type="http://schemas.openxmlformats.org/officeDocument/2006/relationships/image" Target="../media/image51.png"/><Relationship Id="rId5" Type="http://schemas.openxmlformats.org/officeDocument/2006/relationships/diagramColors" Target="../diagrams/colors1.xml"/><Relationship Id="rId15" Type="http://schemas.openxmlformats.org/officeDocument/2006/relationships/image" Target="../media/image46.png"/><Relationship Id="rId10" Type="http://schemas.openxmlformats.org/officeDocument/2006/relationships/image" Target="../media/image50.svg"/><Relationship Id="rId4" Type="http://schemas.openxmlformats.org/officeDocument/2006/relationships/diagramQuickStyle" Target="../diagrams/quickStyle1.xml"/><Relationship Id="rId9" Type="http://schemas.openxmlformats.org/officeDocument/2006/relationships/image" Target="../media/image49.png"/><Relationship Id="rId14" Type="http://schemas.openxmlformats.org/officeDocument/2006/relationships/image" Target="../media/image54.sv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55.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6.png"/><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55.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6.png"/><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6.png"/><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6.png"/><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slideLayout" Target="../slideLayouts/slideLayout55.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emf"/><Relationship Id="rId1" Type="http://schemas.openxmlformats.org/officeDocument/2006/relationships/slideLayout" Target="../slideLayouts/slideLayout55.xml"/><Relationship Id="rId5" Type="http://schemas.openxmlformats.org/officeDocument/2006/relationships/image" Target="../media/image46.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6.png"/><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6.png"/><Relationship Id="rId1" Type="http://schemas.openxmlformats.org/officeDocument/2006/relationships/slideLayout" Target="../slideLayouts/slideLayout55.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0.png"/><Relationship Id="rId1" Type="http://schemas.openxmlformats.org/officeDocument/2006/relationships/slideLayout" Target="../slideLayouts/slideLayout56.xml"/><Relationship Id="rId5" Type="http://schemas.openxmlformats.org/officeDocument/2006/relationships/image" Target="../media/image61.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6.png"/><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2.png"/><Relationship Id="rId1" Type="http://schemas.openxmlformats.org/officeDocument/2006/relationships/slideLayout" Target="../slideLayouts/slideLayout56.xml"/><Relationship Id="rId5" Type="http://schemas.openxmlformats.org/officeDocument/2006/relationships/image" Target="../media/image61.png"/><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55.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55.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55.xml"/><Relationship Id="rId5" Type="http://schemas.openxmlformats.org/officeDocument/2006/relationships/image" Target="../media/image46.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55.xml"/><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55.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55.xml"/><Relationship Id="rId5" Type="http://schemas.openxmlformats.org/officeDocument/2006/relationships/image" Target="../media/image46.png"/><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55.xml"/><Relationship Id="rId5" Type="http://schemas.openxmlformats.org/officeDocument/2006/relationships/image" Target="../media/image46.png"/><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40.xml"/><Relationship Id="rId5" Type="http://schemas.openxmlformats.org/officeDocument/2006/relationships/image" Target="../media/image23.png"/><Relationship Id="rId4" Type="http://schemas.openxmlformats.org/officeDocument/2006/relationships/image" Target="../media/image2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jpeg"/><Relationship Id="rId7"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62.xml"/><Relationship Id="rId6" Type="http://schemas.openxmlformats.org/officeDocument/2006/relationships/image" Target="../media/image71.png"/><Relationship Id="rId5" Type="http://schemas.openxmlformats.org/officeDocument/2006/relationships/image" Target="../media/image70.png"/><Relationship Id="rId4" Type="http://schemas.microsoft.com/office/2007/relationships/hdphoto" Target="../media/hdphoto1.wdp"/><Relationship Id="rId9" Type="http://schemas.openxmlformats.org/officeDocument/2006/relationships/image" Target="../media/image74.svg"/></Relationships>
</file>

<file path=ppt/slides/_rels/slide5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6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8.xml"/><Relationship Id="rId4" Type="http://schemas.openxmlformats.org/officeDocument/2006/relationships/image" Target="../media/image79.png"/></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2.xml"/></Relationships>
</file>

<file path=ppt/slides/_rels/slide7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1.xml"/></Relationships>
</file>

<file path=ppt/slides/_rels/slide7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8.xm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8.xml"/></Relationships>
</file>

<file path=ppt/slides/_rels/slide7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58.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jpg"/></Relationships>
</file>

<file path=ppt/slides/_rels/slide7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2.xml"/></Relationships>
</file>

<file path=ppt/slides/_rels/slide7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2" Type="http://schemas.openxmlformats.org/officeDocument/2006/relationships/hyperlink" Target="http://apps.who.int/iris/bitstream/10665/254608/1/WHORHR-17.02-eng.pdf" TargetMode="External"/><Relationship Id="rId1" Type="http://schemas.openxmlformats.org/officeDocument/2006/relationships/slideLayout" Target="../slideLayouts/slideLayout41.xml"/></Relationships>
</file>

<file path=ppt/slides/_rels/slide8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5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99458211-BF76-A046-9932-DB5BAB7D6CAB}"/>
              </a:ext>
            </a:extLst>
          </p:cNvPr>
          <p:cNvSpPr>
            <a:spLocks noChangeArrowheads="1"/>
          </p:cNvSpPr>
          <p:nvPr/>
        </p:nvSpPr>
        <p:spPr bwMode="auto">
          <a:xfrm>
            <a:off x="2343949" y="2229173"/>
            <a:ext cx="3941238"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charset="2"/>
              <a:buChar char="n"/>
              <a:defRPr sz="3200">
                <a:solidFill>
                  <a:schemeClr val="tx1"/>
                </a:solidFill>
                <a:latin typeface="Calibri" charset="0"/>
                <a:ea typeface="ＭＳ Ｐゴシック" charset="-128"/>
                <a:cs typeface="Calibri" charset="0"/>
              </a:defRPr>
            </a:lvl1pPr>
            <a:lvl2pPr marL="742950" indent="-285750">
              <a:spcBef>
                <a:spcPct val="20000"/>
              </a:spcBef>
              <a:buClr>
                <a:schemeClr val="accent2"/>
              </a:buClr>
              <a:buSzPct val="80000"/>
              <a:buFont typeface="Wingdings" charset="2"/>
              <a:buChar char="¨"/>
              <a:defRPr sz="2800">
                <a:solidFill>
                  <a:schemeClr val="tx1"/>
                </a:solidFill>
                <a:latin typeface="Calibri" charset="0"/>
                <a:ea typeface="ＭＳ Ｐゴシック" charset="-128"/>
              </a:defRPr>
            </a:lvl2pPr>
            <a:lvl3pPr marL="1143000" indent="-228600">
              <a:spcBef>
                <a:spcPct val="20000"/>
              </a:spcBef>
              <a:buClr>
                <a:schemeClr val="bg2"/>
              </a:buClr>
              <a:buSzPct val="65000"/>
              <a:buFont typeface="Wingdings" charset="2"/>
              <a:buChar char="n"/>
              <a:defRPr sz="2400">
                <a:solidFill>
                  <a:schemeClr val="tx1"/>
                </a:solidFill>
                <a:latin typeface="Calibri" charset="0"/>
                <a:ea typeface="ＭＳ Ｐゴシック" charset="-128"/>
              </a:defRPr>
            </a:lvl3pPr>
            <a:lvl4pPr marL="1600200" indent="-228600">
              <a:spcBef>
                <a:spcPct val="20000"/>
              </a:spcBef>
              <a:buClr>
                <a:schemeClr val="accent2"/>
              </a:buClr>
              <a:buSzPct val="70000"/>
              <a:buFont typeface="Wingdings" charset="2"/>
              <a:buChar char="¨"/>
              <a:defRPr sz="2000">
                <a:solidFill>
                  <a:schemeClr val="tx1"/>
                </a:solidFill>
                <a:latin typeface="Calibri" charset="0"/>
                <a:ea typeface="ＭＳ Ｐゴシック" charset="-128"/>
              </a:defRPr>
            </a:lvl4pPr>
            <a:lvl5pPr marL="2057400" indent="-228600">
              <a:spcBef>
                <a:spcPct val="20000"/>
              </a:spcBef>
              <a:buClr>
                <a:schemeClr val="bg2"/>
              </a:buClr>
              <a:buFont typeface="Wingdings" charset="2"/>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Elliott K. Main, MD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Clinical Professor, Department of Ob/Gyn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Stanford University School of Medicine</a:t>
            </a:r>
          </a:p>
          <a:p>
            <a:pPr marL="0" marR="0" lvl="0" indent="0" algn="l" defTabSz="914400" rtl="0" eaLnBrk="0" fontAlgn="base" latinLnBrk="0" hangingPunct="0">
              <a:lnSpc>
                <a:spcPct val="100000"/>
              </a:lnSpc>
              <a:spcBef>
                <a:spcPct val="0"/>
              </a:spcBef>
              <a:spcAft>
                <a:spcPct val="0"/>
              </a:spcAft>
              <a:buClrTx/>
              <a:buSzTx/>
              <a:buFont typeface="Wingdings" charset="2"/>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 typeface="Wingdings" charset="2"/>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Maternal Sepsis background, </a:t>
            </a:r>
          </a:p>
          <a:p>
            <a:pPr marL="0" marR="0" lvl="0" indent="0" algn="l" defTabSz="914400" rtl="0" eaLnBrk="0" fontAlgn="base" latinLnBrk="0" hangingPunct="0">
              <a:lnSpc>
                <a:spcPct val="100000"/>
              </a:lnSpc>
              <a:spcBef>
                <a:spcPct val="0"/>
              </a:spcBef>
              <a:spcAft>
                <a:spcPct val="0"/>
              </a:spcAft>
              <a:buClrTx/>
              <a:buSzTx/>
              <a:buFont typeface="Wingdings" charset="2"/>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Diagnosis and Screening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Arial"/>
              <a:ea typeface="ＭＳ Ｐゴシック" charset="-128"/>
              <a:cs typeface="Calibri" charset="0"/>
            </a:endParaRPr>
          </a:p>
        </p:txBody>
      </p:sp>
      <p:pic>
        <p:nvPicPr>
          <p:cNvPr id="5" name="Picture 4">
            <a:extLst>
              <a:ext uri="{FF2B5EF4-FFF2-40B4-BE49-F238E27FC236}">
                <a16:creationId xmlns:a16="http://schemas.microsoft.com/office/drawing/2014/main" id="{A6B50980-B41B-4A53-AE4C-813B209C54A3}"/>
              </a:ext>
            </a:extLst>
          </p:cNvPr>
          <p:cNvPicPr>
            <a:picLocks noChangeAspect="1"/>
          </p:cNvPicPr>
          <p:nvPr/>
        </p:nvPicPr>
        <p:blipFill>
          <a:blip r:embed="rId3"/>
          <a:stretch>
            <a:fillRect/>
          </a:stretch>
        </p:blipFill>
        <p:spPr>
          <a:xfrm>
            <a:off x="234184" y="4512766"/>
            <a:ext cx="2011747" cy="2011747"/>
          </a:xfrm>
          <a:prstGeom prst="rect">
            <a:avLst/>
          </a:prstGeom>
        </p:spPr>
      </p:pic>
      <p:pic>
        <p:nvPicPr>
          <p:cNvPr id="11" name="Picture 10">
            <a:extLst>
              <a:ext uri="{FF2B5EF4-FFF2-40B4-BE49-F238E27FC236}">
                <a16:creationId xmlns:a16="http://schemas.microsoft.com/office/drawing/2014/main" id="{C2F903BC-E30D-494D-AD18-6991619C0D90}"/>
              </a:ext>
            </a:extLst>
          </p:cNvPr>
          <p:cNvPicPr>
            <a:picLocks noChangeAspect="1"/>
          </p:cNvPicPr>
          <p:nvPr/>
        </p:nvPicPr>
        <p:blipFill>
          <a:blip r:embed="rId4"/>
          <a:stretch>
            <a:fillRect/>
          </a:stretch>
        </p:blipFill>
        <p:spPr>
          <a:xfrm>
            <a:off x="234184" y="2089915"/>
            <a:ext cx="2011747" cy="2011747"/>
          </a:xfrm>
          <a:prstGeom prst="rect">
            <a:avLst/>
          </a:prstGeom>
        </p:spPr>
      </p:pic>
      <p:pic>
        <p:nvPicPr>
          <p:cNvPr id="13" name="Picture 12">
            <a:extLst>
              <a:ext uri="{FF2B5EF4-FFF2-40B4-BE49-F238E27FC236}">
                <a16:creationId xmlns:a16="http://schemas.microsoft.com/office/drawing/2014/main" id="{68F3F662-7D3B-46EA-A9AC-F559D138251F}"/>
              </a:ext>
            </a:extLst>
          </p:cNvPr>
          <p:cNvPicPr>
            <a:picLocks noChangeAspect="1"/>
          </p:cNvPicPr>
          <p:nvPr/>
        </p:nvPicPr>
        <p:blipFill>
          <a:blip r:embed="rId5"/>
          <a:stretch>
            <a:fillRect/>
          </a:stretch>
        </p:blipFill>
        <p:spPr>
          <a:xfrm>
            <a:off x="6408333" y="2089915"/>
            <a:ext cx="1771680" cy="2217508"/>
          </a:xfrm>
          <a:prstGeom prst="rect">
            <a:avLst/>
          </a:prstGeom>
        </p:spPr>
      </p:pic>
      <p:sp>
        <p:nvSpPr>
          <p:cNvPr id="15" name="TextBox 14">
            <a:extLst>
              <a:ext uri="{FF2B5EF4-FFF2-40B4-BE49-F238E27FC236}">
                <a16:creationId xmlns:a16="http://schemas.microsoft.com/office/drawing/2014/main" id="{FACAE350-3E0D-44D2-A14D-1306075859D0}"/>
              </a:ext>
            </a:extLst>
          </p:cNvPr>
          <p:cNvSpPr txBox="1"/>
          <p:nvPr/>
        </p:nvSpPr>
        <p:spPr>
          <a:xfrm>
            <a:off x="8303157" y="2229173"/>
            <a:ext cx="3731186"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Melissa E Bauer, 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Associate Professor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Duke University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Turning lessons learned from patients and community into clinical tools</a:t>
            </a:r>
          </a:p>
        </p:txBody>
      </p:sp>
      <p:pic>
        <p:nvPicPr>
          <p:cNvPr id="16" name="Picture 15">
            <a:extLst>
              <a:ext uri="{FF2B5EF4-FFF2-40B4-BE49-F238E27FC236}">
                <a16:creationId xmlns:a16="http://schemas.microsoft.com/office/drawing/2014/main" id="{DB6FB21A-C604-4D71-9069-59966A51D018}"/>
              </a:ext>
            </a:extLst>
          </p:cNvPr>
          <p:cNvPicPr>
            <a:picLocks noChangeAspect="1"/>
          </p:cNvPicPr>
          <p:nvPr/>
        </p:nvPicPr>
        <p:blipFill>
          <a:blip r:embed="rId6"/>
          <a:stretch>
            <a:fillRect/>
          </a:stretch>
        </p:blipFill>
        <p:spPr>
          <a:xfrm>
            <a:off x="6536195" y="4512766"/>
            <a:ext cx="1515955" cy="2232243"/>
          </a:xfrm>
          <a:prstGeom prst="rect">
            <a:avLst/>
          </a:prstGeom>
        </p:spPr>
      </p:pic>
      <p:sp>
        <p:nvSpPr>
          <p:cNvPr id="18" name="TextBox 17">
            <a:extLst>
              <a:ext uri="{FF2B5EF4-FFF2-40B4-BE49-F238E27FC236}">
                <a16:creationId xmlns:a16="http://schemas.microsoft.com/office/drawing/2014/main" id="{E5787650-3D5B-4AC6-806F-C68DE76C1D38}"/>
              </a:ext>
            </a:extLst>
          </p:cNvPr>
          <p:cNvSpPr txBox="1"/>
          <p:nvPr/>
        </p:nvSpPr>
        <p:spPr>
          <a:xfrm>
            <a:off x="2346926" y="4512766"/>
            <a:ext cx="4061407"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Kendra L. Smith, PhD, MPH</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eaLnBrk="0" fontAlgn="base" hangingPunct="0">
              <a:spcBef>
                <a:spcPct val="0"/>
              </a:spcBef>
              <a:spcAft>
                <a:spcPct val="0"/>
              </a:spcAf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How Community Co-Leadership Works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8B0684EA-1F25-4FF4-B62B-AF2F6C512FE0}"/>
              </a:ext>
            </a:extLst>
          </p:cNvPr>
          <p:cNvSpPr txBox="1"/>
          <p:nvPr/>
        </p:nvSpPr>
        <p:spPr>
          <a:xfrm>
            <a:off x="8303158" y="4512766"/>
            <a:ext cx="3731185" cy="16927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Christa Sakowski, </a:t>
            </a:r>
            <a:r>
              <a:rPr kumimoji="0" lang="en-US" sz="1800" b="1" i="0" u="none" strike="noStrike" kern="100" cap="none" spc="35"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MSN, RN, C-ONQS, C-EFM, CLE</a:t>
            </a:r>
            <a:endParaRPr kumimoji="0" lang="en-US" sz="18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Clinical Lead, CMQCC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PRIHSM collaborative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26064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55270-4706-583C-FE81-4C7286443623}"/>
              </a:ext>
            </a:extLst>
          </p:cNvPr>
          <p:cNvSpPr>
            <a:spLocks noGrp="1"/>
          </p:cNvSpPr>
          <p:nvPr>
            <p:ph type="title"/>
          </p:nvPr>
        </p:nvSpPr>
        <p:spPr>
          <a:xfrm>
            <a:off x="747562" y="748204"/>
            <a:ext cx="10936706" cy="914400"/>
          </a:xfrm>
        </p:spPr>
        <p:txBody>
          <a:bodyPr>
            <a:normAutofit fontScale="90000"/>
          </a:bodyPr>
          <a:lstStyle/>
          <a:p>
            <a:pPr algn="ctr"/>
            <a:r>
              <a:rPr lang="en-US" sz="3200" dirty="0">
                <a:solidFill>
                  <a:srgbClr val="A2203C"/>
                </a:solidFill>
              </a:rPr>
              <a:t>Evaluation of Screening Criteria for Maternal Sepsis:</a:t>
            </a:r>
            <a:br>
              <a:rPr lang="en-US" sz="3200" dirty="0">
                <a:solidFill>
                  <a:srgbClr val="A2203C"/>
                </a:solidFill>
              </a:rPr>
            </a:br>
            <a:r>
              <a:rPr lang="en-US" sz="3200" dirty="0">
                <a:solidFill>
                  <a:srgbClr val="A2203C"/>
                </a:solidFill>
              </a:rPr>
              <a:t>Electronic Health Record Analyses</a:t>
            </a:r>
          </a:p>
        </p:txBody>
      </p:sp>
      <p:sp>
        <p:nvSpPr>
          <p:cNvPr id="4" name="TextBox 3">
            <a:extLst>
              <a:ext uri="{FF2B5EF4-FFF2-40B4-BE49-F238E27FC236}">
                <a16:creationId xmlns:a16="http://schemas.microsoft.com/office/drawing/2014/main" id="{67B23454-7977-AB9E-7BC4-F439F04A1722}"/>
              </a:ext>
            </a:extLst>
          </p:cNvPr>
          <p:cNvSpPr txBox="1"/>
          <p:nvPr/>
        </p:nvSpPr>
        <p:spPr>
          <a:xfrm>
            <a:off x="4108704" y="2072937"/>
            <a:ext cx="4291584" cy="1569660"/>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Arial"/>
              </a:rPr>
              <a:t>Hospital Admissions</a:t>
            </a:r>
            <a:r>
              <a:rPr kumimoji="0" lang="en-US" sz="2400" b="0" i="0" u="none" strike="noStrike" kern="1200" cap="none" spc="0" normalizeH="0" baseline="0" noProof="0" dirty="0">
                <a:ln>
                  <a:noFill/>
                </a:ln>
                <a:solidFill>
                  <a:srgbClr val="000000"/>
                </a:solidFill>
                <a:effectLst/>
                <a:uLnTx/>
                <a:uFillTx/>
                <a:latin typeface="Arial"/>
                <a:ea typeface="+mn-ea"/>
                <a:cs typeface="+mn-cs"/>
              </a:rPr>
              <a:t> from 59 hospitals in 12 states during the years 2016-2021 </a:t>
            </a:r>
            <a:br>
              <a:rPr kumimoji="0" lang="en-US" sz="2400" b="0" i="0" u="none" strike="noStrike" kern="1200" cap="none" spc="0" normalizeH="0" baseline="0" noProof="0" dirty="0">
                <a:ln>
                  <a:noFill/>
                </a:ln>
                <a:solidFill>
                  <a:srgbClr val="000000"/>
                </a:solidFill>
                <a:effectLst/>
                <a:uLnTx/>
                <a:uFillTx/>
                <a:latin typeface="Arial"/>
                <a:ea typeface="+mn-ea"/>
                <a:cs typeface="+mn-cs"/>
              </a:rPr>
            </a:br>
            <a:r>
              <a:rPr kumimoji="0" lang="en-US" sz="2400" b="0" i="0" u="none" strike="noStrike" kern="1200" cap="none" spc="0" normalizeH="0" baseline="0" noProof="0" dirty="0">
                <a:ln>
                  <a:noFill/>
                </a:ln>
                <a:solidFill>
                  <a:srgbClr val="000000"/>
                </a:solidFill>
                <a:effectLst/>
                <a:uLnTx/>
                <a:uFillTx/>
                <a:latin typeface="Arial"/>
                <a:ea typeface="+mn-ea"/>
                <a:cs typeface="+mn-cs"/>
              </a:rPr>
              <a:t>(estimated N &gt;580,000 births)</a:t>
            </a:r>
          </a:p>
        </p:txBody>
      </p:sp>
      <p:sp>
        <p:nvSpPr>
          <p:cNvPr id="5" name="TextBox 4">
            <a:extLst>
              <a:ext uri="{FF2B5EF4-FFF2-40B4-BE49-F238E27FC236}">
                <a16:creationId xmlns:a16="http://schemas.microsoft.com/office/drawing/2014/main" id="{CE688783-40E4-E82C-734E-629E40A338C6}"/>
              </a:ext>
            </a:extLst>
          </p:cNvPr>
          <p:cNvSpPr txBox="1"/>
          <p:nvPr/>
        </p:nvSpPr>
        <p:spPr>
          <a:xfrm>
            <a:off x="816865" y="4554397"/>
            <a:ext cx="2615402" cy="1477328"/>
          </a:xfrm>
          <a:prstGeom prst="rect">
            <a:avLst/>
          </a:prstGeom>
          <a:solidFill>
            <a:srgbClr val="D5FC79"/>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COHORT 1</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br>
              <a:rPr kumimoji="0" lang="en-US" sz="1800" b="0" i="0" u="none" strike="noStrike" kern="1200" cap="none" spc="0" normalizeH="0" baseline="0" noProof="0" dirty="0">
                <a:ln>
                  <a:noFill/>
                </a:ln>
                <a:solidFill>
                  <a:srgbClr val="000000"/>
                </a:solidFill>
                <a:effectLst/>
                <a:uLnTx/>
                <a:uFillTx/>
                <a:latin typeface="Arial"/>
                <a:ea typeface="+mn-ea"/>
                <a:cs typeface="+mn-cs"/>
              </a:rPr>
            </a:br>
            <a:r>
              <a:rPr kumimoji="0" lang="en-US" sz="1800" b="0" i="0" u="none" strike="noStrike" kern="1200" cap="none" spc="0" normalizeH="0" baseline="0" noProof="0" dirty="0">
                <a:ln>
                  <a:noFill/>
                </a:ln>
                <a:solidFill>
                  <a:srgbClr val="000000"/>
                </a:solidFill>
                <a:effectLst/>
                <a:uLnTx/>
                <a:uFillTx/>
                <a:latin typeface="Arial"/>
                <a:ea typeface="+mn-ea"/>
                <a:cs typeface="+mn-cs"/>
              </a:rPr>
              <a:t>Delivery Admissions: </a:t>
            </a:r>
            <a:r>
              <a:rPr kumimoji="0" lang="en-US" sz="1800" b="0" i="0" u="sng" strike="noStrike" kern="1200" cap="none" spc="0" normalizeH="0" baseline="0" noProof="0" dirty="0">
                <a:ln>
                  <a:noFill/>
                </a:ln>
                <a:solidFill>
                  <a:srgbClr val="000000"/>
                </a:solidFill>
                <a:effectLst/>
                <a:uLnTx/>
                <a:uFillTx/>
                <a:latin typeface="Arial"/>
                <a:ea typeface="+mn-ea"/>
                <a:cs typeface="+mn-cs"/>
              </a:rPr>
              <a:t>Excluding</a:t>
            </a:r>
            <a:r>
              <a:rPr kumimoji="0" lang="en-US" sz="1800" b="0" i="0" u="none" strike="noStrike" kern="1200" cap="none" spc="0" normalizeH="0" baseline="0" noProof="0" dirty="0">
                <a:ln>
                  <a:noFill/>
                </a:ln>
                <a:solidFill>
                  <a:srgbClr val="000000"/>
                </a:solidFill>
                <a:effectLst/>
                <a:uLnTx/>
                <a:uFillTx/>
                <a:latin typeface="Arial"/>
                <a:ea typeface="+mn-ea"/>
                <a:cs typeface="+mn-cs"/>
              </a:rPr>
              <a:t> Chorioamnionitis and Endometritis </a:t>
            </a:r>
          </a:p>
        </p:txBody>
      </p:sp>
      <p:sp>
        <p:nvSpPr>
          <p:cNvPr id="6" name="TextBox 5">
            <a:extLst>
              <a:ext uri="{FF2B5EF4-FFF2-40B4-BE49-F238E27FC236}">
                <a16:creationId xmlns:a16="http://schemas.microsoft.com/office/drawing/2014/main" id="{FD8E7A28-E126-E2D5-EBE7-A83A7C89905E}"/>
              </a:ext>
            </a:extLst>
          </p:cNvPr>
          <p:cNvSpPr txBox="1"/>
          <p:nvPr/>
        </p:nvSpPr>
        <p:spPr>
          <a:xfrm>
            <a:off x="3870884" y="4554397"/>
            <a:ext cx="2296390" cy="1477328"/>
          </a:xfrm>
          <a:prstGeom prst="rect">
            <a:avLst/>
          </a:prstGeom>
          <a:solidFill>
            <a:srgbClr val="FFCEE6"/>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COHORT 2</a:t>
            </a:r>
            <a:r>
              <a:rPr kumimoji="0" lang="en-US" sz="1800" b="0" i="0" u="none" strike="noStrike" kern="1200" cap="none" spc="0" normalizeH="0" baseline="0" noProof="0" dirty="0">
                <a:ln>
                  <a:noFill/>
                </a:ln>
                <a:solidFill>
                  <a:srgbClr val="000000"/>
                </a:solidFill>
                <a:effectLst/>
                <a:uLnTx/>
                <a:uFillTx/>
                <a:latin typeface="Arial"/>
                <a:ea typeface="+mn-ea"/>
                <a:cs typeface="+mn-cs"/>
              </a:rPr>
              <a:t>: Delivery Admissions: Chorioamnionitis and Endometritis (N</a:t>
            </a:r>
            <a:r>
              <a:rPr kumimoji="0" lang="en-US" sz="1800" b="0" i="0" u="none" strike="noStrike" kern="1200" cap="none" spc="0" normalizeH="0" baseline="0" noProof="0">
                <a:ln>
                  <a:noFill/>
                </a:ln>
                <a:solidFill>
                  <a:srgbClr val="000000"/>
                </a:solidFill>
                <a:effectLst/>
                <a:uLnTx/>
                <a:uFillTx/>
                <a:latin typeface="Arial"/>
                <a:ea typeface="+mn-ea"/>
                <a:cs typeface="+mn-cs"/>
              </a:rPr>
              <a:t>=14,591)</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8" name="Straight Arrow Connector 7">
            <a:extLst>
              <a:ext uri="{FF2B5EF4-FFF2-40B4-BE49-F238E27FC236}">
                <a16:creationId xmlns:a16="http://schemas.microsoft.com/office/drawing/2014/main" id="{347B7ACE-0BB8-9B27-DEAA-A502D19ED9F2}"/>
              </a:ext>
            </a:extLst>
          </p:cNvPr>
          <p:cNvCxnSpPr>
            <a:cxnSpLocks/>
            <a:stCxn id="4" idx="2"/>
          </p:cNvCxnSpPr>
          <p:nvPr/>
        </p:nvCxnSpPr>
        <p:spPr>
          <a:xfrm>
            <a:off x="6254496" y="3642597"/>
            <a:ext cx="0" cy="563643"/>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81F5806-51F8-3C8A-7152-2558EA688665}"/>
              </a:ext>
            </a:extLst>
          </p:cNvPr>
          <p:cNvCxnSpPr>
            <a:cxnSpLocks/>
          </p:cNvCxnSpPr>
          <p:nvPr/>
        </p:nvCxnSpPr>
        <p:spPr>
          <a:xfrm>
            <a:off x="2117103" y="4193862"/>
            <a:ext cx="83436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50333B5-D648-A41A-7EA1-26B9DC2D9DCE}"/>
              </a:ext>
            </a:extLst>
          </p:cNvPr>
          <p:cNvCxnSpPr>
            <a:cxnSpLocks/>
          </p:cNvCxnSpPr>
          <p:nvPr/>
        </p:nvCxnSpPr>
        <p:spPr>
          <a:xfrm>
            <a:off x="2128931" y="4194048"/>
            <a:ext cx="0" cy="34815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1225F8D-ACD1-9873-51F1-106ACEF5D4C5}"/>
              </a:ext>
            </a:extLst>
          </p:cNvPr>
          <p:cNvSpPr txBox="1"/>
          <p:nvPr/>
        </p:nvSpPr>
        <p:spPr>
          <a:xfrm>
            <a:off x="1072455" y="2685680"/>
            <a:ext cx="29752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a:ea typeface="+mn-ea"/>
                <a:cs typeface="+mn-cs"/>
              </a:rPr>
              <a:t>Electronic Health Record data collected on EPIC, </a:t>
            </a:r>
            <a:br>
              <a:rPr kumimoji="0" lang="en-US" b="0" i="0" u="none" strike="noStrike" kern="1200" cap="none" spc="0" normalizeH="0" baseline="0" noProof="0" dirty="0">
                <a:ln>
                  <a:noFill/>
                </a:ln>
                <a:solidFill>
                  <a:srgbClr val="000000"/>
                </a:solidFill>
                <a:effectLst/>
                <a:uLnTx/>
                <a:uFillTx/>
                <a:latin typeface="Arial"/>
                <a:ea typeface="+mn-ea"/>
                <a:cs typeface="+mn-cs"/>
              </a:rPr>
            </a:br>
            <a:r>
              <a:rPr kumimoji="0" lang="en-US" b="0" i="0" u="none" strike="noStrike" kern="1200" cap="none" spc="0" normalizeH="0" baseline="0" noProof="0" dirty="0">
                <a:ln>
                  <a:noFill/>
                </a:ln>
                <a:solidFill>
                  <a:srgbClr val="000000"/>
                </a:solidFill>
                <a:effectLst/>
                <a:uLnTx/>
                <a:uFillTx/>
                <a:latin typeface="Arial"/>
                <a:ea typeface="+mn-ea"/>
                <a:cs typeface="+mn-cs"/>
              </a:rPr>
              <a:t>available using Clarity</a:t>
            </a:r>
          </a:p>
        </p:txBody>
      </p:sp>
      <p:sp>
        <p:nvSpPr>
          <p:cNvPr id="14" name="TextBox 13">
            <a:extLst>
              <a:ext uri="{FF2B5EF4-FFF2-40B4-BE49-F238E27FC236}">
                <a16:creationId xmlns:a16="http://schemas.microsoft.com/office/drawing/2014/main" id="{01A9C898-6F5B-BB34-D167-2FBEBA96ABF4}"/>
              </a:ext>
            </a:extLst>
          </p:cNvPr>
          <p:cNvSpPr txBox="1"/>
          <p:nvPr/>
        </p:nvSpPr>
        <p:spPr>
          <a:xfrm>
            <a:off x="6583604" y="4554397"/>
            <a:ext cx="2296390" cy="923330"/>
          </a:xfrm>
          <a:prstGeom prst="rect">
            <a:avLst/>
          </a:prstGeom>
          <a:solidFill>
            <a:schemeClr val="bg1">
              <a:lumMod val="85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COHORT 3</a:t>
            </a:r>
            <a:r>
              <a:rPr kumimoji="0" lang="en-US" sz="1800" b="0" i="0" u="none" strike="noStrike" kern="1200" cap="none" spc="0" normalizeH="0" baseline="0" noProof="0" dirty="0">
                <a:ln>
                  <a:noFill/>
                </a:ln>
                <a:solidFill>
                  <a:srgbClr val="000000"/>
                </a:solidFill>
                <a:effectLst/>
                <a:uLnTx/>
                <a:uFillTx/>
                <a:latin typeface="Arial"/>
                <a:ea typeface="+mn-ea"/>
                <a:cs typeface="+mn-cs"/>
              </a:rPr>
              <a:t>: Antepartum Admissions</a:t>
            </a:r>
          </a:p>
        </p:txBody>
      </p:sp>
      <p:sp>
        <p:nvSpPr>
          <p:cNvPr id="17" name="TextBox 16">
            <a:extLst>
              <a:ext uri="{FF2B5EF4-FFF2-40B4-BE49-F238E27FC236}">
                <a16:creationId xmlns:a16="http://schemas.microsoft.com/office/drawing/2014/main" id="{2B17BF8C-0C64-D92E-5528-7606ECD68E10}"/>
              </a:ext>
            </a:extLst>
          </p:cNvPr>
          <p:cNvSpPr txBox="1"/>
          <p:nvPr/>
        </p:nvSpPr>
        <p:spPr>
          <a:xfrm>
            <a:off x="9322586" y="4554397"/>
            <a:ext cx="2296390" cy="923330"/>
          </a:xfrm>
          <a:prstGeom prst="rect">
            <a:avLst/>
          </a:prstGeom>
          <a:solidFill>
            <a:schemeClr val="bg1">
              <a:lumMod val="85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COHORT 4</a:t>
            </a:r>
            <a:r>
              <a:rPr kumimoji="0" lang="en-US" sz="1800" b="0" i="0" u="none" strike="noStrike" kern="1200" cap="none" spc="0" normalizeH="0" baseline="0" noProof="0" dirty="0">
                <a:ln>
                  <a:noFill/>
                </a:ln>
                <a:solidFill>
                  <a:srgbClr val="000000"/>
                </a:solidFill>
                <a:effectLst/>
                <a:uLnTx/>
                <a:uFillTx/>
                <a:latin typeface="Arial"/>
                <a:ea typeface="+mn-ea"/>
                <a:cs typeface="+mn-cs"/>
              </a:rPr>
              <a:t>: Postpartum Admissions:</a:t>
            </a:r>
          </a:p>
        </p:txBody>
      </p:sp>
      <p:cxnSp>
        <p:nvCxnSpPr>
          <p:cNvPr id="24" name="Straight Arrow Connector 23">
            <a:extLst>
              <a:ext uri="{FF2B5EF4-FFF2-40B4-BE49-F238E27FC236}">
                <a16:creationId xmlns:a16="http://schemas.microsoft.com/office/drawing/2014/main" id="{F3DA2ACC-FB19-591E-8990-AF7E88B68149}"/>
              </a:ext>
            </a:extLst>
          </p:cNvPr>
          <p:cNvCxnSpPr>
            <a:cxnSpLocks/>
          </p:cNvCxnSpPr>
          <p:nvPr/>
        </p:nvCxnSpPr>
        <p:spPr>
          <a:xfrm>
            <a:off x="5024531" y="4187952"/>
            <a:ext cx="0" cy="34815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7A8EC14-2B6B-9E33-B0CF-A3FA0B871228}"/>
              </a:ext>
            </a:extLst>
          </p:cNvPr>
          <p:cNvCxnSpPr>
            <a:cxnSpLocks/>
          </p:cNvCxnSpPr>
          <p:nvPr/>
        </p:nvCxnSpPr>
        <p:spPr>
          <a:xfrm>
            <a:off x="7749443" y="4194048"/>
            <a:ext cx="0" cy="34815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9319113-DCB1-5D8C-05FD-F39CFEAD0F98}"/>
              </a:ext>
            </a:extLst>
          </p:cNvPr>
          <p:cNvCxnSpPr>
            <a:cxnSpLocks/>
          </p:cNvCxnSpPr>
          <p:nvPr/>
        </p:nvCxnSpPr>
        <p:spPr>
          <a:xfrm>
            <a:off x="10462163" y="4200144"/>
            <a:ext cx="0" cy="34815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098EF9B-A9B4-6611-BB36-F2063AB47B42}"/>
              </a:ext>
            </a:extLst>
          </p:cNvPr>
          <p:cNvSpPr txBox="1"/>
          <p:nvPr/>
        </p:nvSpPr>
        <p:spPr>
          <a:xfrm>
            <a:off x="8717280" y="2694432"/>
            <a:ext cx="1889760" cy="923330"/>
          </a:xfrm>
          <a:prstGeom prst="rect">
            <a:avLst/>
          </a:prstGeom>
          <a:noFill/>
        </p:spPr>
        <p:txBody>
          <a:bodyPr wrap="square" rtlCol="0">
            <a:spAutoFit/>
          </a:bodyPr>
          <a:lstStyle/>
          <a:p>
            <a:r>
              <a:rPr lang="en-US" dirty="0"/>
              <a:t>2,900 Cases of Maternal Sepsis were identified</a:t>
            </a:r>
          </a:p>
        </p:txBody>
      </p:sp>
    </p:spTree>
    <p:extLst>
      <p:ext uri="{BB962C8B-B14F-4D97-AF65-F5344CB8AC3E}">
        <p14:creationId xmlns:p14="http://schemas.microsoft.com/office/powerpoint/2010/main" val="1123736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7CA2F2-8AAE-F25E-0A21-39115379120D}"/>
              </a:ext>
            </a:extLst>
          </p:cNvPr>
          <p:cNvSpPr txBox="1">
            <a:spLocks/>
          </p:cNvSpPr>
          <p:nvPr/>
        </p:nvSpPr>
        <p:spPr>
          <a:xfrm>
            <a:off x="-513479" y="673676"/>
            <a:ext cx="5602836" cy="806209"/>
          </a:xfrm>
          <a:prstGeom prst="rect">
            <a:avLst/>
          </a:prstGeom>
        </p:spPr>
        <p:txBody>
          <a:bodyPr/>
          <a:lstStyle>
            <a:lvl1pPr algn="ctr" rtl="0" eaLnBrk="1" fontAlgn="base" hangingPunct="1">
              <a:spcBef>
                <a:spcPct val="0"/>
              </a:spcBef>
              <a:spcAft>
                <a:spcPct val="0"/>
              </a:spcAft>
              <a:defRPr sz="3600" b="0" i="0">
                <a:solidFill>
                  <a:schemeClr val="tx1"/>
                </a:solidFill>
                <a:latin typeface="+mj-lt"/>
                <a:ea typeface="Roboto Medium" panose="02000000000000000000" pitchFamily="2" charset="0"/>
                <a:cs typeface="Roboto Medium" panose="02000000000000000000" pitchFamily="2" charset="0"/>
              </a:defRPr>
            </a:lvl1pPr>
            <a:lvl2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2pPr>
            <a:lvl3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3pPr>
            <a:lvl4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4pPr>
            <a:lvl5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5pPr>
            <a:lvl6pPr marL="457200" algn="l" rtl="0" eaLnBrk="1" fontAlgn="base" hangingPunct="1">
              <a:spcBef>
                <a:spcPct val="0"/>
              </a:spcBef>
              <a:spcAft>
                <a:spcPct val="0"/>
              </a:spcAft>
              <a:defRPr sz="4000">
                <a:solidFill>
                  <a:schemeClr val="tx1"/>
                </a:solidFill>
                <a:latin typeface="Arial" pitchFamily="4" charset="0"/>
              </a:defRPr>
            </a:lvl6pPr>
            <a:lvl7pPr marL="914400" algn="l" rtl="0" eaLnBrk="1" fontAlgn="base" hangingPunct="1">
              <a:spcBef>
                <a:spcPct val="0"/>
              </a:spcBef>
              <a:spcAft>
                <a:spcPct val="0"/>
              </a:spcAft>
              <a:defRPr sz="4000">
                <a:solidFill>
                  <a:schemeClr val="tx1"/>
                </a:solidFill>
                <a:latin typeface="Arial" pitchFamily="4" charset="0"/>
              </a:defRPr>
            </a:lvl7pPr>
            <a:lvl8pPr marL="1371600" algn="l" rtl="0" eaLnBrk="1" fontAlgn="base" hangingPunct="1">
              <a:spcBef>
                <a:spcPct val="0"/>
              </a:spcBef>
              <a:spcAft>
                <a:spcPct val="0"/>
              </a:spcAft>
              <a:defRPr sz="4000">
                <a:solidFill>
                  <a:schemeClr val="tx1"/>
                </a:solidFill>
                <a:latin typeface="Arial" pitchFamily="4" charset="0"/>
              </a:defRPr>
            </a:lvl8pPr>
            <a:lvl9pPr marL="1828800" algn="l" rtl="0" eaLnBrk="1" fontAlgn="base" hangingPunct="1">
              <a:spcBef>
                <a:spcPct val="0"/>
              </a:spcBef>
              <a:spcAft>
                <a:spcPct val="0"/>
              </a:spcAft>
              <a:defRPr sz="4000">
                <a:solidFill>
                  <a:schemeClr val="tx1"/>
                </a:solidFill>
                <a:latin typeface="Arial" pitchFamily="4" charset="0"/>
              </a:defRPr>
            </a:lvl9pPr>
          </a:lstStyle>
          <a:p>
            <a:r>
              <a:rPr lang="en-US" kern="0" dirty="0">
                <a:solidFill>
                  <a:srgbClr val="A2203C"/>
                </a:solidFill>
                <a:latin typeface="+mn-lt"/>
              </a:rPr>
              <a:t>Sepsis Screening </a:t>
            </a:r>
          </a:p>
          <a:p>
            <a:r>
              <a:rPr lang="en-US" kern="0" dirty="0">
                <a:solidFill>
                  <a:srgbClr val="A2203C"/>
                </a:solidFill>
                <a:latin typeface="+mn-lt"/>
              </a:rPr>
              <a:t>Systems Evaluated</a:t>
            </a:r>
          </a:p>
        </p:txBody>
      </p:sp>
      <p:pic>
        <p:nvPicPr>
          <p:cNvPr id="11" name="Picture 10">
            <a:extLst>
              <a:ext uri="{FF2B5EF4-FFF2-40B4-BE49-F238E27FC236}">
                <a16:creationId xmlns:a16="http://schemas.microsoft.com/office/drawing/2014/main" id="{0BC220EA-E89B-D948-1B64-0FDD8470F7C0}"/>
              </a:ext>
            </a:extLst>
          </p:cNvPr>
          <p:cNvPicPr>
            <a:picLocks noChangeAspect="1"/>
          </p:cNvPicPr>
          <p:nvPr/>
        </p:nvPicPr>
        <p:blipFill>
          <a:blip r:embed="rId3"/>
          <a:stretch>
            <a:fillRect/>
          </a:stretch>
        </p:blipFill>
        <p:spPr>
          <a:xfrm>
            <a:off x="894571" y="2887577"/>
            <a:ext cx="3123410" cy="1984876"/>
          </a:xfrm>
          <a:prstGeom prst="rect">
            <a:avLst/>
          </a:prstGeom>
        </p:spPr>
      </p:pic>
      <p:sp>
        <p:nvSpPr>
          <p:cNvPr id="13" name="TextBox 12">
            <a:extLst>
              <a:ext uri="{FF2B5EF4-FFF2-40B4-BE49-F238E27FC236}">
                <a16:creationId xmlns:a16="http://schemas.microsoft.com/office/drawing/2014/main" id="{0DA47EC0-B1F7-3737-52F6-F7141B2B2F61}"/>
              </a:ext>
            </a:extLst>
          </p:cNvPr>
          <p:cNvSpPr txBox="1"/>
          <p:nvPr/>
        </p:nvSpPr>
        <p:spPr>
          <a:xfrm>
            <a:off x="914401" y="2153651"/>
            <a:ext cx="3043989" cy="646331"/>
          </a:xfrm>
          <a:prstGeom prst="rect">
            <a:avLst/>
          </a:prstGeom>
          <a:noFill/>
        </p:spPr>
        <p:txBody>
          <a:bodyPr wrap="square" rtlCol="0">
            <a:spAutoFit/>
          </a:bodyPr>
          <a:lstStyle/>
          <a:p>
            <a:pPr algn="ctr"/>
            <a:r>
              <a:rPr lang="en-US" dirty="0"/>
              <a:t>Standard Non-Pregnant Sepsis Screen </a:t>
            </a:r>
          </a:p>
        </p:txBody>
      </p:sp>
      <p:sp>
        <p:nvSpPr>
          <p:cNvPr id="14" name="TextBox 13">
            <a:extLst>
              <a:ext uri="{FF2B5EF4-FFF2-40B4-BE49-F238E27FC236}">
                <a16:creationId xmlns:a16="http://schemas.microsoft.com/office/drawing/2014/main" id="{5EA65C32-0D1A-AA48-F582-15E213F37235}"/>
              </a:ext>
            </a:extLst>
          </p:cNvPr>
          <p:cNvSpPr txBox="1"/>
          <p:nvPr/>
        </p:nvSpPr>
        <p:spPr>
          <a:xfrm>
            <a:off x="4940974" y="657726"/>
            <a:ext cx="2386262" cy="646331"/>
          </a:xfrm>
          <a:prstGeom prst="rect">
            <a:avLst/>
          </a:prstGeom>
          <a:noFill/>
        </p:spPr>
        <p:txBody>
          <a:bodyPr wrap="square" rtlCol="0">
            <a:spAutoFit/>
          </a:bodyPr>
          <a:lstStyle/>
          <a:p>
            <a:pPr algn="ctr"/>
            <a:r>
              <a:rPr lang="en-US" dirty="0"/>
              <a:t>Pregnancy Screens for Severe Morbidity</a:t>
            </a:r>
          </a:p>
        </p:txBody>
      </p:sp>
      <p:sp>
        <p:nvSpPr>
          <p:cNvPr id="15" name="TextBox 14">
            <a:extLst>
              <a:ext uri="{FF2B5EF4-FFF2-40B4-BE49-F238E27FC236}">
                <a16:creationId xmlns:a16="http://schemas.microsoft.com/office/drawing/2014/main" id="{46AE7B2E-7B0C-62A5-02A2-C082242CF12B}"/>
              </a:ext>
            </a:extLst>
          </p:cNvPr>
          <p:cNvSpPr txBox="1"/>
          <p:nvPr/>
        </p:nvSpPr>
        <p:spPr>
          <a:xfrm>
            <a:off x="8209553" y="2153651"/>
            <a:ext cx="3076073" cy="646331"/>
          </a:xfrm>
          <a:prstGeom prst="rect">
            <a:avLst/>
          </a:prstGeom>
          <a:noFill/>
        </p:spPr>
        <p:txBody>
          <a:bodyPr wrap="square" rtlCol="0">
            <a:spAutoFit/>
          </a:bodyPr>
          <a:lstStyle/>
          <a:p>
            <a:pPr algn="ctr"/>
            <a:r>
              <a:rPr lang="en-US" dirty="0"/>
              <a:t>Pregnancy-Adjusted Screens for Sepsis</a:t>
            </a:r>
          </a:p>
        </p:txBody>
      </p:sp>
      <p:sp>
        <p:nvSpPr>
          <p:cNvPr id="16" name="TextBox 15">
            <a:extLst>
              <a:ext uri="{FF2B5EF4-FFF2-40B4-BE49-F238E27FC236}">
                <a16:creationId xmlns:a16="http://schemas.microsoft.com/office/drawing/2014/main" id="{03353D3C-F3CF-D47A-4C2A-6E71819478C8}"/>
              </a:ext>
            </a:extLst>
          </p:cNvPr>
          <p:cNvSpPr txBox="1"/>
          <p:nvPr/>
        </p:nvSpPr>
        <p:spPr>
          <a:xfrm>
            <a:off x="862926" y="5298574"/>
            <a:ext cx="3167652" cy="120032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Goal: Find the balance between</a:t>
            </a:r>
            <a:r>
              <a:rPr lang="en-US" sz="2400" dirty="0">
                <a:solidFill>
                  <a:prstClr val="black"/>
                </a:solidFill>
                <a:latin typeface="Calibri" panose="020F0502020204030204"/>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Sensitivity and </a:t>
            </a:r>
            <a:r>
              <a:rPr lang="en-US" sz="2400" dirty="0">
                <a:solidFill>
                  <a:prstClr val="black"/>
                </a:solidFill>
                <a:latin typeface="Calibri" panose="020F0502020204030204"/>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Screen Positive Rate</a:t>
            </a:r>
          </a:p>
        </p:txBody>
      </p:sp>
      <p:pic>
        <p:nvPicPr>
          <p:cNvPr id="17" name="Picture 16">
            <a:extLst>
              <a:ext uri="{FF2B5EF4-FFF2-40B4-BE49-F238E27FC236}">
                <a16:creationId xmlns:a16="http://schemas.microsoft.com/office/drawing/2014/main" id="{8E3F8EDE-64D8-7BE0-3FED-1873575AFD39}"/>
              </a:ext>
            </a:extLst>
          </p:cNvPr>
          <p:cNvPicPr>
            <a:picLocks noChangeAspect="1"/>
          </p:cNvPicPr>
          <p:nvPr/>
        </p:nvPicPr>
        <p:blipFill>
          <a:blip r:embed="rId4"/>
          <a:stretch>
            <a:fillRect/>
          </a:stretch>
        </p:blipFill>
        <p:spPr>
          <a:xfrm>
            <a:off x="8285417" y="2851483"/>
            <a:ext cx="2988303" cy="3114843"/>
          </a:xfrm>
          <a:prstGeom prst="rect">
            <a:avLst/>
          </a:prstGeom>
        </p:spPr>
      </p:pic>
      <p:pic>
        <p:nvPicPr>
          <p:cNvPr id="2" name="Picture 1">
            <a:extLst>
              <a:ext uri="{FF2B5EF4-FFF2-40B4-BE49-F238E27FC236}">
                <a16:creationId xmlns:a16="http://schemas.microsoft.com/office/drawing/2014/main" id="{5CFA0AB6-5E87-4A9C-4F75-5C3C780F5453}"/>
              </a:ext>
            </a:extLst>
          </p:cNvPr>
          <p:cNvPicPr>
            <a:picLocks noChangeAspect="1"/>
          </p:cNvPicPr>
          <p:nvPr/>
        </p:nvPicPr>
        <p:blipFill>
          <a:blip r:embed="rId5"/>
          <a:stretch>
            <a:fillRect/>
          </a:stretch>
        </p:blipFill>
        <p:spPr>
          <a:xfrm>
            <a:off x="4686300" y="1368332"/>
            <a:ext cx="3067050" cy="5349967"/>
          </a:xfrm>
          <a:prstGeom prst="rect">
            <a:avLst/>
          </a:prstGeom>
        </p:spPr>
      </p:pic>
    </p:spTree>
    <p:extLst>
      <p:ext uri="{BB962C8B-B14F-4D97-AF65-F5344CB8AC3E}">
        <p14:creationId xmlns:p14="http://schemas.microsoft.com/office/powerpoint/2010/main" val="2694282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A5D82C-CDFE-8890-6BE3-00E35853F591}"/>
              </a:ext>
            </a:extLst>
          </p:cNvPr>
          <p:cNvSpPr txBox="1"/>
          <p:nvPr/>
        </p:nvSpPr>
        <p:spPr>
          <a:xfrm>
            <a:off x="1157643" y="527996"/>
            <a:ext cx="10214810" cy="1077218"/>
          </a:xfrm>
          <a:prstGeom prst="rect">
            <a:avLst/>
          </a:prstGeom>
          <a:noFill/>
        </p:spPr>
        <p:txBody>
          <a:bodyPr wrap="square" rtlCol="0">
            <a:spAutoFit/>
          </a:bodyPr>
          <a:lstStyle/>
          <a:p>
            <a:pPr algn="ctr"/>
            <a:r>
              <a:rPr lang="en-US" sz="3200" dirty="0">
                <a:solidFill>
                  <a:srgbClr val="A2203C"/>
                </a:solidFill>
                <a:effectLst/>
                <a:latin typeface="Calibri" panose="020F0502020204030204" pitchFamily="34" charset="0"/>
                <a:ea typeface="Calibri" panose="020F0502020204030204" pitchFamily="34" charset="0"/>
              </a:rPr>
              <a:t>Performance of Screening Tools for </a:t>
            </a:r>
            <a:br>
              <a:rPr lang="en-US" sz="3200" dirty="0">
                <a:solidFill>
                  <a:srgbClr val="A2203C"/>
                </a:solidFill>
                <a:effectLst/>
                <a:latin typeface="Calibri" panose="020F0502020204030204" pitchFamily="34" charset="0"/>
                <a:ea typeface="Calibri" panose="020F0502020204030204" pitchFamily="34" charset="0"/>
              </a:rPr>
            </a:br>
            <a:r>
              <a:rPr lang="en-US" sz="3200" dirty="0">
                <a:solidFill>
                  <a:srgbClr val="A2203C"/>
                </a:solidFill>
                <a:effectLst/>
                <a:latin typeface="Calibri" panose="020F0502020204030204" pitchFamily="34" charset="0"/>
                <a:ea typeface="Calibri" panose="020F0502020204030204" pitchFamily="34" charset="0"/>
              </a:rPr>
              <a:t>Intrapartum Sepsis and Sepsis with Organ Injury</a:t>
            </a:r>
            <a:endParaRPr lang="en-US" sz="3200" dirty="0">
              <a:solidFill>
                <a:srgbClr val="A2203C"/>
              </a:solidFill>
            </a:endParaRPr>
          </a:p>
        </p:txBody>
      </p:sp>
      <p:pic>
        <p:nvPicPr>
          <p:cNvPr id="3" name="Picture 2">
            <a:extLst>
              <a:ext uri="{FF2B5EF4-FFF2-40B4-BE49-F238E27FC236}">
                <a16:creationId xmlns:a16="http://schemas.microsoft.com/office/drawing/2014/main" id="{315CC5FF-38AB-FF7B-C56D-52FD75FFADA5}"/>
              </a:ext>
            </a:extLst>
          </p:cNvPr>
          <p:cNvPicPr>
            <a:picLocks noChangeAspect="1"/>
          </p:cNvPicPr>
          <p:nvPr/>
        </p:nvPicPr>
        <p:blipFill>
          <a:blip r:embed="rId3"/>
          <a:stretch>
            <a:fillRect/>
          </a:stretch>
        </p:blipFill>
        <p:spPr>
          <a:xfrm>
            <a:off x="1395609" y="1761473"/>
            <a:ext cx="9652348" cy="4826174"/>
          </a:xfrm>
          <a:prstGeom prst="rect">
            <a:avLst/>
          </a:prstGeom>
        </p:spPr>
      </p:pic>
      <p:sp>
        <p:nvSpPr>
          <p:cNvPr id="2" name="Oval 1">
            <a:extLst>
              <a:ext uri="{FF2B5EF4-FFF2-40B4-BE49-F238E27FC236}">
                <a16:creationId xmlns:a16="http://schemas.microsoft.com/office/drawing/2014/main" id="{FBD8C7E4-9CF9-5688-28FB-2720DD3B49EF}"/>
              </a:ext>
            </a:extLst>
          </p:cNvPr>
          <p:cNvSpPr/>
          <p:nvPr/>
        </p:nvSpPr>
        <p:spPr bwMode="auto">
          <a:xfrm>
            <a:off x="4556234" y="1749973"/>
            <a:ext cx="1213945" cy="64638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Tree>
    <p:extLst>
      <p:ext uri="{BB962C8B-B14F-4D97-AF65-F5344CB8AC3E}">
        <p14:creationId xmlns:p14="http://schemas.microsoft.com/office/powerpoint/2010/main" val="247937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16233A-7077-F857-6BB3-98D1625C2D6D}"/>
              </a:ext>
            </a:extLst>
          </p:cNvPr>
          <p:cNvPicPr>
            <a:picLocks noChangeAspect="1"/>
          </p:cNvPicPr>
          <p:nvPr/>
        </p:nvPicPr>
        <p:blipFill>
          <a:blip r:embed="rId3"/>
          <a:stretch>
            <a:fillRect/>
          </a:stretch>
        </p:blipFill>
        <p:spPr>
          <a:xfrm>
            <a:off x="1329210" y="1734087"/>
            <a:ext cx="9765117" cy="4909835"/>
          </a:xfrm>
          <a:prstGeom prst="rect">
            <a:avLst/>
          </a:prstGeom>
        </p:spPr>
      </p:pic>
      <p:sp>
        <p:nvSpPr>
          <p:cNvPr id="3" name="TextBox 2">
            <a:extLst>
              <a:ext uri="{FF2B5EF4-FFF2-40B4-BE49-F238E27FC236}">
                <a16:creationId xmlns:a16="http://schemas.microsoft.com/office/drawing/2014/main" id="{DD6A8DC2-5FEA-082F-CDF9-95E95287098A}"/>
              </a:ext>
            </a:extLst>
          </p:cNvPr>
          <p:cNvSpPr txBox="1"/>
          <p:nvPr/>
        </p:nvSpPr>
        <p:spPr>
          <a:xfrm>
            <a:off x="1157643" y="527996"/>
            <a:ext cx="10214810" cy="1077218"/>
          </a:xfrm>
          <a:prstGeom prst="rect">
            <a:avLst/>
          </a:prstGeom>
          <a:noFill/>
        </p:spPr>
        <p:txBody>
          <a:bodyPr wrap="square" rtlCol="0">
            <a:spAutoFit/>
          </a:bodyPr>
          <a:lstStyle/>
          <a:p>
            <a:pPr algn="ctr"/>
            <a:r>
              <a:rPr lang="en-US" sz="3200" dirty="0">
                <a:solidFill>
                  <a:srgbClr val="A2203C"/>
                </a:solidFill>
                <a:effectLst/>
                <a:latin typeface="Calibri" panose="020F0502020204030204" pitchFamily="34" charset="0"/>
                <a:ea typeface="Calibri" panose="020F0502020204030204" pitchFamily="34" charset="0"/>
              </a:rPr>
              <a:t>Performance of Screening Tools for </a:t>
            </a:r>
            <a:br>
              <a:rPr lang="en-US" sz="3200" dirty="0">
                <a:solidFill>
                  <a:srgbClr val="A2203C"/>
                </a:solidFill>
                <a:effectLst/>
                <a:latin typeface="Calibri" panose="020F0502020204030204" pitchFamily="34" charset="0"/>
                <a:ea typeface="Calibri" panose="020F0502020204030204" pitchFamily="34" charset="0"/>
              </a:rPr>
            </a:br>
            <a:r>
              <a:rPr lang="en-US" sz="3200" dirty="0">
                <a:solidFill>
                  <a:srgbClr val="A2203C"/>
                </a:solidFill>
                <a:effectLst/>
                <a:latin typeface="Calibri" panose="020F0502020204030204" pitchFamily="34" charset="0"/>
                <a:ea typeface="Calibri" panose="020F0502020204030204" pitchFamily="34" charset="0"/>
              </a:rPr>
              <a:t>Intrapartum Sepsis and Sepsis with Organ Injury</a:t>
            </a:r>
            <a:endParaRPr lang="en-US" sz="3200" dirty="0">
              <a:solidFill>
                <a:srgbClr val="A2203C"/>
              </a:solidFill>
            </a:endParaRPr>
          </a:p>
        </p:txBody>
      </p:sp>
    </p:spTree>
    <p:extLst>
      <p:ext uri="{BB962C8B-B14F-4D97-AF65-F5344CB8AC3E}">
        <p14:creationId xmlns:p14="http://schemas.microsoft.com/office/powerpoint/2010/main" val="3328469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4C24B8FE-6F58-FF42-E2F0-EC8FC7EE42AB}"/>
              </a:ext>
            </a:extLst>
          </p:cNvPr>
          <p:cNvCxnSpPr>
            <a:cxnSpLocks/>
            <a:endCxn id="12" idx="0"/>
          </p:cNvCxnSpPr>
          <p:nvPr/>
        </p:nvCxnSpPr>
        <p:spPr>
          <a:xfrm>
            <a:off x="6570907" y="3256767"/>
            <a:ext cx="0" cy="30690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2">
            <a:extLst>
              <a:ext uri="{FF2B5EF4-FFF2-40B4-BE49-F238E27FC236}">
                <a16:creationId xmlns:a16="http://schemas.microsoft.com/office/drawing/2014/main" id="{259A66D4-EB24-A52E-D0BE-B23D47594C71}"/>
              </a:ext>
            </a:extLst>
          </p:cNvPr>
          <p:cNvSpPr>
            <a:spLocks noChangeArrowheads="1"/>
          </p:cNvSpPr>
          <p:nvPr/>
        </p:nvSpPr>
        <p:spPr bwMode="auto">
          <a:xfrm>
            <a:off x="4483994" y="1231392"/>
            <a:ext cx="1898332" cy="292100"/>
          </a:xfrm>
          <a:prstGeom prst="rect">
            <a:avLst/>
          </a:prstGeom>
          <a:solidFill>
            <a:srgbClr val="E7E6E6"/>
          </a:solidFill>
          <a:ln w="12700">
            <a:solidFill>
              <a:srgbClr val="1F3763"/>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Suspected Infection</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49604A43-6343-27D0-6D66-3F16FDA043F7}"/>
              </a:ext>
            </a:extLst>
          </p:cNvPr>
          <p:cNvSpPr>
            <a:spLocks noChangeArrowheads="1"/>
          </p:cNvSpPr>
          <p:nvPr/>
        </p:nvSpPr>
        <p:spPr bwMode="auto">
          <a:xfrm>
            <a:off x="4582484" y="1906933"/>
            <a:ext cx="4077112" cy="1353958"/>
          </a:xfrm>
          <a:prstGeom prst="rect">
            <a:avLst/>
          </a:prstGeom>
          <a:solidFill>
            <a:srgbClr val="D9E2F3"/>
          </a:solidFill>
          <a:ln w="12700">
            <a:solidFill>
              <a:srgbClr val="4472C4"/>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Step 1</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4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Initial Severe Infection Screen</a:t>
            </a:r>
            <a:endParaRPr kumimoji="0" lang="en-US" altLang="en-US" sz="1400" b="1" i="0" u="none" strike="noStrike" cap="none" normalizeH="0" baseline="0" dirty="0">
              <a:ln>
                <a:noFill/>
              </a:ln>
              <a:solidFill>
                <a:schemeClr val="tx1"/>
              </a:solidFill>
              <a:effectLst/>
            </a:endParaRPr>
          </a:p>
          <a:p>
            <a:pPr marL="114300" marR="0" lvl="0" indent="-114300" algn="l" defTabSz="914400" rtl="0" eaLnBrk="0" fontAlgn="base" latinLnBrk="0" hangingPunct="0">
              <a:lnSpc>
                <a:spcPct val="100000"/>
              </a:lnSpc>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Oral temp &lt;36C (98.6F) or ≥38C (100.4F)</a:t>
            </a:r>
            <a:endParaRPr kumimoji="0" lang="en-US" altLang="en-US" sz="1400" b="0" i="0" u="none" strike="noStrike" cap="none" normalizeH="0" baseline="0" dirty="0">
              <a:ln>
                <a:noFill/>
              </a:ln>
              <a:solidFill>
                <a:schemeClr val="tx1"/>
              </a:solidFill>
              <a:effectLst/>
            </a:endParaRPr>
          </a:p>
          <a:p>
            <a:pPr marL="114300" marR="0" lvl="0" indent="-114300" algn="l" defTabSz="914400" rtl="0" eaLnBrk="0" fontAlgn="base" latinLnBrk="0" hangingPunct="0">
              <a:lnSpc>
                <a:spcPct val="100000"/>
              </a:lnSpc>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Heart rate &gt;110 bpm</a:t>
            </a:r>
            <a:endParaRPr kumimoji="0" lang="en-US" altLang="en-US" sz="1400" b="0" i="0" u="none" strike="noStrike" cap="none" normalizeH="0" baseline="0" dirty="0">
              <a:ln>
                <a:noFill/>
              </a:ln>
              <a:solidFill>
                <a:schemeClr val="tx1"/>
              </a:solidFill>
              <a:effectLst/>
            </a:endParaRPr>
          </a:p>
          <a:p>
            <a:pPr marL="114300" marR="0" lvl="0" indent="-114300" algn="l" defTabSz="914400" rtl="0" eaLnBrk="0" fontAlgn="base" latinLnBrk="0" hangingPunct="0">
              <a:lnSpc>
                <a:spcPct val="100000"/>
              </a:lnSpc>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Respiratory rate &gt;24 breaths per min</a:t>
            </a:r>
            <a:endParaRPr kumimoji="0" lang="en-US" altLang="en-US" sz="1400" b="0" i="0" u="none" strike="noStrike" cap="none" normalizeH="0" baseline="0" dirty="0">
              <a:ln>
                <a:noFill/>
              </a:ln>
              <a:solidFill>
                <a:schemeClr val="tx1"/>
              </a:solidFill>
              <a:effectLst/>
            </a:endParaRPr>
          </a:p>
          <a:p>
            <a:pPr marL="114300" marR="0" lvl="0" indent="-114300" algn="l" defTabSz="914400" rtl="0" eaLnBrk="0" fontAlgn="base" latinLnBrk="0" hangingPunct="0">
              <a:lnSpc>
                <a:spcPct val="100000"/>
              </a:lnSpc>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WBCs &gt;15,000/mm</a:t>
            </a:r>
            <a:r>
              <a:rPr kumimoji="0" lang="en-US" altLang="en-US" sz="1400" b="0" i="0" u="none" strike="noStrike" cap="none" normalizeH="0" baseline="3000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400" b="0" i="1"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or</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&lt;4,000/mm</a:t>
            </a:r>
            <a:r>
              <a:rPr kumimoji="0" lang="en-US" altLang="en-US" sz="1400" b="0" i="0" u="none" strike="noStrike" cap="none" normalizeH="0" baseline="3000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400" b="0" i="1"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or</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&gt;10% bands</a:t>
            </a:r>
            <a:endParaRPr kumimoji="0" lang="en-US" altLang="en-US" sz="14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Positive if any 2 criteria met</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cxnSp>
        <p:nvCxnSpPr>
          <p:cNvPr id="4" name="Straight Arrow Connector 3">
            <a:extLst>
              <a:ext uri="{FF2B5EF4-FFF2-40B4-BE49-F238E27FC236}">
                <a16:creationId xmlns:a16="http://schemas.microsoft.com/office/drawing/2014/main" id="{9AB4EB73-67D6-D3B3-0D82-97129E999F2B}"/>
              </a:ext>
            </a:extLst>
          </p:cNvPr>
          <p:cNvCxnSpPr>
            <a:cxnSpLocks/>
          </p:cNvCxnSpPr>
          <p:nvPr/>
        </p:nvCxnSpPr>
        <p:spPr>
          <a:xfrm>
            <a:off x="7524851" y="1525746"/>
            <a:ext cx="0" cy="3811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3">
            <a:extLst>
              <a:ext uri="{FF2B5EF4-FFF2-40B4-BE49-F238E27FC236}">
                <a16:creationId xmlns:a16="http://schemas.microsoft.com/office/drawing/2014/main" id="{EE8F5F39-085F-A3B0-C93A-4F4DDB13D2E1}"/>
              </a:ext>
            </a:extLst>
          </p:cNvPr>
          <p:cNvSpPr>
            <a:spLocks noChangeArrowheads="1"/>
          </p:cNvSpPr>
          <p:nvPr/>
        </p:nvSpPr>
        <p:spPr bwMode="auto">
          <a:xfrm>
            <a:off x="6559524" y="1231392"/>
            <a:ext cx="2356612" cy="304800"/>
          </a:xfrm>
          <a:prstGeom prst="rect">
            <a:avLst/>
          </a:prstGeom>
          <a:noFill/>
          <a:ln w="12700">
            <a:solidFill>
              <a:srgbClr val="1F3763"/>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Routine Vital Signs Screening</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cxnSp>
        <p:nvCxnSpPr>
          <p:cNvPr id="6" name="Straight Arrow Connector 5">
            <a:extLst>
              <a:ext uri="{FF2B5EF4-FFF2-40B4-BE49-F238E27FC236}">
                <a16:creationId xmlns:a16="http://schemas.microsoft.com/office/drawing/2014/main" id="{39560182-8C73-58E7-FE90-70183C864DAA}"/>
              </a:ext>
            </a:extLst>
          </p:cNvPr>
          <p:cNvCxnSpPr>
            <a:cxnSpLocks/>
          </p:cNvCxnSpPr>
          <p:nvPr/>
        </p:nvCxnSpPr>
        <p:spPr>
          <a:xfrm>
            <a:off x="5676753" y="1525746"/>
            <a:ext cx="0" cy="3811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F132CCE-FBB8-1F6D-7D01-B6F3CB98E794}"/>
              </a:ext>
            </a:extLst>
          </p:cNvPr>
          <p:cNvSpPr/>
          <p:nvPr/>
        </p:nvSpPr>
        <p:spPr>
          <a:xfrm>
            <a:off x="4039336" y="642765"/>
            <a:ext cx="5145024" cy="461665"/>
          </a:xfrm>
          <a:prstGeom prst="rect">
            <a:avLst/>
          </a:prstGeom>
        </p:spPr>
        <p:txBody>
          <a:bodyPr wrap="square">
            <a:spAutoFit/>
          </a:bodyPr>
          <a:lstStyle/>
          <a:p>
            <a:pPr algn="ctr">
              <a:tabLst>
                <a:tab pos="2971800" algn="ctr"/>
                <a:tab pos="5943600" algn="r"/>
              </a:tabLst>
            </a:pPr>
            <a:r>
              <a:rPr lang="en-US" sz="2400" dirty="0">
                <a:latin typeface="Calibri" panose="020F0502020204030204" pitchFamily="34" charset="0"/>
                <a:ea typeface="Calibri" panose="020F0502020204030204" pitchFamily="34" charset="0"/>
                <a:cs typeface="Times New Roman" panose="02020603050405020304" pitchFamily="18" charset="0"/>
              </a:rPr>
              <a:t>Maternal Sepsis Evaluation Flow Chart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12">
            <a:extLst>
              <a:ext uri="{FF2B5EF4-FFF2-40B4-BE49-F238E27FC236}">
                <a16:creationId xmlns:a16="http://schemas.microsoft.com/office/drawing/2014/main" id="{D18A034E-7782-E41C-8E67-D1F479E951D0}"/>
              </a:ext>
            </a:extLst>
          </p:cNvPr>
          <p:cNvSpPr>
            <a:spLocks noChangeArrowheads="1"/>
          </p:cNvSpPr>
          <p:nvPr/>
        </p:nvSpPr>
        <p:spPr bwMode="auto">
          <a:xfrm>
            <a:off x="5030350" y="4883722"/>
            <a:ext cx="3081114" cy="1480501"/>
          </a:xfrm>
          <a:prstGeom prst="rect">
            <a:avLst/>
          </a:prstGeom>
          <a:solidFill>
            <a:srgbClr val="D9E2F3"/>
          </a:solidFill>
          <a:ln w="12700">
            <a:solidFill>
              <a:srgbClr val="4472C4"/>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ea typeface="Calibri" panose="020F0502020204030204" pitchFamily="34" charset="0"/>
                <a:cs typeface="Times New Roman" panose="02020603050405020304" pitchFamily="18" charset="0"/>
              </a:rPr>
              <a:t>Step 2</a:t>
            </a:r>
            <a:r>
              <a:rPr kumimoji="0" lang="en-US" altLang="en-US" sz="1400" b="0" i="0" u="none" strike="noStrike" cap="none" normalizeH="0" baseline="0" dirty="0">
                <a:ln>
                  <a:noFill/>
                </a:ln>
                <a:solidFill>
                  <a:srgbClr val="000000"/>
                </a:solidFill>
                <a:effectLst/>
                <a:ea typeface="Calibri" panose="020F0502020204030204" pitchFamily="34" charset="0"/>
                <a:cs typeface="Times New Roman" panose="02020603050405020304" pitchFamily="18" charset="0"/>
              </a:rPr>
              <a:t>: </a:t>
            </a:r>
            <a:r>
              <a:rPr kumimoji="0" lang="en-US" altLang="en-US" sz="1400" b="1" i="0" u="none" strike="noStrike" cap="none" normalizeH="0" baseline="0" dirty="0">
                <a:ln>
                  <a:noFill/>
                </a:ln>
                <a:solidFill>
                  <a:srgbClr val="000000"/>
                </a:solidFill>
                <a:effectLst/>
                <a:ea typeface="Calibri" panose="020F0502020204030204" pitchFamily="34" charset="0"/>
                <a:cs typeface="Times New Roman" panose="02020603050405020304" pitchFamily="18" charset="0"/>
              </a:rPr>
              <a:t>Confirmation of Sepsis with End Organ Injury</a:t>
            </a:r>
            <a:endParaRPr kumimoji="0" lang="en-US" altLang="en-US" sz="1400" b="1" i="0" u="none" strike="noStrike" cap="none" normalizeH="0" baseline="0" dirty="0">
              <a:ln>
                <a:noFill/>
              </a:ln>
              <a:solidFill>
                <a:schemeClr val="tx1"/>
              </a:solidFill>
              <a:effectLst/>
            </a:endParaRPr>
          </a:p>
          <a:p>
            <a:pPr marL="114300" marR="0" lvl="0" indent="-114300" defTabSz="914400" rtl="0" eaLnBrk="0" fontAlgn="base" latinLnBrk="0" hangingPunct="0">
              <a:lnSpc>
                <a:spcPct val="100000"/>
              </a:lnSpc>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rgbClr val="000000"/>
                </a:solidFill>
                <a:effectLst/>
                <a:ea typeface="Calibri" panose="020F0502020204030204" pitchFamily="34" charset="0"/>
                <a:cs typeface="Times New Roman" panose="02020603050405020304" pitchFamily="18" charset="0"/>
              </a:rPr>
              <a:t>Laboratory: Chem, </a:t>
            </a:r>
            <a:r>
              <a:rPr kumimoji="0" lang="en-US" altLang="en-US" sz="1400" b="0" i="0" u="none" strike="noStrike" cap="none" normalizeH="0" baseline="0" dirty="0" err="1">
                <a:ln>
                  <a:noFill/>
                </a:ln>
                <a:solidFill>
                  <a:srgbClr val="000000"/>
                </a:solidFill>
                <a:effectLst/>
                <a:ea typeface="Calibri" panose="020F0502020204030204" pitchFamily="34" charset="0"/>
                <a:cs typeface="Times New Roman" panose="02020603050405020304" pitchFamily="18" charset="0"/>
              </a:rPr>
              <a:t>Coags</a:t>
            </a:r>
            <a:r>
              <a:rPr kumimoji="0" lang="en-US" altLang="en-US" sz="1400" b="0" i="0" u="none" strike="noStrike" cap="none" normalizeH="0" baseline="0" dirty="0">
                <a:ln>
                  <a:noFill/>
                </a:ln>
                <a:solidFill>
                  <a:srgbClr val="000000"/>
                </a:solidFill>
                <a:effectLst/>
                <a:ea typeface="Calibri" panose="020F0502020204030204" pitchFamily="34" charset="0"/>
                <a:cs typeface="Times New Roman" panose="02020603050405020304" pitchFamily="18" charset="0"/>
              </a:rPr>
              <a:t>, Lactate</a:t>
            </a:r>
          </a:p>
          <a:p>
            <a:pPr marL="114300" marR="0" lvl="0" indent="-114300" defTabSz="914400" rtl="0" eaLnBrk="0" fontAlgn="base" latinLnBrk="0" hangingPunct="0">
              <a:lnSpc>
                <a:spcPct val="100000"/>
              </a:lnSpc>
              <a:spcBef>
                <a:spcPct val="0"/>
              </a:spcBef>
              <a:spcAft>
                <a:spcPct val="0"/>
              </a:spcAft>
              <a:buClrTx/>
              <a:buSzTx/>
              <a:buFont typeface="Arial" panose="020B0604020202020204" pitchFamily="34" charset="0"/>
              <a:buChar char="•"/>
            </a:pPr>
            <a:r>
              <a:rPr lang="en-US" altLang="en-US" sz="1400" dirty="0">
                <a:solidFill>
                  <a:srgbClr val="000000"/>
                </a:solidFill>
                <a:ea typeface="Calibri" panose="020F0502020204030204" pitchFamily="34" charset="0"/>
                <a:cs typeface="Times New Roman" panose="02020603050405020304" pitchFamily="18" charset="0"/>
              </a:rPr>
              <a:t>Mental Status evaluation</a:t>
            </a:r>
          </a:p>
          <a:p>
            <a:pPr marL="114300" marR="0" lvl="0" indent="-114300" defTabSz="914400" rtl="0" eaLnBrk="0" fontAlgn="base" latinLnBrk="0" hangingPunct="0">
              <a:lnSpc>
                <a:spcPct val="100000"/>
              </a:lnSpc>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rgbClr val="000000"/>
                </a:solidFill>
                <a:effectLst/>
                <a:ea typeface="Calibri" panose="020F0502020204030204" pitchFamily="34" charset="0"/>
                <a:cs typeface="Times New Roman" panose="02020603050405020304" pitchFamily="18" charset="0"/>
              </a:rPr>
              <a:t>Persistent MAP &lt;65 </a:t>
            </a:r>
            <a:r>
              <a:rPr lang="en-US" altLang="en-US" sz="1400" dirty="0">
                <a:solidFill>
                  <a:srgbClr val="000000"/>
                </a:solidFill>
                <a:ea typeface="Calibri" panose="020F0502020204030204" pitchFamily="34" charset="0"/>
                <a:cs typeface="Times New Roman" panose="02020603050405020304" pitchFamily="18" charset="0"/>
              </a:rPr>
              <a:t>with infection</a:t>
            </a:r>
            <a:r>
              <a:rPr kumimoji="0" lang="en-US" altLang="en-US" sz="1400" b="0" i="0" u="none" strike="noStrike" cap="none" normalizeH="0" baseline="0" dirty="0">
                <a:ln>
                  <a:noFill/>
                </a:ln>
                <a:solidFill>
                  <a:srgbClr val="000000"/>
                </a:solidFill>
                <a:effectLst/>
                <a:ea typeface="Calibri" panose="020F0502020204030204" pitchFamily="34" charset="0"/>
                <a:cs typeface="Times New Roman" panose="02020603050405020304" pitchFamily="18" charset="0"/>
              </a:rPr>
              <a:t> </a:t>
            </a:r>
            <a:endParaRPr kumimoji="0" lang="en-US" altLang="en-US" sz="1400" b="0" i="0" u="none" strike="noStrike" cap="none" normalizeH="0" baseline="0" dirty="0">
              <a:ln>
                <a:noFill/>
              </a:ln>
              <a:solidFill>
                <a:schemeClr val="tx1"/>
              </a:solidFill>
              <a:effectLst/>
              <a:sym typeface="Symbol" pitchFamily="2" charset="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ea typeface="Calibri" panose="020F0502020204030204" pitchFamily="34" charset="0"/>
                <a:cs typeface="Times New Roman" panose="02020603050405020304" pitchFamily="18" charset="0"/>
                <a:sym typeface="Symbol" pitchFamily="2" charset="2"/>
              </a:rPr>
              <a:t>Only one criterion needed</a:t>
            </a:r>
            <a:endParaRPr kumimoji="0" lang="en-US" altLang="en-US" sz="1400" b="0" i="0" u="none" strike="noStrike" cap="none" normalizeH="0" baseline="0" dirty="0">
              <a:ln>
                <a:noFill/>
              </a:ln>
              <a:solidFill>
                <a:srgbClr val="000000"/>
              </a:solidFill>
              <a:effectLst/>
              <a:ea typeface="Calibri" panose="020F0502020204030204" pitchFamily="34" charset="0"/>
              <a:cs typeface="Times New Roman" panose="02020603050405020304" pitchFamily="18" charset="0"/>
              <a:sym typeface="Symbol" pitchFamily="2" charset="2"/>
            </a:endParaRPr>
          </a:p>
        </p:txBody>
      </p:sp>
      <p:sp>
        <p:nvSpPr>
          <p:cNvPr id="10" name="Rectangle 12">
            <a:extLst>
              <a:ext uri="{FF2B5EF4-FFF2-40B4-BE49-F238E27FC236}">
                <a16:creationId xmlns:a16="http://schemas.microsoft.com/office/drawing/2014/main" id="{9C94C3EB-85E0-5E33-C454-831497E6A8A2}"/>
              </a:ext>
            </a:extLst>
          </p:cNvPr>
          <p:cNvSpPr>
            <a:spLocks noChangeArrowheads="1"/>
          </p:cNvSpPr>
          <p:nvPr/>
        </p:nvSpPr>
        <p:spPr bwMode="auto">
          <a:xfrm>
            <a:off x="8815966" y="5036122"/>
            <a:ext cx="2148426" cy="1218373"/>
          </a:xfrm>
          <a:prstGeom prst="rect">
            <a:avLst/>
          </a:prstGeom>
          <a:solidFill>
            <a:srgbClr val="FFCEE6"/>
          </a:solidFill>
          <a:ln w="12700">
            <a:solidFill>
              <a:srgbClr val="4472C4"/>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ea typeface="Calibri" panose="020F0502020204030204" pitchFamily="34" charset="0"/>
                <a:cs typeface="Times New Roman" panose="02020603050405020304" pitchFamily="18" charset="0"/>
              </a:rPr>
              <a:t>Sepsis Treatment</a:t>
            </a:r>
            <a:endParaRPr kumimoji="0" lang="en-US" altLang="en-US" sz="1400" b="1" i="0" u="none" strike="noStrike" cap="none" normalizeH="0" baseline="0" dirty="0">
              <a:ln>
                <a:noFill/>
              </a:ln>
              <a:solidFill>
                <a:schemeClr val="tx1"/>
              </a:solidFill>
              <a:effectLst/>
            </a:endParaRPr>
          </a:p>
          <a:p>
            <a:pPr marL="114300" marR="0" lvl="0" indent="-114300" defTabSz="914400" rtl="0" eaLnBrk="0" fontAlgn="base" latinLnBrk="0" hangingPunct="0">
              <a:lnSpc>
                <a:spcPct val="100000"/>
              </a:lnSpc>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rgbClr val="000000"/>
                </a:solidFill>
                <a:effectLst/>
                <a:ea typeface="Calibri" panose="020F0502020204030204" pitchFamily="34" charset="0"/>
                <a:cs typeface="Times New Roman" panose="02020603050405020304" pitchFamily="18" charset="0"/>
              </a:rPr>
              <a:t>Sepsis appropriate antibiotics and fluids </a:t>
            </a:r>
          </a:p>
          <a:p>
            <a:pPr marL="114300" marR="0" lvl="0" indent="-114300" defTabSz="914400" rtl="0" eaLnBrk="0" fontAlgn="base" latinLnBrk="0" hangingPunct="0">
              <a:lnSpc>
                <a:spcPct val="100000"/>
              </a:lnSpc>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rgbClr val="000000"/>
                </a:solidFill>
                <a:effectLst/>
                <a:ea typeface="Calibri" panose="020F0502020204030204" pitchFamily="34" charset="0"/>
                <a:cs typeface="Times New Roman" panose="02020603050405020304" pitchFamily="18" charset="0"/>
                <a:sym typeface="Symbol" pitchFamily="2" charset="2"/>
              </a:rPr>
              <a:t>Attention to Source</a:t>
            </a:r>
          </a:p>
          <a:p>
            <a:pPr marL="114300" marR="0" lvl="0" indent="-114300" defTabSz="914400" rtl="0" eaLnBrk="0" fontAlgn="base" latinLnBrk="0" hangingPunct="0">
              <a:lnSpc>
                <a:spcPct val="100000"/>
              </a:lnSpc>
              <a:spcBef>
                <a:spcPct val="0"/>
              </a:spcBef>
              <a:spcAft>
                <a:spcPct val="0"/>
              </a:spcAft>
              <a:buClrTx/>
              <a:buSzTx/>
              <a:buFont typeface="Arial" panose="020B0604020202020204" pitchFamily="34" charset="0"/>
              <a:buChar char="•"/>
            </a:pPr>
            <a:r>
              <a:rPr lang="en-US" altLang="en-US" sz="1400" dirty="0">
                <a:solidFill>
                  <a:srgbClr val="000000"/>
                </a:solidFill>
                <a:ea typeface="Calibri" panose="020F0502020204030204" pitchFamily="34" charset="0"/>
                <a:cs typeface="Times New Roman" panose="02020603050405020304" pitchFamily="18" charset="0"/>
                <a:sym typeface="Symbol" pitchFamily="2" charset="2"/>
              </a:rPr>
              <a:t>Escalation of Care</a:t>
            </a:r>
            <a:endParaRPr kumimoji="0" lang="en-US" altLang="en-US" sz="1400" b="0" i="0" u="none" strike="noStrike" cap="none" normalizeH="0" baseline="0" dirty="0">
              <a:ln>
                <a:noFill/>
              </a:ln>
              <a:solidFill>
                <a:srgbClr val="000000"/>
              </a:solidFill>
              <a:effectLst/>
              <a:ea typeface="Calibri" panose="020F0502020204030204" pitchFamily="34" charset="0"/>
              <a:cs typeface="Times New Roman" panose="02020603050405020304" pitchFamily="18" charset="0"/>
              <a:sym typeface="Symbol" pitchFamily="2" charset="2"/>
            </a:endParaRPr>
          </a:p>
        </p:txBody>
      </p:sp>
      <p:sp>
        <p:nvSpPr>
          <p:cNvPr id="11" name="Rectangle 12">
            <a:extLst>
              <a:ext uri="{FF2B5EF4-FFF2-40B4-BE49-F238E27FC236}">
                <a16:creationId xmlns:a16="http://schemas.microsoft.com/office/drawing/2014/main" id="{4A5550D3-2326-7588-02AC-F54B5C99E160}"/>
              </a:ext>
            </a:extLst>
          </p:cNvPr>
          <p:cNvSpPr>
            <a:spLocks noChangeArrowheads="1"/>
          </p:cNvSpPr>
          <p:nvPr/>
        </p:nvSpPr>
        <p:spPr bwMode="auto">
          <a:xfrm>
            <a:off x="8821226" y="3449669"/>
            <a:ext cx="3239610" cy="1231392"/>
          </a:xfrm>
          <a:prstGeom prst="rect">
            <a:avLst/>
          </a:prstGeom>
          <a:solidFill>
            <a:srgbClr val="FFCEE6"/>
          </a:solidFill>
          <a:ln w="12700">
            <a:solidFill>
              <a:srgbClr val="4472C4"/>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ea typeface="Calibri" panose="020F0502020204030204" pitchFamily="34" charset="0"/>
                <a:cs typeface="Times New Roman" panose="02020603050405020304" pitchFamily="18" charset="0"/>
              </a:rPr>
              <a:t>Actio</a:t>
            </a:r>
            <a:r>
              <a:rPr lang="en-US" altLang="en-US" sz="1400" b="1" dirty="0">
                <a:solidFill>
                  <a:srgbClr val="000000"/>
                </a:solidFill>
                <a:ea typeface="Calibri" panose="020F0502020204030204" pitchFamily="34" charset="0"/>
                <a:cs typeface="Times New Roman" panose="02020603050405020304" pitchFamily="18" charset="0"/>
              </a:rPr>
              <a:t>n</a:t>
            </a:r>
            <a:endParaRPr kumimoji="0" lang="en-US" altLang="en-US" sz="1400" b="1" i="0" u="none" strike="noStrike" cap="none" normalizeH="0" baseline="0" dirty="0">
              <a:ln>
                <a:noFill/>
              </a:ln>
              <a:solidFill>
                <a:schemeClr val="tx1"/>
              </a:solidFill>
              <a:effectLst/>
            </a:endParaRPr>
          </a:p>
          <a:p>
            <a:pPr marL="114300" marR="0" lvl="0" indent="-114300" defTabSz="914400" rtl="0" eaLnBrk="0" fontAlgn="base" latinLnBrk="0" hangingPunct="0">
              <a:lnSpc>
                <a:spcPct val="100000"/>
              </a:lnSpc>
              <a:spcBef>
                <a:spcPct val="0"/>
              </a:spcBef>
              <a:spcAft>
                <a:spcPct val="0"/>
              </a:spcAft>
              <a:buClrTx/>
              <a:buSzTx/>
              <a:buFont typeface="Arial" panose="020B0604020202020204" pitchFamily="34" charset="0"/>
              <a:buChar char="•"/>
            </a:pPr>
            <a:r>
              <a:rPr lang="en-US" altLang="en-US" sz="1400" dirty="0">
                <a:solidFill>
                  <a:srgbClr val="000000"/>
                </a:solidFill>
                <a:ea typeface="Calibri" panose="020F0502020204030204" pitchFamily="34" charset="0"/>
                <a:cs typeface="Times New Roman" panose="02020603050405020304" pitchFamily="18" charset="0"/>
              </a:rPr>
              <a:t>If infection suspected:</a:t>
            </a:r>
          </a:p>
          <a:p>
            <a:pPr marL="114300" marR="0" lvl="0" indent="-114300" defTabSz="914400" rtl="0" eaLnBrk="0" fontAlgn="base" latinLnBrk="0" hangingPunct="0">
              <a:lnSpc>
                <a:spcPct val="100000"/>
              </a:lnSpc>
              <a:spcBef>
                <a:spcPct val="0"/>
              </a:spcBef>
              <a:spcAft>
                <a:spcPct val="0"/>
              </a:spcAft>
              <a:buClrTx/>
              <a:buSzTx/>
              <a:buFont typeface="Arial" panose="020B0604020202020204" pitchFamily="34" charset="0"/>
              <a:buChar char="•"/>
            </a:pPr>
            <a:r>
              <a:rPr lang="en-US" altLang="en-US" sz="1400" dirty="0">
                <a:solidFill>
                  <a:srgbClr val="000000"/>
                </a:solidFill>
                <a:ea typeface="Calibri" panose="020F0502020204030204" pitchFamily="34" charset="0"/>
                <a:cs typeface="Times New Roman" panose="02020603050405020304" pitchFamily="18" charset="0"/>
              </a:rPr>
              <a:t>Start source-directed antibiotics and IV fluid bolus </a:t>
            </a:r>
          </a:p>
          <a:p>
            <a:pPr marL="114300" marR="0" lvl="0" indent="-114300" defTabSz="914400" rtl="0" eaLnBrk="0" fontAlgn="base" latinLnBrk="0" hangingPunct="0">
              <a:lnSpc>
                <a:spcPct val="100000"/>
              </a:lnSpc>
              <a:spcBef>
                <a:spcPct val="0"/>
              </a:spcBef>
              <a:spcAft>
                <a:spcPct val="0"/>
              </a:spcAft>
              <a:buClrTx/>
              <a:buSzTx/>
              <a:buFont typeface="Arial" panose="020B0604020202020204" pitchFamily="34" charset="0"/>
              <a:buChar char="•"/>
            </a:pPr>
            <a:r>
              <a:rPr lang="en-US" altLang="en-US" sz="1400" dirty="0">
                <a:solidFill>
                  <a:srgbClr val="000000"/>
                </a:solidFill>
                <a:ea typeface="Calibri" panose="020F0502020204030204" pitchFamily="34" charset="0"/>
                <a:cs typeface="Times New Roman" panose="02020603050405020304" pitchFamily="18" charset="0"/>
              </a:rPr>
              <a:t>Increase monitoring and surveillance.</a:t>
            </a:r>
            <a:endParaRPr kumimoji="0" lang="en-US" altLang="en-US" sz="1400" b="0" i="0" u="none" strike="noStrike" cap="none" normalizeH="0" baseline="0" dirty="0">
              <a:ln>
                <a:noFill/>
              </a:ln>
              <a:solidFill>
                <a:srgbClr val="000000"/>
              </a:solidFill>
              <a:effectLst/>
              <a:ea typeface="Calibri" panose="020F0502020204030204" pitchFamily="34" charset="0"/>
              <a:cs typeface="Times New Roman" panose="02020603050405020304" pitchFamily="18" charset="0"/>
              <a:sym typeface="Symbol" pitchFamily="2" charset="2"/>
            </a:endParaRPr>
          </a:p>
        </p:txBody>
      </p:sp>
      <p:sp>
        <p:nvSpPr>
          <p:cNvPr id="12" name="Oval 11">
            <a:extLst>
              <a:ext uri="{FF2B5EF4-FFF2-40B4-BE49-F238E27FC236}">
                <a16:creationId xmlns:a16="http://schemas.microsoft.com/office/drawing/2014/main" id="{FFD1F112-2D5A-DB8A-DD8C-72ECE099E4F2}"/>
              </a:ext>
            </a:extLst>
          </p:cNvPr>
          <p:cNvSpPr>
            <a:spLocks noChangeArrowheads="1"/>
          </p:cNvSpPr>
          <p:nvPr/>
        </p:nvSpPr>
        <p:spPr bwMode="auto">
          <a:xfrm>
            <a:off x="5347810" y="3563669"/>
            <a:ext cx="2446194" cy="1008665"/>
          </a:xfrm>
          <a:prstGeom prst="ellipse">
            <a:avLst/>
          </a:prstGeom>
          <a:solidFill>
            <a:srgbClr val="FFCCC2"/>
          </a:solidFill>
          <a:ln w="12700">
            <a:solidFill>
              <a:srgbClr val="1F3763"/>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0000"/>
                </a:solidFill>
                <a:effectLst/>
              </a:rPr>
              <a:t>Patient-Centered BEDSIDE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0000"/>
                </a:solidFill>
                <a:effectLst/>
              </a:rPr>
              <a:t>EVALUATION</a:t>
            </a:r>
          </a:p>
        </p:txBody>
      </p:sp>
      <p:cxnSp>
        <p:nvCxnSpPr>
          <p:cNvPr id="16" name="Straight Arrow Connector 15">
            <a:extLst>
              <a:ext uri="{FF2B5EF4-FFF2-40B4-BE49-F238E27FC236}">
                <a16:creationId xmlns:a16="http://schemas.microsoft.com/office/drawing/2014/main" id="{56F22F57-8262-7C49-C0A2-40ED3D3D3172}"/>
              </a:ext>
            </a:extLst>
          </p:cNvPr>
          <p:cNvCxnSpPr>
            <a:cxnSpLocks/>
            <a:stCxn id="12" idx="4"/>
            <a:endCxn id="8" idx="0"/>
          </p:cNvCxnSpPr>
          <p:nvPr/>
        </p:nvCxnSpPr>
        <p:spPr>
          <a:xfrm>
            <a:off x="6570907" y="4572334"/>
            <a:ext cx="0" cy="3113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1FD31BD-5C05-2EAC-FBD7-345ECEA2113D}"/>
              </a:ext>
            </a:extLst>
          </p:cNvPr>
          <p:cNvCxnSpPr>
            <a:cxnSpLocks/>
            <a:stCxn id="12" idx="6"/>
            <a:endCxn id="11" idx="1"/>
          </p:cNvCxnSpPr>
          <p:nvPr/>
        </p:nvCxnSpPr>
        <p:spPr>
          <a:xfrm flipV="1">
            <a:off x="7794004" y="4065365"/>
            <a:ext cx="1027222" cy="263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531FF33-4D3E-90F9-7BBD-4D228AEDC1A4}"/>
              </a:ext>
            </a:extLst>
          </p:cNvPr>
          <p:cNvCxnSpPr>
            <a:cxnSpLocks/>
          </p:cNvCxnSpPr>
          <p:nvPr/>
        </p:nvCxnSpPr>
        <p:spPr>
          <a:xfrm>
            <a:off x="8110067" y="5634450"/>
            <a:ext cx="71462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A1268F10-328F-1734-F317-134B31DE2D66}"/>
              </a:ext>
            </a:extLst>
          </p:cNvPr>
          <p:cNvGrpSpPr/>
          <p:nvPr/>
        </p:nvGrpSpPr>
        <p:grpSpPr>
          <a:xfrm>
            <a:off x="3207942" y="3157728"/>
            <a:ext cx="2633472" cy="1914144"/>
            <a:chOff x="1524000" y="3316224"/>
            <a:chExt cx="2633472" cy="1914144"/>
          </a:xfrm>
          <a:solidFill>
            <a:srgbClr val="FE4356"/>
          </a:solidFill>
        </p:grpSpPr>
        <p:sp>
          <p:nvSpPr>
            <p:cNvPr id="21" name="24-Point Star 20">
              <a:extLst>
                <a:ext uri="{FF2B5EF4-FFF2-40B4-BE49-F238E27FC236}">
                  <a16:creationId xmlns:a16="http://schemas.microsoft.com/office/drawing/2014/main" id="{115FAA42-1749-472E-7DEB-5018DA6344ED}"/>
                </a:ext>
              </a:extLst>
            </p:cNvPr>
            <p:cNvSpPr/>
            <p:nvPr/>
          </p:nvSpPr>
          <p:spPr bwMode="auto">
            <a:xfrm>
              <a:off x="1524000" y="3316224"/>
              <a:ext cx="2633472" cy="1914144"/>
            </a:xfrm>
            <a:prstGeom prst="star24">
              <a:avLst>
                <a:gd name="adj" fmla="val 44643"/>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800" b="1" dirty="0"/>
            </a:p>
          </p:txBody>
        </p:sp>
        <p:sp>
          <p:nvSpPr>
            <p:cNvPr id="20" name="TextBox 19">
              <a:extLst>
                <a:ext uri="{FF2B5EF4-FFF2-40B4-BE49-F238E27FC236}">
                  <a16:creationId xmlns:a16="http://schemas.microsoft.com/office/drawing/2014/main" id="{A724CF65-1AD7-7FBA-1274-3298C29583C4}"/>
                </a:ext>
              </a:extLst>
            </p:cNvPr>
            <p:cNvSpPr txBox="1"/>
            <p:nvPr/>
          </p:nvSpPr>
          <p:spPr>
            <a:xfrm>
              <a:off x="1670304" y="3584448"/>
              <a:ext cx="2316480" cy="1323439"/>
            </a:xfrm>
            <a:prstGeom prst="rect">
              <a:avLst/>
            </a:prstGeom>
            <a:noFill/>
            <a:ln>
              <a:noFill/>
            </a:ln>
          </p:spPr>
          <p:txBody>
            <a:bodyPr wrap="square" rtlCol="0">
              <a:spAutoFit/>
            </a:bodyPr>
            <a:lstStyle/>
            <a:p>
              <a:pPr algn="ctr"/>
              <a:r>
                <a:rPr lang="en-US" sz="2000" b="1" dirty="0"/>
                <a:t>Key step:</a:t>
              </a:r>
            </a:p>
            <a:p>
              <a:pPr algn="ctr"/>
              <a:r>
                <a:rPr lang="en-US" sz="2000" b="1" dirty="0"/>
                <a:t>Need formal </a:t>
              </a:r>
              <a:br>
                <a:rPr lang="en-US" sz="2000" b="1" dirty="0"/>
              </a:br>
              <a:r>
                <a:rPr lang="en-US" sz="2000" b="1" dirty="0"/>
                <a:t>direction for RNs, Hospitalists</a:t>
              </a:r>
            </a:p>
          </p:txBody>
        </p:sp>
      </p:grpSp>
      <p:pic>
        <p:nvPicPr>
          <p:cNvPr id="9" name="Picture 8">
            <a:extLst>
              <a:ext uri="{FF2B5EF4-FFF2-40B4-BE49-F238E27FC236}">
                <a16:creationId xmlns:a16="http://schemas.microsoft.com/office/drawing/2014/main" id="{18A3660A-8174-82F9-77F1-14B598EE49AD}"/>
              </a:ext>
            </a:extLst>
          </p:cNvPr>
          <p:cNvPicPr>
            <a:picLocks noChangeAspect="1"/>
          </p:cNvPicPr>
          <p:nvPr/>
        </p:nvPicPr>
        <p:blipFill>
          <a:blip r:embed="rId3"/>
          <a:stretch>
            <a:fillRect/>
          </a:stretch>
        </p:blipFill>
        <p:spPr>
          <a:xfrm>
            <a:off x="219172" y="1986456"/>
            <a:ext cx="2984009" cy="3769010"/>
          </a:xfrm>
          <a:prstGeom prst="rect">
            <a:avLst/>
          </a:prstGeom>
          <a:ln>
            <a:solidFill>
              <a:schemeClr val="bg1">
                <a:lumMod val="50000"/>
              </a:schemeClr>
            </a:solidFill>
          </a:ln>
        </p:spPr>
      </p:pic>
      <p:sp>
        <p:nvSpPr>
          <p:cNvPr id="14" name="TextBox 13">
            <a:extLst>
              <a:ext uri="{FF2B5EF4-FFF2-40B4-BE49-F238E27FC236}">
                <a16:creationId xmlns:a16="http://schemas.microsoft.com/office/drawing/2014/main" id="{764F3EEF-DAC5-5A36-86DE-36DAA80A5A1B}"/>
              </a:ext>
            </a:extLst>
          </p:cNvPr>
          <p:cNvSpPr txBox="1"/>
          <p:nvPr/>
        </p:nvSpPr>
        <p:spPr>
          <a:xfrm>
            <a:off x="230833" y="6029944"/>
            <a:ext cx="2992427" cy="646331"/>
          </a:xfrm>
          <a:prstGeom prst="rect">
            <a:avLst/>
          </a:prstGeom>
          <a:noFill/>
        </p:spPr>
        <p:txBody>
          <a:bodyPr wrap="square">
            <a:spAutoFit/>
          </a:bodyPr>
          <a:lstStyle/>
          <a:p>
            <a:r>
              <a:rPr lang="en-US" sz="1800" dirty="0">
                <a:ea typeface="Roboto"/>
                <a:cs typeface="Arial"/>
                <a:hlinkClick r:id="rId4"/>
              </a:rPr>
              <a:t>www.CMQCC.org/toolkits</a:t>
            </a:r>
            <a:r>
              <a:rPr lang="en-US" sz="1800" u="sng" dirty="0">
                <a:solidFill>
                  <a:srgbClr val="10587D"/>
                </a:solidFill>
                <a:ea typeface="+mj-lt"/>
                <a:cs typeface="+mj-lt"/>
              </a:rPr>
              <a:t> </a:t>
            </a:r>
            <a:br>
              <a:rPr lang="en-US" sz="1800" u="sng" dirty="0">
                <a:ea typeface="+mj-lt"/>
                <a:cs typeface="+mj-lt"/>
              </a:rPr>
            </a:br>
            <a:endParaRPr lang="en-US" dirty="0"/>
          </a:p>
        </p:txBody>
      </p:sp>
      <p:sp>
        <p:nvSpPr>
          <p:cNvPr id="18" name="TextBox 17">
            <a:extLst>
              <a:ext uri="{FF2B5EF4-FFF2-40B4-BE49-F238E27FC236}">
                <a16:creationId xmlns:a16="http://schemas.microsoft.com/office/drawing/2014/main" id="{00CF20C1-FCFE-C9B8-DC4E-57AA901D6590}"/>
              </a:ext>
            </a:extLst>
          </p:cNvPr>
          <p:cNvSpPr txBox="1"/>
          <p:nvPr/>
        </p:nvSpPr>
        <p:spPr>
          <a:xfrm>
            <a:off x="211680" y="936731"/>
            <a:ext cx="3113689" cy="1077218"/>
          </a:xfrm>
          <a:prstGeom prst="rect">
            <a:avLst/>
          </a:prstGeom>
          <a:noFill/>
        </p:spPr>
        <p:txBody>
          <a:bodyPr wrap="square">
            <a:spAutoFit/>
          </a:bodyPr>
          <a:lstStyle/>
          <a:p>
            <a:pPr algn="ctr"/>
            <a:r>
              <a:rPr lang="en-US" sz="3200" b="0" i="0" u="none" strike="noStrike" dirty="0">
                <a:solidFill>
                  <a:srgbClr val="A2203C"/>
                </a:solidFill>
                <a:effectLst/>
                <a:latin typeface="Segoe UI Web (West European)"/>
              </a:rPr>
              <a:t>CMQCC</a:t>
            </a:r>
            <a:r>
              <a:rPr lang="en-US" sz="2600" b="0" i="0" u="none" strike="noStrike" dirty="0">
                <a:solidFill>
                  <a:srgbClr val="A2203C"/>
                </a:solidFill>
                <a:effectLst/>
                <a:latin typeface="Segoe UI Web (West European)"/>
              </a:rPr>
              <a:t> </a:t>
            </a:r>
            <a:r>
              <a:rPr lang="en-US" sz="3200" b="0" i="0" u="none" strike="noStrike" dirty="0">
                <a:solidFill>
                  <a:srgbClr val="A2203C"/>
                </a:solidFill>
                <a:effectLst/>
                <a:latin typeface="Segoe UI Web (West European)"/>
              </a:rPr>
              <a:t>Sepsis</a:t>
            </a:r>
            <a:br>
              <a:rPr lang="en-US" sz="3200" b="0" i="0" u="none" strike="noStrike" dirty="0">
                <a:solidFill>
                  <a:srgbClr val="A2203C"/>
                </a:solidFill>
                <a:effectLst/>
                <a:latin typeface="Segoe UI Web (West European)"/>
              </a:rPr>
            </a:br>
            <a:r>
              <a:rPr lang="en-US" sz="3200" b="0" i="0" u="none" strike="noStrike" dirty="0">
                <a:solidFill>
                  <a:srgbClr val="A2203C"/>
                </a:solidFill>
                <a:effectLst/>
                <a:latin typeface="Segoe UI Web (West European)"/>
              </a:rPr>
              <a:t>QI Toolkit</a:t>
            </a:r>
            <a:endParaRPr lang="en-US" sz="3200" dirty="0">
              <a:solidFill>
                <a:srgbClr val="A2203C"/>
              </a:solidFill>
            </a:endParaRPr>
          </a:p>
        </p:txBody>
      </p:sp>
    </p:spTree>
    <p:extLst>
      <p:ext uri="{BB962C8B-B14F-4D97-AF65-F5344CB8AC3E}">
        <p14:creationId xmlns:p14="http://schemas.microsoft.com/office/powerpoint/2010/main" val="141641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F56CD-E918-38EA-94F4-FA54788C2C5B}"/>
              </a:ext>
            </a:extLst>
          </p:cNvPr>
          <p:cNvSpPr>
            <a:spLocks noGrp="1"/>
          </p:cNvSpPr>
          <p:nvPr>
            <p:ph type="title"/>
          </p:nvPr>
        </p:nvSpPr>
        <p:spPr>
          <a:xfrm>
            <a:off x="327608" y="734391"/>
            <a:ext cx="5339167" cy="914400"/>
          </a:xfrm>
        </p:spPr>
        <p:txBody>
          <a:bodyPr/>
          <a:lstStyle/>
          <a:p>
            <a:pPr algn="ctr"/>
            <a:r>
              <a:rPr lang="en-US" dirty="0">
                <a:solidFill>
                  <a:srgbClr val="A2203C"/>
                </a:solidFill>
              </a:rPr>
              <a:t>Bedside Evaluation</a:t>
            </a:r>
          </a:p>
        </p:txBody>
      </p:sp>
      <p:sp>
        <p:nvSpPr>
          <p:cNvPr id="3" name="Content Placeholder 2">
            <a:extLst>
              <a:ext uri="{FF2B5EF4-FFF2-40B4-BE49-F238E27FC236}">
                <a16:creationId xmlns:a16="http://schemas.microsoft.com/office/drawing/2014/main" id="{D9BCA137-BF86-71C9-26C9-E465F4FF03A8}"/>
              </a:ext>
            </a:extLst>
          </p:cNvPr>
          <p:cNvSpPr>
            <a:spLocks noGrp="1"/>
          </p:cNvSpPr>
          <p:nvPr>
            <p:ph idx="1"/>
          </p:nvPr>
        </p:nvSpPr>
        <p:spPr>
          <a:xfrm>
            <a:off x="400050" y="1684020"/>
            <a:ext cx="5600700" cy="3886200"/>
          </a:xfrm>
        </p:spPr>
        <p:txBody>
          <a:bodyPr/>
          <a:lstStyle/>
          <a:p>
            <a:r>
              <a:rPr lang="en-US" dirty="0"/>
              <a:t>Red Flag levels of VS</a:t>
            </a:r>
          </a:p>
          <a:p>
            <a:pPr lvl="1"/>
            <a:r>
              <a:rPr lang="en-US" dirty="0"/>
              <a:t> P, RR, </a:t>
            </a:r>
            <a:r>
              <a:rPr lang="en-US" dirty="0" err="1"/>
              <a:t>dBP</a:t>
            </a:r>
            <a:r>
              <a:rPr lang="en-US" dirty="0"/>
              <a:t> (MAP), T are </a:t>
            </a:r>
            <a:br>
              <a:rPr lang="en-US" dirty="0"/>
            </a:br>
            <a:r>
              <a:rPr lang="en-US" dirty="0"/>
              <a:t>most promising</a:t>
            </a:r>
          </a:p>
          <a:p>
            <a:pPr lvl="1"/>
            <a:r>
              <a:rPr lang="en-US" dirty="0"/>
              <a:t> Study underway</a:t>
            </a:r>
          </a:p>
          <a:p>
            <a:r>
              <a:rPr lang="en-US" dirty="0"/>
              <a:t>Clinical evaluation</a:t>
            </a:r>
          </a:p>
          <a:p>
            <a:pPr lvl="1"/>
            <a:r>
              <a:rPr lang="en-US" dirty="0"/>
              <a:t> Pt appears toxic, ill</a:t>
            </a:r>
          </a:p>
          <a:p>
            <a:pPr lvl="1"/>
            <a:r>
              <a:rPr lang="en-US" dirty="0"/>
              <a:t> Sepsis symptoms </a:t>
            </a:r>
            <a:r>
              <a:rPr lang="en-US" dirty="0">
                <a:sym typeface="Wingdings" pitchFamily="2" charset="2"/>
              </a:rPr>
              <a:t> </a:t>
            </a:r>
            <a:endParaRPr lang="en-US" dirty="0"/>
          </a:p>
          <a:p>
            <a:r>
              <a:rPr lang="en-US" dirty="0"/>
              <a:t>Evaluate for bleeding</a:t>
            </a:r>
          </a:p>
          <a:p>
            <a:r>
              <a:rPr lang="en-US" dirty="0"/>
              <a:t>Listen to patient’s concerns!</a:t>
            </a:r>
          </a:p>
        </p:txBody>
      </p:sp>
      <p:pic>
        <p:nvPicPr>
          <p:cNvPr id="4" name="Picture 3">
            <a:extLst>
              <a:ext uri="{FF2B5EF4-FFF2-40B4-BE49-F238E27FC236}">
                <a16:creationId xmlns:a16="http://schemas.microsoft.com/office/drawing/2014/main" id="{43D78139-BC2F-865F-D171-2F25B4CD21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759" y="789766"/>
            <a:ext cx="5896483" cy="589648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677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C34C50-FFF1-C0E6-814F-7BC68AA88AC0}"/>
              </a:ext>
            </a:extLst>
          </p:cNvPr>
          <p:cNvPicPr>
            <a:picLocks noChangeAspect="1"/>
          </p:cNvPicPr>
          <p:nvPr/>
        </p:nvPicPr>
        <p:blipFill>
          <a:blip r:embed="rId2"/>
          <a:stretch>
            <a:fillRect/>
          </a:stretch>
        </p:blipFill>
        <p:spPr>
          <a:xfrm>
            <a:off x="1472384" y="669325"/>
            <a:ext cx="9394520" cy="6363773"/>
          </a:xfrm>
          <a:prstGeom prst="rect">
            <a:avLst/>
          </a:prstGeom>
        </p:spPr>
      </p:pic>
      <p:sp>
        <p:nvSpPr>
          <p:cNvPr id="5" name="TextBox 4">
            <a:extLst>
              <a:ext uri="{FF2B5EF4-FFF2-40B4-BE49-F238E27FC236}">
                <a16:creationId xmlns:a16="http://schemas.microsoft.com/office/drawing/2014/main" id="{EFD1E239-ABB4-7CF9-9FC8-7619A7149CE6}"/>
              </a:ext>
            </a:extLst>
          </p:cNvPr>
          <p:cNvSpPr txBox="1"/>
          <p:nvPr/>
        </p:nvSpPr>
        <p:spPr>
          <a:xfrm>
            <a:off x="1614792" y="136187"/>
            <a:ext cx="891696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A2203C"/>
                </a:solidFill>
                <a:effectLst/>
                <a:uLnTx/>
                <a:uFillTx/>
                <a:latin typeface="Calibri" panose="020F0502020204030204"/>
                <a:ea typeface="+mn-ea"/>
                <a:cs typeface="+mn-cs"/>
              </a:rPr>
              <a:t>Neonatal Early-Onset Sepsis Calculator (Kaiser 2023)</a:t>
            </a:r>
          </a:p>
        </p:txBody>
      </p:sp>
      <p:grpSp>
        <p:nvGrpSpPr>
          <p:cNvPr id="7" name="Group 6">
            <a:extLst>
              <a:ext uri="{FF2B5EF4-FFF2-40B4-BE49-F238E27FC236}">
                <a16:creationId xmlns:a16="http://schemas.microsoft.com/office/drawing/2014/main" id="{2DE2B3C8-9600-5B47-80A3-04A6A98B0E35}"/>
              </a:ext>
            </a:extLst>
          </p:cNvPr>
          <p:cNvGrpSpPr/>
          <p:nvPr/>
        </p:nvGrpSpPr>
        <p:grpSpPr>
          <a:xfrm>
            <a:off x="5864629" y="2734525"/>
            <a:ext cx="4537710" cy="3904666"/>
            <a:chOff x="5864629" y="2734525"/>
            <a:chExt cx="4537710" cy="3904666"/>
          </a:xfrm>
        </p:grpSpPr>
        <p:sp>
          <p:nvSpPr>
            <p:cNvPr id="6" name="TextBox 5">
              <a:extLst>
                <a:ext uri="{FF2B5EF4-FFF2-40B4-BE49-F238E27FC236}">
                  <a16:creationId xmlns:a16="http://schemas.microsoft.com/office/drawing/2014/main" id="{54EC6029-5F33-C438-B398-B936DECAA437}"/>
                </a:ext>
              </a:extLst>
            </p:cNvPr>
            <p:cNvSpPr txBox="1"/>
            <p:nvPr/>
          </p:nvSpPr>
          <p:spPr>
            <a:xfrm>
              <a:off x="5864629" y="4607866"/>
              <a:ext cx="4537710" cy="2031325"/>
            </a:xfrm>
            <a:prstGeom prst="rect">
              <a:avLst/>
            </a:prstGeom>
            <a:noFill/>
            <a:ln w="38100">
              <a:solidFill>
                <a:srgbClr val="FF0000"/>
              </a:solidFill>
            </a:ln>
          </p:spPr>
          <p:txBody>
            <a:bodyPr wrap="square" rtlCol="0">
              <a:spAutoFit/>
            </a:bodyPr>
            <a:lstStyle/>
            <a:p>
              <a:pPr marL="11113" marR="0" lvl="0" indent="0" algn="l" defTabSz="91440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Most Important Parts of Calculator</a:t>
              </a:r>
            </a:p>
            <a:p>
              <a:pPr marL="236538" marR="0" lvl="0" indent="-225425" algn="l" defTabSz="914400" rtl="0" eaLnBrk="1" fontAlgn="auto" latinLnBrk="0" hangingPunct="1">
                <a:lnSpc>
                  <a:spcPct val="100000"/>
                </a:lnSpc>
                <a:spcBef>
                  <a:spcPts val="120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Standardized Clinical Evaluation</a:t>
              </a:r>
            </a:p>
            <a:p>
              <a:pPr marL="236538" marR="0" lvl="0" indent="-225425" algn="l" defTabSz="914400" rtl="0" eaLnBrk="1" fontAlgn="auto" latinLnBrk="0" hangingPunct="1">
                <a:lnSpc>
                  <a:spcPct val="100000"/>
                </a:lnSpc>
                <a:spcBef>
                  <a:spcPts val="120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Enhanced Observation</a:t>
              </a:r>
            </a:p>
            <a:p>
              <a:pPr marL="11113" marR="0" lvl="0" indent="0" algn="l" defTabSz="91440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Bill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Benitz</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2019, 2020</a:t>
              </a:r>
            </a:p>
          </p:txBody>
        </p:sp>
        <p:sp>
          <p:nvSpPr>
            <p:cNvPr id="2" name="Striped Right Arrow 1">
              <a:extLst>
                <a:ext uri="{FF2B5EF4-FFF2-40B4-BE49-F238E27FC236}">
                  <a16:creationId xmlns:a16="http://schemas.microsoft.com/office/drawing/2014/main" id="{E7D62FEA-577B-E459-3954-89FD38796B74}"/>
                </a:ext>
              </a:extLst>
            </p:cNvPr>
            <p:cNvSpPr/>
            <p:nvPr/>
          </p:nvSpPr>
          <p:spPr>
            <a:xfrm rot="4714729">
              <a:off x="6151285" y="3400361"/>
              <a:ext cx="1854736" cy="523064"/>
            </a:xfrm>
            <a:prstGeom prst="stripedRightArrow">
              <a:avLst>
                <a:gd name="adj1" fmla="val 42414"/>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26543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BEA3B-77B7-97B0-385B-B3AD3D04A267}"/>
              </a:ext>
            </a:extLst>
          </p:cNvPr>
          <p:cNvSpPr>
            <a:spLocks noGrp="1"/>
          </p:cNvSpPr>
          <p:nvPr>
            <p:ph type="title"/>
          </p:nvPr>
        </p:nvSpPr>
        <p:spPr/>
        <p:txBody>
          <a:bodyPr/>
          <a:lstStyle/>
          <a:p>
            <a:pPr algn="ctr"/>
            <a:r>
              <a:rPr lang="en-US" dirty="0">
                <a:solidFill>
                  <a:srgbClr val="A2203C"/>
                </a:solidFill>
              </a:rPr>
              <a:t>Evaluation for Organ Injury</a:t>
            </a:r>
          </a:p>
        </p:txBody>
      </p:sp>
      <p:sp>
        <p:nvSpPr>
          <p:cNvPr id="3" name="Content Placeholder 2">
            <a:extLst>
              <a:ext uri="{FF2B5EF4-FFF2-40B4-BE49-F238E27FC236}">
                <a16:creationId xmlns:a16="http://schemas.microsoft.com/office/drawing/2014/main" id="{3D8FA1B8-538A-8029-11C6-35442D36116F}"/>
              </a:ext>
            </a:extLst>
          </p:cNvPr>
          <p:cNvSpPr>
            <a:spLocks noGrp="1"/>
          </p:cNvSpPr>
          <p:nvPr>
            <p:ph idx="1"/>
          </p:nvPr>
        </p:nvSpPr>
        <p:spPr>
          <a:xfrm>
            <a:off x="963765" y="1827144"/>
            <a:ext cx="10972800" cy="3886200"/>
          </a:xfrm>
        </p:spPr>
        <p:txBody>
          <a:bodyPr/>
          <a:lstStyle/>
          <a:p>
            <a:pPr>
              <a:buClr>
                <a:srgbClr val="C00000"/>
              </a:buClr>
            </a:pPr>
            <a:r>
              <a:rPr lang="en-US" dirty="0"/>
              <a:t>Lactate (can be elevated at the end of a long labor)</a:t>
            </a:r>
          </a:p>
          <a:p>
            <a:pPr>
              <a:buClr>
                <a:srgbClr val="C00000"/>
              </a:buClr>
            </a:pPr>
            <a:r>
              <a:rPr lang="en-US" dirty="0"/>
              <a:t>Chemistry Panel (kidney and liver functions)</a:t>
            </a:r>
          </a:p>
          <a:p>
            <a:pPr>
              <a:buClr>
                <a:srgbClr val="C00000"/>
              </a:buClr>
            </a:pPr>
            <a:r>
              <a:rPr lang="en-US" dirty="0"/>
              <a:t>CBC (WBC and </a:t>
            </a:r>
            <a:r>
              <a:rPr lang="en-US" dirty="0" err="1"/>
              <a:t>Plts</a:t>
            </a:r>
            <a:r>
              <a:rPr lang="en-US" dirty="0"/>
              <a:t>)</a:t>
            </a:r>
          </a:p>
          <a:p>
            <a:pPr>
              <a:buClr>
                <a:srgbClr val="C00000"/>
              </a:buClr>
            </a:pPr>
            <a:r>
              <a:rPr lang="en-US" dirty="0"/>
              <a:t>Coagulation Panel (PTT, PT, INR)</a:t>
            </a:r>
          </a:p>
          <a:p>
            <a:pPr marL="0" indent="0">
              <a:buClr>
                <a:srgbClr val="C00000"/>
              </a:buClr>
              <a:buNone/>
            </a:pPr>
            <a:r>
              <a:rPr lang="en-US" i="1" dirty="0"/>
              <a:t>Study underway to identify pregnancy appropriate cut-offs</a:t>
            </a:r>
          </a:p>
          <a:p>
            <a:pPr marL="0" indent="0">
              <a:buClr>
                <a:srgbClr val="C00000"/>
              </a:buClr>
              <a:buNone/>
            </a:pPr>
            <a:endParaRPr lang="en-US" sz="1600" dirty="0"/>
          </a:p>
          <a:p>
            <a:pPr>
              <a:buClr>
                <a:srgbClr val="C00000"/>
              </a:buClr>
            </a:pPr>
            <a:r>
              <a:rPr lang="en-US" dirty="0"/>
              <a:t>Need for O2, pressors?</a:t>
            </a:r>
          </a:p>
          <a:p>
            <a:pPr>
              <a:buClr>
                <a:srgbClr val="C00000"/>
              </a:buClr>
            </a:pPr>
            <a:r>
              <a:rPr lang="en-US" dirty="0"/>
              <a:t>CNS symptoms</a:t>
            </a:r>
          </a:p>
          <a:p>
            <a:pPr>
              <a:buClr>
                <a:srgbClr val="C00000"/>
              </a:buClr>
            </a:pPr>
            <a:endParaRPr lang="en-US" sz="1600" dirty="0"/>
          </a:p>
        </p:txBody>
      </p:sp>
    </p:spTree>
    <p:extLst>
      <p:ext uri="{BB962C8B-B14F-4D97-AF65-F5344CB8AC3E}">
        <p14:creationId xmlns:p14="http://schemas.microsoft.com/office/powerpoint/2010/main" val="793746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588A4-59D2-D2E7-AC4E-A43C0A2FADCF}"/>
              </a:ext>
            </a:extLst>
          </p:cNvPr>
          <p:cNvSpPr>
            <a:spLocks noGrp="1"/>
          </p:cNvSpPr>
          <p:nvPr>
            <p:ph type="title"/>
          </p:nvPr>
        </p:nvSpPr>
        <p:spPr>
          <a:xfrm>
            <a:off x="521096" y="704600"/>
            <a:ext cx="11167672" cy="914400"/>
          </a:xfrm>
        </p:spPr>
        <p:txBody>
          <a:bodyPr>
            <a:noAutofit/>
          </a:bodyPr>
          <a:lstStyle/>
          <a:p>
            <a:pPr algn="ctr"/>
            <a:r>
              <a:rPr lang="en-US" dirty="0">
                <a:solidFill>
                  <a:srgbClr val="832C25"/>
                </a:solidFill>
              </a:rPr>
              <a:t>Key Steps to Reduction of Deaths and </a:t>
            </a:r>
            <a:br>
              <a:rPr lang="en-US" dirty="0">
                <a:solidFill>
                  <a:srgbClr val="832C25"/>
                </a:solidFill>
              </a:rPr>
            </a:br>
            <a:r>
              <a:rPr lang="en-US" dirty="0">
                <a:solidFill>
                  <a:srgbClr val="832C25"/>
                </a:solidFill>
              </a:rPr>
              <a:t>Severe Complications from Sepsis in Pregnancy</a:t>
            </a:r>
          </a:p>
        </p:txBody>
      </p:sp>
      <p:sp>
        <p:nvSpPr>
          <p:cNvPr id="4" name="Content Placeholder 3">
            <a:extLst>
              <a:ext uri="{FF2B5EF4-FFF2-40B4-BE49-F238E27FC236}">
                <a16:creationId xmlns:a16="http://schemas.microsoft.com/office/drawing/2014/main" id="{31E500AD-A596-2120-E3C4-DCF77ED06838}"/>
              </a:ext>
            </a:extLst>
          </p:cNvPr>
          <p:cNvSpPr txBox="1">
            <a:spLocks noGrp="1"/>
          </p:cNvSpPr>
          <p:nvPr>
            <p:ph idx="1"/>
          </p:nvPr>
        </p:nvSpPr>
        <p:spPr>
          <a:xfrm>
            <a:off x="865500" y="1978708"/>
            <a:ext cx="10972800" cy="4975208"/>
          </a:xfrm>
          <a:prstGeom prst="rect">
            <a:avLst/>
          </a:prstGeom>
          <a:noFill/>
        </p:spPr>
        <p:txBody>
          <a:bodyPr wrap="square" rtlCol="0">
            <a:spAutoFit/>
          </a:bodyPr>
          <a:lstStyle/>
          <a:p>
            <a:pPr algn="l">
              <a:spcBef>
                <a:spcPts val="1272"/>
              </a:spcBef>
              <a:buClr>
                <a:srgbClr val="A2203C"/>
              </a:buClr>
              <a:buSzPct val="100000"/>
              <a:buFont typeface="Wingdings" pitchFamily="2" charset="2"/>
              <a:buChar char="§"/>
            </a:pPr>
            <a:r>
              <a:rPr lang="en-US" b="1" dirty="0"/>
              <a:t>Diagnostic criteria are not standardized: </a:t>
            </a:r>
            <a:r>
              <a:rPr lang="en-US" dirty="0"/>
              <a:t>Use a two–step approach (as per CMQCC and WHO)</a:t>
            </a:r>
          </a:p>
          <a:p>
            <a:pPr algn="l">
              <a:spcBef>
                <a:spcPts val="1272"/>
              </a:spcBef>
              <a:buClr>
                <a:srgbClr val="A2203C"/>
              </a:buClr>
              <a:buSzPct val="100000"/>
              <a:buFont typeface="Wingdings" pitchFamily="2" charset="2"/>
              <a:buChar char="§"/>
            </a:pPr>
            <a:r>
              <a:rPr lang="en-US" b="1" dirty="0"/>
              <a:t>Think Sepsis: </a:t>
            </a:r>
            <a:r>
              <a:rPr lang="en-US" dirty="0"/>
              <a:t>Ask / Listen Carefully / Screen vital signs / Draw labs</a:t>
            </a:r>
          </a:p>
          <a:p>
            <a:pPr algn="l">
              <a:spcBef>
                <a:spcPts val="1272"/>
              </a:spcBef>
              <a:buClr>
                <a:srgbClr val="A2203C"/>
              </a:buClr>
              <a:buSzPct val="100000"/>
              <a:buFont typeface="Wingdings" pitchFamily="2" charset="2"/>
              <a:buChar char="§"/>
            </a:pPr>
            <a:r>
              <a:rPr lang="en-US" b="1" dirty="0"/>
              <a:t>Treatment must be Timely:  </a:t>
            </a:r>
            <a:r>
              <a:rPr lang="en-US" dirty="0"/>
              <a:t>Give</a:t>
            </a:r>
            <a:r>
              <a:rPr lang="en-US" b="1" dirty="0"/>
              <a:t> </a:t>
            </a:r>
            <a:r>
              <a:rPr lang="en-US" dirty="0"/>
              <a:t>early antibiotics and early fluid support (&lt;1 Hour!)</a:t>
            </a:r>
          </a:p>
          <a:p>
            <a:pPr algn="l">
              <a:spcBef>
                <a:spcPts val="1272"/>
              </a:spcBef>
              <a:buClr>
                <a:srgbClr val="A2203C"/>
              </a:buClr>
              <a:buSzPct val="100000"/>
              <a:buFont typeface="Wingdings" pitchFamily="2" charset="2"/>
              <a:buChar char="§"/>
            </a:pPr>
            <a:r>
              <a:rPr lang="en-US" b="1" dirty="0"/>
              <a:t>Special Challenge of Chorioamnionitis: </a:t>
            </a:r>
            <a:r>
              <a:rPr lang="en-US" dirty="0"/>
              <a:t>Evaluate carefully, reevaluate, </a:t>
            </a:r>
            <a:r>
              <a:rPr lang="en-US" i="1" dirty="0"/>
              <a:t>Think Sepsis!</a:t>
            </a:r>
          </a:p>
          <a:p>
            <a:pPr marL="457200" indent="-457200" algn="l">
              <a:buClr>
                <a:srgbClr val="A2203C"/>
              </a:buClr>
              <a:buAutoNum type="arabicPeriod"/>
            </a:pPr>
            <a:endParaRPr lang="en-US" sz="2400" dirty="0"/>
          </a:p>
        </p:txBody>
      </p:sp>
    </p:spTree>
    <p:extLst>
      <p:ext uri="{BB962C8B-B14F-4D97-AF65-F5344CB8AC3E}">
        <p14:creationId xmlns:p14="http://schemas.microsoft.com/office/powerpoint/2010/main" val="3412267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588A4-59D2-D2E7-AC4E-A43C0A2FADCF}"/>
              </a:ext>
            </a:extLst>
          </p:cNvPr>
          <p:cNvSpPr>
            <a:spLocks noGrp="1"/>
          </p:cNvSpPr>
          <p:nvPr>
            <p:ph type="title"/>
          </p:nvPr>
        </p:nvSpPr>
        <p:spPr>
          <a:xfrm>
            <a:off x="509666" y="1038720"/>
            <a:ext cx="11167672" cy="914400"/>
          </a:xfrm>
        </p:spPr>
        <p:txBody>
          <a:bodyPr>
            <a:noAutofit/>
          </a:bodyPr>
          <a:lstStyle/>
          <a:p>
            <a:pPr algn="ctr"/>
            <a:r>
              <a:rPr lang="en-US" dirty="0">
                <a:solidFill>
                  <a:srgbClr val="A2203C"/>
                </a:solidFill>
              </a:rPr>
              <a:t>(2) Why are we doing poorly with Maternal Sepsis?</a:t>
            </a:r>
            <a:br>
              <a:rPr lang="en-US" dirty="0">
                <a:solidFill>
                  <a:srgbClr val="A2203C"/>
                </a:solidFill>
              </a:rPr>
            </a:br>
            <a:r>
              <a:rPr lang="en-US" sz="3200" dirty="0">
                <a:solidFill>
                  <a:srgbClr val="A2203C"/>
                </a:solidFill>
              </a:rPr>
              <a:t>after all, we know how to treat sepsis…</a:t>
            </a:r>
            <a:endParaRPr lang="en-US" dirty="0">
              <a:solidFill>
                <a:srgbClr val="A2203C"/>
              </a:solidFill>
            </a:endParaRPr>
          </a:p>
        </p:txBody>
      </p:sp>
      <p:sp>
        <p:nvSpPr>
          <p:cNvPr id="4" name="Content Placeholder 3">
            <a:extLst>
              <a:ext uri="{FF2B5EF4-FFF2-40B4-BE49-F238E27FC236}">
                <a16:creationId xmlns:a16="http://schemas.microsoft.com/office/drawing/2014/main" id="{31E500AD-A596-2120-E3C4-DCF77ED06838}"/>
              </a:ext>
            </a:extLst>
          </p:cNvPr>
          <p:cNvSpPr txBox="1">
            <a:spLocks noGrp="1"/>
          </p:cNvSpPr>
          <p:nvPr>
            <p:ph idx="1"/>
          </p:nvPr>
        </p:nvSpPr>
        <p:spPr>
          <a:xfrm>
            <a:off x="1756741" y="2500181"/>
            <a:ext cx="9528313" cy="3380413"/>
          </a:xfrm>
          <a:prstGeom prst="rect">
            <a:avLst/>
          </a:prstGeom>
          <a:noFill/>
        </p:spPr>
        <p:txBody>
          <a:bodyPr wrap="square" rtlCol="0">
            <a:spAutoFit/>
          </a:bodyPr>
          <a:lstStyle/>
          <a:p>
            <a:pPr algn="l">
              <a:spcBef>
                <a:spcPts val="1272"/>
              </a:spcBef>
              <a:buClr>
                <a:srgbClr val="C00000"/>
              </a:buClr>
              <a:buSzPct val="100000"/>
              <a:buFont typeface="Wingdings" pitchFamily="2" charset="2"/>
              <a:buChar char="§"/>
            </a:pPr>
            <a:r>
              <a:rPr lang="en-US" dirty="0"/>
              <a:t>Patients and family members do not know the signs and symptoms of sepsis</a:t>
            </a:r>
          </a:p>
          <a:p>
            <a:pPr algn="l">
              <a:spcBef>
                <a:spcPts val="1272"/>
              </a:spcBef>
              <a:buClr>
                <a:srgbClr val="C00000"/>
              </a:buClr>
              <a:buSzPct val="100000"/>
              <a:buFont typeface="Wingdings" pitchFamily="2" charset="2"/>
              <a:buChar char="§"/>
            </a:pPr>
            <a:r>
              <a:rPr lang="en-US" dirty="0"/>
              <a:t>Sepsis not on patient’s or doctor’s mind: symptoms are dismissed</a:t>
            </a:r>
          </a:p>
          <a:p>
            <a:pPr algn="l">
              <a:spcBef>
                <a:spcPts val="1272"/>
              </a:spcBef>
              <a:buClr>
                <a:srgbClr val="C00000"/>
              </a:buClr>
              <a:buSzPct val="100000"/>
              <a:buFont typeface="Wingdings" pitchFamily="2" charset="2"/>
              <a:buChar char="§"/>
            </a:pPr>
            <a:r>
              <a:rPr lang="en-US" dirty="0"/>
              <a:t>Patients do not know how to best advocate for themselves</a:t>
            </a:r>
          </a:p>
        </p:txBody>
      </p:sp>
    </p:spTree>
    <p:extLst>
      <p:ext uri="{BB962C8B-B14F-4D97-AF65-F5344CB8AC3E}">
        <p14:creationId xmlns:p14="http://schemas.microsoft.com/office/powerpoint/2010/main" val="1349675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4"/>
          <p:cNvSpPr>
            <a:spLocks noChangeArrowheads="1"/>
          </p:cNvSpPr>
          <p:nvPr/>
        </p:nvSpPr>
        <p:spPr bwMode="auto">
          <a:xfrm>
            <a:off x="482600" y="2298700"/>
            <a:ext cx="11277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charset="2"/>
              <a:buChar char="n"/>
              <a:defRPr sz="3200">
                <a:solidFill>
                  <a:schemeClr val="tx1"/>
                </a:solidFill>
                <a:latin typeface="Calibri" charset="0"/>
                <a:ea typeface="ＭＳ Ｐゴシック" charset="-128"/>
                <a:cs typeface="Calibri" charset="0"/>
              </a:defRPr>
            </a:lvl1pPr>
            <a:lvl2pPr marL="742950" indent="-285750">
              <a:spcBef>
                <a:spcPct val="20000"/>
              </a:spcBef>
              <a:buClr>
                <a:schemeClr val="accent2"/>
              </a:buClr>
              <a:buSzPct val="80000"/>
              <a:buFont typeface="Wingdings" charset="2"/>
              <a:buChar char="¨"/>
              <a:defRPr sz="2800">
                <a:solidFill>
                  <a:schemeClr val="tx1"/>
                </a:solidFill>
                <a:latin typeface="Calibri" charset="0"/>
                <a:ea typeface="ＭＳ Ｐゴシック" charset="-128"/>
              </a:defRPr>
            </a:lvl2pPr>
            <a:lvl3pPr marL="1143000" indent="-228600">
              <a:spcBef>
                <a:spcPct val="20000"/>
              </a:spcBef>
              <a:buClr>
                <a:schemeClr val="bg2"/>
              </a:buClr>
              <a:buSzPct val="65000"/>
              <a:buFont typeface="Wingdings" charset="2"/>
              <a:buChar char="n"/>
              <a:defRPr sz="2400">
                <a:solidFill>
                  <a:schemeClr val="tx1"/>
                </a:solidFill>
                <a:latin typeface="Calibri" charset="0"/>
                <a:ea typeface="ＭＳ Ｐゴシック" charset="-128"/>
              </a:defRPr>
            </a:lvl3pPr>
            <a:lvl4pPr marL="1600200" indent="-228600">
              <a:spcBef>
                <a:spcPct val="20000"/>
              </a:spcBef>
              <a:buClr>
                <a:schemeClr val="accent2"/>
              </a:buClr>
              <a:buSzPct val="70000"/>
              <a:buFont typeface="Wingdings" charset="2"/>
              <a:buChar char="¨"/>
              <a:defRPr sz="2000">
                <a:solidFill>
                  <a:schemeClr val="tx1"/>
                </a:solidFill>
                <a:latin typeface="Calibri" charset="0"/>
                <a:ea typeface="ＭＳ Ｐゴシック" charset="-128"/>
              </a:defRPr>
            </a:lvl4pPr>
            <a:lvl5pPr marL="2057400" indent="-228600">
              <a:spcBef>
                <a:spcPct val="20000"/>
              </a:spcBef>
              <a:buClr>
                <a:schemeClr val="bg2"/>
              </a:buClr>
              <a:buFont typeface="Wingdings" charset="2"/>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a:ea typeface="ＭＳ Ｐゴシック" charset="-128"/>
                <a:cs typeface="Calibri" charset="0"/>
              </a:rPr>
              <a:t>Maternal Sepsis: Background, </a:t>
            </a:r>
            <a:br>
              <a:rPr kumimoji="0" lang="en-US" sz="4400" b="0" i="0" u="none" strike="noStrike" kern="1200" cap="none" spc="0" normalizeH="0" baseline="0" noProof="0" dirty="0">
                <a:ln>
                  <a:noFill/>
                </a:ln>
                <a:solidFill>
                  <a:srgbClr val="000000"/>
                </a:solidFill>
                <a:effectLst/>
                <a:uLnTx/>
                <a:uFillTx/>
                <a:latin typeface="Arial"/>
                <a:ea typeface="ＭＳ Ｐゴシック" charset="-128"/>
                <a:cs typeface="Calibri" charset="0"/>
              </a:rPr>
            </a:br>
            <a:r>
              <a:rPr kumimoji="0" lang="en-US" sz="4400" b="0" i="0" u="none" strike="noStrike" kern="1200" cap="none" spc="0" normalizeH="0" baseline="0" noProof="0" dirty="0">
                <a:ln>
                  <a:noFill/>
                </a:ln>
                <a:solidFill>
                  <a:srgbClr val="000000"/>
                </a:solidFill>
                <a:effectLst/>
                <a:uLnTx/>
                <a:uFillTx/>
                <a:latin typeface="Arial"/>
                <a:ea typeface="ＭＳ Ｐゴシック" charset="-128"/>
                <a:cs typeface="Calibri" charset="0"/>
              </a:rPr>
              <a:t>Diagnosis, and Screening</a:t>
            </a:r>
            <a:endParaRPr kumimoji="0" lang="en-US" altLang="en-US" sz="4400" b="0" i="0" u="none" strike="noStrike" kern="1200" cap="none" spc="0" normalizeH="0" baseline="0" noProof="0" dirty="0">
              <a:ln>
                <a:noFill/>
              </a:ln>
              <a:solidFill>
                <a:srgbClr val="000000"/>
              </a:solidFill>
              <a:effectLst/>
              <a:uLnTx/>
              <a:uFillTx/>
              <a:latin typeface="Arial"/>
              <a:ea typeface="ＭＳ Ｐゴシック" charset="-128"/>
              <a:cs typeface="Calibri" charset="0"/>
            </a:endParaRPr>
          </a:p>
        </p:txBody>
      </p:sp>
      <p:sp>
        <p:nvSpPr>
          <p:cNvPr id="4" name="Rectangle 4">
            <a:extLst>
              <a:ext uri="{FF2B5EF4-FFF2-40B4-BE49-F238E27FC236}">
                <a16:creationId xmlns:a16="http://schemas.microsoft.com/office/drawing/2014/main" id="{99458211-BF76-A046-9932-DB5BAB7D6CAB}"/>
              </a:ext>
            </a:extLst>
          </p:cNvPr>
          <p:cNvSpPr>
            <a:spLocks noChangeArrowheads="1"/>
          </p:cNvSpPr>
          <p:nvPr/>
        </p:nvSpPr>
        <p:spPr bwMode="auto">
          <a:xfrm>
            <a:off x="1420957" y="4102147"/>
            <a:ext cx="7464286"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charset="2"/>
              <a:buChar char="n"/>
              <a:defRPr sz="3200">
                <a:solidFill>
                  <a:schemeClr val="tx1"/>
                </a:solidFill>
                <a:latin typeface="Calibri" charset="0"/>
                <a:ea typeface="ＭＳ Ｐゴシック" charset="-128"/>
                <a:cs typeface="Calibri" charset="0"/>
              </a:defRPr>
            </a:lvl1pPr>
            <a:lvl2pPr marL="742950" indent="-285750">
              <a:spcBef>
                <a:spcPct val="20000"/>
              </a:spcBef>
              <a:buClr>
                <a:schemeClr val="accent2"/>
              </a:buClr>
              <a:buSzPct val="80000"/>
              <a:buFont typeface="Wingdings" charset="2"/>
              <a:buChar char="¨"/>
              <a:defRPr sz="2800">
                <a:solidFill>
                  <a:schemeClr val="tx1"/>
                </a:solidFill>
                <a:latin typeface="Calibri" charset="0"/>
                <a:ea typeface="ＭＳ Ｐゴシック" charset="-128"/>
              </a:defRPr>
            </a:lvl2pPr>
            <a:lvl3pPr marL="1143000" indent="-228600">
              <a:spcBef>
                <a:spcPct val="20000"/>
              </a:spcBef>
              <a:buClr>
                <a:schemeClr val="bg2"/>
              </a:buClr>
              <a:buSzPct val="65000"/>
              <a:buFont typeface="Wingdings" charset="2"/>
              <a:buChar char="n"/>
              <a:defRPr sz="2400">
                <a:solidFill>
                  <a:schemeClr val="tx1"/>
                </a:solidFill>
                <a:latin typeface="Calibri" charset="0"/>
                <a:ea typeface="ＭＳ Ｐゴシック" charset="-128"/>
              </a:defRPr>
            </a:lvl3pPr>
            <a:lvl4pPr marL="1600200" indent="-228600">
              <a:spcBef>
                <a:spcPct val="20000"/>
              </a:spcBef>
              <a:buClr>
                <a:schemeClr val="accent2"/>
              </a:buClr>
              <a:buSzPct val="70000"/>
              <a:buFont typeface="Wingdings" charset="2"/>
              <a:buChar char="¨"/>
              <a:defRPr sz="2000">
                <a:solidFill>
                  <a:schemeClr val="tx1"/>
                </a:solidFill>
                <a:latin typeface="Calibri" charset="0"/>
                <a:ea typeface="ＭＳ Ｐゴシック" charset="-128"/>
              </a:defRPr>
            </a:lvl4pPr>
            <a:lvl5pPr marL="2057400" indent="-228600">
              <a:spcBef>
                <a:spcPct val="20000"/>
              </a:spcBef>
              <a:buClr>
                <a:schemeClr val="bg2"/>
              </a:buClr>
              <a:buFont typeface="Wingdings" charset="2"/>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Arial"/>
                <a:ea typeface="ＭＳ Ｐゴシック" charset="-128"/>
                <a:cs typeface="Calibri" charset="0"/>
              </a:rPr>
              <a:t>Elliott K. Main, MD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a:ea typeface="ＭＳ Ｐゴシック" charset="-128"/>
                <a:cs typeface="Calibri" charset="0"/>
              </a:rPr>
              <a:t>Founding Medical Director, CMQCC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a:ea typeface="ＭＳ Ｐゴシック" charset="-128"/>
                <a:cs typeface="Calibri" charset="0"/>
              </a:rPr>
              <a:t>National Implementation Director, ACOG/AIM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a:ea typeface="ＭＳ Ｐゴシック" charset="-128"/>
                <a:cs typeface="Calibri" charset="0"/>
              </a:rPr>
              <a:t>Clinical Professor, Department of Ob/Gyn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a:ea typeface="ＭＳ Ｐゴシック" charset="-128"/>
                <a:cs typeface="Calibri" charset="0"/>
              </a:rPr>
              <a:t>Stanford University School of Medicine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err="1">
                <a:ln>
                  <a:noFill/>
                </a:ln>
                <a:solidFill>
                  <a:srgbClr val="000000"/>
                </a:solidFill>
                <a:effectLst/>
                <a:uLnTx/>
                <a:uFillTx/>
                <a:latin typeface="Arial"/>
                <a:ea typeface="ＭＳ Ｐゴシック" charset="-128"/>
                <a:cs typeface="Calibri" charset="0"/>
              </a:rPr>
              <a:t>emain@Stanford.edu</a:t>
            </a:r>
            <a:endParaRPr kumimoji="0" lang="en-US" altLang="en-US" sz="2400" b="0" i="0" u="none" strike="noStrike" kern="1200" cap="none" spc="0" normalizeH="0" baseline="0" noProof="0" dirty="0">
              <a:ln>
                <a:noFill/>
              </a:ln>
              <a:solidFill>
                <a:srgbClr val="000000"/>
              </a:solidFill>
              <a:effectLst/>
              <a:uLnTx/>
              <a:uFillTx/>
              <a:latin typeface="Arial"/>
              <a:ea typeface="ＭＳ Ｐゴシック" charset="-128"/>
              <a:cs typeface="Calibri" charset="0"/>
            </a:endParaRPr>
          </a:p>
        </p:txBody>
      </p:sp>
      <p:pic>
        <p:nvPicPr>
          <p:cNvPr id="2" name="Picture 1" descr="A person wearing glasses and looking at the camera&#10;&#10;Description automatically generated">
            <a:extLst>
              <a:ext uri="{FF2B5EF4-FFF2-40B4-BE49-F238E27FC236}">
                <a16:creationId xmlns:a16="http://schemas.microsoft.com/office/drawing/2014/main" id="{D9E03A39-925E-79FE-2F23-087559EAA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6239" y="4096010"/>
            <a:ext cx="2459238" cy="2502997"/>
          </a:xfrm>
          <a:prstGeom prst="rect">
            <a:avLst/>
          </a:prstGeom>
        </p:spPr>
      </p:pic>
    </p:spTree>
    <p:extLst>
      <p:ext uri="{BB962C8B-B14F-4D97-AF65-F5344CB8AC3E}">
        <p14:creationId xmlns:p14="http://schemas.microsoft.com/office/powerpoint/2010/main" val="3546838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26752-A142-1EC6-E028-F7C43157ABCB}"/>
              </a:ext>
            </a:extLst>
          </p:cNvPr>
          <p:cNvSpPr>
            <a:spLocks noGrp="1"/>
          </p:cNvSpPr>
          <p:nvPr>
            <p:ph type="ctrTitle"/>
          </p:nvPr>
        </p:nvSpPr>
        <p:spPr/>
        <p:txBody>
          <a:bodyPr/>
          <a:lstStyle/>
          <a:p>
            <a:r>
              <a:rPr lang="en-US" dirty="0"/>
              <a:t>Maternal Sepsis Community Leadership Board</a:t>
            </a:r>
          </a:p>
        </p:txBody>
      </p:sp>
      <p:sp>
        <p:nvSpPr>
          <p:cNvPr id="3" name="Subtitle 2">
            <a:extLst>
              <a:ext uri="{FF2B5EF4-FFF2-40B4-BE49-F238E27FC236}">
                <a16:creationId xmlns:a16="http://schemas.microsoft.com/office/drawing/2014/main" id="{3A02A423-390E-A400-C206-7FFFA9113736}"/>
              </a:ext>
            </a:extLst>
          </p:cNvPr>
          <p:cNvSpPr>
            <a:spLocks noGrp="1"/>
          </p:cNvSpPr>
          <p:nvPr>
            <p:ph type="subTitle" idx="1"/>
          </p:nvPr>
        </p:nvSpPr>
        <p:spPr/>
        <p:txBody>
          <a:bodyPr/>
          <a:lstStyle/>
          <a:p>
            <a:r>
              <a:rPr lang="en-US" dirty="0"/>
              <a:t>Kendra L. Smith, PhD, MPH</a:t>
            </a:r>
          </a:p>
        </p:txBody>
      </p:sp>
    </p:spTree>
    <p:extLst>
      <p:ext uri="{BB962C8B-B14F-4D97-AF65-F5344CB8AC3E}">
        <p14:creationId xmlns:p14="http://schemas.microsoft.com/office/powerpoint/2010/main" val="1654456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45791-2EE7-F159-4A61-CA2E2D4FE4E2}"/>
              </a:ext>
            </a:extLst>
          </p:cNvPr>
          <p:cNvSpPr>
            <a:spLocks noGrp="1"/>
          </p:cNvSpPr>
          <p:nvPr>
            <p:ph type="title"/>
          </p:nvPr>
        </p:nvSpPr>
        <p:spPr>
          <a:xfrm>
            <a:off x="609600" y="838200"/>
            <a:ext cx="10363200" cy="914400"/>
          </a:xfrm>
        </p:spPr>
        <p:txBody>
          <a:bodyPr anchor="ctr">
            <a:normAutofit/>
          </a:bodyPr>
          <a:lstStyle/>
          <a:p>
            <a:r>
              <a:rPr lang="en-US" dirty="0" err="1"/>
              <a:t>Maile’s</a:t>
            </a:r>
            <a:r>
              <a:rPr lang="en-US" dirty="0"/>
              <a:t> Story</a:t>
            </a:r>
          </a:p>
        </p:txBody>
      </p:sp>
      <p:sp>
        <p:nvSpPr>
          <p:cNvPr id="3" name="Content Placeholder 2">
            <a:extLst>
              <a:ext uri="{FF2B5EF4-FFF2-40B4-BE49-F238E27FC236}">
                <a16:creationId xmlns:a16="http://schemas.microsoft.com/office/drawing/2014/main" id="{7DCA7874-D54F-1708-5C1A-471536595D79}"/>
              </a:ext>
            </a:extLst>
          </p:cNvPr>
          <p:cNvSpPr>
            <a:spLocks noGrp="1"/>
          </p:cNvSpPr>
          <p:nvPr>
            <p:ph idx="1"/>
          </p:nvPr>
        </p:nvSpPr>
        <p:spPr>
          <a:xfrm>
            <a:off x="609600" y="1981200"/>
            <a:ext cx="5080000" cy="3886200"/>
          </a:xfrm>
        </p:spPr>
        <p:txBody>
          <a:bodyPr wrap="square" anchor="t">
            <a:normAutofit/>
          </a:bodyPr>
          <a:lstStyle/>
          <a:p>
            <a:pPr>
              <a:lnSpc>
                <a:spcPct val="90000"/>
              </a:lnSpc>
            </a:pPr>
            <a:r>
              <a:rPr lang="en-US" sz="2700"/>
              <a:t>In 2015, </a:t>
            </a:r>
            <a:r>
              <a:rPr lang="en-US" sz="2700" err="1"/>
              <a:t>Maile</a:t>
            </a:r>
            <a:r>
              <a:rPr lang="en-US" sz="2700"/>
              <a:t> gave birth to her second child. </a:t>
            </a:r>
          </a:p>
          <a:p>
            <a:pPr>
              <a:lnSpc>
                <a:spcPct val="90000"/>
              </a:lnSpc>
            </a:pPr>
            <a:r>
              <a:rPr lang="en-US" sz="2700"/>
              <a:t>Soon after arriving home, she felt unwell and began calling her doctor’s office over the course of the week</a:t>
            </a:r>
          </a:p>
          <a:p>
            <a:pPr>
              <a:lnSpc>
                <a:spcPct val="90000"/>
              </a:lnSpc>
            </a:pPr>
            <a:r>
              <a:rPr lang="en-US" sz="2700"/>
              <a:t>She went into severe septic shock</a:t>
            </a:r>
          </a:p>
          <a:p>
            <a:pPr>
              <a:lnSpc>
                <a:spcPct val="90000"/>
              </a:lnSpc>
            </a:pPr>
            <a:r>
              <a:rPr lang="en-US" sz="2700"/>
              <a:t>This video tells her story</a:t>
            </a:r>
          </a:p>
          <a:p>
            <a:pPr>
              <a:lnSpc>
                <a:spcPct val="90000"/>
              </a:lnSpc>
            </a:pPr>
            <a:endParaRPr lang="en-US" sz="2700"/>
          </a:p>
        </p:txBody>
      </p:sp>
      <p:pic>
        <p:nvPicPr>
          <p:cNvPr id="1026" name="Picture 2">
            <a:extLst>
              <a:ext uri="{FF2B5EF4-FFF2-40B4-BE49-F238E27FC236}">
                <a16:creationId xmlns:a16="http://schemas.microsoft.com/office/drawing/2014/main" id="{034E606F-383E-7CC9-50A9-92ED496631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153" r="1" b="19473"/>
          <a:stretch/>
        </p:blipFill>
        <p:spPr bwMode="auto">
          <a:xfrm>
            <a:off x="6218620" y="1991710"/>
            <a:ext cx="50800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473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2043D-CB19-441D-9274-E103AB9A7B4B}"/>
              </a:ext>
            </a:extLst>
          </p:cNvPr>
          <p:cNvSpPr>
            <a:spLocks noGrp="1"/>
          </p:cNvSpPr>
          <p:nvPr>
            <p:ph type="title"/>
          </p:nvPr>
        </p:nvSpPr>
        <p:spPr>
          <a:xfrm>
            <a:off x="998482" y="2866696"/>
            <a:ext cx="10363200" cy="914400"/>
          </a:xfrm>
        </p:spPr>
        <p:txBody>
          <a:bodyPr/>
          <a:lstStyle/>
          <a:p>
            <a:pPr algn="ctr"/>
            <a:r>
              <a:rPr lang="en-US" b="0" i="0" dirty="0">
                <a:effectLst/>
                <a:latin typeface="Segoe UI" panose="020B0502040204020203" pitchFamily="34" charset="0"/>
                <a:hlinkClick r:id="rId2"/>
              </a:rPr>
              <a:t>https://m.youtube.com/watch?v=w0tag0R9EBk</a:t>
            </a:r>
            <a:endParaRPr lang="en-US" dirty="0"/>
          </a:p>
        </p:txBody>
      </p:sp>
    </p:spTree>
    <p:extLst>
      <p:ext uri="{BB962C8B-B14F-4D97-AF65-F5344CB8AC3E}">
        <p14:creationId xmlns:p14="http://schemas.microsoft.com/office/powerpoint/2010/main" val="639093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AE594-95EC-7680-F7A3-375AF8996919}"/>
              </a:ext>
            </a:extLst>
          </p:cNvPr>
          <p:cNvSpPr>
            <a:spLocks noGrp="1"/>
          </p:cNvSpPr>
          <p:nvPr>
            <p:ph type="title"/>
          </p:nvPr>
        </p:nvSpPr>
        <p:spPr/>
        <p:txBody>
          <a:bodyPr/>
          <a:lstStyle/>
          <a:p>
            <a:r>
              <a:rPr lang="en-US" dirty="0"/>
              <a:t>Maternal Sepsis Community Leadership Board</a:t>
            </a:r>
          </a:p>
        </p:txBody>
      </p:sp>
      <p:sp>
        <p:nvSpPr>
          <p:cNvPr id="3" name="Content Placeholder 2">
            <a:extLst>
              <a:ext uri="{FF2B5EF4-FFF2-40B4-BE49-F238E27FC236}">
                <a16:creationId xmlns:a16="http://schemas.microsoft.com/office/drawing/2014/main" id="{5D674CAE-A3AD-0218-1B93-7E4B48ADF1D4}"/>
              </a:ext>
            </a:extLst>
          </p:cNvPr>
          <p:cNvSpPr>
            <a:spLocks noGrp="1"/>
          </p:cNvSpPr>
          <p:nvPr>
            <p:ph idx="1"/>
          </p:nvPr>
        </p:nvSpPr>
        <p:spPr/>
        <p:txBody>
          <a:bodyPr/>
          <a:lstStyle/>
          <a:p>
            <a:r>
              <a:rPr lang="en-US" sz="2400" dirty="0">
                <a:effectLst/>
                <a:latin typeface="Times New Roman" panose="02020603050405020304" pitchFamily="18" charset="0"/>
                <a:ea typeface="Times New Roman" panose="02020603050405020304" pitchFamily="18" charset="0"/>
              </a:rPr>
              <a:t>The purpose of the Maternal Sepsis Community Leadership Board (MSCLB) is to engage in research activities designed to understand and reduce maternal morbidity and mortality from maternal sepsis while leveraging community experiences and voices. </a:t>
            </a:r>
          </a:p>
          <a:p>
            <a:endParaRPr lang="en-US" sz="2400" dirty="0">
              <a:latin typeface="Times New Roman" panose="02020603050405020304" pitchFamily="18" charset="0"/>
              <a:ea typeface="Times New Roman" panose="02020603050405020304" pitchFamily="18" charset="0"/>
            </a:endParaRPr>
          </a:p>
          <a:p>
            <a:r>
              <a:rPr lang="en-US" sz="2400" dirty="0">
                <a:latin typeface="Times New Roman" panose="02020603050405020304" pitchFamily="18" charset="0"/>
                <a:ea typeface="Times New Roman" panose="02020603050405020304" pitchFamily="18" charset="0"/>
              </a:rPr>
              <a:t>Membership:</a:t>
            </a:r>
          </a:p>
          <a:p>
            <a:pPr lvl="1"/>
            <a:r>
              <a:rPr lang="en-US" sz="1800" dirty="0">
                <a:effectLst/>
                <a:latin typeface="Times New Roman" panose="02020603050405020304" pitchFamily="18" charset="0"/>
                <a:ea typeface="Times New Roman" panose="02020603050405020304" pitchFamily="18" charset="0"/>
              </a:rPr>
              <a:t>Maternal Sepsis Survivors</a:t>
            </a:r>
          </a:p>
          <a:p>
            <a:pPr lvl="1"/>
            <a:r>
              <a:rPr lang="en-US" sz="1800" dirty="0">
                <a:latin typeface="Times New Roman" panose="02020603050405020304" pitchFamily="18" charset="0"/>
                <a:ea typeface="Times New Roman" panose="02020603050405020304" pitchFamily="18" charset="0"/>
              </a:rPr>
              <a:t>Health Equity Advocates</a:t>
            </a:r>
          </a:p>
          <a:p>
            <a:pPr lvl="1"/>
            <a:r>
              <a:rPr lang="en-US" sz="1800" dirty="0">
                <a:effectLst/>
                <a:latin typeface="Times New Roman" panose="02020603050405020304" pitchFamily="18" charset="0"/>
                <a:ea typeface="Times New Roman" panose="02020603050405020304" pitchFamily="18" charset="0"/>
              </a:rPr>
              <a:t>Public Health Experts</a:t>
            </a:r>
          </a:p>
          <a:p>
            <a:pPr lvl="1"/>
            <a:r>
              <a:rPr lang="en-US" sz="1800" dirty="0">
                <a:latin typeface="Times New Roman" panose="02020603050405020304" pitchFamily="18" charset="0"/>
                <a:ea typeface="Times New Roman" panose="02020603050405020304" pitchFamily="18" charset="0"/>
              </a:rPr>
              <a:t>Community members (rural, urban, tribal communities)</a:t>
            </a:r>
            <a:endParaRPr lang="en-US" sz="1800" dirty="0">
              <a:effectLst/>
              <a:latin typeface="Times New Roman" panose="02020603050405020304" pitchFamily="18" charset="0"/>
              <a:ea typeface="Times New Roman" panose="02020603050405020304" pitchFamily="18" charset="0"/>
            </a:endParaRPr>
          </a:p>
          <a:p>
            <a:pPr marL="0" indent="0">
              <a:buNone/>
            </a:pPr>
            <a:endParaRPr lang="en-US" dirty="0"/>
          </a:p>
          <a:p>
            <a:endParaRPr lang="en-US" dirty="0"/>
          </a:p>
        </p:txBody>
      </p:sp>
      <p:pic>
        <p:nvPicPr>
          <p:cNvPr id="4" name="Picture 3" descr="Graphical user interface, application&#10;&#10;Description automatically generated">
            <a:extLst>
              <a:ext uri="{FF2B5EF4-FFF2-40B4-BE49-F238E27FC236}">
                <a16:creationId xmlns:a16="http://schemas.microsoft.com/office/drawing/2014/main" id="{E051DE04-5FF9-CA78-C33F-67B8F4E88D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16338" y="3924300"/>
            <a:ext cx="2199005" cy="2199005"/>
          </a:xfrm>
          <a:prstGeom prst="rect">
            <a:avLst/>
          </a:prstGeom>
          <a:noFill/>
          <a:ln>
            <a:noFill/>
          </a:ln>
        </p:spPr>
      </p:pic>
    </p:spTree>
    <p:extLst>
      <p:ext uri="{BB962C8B-B14F-4D97-AF65-F5344CB8AC3E}">
        <p14:creationId xmlns:p14="http://schemas.microsoft.com/office/powerpoint/2010/main" val="2163125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6B740-15CB-4EBA-1C74-4FAA9A8E0067}"/>
              </a:ext>
            </a:extLst>
          </p:cNvPr>
          <p:cNvSpPr>
            <a:spLocks noGrp="1"/>
          </p:cNvSpPr>
          <p:nvPr>
            <p:ph type="title"/>
          </p:nvPr>
        </p:nvSpPr>
        <p:spPr>
          <a:xfrm>
            <a:off x="591671" y="655638"/>
            <a:ext cx="10515600" cy="1325563"/>
          </a:xfrm>
        </p:spPr>
        <p:txBody>
          <a:bodyPr anchor="ctr">
            <a:normAutofit/>
          </a:bodyPr>
          <a:lstStyle/>
          <a:p>
            <a:r>
              <a:rPr lang="en-US" b="1" kern="100">
                <a:effectLst/>
              </a:rPr>
              <a:t>Maternal Sepsis Project Structure</a:t>
            </a:r>
            <a:endParaRPr lang="en-US" dirty="0"/>
          </a:p>
        </p:txBody>
      </p:sp>
      <p:sp>
        <p:nvSpPr>
          <p:cNvPr id="3" name="Content Placeholder 2">
            <a:extLst>
              <a:ext uri="{FF2B5EF4-FFF2-40B4-BE49-F238E27FC236}">
                <a16:creationId xmlns:a16="http://schemas.microsoft.com/office/drawing/2014/main" id="{2267F08F-9884-C1C3-AF3C-503B8866333F}"/>
              </a:ext>
            </a:extLst>
          </p:cNvPr>
          <p:cNvSpPr>
            <a:spLocks noGrp="1"/>
          </p:cNvSpPr>
          <p:nvPr>
            <p:ph idx="1"/>
          </p:nvPr>
        </p:nvSpPr>
        <p:spPr>
          <a:xfrm>
            <a:off x="609600" y="1981200"/>
            <a:ext cx="5080000" cy="3886200"/>
          </a:xfrm>
        </p:spPr>
        <p:txBody>
          <a:bodyPr wrap="square" anchor="t">
            <a:normAutofit/>
          </a:bodyPr>
          <a:lstStyle/>
          <a:p>
            <a:pPr>
              <a:lnSpc>
                <a:spcPct val="90000"/>
              </a:lnSpc>
              <a:spcBef>
                <a:spcPts val="0"/>
              </a:spcBef>
            </a:pPr>
            <a:r>
              <a:rPr lang="en-US" sz="2700" kern="100">
                <a:effectLst/>
              </a:rPr>
              <a:t>Planning Phase- Maternal Sepsis Community Leadership Board</a:t>
            </a:r>
          </a:p>
          <a:p>
            <a:pPr>
              <a:lnSpc>
                <a:spcPct val="90000"/>
              </a:lnSpc>
              <a:spcBef>
                <a:spcPts val="0"/>
              </a:spcBef>
            </a:pPr>
            <a:r>
              <a:rPr lang="en-US" sz="2700" kern="100">
                <a:effectLst/>
              </a:rPr>
              <a:t>Patients with lived experience</a:t>
            </a:r>
          </a:p>
          <a:p>
            <a:pPr>
              <a:lnSpc>
                <a:spcPct val="90000"/>
              </a:lnSpc>
              <a:spcBef>
                <a:spcPts val="0"/>
              </a:spcBef>
            </a:pPr>
            <a:r>
              <a:rPr lang="en-US" sz="2700" kern="100">
                <a:effectLst/>
              </a:rPr>
              <a:t>Patient advocates</a:t>
            </a:r>
          </a:p>
          <a:p>
            <a:pPr>
              <a:lnSpc>
                <a:spcPct val="90000"/>
              </a:lnSpc>
              <a:spcBef>
                <a:spcPts val="0"/>
              </a:spcBef>
            </a:pPr>
            <a:r>
              <a:rPr lang="en-US" sz="2700" kern="100">
                <a:effectLst/>
              </a:rPr>
              <a:t>Birth equity Advocates</a:t>
            </a:r>
          </a:p>
          <a:p>
            <a:pPr>
              <a:lnSpc>
                <a:spcPct val="90000"/>
              </a:lnSpc>
              <a:spcBef>
                <a:spcPts val="0"/>
              </a:spcBef>
            </a:pPr>
            <a:r>
              <a:rPr lang="en-US" sz="2700" kern="100">
                <a:effectLst/>
              </a:rPr>
              <a:t>Community leaders engaged in reducing disparities</a:t>
            </a:r>
          </a:p>
          <a:p>
            <a:pPr>
              <a:lnSpc>
                <a:spcPct val="90000"/>
              </a:lnSpc>
              <a:spcBef>
                <a:spcPts val="0"/>
              </a:spcBef>
            </a:pPr>
            <a:r>
              <a:rPr lang="en-US" sz="2700" kern="100">
                <a:effectLst/>
              </a:rPr>
              <a:t>Diverse membership geographically &amp; ethnically</a:t>
            </a:r>
          </a:p>
          <a:p>
            <a:pPr>
              <a:lnSpc>
                <a:spcPct val="90000"/>
              </a:lnSpc>
            </a:pPr>
            <a:endParaRPr lang="en-US" sz="2700"/>
          </a:p>
        </p:txBody>
      </p:sp>
      <p:pic>
        <p:nvPicPr>
          <p:cNvPr id="4" name="Picture 2">
            <a:extLst>
              <a:ext uri="{FF2B5EF4-FFF2-40B4-BE49-F238E27FC236}">
                <a16:creationId xmlns:a16="http://schemas.microsoft.com/office/drawing/2014/main" id="{DE340D4A-CA4F-E0BA-C542-813156F83E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10" r="13505" b="2"/>
          <a:stretch/>
        </p:blipFill>
        <p:spPr bwMode="auto">
          <a:xfrm>
            <a:off x="6852421" y="1981200"/>
            <a:ext cx="3897950" cy="3886200"/>
          </a:xfrm>
          <a:prstGeom prst="rect">
            <a:avLst/>
          </a:prstGeom>
          <a:solidFill>
            <a:srgbClr val="FFFFFF"/>
          </a:solidFill>
        </p:spPr>
      </p:pic>
    </p:spTree>
    <p:extLst>
      <p:ext uri="{BB962C8B-B14F-4D97-AF65-F5344CB8AC3E}">
        <p14:creationId xmlns:p14="http://schemas.microsoft.com/office/powerpoint/2010/main" val="683186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77DF9-73C0-FD3E-ECBB-DB39D102C36E}"/>
              </a:ext>
            </a:extLst>
          </p:cNvPr>
          <p:cNvSpPr>
            <a:spLocks noGrp="1"/>
          </p:cNvSpPr>
          <p:nvPr>
            <p:ph type="title"/>
          </p:nvPr>
        </p:nvSpPr>
        <p:spPr>
          <a:xfrm>
            <a:off x="591671" y="655638"/>
            <a:ext cx="10515600" cy="1325563"/>
          </a:xfrm>
        </p:spPr>
        <p:txBody>
          <a:bodyPr anchor="ctr">
            <a:normAutofit/>
          </a:bodyPr>
          <a:lstStyle/>
          <a:p>
            <a:r>
              <a:rPr lang="en-US" b="1" kern="100">
                <a:effectLst/>
              </a:rPr>
              <a:t>Leverage Experience in California &amp; Michigan</a:t>
            </a:r>
            <a:endParaRPr lang="en-US" dirty="0"/>
          </a:p>
        </p:txBody>
      </p:sp>
      <p:sp>
        <p:nvSpPr>
          <p:cNvPr id="3" name="Content Placeholder 2">
            <a:extLst>
              <a:ext uri="{FF2B5EF4-FFF2-40B4-BE49-F238E27FC236}">
                <a16:creationId xmlns:a16="http://schemas.microsoft.com/office/drawing/2014/main" id="{9771F8C4-6A9E-DF51-C580-FE8387197E53}"/>
              </a:ext>
            </a:extLst>
          </p:cNvPr>
          <p:cNvSpPr>
            <a:spLocks noGrp="1"/>
          </p:cNvSpPr>
          <p:nvPr>
            <p:ph idx="1"/>
          </p:nvPr>
        </p:nvSpPr>
        <p:spPr>
          <a:xfrm>
            <a:off x="609600" y="1981200"/>
            <a:ext cx="5080000" cy="3886200"/>
          </a:xfrm>
        </p:spPr>
        <p:txBody>
          <a:bodyPr wrap="square" anchor="t">
            <a:normAutofit/>
          </a:bodyPr>
          <a:lstStyle/>
          <a:p>
            <a:pPr>
              <a:spcBef>
                <a:spcPts val="0"/>
              </a:spcBef>
            </a:pPr>
            <a:r>
              <a:rPr lang="en-US" kern="100">
                <a:effectLst/>
              </a:rPr>
              <a:t>SEMPQIC, Intertribal Council of Michigan, Rural Michigan</a:t>
            </a:r>
          </a:p>
          <a:p>
            <a:pPr>
              <a:spcBef>
                <a:spcPts val="0"/>
              </a:spcBef>
            </a:pPr>
            <a:r>
              <a:rPr lang="en-US" kern="100">
                <a:effectLst/>
              </a:rPr>
              <a:t>California Maternal Quality Care Collaborative</a:t>
            </a:r>
          </a:p>
          <a:p>
            <a:endParaRPr lang="en-US" dirty="0"/>
          </a:p>
        </p:txBody>
      </p:sp>
      <p:pic>
        <p:nvPicPr>
          <p:cNvPr id="4" name="Picture 2" descr="List of Maps of U.S. States - Nations Online Project">
            <a:extLst>
              <a:ext uri="{FF2B5EF4-FFF2-40B4-BE49-F238E27FC236}">
                <a16:creationId xmlns:a16="http://schemas.microsoft.com/office/drawing/2014/main" id="{92C8104B-162C-CD5F-D444-518725EBEC8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97600" y="2260600"/>
            <a:ext cx="5080000" cy="3327400"/>
          </a:xfrm>
          <a:prstGeom prst="rect">
            <a:avLst/>
          </a:prstGeom>
          <a:solidFill>
            <a:srgbClr val="FFFFFF"/>
          </a:solidFill>
        </p:spPr>
      </p:pic>
      <p:sp>
        <p:nvSpPr>
          <p:cNvPr id="5" name="5-Point Star 4">
            <a:extLst>
              <a:ext uri="{FF2B5EF4-FFF2-40B4-BE49-F238E27FC236}">
                <a16:creationId xmlns:a16="http://schemas.microsoft.com/office/drawing/2014/main" id="{108B18F2-BDE8-D3A8-BAAC-58AC260D1987}"/>
              </a:ext>
            </a:extLst>
          </p:cNvPr>
          <p:cNvSpPr/>
          <p:nvPr/>
        </p:nvSpPr>
        <p:spPr>
          <a:xfrm>
            <a:off x="6301784" y="3205658"/>
            <a:ext cx="330244" cy="388880"/>
          </a:xfrm>
          <a:prstGeom prst="star5">
            <a:avLst>
              <a:gd name="adj" fmla="val 21567"/>
              <a:gd name="hf" fmla="val 105146"/>
              <a:gd name="vf" fmla="val 110557"/>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5-Point Star 5">
            <a:extLst>
              <a:ext uri="{FF2B5EF4-FFF2-40B4-BE49-F238E27FC236}">
                <a16:creationId xmlns:a16="http://schemas.microsoft.com/office/drawing/2014/main" id="{596605DF-9B1A-C75E-1285-0DE87F09F884}"/>
              </a:ext>
            </a:extLst>
          </p:cNvPr>
          <p:cNvSpPr/>
          <p:nvPr/>
        </p:nvSpPr>
        <p:spPr>
          <a:xfrm>
            <a:off x="9701880" y="3116320"/>
            <a:ext cx="330244" cy="388880"/>
          </a:xfrm>
          <a:prstGeom prst="star5">
            <a:avLst>
              <a:gd name="adj" fmla="val 21567"/>
              <a:gd name="hf" fmla="val 105146"/>
              <a:gd name="vf" fmla="val 110557"/>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5875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BC805-4367-025A-7C32-4FA0FF9075E1}"/>
              </a:ext>
            </a:extLst>
          </p:cNvPr>
          <p:cNvSpPr>
            <a:spLocks noGrp="1"/>
          </p:cNvSpPr>
          <p:nvPr>
            <p:ph type="title"/>
          </p:nvPr>
        </p:nvSpPr>
        <p:spPr>
          <a:xfrm>
            <a:off x="609600" y="838200"/>
            <a:ext cx="10363200" cy="914400"/>
          </a:xfrm>
        </p:spPr>
        <p:txBody>
          <a:bodyPr anchor="ctr">
            <a:normAutofit/>
          </a:bodyPr>
          <a:lstStyle/>
          <a:p>
            <a:r>
              <a:rPr lang="en-US" kern="100">
                <a:effectLst/>
              </a:rPr>
              <a:t>Reducing Power Differentials</a:t>
            </a:r>
            <a:endParaRPr lang="en-US" dirty="0"/>
          </a:p>
        </p:txBody>
      </p:sp>
      <p:pic>
        <p:nvPicPr>
          <p:cNvPr id="4" name="Picture 3" descr="A black and white balance scale&#10;&#10;Description automatically generated with low confidence">
            <a:extLst>
              <a:ext uri="{FF2B5EF4-FFF2-40B4-BE49-F238E27FC236}">
                <a16:creationId xmlns:a16="http://schemas.microsoft.com/office/drawing/2014/main" id="{EFBE951C-ADE9-E8C4-5CEB-2BC6595805E6}"/>
              </a:ext>
            </a:extLst>
          </p:cNvPr>
          <p:cNvPicPr>
            <a:picLocks noChangeAspect="1"/>
          </p:cNvPicPr>
          <p:nvPr/>
        </p:nvPicPr>
        <p:blipFill>
          <a:blip r:embed="rId2"/>
          <a:stretch>
            <a:fillRect/>
          </a:stretch>
        </p:blipFill>
        <p:spPr>
          <a:xfrm>
            <a:off x="899695" y="1981200"/>
            <a:ext cx="4499810" cy="3886200"/>
          </a:xfrm>
          <a:prstGeom prst="rect">
            <a:avLst/>
          </a:prstGeom>
          <a:noFill/>
        </p:spPr>
      </p:pic>
      <p:sp>
        <p:nvSpPr>
          <p:cNvPr id="3" name="Content Placeholder 2">
            <a:extLst>
              <a:ext uri="{FF2B5EF4-FFF2-40B4-BE49-F238E27FC236}">
                <a16:creationId xmlns:a16="http://schemas.microsoft.com/office/drawing/2014/main" id="{28ABCFF2-36A5-EE36-8AEC-27AACF6CDE57}"/>
              </a:ext>
            </a:extLst>
          </p:cNvPr>
          <p:cNvSpPr>
            <a:spLocks noGrp="1"/>
          </p:cNvSpPr>
          <p:nvPr>
            <p:ph idx="10"/>
          </p:nvPr>
        </p:nvSpPr>
        <p:spPr>
          <a:xfrm>
            <a:off x="6197600" y="1981200"/>
            <a:ext cx="5080000" cy="3886200"/>
          </a:xfrm>
        </p:spPr>
        <p:txBody>
          <a:bodyPr wrap="square" anchor="t">
            <a:normAutofit/>
          </a:bodyPr>
          <a:lstStyle/>
          <a:p>
            <a:pPr>
              <a:lnSpc>
                <a:spcPct val="90000"/>
              </a:lnSpc>
            </a:pPr>
            <a:r>
              <a:rPr lang="en-US" sz="2700"/>
              <a:t>Community Liaison, Kendra Smith PhD, empowered community members by level-setting activities</a:t>
            </a:r>
          </a:p>
          <a:p>
            <a:pPr>
              <a:lnSpc>
                <a:spcPct val="90000"/>
              </a:lnSpc>
            </a:pPr>
            <a:r>
              <a:rPr lang="en-US" sz="2700"/>
              <a:t>Integrated Community and Patient Co-Leadership with Researchers</a:t>
            </a:r>
          </a:p>
          <a:p>
            <a:pPr>
              <a:lnSpc>
                <a:spcPct val="90000"/>
              </a:lnSpc>
            </a:pPr>
            <a:r>
              <a:rPr lang="en-US" sz="2700"/>
              <a:t>Create an equitable compensation structure</a:t>
            </a:r>
          </a:p>
          <a:p>
            <a:pPr>
              <a:lnSpc>
                <a:spcPct val="90000"/>
              </a:lnSpc>
            </a:pPr>
            <a:endParaRPr lang="en-US" sz="2700"/>
          </a:p>
        </p:txBody>
      </p:sp>
    </p:spTree>
    <p:extLst>
      <p:ext uri="{BB962C8B-B14F-4D97-AF65-F5344CB8AC3E}">
        <p14:creationId xmlns:p14="http://schemas.microsoft.com/office/powerpoint/2010/main" val="3396620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E8833-38A0-F3F5-4B69-6D68E7FB1D5A}"/>
              </a:ext>
            </a:extLst>
          </p:cNvPr>
          <p:cNvSpPr>
            <a:spLocks noGrp="1"/>
          </p:cNvSpPr>
          <p:nvPr>
            <p:ph type="title"/>
          </p:nvPr>
        </p:nvSpPr>
        <p:spPr>
          <a:xfrm>
            <a:off x="609600" y="838200"/>
            <a:ext cx="10969256" cy="914400"/>
          </a:xfrm>
        </p:spPr>
        <p:txBody>
          <a:bodyPr anchor="ctr">
            <a:normAutofit/>
          </a:bodyPr>
          <a:lstStyle/>
          <a:p>
            <a:pPr>
              <a:lnSpc>
                <a:spcPct val="90000"/>
              </a:lnSpc>
            </a:pPr>
            <a:r>
              <a:rPr lang="en-US" sz="2800" b="1" kern="1200">
                <a:effectLst/>
              </a:rPr>
              <a:t>Maternal Sepsis Community Leadership Board Feedback Integration Model </a:t>
            </a:r>
            <a:endParaRPr lang="en-US" sz="2800"/>
          </a:p>
        </p:txBody>
      </p:sp>
      <p:pic>
        <p:nvPicPr>
          <p:cNvPr id="4" name="Picture 2" descr="Diagram&#10;&#10;Description automatically generated">
            <a:extLst>
              <a:ext uri="{FF2B5EF4-FFF2-40B4-BE49-F238E27FC236}">
                <a16:creationId xmlns:a16="http://schemas.microsoft.com/office/drawing/2014/main" id="{8F6DC131-131E-C19A-79E6-E71D5DB5F9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7" r="2" b="2"/>
          <a:stretch/>
        </p:blipFill>
        <p:spPr bwMode="auto">
          <a:xfrm>
            <a:off x="4091519" y="1981200"/>
            <a:ext cx="4008961" cy="3886200"/>
          </a:xfrm>
          <a:prstGeom prst="rect">
            <a:avLst/>
          </a:prstGeom>
          <a:solidFill>
            <a:srgbClr val="FFFFFF"/>
          </a:solidFill>
        </p:spPr>
      </p:pic>
    </p:spTree>
    <p:extLst>
      <p:ext uri="{BB962C8B-B14F-4D97-AF65-F5344CB8AC3E}">
        <p14:creationId xmlns:p14="http://schemas.microsoft.com/office/powerpoint/2010/main" val="939041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BD101-DC4E-67E5-4B3A-C8EE940377A9}"/>
              </a:ext>
            </a:extLst>
          </p:cNvPr>
          <p:cNvSpPr>
            <a:spLocks noGrp="1"/>
          </p:cNvSpPr>
          <p:nvPr>
            <p:ph type="title"/>
          </p:nvPr>
        </p:nvSpPr>
        <p:spPr/>
        <p:txBody>
          <a:bodyPr/>
          <a:lstStyle/>
          <a:p>
            <a:r>
              <a:rPr lang="en-US" b="1" dirty="0"/>
              <a:t>Warning Signs: Questions to Ask</a:t>
            </a:r>
          </a:p>
        </p:txBody>
      </p:sp>
      <p:pic>
        <p:nvPicPr>
          <p:cNvPr id="6" name="Picture 5" descr="A picture containing text, screenshot, font, number&#10;&#10;Description automatically generated">
            <a:extLst>
              <a:ext uri="{FF2B5EF4-FFF2-40B4-BE49-F238E27FC236}">
                <a16:creationId xmlns:a16="http://schemas.microsoft.com/office/drawing/2014/main" id="{46E84810-A548-E6CD-645D-268D646FE0F9}"/>
              </a:ext>
            </a:extLst>
          </p:cNvPr>
          <p:cNvPicPr>
            <a:picLocks noChangeAspect="1"/>
          </p:cNvPicPr>
          <p:nvPr/>
        </p:nvPicPr>
        <p:blipFill>
          <a:blip r:embed="rId2"/>
          <a:stretch>
            <a:fillRect/>
          </a:stretch>
        </p:blipFill>
        <p:spPr>
          <a:xfrm>
            <a:off x="838200" y="1524000"/>
            <a:ext cx="8658173" cy="4968875"/>
          </a:xfrm>
          <a:prstGeom prst="rect">
            <a:avLst/>
          </a:prstGeom>
        </p:spPr>
      </p:pic>
    </p:spTree>
    <p:extLst>
      <p:ext uri="{BB962C8B-B14F-4D97-AF65-F5344CB8AC3E}">
        <p14:creationId xmlns:p14="http://schemas.microsoft.com/office/powerpoint/2010/main" val="3035325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44AC5-ACFB-B992-1126-08F2D1FC0229}"/>
              </a:ext>
            </a:extLst>
          </p:cNvPr>
          <p:cNvSpPr>
            <a:spLocks noGrp="1"/>
          </p:cNvSpPr>
          <p:nvPr>
            <p:ph type="title"/>
          </p:nvPr>
        </p:nvSpPr>
        <p:spPr/>
        <p:txBody>
          <a:bodyPr/>
          <a:lstStyle/>
          <a:p>
            <a:r>
              <a:rPr lang="en-US" b="1" dirty="0"/>
              <a:t>Advocacy Language</a:t>
            </a:r>
          </a:p>
        </p:txBody>
      </p:sp>
      <p:pic>
        <p:nvPicPr>
          <p:cNvPr id="5" name="Content Placeholder 4" descr="A picture containing text, post-it note, screenshot, font&#10;&#10;Description automatically generated">
            <a:extLst>
              <a:ext uri="{FF2B5EF4-FFF2-40B4-BE49-F238E27FC236}">
                <a16:creationId xmlns:a16="http://schemas.microsoft.com/office/drawing/2014/main" id="{B5B2F153-4F43-A5CA-37C3-F0D1E2B4DFA2}"/>
              </a:ext>
            </a:extLst>
          </p:cNvPr>
          <p:cNvPicPr>
            <a:picLocks noGrp="1" noChangeAspect="1"/>
          </p:cNvPicPr>
          <p:nvPr>
            <p:ph idx="1"/>
          </p:nvPr>
        </p:nvPicPr>
        <p:blipFill>
          <a:blip r:embed="rId2"/>
          <a:stretch>
            <a:fillRect/>
          </a:stretch>
        </p:blipFill>
        <p:spPr>
          <a:xfrm>
            <a:off x="736600" y="1652059"/>
            <a:ext cx="8590349" cy="4840816"/>
          </a:xfrm>
        </p:spPr>
      </p:pic>
    </p:spTree>
    <p:extLst>
      <p:ext uri="{BB962C8B-B14F-4D97-AF65-F5344CB8AC3E}">
        <p14:creationId xmlns:p14="http://schemas.microsoft.com/office/powerpoint/2010/main" val="2474725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95099-B5F6-80DE-7482-7AB940A21AB9}"/>
              </a:ext>
            </a:extLst>
          </p:cNvPr>
          <p:cNvSpPr>
            <a:spLocks noGrp="1"/>
          </p:cNvSpPr>
          <p:nvPr>
            <p:ph type="title"/>
          </p:nvPr>
        </p:nvSpPr>
        <p:spPr>
          <a:xfrm>
            <a:off x="664028" y="576943"/>
            <a:ext cx="11005457" cy="805543"/>
          </a:xfrm>
        </p:spPr>
        <p:txBody>
          <a:bodyPr/>
          <a:lstStyle/>
          <a:p>
            <a:r>
              <a:rPr lang="en-US" dirty="0">
                <a:solidFill>
                  <a:srgbClr val="A2203C"/>
                </a:solidFill>
              </a:rPr>
              <a:t>Maternal Sepsis Background Efforts</a:t>
            </a:r>
          </a:p>
        </p:txBody>
      </p:sp>
      <p:pic>
        <p:nvPicPr>
          <p:cNvPr id="4" name="Picture 3">
            <a:extLst>
              <a:ext uri="{FF2B5EF4-FFF2-40B4-BE49-F238E27FC236}">
                <a16:creationId xmlns:a16="http://schemas.microsoft.com/office/drawing/2014/main" id="{AFED914F-A42D-7C9D-703B-913010080DE8}"/>
              </a:ext>
            </a:extLst>
          </p:cNvPr>
          <p:cNvPicPr>
            <a:picLocks noChangeAspect="1"/>
          </p:cNvPicPr>
          <p:nvPr/>
        </p:nvPicPr>
        <p:blipFill>
          <a:blip r:embed="rId3"/>
          <a:stretch>
            <a:fillRect/>
          </a:stretch>
        </p:blipFill>
        <p:spPr>
          <a:xfrm>
            <a:off x="817886" y="1540142"/>
            <a:ext cx="2984009" cy="3769010"/>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547F8844-C974-A509-C995-4AA9D2DBBA1A}"/>
              </a:ext>
            </a:extLst>
          </p:cNvPr>
          <p:cNvSpPr txBox="1"/>
          <p:nvPr/>
        </p:nvSpPr>
        <p:spPr>
          <a:xfrm>
            <a:off x="1447800" y="5377543"/>
            <a:ext cx="2133600" cy="1200329"/>
          </a:xfrm>
          <a:prstGeom prst="rect">
            <a:avLst/>
          </a:prstGeom>
          <a:noFill/>
        </p:spPr>
        <p:txBody>
          <a:bodyPr wrap="square" rtlCol="0">
            <a:spAutoFit/>
          </a:bodyPr>
          <a:lstStyle/>
          <a:p>
            <a:r>
              <a:rPr lang="en-US" dirty="0"/>
              <a:t>Lead Editors:</a:t>
            </a:r>
          </a:p>
          <a:p>
            <a:r>
              <a:rPr lang="en-US" dirty="0"/>
              <a:t>Melissa Bauer, DO </a:t>
            </a:r>
          </a:p>
          <a:p>
            <a:r>
              <a:rPr lang="en-US" dirty="0"/>
              <a:t>Ron Gibbs, MD</a:t>
            </a:r>
          </a:p>
          <a:p>
            <a:r>
              <a:rPr lang="en-US" dirty="0"/>
              <a:t>Elliott Main, MD</a:t>
            </a:r>
          </a:p>
        </p:txBody>
      </p:sp>
      <p:sp>
        <p:nvSpPr>
          <p:cNvPr id="6" name="TextBox 5">
            <a:extLst>
              <a:ext uri="{FF2B5EF4-FFF2-40B4-BE49-F238E27FC236}">
                <a16:creationId xmlns:a16="http://schemas.microsoft.com/office/drawing/2014/main" id="{B1BDFE53-767D-96CF-E4A6-FAE59A06444B}"/>
              </a:ext>
            </a:extLst>
          </p:cNvPr>
          <p:cNvSpPr txBox="1"/>
          <p:nvPr/>
        </p:nvSpPr>
        <p:spPr>
          <a:xfrm>
            <a:off x="3091542" y="4746171"/>
            <a:ext cx="762000" cy="369332"/>
          </a:xfrm>
          <a:prstGeom prst="rect">
            <a:avLst/>
          </a:prstGeom>
          <a:noFill/>
        </p:spPr>
        <p:txBody>
          <a:bodyPr wrap="square" rtlCol="0">
            <a:spAutoFit/>
          </a:bodyPr>
          <a:lstStyle/>
          <a:p>
            <a:r>
              <a:rPr lang="en-US" dirty="0"/>
              <a:t>2020</a:t>
            </a:r>
          </a:p>
        </p:txBody>
      </p:sp>
      <p:grpSp>
        <p:nvGrpSpPr>
          <p:cNvPr id="13" name="Group 12">
            <a:extLst>
              <a:ext uri="{FF2B5EF4-FFF2-40B4-BE49-F238E27FC236}">
                <a16:creationId xmlns:a16="http://schemas.microsoft.com/office/drawing/2014/main" id="{45459F9E-C2EC-EBB0-7602-03AF4920EACD}"/>
              </a:ext>
            </a:extLst>
          </p:cNvPr>
          <p:cNvGrpSpPr/>
          <p:nvPr/>
        </p:nvGrpSpPr>
        <p:grpSpPr>
          <a:xfrm>
            <a:off x="4539341" y="1569623"/>
            <a:ext cx="3059806" cy="3693735"/>
            <a:chOff x="975179" y="1273628"/>
            <a:chExt cx="4148971" cy="5095421"/>
          </a:xfrm>
        </p:grpSpPr>
        <p:pic>
          <p:nvPicPr>
            <p:cNvPr id="14" name="Picture 13">
              <a:extLst>
                <a:ext uri="{FF2B5EF4-FFF2-40B4-BE49-F238E27FC236}">
                  <a16:creationId xmlns:a16="http://schemas.microsoft.com/office/drawing/2014/main" id="{ACE88982-986E-C08D-21F0-7DD71D258ECA}"/>
                </a:ext>
              </a:extLst>
            </p:cNvPr>
            <p:cNvPicPr>
              <a:picLocks noChangeAspect="1"/>
            </p:cNvPicPr>
            <p:nvPr/>
          </p:nvPicPr>
          <p:blipFill>
            <a:blip r:embed="rId4"/>
            <a:stretch>
              <a:fillRect/>
            </a:stretch>
          </p:blipFill>
          <p:spPr>
            <a:xfrm>
              <a:off x="975179" y="1273628"/>
              <a:ext cx="4148971" cy="5095421"/>
            </a:xfrm>
            <a:prstGeom prst="rect">
              <a:avLst/>
            </a:prstGeom>
            <a:ln>
              <a:solidFill>
                <a:schemeClr val="tx1"/>
              </a:solidFill>
            </a:ln>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75F42022-5CEA-0FE5-98D4-59BE055FF881}"/>
                </a:ext>
              </a:extLst>
            </p:cNvPr>
            <p:cNvSpPr/>
            <p:nvPr/>
          </p:nvSpPr>
          <p:spPr>
            <a:xfrm>
              <a:off x="1698171" y="2351315"/>
              <a:ext cx="3151415" cy="1632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206A868-1E89-0C84-6488-FC81B06780CB}"/>
                </a:ext>
              </a:extLst>
            </p:cNvPr>
            <p:cNvPicPr>
              <a:picLocks noChangeAspect="1"/>
            </p:cNvPicPr>
            <p:nvPr/>
          </p:nvPicPr>
          <p:blipFill>
            <a:blip r:embed="rId5"/>
            <a:stretch>
              <a:fillRect/>
            </a:stretch>
          </p:blipFill>
          <p:spPr>
            <a:xfrm>
              <a:off x="1103993" y="1936569"/>
              <a:ext cx="1278883" cy="1201958"/>
            </a:xfrm>
            <a:prstGeom prst="rect">
              <a:avLst/>
            </a:prstGeom>
          </p:spPr>
        </p:pic>
        <p:sp>
          <p:nvSpPr>
            <p:cNvPr id="17" name="Rectangle 16">
              <a:extLst>
                <a:ext uri="{FF2B5EF4-FFF2-40B4-BE49-F238E27FC236}">
                  <a16:creationId xmlns:a16="http://schemas.microsoft.com/office/drawing/2014/main" id="{FEE18AA3-9D89-D34B-9E39-07359707A01F}"/>
                </a:ext>
              </a:extLst>
            </p:cNvPr>
            <p:cNvSpPr/>
            <p:nvPr/>
          </p:nvSpPr>
          <p:spPr>
            <a:xfrm>
              <a:off x="1344387" y="4245429"/>
              <a:ext cx="3456214" cy="881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E3B6E24-ADE4-06AB-A035-F2D0B75B7A89}"/>
                </a:ext>
              </a:extLst>
            </p:cNvPr>
            <p:cNvSpPr txBox="1"/>
            <p:nvPr/>
          </p:nvSpPr>
          <p:spPr>
            <a:xfrm>
              <a:off x="2205925" y="1888306"/>
              <a:ext cx="2139043" cy="1613368"/>
            </a:xfrm>
            <a:prstGeom prst="rect">
              <a:avLst/>
            </a:prstGeom>
            <a:noFill/>
          </p:spPr>
          <p:txBody>
            <a:bodyPr wrap="square" rtlCol="0">
              <a:spAutoFit/>
            </a:bodyPr>
            <a:lstStyle/>
            <a:p>
              <a:pPr algn="ctr"/>
              <a:r>
                <a:rPr lang="en-US" sz="2000" dirty="0">
                  <a:solidFill>
                    <a:srgbClr val="000000"/>
                  </a:solidFill>
                </a:rPr>
                <a:t>Sepsis in Obstetric Care</a:t>
              </a:r>
            </a:p>
            <a:p>
              <a:pPr algn="ctr"/>
              <a:endParaRPr lang="en-US" sz="1000" dirty="0">
                <a:solidFill>
                  <a:srgbClr val="000000"/>
                </a:solidFill>
              </a:endParaRPr>
            </a:p>
          </p:txBody>
        </p:sp>
        <p:pic>
          <p:nvPicPr>
            <p:cNvPr id="19" name="Picture 18">
              <a:extLst>
                <a:ext uri="{FF2B5EF4-FFF2-40B4-BE49-F238E27FC236}">
                  <a16:creationId xmlns:a16="http://schemas.microsoft.com/office/drawing/2014/main" id="{8E937A97-6211-3E1A-1ED1-FE8F33CEE2BC}"/>
                </a:ext>
              </a:extLst>
            </p:cNvPr>
            <p:cNvPicPr>
              <a:picLocks noChangeAspect="1"/>
            </p:cNvPicPr>
            <p:nvPr/>
          </p:nvPicPr>
          <p:blipFill>
            <a:blip r:embed="rId6"/>
            <a:stretch>
              <a:fillRect/>
            </a:stretch>
          </p:blipFill>
          <p:spPr>
            <a:xfrm>
              <a:off x="2287568" y="4510410"/>
              <a:ext cx="1649186" cy="911903"/>
            </a:xfrm>
            <a:prstGeom prst="rect">
              <a:avLst/>
            </a:prstGeom>
          </p:spPr>
        </p:pic>
      </p:grpSp>
      <p:sp>
        <p:nvSpPr>
          <p:cNvPr id="27" name="TextBox 26">
            <a:extLst>
              <a:ext uri="{FF2B5EF4-FFF2-40B4-BE49-F238E27FC236}">
                <a16:creationId xmlns:a16="http://schemas.microsoft.com/office/drawing/2014/main" id="{9A1B7A28-7E4D-5ED7-555D-2AE5D22E0494}"/>
              </a:ext>
            </a:extLst>
          </p:cNvPr>
          <p:cNvSpPr txBox="1"/>
          <p:nvPr/>
        </p:nvSpPr>
        <p:spPr>
          <a:xfrm>
            <a:off x="5312229" y="5399314"/>
            <a:ext cx="2133600" cy="923330"/>
          </a:xfrm>
          <a:prstGeom prst="rect">
            <a:avLst/>
          </a:prstGeom>
          <a:noFill/>
        </p:spPr>
        <p:txBody>
          <a:bodyPr wrap="square" rtlCol="0">
            <a:spAutoFit/>
          </a:bodyPr>
          <a:lstStyle/>
          <a:p>
            <a:r>
              <a:rPr lang="en-US" dirty="0"/>
              <a:t>Lead Editors:</a:t>
            </a:r>
          </a:p>
          <a:p>
            <a:r>
              <a:rPr lang="en-US" dirty="0"/>
              <a:t>Melissa Bauer, DO </a:t>
            </a:r>
          </a:p>
          <a:p>
            <a:r>
              <a:rPr lang="en-US" dirty="0"/>
              <a:t>Ron Gibbs, MD</a:t>
            </a:r>
          </a:p>
        </p:txBody>
      </p:sp>
      <p:sp>
        <p:nvSpPr>
          <p:cNvPr id="28" name="TextBox 27">
            <a:extLst>
              <a:ext uri="{FF2B5EF4-FFF2-40B4-BE49-F238E27FC236}">
                <a16:creationId xmlns:a16="http://schemas.microsoft.com/office/drawing/2014/main" id="{9E69A422-9FF8-4D22-B413-9F3446058967}"/>
              </a:ext>
            </a:extLst>
          </p:cNvPr>
          <p:cNvSpPr txBox="1"/>
          <p:nvPr/>
        </p:nvSpPr>
        <p:spPr>
          <a:xfrm>
            <a:off x="5932714" y="4800600"/>
            <a:ext cx="1741715" cy="369332"/>
          </a:xfrm>
          <a:prstGeom prst="rect">
            <a:avLst/>
          </a:prstGeom>
          <a:noFill/>
        </p:spPr>
        <p:txBody>
          <a:bodyPr wrap="square" rtlCol="0">
            <a:spAutoFit/>
          </a:bodyPr>
          <a:lstStyle/>
          <a:p>
            <a:r>
              <a:rPr lang="en-US" sz="1800" dirty="0">
                <a:solidFill>
                  <a:srgbClr val="000000"/>
                </a:solidFill>
              </a:rPr>
              <a:t>February</a:t>
            </a:r>
            <a:r>
              <a:rPr lang="en-US" dirty="0">
                <a:solidFill>
                  <a:srgbClr val="000000"/>
                </a:solidFill>
              </a:rPr>
              <a:t> 2023</a:t>
            </a:r>
          </a:p>
        </p:txBody>
      </p:sp>
      <p:sp>
        <p:nvSpPr>
          <p:cNvPr id="29" name="TextBox 28">
            <a:extLst>
              <a:ext uri="{FF2B5EF4-FFF2-40B4-BE49-F238E27FC236}">
                <a16:creationId xmlns:a16="http://schemas.microsoft.com/office/drawing/2014/main" id="{B5E47B61-EA2F-EB1B-A728-7EA8F9BB6C7A}"/>
              </a:ext>
            </a:extLst>
          </p:cNvPr>
          <p:cNvSpPr txBox="1"/>
          <p:nvPr/>
        </p:nvSpPr>
        <p:spPr>
          <a:xfrm>
            <a:off x="8915400" y="5355771"/>
            <a:ext cx="2351313" cy="1200329"/>
          </a:xfrm>
          <a:prstGeom prst="rect">
            <a:avLst/>
          </a:prstGeom>
          <a:noFill/>
        </p:spPr>
        <p:txBody>
          <a:bodyPr wrap="square" rtlCol="0">
            <a:spAutoFit/>
          </a:bodyPr>
          <a:lstStyle/>
          <a:p>
            <a:r>
              <a:rPr lang="en-US" dirty="0"/>
              <a:t>Co-PIs/Leads:</a:t>
            </a:r>
          </a:p>
          <a:p>
            <a:r>
              <a:rPr lang="en-US" dirty="0"/>
              <a:t>Melissa Bauer, DO </a:t>
            </a:r>
          </a:p>
          <a:p>
            <a:r>
              <a:rPr lang="en-US" dirty="0"/>
              <a:t>Elliott Main, MD</a:t>
            </a:r>
          </a:p>
          <a:p>
            <a:r>
              <a:rPr lang="en-US" dirty="0"/>
              <a:t>Kendra Smith, PhD</a:t>
            </a:r>
          </a:p>
        </p:txBody>
      </p:sp>
      <p:sp>
        <p:nvSpPr>
          <p:cNvPr id="30" name="Rectangle 29">
            <a:extLst>
              <a:ext uri="{FF2B5EF4-FFF2-40B4-BE49-F238E27FC236}">
                <a16:creationId xmlns:a16="http://schemas.microsoft.com/office/drawing/2014/main" id="{049D1613-FD63-B5E5-772E-A4D29C3E2580}"/>
              </a:ext>
            </a:extLst>
          </p:cNvPr>
          <p:cNvSpPr/>
          <p:nvPr/>
        </p:nvSpPr>
        <p:spPr bwMode="auto">
          <a:xfrm>
            <a:off x="8338455" y="1567542"/>
            <a:ext cx="3124202" cy="3712029"/>
          </a:xfrm>
          <a:prstGeom prst="rect">
            <a:avLst/>
          </a:prstGeom>
          <a:solidFill>
            <a:schemeClr val="bg1"/>
          </a:solidFill>
          <a:ln w="38100" cap="flat" cmpd="sng" algn="ctr">
            <a:solidFill>
              <a:schemeClr val="bg1">
                <a:lumMod val="6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31" name="TextBox 30">
            <a:extLst>
              <a:ext uri="{FF2B5EF4-FFF2-40B4-BE49-F238E27FC236}">
                <a16:creationId xmlns:a16="http://schemas.microsoft.com/office/drawing/2014/main" id="{2B9E0F8D-B1A6-185B-2B6D-6379B040AA6C}"/>
              </a:ext>
            </a:extLst>
          </p:cNvPr>
          <p:cNvSpPr txBox="1"/>
          <p:nvPr/>
        </p:nvSpPr>
        <p:spPr>
          <a:xfrm>
            <a:off x="8458200" y="1665514"/>
            <a:ext cx="3026229" cy="3462486"/>
          </a:xfrm>
          <a:prstGeom prst="rect">
            <a:avLst/>
          </a:prstGeom>
          <a:noFill/>
        </p:spPr>
        <p:txBody>
          <a:bodyPr wrap="square" rtlCol="0">
            <a:spAutoFit/>
          </a:bodyPr>
          <a:lstStyle/>
          <a:p>
            <a:pPr>
              <a:spcBef>
                <a:spcPts val="600"/>
              </a:spcBef>
              <a:spcAft>
                <a:spcPts val="600"/>
              </a:spcAft>
            </a:pPr>
            <a:r>
              <a:rPr lang="en-US" i="1" dirty="0"/>
              <a:t>Large-scale Implementation of Community Co-led Maternal Sepsis Care Practices to Reduce Morbidity and Mortality</a:t>
            </a:r>
          </a:p>
          <a:p>
            <a:pPr>
              <a:spcBef>
                <a:spcPts val="600"/>
              </a:spcBef>
              <a:spcAft>
                <a:spcPts val="600"/>
              </a:spcAft>
            </a:pPr>
            <a:r>
              <a:rPr lang="en-US" dirty="0"/>
              <a:t>NICHD Funding: 2022-2023</a:t>
            </a:r>
          </a:p>
          <a:p>
            <a:pPr marL="173038" indent="-173038">
              <a:buClr>
                <a:srgbClr val="A2203C"/>
              </a:buClr>
              <a:buFont typeface="Wingdings" pitchFamily="2" charset="2"/>
              <a:buChar char="§"/>
            </a:pPr>
            <a:r>
              <a:rPr lang="en-US" sz="1600" dirty="0"/>
              <a:t>Identify clinician and patient based barriers to care</a:t>
            </a:r>
          </a:p>
          <a:p>
            <a:pPr marL="173038" indent="-173038">
              <a:buClr>
                <a:srgbClr val="A2203C"/>
              </a:buClr>
              <a:buFont typeface="Wingdings" pitchFamily="2" charset="2"/>
              <a:buChar char="§"/>
            </a:pPr>
            <a:r>
              <a:rPr lang="en-US" sz="1600" dirty="0"/>
              <a:t>Improve screening and diagnosis criteria</a:t>
            </a:r>
          </a:p>
          <a:p>
            <a:pPr marL="173038" indent="-173038">
              <a:buClr>
                <a:srgbClr val="A2203C"/>
              </a:buClr>
              <a:buFont typeface="Wingdings" pitchFamily="2" charset="2"/>
              <a:buChar char="§"/>
            </a:pPr>
            <a:r>
              <a:rPr lang="en-US" sz="1600" dirty="0"/>
              <a:t>Translate above findings into improved care plan for sepsis</a:t>
            </a:r>
          </a:p>
        </p:txBody>
      </p:sp>
    </p:spTree>
    <p:extLst>
      <p:ext uri="{BB962C8B-B14F-4D97-AF65-F5344CB8AC3E}">
        <p14:creationId xmlns:p14="http://schemas.microsoft.com/office/powerpoint/2010/main" val="41565080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esk with stethoscope and computer keyboard">
            <a:extLst>
              <a:ext uri="{FF2B5EF4-FFF2-40B4-BE49-F238E27FC236}">
                <a16:creationId xmlns:a16="http://schemas.microsoft.com/office/drawing/2014/main" id="{7E31424D-EA35-1B9F-7B59-65F2E6D7D0D7}"/>
              </a:ext>
            </a:extLst>
          </p:cNvPr>
          <p:cNvPicPr>
            <a:picLocks noChangeAspect="1"/>
          </p:cNvPicPr>
          <p:nvPr/>
        </p:nvPicPr>
        <p:blipFill rotWithShape="1">
          <a:blip r:embed="rId3"/>
          <a:srcRect l="15628" r="-1"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FB6D303-838C-832B-35E4-6F775418DB56}"/>
              </a:ext>
            </a:extLst>
          </p:cNvPr>
          <p:cNvSpPr>
            <a:spLocks noGrp="1"/>
          </p:cNvSpPr>
          <p:nvPr>
            <p:ph type="title"/>
          </p:nvPr>
        </p:nvSpPr>
        <p:spPr>
          <a:xfrm>
            <a:off x="477981" y="1122363"/>
            <a:ext cx="4023360" cy="3204134"/>
          </a:xfrm>
        </p:spPr>
        <p:txBody>
          <a:bodyPr vert="horz" lIns="91440" tIns="45720" rIns="91440" bIns="45720" rtlCol="0" anchor="b">
            <a:normAutofit fontScale="90000"/>
          </a:bodyPr>
          <a:lstStyle/>
          <a:p>
            <a:r>
              <a:rPr lang="en-US" sz="4800"/>
              <a:t>Turning Lessons Learned from Community and Patients into Clinical Tools</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45034FA-C617-4EDB-9800-795B5CB7015E}"/>
              </a:ext>
            </a:extLst>
          </p:cNvPr>
          <p:cNvSpPr txBox="1"/>
          <p:nvPr/>
        </p:nvSpPr>
        <p:spPr>
          <a:xfrm>
            <a:off x="477981" y="4758813"/>
            <a:ext cx="3376264" cy="1200329"/>
          </a:xfrm>
          <a:prstGeom prst="rect">
            <a:avLst/>
          </a:prstGeom>
          <a:noFill/>
        </p:spPr>
        <p:txBody>
          <a:bodyPr wrap="square" rtlCol="0">
            <a:spAutoFit/>
          </a:bodyPr>
          <a:lstStyle/>
          <a:p>
            <a:r>
              <a:rPr lang="en-US" sz="2400"/>
              <a:t>Melissa E Bauer, D.O.</a:t>
            </a:r>
          </a:p>
          <a:p>
            <a:r>
              <a:rPr lang="en-US" sz="2400"/>
              <a:t>Associate Professor</a:t>
            </a:r>
          </a:p>
          <a:p>
            <a:r>
              <a:rPr lang="en-US" sz="2400"/>
              <a:t>Duke University</a:t>
            </a:r>
          </a:p>
        </p:txBody>
      </p:sp>
      <p:pic>
        <p:nvPicPr>
          <p:cNvPr id="7" name="Picture 6">
            <a:extLst>
              <a:ext uri="{FF2B5EF4-FFF2-40B4-BE49-F238E27FC236}">
                <a16:creationId xmlns:a16="http://schemas.microsoft.com/office/drawing/2014/main" id="{639AFF49-9C45-0E9D-6307-0B275DB04FE8}"/>
              </a:ext>
            </a:extLst>
          </p:cNvPr>
          <p:cNvPicPr>
            <a:picLocks noChangeAspect="1"/>
          </p:cNvPicPr>
          <p:nvPr/>
        </p:nvPicPr>
        <p:blipFill>
          <a:blip r:embed="rId4"/>
          <a:stretch>
            <a:fillRect/>
          </a:stretch>
        </p:blipFill>
        <p:spPr>
          <a:xfrm>
            <a:off x="485984" y="216603"/>
            <a:ext cx="3009205" cy="1097280"/>
          </a:xfrm>
          <a:prstGeom prst="rect">
            <a:avLst/>
          </a:prstGeom>
        </p:spPr>
      </p:pic>
    </p:spTree>
    <p:extLst>
      <p:ext uri="{BB962C8B-B14F-4D97-AF65-F5344CB8AC3E}">
        <p14:creationId xmlns:p14="http://schemas.microsoft.com/office/powerpoint/2010/main" val="2818293034"/>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397" y="363295"/>
            <a:ext cx="11849417" cy="791488"/>
          </a:xfrm>
        </p:spPr>
        <p:txBody>
          <a:bodyPr anchor="b"/>
          <a:lstStyle/>
          <a:p>
            <a:pPr algn="ctr"/>
            <a:r>
              <a:rPr lang="en-US" b="1" dirty="0">
                <a:solidFill>
                  <a:srgbClr val="00B0F0"/>
                </a:solidFill>
                <a:latin typeface="Georgia"/>
              </a:rPr>
              <a:t>Preventability</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3757362"/>
              </p:ext>
            </p:extLst>
          </p:nvPr>
        </p:nvGraphicFramePr>
        <p:xfrm>
          <a:off x="1518285" y="1974808"/>
          <a:ext cx="9155430" cy="2004201"/>
        </p:xfrm>
        <a:graphic>
          <a:graphicData uri="http://schemas.openxmlformats.org/drawingml/2006/table">
            <a:tbl>
              <a:tblPr firstRow="1" bandRow="1">
                <a:tableStyleId>{93296810-A885-4BE3-A3E7-6D5BEEA58F35}</a:tableStyleId>
              </a:tblPr>
              <a:tblGrid>
                <a:gridCol w="3051810">
                  <a:extLst>
                    <a:ext uri="{9D8B030D-6E8A-4147-A177-3AD203B41FA5}">
                      <a16:colId xmlns:a16="http://schemas.microsoft.com/office/drawing/2014/main" val="20000"/>
                    </a:ext>
                  </a:extLst>
                </a:gridCol>
                <a:gridCol w="3051810">
                  <a:extLst>
                    <a:ext uri="{9D8B030D-6E8A-4147-A177-3AD203B41FA5}">
                      <a16:colId xmlns:a16="http://schemas.microsoft.com/office/drawing/2014/main" val="20001"/>
                    </a:ext>
                  </a:extLst>
                </a:gridCol>
                <a:gridCol w="3051810">
                  <a:extLst>
                    <a:ext uri="{9D8B030D-6E8A-4147-A177-3AD203B41FA5}">
                      <a16:colId xmlns:a16="http://schemas.microsoft.com/office/drawing/2014/main" val="20003"/>
                    </a:ext>
                  </a:extLst>
                </a:gridCol>
              </a:tblGrid>
              <a:tr h="535940">
                <a:tc>
                  <a:txBody>
                    <a:bodyPr/>
                    <a:lstStyle/>
                    <a:p>
                      <a:r>
                        <a:rPr lang="en-US" sz="2900" dirty="0">
                          <a:solidFill>
                            <a:schemeClr val="bg1"/>
                          </a:solidFill>
                        </a:rPr>
                        <a:t>California</a:t>
                      </a:r>
                    </a:p>
                  </a:txBody>
                  <a:tcPr>
                    <a:solidFill>
                      <a:schemeClr val="accent1">
                        <a:lumMod val="75000"/>
                      </a:schemeClr>
                    </a:solidFill>
                  </a:tcPr>
                </a:tc>
                <a:tc>
                  <a:txBody>
                    <a:bodyPr/>
                    <a:lstStyle/>
                    <a:p>
                      <a:r>
                        <a:rPr lang="en-US" sz="2900" dirty="0">
                          <a:solidFill>
                            <a:schemeClr val="bg1"/>
                          </a:solidFill>
                        </a:rPr>
                        <a:t>North Carolina</a:t>
                      </a:r>
                    </a:p>
                  </a:txBody>
                  <a:tcPr>
                    <a:solidFill>
                      <a:schemeClr val="accent1">
                        <a:lumMod val="75000"/>
                      </a:schemeClr>
                    </a:solidFill>
                  </a:tcPr>
                </a:tc>
                <a:tc>
                  <a:txBody>
                    <a:bodyPr/>
                    <a:lstStyle/>
                    <a:p>
                      <a:r>
                        <a:rPr lang="en-US" sz="2900" dirty="0">
                          <a:solidFill>
                            <a:schemeClr val="bg1"/>
                          </a:solidFill>
                        </a:rPr>
                        <a:t>Michigan</a:t>
                      </a:r>
                    </a:p>
                  </a:txBody>
                  <a:tcPr>
                    <a:solidFill>
                      <a:schemeClr val="accent1">
                        <a:lumMod val="75000"/>
                      </a:schemeClr>
                    </a:solidFill>
                  </a:tcPr>
                </a:tc>
                <a:extLst>
                  <a:ext uri="{0D108BD9-81ED-4DB2-BD59-A6C34878D82A}">
                    <a16:rowId xmlns:a16="http://schemas.microsoft.com/office/drawing/2014/main" val="10000"/>
                  </a:ext>
                </a:extLst>
              </a:tr>
              <a:tr h="1468261">
                <a:tc>
                  <a:txBody>
                    <a:bodyPr/>
                    <a:lstStyle/>
                    <a:p>
                      <a:r>
                        <a:rPr lang="en-US" sz="2900" dirty="0">
                          <a:solidFill>
                            <a:schemeClr val="bg1"/>
                          </a:solidFill>
                        </a:rPr>
                        <a:t>39%</a:t>
                      </a:r>
                      <a:r>
                        <a:rPr lang="en-US" sz="2900" baseline="0" dirty="0">
                          <a:solidFill>
                            <a:schemeClr val="bg1"/>
                          </a:solidFill>
                        </a:rPr>
                        <a:t> Preventable</a:t>
                      </a:r>
                      <a:endParaRPr lang="en-US" sz="2900" dirty="0">
                        <a:solidFill>
                          <a:schemeClr val="bg1"/>
                        </a:solidFill>
                      </a:endParaRPr>
                    </a:p>
                  </a:txBody>
                  <a:tcPr>
                    <a:solidFill>
                      <a:schemeClr val="accent1">
                        <a:lumMod val="75000"/>
                      </a:schemeClr>
                    </a:solidFill>
                  </a:tcPr>
                </a:tc>
                <a:tc>
                  <a:txBody>
                    <a:bodyPr/>
                    <a:lstStyle/>
                    <a:p>
                      <a:r>
                        <a:rPr lang="en-US" sz="2900" dirty="0">
                          <a:solidFill>
                            <a:schemeClr val="bg1"/>
                          </a:solidFill>
                        </a:rPr>
                        <a:t>43% Preventable </a:t>
                      </a:r>
                    </a:p>
                  </a:txBody>
                  <a:tcPr>
                    <a:solidFill>
                      <a:schemeClr val="accent1">
                        <a:lumMod val="75000"/>
                      </a:schemeClr>
                    </a:solidFill>
                  </a:tcPr>
                </a:tc>
                <a:tc>
                  <a:txBody>
                    <a:bodyPr/>
                    <a:lstStyle/>
                    <a:p>
                      <a:r>
                        <a:rPr lang="en-US" sz="2900" dirty="0">
                          <a:solidFill>
                            <a:schemeClr val="bg1"/>
                          </a:solidFill>
                        </a:rPr>
                        <a:t>73%</a:t>
                      </a:r>
                      <a:r>
                        <a:rPr lang="en-US" sz="2900" baseline="0" dirty="0">
                          <a:solidFill>
                            <a:schemeClr val="bg1"/>
                          </a:solidFill>
                        </a:rPr>
                        <a:t> Preventable</a:t>
                      </a:r>
                      <a:endParaRPr lang="en-US" sz="2900" dirty="0">
                        <a:solidFill>
                          <a:schemeClr val="bg1"/>
                        </a:solidFill>
                      </a:endParaRPr>
                    </a:p>
                  </a:txBody>
                  <a:tcPr>
                    <a:solidFill>
                      <a:schemeClr val="accent1">
                        <a:lumMod val="75000"/>
                      </a:schemeClr>
                    </a:solidFill>
                  </a:tcPr>
                </a:tc>
                <a:extLst>
                  <a:ext uri="{0D108BD9-81ED-4DB2-BD59-A6C34878D82A}">
                    <a16:rowId xmlns:a16="http://schemas.microsoft.com/office/drawing/2014/main" val="10001"/>
                  </a:ext>
                </a:extLst>
              </a:tr>
            </a:tbl>
          </a:graphicData>
        </a:graphic>
      </p:graphicFrame>
      <p:sp>
        <p:nvSpPr>
          <p:cNvPr id="6" name="TextBox 5"/>
          <p:cNvSpPr txBox="1"/>
          <p:nvPr/>
        </p:nvSpPr>
        <p:spPr>
          <a:xfrm>
            <a:off x="4393262" y="6286534"/>
            <a:ext cx="6604000" cy="538609"/>
          </a:xfrm>
          <a:prstGeom prst="rect">
            <a:avLst/>
          </a:prstGeom>
          <a:noFill/>
        </p:spPr>
        <p:txBody>
          <a:bodyPr wrap="square" lIns="76200" tIns="38100" rIns="76200" bIns="3810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latin typeface="Arial"/>
                <a:ea typeface="+mn-ea"/>
                <a:cs typeface="+mn-cs"/>
              </a:rPr>
              <a:t>Bauer </a:t>
            </a:r>
            <a:r>
              <a:rPr kumimoji="0" lang="en-US" sz="1000" b="1" i="1" u="none" strike="noStrike" kern="1200" cap="none" spc="0" normalizeH="0" baseline="0" noProof="0" dirty="0">
                <a:ln>
                  <a:noFill/>
                </a:ln>
                <a:effectLst/>
                <a:uLnTx/>
                <a:uFillTx/>
                <a:latin typeface="Arial"/>
                <a:ea typeface="+mn-ea"/>
                <a:cs typeface="+mn-cs"/>
              </a:rPr>
              <a:t>et al</a:t>
            </a:r>
            <a:r>
              <a:rPr kumimoji="0" lang="en-US" sz="1000" b="1" i="0" u="none" strike="noStrike" kern="1200" cap="none" spc="0" normalizeH="0" baseline="0" noProof="0" dirty="0">
                <a:ln>
                  <a:noFill/>
                </a:ln>
                <a:effectLst/>
                <a:uLnTx/>
                <a:uFillTx/>
                <a:latin typeface="Arial"/>
                <a:ea typeface="+mn-ea"/>
                <a:cs typeface="+mn-cs"/>
              </a:rPr>
              <a:t>. </a:t>
            </a:r>
            <a:r>
              <a:rPr kumimoji="0" lang="en-US" sz="1000" b="1" i="1" u="none" strike="noStrike" kern="1200" cap="none" spc="0" normalizeH="0" baseline="0" noProof="0" dirty="0" err="1">
                <a:ln>
                  <a:noFill/>
                </a:ln>
                <a:effectLst/>
                <a:uLnTx/>
                <a:uFillTx/>
                <a:latin typeface="Arial"/>
                <a:ea typeface="+mn-ea"/>
                <a:cs typeface="+mn-cs"/>
              </a:rPr>
              <a:t>Obstet</a:t>
            </a:r>
            <a:r>
              <a:rPr kumimoji="0" lang="en-US" sz="1000" b="1" i="1" u="none" strike="noStrike" kern="1200" cap="none" spc="0" normalizeH="0" baseline="0" noProof="0" dirty="0">
                <a:ln>
                  <a:noFill/>
                </a:ln>
                <a:effectLst/>
                <a:uLnTx/>
                <a:uFillTx/>
                <a:latin typeface="Arial"/>
                <a:ea typeface="+mn-ea"/>
                <a:cs typeface="+mn-cs"/>
              </a:rPr>
              <a:t> </a:t>
            </a:r>
            <a:r>
              <a:rPr kumimoji="0" lang="en-US" sz="1000" b="1" i="1" u="none" strike="noStrike" kern="1200" cap="none" spc="0" normalizeH="0" baseline="0" noProof="0" dirty="0" err="1">
                <a:ln>
                  <a:noFill/>
                </a:ln>
                <a:effectLst/>
                <a:uLnTx/>
                <a:uFillTx/>
                <a:latin typeface="Arial"/>
                <a:ea typeface="+mn-ea"/>
                <a:cs typeface="+mn-cs"/>
              </a:rPr>
              <a:t>Gynecol</a:t>
            </a:r>
            <a:r>
              <a:rPr kumimoji="0" lang="en-US" sz="1000" b="1" i="1" u="none" strike="noStrike" kern="1200" cap="none" spc="0" normalizeH="0" baseline="0" noProof="0" dirty="0">
                <a:ln>
                  <a:noFill/>
                </a:ln>
                <a:effectLst/>
                <a:uLnTx/>
                <a:uFillTx/>
                <a:latin typeface="Arial"/>
                <a:ea typeface="+mn-ea"/>
                <a:cs typeface="+mn-cs"/>
              </a:rPr>
              <a:t> </a:t>
            </a:r>
            <a:r>
              <a:rPr kumimoji="0" lang="en-US" sz="1000" b="1" i="0" u="none" strike="noStrike" kern="1200" cap="none" spc="0" normalizeH="0" baseline="0" noProof="0" dirty="0">
                <a:ln>
                  <a:noFill/>
                </a:ln>
                <a:effectLst/>
                <a:uLnTx/>
                <a:uFillTx/>
                <a:latin typeface="Arial"/>
                <a:ea typeface="+mn-ea"/>
                <a:cs typeface="+mn-cs"/>
              </a:rPr>
              <a:t>(2015)</a:t>
            </a:r>
            <a:endParaRPr kumimoji="0" lang="en-US" sz="1000" b="1" i="0" u="none" strike="noStrike" kern="1200" cap="none" spc="0" normalizeH="0" baseline="0" noProof="0" dirty="0">
              <a:ln>
                <a:noFill/>
              </a:ln>
              <a:effectLst/>
              <a:uLnTx/>
              <a:uFillTx/>
              <a:latin typeface="Arial"/>
              <a:ea typeface="+mn-ea"/>
              <a:cs typeface="Calibri"/>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latin typeface="Arial"/>
                <a:ea typeface="+mn-ea"/>
                <a:cs typeface="+mn-cs"/>
              </a:rPr>
              <a:t>Berg CJ </a:t>
            </a:r>
            <a:r>
              <a:rPr kumimoji="0" lang="en-US" sz="1000" b="1" i="1" u="none" strike="noStrike" kern="1200" cap="none" spc="0" normalizeH="0" baseline="0" noProof="0" dirty="0">
                <a:ln>
                  <a:noFill/>
                </a:ln>
                <a:effectLst/>
                <a:uLnTx/>
                <a:uFillTx/>
                <a:latin typeface="Arial"/>
                <a:ea typeface="+mn-ea"/>
                <a:cs typeface="+mn-cs"/>
              </a:rPr>
              <a:t>et al. </a:t>
            </a:r>
            <a:r>
              <a:rPr kumimoji="0" lang="en-US" sz="1000" b="1" i="1" u="none" strike="noStrike" kern="1200" cap="none" spc="0" normalizeH="0" baseline="0" noProof="0" dirty="0" err="1">
                <a:ln>
                  <a:noFill/>
                </a:ln>
                <a:effectLst/>
                <a:uLnTx/>
                <a:uFillTx/>
                <a:latin typeface="Arial"/>
                <a:ea typeface="+mn-ea"/>
                <a:cs typeface="+mn-cs"/>
              </a:rPr>
              <a:t>Obstet</a:t>
            </a:r>
            <a:r>
              <a:rPr kumimoji="0" lang="en-US" sz="1000" b="1" i="1" u="none" strike="noStrike" kern="1200" cap="none" spc="0" normalizeH="0" baseline="0" noProof="0" dirty="0">
                <a:ln>
                  <a:noFill/>
                </a:ln>
                <a:effectLst/>
                <a:uLnTx/>
                <a:uFillTx/>
                <a:latin typeface="Arial"/>
                <a:ea typeface="+mn-ea"/>
                <a:cs typeface="+mn-cs"/>
              </a:rPr>
              <a:t> </a:t>
            </a:r>
            <a:r>
              <a:rPr kumimoji="0" lang="en-US" sz="1000" b="1" i="1" u="none" strike="noStrike" kern="1200" cap="none" spc="0" normalizeH="0" baseline="0" noProof="0" dirty="0" err="1">
                <a:ln>
                  <a:noFill/>
                </a:ln>
                <a:effectLst/>
                <a:uLnTx/>
                <a:uFillTx/>
                <a:latin typeface="Arial"/>
                <a:ea typeface="+mn-ea"/>
                <a:cs typeface="+mn-cs"/>
              </a:rPr>
              <a:t>Gynecol</a:t>
            </a:r>
            <a:r>
              <a:rPr kumimoji="0" lang="en-US" sz="1000" b="1" i="1" u="none" strike="noStrike" kern="1200" cap="none" spc="0" normalizeH="0" baseline="0" noProof="0" dirty="0">
                <a:ln>
                  <a:noFill/>
                </a:ln>
                <a:effectLst/>
                <a:uLnTx/>
                <a:uFillTx/>
                <a:latin typeface="Arial"/>
                <a:ea typeface="+mn-ea"/>
                <a:cs typeface="+mn-cs"/>
              </a:rPr>
              <a:t> </a:t>
            </a:r>
            <a:r>
              <a:rPr kumimoji="0" lang="en-US" sz="1000" b="1" i="0" u="none" strike="noStrike" kern="1200" cap="none" spc="0" normalizeH="0" baseline="0" noProof="0" dirty="0">
                <a:ln>
                  <a:noFill/>
                </a:ln>
                <a:effectLst/>
                <a:uLnTx/>
                <a:uFillTx/>
                <a:latin typeface="Arial"/>
                <a:ea typeface="+mn-ea"/>
                <a:cs typeface="+mn-cs"/>
              </a:rPr>
              <a:t>(2005)</a:t>
            </a:r>
            <a:endParaRPr kumimoji="0" lang="en-US" sz="1000" b="1" i="0" u="none" strike="noStrike" kern="1200" cap="none" spc="0" normalizeH="0" baseline="0" noProof="0" dirty="0">
              <a:ln>
                <a:noFill/>
              </a:ln>
              <a:effectLst/>
              <a:uLnTx/>
              <a:uFillTx/>
              <a:latin typeface="Arial"/>
              <a:ea typeface="+mn-ea"/>
              <a:cs typeface="Calibri"/>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latin typeface="Arial"/>
                <a:ea typeface="+mn-lt"/>
                <a:cs typeface="Arial"/>
              </a:rPr>
              <a:t>Main EK </a:t>
            </a:r>
            <a:r>
              <a:rPr kumimoji="0" lang="en-US" sz="1000" b="1" i="1" u="none" strike="noStrike" kern="1200" cap="none" spc="0" normalizeH="0" baseline="0" noProof="0" dirty="0">
                <a:ln>
                  <a:noFill/>
                </a:ln>
                <a:effectLst/>
                <a:uLnTx/>
                <a:uFillTx/>
                <a:latin typeface="Arial"/>
                <a:ea typeface="+mn-lt"/>
                <a:cs typeface="Arial"/>
              </a:rPr>
              <a:t>et al</a:t>
            </a:r>
            <a:r>
              <a:rPr kumimoji="0" lang="en-US" sz="1000" b="1" i="0" u="none" strike="noStrike" kern="1200" cap="none" spc="0" normalizeH="0" baseline="0" noProof="0" dirty="0">
                <a:ln>
                  <a:noFill/>
                </a:ln>
                <a:effectLst/>
                <a:uLnTx/>
                <a:uFillTx/>
                <a:latin typeface="Arial"/>
                <a:ea typeface="+mn-lt"/>
                <a:cs typeface="Arial"/>
              </a:rPr>
              <a:t>. </a:t>
            </a:r>
            <a:r>
              <a:rPr kumimoji="0" lang="en-US" sz="1000" b="1" i="1" u="none" strike="noStrike" kern="1200" cap="none" spc="0" normalizeH="0" baseline="0" noProof="0" dirty="0" err="1">
                <a:ln>
                  <a:noFill/>
                </a:ln>
                <a:effectLst/>
                <a:uLnTx/>
                <a:uFillTx/>
                <a:latin typeface="Arial"/>
                <a:ea typeface="+mn-lt"/>
                <a:cs typeface="Arial"/>
              </a:rPr>
              <a:t>Obstet</a:t>
            </a:r>
            <a:r>
              <a:rPr kumimoji="0" lang="en-US" sz="1000" b="1" i="1" u="none" strike="noStrike" kern="1200" cap="none" spc="0" normalizeH="0" baseline="0" noProof="0" dirty="0">
                <a:ln>
                  <a:noFill/>
                </a:ln>
                <a:effectLst/>
                <a:uLnTx/>
                <a:uFillTx/>
                <a:latin typeface="Arial"/>
                <a:ea typeface="+mn-lt"/>
                <a:cs typeface="Arial"/>
              </a:rPr>
              <a:t> </a:t>
            </a:r>
            <a:r>
              <a:rPr kumimoji="0" lang="en-US" sz="1000" b="1" i="1" u="none" strike="noStrike" kern="1200" cap="none" spc="0" normalizeH="0" baseline="0" noProof="0" dirty="0" err="1">
                <a:ln>
                  <a:noFill/>
                </a:ln>
                <a:effectLst/>
                <a:uLnTx/>
                <a:uFillTx/>
                <a:latin typeface="Arial"/>
                <a:ea typeface="+mn-lt"/>
                <a:cs typeface="Arial"/>
              </a:rPr>
              <a:t>Gynecol</a:t>
            </a:r>
            <a:r>
              <a:rPr kumimoji="0" lang="en-US" sz="1000" b="1" i="0" u="none" strike="noStrike" kern="1200" cap="none" spc="0" normalizeH="0" baseline="0" noProof="0" dirty="0">
                <a:ln>
                  <a:noFill/>
                </a:ln>
                <a:effectLst/>
                <a:uLnTx/>
                <a:uFillTx/>
                <a:latin typeface="Arial"/>
                <a:ea typeface="+mn-lt"/>
                <a:cs typeface="Arial"/>
              </a:rPr>
              <a:t> (2015)</a:t>
            </a:r>
            <a:endParaRPr kumimoji="0" lang="en-US" sz="1000" b="0" i="0" u="none" strike="noStrike" kern="1200" cap="none" spc="0" normalizeH="0" baseline="0" noProof="0" dirty="0">
              <a:ln>
                <a:noFill/>
              </a:ln>
              <a:effectLst/>
              <a:uLnTx/>
              <a:uFillTx/>
              <a:latin typeface="Arial"/>
              <a:ea typeface="+mn-lt"/>
              <a:cs typeface="Arial"/>
            </a:endParaRPr>
          </a:p>
        </p:txBody>
      </p:sp>
      <p:pic>
        <p:nvPicPr>
          <p:cNvPr id="4" name="Picture 3">
            <a:extLst>
              <a:ext uri="{FF2B5EF4-FFF2-40B4-BE49-F238E27FC236}">
                <a16:creationId xmlns:a16="http://schemas.microsoft.com/office/drawing/2014/main" id="{63937D9A-8398-B211-0B5E-BA9E00347A0D}"/>
              </a:ext>
            </a:extLst>
          </p:cNvPr>
          <p:cNvPicPr>
            <a:picLocks noChangeAspect="1"/>
          </p:cNvPicPr>
          <p:nvPr/>
        </p:nvPicPr>
        <p:blipFill>
          <a:blip r:embed="rId3"/>
          <a:stretch>
            <a:fillRect/>
          </a:stretch>
        </p:blipFill>
        <p:spPr>
          <a:xfrm>
            <a:off x="9853513" y="33442"/>
            <a:ext cx="2256904" cy="822960"/>
          </a:xfrm>
          <a:prstGeom prst="rect">
            <a:avLst/>
          </a:prstGeom>
        </p:spPr>
      </p:pic>
    </p:spTree>
    <p:extLst>
      <p:ext uri="{BB962C8B-B14F-4D97-AF65-F5344CB8AC3E}">
        <p14:creationId xmlns:p14="http://schemas.microsoft.com/office/powerpoint/2010/main" val="425004337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Diagram 42">
            <a:extLst>
              <a:ext uri="{FF2B5EF4-FFF2-40B4-BE49-F238E27FC236}">
                <a16:creationId xmlns:a16="http://schemas.microsoft.com/office/drawing/2014/main" id="{C941CEDC-0BFF-184F-94C9-614CC15196FC}"/>
              </a:ext>
            </a:extLst>
          </p:cNvPr>
          <p:cNvGraphicFramePr/>
          <p:nvPr/>
        </p:nvGraphicFramePr>
        <p:xfrm>
          <a:off x="-197719" y="5893888"/>
          <a:ext cx="5074470" cy="1280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a:xfrm>
            <a:off x="0" y="319044"/>
            <a:ext cx="12192000" cy="856007"/>
          </a:xfrm>
        </p:spPr>
        <p:txBody>
          <a:bodyPr lIns="91440" tIns="45720" rIns="91440" bIns="45720" anchor="b">
            <a:normAutofit/>
          </a:bodyPr>
          <a:lstStyle/>
          <a:p>
            <a:pPr algn="ctr"/>
            <a:r>
              <a:rPr lang="en-US" b="1">
                <a:solidFill>
                  <a:srgbClr val="00B0F0"/>
                </a:solidFill>
                <a:latin typeface="Georgia" panose="02040502050405020303" pitchFamily="18" charset="0"/>
                <a:cs typeface="Arial"/>
              </a:rPr>
              <a:t>Three Deadly Delays</a:t>
            </a:r>
            <a:endParaRPr lang="en-US" b="1" dirty="0">
              <a:solidFill>
                <a:srgbClr val="00B0F0"/>
              </a:solidFill>
              <a:latin typeface="Georgia" panose="02040502050405020303" pitchFamily="18" charset="0"/>
              <a:cs typeface="Arial"/>
            </a:endParaRPr>
          </a:p>
        </p:txBody>
      </p:sp>
      <p:sp>
        <p:nvSpPr>
          <p:cNvPr id="36" name="Teardrop 35">
            <a:extLst>
              <a:ext uri="{FF2B5EF4-FFF2-40B4-BE49-F238E27FC236}">
                <a16:creationId xmlns:a16="http://schemas.microsoft.com/office/drawing/2014/main" id="{C1CD5A7B-2051-5731-A9FC-8857746E0A2B}"/>
              </a:ext>
            </a:extLst>
          </p:cNvPr>
          <p:cNvSpPr/>
          <p:nvPr/>
        </p:nvSpPr>
        <p:spPr>
          <a:xfrm rot="2700000">
            <a:off x="5502614" y="2634004"/>
            <a:ext cx="1496650" cy="1496650"/>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7" name="Freeform: Shape 36">
            <a:extLst>
              <a:ext uri="{FF2B5EF4-FFF2-40B4-BE49-F238E27FC236}">
                <a16:creationId xmlns:a16="http://schemas.microsoft.com/office/drawing/2014/main" id="{3E9C3D64-7F9C-012E-FDF8-57B47C288A5D}"/>
              </a:ext>
            </a:extLst>
          </p:cNvPr>
          <p:cNvSpPr/>
          <p:nvPr/>
        </p:nvSpPr>
        <p:spPr>
          <a:xfrm>
            <a:off x="5552714" y="2683838"/>
            <a:ext cx="1397247" cy="1397246"/>
          </a:xfrm>
          <a:custGeom>
            <a:avLst/>
            <a:gdLst>
              <a:gd name="connsiteX0" fmla="*/ 0 w 1397247"/>
              <a:gd name="connsiteY0" fmla="*/ 698623 h 1397246"/>
              <a:gd name="connsiteX1" fmla="*/ 698624 w 1397247"/>
              <a:gd name="connsiteY1" fmla="*/ 0 h 1397246"/>
              <a:gd name="connsiteX2" fmla="*/ 1397248 w 1397247"/>
              <a:gd name="connsiteY2" fmla="*/ 698623 h 1397246"/>
              <a:gd name="connsiteX3" fmla="*/ 698624 w 1397247"/>
              <a:gd name="connsiteY3" fmla="*/ 1397246 h 1397246"/>
              <a:gd name="connsiteX4" fmla="*/ 0 w 1397247"/>
              <a:gd name="connsiteY4" fmla="*/ 698623 h 139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247" h="1397246">
                <a:moveTo>
                  <a:pt x="0" y="698623"/>
                </a:moveTo>
                <a:cubicBezTo>
                  <a:pt x="0" y="312784"/>
                  <a:pt x="312785" y="0"/>
                  <a:pt x="698624" y="0"/>
                </a:cubicBezTo>
                <a:cubicBezTo>
                  <a:pt x="1084463" y="0"/>
                  <a:pt x="1397248" y="312784"/>
                  <a:pt x="1397248" y="698623"/>
                </a:cubicBezTo>
                <a:cubicBezTo>
                  <a:pt x="1397248" y="1084462"/>
                  <a:pt x="1084463" y="1397246"/>
                  <a:pt x="698624" y="1397246"/>
                </a:cubicBezTo>
                <a:cubicBezTo>
                  <a:pt x="312785" y="1397246"/>
                  <a:pt x="0" y="1084462"/>
                  <a:pt x="0" y="698623"/>
                </a:cubicBezTo>
                <a:close/>
              </a:path>
            </a:pathLst>
          </a:custGeom>
          <a:blipFill rotWithShape="0">
            <a:blip r:embed="rId7">
              <a:alphaModFix/>
              <a:extLst>
                <a:ext uri="{96DAC541-7B7A-43D3-8B79-37D633B846F1}">
                  <asvg:svgBlip xmlns:asvg="http://schemas.microsoft.com/office/drawing/2016/SVG/main" r:embed="rId8"/>
                </a:ext>
              </a:extLst>
            </a:blip>
            <a:srcRec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9162" tIns="279654" rIns="279958" bIns="279654" numCol="1" spcCol="1270" anchor="ctr" anchorCtr="0">
            <a:noAutofit/>
          </a:bodyPr>
          <a:lstStyle/>
          <a:p>
            <a:pPr marL="0" lvl="0" indent="0" algn="ctr" defTabSz="2800350">
              <a:lnSpc>
                <a:spcPct val="90000"/>
              </a:lnSpc>
              <a:spcBef>
                <a:spcPct val="0"/>
              </a:spcBef>
              <a:spcAft>
                <a:spcPct val="35000"/>
              </a:spcAft>
              <a:buNone/>
            </a:pPr>
            <a:endParaRPr lang="en-US" sz="6300" kern="1200"/>
          </a:p>
        </p:txBody>
      </p:sp>
      <p:sp>
        <p:nvSpPr>
          <p:cNvPr id="63" name="Teardrop 62">
            <a:extLst>
              <a:ext uri="{FF2B5EF4-FFF2-40B4-BE49-F238E27FC236}">
                <a16:creationId xmlns:a16="http://schemas.microsoft.com/office/drawing/2014/main" id="{9EB95D70-9EBD-3DB9-C089-7BC8CCAAEE60}"/>
              </a:ext>
            </a:extLst>
          </p:cNvPr>
          <p:cNvSpPr/>
          <p:nvPr/>
        </p:nvSpPr>
        <p:spPr>
          <a:xfrm rot="2700000">
            <a:off x="4946025" y="1960564"/>
            <a:ext cx="2296191" cy="2296191"/>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65" name="Teardrop 64">
            <a:extLst>
              <a:ext uri="{FF2B5EF4-FFF2-40B4-BE49-F238E27FC236}">
                <a16:creationId xmlns:a16="http://schemas.microsoft.com/office/drawing/2014/main" id="{27E96F1A-4C54-89D0-7CB5-DCFFADF04C32}"/>
              </a:ext>
            </a:extLst>
          </p:cNvPr>
          <p:cNvSpPr/>
          <p:nvPr/>
        </p:nvSpPr>
        <p:spPr>
          <a:xfrm rot="2700000">
            <a:off x="2572571" y="1960564"/>
            <a:ext cx="2296191" cy="2296191"/>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67" name="Teardrop 66">
            <a:extLst>
              <a:ext uri="{FF2B5EF4-FFF2-40B4-BE49-F238E27FC236}">
                <a16:creationId xmlns:a16="http://schemas.microsoft.com/office/drawing/2014/main" id="{2E4A0B97-E405-770D-091B-E7EFF6976EBB}"/>
              </a:ext>
            </a:extLst>
          </p:cNvPr>
          <p:cNvSpPr/>
          <p:nvPr/>
        </p:nvSpPr>
        <p:spPr>
          <a:xfrm rot="2700000">
            <a:off x="199117" y="1960564"/>
            <a:ext cx="2296191" cy="2296191"/>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solidFill>
                <a:schemeClr val="accent1"/>
              </a:solidFill>
            </a:endParaRPr>
          </a:p>
        </p:txBody>
      </p:sp>
      <p:grpSp>
        <p:nvGrpSpPr>
          <p:cNvPr id="82" name="Group 81">
            <a:extLst>
              <a:ext uri="{FF2B5EF4-FFF2-40B4-BE49-F238E27FC236}">
                <a16:creationId xmlns:a16="http://schemas.microsoft.com/office/drawing/2014/main" id="{C3FA3156-0554-3444-FB2E-667EF0804E51}"/>
              </a:ext>
            </a:extLst>
          </p:cNvPr>
          <p:cNvGrpSpPr/>
          <p:nvPr/>
        </p:nvGrpSpPr>
        <p:grpSpPr>
          <a:xfrm>
            <a:off x="275981" y="2037019"/>
            <a:ext cx="2143685" cy="2864966"/>
            <a:chOff x="275981" y="2037019"/>
            <a:chExt cx="2143685" cy="2864966"/>
          </a:xfrm>
        </p:grpSpPr>
        <p:sp>
          <p:nvSpPr>
            <p:cNvPr id="68" name="Freeform: Shape 67">
              <a:extLst>
                <a:ext uri="{FF2B5EF4-FFF2-40B4-BE49-F238E27FC236}">
                  <a16:creationId xmlns:a16="http://schemas.microsoft.com/office/drawing/2014/main" id="{C6CC118D-2F37-2D97-4732-EAACF2BB5D55}"/>
                </a:ext>
              </a:extLst>
            </p:cNvPr>
            <p:cNvSpPr/>
            <p:nvPr/>
          </p:nvSpPr>
          <p:spPr>
            <a:xfrm>
              <a:off x="275981" y="2037019"/>
              <a:ext cx="2143685" cy="2143683"/>
            </a:xfrm>
            <a:custGeom>
              <a:avLst/>
              <a:gdLst>
                <a:gd name="connsiteX0" fmla="*/ 0 w 2143685"/>
                <a:gd name="connsiteY0" fmla="*/ 1071842 h 2143683"/>
                <a:gd name="connsiteX1" fmla="*/ 1071843 w 2143685"/>
                <a:gd name="connsiteY1" fmla="*/ 0 h 2143683"/>
                <a:gd name="connsiteX2" fmla="*/ 2143686 w 2143685"/>
                <a:gd name="connsiteY2" fmla="*/ 1071842 h 2143683"/>
                <a:gd name="connsiteX3" fmla="*/ 1071843 w 2143685"/>
                <a:gd name="connsiteY3" fmla="*/ 2143684 h 2143683"/>
                <a:gd name="connsiteX4" fmla="*/ 0 w 2143685"/>
                <a:gd name="connsiteY4" fmla="*/ 1071842 h 2143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685" h="2143683">
                  <a:moveTo>
                    <a:pt x="0" y="1071842"/>
                  </a:moveTo>
                  <a:cubicBezTo>
                    <a:pt x="0" y="479880"/>
                    <a:pt x="479880" y="0"/>
                    <a:pt x="1071843" y="0"/>
                  </a:cubicBezTo>
                  <a:cubicBezTo>
                    <a:pt x="1663806" y="0"/>
                    <a:pt x="2143686" y="479880"/>
                    <a:pt x="2143686" y="1071842"/>
                  </a:cubicBezTo>
                  <a:cubicBezTo>
                    <a:pt x="2143686" y="1663804"/>
                    <a:pt x="1663806" y="2143684"/>
                    <a:pt x="1071843" y="2143684"/>
                  </a:cubicBezTo>
                  <a:cubicBezTo>
                    <a:pt x="479880" y="2143684"/>
                    <a:pt x="0" y="1663804"/>
                    <a:pt x="0" y="1071842"/>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9315" tIns="388848" rIns="388092" bIns="388848"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sp>
          <p:nvSpPr>
            <p:cNvPr id="26" name="TextBox 25">
              <a:extLst>
                <a:ext uri="{FF2B5EF4-FFF2-40B4-BE49-F238E27FC236}">
                  <a16:creationId xmlns:a16="http://schemas.microsoft.com/office/drawing/2014/main" id="{AF2C8D52-E941-E31C-9C25-5F97C1C84CCC}"/>
                </a:ext>
              </a:extLst>
            </p:cNvPr>
            <p:cNvSpPr txBox="1"/>
            <p:nvPr/>
          </p:nvSpPr>
          <p:spPr>
            <a:xfrm>
              <a:off x="571683" y="4532653"/>
              <a:ext cx="1515392" cy="369332"/>
            </a:xfrm>
            <a:prstGeom prst="rect">
              <a:avLst/>
            </a:prstGeom>
            <a:noFill/>
            <a:ln>
              <a:solidFill>
                <a:schemeClr val="accent1">
                  <a:hueOff val="0"/>
                  <a:satOff val="0"/>
                  <a:lumOff val="0"/>
                </a:schemeClr>
              </a:solidFill>
            </a:ln>
          </p:spPr>
          <p:txBody>
            <a:bodyPr wrap="square" rtlCol="0">
              <a:spAutoFit/>
            </a:bodyPr>
            <a:lstStyle/>
            <a:p>
              <a:pPr algn="ctr"/>
              <a:r>
                <a:rPr lang="en-US">
                  <a:latin typeface="Georgia" panose="02040502050405020303" pitchFamily="18" charset="0"/>
                </a:rPr>
                <a:t>Recognition</a:t>
              </a:r>
            </a:p>
          </p:txBody>
        </p:sp>
      </p:grpSp>
      <p:grpSp>
        <p:nvGrpSpPr>
          <p:cNvPr id="83" name="Group 82">
            <a:extLst>
              <a:ext uri="{FF2B5EF4-FFF2-40B4-BE49-F238E27FC236}">
                <a16:creationId xmlns:a16="http://schemas.microsoft.com/office/drawing/2014/main" id="{6B452D2F-0CB1-44AA-95B0-D60F8E4F1F09}"/>
              </a:ext>
            </a:extLst>
          </p:cNvPr>
          <p:cNvGrpSpPr/>
          <p:nvPr/>
        </p:nvGrpSpPr>
        <p:grpSpPr>
          <a:xfrm>
            <a:off x="2649435" y="2037019"/>
            <a:ext cx="2143685" cy="2903873"/>
            <a:chOff x="2649435" y="2037019"/>
            <a:chExt cx="2143685" cy="2903873"/>
          </a:xfrm>
        </p:grpSpPr>
        <p:sp>
          <p:nvSpPr>
            <p:cNvPr id="27" name="TextBox 26">
              <a:extLst>
                <a:ext uri="{FF2B5EF4-FFF2-40B4-BE49-F238E27FC236}">
                  <a16:creationId xmlns:a16="http://schemas.microsoft.com/office/drawing/2014/main" id="{E981EF82-EC61-7CCF-037E-9D4343563F2D}"/>
                </a:ext>
              </a:extLst>
            </p:cNvPr>
            <p:cNvSpPr txBox="1"/>
            <p:nvPr/>
          </p:nvSpPr>
          <p:spPr>
            <a:xfrm>
              <a:off x="2983074" y="4571560"/>
              <a:ext cx="1515392" cy="369332"/>
            </a:xfrm>
            <a:prstGeom prst="rect">
              <a:avLst/>
            </a:prstGeom>
            <a:noFill/>
            <a:ln>
              <a:solidFill>
                <a:schemeClr val="accent1">
                  <a:hueOff val="0"/>
                  <a:satOff val="0"/>
                  <a:lumOff val="0"/>
                </a:schemeClr>
              </a:solidFill>
            </a:ln>
          </p:spPr>
          <p:txBody>
            <a:bodyPr wrap="square" rtlCol="0">
              <a:spAutoFit/>
            </a:bodyPr>
            <a:lstStyle/>
            <a:p>
              <a:pPr algn="ctr"/>
              <a:r>
                <a:rPr lang="en-US">
                  <a:latin typeface="Georgia" panose="02040502050405020303" pitchFamily="18" charset="0"/>
                </a:rPr>
                <a:t>Treatment</a:t>
              </a:r>
            </a:p>
          </p:txBody>
        </p:sp>
        <p:sp>
          <p:nvSpPr>
            <p:cNvPr id="66" name="Freeform: Shape 65">
              <a:extLst>
                <a:ext uri="{FF2B5EF4-FFF2-40B4-BE49-F238E27FC236}">
                  <a16:creationId xmlns:a16="http://schemas.microsoft.com/office/drawing/2014/main" id="{4C3FCF57-4E1E-5654-3220-C397E7B8F20A}"/>
                </a:ext>
              </a:extLst>
            </p:cNvPr>
            <p:cNvSpPr/>
            <p:nvPr/>
          </p:nvSpPr>
          <p:spPr>
            <a:xfrm>
              <a:off x="2649435" y="2037019"/>
              <a:ext cx="2143685" cy="2143683"/>
            </a:xfrm>
            <a:custGeom>
              <a:avLst/>
              <a:gdLst>
                <a:gd name="connsiteX0" fmla="*/ 0 w 2143685"/>
                <a:gd name="connsiteY0" fmla="*/ 1071842 h 2143683"/>
                <a:gd name="connsiteX1" fmla="*/ 1071843 w 2143685"/>
                <a:gd name="connsiteY1" fmla="*/ 0 h 2143683"/>
                <a:gd name="connsiteX2" fmla="*/ 2143686 w 2143685"/>
                <a:gd name="connsiteY2" fmla="*/ 1071842 h 2143683"/>
                <a:gd name="connsiteX3" fmla="*/ 1071843 w 2143685"/>
                <a:gd name="connsiteY3" fmla="*/ 2143684 h 2143683"/>
                <a:gd name="connsiteX4" fmla="*/ 0 w 2143685"/>
                <a:gd name="connsiteY4" fmla="*/ 1071842 h 2143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685" h="2143683">
                  <a:moveTo>
                    <a:pt x="0" y="1071842"/>
                  </a:moveTo>
                  <a:cubicBezTo>
                    <a:pt x="0" y="479880"/>
                    <a:pt x="479880" y="0"/>
                    <a:pt x="1071843" y="0"/>
                  </a:cubicBezTo>
                  <a:cubicBezTo>
                    <a:pt x="1663806" y="0"/>
                    <a:pt x="2143686" y="479880"/>
                    <a:pt x="2143686" y="1071842"/>
                  </a:cubicBezTo>
                  <a:cubicBezTo>
                    <a:pt x="2143686" y="1663804"/>
                    <a:pt x="1663806" y="2143684"/>
                    <a:pt x="1071843" y="2143684"/>
                  </a:cubicBezTo>
                  <a:cubicBezTo>
                    <a:pt x="479880" y="2143684"/>
                    <a:pt x="0" y="1663804"/>
                    <a:pt x="0" y="1071842"/>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9314" tIns="388848" rIns="388093" bIns="388848"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84" name="Group 83">
            <a:extLst>
              <a:ext uri="{FF2B5EF4-FFF2-40B4-BE49-F238E27FC236}">
                <a16:creationId xmlns:a16="http://schemas.microsoft.com/office/drawing/2014/main" id="{55B2F632-0048-6210-F385-1385261DE83F}"/>
              </a:ext>
            </a:extLst>
          </p:cNvPr>
          <p:cNvGrpSpPr/>
          <p:nvPr/>
        </p:nvGrpSpPr>
        <p:grpSpPr>
          <a:xfrm>
            <a:off x="5022889" y="2037019"/>
            <a:ext cx="2143685" cy="3180873"/>
            <a:chOff x="5022889" y="2037019"/>
            <a:chExt cx="2143685" cy="3180873"/>
          </a:xfrm>
        </p:grpSpPr>
        <p:sp>
          <p:nvSpPr>
            <p:cNvPr id="28" name="TextBox 27">
              <a:extLst>
                <a:ext uri="{FF2B5EF4-FFF2-40B4-BE49-F238E27FC236}">
                  <a16:creationId xmlns:a16="http://schemas.microsoft.com/office/drawing/2014/main" id="{DACF57FA-0C61-BF06-FA50-9F63F0BB231B}"/>
                </a:ext>
              </a:extLst>
            </p:cNvPr>
            <p:cNvSpPr txBox="1"/>
            <p:nvPr/>
          </p:nvSpPr>
          <p:spPr>
            <a:xfrm>
              <a:off x="5288840" y="4571561"/>
              <a:ext cx="1633054" cy="646331"/>
            </a:xfrm>
            <a:prstGeom prst="rect">
              <a:avLst/>
            </a:prstGeom>
            <a:noFill/>
            <a:ln>
              <a:solidFill>
                <a:schemeClr val="accent1">
                  <a:hueOff val="0"/>
                  <a:satOff val="0"/>
                  <a:lumOff val="0"/>
                </a:schemeClr>
              </a:solidFill>
            </a:ln>
          </p:spPr>
          <p:txBody>
            <a:bodyPr wrap="square" rtlCol="0">
              <a:spAutoFit/>
            </a:bodyPr>
            <a:lstStyle/>
            <a:p>
              <a:pPr algn="ctr"/>
              <a:r>
                <a:rPr lang="en-US">
                  <a:latin typeface="Georgia" panose="02040502050405020303" pitchFamily="18" charset="0"/>
                </a:rPr>
                <a:t>Esclation of Care</a:t>
              </a:r>
            </a:p>
          </p:txBody>
        </p:sp>
        <p:sp>
          <p:nvSpPr>
            <p:cNvPr id="64" name="Freeform: Shape 63">
              <a:extLst>
                <a:ext uri="{FF2B5EF4-FFF2-40B4-BE49-F238E27FC236}">
                  <a16:creationId xmlns:a16="http://schemas.microsoft.com/office/drawing/2014/main" id="{4F73408A-5452-E871-5D1E-B91B7DFE0604}"/>
                </a:ext>
              </a:extLst>
            </p:cNvPr>
            <p:cNvSpPr/>
            <p:nvPr/>
          </p:nvSpPr>
          <p:spPr>
            <a:xfrm>
              <a:off x="5022889" y="2037019"/>
              <a:ext cx="2143685" cy="2143683"/>
            </a:xfrm>
            <a:custGeom>
              <a:avLst/>
              <a:gdLst>
                <a:gd name="connsiteX0" fmla="*/ 0 w 2143685"/>
                <a:gd name="connsiteY0" fmla="*/ 1071842 h 2143683"/>
                <a:gd name="connsiteX1" fmla="*/ 1071843 w 2143685"/>
                <a:gd name="connsiteY1" fmla="*/ 0 h 2143683"/>
                <a:gd name="connsiteX2" fmla="*/ 2143686 w 2143685"/>
                <a:gd name="connsiteY2" fmla="*/ 1071842 h 2143683"/>
                <a:gd name="connsiteX3" fmla="*/ 1071843 w 2143685"/>
                <a:gd name="connsiteY3" fmla="*/ 2143684 h 2143683"/>
                <a:gd name="connsiteX4" fmla="*/ 0 w 2143685"/>
                <a:gd name="connsiteY4" fmla="*/ 1071842 h 2143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685" h="2143683">
                  <a:moveTo>
                    <a:pt x="0" y="1071842"/>
                  </a:moveTo>
                  <a:cubicBezTo>
                    <a:pt x="0" y="479880"/>
                    <a:pt x="479880" y="0"/>
                    <a:pt x="1071843" y="0"/>
                  </a:cubicBezTo>
                  <a:cubicBezTo>
                    <a:pt x="1663806" y="0"/>
                    <a:pt x="2143686" y="479880"/>
                    <a:pt x="2143686" y="1071842"/>
                  </a:cubicBezTo>
                  <a:cubicBezTo>
                    <a:pt x="2143686" y="1663804"/>
                    <a:pt x="1663806" y="2143684"/>
                    <a:pt x="1071843" y="2143684"/>
                  </a:cubicBezTo>
                  <a:cubicBezTo>
                    <a:pt x="479880" y="2143684"/>
                    <a:pt x="0" y="1663804"/>
                    <a:pt x="0" y="1071842"/>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8092" tIns="388848" rIns="389315" bIns="388848"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pic>
        <p:nvPicPr>
          <p:cNvPr id="6" name="Graphic 5" descr="Lightbulb with solid fill">
            <a:extLst>
              <a:ext uri="{FF2B5EF4-FFF2-40B4-BE49-F238E27FC236}">
                <a16:creationId xmlns:a16="http://schemas.microsoft.com/office/drawing/2014/main" id="{4F68E17D-C721-B05A-1106-1431C0620CB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6541" y="2417321"/>
            <a:ext cx="1463040" cy="1463040"/>
          </a:xfrm>
          <a:prstGeom prst="rect">
            <a:avLst/>
          </a:prstGeom>
        </p:spPr>
      </p:pic>
      <p:pic>
        <p:nvPicPr>
          <p:cNvPr id="12" name="Graphic 11" descr="IV outline">
            <a:extLst>
              <a:ext uri="{FF2B5EF4-FFF2-40B4-BE49-F238E27FC236}">
                <a16:creationId xmlns:a16="http://schemas.microsoft.com/office/drawing/2014/main" id="{9ADC7ED9-AEAE-AF1B-962C-FB434C32C51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92871" y="2310315"/>
            <a:ext cx="1554480" cy="1554480"/>
          </a:xfrm>
          <a:prstGeom prst="rect">
            <a:avLst/>
          </a:prstGeom>
        </p:spPr>
      </p:pic>
      <p:pic>
        <p:nvPicPr>
          <p:cNvPr id="21" name="Graphic 20" descr="Inpatient with solid fill">
            <a:extLst>
              <a:ext uri="{FF2B5EF4-FFF2-40B4-BE49-F238E27FC236}">
                <a16:creationId xmlns:a16="http://schemas.microsoft.com/office/drawing/2014/main" id="{358934F6-2194-0A01-15C4-757FAECFE1D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27513" y="2358954"/>
            <a:ext cx="1554480" cy="1554480"/>
          </a:xfrm>
          <a:prstGeom prst="rect">
            <a:avLst/>
          </a:prstGeom>
        </p:spPr>
      </p:pic>
      <p:pic>
        <p:nvPicPr>
          <p:cNvPr id="31" name="Graphic 30" descr="Lightbulb with solid fill">
            <a:extLst>
              <a:ext uri="{FF2B5EF4-FFF2-40B4-BE49-F238E27FC236}">
                <a16:creationId xmlns:a16="http://schemas.microsoft.com/office/drawing/2014/main" id="{FD63FB88-3868-0518-88C8-4ED4F4E235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6370" y="6188420"/>
            <a:ext cx="731520" cy="731520"/>
          </a:xfrm>
          <a:prstGeom prst="rect">
            <a:avLst/>
          </a:prstGeom>
        </p:spPr>
      </p:pic>
      <p:pic>
        <p:nvPicPr>
          <p:cNvPr id="38" name="Graphic 37" descr="IV outline">
            <a:extLst>
              <a:ext uri="{FF2B5EF4-FFF2-40B4-BE49-F238E27FC236}">
                <a16:creationId xmlns:a16="http://schemas.microsoft.com/office/drawing/2014/main" id="{E412C7AD-3A27-5292-8EE5-073E60BC2A2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1529" y="6159234"/>
            <a:ext cx="731520" cy="731520"/>
          </a:xfrm>
          <a:prstGeom prst="rect">
            <a:avLst/>
          </a:prstGeom>
        </p:spPr>
      </p:pic>
      <p:pic>
        <p:nvPicPr>
          <p:cNvPr id="39" name="Graphic 38" descr="Inpatient with solid fill">
            <a:extLst>
              <a:ext uri="{FF2B5EF4-FFF2-40B4-BE49-F238E27FC236}">
                <a16:creationId xmlns:a16="http://schemas.microsoft.com/office/drawing/2014/main" id="{1E20372D-4FF0-2771-365D-A1B4FE17BF1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98114" y="6178689"/>
            <a:ext cx="640080" cy="640080"/>
          </a:xfrm>
          <a:prstGeom prst="rect">
            <a:avLst/>
          </a:prstGeom>
        </p:spPr>
      </p:pic>
      <p:sp>
        <p:nvSpPr>
          <p:cNvPr id="44" name="TextBox 43">
            <a:extLst>
              <a:ext uri="{FF2B5EF4-FFF2-40B4-BE49-F238E27FC236}">
                <a16:creationId xmlns:a16="http://schemas.microsoft.com/office/drawing/2014/main" id="{D14429FE-670E-6CF0-692F-E53F5F98451D}"/>
              </a:ext>
            </a:extLst>
          </p:cNvPr>
          <p:cNvSpPr txBox="1"/>
          <p:nvPr/>
        </p:nvSpPr>
        <p:spPr>
          <a:xfrm>
            <a:off x="9394322" y="5766747"/>
            <a:ext cx="2892323" cy="646331"/>
          </a:xfrm>
          <a:prstGeom prst="rect">
            <a:avLst/>
          </a:prstGeom>
          <a:noFill/>
        </p:spPr>
        <p:txBody>
          <a:bodyPr wrap="square" rtlCol="0">
            <a:spAutoFit/>
          </a:bodyPr>
          <a:lstStyle/>
          <a:p>
            <a:pPr defTabSz="609561"/>
            <a:r>
              <a:rPr lang="en-US" sz="1200" b="1" dirty="0" err="1"/>
              <a:t>Seacrist</a:t>
            </a:r>
            <a:r>
              <a:rPr lang="en-US" sz="1200" b="1" dirty="0"/>
              <a:t> et al. </a:t>
            </a:r>
            <a:r>
              <a:rPr lang="en-US" sz="1200" b="1" i="1" dirty="0"/>
              <a:t>JOGNN</a:t>
            </a:r>
            <a:r>
              <a:rPr lang="en-US" sz="1200" b="1" dirty="0"/>
              <a:t> 2019</a:t>
            </a:r>
          </a:p>
          <a:p>
            <a:pPr defTabSz="609561"/>
            <a:r>
              <a:rPr lang="en-US" sz="1200" b="1" dirty="0"/>
              <a:t>Bauer et al. </a:t>
            </a:r>
            <a:r>
              <a:rPr lang="en-US" sz="1200" b="1" i="1" dirty="0" err="1"/>
              <a:t>Obstet</a:t>
            </a:r>
            <a:r>
              <a:rPr lang="en-US" sz="1200" b="1" i="1" dirty="0"/>
              <a:t> </a:t>
            </a:r>
            <a:r>
              <a:rPr lang="en-US" sz="1200" b="1" i="1" dirty="0" err="1"/>
              <a:t>Gynecol</a:t>
            </a:r>
            <a:r>
              <a:rPr lang="en-US" sz="1200" b="1" dirty="0"/>
              <a:t> 2015</a:t>
            </a:r>
          </a:p>
          <a:p>
            <a:pPr defTabSz="609561"/>
            <a:endParaRPr lang="en-US" sz="1200" dirty="0"/>
          </a:p>
        </p:txBody>
      </p:sp>
      <p:pic>
        <p:nvPicPr>
          <p:cNvPr id="5" name="Picture 4">
            <a:extLst>
              <a:ext uri="{FF2B5EF4-FFF2-40B4-BE49-F238E27FC236}">
                <a16:creationId xmlns:a16="http://schemas.microsoft.com/office/drawing/2014/main" id="{71238BFF-BD9B-6367-9757-B7CB50143D63}"/>
              </a:ext>
            </a:extLst>
          </p:cNvPr>
          <p:cNvPicPr>
            <a:picLocks noChangeAspect="1"/>
          </p:cNvPicPr>
          <p:nvPr/>
        </p:nvPicPr>
        <p:blipFill>
          <a:blip r:embed="rId15"/>
          <a:stretch>
            <a:fillRect/>
          </a:stretch>
        </p:blipFill>
        <p:spPr>
          <a:xfrm>
            <a:off x="9853513" y="33442"/>
            <a:ext cx="2256904" cy="822960"/>
          </a:xfrm>
          <a:prstGeom prst="rect">
            <a:avLst/>
          </a:prstGeom>
        </p:spPr>
      </p:pic>
    </p:spTree>
    <p:extLst>
      <p:ext uri="{BB962C8B-B14F-4D97-AF65-F5344CB8AC3E}">
        <p14:creationId xmlns:p14="http://schemas.microsoft.com/office/powerpoint/2010/main" val="249939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450" y="2286000"/>
            <a:ext cx="4991100" cy="4114800"/>
          </a:xfrm>
        </p:spPr>
        <p:txBody>
          <a:bodyPr/>
          <a:lstStyle/>
          <a:p>
            <a:pPr marL="0" indent="0" algn="ctr">
              <a:buClr>
                <a:schemeClr val="tx1"/>
              </a:buClr>
              <a:buNone/>
            </a:pPr>
            <a:r>
              <a:rPr lang="en-US" sz="6000" b="1" dirty="0">
                <a:solidFill>
                  <a:srgbClr val="00B0F0"/>
                </a:solidFill>
                <a:latin typeface="Georgia" panose="02040502050405020303" pitchFamily="18" charset="0"/>
              </a:rPr>
              <a:t>Recognition</a:t>
            </a:r>
          </a:p>
          <a:p>
            <a:pPr marL="0" indent="0">
              <a:buNone/>
            </a:pPr>
            <a:endParaRPr lang="en-US" sz="4000" dirty="0">
              <a:latin typeface="Georgia" panose="02040502050405020303" pitchFamily="18" charset="0"/>
            </a:endParaRPr>
          </a:p>
        </p:txBody>
      </p:sp>
      <p:pic>
        <p:nvPicPr>
          <p:cNvPr id="7" name="Picture 6">
            <a:extLst>
              <a:ext uri="{FF2B5EF4-FFF2-40B4-BE49-F238E27FC236}">
                <a16:creationId xmlns:a16="http://schemas.microsoft.com/office/drawing/2014/main" id="{26ABAC36-775A-54FA-759D-AF4AFE97F822}"/>
              </a:ext>
            </a:extLst>
          </p:cNvPr>
          <p:cNvPicPr>
            <a:picLocks noChangeAspect="1"/>
          </p:cNvPicPr>
          <p:nvPr/>
        </p:nvPicPr>
        <p:blipFill rotWithShape="1">
          <a:blip r:embed="rId3"/>
          <a:srcRect r="38214"/>
          <a:stretch/>
        </p:blipFill>
        <p:spPr>
          <a:xfrm>
            <a:off x="22446" y="6129091"/>
            <a:ext cx="2461962" cy="731520"/>
          </a:xfrm>
          <a:prstGeom prst="rect">
            <a:avLst/>
          </a:prstGeom>
        </p:spPr>
      </p:pic>
      <p:sp>
        <p:nvSpPr>
          <p:cNvPr id="9" name="Oval 8">
            <a:extLst>
              <a:ext uri="{FF2B5EF4-FFF2-40B4-BE49-F238E27FC236}">
                <a16:creationId xmlns:a16="http://schemas.microsoft.com/office/drawing/2014/main" id="{66A105CA-D946-FC46-BCA9-9E931EE517AE}"/>
              </a:ext>
            </a:extLst>
          </p:cNvPr>
          <p:cNvSpPr>
            <a:spLocks noChangeAspect="1"/>
          </p:cNvSpPr>
          <p:nvPr/>
        </p:nvSpPr>
        <p:spPr>
          <a:xfrm>
            <a:off x="139830" y="6155740"/>
            <a:ext cx="731520" cy="731520"/>
          </a:xfrm>
          <a:prstGeom prst="ellipse">
            <a:avLst/>
          </a:prstGeom>
          <a:solidFill>
            <a:srgbClr val="7030A0">
              <a:alpha val="20000"/>
            </a:srgbClr>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pic>
        <p:nvPicPr>
          <p:cNvPr id="2" name="Picture 1">
            <a:extLst>
              <a:ext uri="{FF2B5EF4-FFF2-40B4-BE49-F238E27FC236}">
                <a16:creationId xmlns:a16="http://schemas.microsoft.com/office/drawing/2014/main" id="{44C3BAA9-C0E7-BA13-BB5E-2ED37A38E767}"/>
              </a:ext>
            </a:extLst>
          </p:cNvPr>
          <p:cNvPicPr>
            <a:picLocks noChangeAspect="1"/>
          </p:cNvPicPr>
          <p:nvPr/>
        </p:nvPicPr>
        <p:blipFill>
          <a:blip r:embed="rId4"/>
          <a:stretch>
            <a:fillRect/>
          </a:stretch>
        </p:blipFill>
        <p:spPr>
          <a:xfrm>
            <a:off x="9899233" y="15154"/>
            <a:ext cx="2256904" cy="822960"/>
          </a:xfrm>
          <a:prstGeom prst="rect">
            <a:avLst/>
          </a:prstGeom>
        </p:spPr>
      </p:pic>
      <p:pic>
        <p:nvPicPr>
          <p:cNvPr id="4" name="Picture 3">
            <a:extLst>
              <a:ext uri="{FF2B5EF4-FFF2-40B4-BE49-F238E27FC236}">
                <a16:creationId xmlns:a16="http://schemas.microsoft.com/office/drawing/2014/main" id="{87A09490-0683-1E1A-8680-61D6C6331B04}"/>
              </a:ext>
            </a:extLst>
          </p:cNvPr>
          <p:cNvPicPr>
            <a:picLocks noChangeAspect="1"/>
          </p:cNvPicPr>
          <p:nvPr/>
        </p:nvPicPr>
        <p:blipFill>
          <a:blip r:embed="rId4"/>
          <a:stretch>
            <a:fillRect/>
          </a:stretch>
        </p:blipFill>
        <p:spPr>
          <a:xfrm>
            <a:off x="9853513" y="33442"/>
            <a:ext cx="2256904" cy="822960"/>
          </a:xfrm>
          <a:prstGeom prst="rect">
            <a:avLst/>
          </a:prstGeom>
        </p:spPr>
      </p:pic>
    </p:spTree>
    <p:extLst>
      <p:ext uri="{BB962C8B-B14F-4D97-AF65-F5344CB8AC3E}">
        <p14:creationId xmlns:p14="http://schemas.microsoft.com/office/powerpoint/2010/main" val="348500473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A9A0E-3ACD-CCB5-FAC9-58D53BFA9913}"/>
              </a:ext>
            </a:extLst>
          </p:cNvPr>
          <p:cNvSpPr>
            <a:spLocks noGrp="1"/>
          </p:cNvSpPr>
          <p:nvPr>
            <p:ph type="title"/>
          </p:nvPr>
        </p:nvSpPr>
        <p:spPr>
          <a:xfrm>
            <a:off x="0" y="249317"/>
            <a:ext cx="10928838" cy="905046"/>
          </a:xfrm>
        </p:spPr>
        <p:txBody>
          <a:bodyPr anchor="b"/>
          <a:lstStyle/>
          <a:p>
            <a:pPr algn="ctr"/>
            <a:r>
              <a:rPr lang="en-US" b="1">
                <a:solidFill>
                  <a:srgbClr val="00B0F0"/>
                </a:solidFill>
                <a:latin typeface="Georgia" panose="02040502050405020303" pitchFamily="18" charset="0"/>
              </a:rPr>
              <a:t>In-hospital Recognition Pearls</a:t>
            </a:r>
          </a:p>
        </p:txBody>
      </p:sp>
      <p:sp>
        <p:nvSpPr>
          <p:cNvPr id="3" name="Content Placeholder 2">
            <a:extLst>
              <a:ext uri="{FF2B5EF4-FFF2-40B4-BE49-F238E27FC236}">
                <a16:creationId xmlns:a16="http://schemas.microsoft.com/office/drawing/2014/main" id="{8AF0AC1E-CF09-919F-D8A7-478AA8A338B5}"/>
              </a:ext>
            </a:extLst>
          </p:cNvPr>
          <p:cNvSpPr>
            <a:spLocks noGrp="1"/>
          </p:cNvSpPr>
          <p:nvPr>
            <p:ph idx="1"/>
          </p:nvPr>
        </p:nvSpPr>
        <p:spPr/>
        <p:txBody>
          <a:bodyPr/>
          <a:lstStyle/>
          <a:p>
            <a:r>
              <a:rPr lang="en-US" sz="4000">
                <a:latin typeface="Georgia" panose="02040502050405020303" pitchFamily="18" charset="0"/>
              </a:rPr>
              <a:t>Most patients do not have any risk factors</a:t>
            </a:r>
          </a:p>
          <a:p>
            <a:r>
              <a:rPr lang="en-US" sz="4000">
                <a:latin typeface="Georgia" panose="02040502050405020303" pitchFamily="18" charset="0"/>
              </a:rPr>
              <a:t>No fever (or hypothermia) ≠ No sepsis </a:t>
            </a:r>
          </a:p>
          <a:p>
            <a:r>
              <a:rPr lang="en-US" sz="4000">
                <a:latin typeface="Georgia" panose="02040502050405020303" pitchFamily="18" charset="0"/>
              </a:rPr>
              <a:t>Be curious</a:t>
            </a:r>
          </a:p>
          <a:p>
            <a:r>
              <a:rPr lang="en-US" sz="4000">
                <a:latin typeface="Georgia" panose="02040502050405020303" pitchFamily="18" charset="0"/>
              </a:rPr>
              <a:t>What is not in the chart can be most important</a:t>
            </a:r>
          </a:p>
          <a:p>
            <a:pPr marL="0" indent="0">
              <a:buNone/>
            </a:pPr>
            <a:endParaRPr lang="en-US">
              <a:latin typeface="Georgia" panose="02040502050405020303" pitchFamily="18" charset="0"/>
            </a:endParaRPr>
          </a:p>
          <a:p>
            <a:pPr marL="0" indent="0">
              <a:buNone/>
            </a:pPr>
            <a:endParaRPr lang="en-US">
              <a:latin typeface="Georgia" panose="02040502050405020303" pitchFamily="18" charset="0"/>
            </a:endParaRPr>
          </a:p>
        </p:txBody>
      </p:sp>
      <p:sp>
        <p:nvSpPr>
          <p:cNvPr id="4" name="Slide Number Placeholder 3">
            <a:extLst>
              <a:ext uri="{FF2B5EF4-FFF2-40B4-BE49-F238E27FC236}">
                <a16:creationId xmlns:a16="http://schemas.microsoft.com/office/drawing/2014/main" id="{B5552D7D-3024-024C-574E-497DF45DB1F6}"/>
              </a:ext>
            </a:extLst>
          </p:cNvPr>
          <p:cNvSpPr>
            <a:spLocks noGrp="1"/>
          </p:cNvSpPr>
          <p:nvPr>
            <p:ph type="sldNum" sz="quarter" idx="12"/>
          </p:nvPr>
        </p:nvSpPr>
        <p:spPr/>
        <p:txBody>
          <a:bodyPr/>
          <a:lstStyle/>
          <a:p>
            <a:fld id="{AA67736B-6A5B-274E-9BB5-C3438D62F4B8}" type="slidenum">
              <a:rPr lang="en-US" smtClean="0"/>
              <a:t>34</a:t>
            </a:fld>
            <a:endParaRPr lang="en-US"/>
          </a:p>
        </p:txBody>
      </p:sp>
      <p:sp>
        <p:nvSpPr>
          <p:cNvPr id="5" name="Date Placeholder 4">
            <a:extLst>
              <a:ext uri="{FF2B5EF4-FFF2-40B4-BE49-F238E27FC236}">
                <a16:creationId xmlns:a16="http://schemas.microsoft.com/office/drawing/2014/main" id="{EB5829CC-2F6B-0D78-1A80-1236C164B725}"/>
              </a:ext>
            </a:extLst>
          </p:cNvPr>
          <p:cNvSpPr>
            <a:spLocks noGrp="1"/>
          </p:cNvSpPr>
          <p:nvPr>
            <p:ph type="dt" sz="half" idx="10"/>
          </p:nvPr>
        </p:nvSpPr>
        <p:spPr>
          <a:xfrm>
            <a:off x="5701755" y="6463358"/>
            <a:ext cx="5301343" cy="365125"/>
          </a:xfrm>
        </p:spPr>
        <p:txBody>
          <a:bodyPr/>
          <a:lstStyle/>
          <a:p>
            <a:pPr algn="r"/>
            <a:r>
              <a:rPr lang="en-US" b="1">
                <a:solidFill>
                  <a:schemeClr val="tx1"/>
                </a:solidFill>
              </a:rPr>
              <a:t>Bauer </a:t>
            </a:r>
            <a:r>
              <a:rPr lang="en-US" b="1" i="1">
                <a:solidFill>
                  <a:schemeClr val="tx1"/>
                </a:solidFill>
              </a:rPr>
              <a:t>et al., </a:t>
            </a:r>
            <a:r>
              <a:rPr lang="en-US" b="1">
                <a:solidFill>
                  <a:schemeClr val="tx1"/>
                </a:solidFill>
              </a:rPr>
              <a:t>Anesth and Analg 2013</a:t>
            </a:r>
          </a:p>
          <a:p>
            <a:pPr algn="r"/>
            <a:r>
              <a:rPr lang="en-US" b="1">
                <a:solidFill>
                  <a:schemeClr val="tx1"/>
                </a:solidFill>
              </a:rPr>
              <a:t>Bauer </a:t>
            </a:r>
            <a:r>
              <a:rPr lang="en-US" b="1" i="1">
                <a:solidFill>
                  <a:schemeClr val="tx1"/>
                </a:solidFill>
              </a:rPr>
              <a:t>et al., Obstet Gynecol </a:t>
            </a:r>
            <a:r>
              <a:rPr lang="en-US" b="1">
                <a:solidFill>
                  <a:schemeClr val="tx1"/>
                </a:solidFill>
              </a:rPr>
              <a:t>2015</a:t>
            </a:r>
            <a:r>
              <a:rPr lang="en-US" b="1"/>
              <a:t>.</a:t>
            </a:r>
            <a:endParaRPr lang="en-US" b="1" dirty="0"/>
          </a:p>
        </p:txBody>
      </p:sp>
      <p:pic>
        <p:nvPicPr>
          <p:cNvPr id="8" name="Picture 7">
            <a:extLst>
              <a:ext uri="{FF2B5EF4-FFF2-40B4-BE49-F238E27FC236}">
                <a16:creationId xmlns:a16="http://schemas.microsoft.com/office/drawing/2014/main" id="{4D4C7782-CD05-3C64-83F4-E46B553FDFDA}"/>
              </a:ext>
            </a:extLst>
          </p:cNvPr>
          <p:cNvPicPr>
            <a:picLocks noChangeAspect="1"/>
          </p:cNvPicPr>
          <p:nvPr/>
        </p:nvPicPr>
        <p:blipFill rotWithShape="1">
          <a:blip r:embed="rId2"/>
          <a:srcRect r="37897"/>
          <a:stretch/>
        </p:blipFill>
        <p:spPr>
          <a:xfrm>
            <a:off x="17516" y="6131913"/>
            <a:ext cx="2389254" cy="731520"/>
          </a:xfrm>
          <a:prstGeom prst="rect">
            <a:avLst/>
          </a:prstGeom>
        </p:spPr>
      </p:pic>
      <p:pic>
        <p:nvPicPr>
          <p:cNvPr id="7" name="Picture 6">
            <a:extLst>
              <a:ext uri="{FF2B5EF4-FFF2-40B4-BE49-F238E27FC236}">
                <a16:creationId xmlns:a16="http://schemas.microsoft.com/office/drawing/2014/main" id="{8BCBF559-9939-E35D-4F2D-EF9A61B1E078}"/>
              </a:ext>
            </a:extLst>
          </p:cNvPr>
          <p:cNvPicPr>
            <a:picLocks noChangeAspect="1"/>
          </p:cNvPicPr>
          <p:nvPr/>
        </p:nvPicPr>
        <p:blipFill>
          <a:blip r:embed="rId3"/>
          <a:stretch>
            <a:fillRect/>
          </a:stretch>
        </p:blipFill>
        <p:spPr>
          <a:xfrm>
            <a:off x="9853513" y="33442"/>
            <a:ext cx="2256904" cy="822960"/>
          </a:xfrm>
          <a:prstGeom prst="rect">
            <a:avLst/>
          </a:prstGeom>
        </p:spPr>
      </p:pic>
    </p:spTree>
    <p:extLst>
      <p:ext uri="{BB962C8B-B14F-4D97-AF65-F5344CB8AC3E}">
        <p14:creationId xmlns:p14="http://schemas.microsoft.com/office/powerpoint/2010/main" val="13401015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747" y="152400"/>
            <a:ext cx="10654909" cy="985284"/>
          </a:xfrm>
        </p:spPr>
        <p:txBody>
          <a:bodyPr anchor="b"/>
          <a:lstStyle/>
          <a:p>
            <a:pPr algn="ctr"/>
            <a:r>
              <a:rPr lang="en-US" b="1">
                <a:solidFill>
                  <a:srgbClr val="00B0F0"/>
                </a:solidFill>
                <a:latin typeface="Georgia" panose="02040502050405020303" pitchFamily="18" charset="0"/>
              </a:rPr>
              <a:t>Outside of the Hospital</a:t>
            </a:r>
            <a:endParaRPr lang="en-US" b="1" dirty="0">
              <a:solidFill>
                <a:srgbClr val="00B0F0"/>
              </a:solidFill>
              <a:latin typeface="Georgia" panose="02040502050405020303" pitchFamily="18" charset="0"/>
            </a:endParaRPr>
          </a:p>
        </p:txBody>
      </p:sp>
      <p:sp>
        <p:nvSpPr>
          <p:cNvPr id="3" name="Content Placeholder 2"/>
          <p:cNvSpPr>
            <a:spLocks noGrp="1"/>
          </p:cNvSpPr>
          <p:nvPr>
            <p:ph idx="1"/>
          </p:nvPr>
        </p:nvSpPr>
        <p:spPr>
          <a:xfrm>
            <a:off x="595548" y="1981200"/>
            <a:ext cx="10285485" cy="3229897"/>
          </a:xfrm>
        </p:spPr>
        <p:txBody>
          <a:bodyPr>
            <a:normAutofit fontScale="92500" lnSpcReduction="10000"/>
          </a:bodyPr>
          <a:lstStyle/>
          <a:p>
            <a:pPr>
              <a:buClr>
                <a:schemeClr val="tx1"/>
              </a:buClr>
            </a:pPr>
            <a:r>
              <a:rPr lang="en-US" sz="4000" b="0" dirty="0">
                <a:latin typeface="Georgia" panose="02040502050405020303" pitchFamily="18" charset="0"/>
              </a:rPr>
              <a:t>Over 50% of cases occur during postpartum readmission</a:t>
            </a:r>
          </a:p>
          <a:p>
            <a:pPr>
              <a:buClr>
                <a:schemeClr val="tx1"/>
              </a:buClr>
            </a:pPr>
            <a:r>
              <a:rPr lang="en-US" sz="4000" dirty="0">
                <a:latin typeface="Georgia" panose="02040502050405020303" pitchFamily="18" charset="0"/>
              </a:rPr>
              <a:t>How can we also help the patient identify when to seek </a:t>
            </a:r>
            <a:r>
              <a:rPr lang="en-US" sz="4000">
                <a:latin typeface="Georgia" panose="02040502050405020303" pitchFamily="18" charset="0"/>
              </a:rPr>
              <a:t>care?</a:t>
            </a:r>
          </a:p>
          <a:p>
            <a:pPr>
              <a:buClr>
                <a:schemeClr val="tx1"/>
              </a:buClr>
            </a:pPr>
            <a:r>
              <a:rPr lang="en-US" sz="4000">
                <a:latin typeface="Georgia" panose="02040502050405020303" pitchFamily="18" charset="0"/>
              </a:rPr>
              <a:t>How can we help the patient be listened to and feel heard?</a:t>
            </a:r>
            <a:endParaRPr lang="en-US" sz="4000" dirty="0">
              <a:latin typeface="Georgia" panose="02040502050405020303" pitchFamily="18" charset="0"/>
            </a:endParaRPr>
          </a:p>
          <a:p>
            <a:pPr marL="457200" lvl="1" indent="0">
              <a:buClr>
                <a:schemeClr val="tx1"/>
              </a:buClr>
              <a:buNone/>
            </a:pPr>
            <a:endParaRPr lang="en-US" b="0" dirty="0">
              <a:solidFill>
                <a:schemeClr val="tx2"/>
              </a:solidFill>
              <a:latin typeface="Georgia" panose="02040502050405020303" pitchFamily="18" charset="0"/>
            </a:endParaRPr>
          </a:p>
        </p:txBody>
      </p:sp>
      <p:sp>
        <p:nvSpPr>
          <p:cNvPr id="7" name="TextBox 6"/>
          <p:cNvSpPr txBox="1"/>
          <p:nvPr/>
        </p:nvSpPr>
        <p:spPr>
          <a:xfrm>
            <a:off x="6817475" y="6588753"/>
            <a:ext cx="4268838" cy="246221"/>
          </a:xfrm>
          <a:prstGeom prst="rect">
            <a:avLst/>
          </a:prstGeom>
          <a:noFill/>
        </p:spPr>
        <p:txBody>
          <a:bodyPr wrap="square" rtlCol="0">
            <a:spAutoFit/>
          </a:bodyPr>
          <a:lstStyle/>
          <a:p>
            <a:pPr algn="r"/>
            <a:r>
              <a:rPr lang="en-US" sz="1000" b="1" dirty="0"/>
              <a:t>Hensley et al. JAMA 2019</a:t>
            </a:r>
          </a:p>
        </p:txBody>
      </p:sp>
      <p:pic>
        <p:nvPicPr>
          <p:cNvPr id="6" name="Picture 5">
            <a:extLst>
              <a:ext uri="{FF2B5EF4-FFF2-40B4-BE49-F238E27FC236}">
                <a16:creationId xmlns:a16="http://schemas.microsoft.com/office/drawing/2014/main" id="{B974C6AF-BE51-7D6B-0AC0-9C0643B09B0C}"/>
              </a:ext>
            </a:extLst>
          </p:cNvPr>
          <p:cNvPicPr>
            <a:picLocks noChangeAspect="1"/>
          </p:cNvPicPr>
          <p:nvPr/>
        </p:nvPicPr>
        <p:blipFill rotWithShape="1">
          <a:blip r:embed="rId3"/>
          <a:srcRect r="37840"/>
          <a:stretch/>
        </p:blipFill>
        <p:spPr>
          <a:xfrm>
            <a:off x="-1938" y="6163713"/>
            <a:ext cx="2391455" cy="731520"/>
          </a:xfrm>
          <a:prstGeom prst="rect">
            <a:avLst/>
          </a:prstGeom>
        </p:spPr>
      </p:pic>
      <p:pic>
        <p:nvPicPr>
          <p:cNvPr id="4" name="Picture 3">
            <a:extLst>
              <a:ext uri="{FF2B5EF4-FFF2-40B4-BE49-F238E27FC236}">
                <a16:creationId xmlns:a16="http://schemas.microsoft.com/office/drawing/2014/main" id="{E9B9CA72-1CC2-7324-F6AE-C4EAE8980431}"/>
              </a:ext>
            </a:extLst>
          </p:cNvPr>
          <p:cNvPicPr>
            <a:picLocks noChangeAspect="1"/>
          </p:cNvPicPr>
          <p:nvPr/>
        </p:nvPicPr>
        <p:blipFill>
          <a:blip r:embed="rId4"/>
          <a:stretch>
            <a:fillRect/>
          </a:stretch>
        </p:blipFill>
        <p:spPr>
          <a:xfrm>
            <a:off x="9853513" y="33442"/>
            <a:ext cx="2256904" cy="822960"/>
          </a:xfrm>
          <a:prstGeom prst="rect">
            <a:avLst/>
          </a:prstGeom>
        </p:spPr>
      </p:pic>
    </p:spTree>
    <p:extLst>
      <p:ext uri="{BB962C8B-B14F-4D97-AF65-F5344CB8AC3E}">
        <p14:creationId xmlns:p14="http://schemas.microsoft.com/office/powerpoint/2010/main" val="6268004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2955"/>
            <a:ext cx="10515600" cy="822960"/>
          </a:xfrm>
        </p:spPr>
        <p:txBody>
          <a:bodyPr/>
          <a:lstStyle/>
          <a:p>
            <a:pPr algn="ctr"/>
            <a:r>
              <a:rPr lang="en-US" b="1">
                <a:solidFill>
                  <a:srgbClr val="00B0F0"/>
                </a:solidFill>
                <a:latin typeface="Georgia" panose="02040502050405020303" pitchFamily="18" charset="0"/>
              </a:rPr>
              <a:t>Survivor Interviews</a:t>
            </a:r>
            <a:endParaRPr lang="en-US" b="1" dirty="0">
              <a:solidFill>
                <a:srgbClr val="00B0F0"/>
              </a:solidFill>
              <a:latin typeface="Georgia" panose="02040502050405020303" pitchFamily="18" charset="0"/>
            </a:endParaRPr>
          </a:p>
        </p:txBody>
      </p:sp>
      <p:sp>
        <p:nvSpPr>
          <p:cNvPr id="3" name="Content Placeholder 2"/>
          <p:cNvSpPr>
            <a:spLocks noGrp="1"/>
          </p:cNvSpPr>
          <p:nvPr>
            <p:ph idx="1"/>
          </p:nvPr>
        </p:nvSpPr>
        <p:spPr/>
        <p:txBody>
          <a:bodyPr/>
          <a:lstStyle/>
          <a:p>
            <a:r>
              <a:rPr lang="en-US" sz="3600" dirty="0">
                <a:latin typeface="Georgia" panose="02040502050405020303" pitchFamily="18" charset="0"/>
              </a:rPr>
              <a:t>20 total interviews</a:t>
            </a:r>
          </a:p>
          <a:p>
            <a:pPr lvl="1"/>
            <a:r>
              <a:rPr lang="en-US" sz="3600" dirty="0">
                <a:latin typeface="Georgia" panose="02040502050405020303" pitchFamily="18" charset="0"/>
              </a:rPr>
              <a:t>19 survivors with 8 </a:t>
            </a:r>
            <a:r>
              <a:rPr lang="en-US" sz="3600">
                <a:latin typeface="Georgia" panose="02040502050405020303" pitchFamily="18" charset="0"/>
              </a:rPr>
              <a:t>support persons</a:t>
            </a:r>
          </a:p>
          <a:p>
            <a:pPr lvl="1"/>
            <a:r>
              <a:rPr lang="en-US" sz="3600">
                <a:latin typeface="Georgia" panose="02040502050405020303" pitchFamily="18" charset="0"/>
              </a:rPr>
              <a:t>1 </a:t>
            </a:r>
            <a:r>
              <a:rPr lang="en-US" sz="3600" dirty="0">
                <a:latin typeface="Georgia" panose="02040502050405020303" pitchFamily="18" charset="0"/>
              </a:rPr>
              <a:t>support person of a non-survivor</a:t>
            </a:r>
          </a:p>
          <a:p>
            <a:pPr marL="0" indent="0">
              <a:buNone/>
            </a:pPr>
            <a:endParaRPr lang="en-US" dirty="0"/>
          </a:p>
        </p:txBody>
      </p:sp>
      <p:pic>
        <p:nvPicPr>
          <p:cNvPr id="4" name="Picture 3">
            <a:extLst>
              <a:ext uri="{FF2B5EF4-FFF2-40B4-BE49-F238E27FC236}">
                <a16:creationId xmlns:a16="http://schemas.microsoft.com/office/drawing/2014/main" id="{3346A3EB-468B-3E59-CBF8-2EA4A2AFC23E}"/>
              </a:ext>
            </a:extLst>
          </p:cNvPr>
          <p:cNvPicPr>
            <a:picLocks noChangeAspect="1"/>
          </p:cNvPicPr>
          <p:nvPr/>
        </p:nvPicPr>
        <p:blipFill rotWithShape="1">
          <a:blip r:embed="rId2"/>
          <a:srcRect r="37840"/>
          <a:stretch/>
        </p:blipFill>
        <p:spPr>
          <a:xfrm>
            <a:off x="-1938" y="6163713"/>
            <a:ext cx="2391455" cy="731520"/>
          </a:xfrm>
          <a:prstGeom prst="rect">
            <a:avLst/>
          </a:prstGeom>
        </p:spPr>
      </p:pic>
      <p:pic>
        <p:nvPicPr>
          <p:cNvPr id="5" name="Picture 4">
            <a:extLst>
              <a:ext uri="{FF2B5EF4-FFF2-40B4-BE49-F238E27FC236}">
                <a16:creationId xmlns:a16="http://schemas.microsoft.com/office/drawing/2014/main" id="{FF2456D8-E7A0-06B1-A71A-394BB0C9D15C}"/>
              </a:ext>
            </a:extLst>
          </p:cNvPr>
          <p:cNvPicPr>
            <a:picLocks noChangeAspect="1"/>
          </p:cNvPicPr>
          <p:nvPr/>
        </p:nvPicPr>
        <p:blipFill>
          <a:blip r:embed="rId3"/>
          <a:stretch>
            <a:fillRect/>
          </a:stretch>
        </p:blipFill>
        <p:spPr>
          <a:xfrm>
            <a:off x="9853513" y="33442"/>
            <a:ext cx="2256904" cy="822960"/>
          </a:xfrm>
          <a:prstGeom prst="rect">
            <a:avLst/>
          </a:prstGeom>
        </p:spPr>
      </p:pic>
    </p:spTree>
    <p:extLst>
      <p:ext uri="{BB962C8B-B14F-4D97-AF65-F5344CB8AC3E}">
        <p14:creationId xmlns:p14="http://schemas.microsoft.com/office/powerpoint/2010/main" val="24210924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2947"/>
            <a:ext cx="10515600" cy="822960"/>
          </a:xfrm>
        </p:spPr>
        <p:txBody>
          <a:bodyPr/>
          <a:lstStyle/>
          <a:p>
            <a:pPr algn="ctr"/>
            <a:r>
              <a:rPr lang="en-US" b="1" dirty="0">
                <a:solidFill>
                  <a:srgbClr val="00B0F0"/>
                </a:solidFill>
                <a:latin typeface="Georgia" panose="02040502050405020303" pitchFamily="18" charset="0"/>
              </a:rPr>
              <a:t>Patient Barriers to Care</a:t>
            </a:r>
          </a:p>
        </p:txBody>
      </p:sp>
      <p:sp>
        <p:nvSpPr>
          <p:cNvPr id="3" name="Content Placeholder 2"/>
          <p:cNvSpPr>
            <a:spLocks noGrp="1"/>
          </p:cNvSpPr>
          <p:nvPr>
            <p:ph idx="1"/>
          </p:nvPr>
        </p:nvSpPr>
        <p:spPr/>
        <p:txBody>
          <a:bodyPr/>
          <a:lstStyle/>
          <a:p>
            <a:r>
              <a:rPr lang="en-US" sz="3600" dirty="0">
                <a:latin typeface="Georgia" panose="02040502050405020303" pitchFamily="18" charset="0"/>
              </a:rPr>
              <a:t>Goals: </a:t>
            </a:r>
          </a:p>
          <a:p>
            <a:pPr lvl="1"/>
            <a:r>
              <a:rPr lang="en-US" sz="3600" dirty="0">
                <a:latin typeface="Georgia" panose="02040502050405020303" pitchFamily="18" charset="0"/>
              </a:rPr>
              <a:t>Identify barriers to care</a:t>
            </a:r>
          </a:p>
          <a:p>
            <a:pPr lvl="1"/>
            <a:r>
              <a:rPr lang="en-US" sz="3600" dirty="0">
                <a:latin typeface="Georgia" panose="02040502050405020303" pitchFamily="18" charset="0"/>
              </a:rPr>
              <a:t>Listen to patient’s stories and lessons learned</a:t>
            </a:r>
          </a:p>
          <a:p>
            <a:pPr lvl="1"/>
            <a:r>
              <a:rPr lang="en-US" sz="3600">
                <a:latin typeface="Georgia" panose="02040502050405020303" pitchFamily="18" charset="0"/>
              </a:rPr>
              <a:t>Solutions </a:t>
            </a:r>
            <a:r>
              <a:rPr lang="en-US" sz="3600" dirty="0">
                <a:latin typeface="Georgia" panose="02040502050405020303" pitchFamily="18" charset="0"/>
              </a:rPr>
              <a:t>to address barriers</a:t>
            </a:r>
          </a:p>
          <a:p>
            <a:endParaRPr lang="en-US" dirty="0"/>
          </a:p>
        </p:txBody>
      </p:sp>
      <p:pic>
        <p:nvPicPr>
          <p:cNvPr id="4" name="Picture 3">
            <a:extLst>
              <a:ext uri="{FF2B5EF4-FFF2-40B4-BE49-F238E27FC236}">
                <a16:creationId xmlns:a16="http://schemas.microsoft.com/office/drawing/2014/main" id="{B55AC311-09E1-1BF8-35EE-72B3078CED4B}"/>
              </a:ext>
            </a:extLst>
          </p:cNvPr>
          <p:cNvPicPr>
            <a:picLocks noChangeAspect="1"/>
          </p:cNvPicPr>
          <p:nvPr/>
        </p:nvPicPr>
        <p:blipFill rotWithShape="1">
          <a:blip r:embed="rId2"/>
          <a:srcRect r="37840"/>
          <a:stretch/>
        </p:blipFill>
        <p:spPr>
          <a:xfrm>
            <a:off x="-1938" y="6163713"/>
            <a:ext cx="2391455" cy="731520"/>
          </a:xfrm>
          <a:prstGeom prst="rect">
            <a:avLst/>
          </a:prstGeom>
        </p:spPr>
      </p:pic>
      <p:pic>
        <p:nvPicPr>
          <p:cNvPr id="5" name="Picture 4">
            <a:extLst>
              <a:ext uri="{FF2B5EF4-FFF2-40B4-BE49-F238E27FC236}">
                <a16:creationId xmlns:a16="http://schemas.microsoft.com/office/drawing/2014/main" id="{8B0BD355-F3A0-1C4E-B405-C36F3193D333}"/>
              </a:ext>
            </a:extLst>
          </p:cNvPr>
          <p:cNvPicPr>
            <a:picLocks noChangeAspect="1"/>
          </p:cNvPicPr>
          <p:nvPr/>
        </p:nvPicPr>
        <p:blipFill>
          <a:blip r:embed="rId3"/>
          <a:stretch>
            <a:fillRect/>
          </a:stretch>
        </p:blipFill>
        <p:spPr>
          <a:xfrm>
            <a:off x="9853513" y="33442"/>
            <a:ext cx="2256904" cy="822960"/>
          </a:xfrm>
          <a:prstGeom prst="rect">
            <a:avLst/>
          </a:prstGeom>
        </p:spPr>
      </p:pic>
    </p:spTree>
    <p:extLst>
      <p:ext uri="{BB962C8B-B14F-4D97-AF65-F5344CB8AC3E}">
        <p14:creationId xmlns:p14="http://schemas.microsoft.com/office/powerpoint/2010/main" val="1349326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31" y="108449"/>
            <a:ext cx="11811055" cy="914400"/>
          </a:xfrm>
        </p:spPr>
        <p:txBody>
          <a:bodyPr>
            <a:normAutofit fontScale="90000"/>
          </a:bodyPr>
          <a:lstStyle/>
          <a:p>
            <a:r>
              <a:rPr lang="en-US" b="1">
                <a:solidFill>
                  <a:srgbClr val="00B0F0"/>
                </a:solidFill>
                <a:latin typeface="Georgia" panose="02040502050405020303" pitchFamily="18" charset="0"/>
              </a:rPr>
              <a:t>Patients did not remember education about about warning signs</a:t>
            </a:r>
            <a:endParaRPr lang="en-US" b="1" dirty="0">
              <a:solidFill>
                <a:srgbClr val="00B0F0"/>
              </a:solidFill>
              <a:latin typeface="Georgia" panose="02040502050405020303" pitchFamily="18" charset="0"/>
            </a:endParaRPr>
          </a:p>
        </p:txBody>
      </p:sp>
      <p:sp>
        <p:nvSpPr>
          <p:cNvPr id="3" name="Content Placeholder 2"/>
          <p:cNvSpPr>
            <a:spLocks noGrp="1"/>
          </p:cNvSpPr>
          <p:nvPr>
            <p:ph idx="1"/>
          </p:nvPr>
        </p:nvSpPr>
        <p:spPr/>
        <p:txBody>
          <a:bodyPr>
            <a:normAutofit/>
          </a:bodyPr>
          <a:lstStyle/>
          <a:p>
            <a:pPr marL="0" marR="0">
              <a:spcBef>
                <a:spcPts val="0"/>
              </a:spcBef>
              <a:spcAft>
                <a:spcPts val="200"/>
              </a:spcAft>
            </a:pPr>
            <a:r>
              <a:rPr lang="en-US" sz="3200" dirty="0">
                <a:latin typeface="Arial" panose="020B0604020202020204" pitchFamily="34" charset="0"/>
                <a:ea typeface="Times New Roman" panose="02020603050405020304" pitchFamily="18" charset="0"/>
              </a:rPr>
              <a:t>“</a:t>
            </a:r>
            <a:r>
              <a:rPr lang="en-US" sz="3200" i="1" dirty="0">
                <a:latin typeface="Georgia" panose="02040502050405020303" pitchFamily="18" charset="0"/>
                <a:ea typeface="Times New Roman" panose="02020603050405020304" pitchFamily="18" charset="0"/>
              </a:rPr>
              <a:t>If I had known that was a sign to look for, I would have known it when I saw it.</a:t>
            </a:r>
            <a:r>
              <a:rPr lang="en-US" sz="3200" dirty="0">
                <a:latin typeface="Georgia" panose="02040502050405020303" pitchFamily="18" charset="0"/>
                <a:ea typeface="Times New Roman" panose="02020603050405020304" pitchFamily="18" charset="0"/>
              </a:rPr>
              <a:t>”</a:t>
            </a:r>
          </a:p>
          <a:p>
            <a:r>
              <a:rPr lang="en-US" sz="3200" dirty="0">
                <a:latin typeface="Georgia" panose="02040502050405020303" pitchFamily="18" charset="0"/>
                <a:ea typeface="Times New Roman" panose="02020603050405020304" pitchFamily="18" charset="0"/>
              </a:rPr>
              <a:t>“</a:t>
            </a:r>
            <a:r>
              <a:rPr lang="en-US" sz="3200" i="1" dirty="0">
                <a:latin typeface="Georgia" panose="02040502050405020303" pitchFamily="18" charset="0"/>
                <a:ea typeface="Times New Roman" panose="02020603050405020304" pitchFamily="18" charset="0"/>
              </a:rPr>
              <a:t>I think if when they discharged me, if they had said be on the lookout for these symptoms, if you have any of them, call and check in. If they had taken five minutes to do that, I think it would’ve made a huge difference</a:t>
            </a:r>
            <a:r>
              <a:rPr lang="en-US" sz="3200" dirty="0">
                <a:latin typeface="Georgia" panose="02040502050405020303" pitchFamily="18" charset="0"/>
                <a:ea typeface="Times New Roman" panose="02020603050405020304" pitchFamily="18" charset="0"/>
              </a:rPr>
              <a:t>.”</a:t>
            </a:r>
            <a:endParaRPr lang="en-US" sz="3200" dirty="0">
              <a:latin typeface="Georgia" panose="02040502050405020303" pitchFamily="18" charset="0"/>
            </a:endParaRPr>
          </a:p>
        </p:txBody>
      </p:sp>
      <p:pic>
        <p:nvPicPr>
          <p:cNvPr id="4" name="Picture 3">
            <a:extLst>
              <a:ext uri="{FF2B5EF4-FFF2-40B4-BE49-F238E27FC236}">
                <a16:creationId xmlns:a16="http://schemas.microsoft.com/office/drawing/2014/main" id="{E079B667-332C-FA7F-1C02-3720F070182E}"/>
              </a:ext>
            </a:extLst>
          </p:cNvPr>
          <p:cNvPicPr>
            <a:picLocks noChangeAspect="1"/>
          </p:cNvPicPr>
          <p:nvPr/>
        </p:nvPicPr>
        <p:blipFill rotWithShape="1">
          <a:blip r:embed="rId2"/>
          <a:srcRect r="37840"/>
          <a:stretch/>
        </p:blipFill>
        <p:spPr>
          <a:xfrm>
            <a:off x="-1938" y="6163713"/>
            <a:ext cx="2391455" cy="731520"/>
          </a:xfrm>
          <a:prstGeom prst="rect">
            <a:avLst/>
          </a:prstGeom>
        </p:spPr>
      </p:pic>
      <p:pic>
        <p:nvPicPr>
          <p:cNvPr id="5" name="Picture 4">
            <a:extLst>
              <a:ext uri="{FF2B5EF4-FFF2-40B4-BE49-F238E27FC236}">
                <a16:creationId xmlns:a16="http://schemas.microsoft.com/office/drawing/2014/main" id="{3CB3BC00-FAA4-3491-0BF6-08F21FC25EC2}"/>
              </a:ext>
            </a:extLst>
          </p:cNvPr>
          <p:cNvPicPr>
            <a:picLocks noChangeAspect="1"/>
          </p:cNvPicPr>
          <p:nvPr/>
        </p:nvPicPr>
        <p:blipFill>
          <a:blip r:embed="rId3"/>
          <a:stretch>
            <a:fillRect/>
          </a:stretch>
        </p:blipFill>
        <p:spPr>
          <a:xfrm>
            <a:off x="9853513" y="33442"/>
            <a:ext cx="2256904" cy="822960"/>
          </a:xfrm>
          <a:prstGeom prst="rect">
            <a:avLst/>
          </a:prstGeom>
        </p:spPr>
      </p:pic>
    </p:spTree>
    <p:extLst>
      <p:ext uri="{BB962C8B-B14F-4D97-AF65-F5344CB8AC3E}">
        <p14:creationId xmlns:p14="http://schemas.microsoft.com/office/powerpoint/2010/main" val="32290324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3A93F-988C-709B-0DF6-DFE7BE7E3829}"/>
              </a:ext>
            </a:extLst>
          </p:cNvPr>
          <p:cNvSpPr>
            <a:spLocks noGrp="1"/>
          </p:cNvSpPr>
          <p:nvPr>
            <p:ph type="title"/>
          </p:nvPr>
        </p:nvSpPr>
        <p:spPr/>
        <p:txBody>
          <a:bodyPr/>
          <a:lstStyle/>
          <a:p>
            <a:pPr algn="ctr"/>
            <a:r>
              <a:rPr lang="en-US" dirty="0"/>
              <a:t> </a:t>
            </a:r>
          </a:p>
        </p:txBody>
      </p:sp>
      <p:sp>
        <p:nvSpPr>
          <p:cNvPr id="4" name="Slide Number Placeholder 3">
            <a:extLst>
              <a:ext uri="{FF2B5EF4-FFF2-40B4-BE49-F238E27FC236}">
                <a16:creationId xmlns:a16="http://schemas.microsoft.com/office/drawing/2014/main" id="{200ED873-108D-21B6-D139-A4EA03885AD6}"/>
              </a:ext>
            </a:extLst>
          </p:cNvPr>
          <p:cNvSpPr>
            <a:spLocks noGrp="1"/>
          </p:cNvSpPr>
          <p:nvPr>
            <p:ph type="sldNum" sz="quarter" idx="12"/>
          </p:nvPr>
        </p:nvSpPr>
        <p:spPr/>
        <p:txBody>
          <a:bodyPr/>
          <a:lstStyle/>
          <a:p>
            <a:pPr algn="l"/>
            <a:fld id="{F6E131BB-4BB8-44B9-A038-62124B4EFDC7}" type="slidenum">
              <a:rPr lang="en-US" smtClean="0"/>
              <a:pPr algn="l"/>
              <a:t>39</a:t>
            </a:fld>
            <a:endParaRPr lang="en-US"/>
          </a:p>
        </p:txBody>
      </p:sp>
      <p:sp>
        <p:nvSpPr>
          <p:cNvPr id="15" name="TextBox 14">
            <a:extLst>
              <a:ext uri="{FF2B5EF4-FFF2-40B4-BE49-F238E27FC236}">
                <a16:creationId xmlns:a16="http://schemas.microsoft.com/office/drawing/2014/main" id="{EE029E7C-873F-DAD4-DAD2-02BB93C9B1BD}"/>
              </a:ext>
            </a:extLst>
          </p:cNvPr>
          <p:cNvSpPr txBox="1"/>
          <p:nvPr/>
        </p:nvSpPr>
        <p:spPr>
          <a:xfrm>
            <a:off x="545690" y="1844293"/>
            <a:ext cx="6903325"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Georgia" panose="02040502050405020303" pitchFamily="18" charset="0"/>
              </a:rPr>
              <a:t>AIM Cornerstone resource, originally developed by the Council for Patient Safety in Women’s Health Care</a:t>
            </a:r>
          </a:p>
          <a:p>
            <a:pPr marL="457200" indent="-457200">
              <a:buFont typeface="Arial" panose="020B0604020202020204" pitchFamily="34" charset="0"/>
              <a:buChar char="•"/>
            </a:pPr>
            <a:endParaRPr lang="en-US" sz="3200" dirty="0">
              <a:latin typeface="Georgia" panose="02040502050405020303" pitchFamily="18" charset="0"/>
            </a:endParaRPr>
          </a:p>
          <a:p>
            <a:pPr marL="457200" indent="-457200">
              <a:buFont typeface="Arial" panose="020B0604020202020204" pitchFamily="34" charset="0"/>
              <a:buChar char="•"/>
            </a:pPr>
            <a:r>
              <a:rPr lang="en-US" sz="3200" dirty="0">
                <a:latin typeface="Georgia" panose="02040502050405020303" pitchFamily="18" charset="0"/>
              </a:rPr>
              <a:t>Translated </a:t>
            </a:r>
            <a:r>
              <a:rPr lang="en-US" sz="3200">
                <a:latin typeface="Georgia" panose="02040502050405020303" pitchFamily="18" charset="0"/>
              </a:rPr>
              <a:t>into 14 languages</a:t>
            </a:r>
          </a:p>
          <a:p>
            <a:pPr marL="457200" indent="-457200">
              <a:buFont typeface="Arial" panose="020B0604020202020204" pitchFamily="34" charset="0"/>
              <a:buChar char="•"/>
            </a:pPr>
            <a:endParaRPr lang="en-US" sz="3200" dirty="0">
              <a:latin typeface="Georgia" panose="02040502050405020303" pitchFamily="18" charset="0"/>
            </a:endParaRPr>
          </a:p>
          <a:p>
            <a:pPr marL="457200" indent="-457200">
              <a:buFont typeface="Arial" panose="020B0604020202020204" pitchFamily="34" charset="0"/>
              <a:buChar char="•"/>
            </a:pPr>
            <a:r>
              <a:rPr lang="en-US" sz="3200" dirty="0">
                <a:latin typeface="Georgia" panose="02040502050405020303" pitchFamily="18" charset="0"/>
              </a:rPr>
              <a:t>Standardized patient education</a:t>
            </a:r>
          </a:p>
        </p:txBody>
      </p:sp>
      <p:sp>
        <p:nvSpPr>
          <p:cNvPr id="7" name="Title 1">
            <a:extLst>
              <a:ext uri="{FF2B5EF4-FFF2-40B4-BE49-F238E27FC236}">
                <a16:creationId xmlns:a16="http://schemas.microsoft.com/office/drawing/2014/main" id="{BE57DE25-C5B8-FABD-ACBE-B09900C10B79}"/>
              </a:ext>
            </a:extLst>
          </p:cNvPr>
          <p:cNvSpPr txBox="1">
            <a:spLocks/>
          </p:cNvSpPr>
          <p:nvPr/>
        </p:nvSpPr>
        <p:spPr>
          <a:xfrm>
            <a:off x="545690" y="463624"/>
            <a:ext cx="10960510" cy="96795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3600" b="1" kern="1200" cap="none" baseline="0">
                <a:solidFill>
                  <a:schemeClr val="tx1"/>
                </a:solidFill>
                <a:latin typeface="+mj-lt"/>
                <a:ea typeface="+mj-ea"/>
                <a:cs typeface="+mj-cs"/>
              </a:defRPr>
            </a:lvl1pPr>
          </a:lstStyle>
          <a:p>
            <a:pPr algn="ctr"/>
            <a:r>
              <a:rPr lang="en-US" sz="4400">
                <a:solidFill>
                  <a:srgbClr val="00B0F0"/>
                </a:solidFill>
                <a:latin typeface="Georgia" panose="02040502050405020303" pitchFamily="18" charset="0"/>
                <a:ea typeface="+mj-lt"/>
                <a:cs typeface="+mj-lt"/>
              </a:rPr>
              <a:t>Urgent Maternal Warning Signs</a:t>
            </a:r>
            <a:endParaRPr lang="en-US" sz="4400" dirty="0">
              <a:solidFill>
                <a:srgbClr val="00B0F0"/>
              </a:solidFill>
              <a:latin typeface="Georgia" panose="02040502050405020303" pitchFamily="18" charset="0"/>
              <a:cs typeface="Arial" panose="020B0604020202020204"/>
            </a:endParaRPr>
          </a:p>
        </p:txBody>
      </p:sp>
      <p:sp>
        <p:nvSpPr>
          <p:cNvPr id="10" name="TextBox 9">
            <a:extLst>
              <a:ext uri="{FF2B5EF4-FFF2-40B4-BE49-F238E27FC236}">
                <a16:creationId xmlns:a16="http://schemas.microsoft.com/office/drawing/2014/main" id="{1402C460-420C-0DE3-01C9-836792061D45}"/>
              </a:ext>
            </a:extLst>
          </p:cNvPr>
          <p:cNvSpPr txBox="1"/>
          <p:nvPr/>
        </p:nvSpPr>
        <p:spPr>
          <a:xfrm>
            <a:off x="357510" y="5807420"/>
            <a:ext cx="645588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latin typeface="Arial"/>
                <a:cs typeface="Arial"/>
              </a:rPr>
              <a:t>www.saferbirth.org/aim-resources/aim-cornerstones/urgent-maternal-warning-signs/</a:t>
            </a:r>
            <a:br>
              <a:rPr lang="en-US" sz="1200" b="1">
                <a:latin typeface="Arial"/>
                <a:cs typeface="Arial"/>
              </a:rPr>
            </a:br>
            <a:endParaRPr lang="en-US" sz="1200" b="1" dirty="0">
              <a:latin typeface="Arial"/>
            </a:endParaRPr>
          </a:p>
        </p:txBody>
      </p:sp>
      <p:pic>
        <p:nvPicPr>
          <p:cNvPr id="11" name="Content Placeholder 11">
            <a:extLst>
              <a:ext uri="{FF2B5EF4-FFF2-40B4-BE49-F238E27FC236}">
                <a16:creationId xmlns:a16="http://schemas.microsoft.com/office/drawing/2014/main" id="{F427820F-750D-1DBD-BAAC-9237756522EF}"/>
              </a:ext>
            </a:extLst>
          </p:cNvPr>
          <p:cNvPicPr>
            <a:picLocks noGrp="1" noChangeAspect="1"/>
          </p:cNvPicPr>
          <p:nvPr>
            <p:ph idx="1"/>
          </p:nvPr>
        </p:nvPicPr>
        <p:blipFill>
          <a:blip r:embed="rId2"/>
          <a:stretch>
            <a:fillRect/>
          </a:stretch>
        </p:blipFill>
        <p:spPr>
          <a:xfrm rot="1095200">
            <a:off x="7842241" y="2054917"/>
            <a:ext cx="3792073" cy="5042581"/>
          </a:xfrm>
        </p:spPr>
      </p:pic>
      <p:pic>
        <p:nvPicPr>
          <p:cNvPr id="8" name="Picture 7">
            <a:extLst>
              <a:ext uri="{FF2B5EF4-FFF2-40B4-BE49-F238E27FC236}">
                <a16:creationId xmlns:a16="http://schemas.microsoft.com/office/drawing/2014/main" id="{6F0DA7DE-B0E7-D05E-848B-550B586E319E}"/>
              </a:ext>
            </a:extLst>
          </p:cNvPr>
          <p:cNvPicPr>
            <a:picLocks noChangeAspect="1"/>
          </p:cNvPicPr>
          <p:nvPr/>
        </p:nvPicPr>
        <p:blipFill rotWithShape="1">
          <a:blip r:embed="rId3"/>
          <a:srcRect r="38150"/>
          <a:stretch/>
        </p:blipFill>
        <p:spPr>
          <a:xfrm>
            <a:off x="27240" y="6135940"/>
            <a:ext cx="2379530" cy="731520"/>
          </a:xfrm>
          <a:prstGeom prst="rect">
            <a:avLst/>
          </a:prstGeom>
        </p:spPr>
      </p:pic>
      <p:pic>
        <p:nvPicPr>
          <p:cNvPr id="3" name="Picture 2">
            <a:extLst>
              <a:ext uri="{FF2B5EF4-FFF2-40B4-BE49-F238E27FC236}">
                <a16:creationId xmlns:a16="http://schemas.microsoft.com/office/drawing/2014/main" id="{20A8D009-6226-4BA0-7CA0-96809F993BED}"/>
              </a:ext>
            </a:extLst>
          </p:cNvPr>
          <p:cNvPicPr>
            <a:picLocks noChangeAspect="1"/>
          </p:cNvPicPr>
          <p:nvPr/>
        </p:nvPicPr>
        <p:blipFill>
          <a:blip r:embed="rId4"/>
          <a:stretch>
            <a:fillRect/>
          </a:stretch>
        </p:blipFill>
        <p:spPr>
          <a:xfrm>
            <a:off x="9853513" y="33442"/>
            <a:ext cx="2256904" cy="822960"/>
          </a:xfrm>
          <a:prstGeom prst="rect">
            <a:avLst/>
          </a:prstGeom>
        </p:spPr>
      </p:pic>
    </p:spTree>
    <p:extLst>
      <p:ext uri="{BB962C8B-B14F-4D97-AF65-F5344CB8AC3E}">
        <p14:creationId xmlns:p14="http://schemas.microsoft.com/office/powerpoint/2010/main" val="248942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30C0B-94C4-5709-AB13-3CD6E76E8F38}"/>
              </a:ext>
            </a:extLst>
          </p:cNvPr>
          <p:cNvSpPr>
            <a:spLocks noGrp="1"/>
          </p:cNvSpPr>
          <p:nvPr>
            <p:ph type="title"/>
          </p:nvPr>
        </p:nvSpPr>
        <p:spPr>
          <a:xfrm>
            <a:off x="980173" y="678093"/>
            <a:ext cx="10363200" cy="791615"/>
          </a:xfrm>
        </p:spPr>
        <p:txBody>
          <a:bodyPr>
            <a:normAutofit fontScale="90000"/>
          </a:bodyPr>
          <a:lstStyle/>
          <a:p>
            <a:r>
              <a:rPr lang="en-US" dirty="0">
                <a:solidFill>
                  <a:srgbClr val="A2203C"/>
                </a:solidFill>
              </a:rPr>
              <a:t>Burden of Infection on Maternal Mortality and Morbidity</a:t>
            </a:r>
          </a:p>
        </p:txBody>
      </p:sp>
      <p:sp>
        <p:nvSpPr>
          <p:cNvPr id="3" name="Content Placeholder 2">
            <a:extLst>
              <a:ext uri="{FF2B5EF4-FFF2-40B4-BE49-F238E27FC236}">
                <a16:creationId xmlns:a16="http://schemas.microsoft.com/office/drawing/2014/main" id="{CC075998-7640-C896-13FE-6A7D646A9C2B}"/>
              </a:ext>
            </a:extLst>
          </p:cNvPr>
          <p:cNvSpPr>
            <a:spLocks noGrp="1"/>
          </p:cNvSpPr>
          <p:nvPr>
            <p:ph idx="1"/>
          </p:nvPr>
        </p:nvSpPr>
        <p:spPr>
          <a:xfrm>
            <a:off x="463463" y="1540959"/>
            <a:ext cx="11728537" cy="3886200"/>
          </a:xfrm>
        </p:spPr>
        <p:txBody>
          <a:bodyPr/>
          <a:lstStyle/>
          <a:p>
            <a:pPr>
              <a:buClr>
                <a:srgbClr val="C00000"/>
              </a:buClr>
            </a:pPr>
            <a:r>
              <a:rPr lang="en-US" sz="2800" dirty="0"/>
              <a:t>2</a:t>
            </a:r>
            <a:r>
              <a:rPr lang="en-US" sz="2800" baseline="30000" dirty="0"/>
              <a:t>nd </a:t>
            </a:r>
            <a:r>
              <a:rPr lang="en-US" sz="2800" dirty="0"/>
              <a:t> leading cause of maternal mortality</a:t>
            </a:r>
          </a:p>
          <a:p>
            <a:pPr marL="115888" indent="-336550">
              <a:buClr>
                <a:srgbClr val="C00000"/>
              </a:buClr>
            </a:pPr>
            <a:r>
              <a:rPr lang="en-US" sz="2800" dirty="0"/>
              <a:t>3</a:t>
            </a:r>
            <a:r>
              <a:rPr lang="en-US" sz="2800" baseline="30000" dirty="0"/>
              <a:t>rd</a:t>
            </a:r>
            <a:r>
              <a:rPr lang="en-US" sz="2800" dirty="0"/>
              <a:t> leading cause of Severe Maternal Morbidity (SMM) at delivery </a:t>
            </a:r>
            <a:br>
              <a:rPr lang="en-US" sz="2800" dirty="0"/>
            </a:br>
            <a:r>
              <a:rPr lang="en-US" sz="2800" dirty="0"/>
              <a:t>     but it is 1</a:t>
            </a:r>
            <a:r>
              <a:rPr lang="en-US" sz="2800" baseline="30000" dirty="0"/>
              <a:t>st</a:t>
            </a:r>
            <a:r>
              <a:rPr lang="en-US" sz="2800" dirty="0"/>
              <a:t> leading cause in antepartum and postpartum periods</a:t>
            </a:r>
          </a:p>
          <a:p>
            <a:pPr marL="115888" indent="-336550">
              <a:buClr>
                <a:srgbClr val="C00000"/>
              </a:buClr>
              <a:tabLst>
                <a:tab pos="387350" algn="l"/>
              </a:tabLst>
            </a:pPr>
            <a:r>
              <a:rPr lang="en-US" sz="2800" dirty="0"/>
              <a:t>Significant racial</a:t>
            </a:r>
            <a:br>
              <a:rPr lang="en-US" sz="2800" dirty="0"/>
            </a:br>
            <a:r>
              <a:rPr lang="en-US" sz="2800" dirty="0"/>
              <a:t>	inequities:</a:t>
            </a:r>
          </a:p>
          <a:p>
            <a:pPr marL="0" indent="0">
              <a:buNone/>
            </a:pPr>
            <a:endParaRPr lang="en-US" sz="2800" dirty="0"/>
          </a:p>
          <a:p>
            <a:endParaRPr lang="en-US" dirty="0"/>
          </a:p>
        </p:txBody>
      </p:sp>
      <p:sp>
        <p:nvSpPr>
          <p:cNvPr id="6" name="TextBox 5">
            <a:extLst>
              <a:ext uri="{FF2B5EF4-FFF2-40B4-BE49-F238E27FC236}">
                <a16:creationId xmlns:a16="http://schemas.microsoft.com/office/drawing/2014/main" id="{7CDAF7A8-4ABC-56F1-E51C-1B7173902779}"/>
              </a:ext>
            </a:extLst>
          </p:cNvPr>
          <p:cNvSpPr txBox="1"/>
          <p:nvPr/>
        </p:nvSpPr>
        <p:spPr>
          <a:xfrm>
            <a:off x="410777" y="5692436"/>
            <a:ext cx="3204595" cy="1015663"/>
          </a:xfrm>
          <a:prstGeom prst="rect">
            <a:avLst/>
          </a:prstGeom>
          <a:noFill/>
        </p:spPr>
        <p:txBody>
          <a:bodyPr wrap="square" rtlCol="0">
            <a:spAutoFit/>
          </a:bodyPr>
          <a:lstStyle/>
          <a:p>
            <a:r>
              <a:rPr lang="en-US" sz="1200" b="1" dirty="0" err="1">
                <a:latin typeface="Arial" panose="020B0604020202020204" pitchFamily="34" charset="0"/>
                <a:cs typeface="Arial" panose="020B0604020202020204" pitchFamily="34" charset="0"/>
              </a:rPr>
              <a:t>Trost</a:t>
            </a:r>
            <a:r>
              <a:rPr lang="en-US" sz="1200" b="1" dirty="0">
                <a:latin typeface="Arial" panose="020B0604020202020204" pitchFamily="34" charset="0"/>
                <a:cs typeface="Arial" panose="020B0604020202020204" pitchFamily="34" charset="0"/>
              </a:rPr>
              <a:t> et al, CDC DHHS, 2022</a:t>
            </a:r>
          </a:p>
          <a:p>
            <a:r>
              <a:rPr lang="en-US" sz="1200" b="1" dirty="0" err="1">
                <a:latin typeface="Arial"/>
              </a:rPr>
              <a:t>Creanga</a:t>
            </a:r>
            <a:r>
              <a:rPr lang="en-US" sz="1200" b="1" dirty="0">
                <a:latin typeface="Arial"/>
              </a:rPr>
              <a:t> AA et al. </a:t>
            </a:r>
            <a:r>
              <a:rPr lang="en-US" sz="1200" b="1" i="1" dirty="0" err="1">
                <a:latin typeface="Arial"/>
              </a:rPr>
              <a:t>Obstet</a:t>
            </a:r>
            <a:r>
              <a:rPr lang="en-US" sz="1200" b="1" i="1" dirty="0">
                <a:latin typeface="Arial"/>
              </a:rPr>
              <a:t> </a:t>
            </a:r>
            <a:r>
              <a:rPr lang="en-US" sz="1200" b="1" i="1" dirty="0" err="1">
                <a:latin typeface="Arial"/>
              </a:rPr>
              <a:t>Gynecol</a:t>
            </a:r>
            <a:r>
              <a:rPr lang="en-US" sz="1200" b="1" i="1" dirty="0">
                <a:latin typeface="Arial"/>
              </a:rPr>
              <a:t> 2017</a:t>
            </a:r>
          </a:p>
          <a:p>
            <a:r>
              <a:rPr lang="en-US" sz="1200" b="1" dirty="0">
                <a:latin typeface="Arial"/>
              </a:rPr>
              <a:t>Petersen EE et al, </a:t>
            </a:r>
            <a:r>
              <a:rPr lang="en-US" sz="1200" b="1" i="1" dirty="0">
                <a:latin typeface="Arial"/>
              </a:rPr>
              <a:t>MMWR </a:t>
            </a:r>
            <a:r>
              <a:rPr lang="en-US" sz="1200" b="1" i="1" dirty="0" err="1">
                <a:latin typeface="Arial"/>
              </a:rPr>
              <a:t>Morb</a:t>
            </a:r>
            <a:r>
              <a:rPr lang="en-US" sz="1200" b="1" i="1" dirty="0">
                <a:latin typeface="Arial"/>
              </a:rPr>
              <a:t> Mortal </a:t>
            </a:r>
            <a:r>
              <a:rPr lang="en-US" sz="1200" b="1" i="1" dirty="0" err="1">
                <a:latin typeface="Arial"/>
              </a:rPr>
              <a:t>Wkly</a:t>
            </a:r>
            <a:r>
              <a:rPr lang="en-US" sz="1200" b="1" i="1" dirty="0">
                <a:latin typeface="Arial"/>
              </a:rPr>
              <a:t> </a:t>
            </a:r>
            <a:r>
              <a:rPr lang="en-US" sz="1200" b="1" i="1">
                <a:latin typeface="Arial"/>
              </a:rPr>
              <a:t>Rep </a:t>
            </a:r>
            <a:r>
              <a:rPr lang="en-US" sz="1200" b="1">
                <a:latin typeface="Arial"/>
              </a:rPr>
              <a:t>2019</a:t>
            </a:r>
          </a:p>
          <a:p>
            <a:r>
              <a:rPr kumimoji="0" lang="en-US" sz="1200" b="1" u="none" strike="noStrike" kern="1200" cap="none" spc="0" normalizeH="0" baseline="0" noProof="0">
                <a:ln>
                  <a:noFill/>
                </a:ln>
                <a:effectLst/>
                <a:uLnTx/>
                <a:uFillTx/>
                <a:latin typeface="Arial"/>
                <a:ea typeface="+mn-ea"/>
                <a:cs typeface="+mn-cs"/>
              </a:rPr>
              <a:t>Kendel et al. AJOG 2019</a:t>
            </a:r>
            <a:endParaRPr kumimoji="0" lang="en-US" sz="1200" b="1" u="none" strike="noStrike" kern="1200" cap="none" spc="0" normalizeH="0" baseline="0" noProof="0" dirty="0">
              <a:ln>
                <a:noFill/>
              </a:ln>
              <a:effectLst/>
              <a:uLnTx/>
              <a:uFillTx/>
              <a:latin typeface="Arial"/>
              <a:ea typeface="+mn-ea"/>
              <a:cs typeface="+mn-cs"/>
            </a:endParaRPr>
          </a:p>
        </p:txBody>
      </p:sp>
      <p:graphicFrame>
        <p:nvGraphicFramePr>
          <p:cNvPr id="7" name="Chart 6">
            <a:extLst>
              <a:ext uri="{FF2B5EF4-FFF2-40B4-BE49-F238E27FC236}">
                <a16:creationId xmlns:a16="http://schemas.microsoft.com/office/drawing/2014/main" id="{2824AA94-927B-5884-549E-B882587BF56C}"/>
              </a:ext>
            </a:extLst>
          </p:cNvPr>
          <p:cNvGraphicFramePr>
            <a:graphicFrameLocks/>
          </p:cNvGraphicFramePr>
          <p:nvPr/>
        </p:nvGraphicFramePr>
        <p:xfrm>
          <a:off x="3854829" y="3105534"/>
          <a:ext cx="6257108" cy="36007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842545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D1991-02CC-4366-2C27-0B2833BF88CB}"/>
              </a:ext>
            </a:extLst>
          </p:cNvPr>
          <p:cNvSpPr>
            <a:spLocks noGrp="1"/>
          </p:cNvSpPr>
          <p:nvPr>
            <p:ph type="title"/>
          </p:nvPr>
        </p:nvSpPr>
        <p:spPr>
          <a:xfrm>
            <a:off x="838200" y="435461"/>
            <a:ext cx="10515600" cy="1325563"/>
          </a:xfrm>
        </p:spPr>
        <p:txBody>
          <a:bodyPr anchor="t"/>
          <a:lstStyle/>
          <a:p>
            <a:r>
              <a:rPr lang="en-US" b="1">
                <a:solidFill>
                  <a:srgbClr val="00B0F0"/>
                </a:solidFill>
                <a:latin typeface="Georgia" panose="02040502050405020303" pitchFamily="18" charset="0"/>
              </a:rPr>
              <a:t>       Phone Discharge Education</a:t>
            </a:r>
          </a:p>
        </p:txBody>
      </p:sp>
      <p:pic>
        <p:nvPicPr>
          <p:cNvPr id="7" name="Content Placeholder 6">
            <a:extLst>
              <a:ext uri="{FF2B5EF4-FFF2-40B4-BE49-F238E27FC236}">
                <a16:creationId xmlns:a16="http://schemas.microsoft.com/office/drawing/2014/main" id="{DF8796FB-0576-DC0F-9A01-4D4E371D54DE}"/>
              </a:ext>
            </a:extLst>
          </p:cNvPr>
          <p:cNvPicPr>
            <a:picLocks noGrp="1" noChangeAspect="1"/>
          </p:cNvPicPr>
          <p:nvPr>
            <p:ph idx="1"/>
          </p:nvPr>
        </p:nvPicPr>
        <p:blipFill>
          <a:blip r:embed="rId2"/>
          <a:stretch>
            <a:fillRect/>
          </a:stretch>
        </p:blipFill>
        <p:spPr>
          <a:xfrm>
            <a:off x="7032371" y="1001121"/>
            <a:ext cx="3197105" cy="5852160"/>
          </a:xfrm>
        </p:spPr>
      </p:pic>
      <p:sp>
        <p:nvSpPr>
          <p:cNvPr id="4" name="Slide Number Placeholder 3">
            <a:extLst>
              <a:ext uri="{FF2B5EF4-FFF2-40B4-BE49-F238E27FC236}">
                <a16:creationId xmlns:a16="http://schemas.microsoft.com/office/drawing/2014/main" id="{CED7EA35-FBC1-F76B-4F33-9323D598334D}"/>
              </a:ext>
            </a:extLst>
          </p:cNvPr>
          <p:cNvSpPr>
            <a:spLocks noGrp="1"/>
          </p:cNvSpPr>
          <p:nvPr>
            <p:ph type="sldNum" sz="quarter" idx="12"/>
          </p:nvPr>
        </p:nvSpPr>
        <p:spPr/>
        <p:txBody>
          <a:bodyPr/>
          <a:lstStyle/>
          <a:p>
            <a:fld id="{AA67736B-6A5B-274E-9BB5-C3438D62F4B8}" type="slidenum">
              <a:rPr lang="en-US" smtClean="0"/>
              <a:t>40</a:t>
            </a:fld>
            <a:endParaRPr lang="en-US"/>
          </a:p>
        </p:txBody>
      </p:sp>
      <p:pic>
        <p:nvPicPr>
          <p:cNvPr id="6" name="Picture 5">
            <a:extLst>
              <a:ext uri="{FF2B5EF4-FFF2-40B4-BE49-F238E27FC236}">
                <a16:creationId xmlns:a16="http://schemas.microsoft.com/office/drawing/2014/main" id="{07567DAF-D71A-D4F3-1360-3859D04A71D6}"/>
              </a:ext>
            </a:extLst>
          </p:cNvPr>
          <p:cNvPicPr>
            <a:picLocks noChangeAspect="1"/>
          </p:cNvPicPr>
          <p:nvPr/>
        </p:nvPicPr>
        <p:blipFill>
          <a:blip r:embed="rId3"/>
          <a:stretch>
            <a:fillRect/>
          </a:stretch>
        </p:blipFill>
        <p:spPr>
          <a:xfrm>
            <a:off x="1306716" y="2045379"/>
            <a:ext cx="4779658" cy="3017520"/>
          </a:xfrm>
          <a:prstGeom prst="rect">
            <a:avLst/>
          </a:prstGeom>
        </p:spPr>
      </p:pic>
      <p:pic>
        <p:nvPicPr>
          <p:cNvPr id="8" name="Picture 7">
            <a:extLst>
              <a:ext uri="{FF2B5EF4-FFF2-40B4-BE49-F238E27FC236}">
                <a16:creationId xmlns:a16="http://schemas.microsoft.com/office/drawing/2014/main" id="{5C3B3E2B-057E-102C-AEA8-FCCBA0CC885B}"/>
              </a:ext>
            </a:extLst>
          </p:cNvPr>
          <p:cNvPicPr>
            <a:picLocks noChangeAspect="1"/>
          </p:cNvPicPr>
          <p:nvPr/>
        </p:nvPicPr>
        <p:blipFill rotWithShape="1">
          <a:blip r:embed="rId4"/>
          <a:srcRect r="37840"/>
          <a:stretch/>
        </p:blipFill>
        <p:spPr>
          <a:xfrm>
            <a:off x="-1938" y="6163713"/>
            <a:ext cx="2391455" cy="731520"/>
          </a:xfrm>
          <a:prstGeom prst="rect">
            <a:avLst/>
          </a:prstGeom>
        </p:spPr>
      </p:pic>
      <p:pic>
        <p:nvPicPr>
          <p:cNvPr id="3" name="Picture 2">
            <a:extLst>
              <a:ext uri="{FF2B5EF4-FFF2-40B4-BE49-F238E27FC236}">
                <a16:creationId xmlns:a16="http://schemas.microsoft.com/office/drawing/2014/main" id="{801A47F8-8C75-75C9-6A02-F299F3630DB1}"/>
              </a:ext>
            </a:extLst>
          </p:cNvPr>
          <p:cNvPicPr>
            <a:picLocks noChangeAspect="1"/>
          </p:cNvPicPr>
          <p:nvPr/>
        </p:nvPicPr>
        <p:blipFill>
          <a:blip r:embed="rId5"/>
          <a:stretch>
            <a:fillRect/>
          </a:stretch>
        </p:blipFill>
        <p:spPr>
          <a:xfrm>
            <a:off x="9853513" y="33442"/>
            <a:ext cx="2256904" cy="822960"/>
          </a:xfrm>
          <a:prstGeom prst="rect">
            <a:avLst/>
          </a:prstGeom>
        </p:spPr>
      </p:pic>
    </p:spTree>
    <p:extLst>
      <p:ext uri="{BB962C8B-B14F-4D97-AF65-F5344CB8AC3E}">
        <p14:creationId xmlns:p14="http://schemas.microsoft.com/office/powerpoint/2010/main" val="6617029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8" y="401752"/>
            <a:ext cx="11355738" cy="822960"/>
          </a:xfrm>
        </p:spPr>
        <p:txBody>
          <a:bodyPr/>
          <a:lstStyle/>
          <a:p>
            <a:r>
              <a:rPr lang="en-US" b="1" dirty="0">
                <a:solidFill>
                  <a:srgbClr val="00B0F0"/>
                </a:solidFill>
                <a:latin typeface="Georgia" panose="02040502050405020303" pitchFamily="18" charset="0"/>
              </a:rPr>
              <a:t>Patients wanted a way to advocate</a:t>
            </a:r>
          </a:p>
        </p:txBody>
      </p:sp>
      <p:sp>
        <p:nvSpPr>
          <p:cNvPr id="3" name="Content Placeholder 2"/>
          <p:cNvSpPr>
            <a:spLocks noGrp="1"/>
          </p:cNvSpPr>
          <p:nvPr>
            <p:ph idx="1"/>
          </p:nvPr>
        </p:nvSpPr>
        <p:spPr/>
        <p:txBody>
          <a:bodyPr/>
          <a:lstStyle/>
          <a:p>
            <a:pPr marL="0" marR="0" algn="ctr">
              <a:spcBef>
                <a:spcPts val="0"/>
              </a:spcBef>
              <a:spcAft>
                <a:spcPts val="200"/>
              </a:spcAft>
            </a:pPr>
            <a:r>
              <a:rPr lang="en-US" sz="3200" dirty="0">
                <a:latin typeface="Georgia" panose="02040502050405020303" pitchFamily="18" charset="0"/>
                <a:ea typeface="Times New Roman" panose="02020603050405020304" pitchFamily="18" charset="0"/>
              </a:rPr>
              <a:t>“</a:t>
            </a:r>
            <a:r>
              <a:rPr lang="en-US" sz="3200" i="1" dirty="0">
                <a:latin typeface="Georgia" panose="02040502050405020303" pitchFamily="18" charset="0"/>
                <a:ea typeface="Times New Roman" panose="02020603050405020304" pitchFamily="18" charset="0"/>
              </a:rPr>
              <a:t>It would have been helpful to have this list to give me the language. I had these symptoms and knew something was wrong. My husband and I thought we should be advocating for ourselves but didn’t know what we were supposed to be advocating for</a:t>
            </a:r>
            <a:r>
              <a:rPr lang="en-US" sz="3200" dirty="0">
                <a:latin typeface="Georgia" panose="02040502050405020303" pitchFamily="18" charset="0"/>
                <a:ea typeface="Times New Roman" panose="02020603050405020304" pitchFamily="18" charset="0"/>
              </a:rPr>
              <a:t>.”</a:t>
            </a:r>
          </a:p>
          <a:p>
            <a:pPr algn="ctr"/>
            <a:r>
              <a:rPr lang="en-US" sz="3200" dirty="0">
                <a:latin typeface="Georgia" panose="02040502050405020303" pitchFamily="18" charset="0"/>
                <a:ea typeface="Times New Roman" panose="02020603050405020304" pitchFamily="18" charset="0"/>
              </a:rPr>
              <a:t>“</a:t>
            </a:r>
            <a:r>
              <a:rPr lang="en-US" sz="3200" i="1" dirty="0">
                <a:latin typeface="Georgia" panose="02040502050405020303" pitchFamily="18" charset="0"/>
                <a:ea typeface="Times New Roman" panose="02020603050405020304" pitchFamily="18" charset="0"/>
              </a:rPr>
              <a:t>Patients and their support person should be taught to watch for warning signs and know what they could potentially mean and what to say when entering an emergency room</a:t>
            </a:r>
            <a:r>
              <a:rPr lang="en-US" dirty="0">
                <a:latin typeface="Arial" panose="020B0604020202020204" pitchFamily="34" charset="0"/>
                <a:ea typeface="Times New Roman" panose="02020603050405020304" pitchFamily="18" charset="0"/>
              </a:rPr>
              <a:t>”</a:t>
            </a:r>
            <a:endParaRPr lang="en-US" dirty="0"/>
          </a:p>
          <a:p>
            <a:endParaRPr lang="en-US" dirty="0"/>
          </a:p>
        </p:txBody>
      </p:sp>
      <p:pic>
        <p:nvPicPr>
          <p:cNvPr id="4" name="Picture 3">
            <a:extLst>
              <a:ext uri="{FF2B5EF4-FFF2-40B4-BE49-F238E27FC236}">
                <a16:creationId xmlns:a16="http://schemas.microsoft.com/office/drawing/2014/main" id="{C338F00C-8CE7-2052-E512-941315F18F06}"/>
              </a:ext>
            </a:extLst>
          </p:cNvPr>
          <p:cNvPicPr>
            <a:picLocks noChangeAspect="1"/>
          </p:cNvPicPr>
          <p:nvPr/>
        </p:nvPicPr>
        <p:blipFill rotWithShape="1">
          <a:blip r:embed="rId2"/>
          <a:srcRect r="37840"/>
          <a:stretch/>
        </p:blipFill>
        <p:spPr>
          <a:xfrm>
            <a:off x="-1938" y="6163713"/>
            <a:ext cx="2391455" cy="731520"/>
          </a:xfrm>
          <a:prstGeom prst="rect">
            <a:avLst/>
          </a:prstGeom>
        </p:spPr>
      </p:pic>
      <p:pic>
        <p:nvPicPr>
          <p:cNvPr id="5" name="Picture 4">
            <a:extLst>
              <a:ext uri="{FF2B5EF4-FFF2-40B4-BE49-F238E27FC236}">
                <a16:creationId xmlns:a16="http://schemas.microsoft.com/office/drawing/2014/main" id="{275087B9-E70F-3FCC-6C22-2036DA76D14D}"/>
              </a:ext>
            </a:extLst>
          </p:cNvPr>
          <p:cNvPicPr>
            <a:picLocks noChangeAspect="1"/>
          </p:cNvPicPr>
          <p:nvPr/>
        </p:nvPicPr>
        <p:blipFill>
          <a:blip r:embed="rId3"/>
          <a:stretch>
            <a:fillRect/>
          </a:stretch>
        </p:blipFill>
        <p:spPr>
          <a:xfrm>
            <a:off x="9853513" y="33442"/>
            <a:ext cx="2256904" cy="822960"/>
          </a:xfrm>
          <a:prstGeom prst="rect">
            <a:avLst/>
          </a:prstGeom>
        </p:spPr>
      </p:pic>
    </p:spTree>
    <p:extLst>
      <p:ext uri="{BB962C8B-B14F-4D97-AF65-F5344CB8AC3E}">
        <p14:creationId xmlns:p14="http://schemas.microsoft.com/office/powerpoint/2010/main" val="37202826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65" y="-100856"/>
            <a:ext cx="12027243" cy="1325563"/>
          </a:xfrm>
        </p:spPr>
        <p:txBody>
          <a:bodyPr/>
          <a:lstStyle/>
          <a:p>
            <a:r>
              <a:rPr lang="en-US" b="1">
                <a:solidFill>
                  <a:srgbClr val="00B0F0"/>
                </a:solidFill>
                <a:latin typeface="Georgia" panose="02040502050405020303" pitchFamily="18" charset="0"/>
              </a:rPr>
              <a:t>Co-Created with Community and</a:t>
            </a:r>
            <a:br>
              <a:rPr lang="en-US" b="1">
                <a:solidFill>
                  <a:srgbClr val="00B0F0"/>
                </a:solidFill>
                <a:latin typeface="Georgia" panose="02040502050405020303" pitchFamily="18" charset="0"/>
              </a:rPr>
            </a:br>
            <a:r>
              <a:rPr lang="en-US" b="1">
                <a:solidFill>
                  <a:srgbClr val="00B0F0"/>
                </a:solidFill>
                <a:latin typeface="Georgia" panose="02040502050405020303" pitchFamily="18" charset="0"/>
              </a:rPr>
              <a:t>Patients with Lived Experience</a:t>
            </a:r>
            <a:endParaRPr lang="en-US" b="1" dirty="0">
              <a:solidFill>
                <a:srgbClr val="00B0F0"/>
              </a:solidFill>
              <a:latin typeface="Georgia" panose="02040502050405020303" pitchFamily="18" charset="0"/>
            </a:endParaRPr>
          </a:p>
        </p:txBody>
      </p:sp>
      <p:sp>
        <p:nvSpPr>
          <p:cNvPr id="4" name="Content Placeholder 3">
            <a:extLst>
              <a:ext uri="{FF2B5EF4-FFF2-40B4-BE49-F238E27FC236}">
                <a16:creationId xmlns:a16="http://schemas.microsoft.com/office/drawing/2014/main" id="{CE4AEC1D-DE9C-A03D-ED0D-3FB26507D347}"/>
              </a:ext>
            </a:extLst>
          </p:cNvPr>
          <p:cNvSpPr>
            <a:spLocks noGrp="1"/>
          </p:cNvSpPr>
          <p:nvPr>
            <p:ph idx="1"/>
          </p:nvPr>
        </p:nvSpPr>
        <p:spPr/>
        <p:txBody>
          <a:bodyPr>
            <a:normAutofit/>
          </a:bodyPr>
          <a:lstStyle/>
          <a:p>
            <a:r>
              <a:rPr lang="en-US" sz="4000">
                <a:latin typeface="Georgia" panose="02040502050405020303" pitchFamily="18" charset="0"/>
              </a:rPr>
              <a:t>Advocacy Language</a:t>
            </a:r>
          </a:p>
          <a:p>
            <a:r>
              <a:rPr lang="en-US" sz="4000">
                <a:latin typeface="Georgia" panose="02040502050405020303" pitchFamily="18" charset="0"/>
              </a:rPr>
              <a:t>Advocacy Actions</a:t>
            </a:r>
          </a:p>
        </p:txBody>
      </p:sp>
      <p:pic>
        <p:nvPicPr>
          <p:cNvPr id="3" name="Picture 2">
            <a:extLst>
              <a:ext uri="{FF2B5EF4-FFF2-40B4-BE49-F238E27FC236}">
                <a16:creationId xmlns:a16="http://schemas.microsoft.com/office/drawing/2014/main" id="{871B3048-A05D-E5AD-CDBC-C6F0FF17E732}"/>
              </a:ext>
            </a:extLst>
          </p:cNvPr>
          <p:cNvPicPr>
            <a:picLocks noChangeAspect="1"/>
          </p:cNvPicPr>
          <p:nvPr/>
        </p:nvPicPr>
        <p:blipFill rotWithShape="1">
          <a:blip r:embed="rId2"/>
          <a:srcRect r="37840"/>
          <a:stretch/>
        </p:blipFill>
        <p:spPr>
          <a:xfrm>
            <a:off x="-1938" y="6163713"/>
            <a:ext cx="2391455" cy="731520"/>
          </a:xfrm>
          <a:prstGeom prst="rect">
            <a:avLst/>
          </a:prstGeom>
        </p:spPr>
      </p:pic>
      <p:pic>
        <p:nvPicPr>
          <p:cNvPr id="5" name="Picture 4">
            <a:extLst>
              <a:ext uri="{FF2B5EF4-FFF2-40B4-BE49-F238E27FC236}">
                <a16:creationId xmlns:a16="http://schemas.microsoft.com/office/drawing/2014/main" id="{4D7071D0-A83C-E478-7494-432C15702295}"/>
              </a:ext>
            </a:extLst>
          </p:cNvPr>
          <p:cNvPicPr>
            <a:picLocks noChangeAspect="1"/>
          </p:cNvPicPr>
          <p:nvPr/>
        </p:nvPicPr>
        <p:blipFill>
          <a:blip r:embed="rId3"/>
          <a:stretch>
            <a:fillRect/>
          </a:stretch>
        </p:blipFill>
        <p:spPr>
          <a:xfrm>
            <a:off x="9853513" y="33442"/>
            <a:ext cx="2256904" cy="822960"/>
          </a:xfrm>
          <a:prstGeom prst="rect">
            <a:avLst/>
          </a:prstGeom>
        </p:spPr>
      </p:pic>
    </p:spTree>
    <p:extLst>
      <p:ext uri="{BB962C8B-B14F-4D97-AF65-F5344CB8AC3E}">
        <p14:creationId xmlns:p14="http://schemas.microsoft.com/office/powerpoint/2010/main" val="15476712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6E492C-1160-B9E6-065C-0DDBBBAD948D}"/>
              </a:ext>
            </a:extLst>
          </p:cNvPr>
          <p:cNvPicPr>
            <a:picLocks noChangeAspect="1"/>
          </p:cNvPicPr>
          <p:nvPr/>
        </p:nvPicPr>
        <p:blipFill>
          <a:blip r:embed="rId2"/>
          <a:stretch>
            <a:fillRect/>
          </a:stretch>
        </p:blipFill>
        <p:spPr>
          <a:xfrm>
            <a:off x="3506193" y="0"/>
            <a:ext cx="5179613" cy="6858000"/>
          </a:xfrm>
          <a:prstGeom prst="rect">
            <a:avLst/>
          </a:prstGeom>
        </p:spPr>
      </p:pic>
      <p:pic>
        <p:nvPicPr>
          <p:cNvPr id="4" name="Picture 3">
            <a:extLst>
              <a:ext uri="{FF2B5EF4-FFF2-40B4-BE49-F238E27FC236}">
                <a16:creationId xmlns:a16="http://schemas.microsoft.com/office/drawing/2014/main" id="{F19CB37B-4B6B-AB2B-E038-9421A0348633}"/>
              </a:ext>
            </a:extLst>
          </p:cNvPr>
          <p:cNvPicPr>
            <a:picLocks noChangeAspect="1"/>
          </p:cNvPicPr>
          <p:nvPr/>
        </p:nvPicPr>
        <p:blipFill rotWithShape="1">
          <a:blip r:embed="rId3"/>
          <a:srcRect r="37840"/>
          <a:stretch/>
        </p:blipFill>
        <p:spPr>
          <a:xfrm>
            <a:off x="-1938" y="6163713"/>
            <a:ext cx="2391455" cy="731520"/>
          </a:xfrm>
          <a:prstGeom prst="rect">
            <a:avLst/>
          </a:prstGeom>
        </p:spPr>
      </p:pic>
      <p:pic>
        <p:nvPicPr>
          <p:cNvPr id="2" name="Picture 1">
            <a:extLst>
              <a:ext uri="{FF2B5EF4-FFF2-40B4-BE49-F238E27FC236}">
                <a16:creationId xmlns:a16="http://schemas.microsoft.com/office/drawing/2014/main" id="{2C3E53B2-FBEF-18E1-1DBF-341C0851147F}"/>
              </a:ext>
            </a:extLst>
          </p:cNvPr>
          <p:cNvPicPr>
            <a:picLocks noChangeAspect="1"/>
          </p:cNvPicPr>
          <p:nvPr/>
        </p:nvPicPr>
        <p:blipFill>
          <a:blip r:embed="rId4"/>
          <a:stretch>
            <a:fillRect/>
          </a:stretch>
        </p:blipFill>
        <p:spPr>
          <a:xfrm>
            <a:off x="9853513" y="33442"/>
            <a:ext cx="2256904" cy="822960"/>
          </a:xfrm>
          <a:prstGeom prst="rect">
            <a:avLst/>
          </a:prstGeom>
        </p:spPr>
      </p:pic>
      <p:pic>
        <p:nvPicPr>
          <p:cNvPr id="5" name="Picture 4">
            <a:extLst>
              <a:ext uri="{FF2B5EF4-FFF2-40B4-BE49-F238E27FC236}">
                <a16:creationId xmlns:a16="http://schemas.microsoft.com/office/drawing/2014/main" id="{1639F193-0463-E64C-18F3-2B003BCAFE76}"/>
              </a:ext>
            </a:extLst>
          </p:cNvPr>
          <p:cNvPicPr>
            <a:picLocks noChangeAspect="1"/>
          </p:cNvPicPr>
          <p:nvPr/>
        </p:nvPicPr>
        <p:blipFill>
          <a:blip r:embed="rId5"/>
          <a:stretch>
            <a:fillRect/>
          </a:stretch>
        </p:blipFill>
        <p:spPr>
          <a:xfrm>
            <a:off x="9973658" y="2410519"/>
            <a:ext cx="1707148" cy="1737360"/>
          </a:xfrm>
          <a:prstGeom prst="rect">
            <a:avLst/>
          </a:prstGeom>
        </p:spPr>
      </p:pic>
    </p:spTree>
    <p:extLst>
      <p:ext uri="{BB962C8B-B14F-4D97-AF65-F5344CB8AC3E}">
        <p14:creationId xmlns:p14="http://schemas.microsoft.com/office/powerpoint/2010/main" val="428083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 0 L 0 0.25 E" pathEditMode="relative" ptsTypes="">
                                      <p:cBhvr>
                                        <p:cTn id="10" dur="2000" fill="hold"/>
                                        <p:tgtEl>
                                          <p:spTgt spid="3"/>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0 0 L 0 -0.25 E" pathEditMode="relative" ptsTypes="">
                                      <p:cBhvr>
                                        <p:cTn id="14"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EEF89C-BF29-03DD-0AF7-C2DDA591FF5C}"/>
              </a:ext>
            </a:extLst>
          </p:cNvPr>
          <p:cNvPicPr>
            <a:picLocks noChangeAspect="1"/>
          </p:cNvPicPr>
          <p:nvPr/>
        </p:nvPicPr>
        <p:blipFill>
          <a:blip r:embed="rId2"/>
          <a:stretch>
            <a:fillRect/>
          </a:stretch>
        </p:blipFill>
        <p:spPr>
          <a:xfrm>
            <a:off x="9853513" y="33442"/>
            <a:ext cx="2256904" cy="822960"/>
          </a:xfrm>
          <a:prstGeom prst="rect">
            <a:avLst/>
          </a:prstGeom>
        </p:spPr>
      </p:pic>
      <p:sp>
        <p:nvSpPr>
          <p:cNvPr id="2" name="Title 1"/>
          <p:cNvSpPr>
            <a:spLocks noGrp="1"/>
          </p:cNvSpPr>
          <p:nvPr>
            <p:ph type="title"/>
          </p:nvPr>
        </p:nvSpPr>
        <p:spPr>
          <a:xfrm>
            <a:off x="-96722" y="553915"/>
            <a:ext cx="11846169" cy="661999"/>
          </a:xfrm>
        </p:spPr>
        <p:txBody>
          <a:bodyPr>
            <a:normAutofit fontScale="90000"/>
          </a:bodyPr>
          <a:lstStyle/>
          <a:p>
            <a:r>
              <a:rPr lang="en-US" b="1">
                <a:solidFill>
                  <a:srgbClr val="00B0F0"/>
                </a:solidFill>
                <a:latin typeface="Georgia" panose="02040502050405020303" pitchFamily="18" charset="0"/>
              </a:rPr>
              <a:t>Patient Concerns </a:t>
            </a:r>
            <a:r>
              <a:rPr lang="en-US" b="1" dirty="0">
                <a:solidFill>
                  <a:srgbClr val="00B0F0"/>
                </a:solidFill>
                <a:latin typeface="Georgia" panose="02040502050405020303" pitchFamily="18" charset="0"/>
              </a:rPr>
              <a:t>dismissed as normal</a:t>
            </a:r>
          </a:p>
        </p:txBody>
      </p:sp>
      <p:sp>
        <p:nvSpPr>
          <p:cNvPr id="3" name="Content Placeholder 2"/>
          <p:cNvSpPr>
            <a:spLocks noGrp="1"/>
          </p:cNvSpPr>
          <p:nvPr>
            <p:ph idx="1"/>
          </p:nvPr>
        </p:nvSpPr>
        <p:spPr/>
        <p:txBody>
          <a:bodyPr/>
          <a:lstStyle/>
          <a:p>
            <a:pPr marL="0" indent="0" algn="ctr">
              <a:buNone/>
            </a:pPr>
            <a:r>
              <a:rPr lang="en-US" sz="3600" i="1" dirty="0">
                <a:solidFill>
                  <a:srgbClr val="000000"/>
                </a:solidFill>
                <a:latin typeface="Georgia" panose="02040502050405020303" pitchFamily="18" charset="0"/>
                <a:ea typeface="Times New Roman" panose="02020603050405020304" pitchFamily="18" charset="0"/>
              </a:rPr>
              <a:t>“I was telling all my symptoms, but I was basically just getting like, "Oh, that's normal. That's normal." So, I was very brushed off and I didn't know any better.”</a:t>
            </a:r>
            <a:endParaRPr lang="en-US" sz="3600" dirty="0">
              <a:latin typeface="Georgia" panose="02040502050405020303" pitchFamily="18" charset="0"/>
              <a:ea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58E16F81-219D-D988-AD8D-2E1AC679A74E}"/>
              </a:ext>
            </a:extLst>
          </p:cNvPr>
          <p:cNvPicPr>
            <a:picLocks noChangeAspect="1"/>
          </p:cNvPicPr>
          <p:nvPr/>
        </p:nvPicPr>
        <p:blipFill rotWithShape="1">
          <a:blip r:embed="rId3"/>
          <a:srcRect r="37840"/>
          <a:stretch/>
        </p:blipFill>
        <p:spPr>
          <a:xfrm>
            <a:off x="-1938" y="6163713"/>
            <a:ext cx="2391455" cy="731520"/>
          </a:xfrm>
          <a:prstGeom prst="rect">
            <a:avLst/>
          </a:prstGeom>
        </p:spPr>
      </p:pic>
    </p:spTree>
    <p:extLst>
      <p:ext uri="{BB962C8B-B14F-4D97-AF65-F5344CB8AC3E}">
        <p14:creationId xmlns:p14="http://schemas.microsoft.com/office/powerpoint/2010/main" val="1292066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2935"/>
            <a:ext cx="10515600" cy="822960"/>
          </a:xfrm>
        </p:spPr>
        <p:txBody>
          <a:bodyPr/>
          <a:lstStyle/>
          <a:p>
            <a:r>
              <a:rPr lang="en-US" b="1" dirty="0">
                <a:solidFill>
                  <a:srgbClr val="00B0F0"/>
                </a:solidFill>
                <a:latin typeface="Georgia" panose="02040502050405020303" pitchFamily="18" charset="0"/>
              </a:rPr>
              <a:t>But if they had asked further…</a:t>
            </a:r>
          </a:p>
        </p:txBody>
      </p:sp>
      <p:sp>
        <p:nvSpPr>
          <p:cNvPr id="3" name="Content Placeholder 2"/>
          <p:cNvSpPr>
            <a:spLocks noGrp="1"/>
          </p:cNvSpPr>
          <p:nvPr>
            <p:ph idx="1"/>
          </p:nvPr>
        </p:nvSpPr>
        <p:spPr/>
        <p:txBody>
          <a:bodyPr/>
          <a:lstStyle/>
          <a:p>
            <a:pPr marL="0" marR="0" indent="0" algn="ctr">
              <a:lnSpc>
                <a:spcPct val="107000"/>
              </a:lnSpc>
              <a:spcBef>
                <a:spcPts val="0"/>
              </a:spcBef>
              <a:spcAft>
                <a:spcPts val="800"/>
              </a:spcAft>
              <a:buNone/>
            </a:pPr>
            <a:r>
              <a:rPr lang="en-US" dirty="0">
                <a:latin typeface="Georgia" panose="02040502050405020303" pitchFamily="18" charset="0"/>
                <a:ea typeface="Calibri" panose="020F0502020204030204" pitchFamily="34" charset="0"/>
                <a:cs typeface="Times New Roman" panose="02020603050405020304" pitchFamily="18" charset="0"/>
              </a:rPr>
              <a:t>“</a:t>
            </a:r>
            <a:r>
              <a:rPr lang="en-US" sz="3600" i="1" dirty="0">
                <a:latin typeface="Georgia" panose="02040502050405020303" pitchFamily="18" charset="0"/>
                <a:ea typeface="Calibri" panose="020F0502020204030204" pitchFamily="34" charset="0"/>
                <a:cs typeface="Times New Roman" panose="02020603050405020304" pitchFamily="18" charset="0"/>
              </a:rPr>
              <a:t>I had no strength; I couldn’t even go to the kitchen to get a glass of water</a:t>
            </a:r>
            <a:r>
              <a:rPr lang="en-US" sz="3600" dirty="0">
                <a:latin typeface="Georgia" panose="02040502050405020303" pitchFamily="18" charset="0"/>
                <a:ea typeface="Calibri" panose="020F0502020204030204" pitchFamily="34" charset="0"/>
                <a:cs typeface="Times New Roman" panose="02020603050405020304" pitchFamily="18" charset="0"/>
              </a:rPr>
              <a:t>”</a:t>
            </a:r>
          </a:p>
          <a:p>
            <a:pPr marL="0" marR="0" indent="0" algn="ctr">
              <a:lnSpc>
                <a:spcPct val="107000"/>
              </a:lnSpc>
              <a:spcBef>
                <a:spcPts val="0"/>
              </a:spcBef>
              <a:spcAft>
                <a:spcPts val="800"/>
              </a:spcAft>
              <a:buNone/>
            </a:pPr>
            <a:r>
              <a:rPr lang="en-US" sz="3600" dirty="0">
                <a:latin typeface="Georgia" panose="02040502050405020303" pitchFamily="18" charset="0"/>
                <a:ea typeface="Calibri" panose="020F0502020204030204" pitchFamily="34" charset="0"/>
                <a:cs typeface="Times New Roman" panose="02020603050405020304" pitchFamily="18" charset="0"/>
              </a:rPr>
              <a:t>“</a:t>
            </a:r>
            <a:r>
              <a:rPr lang="en-US" sz="3600" i="1" dirty="0">
                <a:latin typeface="Georgia" panose="02040502050405020303" pitchFamily="18" charset="0"/>
                <a:ea typeface="Calibri" panose="020F0502020204030204" pitchFamily="34" charset="0"/>
                <a:cs typeface="Times New Roman" panose="02020603050405020304" pitchFamily="18" charset="0"/>
              </a:rPr>
              <a:t>I was so weak; I couldn’t stand up</a:t>
            </a:r>
            <a:r>
              <a:rPr lang="en-US" sz="3600" dirty="0">
                <a:latin typeface="Georgia" panose="02040502050405020303" pitchFamily="18" charset="0"/>
                <a:ea typeface="Calibri" panose="020F0502020204030204" pitchFamily="34" charset="0"/>
                <a:cs typeface="Times New Roman" panose="02020603050405020304" pitchFamily="18" charset="0"/>
              </a:rPr>
              <a:t>”</a:t>
            </a:r>
          </a:p>
          <a:p>
            <a:pPr marL="0" indent="0" algn="ctr">
              <a:buNone/>
            </a:pPr>
            <a:r>
              <a:rPr lang="en-US" sz="3600" dirty="0">
                <a:latin typeface="Georgia" panose="02040502050405020303" pitchFamily="18" charset="0"/>
                <a:ea typeface="Calibri" panose="020F0502020204030204" pitchFamily="34" charset="0"/>
              </a:rPr>
              <a:t>“</a:t>
            </a:r>
            <a:r>
              <a:rPr lang="en-US" sz="3600" i="1" dirty="0">
                <a:latin typeface="Georgia" panose="02040502050405020303" pitchFamily="18" charset="0"/>
                <a:ea typeface="Calibri" panose="020F0502020204030204" pitchFamily="34" charset="0"/>
              </a:rPr>
              <a:t>I was short of breath after brushing my teeth and had to lie down on the bed</a:t>
            </a:r>
            <a:r>
              <a:rPr lang="en-US" sz="3600" dirty="0">
                <a:latin typeface="Georgia" panose="02040502050405020303" pitchFamily="18" charset="0"/>
                <a:ea typeface="Calibri" panose="020F0502020204030204" pitchFamily="34" charset="0"/>
              </a:rPr>
              <a:t>”</a:t>
            </a:r>
            <a:endParaRPr lang="en-US" sz="3600" dirty="0">
              <a:latin typeface="Georgia" panose="02040502050405020303" pitchFamily="18" charset="0"/>
            </a:endParaRPr>
          </a:p>
          <a:p>
            <a:endParaRPr lang="en-US" dirty="0"/>
          </a:p>
        </p:txBody>
      </p:sp>
      <p:pic>
        <p:nvPicPr>
          <p:cNvPr id="4" name="Picture 3">
            <a:extLst>
              <a:ext uri="{FF2B5EF4-FFF2-40B4-BE49-F238E27FC236}">
                <a16:creationId xmlns:a16="http://schemas.microsoft.com/office/drawing/2014/main" id="{C7BEC38F-27D0-0012-F090-BF5F7AF5AAA5}"/>
              </a:ext>
            </a:extLst>
          </p:cNvPr>
          <p:cNvPicPr>
            <a:picLocks noChangeAspect="1"/>
          </p:cNvPicPr>
          <p:nvPr/>
        </p:nvPicPr>
        <p:blipFill rotWithShape="1">
          <a:blip r:embed="rId2"/>
          <a:srcRect r="37840"/>
          <a:stretch/>
        </p:blipFill>
        <p:spPr>
          <a:xfrm>
            <a:off x="-1938" y="6163713"/>
            <a:ext cx="2391455" cy="731520"/>
          </a:xfrm>
          <a:prstGeom prst="rect">
            <a:avLst/>
          </a:prstGeom>
        </p:spPr>
      </p:pic>
      <p:pic>
        <p:nvPicPr>
          <p:cNvPr id="5" name="Picture 4">
            <a:extLst>
              <a:ext uri="{FF2B5EF4-FFF2-40B4-BE49-F238E27FC236}">
                <a16:creationId xmlns:a16="http://schemas.microsoft.com/office/drawing/2014/main" id="{DE41DA7D-2393-ECF4-01FB-F6CF1CBA6F62}"/>
              </a:ext>
            </a:extLst>
          </p:cNvPr>
          <p:cNvPicPr>
            <a:picLocks noChangeAspect="1"/>
          </p:cNvPicPr>
          <p:nvPr/>
        </p:nvPicPr>
        <p:blipFill>
          <a:blip r:embed="rId3"/>
          <a:stretch>
            <a:fillRect/>
          </a:stretch>
        </p:blipFill>
        <p:spPr>
          <a:xfrm>
            <a:off x="9853513" y="33442"/>
            <a:ext cx="2256904" cy="822960"/>
          </a:xfrm>
          <a:prstGeom prst="rect">
            <a:avLst/>
          </a:prstGeom>
        </p:spPr>
      </p:pic>
    </p:spTree>
    <p:extLst>
      <p:ext uri="{BB962C8B-B14F-4D97-AF65-F5344CB8AC3E}">
        <p14:creationId xmlns:p14="http://schemas.microsoft.com/office/powerpoint/2010/main" val="38768539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85013D-1F32-C53C-48A9-07A84C402C8B}"/>
              </a:ext>
            </a:extLst>
          </p:cNvPr>
          <p:cNvPicPr>
            <a:picLocks noChangeAspect="1"/>
          </p:cNvPicPr>
          <p:nvPr/>
        </p:nvPicPr>
        <p:blipFill>
          <a:blip r:embed="rId2"/>
          <a:stretch>
            <a:fillRect/>
          </a:stretch>
        </p:blipFill>
        <p:spPr>
          <a:xfrm>
            <a:off x="3530221" y="0"/>
            <a:ext cx="5131558" cy="6858000"/>
          </a:xfrm>
          <a:prstGeom prst="rect">
            <a:avLst/>
          </a:prstGeom>
        </p:spPr>
      </p:pic>
      <p:pic>
        <p:nvPicPr>
          <p:cNvPr id="4" name="Picture 3">
            <a:extLst>
              <a:ext uri="{FF2B5EF4-FFF2-40B4-BE49-F238E27FC236}">
                <a16:creationId xmlns:a16="http://schemas.microsoft.com/office/drawing/2014/main" id="{834C0033-EA72-8C75-A9F2-5F5909BCE9DA}"/>
              </a:ext>
            </a:extLst>
          </p:cNvPr>
          <p:cNvPicPr>
            <a:picLocks noChangeAspect="1"/>
          </p:cNvPicPr>
          <p:nvPr/>
        </p:nvPicPr>
        <p:blipFill rotWithShape="1">
          <a:blip r:embed="rId3"/>
          <a:srcRect r="37840"/>
          <a:stretch/>
        </p:blipFill>
        <p:spPr>
          <a:xfrm>
            <a:off x="-1938" y="6163713"/>
            <a:ext cx="2391455" cy="731520"/>
          </a:xfrm>
          <a:prstGeom prst="rect">
            <a:avLst/>
          </a:prstGeom>
        </p:spPr>
      </p:pic>
      <p:pic>
        <p:nvPicPr>
          <p:cNvPr id="2" name="Picture 1">
            <a:extLst>
              <a:ext uri="{FF2B5EF4-FFF2-40B4-BE49-F238E27FC236}">
                <a16:creationId xmlns:a16="http://schemas.microsoft.com/office/drawing/2014/main" id="{410F3671-8856-D6E8-F781-E84E464E69C2}"/>
              </a:ext>
            </a:extLst>
          </p:cNvPr>
          <p:cNvPicPr>
            <a:picLocks noChangeAspect="1"/>
          </p:cNvPicPr>
          <p:nvPr/>
        </p:nvPicPr>
        <p:blipFill>
          <a:blip r:embed="rId4"/>
          <a:stretch>
            <a:fillRect/>
          </a:stretch>
        </p:blipFill>
        <p:spPr>
          <a:xfrm>
            <a:off x="9853513" y="33442"/>
            <a:ext cx="2256904" cy="822960"/>
          </a:xfrm>
          <a:prstGeom prst="rect">
            <a:avLst/>
          </a:prstGeom>
        </p:spPr>
      </p:pic>
      <p:pic>
        <p:nvPicPr>
          <p:cNvPr id="6" name="Picture 5">
            <a:extLst>
              <a:ext uri="{FF2B5EF4-FFF2-40B4-BE49-F238E27FC236}">
                <a16:creationId xmlns:a16="http://schemas.microsoft.com/office/drawing/2014/main" id="{33049CF4-CB67-C4F4-D0F8-1DE19ED429BC}"/>
              </a:ext>
            </a:extLst>
          </p:cNvPr>
          <p:cNvPicPr>
            <a:picLocks noChangeAspect="1"/>
          </p:cNvPicPr>
          <p:nvPr/>
        </p:nvPicPr>
        <p:blipFill>
          <a:blip r:embed="rId5"/>
          <a:stretch>
            <a:fillRect/>
          </a:stretch>
        </p:blipFill>
        <p:spPr>
          <a:xfrm>
            <a:off x="9973658" y="2410519"/>
            <a:ext cx="1707148" cy="1737360"/>
          </a:xfrm>
          <a:prstGeom prst="rect">
            <a:avLst/>
          </a:prstGeom>
        </p:spPr>
      </p:pic>
    </p:spTree>
    <p:extLst>
      <p:ext uri="{BB962C8B-B14F-4D97-AF65-F5344CB8AC3E}">
        <p14:creationId xmlns:p14="http://schemas.microsoft.com/office/powerpoint/2010/main" val="35999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0 0 L 0 -0.25 E" pathEditMode="relative" ptsTypes="">
                                      <p:cBhvr>
                                        <p:cTn id="10"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09800" y="2057400"/>
            <a:ext cx="7772400" cy="2743200"/>
          </a:xfrm>
        </p:spPr>
        <p:txBody>
          <a:bodyPr/>
          <a:lstStyle/>
          <a:p>
            <a:pPr marL="0" indent="0" algn="ctr">
              <a:buClr>
                <a:schemeClr val="tx1"/>
              </a:buClr>
              <a:buNone/>
            </a:pPr>
            <a:r>
              <a:rPr lang="en-US" sz="6000" b="1">
                <a:solidFill>
                  <a:srgbClr val="00B0F0"/>
                </a:solidFill>
                <a:latin typeface="Georgia" panose="02040502050405020303" pitchFamily="18" charset="0"/>
              </a:rPr>
              <a:t>Treatment</a:t>
            </a:r>
            <a:endParaRPr lang="en-US" sz="6000" b="1" dirty="0">
              <a:solidFill>
                <a:srgbClr val="00B0F0"/>
              </a:solidFill>
              <a:latin typeface="Georgia" panose="02040502050405020303" pitchFamily="18" charset="0"/>
            </a:endParaRPr>
          </a:p>
        </p:txBody>
      </p:sp>
      <p:pic>
        <p:nvPicPr>
          <p:cNvPr id="7" name="Picture 6">
            <a:extLst>
              <a:ext uri="{FF2B5EF4-FFF2-40B4-BE49-F238E27FC236}">
                <a16:creationId xmlns:a16="http://schemas.microsoft.com/office/drawing/2014/main" id="{15B685A3-2258-B09D-EC9C-D7799925258C}"/>
              </a:ext>
            </a:extLst>
          </p:cNvPr>
          <p:cNvPicPr>
            <a:picLocks noChangeAspect="1"/>
          </p:cNvPicPr>
          <p:nvPr/>
        </p:nvPicPr>
        <p:blipFill rotWithShape="1">
          <a:blip r:embed="rId3"/>
          <a:srcRect r="38129"/>
          <a:stretch/>
        </p:blipFill>
        <p:spPr>
          <a:xfrm>
            <a:off x="33829" y="6146565"/>
            <a:ext cx="2416073" cy="731520"/>
          </a:xfrm>
          <a:prstGeom prst="rect">
            <a:avLst/>
          </a:prstGeom>
        </p:spPr>
      </p:pic>
      <p:pic>
        <p:nvPicPr>
          <p:cNvPr id="2" name="Picture 1">
            <a:extLst>
              <a:ext uri="{FF2B5EF4-FFF2-40B4-BE49-F238E27FC236}">
                <a16:creationId xmlns:a16="http://schemas.microsoft.com/office/drawing/2014/main" id="{4A736530-EEEB-7FEC-7F2A-CA3EF4BC59D5}"/>
              </a:ext>
            </a:extLst>
          </p:cNvPr>
          <p:cNvPicPr>
            <a:picLocks noChangeAspect="1"/>
          </p:cNvPicPr>
          <p:nvPr/>
        </p:nvPicPr>
        <p:blipFill>
          <a:blip r:embed="rId4"/>
          <a:stretch>
            <a:fillRect/>
          </a:stretch>
        </p:blipFill>
        <p:spPr>
          <a:xfrm>
            <a:off x="9853513" y="33442"/>
            <a:ext cx="2256904" cy="822960"/>
          </a:xfrm>
          <a:prstGeom prst="rect">
            <a:avLst/>
          </a:prstGeom>
        </p:spPr>
      </p:pic>
    </p:spTree>
    <p:extLst>
      <p:ext uri="{BB962C8B-B14F-4D97-AF65-F5344CB8AC3E}">
        <p14:creationId xmlns:p14="http://schemas.microsoft.com/office/powerpoint/2010/main" val="385554828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223700"/>
            <a:ext cx="10363200" cy="4114800"/>
          </a:xfrm>
        </p:spPr>
        <p:txBody>
          <a:bodyPr>
            <a:normAutofit/>
          </a:bodyPr>
          <a:lstStyle/>
          <a:p>
            <a:pPr>
              <a:buFont typeface="Arial" panose="020B0604020202020204" pitchFamily="34" charset="0"/>
              <a:buChar char="•"/>
            </a:pPr>
            <a:r>
              <a:rPr lang="en-US" sz="4000" dirty="0">
                <a:solidFill>
                  <a:schemeClr val="tx1"/>
                </a:solidFill>
                <a:latin typeface="Georgia" panose="02040502050405020303" pitchFamily="18" charset="0"/>
              </a:rPr>
              <a:t>Antibiotics within one hour</a:t>
            </a:r>
          </a:p>
          <a:p>
            <a:pPr lvl="1">
              <a:buFont typeface="Arial" panose="020B0604020202020204" pitchFamily="34" charset="0"/>
              <a:buChar char="•"/>
            </a:pPr>
            <a:r>
              <a:rPr lang="en-US" sz="4000" dirty="0">
                <a:solidFill>
                  <a:schemeClr val="tx1"/>
                </a:solidFill>
                <a:latin typeface="Georgia" panose="02040502050405020303" pitchFamily="18" charset="0"/>
              </a:rPr>
              <a:t>8% mortality</a:t>
            </a:r>
          </a:p>
          <a:p>
            <a:pPr>
              <a:buFont typeface="Arial" panose="020B0604020202020204" pitchFamily="34" charset="0"/>
              <a:buChar char="•"/>
            </a:pPr>
            <a:r>
              <a:rPr lang="en-US" sz="4000" dirty="0">
                <a:latin typeface="Georgia" panose="02040502050405020303" pitchFamily="18" charset="0"/>
              </a:rPr>
              <a:t>Antibiotics after one hour</a:t>
            </a:r>
          </a:p>
          <a:p>
            <a:pPr lvl="1">
              <a:buFont typeface="Arial" panose="020B0604020202020204" pitchFamily="34" charset="0"/>
              <a:buChar char="•"/>
            </a:pPr>
            <a:r>
              <a:rPr lang="en-US" sz="4000" dirty="0">
                <a:solidFill>
                  <a:schemeClr val="tx1"/>
                </a:solidFill>
                <a:latin typeface="Georgia" panose="02040502050405020303" pitchFamily="18" charset="0"/>
              </a:rPr>
              <a:t>20% mortality</a:t>
            </a:r>
          </a:p>
        </p:txBody>
      </p:sp>
      <p:sp>
        <p:nvSpPr>
          <p:cNvPr id="5" name="TextBox 4"/>
          <p:cNvSpPr txBox="1"/>
          <p:nvPr/>
        </p:nvSpPr>
        <p:spPr>
          <a:xfrm>
            <a:off x="7588741" y="6551590"/>
            <a:ext cx="3437167"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Bauer ME </a:t>
            </a:r>
            <a:r>
              <a:rPr kumimoji="0" lang="en-US" sz="120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et al. </a:t>
            </a:r>
            <a:r>
              <a:rPr kumimoji="0" lang="en-US" sz="12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Anesth</a:t>
            </a:r>
            <a:r>
              <a:rPr kumimoji="0" lang="en-US"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Analg</a:t>
            </a:r>
            <a:r>
              <a:rPr kumimoji="0" lang="en-US"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(2018)</a:t>
            </a:r>
          </a:p>
        </p:txBody>
      </p:sp>
      <p:sp>
        <p:nvSpPr>
          <p:cNvPr id="6" name="TextBox 5">
            <a:extLst>
              <a:ext uri="{FF2B5EF4-FFF2-40B4-BE49-F238E27FC236}">
                <a16:creationId xmlns:a16="http://schemas.microsoft.com/office/drawing/2014/main" id="{21EC9C42-E3B9-E4E5-C73A-B8BF107205C5}"/>
              </a:ext>
            </a:extLst>
          </p:cNvPr>
          <p:cNvSpPr txBox="1"/>
          <p:nvPr/>
        </p:nvSpPr>
        <p:spPr>
          <a:xfrm>
            <a:off x="0" y="-32504"/>
            <a:ext cx="11366205" cy="1200329"/>
          </a:xfrm>
          <a:prstGeom prst="rect">
            <a:avLst/>
          </a:prstGeom>
          <a:noFill/>
        </p:spPr>
        <p:txBody>
          <a:bodyPr wrap="square" rtlCol="0">
            <a:spAutoFit/>
          </a:bodyPr>
          <a:lstStyle/>
          <a:p>
            <a:r>
              <a:rPr lang="en-US" sz="3600" b="1">
                <a:solidFill>
                  <a:srgbClr val="00B0F0"/>
                </a:solidFill>
                <a:latin typeface="Georgia" panose="02040502050405020303" pitchFamily="18" charset="0"/>
              </a:rPr>
              <a:t>Importance of prompt antibiotic therapy</a:t>
            </a:r>
          </a:p>
          <a:p>
            <a:r>
              <a:rPr lang="en-US" sz="3600" b="1">
                <a:solidFill>
                  <a:srgbClr val="00B0F0"/>
                </a:solidFill>
                <a:latin typeface="Georgia" panose="02040502050405020303" pitchFamily="18" charset="0"/>
              </a:rPr>
              <a:t>In Pregnant Patients</a:t>
            </a:r>
          </a:p>
        </p:txBody>
      </p:sp>
      <p:pic>
        <p:nvPicPr>
          <p:cNvPr id="8" name="Picture 7">
            <a:extLst>
              <a:ext uri="{FF2B5EF4-FFF2-40B4-BE49-F238E27FC236}">
                <a16:creationId xmlns:a16="http://schemas.microsoft.com/office/drawing/2014/main" id="{DC3A776E-47D3-70C5-C454-8A0EA0FE214C}"/>
              </a:ext>
            </a:extLst>
          </p:cNvPr>
          <p:cNvPicPr>
            <a:picLocks noChangeAspect="1"/>
          </p:cNvPicPr>
          <p:nvPr/>
        </p:nvPicPr>
        <p:blipFill rotWithShape="1">
          <a:blip r:embed="rId3"/>
          <a:srcRect r="37908"/>
          <a:stretch/>
        </p:blipFill>
        <p:spPr>
          <a:xfrm>
            <a:off x="33829" y="6127115"/>
            <a:ext cx="2424699" cy="731520"/>
          </a:xfrm>
          <a:prstGeom prst="rect">
            <a:avLst/>
          </a:prstGeom>
        </p:spPr>
      </p:pic>
      <p:pic>
        <p:nvPicPr>
          <p:cNvPr id="2" name="Picture 1">
            <a:extLst>
              <a:ext uri="{FF2B5EF4-FFF2-40B4-BE49-F238E27FC236}">
                <a16:creationId xmlns:a16="http://schemas.microsoft.com/office/drawing/2014/main" id="{491633FA-7521-7EE5-E5D6-AA6CA5C3F359}"/>
              </a:ext>
            </a:extLst>
          </p:cNvPr>
          <p:cNvPicPr>
            <a:picLocks noChangeAspect="1"/>
          </p:cNvPicPr>
          <p:nvPr/>
        </p:nvPicPr>
        <p:blipFill>
          <a:blip r:embed="rId4"/>
          <a:stretch>
            <a:fillRect/>
          </a:stretch>
        </p:blipFill>
        <p:spPr>
          <a:xfrm>
            <a:off x="9853513" y="33442"/>
            <a:ext cx="2256904" cy="822960"/>
          </a:xfrm>
          <a:prstGeom prst="rect">
            <a:avLst/>
          </a:prstGeom>
        </p:spPr>
      </p:pic>
    </p:spTree>
    <p:extLst>
      <p:ext uri="{BB962C8B-B14F-4D97-AF65-F5344CB8AC3E}">
        <p14:creationId xmlns:p14="http://schemas.microsoft.com/office/powerpoint/2010/main" val="252459786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8575"/>
            <a:ext cx="10515600" cy="1325563"/>
          </a:xfrm>
        </p:spPr>
        <p:txBody>
          <a:bodyPr anchor="b"/>
          <a:lstStyle/>
          <a:p>
            <a:pPr algn="ctr"/>
            <a:r>
              <a:rPr lang="en-US" b="1">
                <a:solidFill>
                  <a:srgbClr val="00B0F0"/>
                </a:solidFill>
                <a:latin typeface="Georgia" panose="02040502050405020303" pitchFamily="18" charset="0"/>
              </a:rPr>
              <a:t>CMQCC Toolkit</a:t>
            </a:r>
            <a:endParaRPr lang="en-US" b="1" dirty="0">
              <a:solidFill>
                <a:srgbClr val="00B0F0"/>
              </a:solidFill>
              <a:latin typeface="Georgia" panose="02040502050405020303" pitchFamily="18" charset="0"/>
            </a:endParaRPr>
          </a:p>
        </p:txBody>
      </p:sp>
      <p:pic>
        <p:nvPicPr>
          <p:cNvPr id="7" name="Content Placeholder 6" descr="A screenshot of a computer&#10;&#10;Description automatically generated">
            <a:extLst>
              <a:ext uri="{FF2B5EF4-FFF2-40B4-BE49-F238E27FC236}">
                <a16:creationId xmlns:a16="http://schemas.microsoft.com/office/drawing/2014/main" id="{676F3412-777C-8941-8F35-EEDC302CDD0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1065" t="25926" r="21065" b="23781"/>
          <a:stretch/>
        </p:blipFill>
        <p:spPr>
          <a:xfrm>
            <a:off x="1117600" y="1447800"/>
            <a:ext cx="10160000" cy="4876801"/>
          </a:xfrm>
        </p:spPr>
      </p:pic>
      <p:sp>
        <p:nvSpPr>
          <p:cNvPr id="5" name="TextBox 4"/>
          <p:cNvSpPr txBox="1"/>
          <p:nvPr/>
        </p:nvSpPr>
        <p:spPr>
          <a:xfrm>
            <a:off x="6517532" y="6577519"/>
            <a:ext cx="41148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Courtesy of CMQCC</a:t>
            </a:r>
          </a:p>
        </p:txBody>
      </p:sp>
      <p:pic>
        <p:nvPicPr>
          <p:cNvPr id="3" name="Picture 2">
            <a:extLst>
              <a:ext uri="{FF2B5EF4-FFF2-40B4-BE49-F238E27FC236}">
                <a16:creationId xmlns:a16="http://schemas.microsoft.com/office/drawing/2014/main" id="{7DD69E2E-B3F1-7D26-7720-A9D50A8E07A7}"/>
              </a:ext>
            </a:extLst>
          </p:cNvPr>
          <p:cNvPicPr>
            <a:picLocks noChangeAspect="1"/>
          </p:cNvPicPr>
          <p:nvPr/>
        </p:nvPicPr>
        <p:blipFill rotWithShape="1">
          <a:blip r:embed="rId4"/>
          <a:srcRect r="37840"/>
          <a:stretch/>
        </p:blipFill>
        <p:spPr>
          <a:xfrm>
            <a:off x="-1938" y="6163713"/>
            <a:ext cx="2391455" cy="731520"/>
          </a:xfrm>
          <a:prstGeom prst="rect">
            <a:avLst/>
          </a:prstGeom>
        </p:spPr>
      </p:pic>
      <p:pic>
        <p:nvPicPr>
          <p:cNvPr id="4" name="Picture 3">
            <a:extLst>
              <a:ext uri="{FF2B5EF4-FFF2-40B4-BE49-F238E27FC236}">
                <a16:creationId xmlns:a16="http://schemas.microsoft.com/office/drawing/2014/main" id="{61EC6149-5222-2D92-9CD5-04AE80B039FF}"/>
              </a:ext>
            </a:extLst>
          </p:cNvPr>
          <p:cNvPicPr>
            <a:picLocks noChangeAspect="1"/>
          </p:cNvPicPr>
          <p:nvPr/>
        </p:nvPicPr>
        <p:blipFill>
          <a:blip r:embed="rId5"/>
          <a:stretch>
            <a:fillRect/>
          </a:stretch>
        </p:blipFill>
        <p:spPr>
          <a:xfrm>
            <a:off x="9853513" y="33442"/>
            <a:ext cx="2256904" cy="822960"/>
          </a:xfrm>
          <a:prstGeom prst="rect">
            <a:avLst/>
          </a:prstGeom>
        </p:spPr>
      </p:pic>
    </p:spTree>
    <p:extLst>
      <p:ext uri="{BB962C8B-B14F-4D97-AF65-F5344CB8AC3E}">
        <p14:creationId xmlns:p14="http://schemas.microsoft.com/office/powerpoint/2010/main" val="252890528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588A4-59D2-D2E7-AC4E-A43C0A2FADCF}"/>
              </a:ext>
            </a:extLst>
          </p:cNvPr>
          <p:cNvSpPr>
            <a:spLocks noGrp="1"/>
          </p:cNvSpPr>
          <p:nvPr>
            <p:ph type="title"/>
          </p:nvPr>
        </p:nvSpPr>
        <p:spPr>
          <a:xfrm>
            <a:off x="509666" y="1038720"/>
            <a:ext cx="11167672" cy="914400"/>
          </a:xfrm>
        </p:spPr>
        <p:txBody>
          <a:bodyPr>
            <a:noAutofit/>
          </a:bodyPr>
          <a:lstStyle/>
          <a:p>
            <a:pPr algn="ctr"/>
            <a:r>
              <a:rPr lang="en-US" dirty="0">
                <a:solidFill>
                  <a:srgbClr val="A2203C"/>
                </a:solidFill>
              </a:rPr>
              <a:t>(1) Why are we doing poorly with Maternal Sepsis?</a:t>
            </a:r>
            <a:br>
              <a:rPr lang="en-US" dirty="0">
                <a:solidFill>
                  <a:srgbClr val="A2203C"/>
                </a:solidFill>
              </a:rPr>
            </a:br>
            <a:r>
              <a:rPr lang="en-US" sz="3200" dirty="0">
                <a:solidFill>
                  <a:srgbClr val="A2203C"/>
                </a:solidFill>
              </a:rPr>
              <a:t>after all, we know how to treat sepsis…</a:t>
            </a:r>
            <a:endParaRPr lang="en-US" dirty="0">
              <a:solidFill>
                <a:srgbClr val="A2203C"/>
              </a:solidFill>
            </a:endParaRPr>
          </a:p>
        </p:txBody>
      </p:sp>
      <p:sp>
        <p:nvSpPr>
          <p:cNvPr id="4" name="Content Placeholder 3">
            <a:extLst>
              <a:ext uri="{FF2B5EF4-FFF2-40B4-BE49-F238E27FC236}">
                <a16:creationId xmlns:a16="http://schemas.microsoft.com/office/drawing/2014/main" id="{31E500AD-A596-2120-E3C4-DCF77ED06838}"/>
              </a:ext>
            </a:extLst>
          </p:cNvPr>
          <p:cNvSpPr txBox="1">
            <a:spLocks noGrp="1"/>
          </p:cNvSpPr>
          <p:nvPr>
            <p:ph idx="1"/>
          </p:nvPr>
        </p:nvSpPr>
        <p:spPr>
          <a:xfrm>
            <a:off x="1756741" y="2500181"/>
            <a:ext cx="9528313" cy="3221395"/>
          </a:xfrm>
          <a:prstGeom prst="rect">
            <a:avLst/>
          </a:prstGeom>
          <a:noFill/>
        </p:spPr>
        <p:txBody>
          <a:bodyPr wrap="square" rtlCol="0">
            <a:spAutoFit/>
          </a:bodyPr>
          <a:lstStyle/>
          <a:p>
            <a:pPr algn="l">
              <a:spcBef>
                <a:spcPts val="1272"/>
              </a:spcBef>
              <a:buClr>
                <a:srgbClr val="C00000"/>
              </a:buClr>
              <a:buSzPct val="100000"/>
              <a:buFont typeface="Wingdings" pitchFamily="2" charset="2"/>
              <a:buChar char="§"/>
            </a:pPr>
            <a:r>
              <a:rPr lang="en-US" dirty="0"/>
              <a:t>Relatively rare (but deadly when it happens)</a:t>
            </a:r>
          </a:p>
          <a:p>
            <a:pPr algn="l">
              <a:spcBef>
                <a:spcPts val="1272"/>
              </a:spcBef>
              <a:buClr>
                <a:srgbClr val="C00000"/>
              </a:buClr>
              <a:buSzPct val="100000"/>
              <a:buFont typeface="Wingdings" pitchFamily="2" charset="2"/>
              <a:buChar char="§"/>
            </a:pPr>
            <a:r>
              <a:rPr lang="en-US" dirty="0"/>
              <a:t>Definition of Maternal Sepsis is not standardized</a:t>
            </a:r>
          </a:p>
          <a:p>
            <a:pPr algn="l">
              <a:spcBef>
                <a:spcPts val="1272"/>
              </a:spcBef>
              <a:buClr>
                <a:srgbClr val="C00000"/>
              </a:buClr>
              <a:buSzPct val="100000"/>
              <a:buFont typeface="Wingdings" pitchFamily="2" charset="2"/>
              <a:buChar char="§"/>
            </a:pPr>
            <a:r>
              <a:rPr lang="en-US" dirty="0"/>
              <a:t>Diagnostic approach is not established</a:t>
            </a:r>
          </a:p>
          <a:p>
            <a:pPr algn="l">
              <a:spcBef>
                <a:spcPts val="1272"/>
              </a:spcBef>
              <a:buClr>
                <a:srgbClr val="C00000"/>
              </a:buClr>
              <a:buSzPct val="100000"/>
              <a:buFont typeface="Wingdings" pitchFamily="2" charset="2"/>
              <a:buChar char="§"/>
            </a:pPr>
            <a:r>
              <a:rPr lang="en-US" dirty="0"/>
              <a:t>Treatment often delayed and piecemeal</a:t>
            </a:r>
          </a:p>
          <a:p>
            <a:pPr algn="l">
              <a:spcBef>
                <a:spcPts val="1272"/>
              </a:spcBef>
              <a:buClr>
                <a:srgbClr val="C00000"/>
              </a:buClr>
              <a:buSzPct val="100000"/>
              <a:buFont typeface="Wingdings" pitchFamily="2" charset="2"/>
              <a:buChar char="§"/>
            </a:pPr>
            <a:r>
              <a:rPr lang="en-US" dirty="0"/>
              <a:t>Special Challenge of Chorioamnionitis</a:t>
            </a:r>
            <a:endParaRPr lang="en-US" sz="2400" dirty="0"/>
          </a:p>
        </p:txBody>
      </p:sp>
    </p:spTree>
    <p:extLst>
      <p:ext uri="{BB962C8B-B14F-4D97-AF65-F5344CB8AC3E}">
        <p14:creationId xmlns:p14="http://schemas.microsoft.com/office/powerpoint/2010/main" val="15723542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30823"/>
            <a:ext cx="10515600" cy="741131"/>
          </a:xfrm>
        </p:spPr>
        <p:txBody>
          <a:bodyPr/>
          <a:lstStyle/>
          <a:p>
            <a:pPr algn="ctr"/>
            <a:r>
              <a:rPr lang="en-US" b="1" dirty="0">
                <a:solidFill>
                  <a:srgbClr val="00B0F0"/>
                </a:solidFill>
                <a:latin typeface="Georgia" panose="02040502050405020303" pitchFamily="18" charset="0"/>
              </a:rPr>
              <a:t>Systems-based solutions</a:t>
            </a:r>
          </a:p>
        </p:txBody>
      </p:sp>
      <p:sp>
        <p:nvSpPr>
          <p:cNvPr id="3" name="Content Placeholder 2"/>
          <p:cNvSpPr>
            <a:spLocks noGrp="1"/>
          </p:cNvSpPr>
          <p:nvPr>
            <p:ph idx="1"/>
          </p:nvPr>
        </p:nvSpPr>
        <p:spPr/>
        <p:txBody>
          <a:bodyPr/>
          <a:lstStyle/>
          <a:p>
            <a:pPr>
              <a:buClr>
                <a:schemeClr val="tx1"/>
              </a:buClr>
            </a:pPr>
            <a:r>
              <a:rPr lang="en-US" sz="4400" dirty="0">
                <a:latin typeface="Georgia" panose="02040502050405020303" pitchFamily="18" charset="0"/>
              </a:rPr>
              <a:t>Automated dispensing system availability</a:t>
            </a:r>
          </a:p>
          <a:p>
            <a:pPr>
              <a:buClr>
                <a:schemeClr val="tx1"/>
              </a:buClr>
            </a:pPr>
            <a:r>
              <a:rPr lang="en-US" sz="4400" dirty="0">
                <a:solidFill>
                  <a:schemeClr val="tx1"/>
                </a:solidFill>
                <a:latin typeface="Georgia" panose="02040502050405020303" pitchFamily="18" charset="0"/>
              </a:rPr>
              <a:t>IV access</a:t>
            </a:r>
          </a:p>
          <a:p>
            <a:pPr>
              <a:buClr>
                <a:schemeClr val="tx1"/>
              </a:buClr>
            </a:pPr>
            <a:r>
              <a:rPr lang="en-US" sz="4400" dirty="0">
                <a:latin typeface="Georgia" panose="02040502050405020303" pitchFamily="18" charset="0"/>
              </a:rPr>
              <a:t>Pharmacy</a:t>
            </a:r>
          </a:p>
          <a:p>
            <a:pPr>
              <a:buClr>
                <a:schemeClr val="tx1"/>
              </a:buClr>
            </a:pPr>
            <a:r>
              <a:rPr lang="en-US" sz="4400" dirty="0">
                <a:latin typeface="Georgia" panose="02040502050405020303" pitchFamily="18" charset="0"/>
              </a:rPr>
              <a:t>Waiting for transport</a:t>
            </a:r>
            <a:endParaRPr lang="en-US" sz="4400" dirty="0">
              <a:solidFill>
                <a:schemeClr val="tx1"/>
              </a:solidFill>
              <a:latin typeface="Georgia" panose="02040502050405020303" pitchFamily="18" charset="0"/>
            </a:endParaRPr>
          </a:p>
          <a:p>
            <a:endParaRPr lang="en-US" dirty="0">
              <a:latin typeface="Georgia" panose="02040502050405020303" pitchFamily="18" charset="0"/>
            </a:endParaRPr>
          </a:p>
        </p:txBody>
      </p:sp>
      <p:pic>
        <p:nvPicPr>
          <p:cNvPr id="5" name="Picture 4">
            <a:extLst>
              <a:ext uri="{FF2B5EF4-FFF2-40B4-BE49-F238E27FC236}">
                <a16:creationId xmlns:a16="http://schemas.microsoft.com/office/drawing/2014/main" id="{818768A3-4E17-BDB8-1D9A-474D74F8D0BE}"/>
              </a:ext>
            </a:extLst>
          </p:cNvPr>
          <p:cNvPicPr>
            <a:picLocks noChangeAspect="1"/>
          </p:cNvPicPr>
          <p:nvPr/>
        </p:nvPicPr>
        <p:blipFill rotWithShape="1">
          <a:blip r:embed="rId3"/>
          <a:srcRect r="37880"/>
          <a:stretch/>
        </p:blipFill>
        <p:spPr>
          <a:xfrm>
            <a:off x="24101" y="6107657"/>
            <a:ext cx="2425801" cy="731520"/>
          </a:xfrm>
          <a:prstGeom prst="rect">
            <a:avLst/>
          </a:prstGeom>
        </p:spPr>
      </p:pic>
      <p:pic>
        <p:nvPicPr>
          <p:cNvPr id="4" name="Picture 3">
            <a:extLst>
              <a:ext uri="{FF2B5EF4-FFF2-40B4-BE49-F238E27FC236}">
                <a16:creationId xmlns:a16="http://schemas.microsoft.com/office/drawing/2014/main" id="{7F57E845-D3A5-44DA-B41F-F1FB5BC11F0A}"/>
              </a:ext>
            </a:extLst>
          </p:cNvPr>
          <p:cNvPicPr>
            <a:picLocks noChangeAspect="1"/>
          </p:cNvPicPr>
          <p:nvPr/>
        </p:nvPicPr>
        <p:blipFill>
          <a:blip r:embed="rId4"/>
          <a:stretch>
            <a:fillRect/>
          </a:stretch>
        </p:blipFill>
        <p:spPr>
          <a:xfrm>
            <a:off x="9853513" y="33442"/>
            <a:ext cx="2256904" cy="822960"/>
          </a:xfrm>
          <a:prstGeom prst="rect">
            <a:avLst/>
          </a:prstGeom>
        </p:spPr>
      </p:pic>
    </p:spTree>
    <p:extLst>
      <p:ext uri="{BB962C8B-B14F-4D97-AF65-F5344CB8AC3E}">
        <p14:creationId xmlns:p14="http://schemas.microsoft.com/office/powerpoint/2010/main" val="257220441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2590800"/>
            <a:ext cx="7772400" cy="4114800"/>
          </a:xfrm>
        </p:spPr>
        <p:txBody>
          <a:bodyPr/>
          <a:lstStyle/>
          <a:p>
            <a:pPr marL="0" indent="0" algn="ctr">
              <a:buClr>
                <a:schemeClr val="tx1"/>
              </a:buClr>
              <a:buNone/>
            </a:pPr>
            <a:r>
              <a:rPr lang="en-US" sz="6000" b="1" dirty="0">
                <a:solidFill>
                  <a:srgbClr val="00B0F0"/>
                </a:solidFill>
                <a:latin typeface="Georgia" panose="02040502050405020303" pitchFamily="18" charset="0"/>
              </a:rPr>
              <a:t>Escalation of Care</a:t>
            </a:r>
          </a:p>
        </p:txBody>
      </p:sp>
      <p:pic>
        <p:nvPicPr>
          <p:cNvPr id="4" name="Picture 3">
            <a:extLst>
              <a:ext uri="{FF2B5EF4-FFF2-40B4-BE49-F238E27FC236}">
                <a16:creationId xmlns:a16="http://schemas.microsoft.com/office/drawing/2014/main" id="{7759F8A6-EF21-B641-D76E-588B4EE64DD9}"/>
              </a:ext>
            </a:extLst>
          </p:cNvPr>
          <p:cNvPicPr>
            <a:picLocks noChangeAspect="1"/>
          </p:cNvPicPr>
          <p:nvPr/>
        </p:nvPicPr>
        <p:blipFill rotWithShape="1">
          <a:blip r:embed="rId3"/>
          <a:srcRect r="38524"/>
          <a:stretch/>
        </p:blipFill>
        <p:spPr>
          <a:xfrm>
            <a:off x="48491" y="6125812"/>
            <a:ext cx="2366905" cy="731520"/>
          </a:xfrm>
          <a:prstGeom prst="rect">
            <a:avLst/>
          </a:prstGeom>
        </p:spPr>
      </p:pic>
      <p:sp>
        <p:nvSpPr>
          <p:cNvPr id="5" name="Oval 4">
            <a:extLst>
              <a:ext uri="{FF2B5EF4-FFF2-40B4-BE49-F238E27FC236}">
                <a16:creationId xmlns:a16="http://schemas.microsoft.com/office/drawing/2014/main" id="{BD4DD4EB-AC99-4613-4C11-B8409170BEC8}"/>
              </a:ext>
            </a:extLst>
          </p:cNvPr>
          <p:cNvSpPr/>
          <p:nvPr/>
        </p:nvSpPr>
        <p:spPr>
          <a:xfrm>
            <a:off x="1637542" y="6187879"/>
            <a:ext cx="680917" cy="680917"/>
          </a:xfrm>
          <a:prstGeom prst="ellipse">
            <a:avLst/>
          </a:prstGeom>
          <a:solidFill>
            <a:srgbClr val="7030A0">
              <a:alpha val="20000"/>
            </a:srgbClr>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pic>
        <p:nvPicPr>
          <p:cNvPr id="2" name="Picture 1">
            <a:extLst>
              <a:ext uri="{FF2B5EF4-FFF2-40B4-BE49-F238E27FC236}">
                <a16:creationId xmlns:a16="http://schemas.microsoft.com/office/drawing/2014/main" id="{6B18EA9A-F761-F7B8-5565-216639D8CB4C}"/>
              </a:ext>
            </a:extLst>
          </p:cNvPr>
          <p:cNvPicPr>
            <a:picLocks noChangeAspect="1"/>
          </p:cNvPicPr>
          <p:nvPr/>
        </p:nvPicPr>
        <p:blipFill>
          <a:blip r:embed="rId4"/>
          <a:stretch>
            <a:fillRect/>
          </a:stretch>
        </p:blipFill>
        <p:spPr>
          <a:xfrm>
            <a:off x="9853513" y="33442"/>
            <a:ext cx="2256904" cy="822960"/>
          </a:xfrm>
          <a:prstGeom prst="rect">
            <a:avLst/>
          </a:prstGeom>
        </p:spPr>
      </p:pic>
    </p:spTree>
    <p:extLst>
      <p:ext uri="{BB962C8B-B14F-4D97-AF65-F5344CB8AC3E}">
        <p14:creationId xmlns:p14="http://schemas.microsoft.com/office/powerpoint/2010/main" val="417147924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704314" y="6581001"/>
            <a:ext cx="33528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a:ea typeface="+mn-ea"/>
                <a:cs typeface="+mn-cs"/>
              </a:rPr>
              <a:t>Albright </a:t>
            </a:r>
            <a:r>
              <a:rPr kumimoji="0" lang="en-US" sz="1200" b="1" i="1" u="none" strike="noStrike" kern="1200" cap="none" spc="0" normalizeH="0" baseline="0" noProof="0" dirty="0">
                <a:ln>
                  <a:noFill/>
                </a:ln>
                <a:effectLst/>
                <a:uLnTx/>
                <a:uFillTx/>
                <a:latin typeface="Arial"/>
                <a:ea typeface="+mn-ea"/>
                <a:cs typeface="+mn-cs"/>
              </a:rPr>
              <a:t>et al. AJOG </a:t>
            </a:r>
            <a:r>
              <a:rPr kumimoji="0" lang="en-US" sz="1200" b="1" i="0" u="none" strike="noStrike" kern="1200" cap="none" spc="0" normalizeH="0" baseline="0" noProof="0" dirty="0">
                <a:ln>
                  <a:noFill/>
                </a:ln>
                <a:effectLst/>
                <a:uLnTx/>
                <a:uFillTx/>
                <a:latin typeface="Arial"/>
                <a:ea typeface="+mn-ea"/>
                <a:cs typeface="+mn-cs"/>
              </a:rPr>
              <a:t>(2014)</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2718" y="1238653"/>
            <a:ext cx="7106565" cy="4800600"/>
          </a:xfrm>
          <a:prstGeom prst="rect">
            <a:avLst/>
          </a:prstGeom>
        </p:spPr>
      </p:pic>
      <p:pic>
        <p:nvPicPr>
          <p:cNvPr id="4" name="Picture 3">
            <a:extLst>
              <a:ext uri="{FF2B5EF4-FFF2-40B4-BE49-F238E27FC236}">
                <a16:creationId xmlns:a16="http://schemas.microsoft.com/office/drawing/2014/main" id="{A5B9DD6D-F5D1-A759-3906-10DF9A38FDC0}"/>
              </a:ext>
            </a:extLst>
          </p:cNvPr>
          <p:cNvPicPr>
            <a:picLocks noChangeAspect="1"/>
          </p:cNvPicPr>
          <p:nvPr/>
        </p:nvPicPr>
        <p:blipFill rotWithShape="1">
          <a:blip r:embed="rId4"/>
          <a:srcRect r="38474"/>
          <a:stretch/>
        </p:blipFill>
        <p:spPr>
          <a:xfrm>
            <a:off x="36251" y="6135540"/>
            <a:ext cx="2327387" cy="731520"/>
          </a:xfrm>
          <a:prstGeom prst="rect">
            <a:avLst/>
          </a:prstGeom>
        </p:spPr>
      </p:pic>
      <p:pic>
        <p:nvPicPr>
          <p:cNvPr id="3" name="Picture 2">
            <a:extLst>
              <a:ext uri="{FF2B5EF4-FFF2-40B4-BE49-F238E27FC236}">
                <a16:creationId xmlns:a16="http://schemas.microsoft.com/office/drawing/2014/main" id="{FE2CD1EF-178B-BD75-6DFB-4FAEF9B4BDF0}"/>
              </a:ext>
            </a:extLst>
          </p:cNvPr>
          <p:cNvPicPr>
            <a:picLocks noChangeAspect="1"/>
          </p:cNvPicPr>
          <p:nvPr/>
        </p:nvPicPr>
        <p:blipFill>
          <a:blip r:embed="rId5"/>
          <a:stretch>
            <a:fillRect/>
          </a:stretch>
        </p:blipFill>
        <p:spPr>
          <a:xfrm>
            <a:off x="9853513" y="33442"/>
            <a:ext cx="2256904" cy="822960"/>
          </a:xfrm>
          <a:prstGeom prst="rect">
            <a:avLst/>
          </a:prstGeom>
        </p:spPr>
      </p:pic>
      <p:sp>
        <p:nvSpPr>
          <p:cNvPr id="5" name="TextBox 4">
            <a:extLst>
              <a:ext uri="{FF2B5EF4-FFF2-40B4-BE49-F238E27FC236}">
                <a16:creationId xmlns:a16="http://schemas.microsoft.com/office/drawing/2014/main" id="{18D488E7-AC08-9FF6-BE7F-A4240102A1CC}"/>
              </a:ext>
            </a:extLst>
          </p:cNvPr>
          <p:cNvSpPr txBox="1"/>
          <p:nvPr/>
        </p:nvSpPr>
        <p:spPr>
          <a:xfrm>
            <a:off x="668214" y="385135"/>
            <a:ext cx="10770577" cy="769441"/>
          </a:xfrm>
          <a:prstGeom prst="rect">
            <a:avLst/>
          </a:prstGeom>
          <a:noFill/>
        </p:spPr>
        <p:txBody>
          <a:bodyPr wrap="square" rtlCol="0">
            <a:spAutoFit/>
          </a:bodyPr>
          <a:lstStyle/>
          <a:p>
            <a:pPr algn="ctr"/>
            <a:r>
              <a:rPr lang="en-US" sz="4400" b="1">
                <a:solidFill>
                  <a:srgbClr val="00B0F0"/>
                </a:solidFill>
                <a:latin typeface="Georgia" panose="02040502050405020303" pitchFamily="18" charset="0"/>
              </a:rPr>
              <a:t>Sepsis in Obstetrics Score</a:t>
            </a:r>
          </a:p>
        </p:txBody>
      </p:sp>
    </p:spTree>
    <p:extLst>
      <p:ext uri="{BB962C8B-B14F-4D97-AF65-F5344CB8AC3E}">
        <p14:creationId xmlns:p14="http://schemas.microsoft.com/office/powerpoint/2010/main" val="54766838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973" y="323298"/>
            <a:ext cx="10478530" cy="822961"/>
          </a:xfrm>
        </p:spPr>
        <p:txBody>
          <a:bodyPr anchor="b"/>
          <a:lstStyle/>
          <a:p>
            <a:pPr algn="ctr"/>
            <a:r>
              <a:rPr lang="en-US" b="1" dirty="0">
                <a:solidFill>
                  <a:srgbClr val="00B0F0"/>
                </a:solidFill>
                <a:latin typeface="Georgia" panose="02040502050405020303" pitchFamily="18" charset="0"/>
              </a:rPr>
              <a:t>Sepsis Calculator</a:t>
            </a:r>
          </a:p>
        </p:txBody>
      </p:sp>
      <p:pic>
        <p:nvPicPr>
          <p:cNvPr id="7170" name="Picture 2" descr="D:\ksank\Desktop\slide2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3194" y="2286000"/>
            <a:ext cx="7970412"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64785" y="6582609"/>
            <a:ext cx="51054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a:ea typeface="+mn-ea"/>
                <a:cs typeface="+mn-cs"/>
              </a:rPr>
              <a:t>http://perinatology.com/calculators/Sepsis%20Calculator.htm</a:t>
            </a:r>
          </a:p>
        </p:txBody>
      </p:sp>
      <p:pic>
        <p:nvPicPr>
          <p:cNvPr id="4" name="Picture 3">
            <a:extLst>
              <a:ext uri="{FF2B5EF4-FFF2-40B4-BE49-F238E27FC236}">
                <a16:creationId xmlns:a16="http://schemas.microsoft.com/office/drawing/2014/main" id="{2A2A3E13-0631-B1E2-3C80-654EBE96D6F4}"/>
              </a:ext>
            </a:extLst>
          </p:cNvPr>
          <p:cNvPicPr>
            <a:picLocks noChangeAspect="1"/>
          </p:cNvPicPr>
          <p:nvPr/>
        </p:nvPicPr>
        <p:blipFill rotWithShape="1">
          <a:blip r:embed="rId4"/>
          <a:srcRect r="38217"/>
          <a:stretch/>
        </p:blipFill>
        <p:spPr>
          <a:xfrm>
            <a:off x="26532" y="6096632"/>
            <a:ext cx="2337106" cy="731520"/>
          </a:xfrm>
          <a:prstGeom prst="rect">
            <a:avLst/>
          </a:prstGeom>
        </p:spPr>
      </p:pic>
      <p:pic>
        <p:nvPicPr>
          <p:cNvPr id="3" name="Picture 2">
            <a:extLst>
              <a:ext uri="{FF2B5EF4-FFF2-40B4-BE49-F238E27FC236}">
                <a16:creationId xmlns:a16="http://schemas.microsoft.com/office/drawing/2014/main" id="{049D05CD-A67E-2665-AE33-1C4CD8116174}"/>
              </a:ext>
            </a:extLst>
          </p:cNvPr>
          <p:cNvPicPr>
            <a:picLocks noChangeAspect="1"/>
          </p:cNvPicPr>
          <p:nvPr/>
        </p:nvPicPr>
        <p:blipFill>
          <a:blip r:embed="rId5"/>
          <a:stretch>
            <a:fillRect/>
          </a:stretch>
        </p:blipFill>
        <p:spPr>
          <a:xfrm>
            <a:off x="9853513" y="33442"/>
            <a:ext cx="2256904" cy="822960"/>
          </a:xfrm>
          <a:prstGeom prst="rect">
            <a:avLst/>
          </a:prstGeom>
        </p:spPr>
      </p:pic>
    </p:spTree>
    <p:extLst>
      <p:ext uri="{BB962C8B-B14F-4D97-AF65-F5344CB8AC3E}">
        <p14:creationId xmlns:p14="http://schemas.microsoft.com/office/powerpoint/2010/main" val="244761271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99458211-BF76-A046-9932-DB5BAB7D6CAB}"/>
              </a:ext>
            </a:extLst>
          </p:cNvPr>
          <p:cNvSpPr>
            <a:spLocks noChangeArrowheads="1"/>
          </p:cNvSpPr>
          <p:nvPr/>
        </p:nvSpPr>
        <p:spPr bwMode="auto">
          <a:xfrm>
            <a:off x="1881496" y="2246102"/>
            <a:ext cx="39412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charset="2"/>
              <a:buChar char="n"/>
              <a:defRPr sz="3200">
                <a:solidFill>
                  <a:schemeClr val="tx1"/>
                </a:solidFill>
                <a:latin typeface="Calibri" charset="0"/>
                <a:ea typeface="ＭＳ Ｐゴシック" charset="-128"/>
                <a:cs typeface="Calibri" charset="0"/>
              </a:defRPr>
            </a:lvl1pPr>
            <a:lvl2pPr marL="742950" indent="-285750">
              <a:spcBef>
                <a:spcPct val="20000"/>
              </a:spcBef>
              <a:buClr>
                <a:schemeClr val="accent2"/>
              </a:buClr>
              <a:buSzPct val="80000"/>
              <a:buFont typeface="Wingdings" charset="2"/>
              <a:buChar char="¨"/>
              <a:defRPr sz="2800">
                <a:solidFill>
                  <a:schemeClr val="tx1"/>
                </a:solidFill>
                <a:latin typeface="Calibri" charset="0"/>
                <a:ea typeface="ＭＳ Ｐゴシック" charset="-128"/>
              </a:defRPr>
            </a:lvl2pPr>
            <a:lvl3pPr marL="1143000" indent="-228600">
              <a:spcBef>
                <a:spcPct val="20000"/>
              </a:spcBef>
              <a:buClr>
                <a:schemeClr val="bg2"/>
              </a:buClr>
              <a:buSzPct val="65000"/>
              <a:buFont typeface="Wingdings" charset="2"/>
              <a:buChar char="n"/>
              <a:defRPr sz="2400">
                <a:solidFill>
                  <a:schemeClr val="tx1"/>
                </a:solidFill>
                <a:latin typeface="Calibri" charset="0"/>
                <a:ea typeface="ＭＳ Ｐゴシック" charset="-128"/>
              </a:defRPr>
            </a:lvl3pPr>
            <a:lvl4pPr marL="1600200" indent="-228600">
              <a:spcBef>
                <a:spcPct val="20000"/>
              </a:spcBef>
              <a:buClr>
                <a:schemeClr val="accent2"/>
              </a:buClr>
              <a:buSzPct val="70000"/>
              <a:buFont typeface="Wingdings" charset="2"/>
              <a:buChar char="¨"/>
              <a:defRPr sz="2000">
                <a:solidFill>
                  <a:schemeClr val="tx1"/>
                </a:solidFill>
                <a:latin typeface="Calibri" charset="0"/>
                <a:ea typeface="ＭＳ Ｐゴシック" charset="-128"/>
              </a:defRPr>
            </a:lvl4pPr>
            <a:lvl5pPr marL="2057400" indent="-228600">
              <a:spcBef>
                <a:spcPct val="20000"/>
              </a:spcBef>
              <a:buClr>
                <a:schemeClr val="bg2"/>
              </a:buClr>
              <a:buFont typeface="Wingdings" charset="2"/>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Elliott K. Main, MD</a:t>
            </a:r>
          </a:p>
        </p:txBody>
      </p:sp>
      <p:pic>
        <p:nvPicPr>
          <p:cNvPr id="5" name="Picture 4">
            <a:extLst>
              <a:ext uri="{FF2B5EF4-FFF2-40B4-BE49-F238E27FC236}">
                <a16:creationId xmlns:a16="http://schemas.microsoft.com/office/drawing/2014/main" id="{A6B50980-B41B-4A53-AE4C-813B209C54A3}"/>
              </a:ext>
            </a:extLst>
          </p:cNvPr>
          <p:cNvPicPr>
            <a:picLocks noChangeAspect="1"/>
          </p:cNvPicPr>
          <p:nvPr/>
        </p:nvPicPr>
        <p:blipFill>
          <a:blip r:embed="rId3"/>
          <a:stretch>
            <a:fillRect/>
          </a:stretch>
        </p:blipFill>
        <p:spPr>
          <a:xfrm>
            <a:off x="262596" y="3619857"/>
            <a:ext cx="1334668" cy="1334668"/>
          </a:xfrm>
          <a:prstGeom prst="rect">
            <a:avLst/>
          </a:prstGeom>
        </p:spPr>
      </p:pic>
      <p:pic>
        <p:nvPicPr>
          <p:cNvPr id="11" name="Picture 10">
            <a:extLst>
              <a:ext uri="{FF2B5EF4-FFF2-40B4-BE49-F238E27FC236}">
                <a16:creationId xmlns:a16="http://schemas.microsoft.com/office/drawing/2014/main" id="{C2F903BC-E30D-494D-AD18-6991619C0D90}"/>
              </a:ext>
            </a:extLst>
          </p:cNvPr>
          <p:cNvPicPr>
            <a:picLocks noChangeAspect="1"/>
          </p:cNvPicPr>
          <p:nvPr/>
        </p:nvPicPr>
        <p:blipFill>
          <a:blip r:embed="rId4"/>
          <a:stretch>
            <a:fillRect/>
          </a:stretch>
        </p:blipFill>
        <p:spPr>
          <a:xfrm>
            <a:off x="262596" y="2181679"/>
            <a:ext cx="1218909" cy="1218909"/>
          </a:xfrm>
          <a:prstGeom prst="rect">
            <a:avLst/>
          </a:prstGeom>
        </p:spPr>
      </p:pic>
      <p:pic>
        <p:nvPicPr>
          <p:cNvPr id="13" name="Picture 12">
            <a:extLst>
              <a:ext uri="{FF2B5EF4-FFF2-40B4-BE49-F238E27FC236}">
                <a16:creationId xmlns:a16="http://schemas.microsoft.com/office/drawing/2014/main" id="{68F3F662-7D3B-46EA-A9AC-F559D138251F}"/>
              </a:ext>
            </a:extLst>
          </p:cNvPr>
          <p:cNvPicPr>
            <a:picLocks noChangeAspect="1"/>
          </p:cNvPicPr>
          <p:nvPr/>
        </p:nvPicPr>
        <p:blipFill>
          <a:blip r:embed="rId5"/>
          <a:stretch>
            <a:fillRect/>
          </a:stretch>
        </p:blipFill>
        <p:spPr>
          <a:xfrm>
            <a:off x="294724" y="5173795"/>
            <a:ext cx="1154655" cy="1445214"/>
          </a:xfrm>
          <a:prstGeom prst="rect">
            <a:avLst/>
          </a:prstGeom>
        </p:spPr>
      </p:pic>
      <p:sp>
        <p:nvSpPr>
          <p:cNvPr id="15" name="TextBox 14">
            <a:extLst>
              <a:ext uri="{FF2B5EF4-FFF2-40B4-BE49-F238E27FC236}">
                <a16:creationId xmlns:a16="http://schemas.microsoft.com/office/drawing/2014/main" id="{FACAE350-3E0D-44D2-A14D-1306075859D0}"/>
              </a:ext>
            </a:extLst>
          </p:cNvPr>
          <p:cNvSpPr txBox="1"/>
          <p:nvPr/>
        </p:nvSpPr>
        <p:spPr>
          <a:xfrm>
            <a:off x="1875529" y="5493280"/>
            <a:ext cx="373118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Melissa E Bauer, D.O.</a:t>
            </a:r>
          </a:p>
        </p:txBody>
      </p:sp>
      <p:sp>
        <p:nvSpPr>
          <p:cNvPr id="18" name="TextBox 17">
            <a:extLst>
              <a:ext uri="{FF2B5EF4-FFF2-40B4-BE49-F238E27FC236}">
                <a16:creationId xmlns:a16="http://schemas.microsoft.com/office/drawing/2014/main" id="{E5787650-3D5B-4AC6-806F-C68DE76C1D38}"/>
              </a:ext>
            </a:extLst>
          </p:cNvPr>
          <p:cNvSpPr txBox="1"/>
          <p:nvPr/>
        </p:nvSpPr>
        <p:spPr>
          <a:xfrm>
            <a:off x="1881496" y="3796161"/>
            <a:ext cx="406140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Kendra L. Smith, PhD, MPH</a:t>
            </a:r>
          </a:p>
        </p:txBody>
      </p:sp>
      <p:sp>
        <p:nvSpPr>
          <p:cNvPr id="10" name="TextBox 9">
            <a:extLst>
              <a:ext uri="{FF2B5EF4-FFF2-40B4-BE49-F238E27FC236}">
                <a16:creationId xmlns:a16="http://schemas.microsoft.com/office/drawing/2014/main" id="{4C19AB4A-6F53-4D9E-B7A5-130312924156}"/>
              </a:ext>
            </a:extLst>
          </p:cNvPr>
          <p:cNvSpPr txBox="1"/>
          <p:nvPr/>
        </p:nvSpPr>
        <p:spPr>
          <a:xfrm>
            <a:off x="5468645" y="2249918"/>
            <a:ext cx="6229370" cy="24929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The Q&amp;A box is now open for questions!</a:t>
            </a:r>
            <a:endPar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100" dirty="0">
                <a:solidFill>
                  <a:srgbClr val="000000"/>
                </a:solidFill>
                <a:latin typeface="Calibri" panose="020F0502020204030204" pitchFamily="34" charset="0"/>
                <a:ea typeface="Calibri" panose="020F0502020204030204" pitchFamily="34" charset="0"/>
                <a:cs typeface="Calibri" panose="020F0502020204030204" pitchFamily="34" charset="0"/>
              </a:rPr>
              <a:t>Please specify </a:t>
            </a:r>
            <a:r>
              <a:rPr lang="en-US" sz="2800" b="1" u="sng" kern="100" dirty="0">
                <a:solidFill>
                  <a:srgbClr val="000000"/>
                </a:solidFill>
                <a:latin typeface="Calibri" panose="020F0502020204030204" pitchFamily="34" charset="0"/>
                <a:ea typeface="Calibri" panose="020F0502020204030204" pitchFamily="34" charset="0"/>
                <a:cs typeface="Calibri" panose="020F0502020204030204" pitchFamily="34" charset="0"/>
              </a:rPr>
              <a:t>who</a:t>
            </a:r>
            <a:r>
              <a:rPr lang="en-US" sz="2800" b="1" kern="100" dirty="0">
                <a:solidFill>
                  <a:srgbClr val="000000"/>
                </a:solidFill>
                <a:latin typeface="Calibri" panose="020F0502020204030204" pitchFamily="34" charset="0"/>
                <a:ea typeface="Calibri" panose="020F0502020204030204" pitchFamily="34" charset="0"/>
                <a:cs typeface="Calibri" panose="020F0502020204030204" pitchFamily="34" charset="0"/>
              </a:rPr>
              <a:t> your question is for.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100" dirty="0">
                <a:solidFill>
                  <a:srgbClr val="000000"/>
                </a:solidFill>
                <a:latin typeface="Calibri" panose="020F0502020204030204" pitchFamily="34" charset="0"/>
                <a:ea typeface="Calibri" panose="020F0502020204030204" pitchFamily="34" charset="0"/>
                <a:cs typeface="Calibri" panose="020F0502020204030204" pitchFamily="34" charset="0"/>
              </a:rPr>
              <a:t>Thank you!</a:t>
            </a:r>
            <a:endParaRPr kumimoji="0" lang="en-US" sz="28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835938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758DD-9C59-CED5-432B-5A7910652FB7}"/>
              </a:ext>
            </a:extLst>
          </p:cNvPr>
          <p:cNvSpPr>
            <a:spLocks noGrp="1"/>
          </p:cNvSpPr>
          <p:nvPr>
            <p:ph type="ctrTitle"/>
          </p:nvPr>
        </p:nvSpPr>
        <p:spPr>
          <a:xfrm>
            <a:off x="5538952" y="1122363"/>
            <a:ext cx="5292334" cy="2306637"/>
          </a:xfrm>
        </p:spPr>
        <p:txBody>
          <a:bodyPr>
            <a:normAutofit fontScale="90000"/>
          </a:bodyPr>
          <a:lstStyle/>
          <a:p>
            <a:br>
              <a:rPr lang="en-US" dirty="0">
                <a:effectLst/>
                <a:latin typeface="Helvetica" pitchFamily="2" charset="0"/>
              </a:rPr>
            </a:br>
            <a:r>
              <a:rPr lang="en-US" sz="4400" dirty="0">
                <a:effectLst/>
                <a:latin typeface="Arial" panose="020B0604020202020204" pitchFamily="34" charset="0"/>
                <a:cs typeface="Arial" panose="020B0604020202020204" pitchFamily="34" charset="0"/>
              </a:rPr>
              <a:t>Introduction to t</a:t>
            </a:r>
            <a:r>
              <a:rPr lang="en-US" sz="4400" dirty="0">
                <a:latin typeface="Arial" panose="020B0604020202020204" pitchFamily="34" charset="0"/>
                <a:cs typeface="Arial" panose="020B0604020202020204" pitchFamily="34" charset="0"/>
              </a:rPr>
              <a:t>he </a:t>
            </a:r>
            <a:r>
              <a:rPr lang="en-US" sz="4400" dirty="0">
                <a:effectLst/>
                <a:latin typeface="Arial" panose="020B0604020202020204" pitchFamily="34" charset="0"/>
                <a:cs typeface="Arial" panose="020B0604020202020204" pitchFamily="34" charset="0"/>
              </a:rPr>
              <a:t>Improving Diagnosis and Treatment of Obstetric Sepsis Collaborative</a:t>
            </a:r>
            <a:endParaRPr lang="en-US" sz="44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C87E8A8B-FABE-052F-A5DA-45B7A967F582}"/>
              </a:ext>
            </a:extLst>
          </p:cNvPr>
          <p:cNvSpPr>
            <a:spLocks noGrp="1"/>
          </p:cNvSpPr>
          <p:nvPr>
            <p:ph type="subTitle" idx="1"/>
          </p:nvPr>
        </p:nvSpPr>
        <p:spPr>
          <a:xfrm>
            <a:off x="5538951" y="3429000"/>
            <a:ext cx="5292334" cy="1655762"/>
          </a:xfrm>
        </p:spPr>
        <p:txBody>
          <a:bodyPr>
            <a:normAutofit lnSpcReduction="10000"/>
          </a:bodyPr>
          <a:lstStyle/>
          <a:p>
            <a:pPr algn="l">
              <a:spcBef>
                <a:spcPct val="0"/>
              </a:spcBef>
              <a:buClrTx/>
              <a:buSzTx/>
              <a:buFontTx/>
              <a:buNone/>
            </a:pPr>
            <a:endParaRPr lang="en-US" altLang="en-US" sz="2400" dirty="0">
              <a:solidFill>
                <a:srgbClr val="000000"/>
              </a:solidFill>
              <a:latin typeface="Arial" panose="020B0604020202020204" pitchFamily="34" charset="0"/>
              <a:cs typeface="Arial" panose="020B0604020202020204" pitchFamily="34" charset="0"/>
            </a:endParaRPr>
          </a:p>
          <a:p>
            <a:pPr algn="l">
              <a:spcBef>
                <a:spcPct val="0"/>
              </a:spcBef>
              <a:buClrTx/>
              <a:buSzTx/>
              <a:buFontTx/>
              <a:buNone/>
            </a:pPr>
            <a:r>
              <a:rPr lang="en-US" altLang="en-US" sz="2400" dirty="0">
                <a:solidFill>
                  <a:srgbClr val="000000"/>
                </a:solidFill>
                <a:latin typeface="Arial" panose="020B0604020202020204" pitchFamily="34" charset="0"/>
                <a:cs typeface="Arial" panose="020B0604020202020204" pitchFamily="34" charset="0"/>
              </a:rPr>
              <a:t>Christa Sakowski, </a:t>
            </a:r>
            <a:r>
              <a:rPr lang="en-US" sz="2400" dirty="0">
                <a:latin typeface="Arial" panose="020B0604020202020204" pitchFamily="34" charset="0"/>
                <a:cs typeface="Arial" panose="020B0604020202020204" pitchFamily="34" charset="0"/>
              </a:rPr>
              <a:t>MSN, RN, </a:t>
            </a:r>
          </a:p>
          <a:p>
            <a:pPr algn="l">
              <a:spcBef>
                <a:spcPct val="0"/>
              </a:spcBef>
              <a:buClrTx/>
              <a:buSzTx/>
              <a:buFontTx/>
              <a:buNone/>
            </a:pPr>
            <a:r>
              <a:rPr lang="en-US" sz="2400" dirty="0">
                <a:latin typeface="Arial" panose="020B0604020202020204" pitchFamily="34" charset="0"/>
                <a:cs typeface="Arial" panose="020B0604020202020204" pitchFamily="34" charset="0"/>
              </a:rPr>
              <a:t>C-ONQS, C-EFM, CLE </a:t>
            </a:r>
          </a:p>
          <a:p>
            <a:pPr algn="l">
              <a:spcBef>
                <a:spcPct val="0"/>
              </a:spcBef>
              <a:buClrTx/>
              <a:buSzTx/>
              <a:buFontTx/>
              <a:buNone/>
            </a:pPr>
            <a:endParaRPr lang="en-US" altLang="en-US" sz="1800" dirty="0">
              <a:solidFill>
                <a:srgbClr val="000000"/>
              </a:solidFill>
              <a:latin typeface="Arial" panose="020B0604020202020204" pitchFamily="34" charset="0"/>
              <a:cs typeface="Arial" panose="020B0604020202020204" pitchFamily="34" charset="0"/>
            </a:endParaRPr>
          </a:p>
          <a:p>
            <a:pPr algn="l">
              <a:spcBef>
                <a:spcPct val="0"/>
              </a:spcBef>
              <a:buClrTx/>
              <a:buSzTx/>
              <a:buFontTx/>
              <a:buNone/>
            </a:pPr>
            <a:r>
              <a:rPr lang="en-US" altLang="en-US" sz="1800" dirty="0">
                <a:solidFill>
                  <a:srgbClr val="000000"/>
                </a:solidFill>
                <a:latin typeface="Arial" panose="020B0604020202020204" pitchFamily="34" charset="0"/>
                <a:cs typeface="Arial" panose="020B0604020202020204" pitchFamily="34" charset="0"/>
              </a:rPr>
              <a:t>Clinical Lead - CMQCC</a:t>
            </a:r>
            <a:br>
              <a:rPr lang="en-US" altLang="en-US" sz="1800" dirty="0">
                <a:solidFill>
                  <a:srgbClr val="000000"/>
                </a:solidFill>
                <a:latin typeface="Arial" panose="020B0604020202020204" pitchFamily="34" charset="0"/>
                <a:cs typeface="Arial" panose="020B0604020202020204" pitchFamily="34" charset="0"/>
              </a:rPr>
            </a:br>
            <a:r>
              <a:rPr lang="en-US" altLang="en-US" sz="1800" dirty="0">
                <a:solidFill>
                  <a:srgbClr val="000000"/>
                </a:solidFill>
                <a:latin typeface="Arial" panose="020B0604020202020204" pitchFamily="34" charset="0"/>
                <a:cs typeface="Arial" panose="020B0604020202020204" pitchFamily="34" charset="0"/>
              </a:rPr>
              <a:t>csakowski@Stanford.edu</a:t>
            </a:r>
          </a:p>
        </p:txBody>
      </p:sp>
    </p:spTree>
    <p:extLst>
      <p:ext uri="{BB962C8B-B14F-4D97-AF65-F5344CB8AC3E}">
        <p14:creationId xmlns:p14="http://schemas.microsoft.com/office/powerpoint/2010/main" val="31946001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04A4DA-45E4-24C6-CCAD-96FD6A1FD0B3}"/>
              </a:ext>
            </a:extLst>
          </p:cNvPr>
          <p:cNvSpPr>
            <a:spLocks noGrp="1"/>
          </p:cNvSpPr>
          <p:nvPr>
            <p:ph type="ctrTitle"/>
          </p:nvPr>
        </p:nvSpPr>
        <p:spPr>
          <a:xfrm>
            <a:off x="5538951" y="2789011"/>
            <a:ext cx="5129047" cy="2306637"/>
          </a:xfrm>
        </p:spPr>
        <p:txBody>
          <a:bodyPr>
            <a:normAutofit/>
          </a:bodyPr>
          <a:lstStyle/>
          <a:p>
            <a:r>
              <a:rPr lang="en-US" sz="4000" dirty="0">
                <a:latin typeface="Arial" panose="020B0604020202020204" pitchFamily="34" charset="0"/>
                <a:cs typeface="Arial" panose="020B0604020202020204" pitchFamily="34" charset="0"/>
              </a:rPr>
              <a:t>CMQCC Collaborative History and Structure</a:t>
            </a:r>
          </a:p>
        </p:txBody>
      </p:sp>
    </p:spTree>
    <p:extLst>
      <p:ext uri="{BB962C8B-B14F-4D97-AF65-F5344CB8AC3E}">
        <p14:creationId xmlns:p14="http://schemas.microsoft.com/office/powerpoint/2010/main" val="21208860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8461717" cy="928468"/>
          </a:xfrm>
        </p:spPr>
        <p:txBody>
          <a:bodyPr>
            <a:normAutofit/>
          </a:bodyPr>
          <a:lstStyle/>
          <a:p>
            <a:r>
              <a:rPr lang="en-US" sz="4000" b="1" dirty="0">
                <a:solidFill>
                  <a:srgbClr val="000000"/>
                </a:solidFill>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CMQCC Collaboratives</a:t>
            </a:r>
          </a:p>
        </p:txBody>
      </p:sp>
      <p:sp>
        <p:nvSpPr>
          <p:cNvPr id="3" name="Content Placeholder 2"/>
          <p:cNvSpPr>
            <a:spLocks noGrp="1"/>
          </p:cNvSpPr>
          <p:nvPr>
            <p:ph idx="1"/>
          </p:nvPr>
        </p:nvSpPr>
        <p:spPr>
          <a:xfrm>
            <a:off x="762000" y="1793632"/>
            <a:ext cx="10668000" cy="5064368"/>
          </a:xfrm>
        </p:spPr>
        <p:txBody>
          <a:bodyPr>
            <a:normAutofit/>
          </a:bodyPr>
          <a:lstStyle/>
          <a:p>
            <a:r>
              <a:rPr lang="en-US" sz="2200" dirty="0">
                <a:latin typeface="Arial" panose="020B0604020202020204" pitchFamily="34" charset="0"/>
                <a:cs typeface="Arial" panose="020B0604020202020204" pitchFamily="34" charset="0"/>
              </a:rPr>
              <a:t>Improving Health Care Response to Preeclampsia - </a:t>
            </a:r>
            <a:r>
              <a:rPr lang="en-US" sz="2200" i="1" dirty="0">
                <a:latin typeface="Arial" panose="020B0604020202020204" pitchFamily="34" charset="0"/>
                <a:cs typeface="Arial" panose="020B0604020202020204" pitchFamily="34" charset="0"/>
              </a:rPr>
              <a:t>Complete</a:t>
            </a:r>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Improving Health Care Response to Obstetric Hemorrhage - </a:t>
            </a:r>
            <a:r>
              <a:rPr lang="en-US" sz="2200" i="1" dirty="0">
                <a:latin typeface="Arial" panose="020B0604020202020204" pitchFamily="34" charset="0"/>
                <a:cs typeface="Arial" panose="020B0604020202020204" pitchFamily="34" charset="0"/>
              </a:rPr>
              <a:t>Complete</a:t>
            </a:r>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Support Vaginal Birth and Reduce Primary Cesareans - </a:t>
            </a:r>
            <a:r>
              <a:rPr lang="en-US" sz="2200" i="1" dirty="0">
                <a:latin typeface="Arial" panose="020B0604020202020204" pitchFamily="34" charset="0"/>
                <a:cs typeface="Arial" panose="020B0604020202020204" pitchFamily="34" charset="0"/>
              </a:rPr>
              <a:t>Complete</a:t>
            </a:r>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Mother &amp; Baby Substance Exposure - </a:t>
            </a:r>
            <a:r>
              <a:rPr lang="en-US" sz="2200" i="1" dirty="0">
                <a:latin typeface="Arial" panose="020B0604020202020204" pitchFamily="34" charset="0"/>
                <a:cs typeface="Arial" panose="020B0604020202020204" pitchFamily="34" charset="0"/>
              </a:rPr>
              <a:t>Complete</a:t>
            </a:r>
          </a:p>
          <a:p>
            <a:r>
              <a:rPr lang="en-US" sz="2200" dirty="0">
                <a:latin typeface="Arial" panose="020B0604020202020204" pitchFamily="34" charset="0"/>
                <a:cs typeface="Arial" panose="020B0604020202020204" pitchFamily="34" charset="0"/>
              </a:rPr>
              <a:t>Birth Equity </a:t>
            </a:r>
          </a:p>
          <a:p>
            <a:pPr lvl="1"/>
            <a:r>
              <a:rPr lang="en-US" sz="1800" dirty="0">
                <a:latin typeface="Arial" panose="020B0604020202020204" pitchFamily="34" charset="0"/>
                <a:cs typeface="Arial" panose="020B0604020202020204" pitchFamily="34" charset="0"/>
              </a:rPr>
              <a:t>Pilot Collaborative - </a:t>
            </a:r>
            <a:r>
              <a:rPr lang="en-US" sz="1800" i="1" dirty="0">
                <a:latin typeface="Arial" panose="020B0604020202020204" pitchFamily="34" charset="0"/>
                <a:cs typeface="Arial" panose="020B0604020202020204" pitchFamily="34" charset="0"/>
              </a:rPr>
              <a:t>Ongoing</a:t>
            </a:r>
          </a:p>
          <a:p>
            <a:pPr lvl="1"/>
            <a:r>
              <a:rPr lang="en-US" sz="1800" b="0" i="0" dirty="0">
                <a:effectLst/>
                <a:latin typeface="Arial" panose="020B0604020202020204" pitchFamily="34" charset="0"/>
                <a:cs typeface="Arial" panose="020B0604020202020204" pitchFamily="34" charset="0"/>
              </a:rPr>
              <a:t>Learning Initiative for Supporting Vaginal Birth with an Equity Lens - </a:t>
            </a:r>
            <a:r>
              <a:rPr lang="en-US" sz="1800" b="0" i="1" dirty="0">
                <a:effectLst/>
                <a:latin typeface="Arial" panose="020B0604020202020204" pitchFamily="34" charset="0"/>
                <a:cs typeface="Arial" panose="020B0604020202020204" pitchFamily="34" charset="0"/>
              </a:rPr>
              <a:t>Current</a:t>
            </a:r>
            <a:endParaRPr lang="en-US" sz="1800" i="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Low Dose Aspirin to Prevent Preeclampsia - </a:t>
            </a:r>
            <a:r>
              <a:rPr lang="en-US" sz="2200" i="1" dirty="0">
                <a:latin typeface="Arial" panose="020B0604020202020204" pitchFamily="34" charset="0"/>
                <a:cs typeface="Arial" panose="020B0604020202020204" pitchFamily="34" charset="0"/>
              </a:rPr>
              <a:t>Current</a:t>
            </a:r>
          </a:p>
          <a:p>
            <a:r>
              <a:rPr lang="en-US" sz="2200" dirty="0">
                <a:latin typeface="Arial" panose="020B0604020202020204" pitchFamily="34" charset="0"/>
                <a:cs typeface="Arial" panose="020B0604020202020204" pitchFamily="34" charset="0"/>
              </a:rPr>
              <a:t>Community Birth Partnership Initiative (Pilot) - </a:t>
            </a:r>
            <a:r>
              <a:rPr lang="en-US" sz="2200" i="1" dirty="0">
                <a:latin typeface="Arial" panose="020B0604020202020204" pitchFamily="34" charset="0"/>
                <a:cs typeface="Arial" panose="020B0604020202020204" pitchFamily="34" charset="0"/>
              </a:rPr>
              <a:t>Current</a:t>
            </a:r>
          </a:p>
          <a:p>
            <a:r>
              <a:rPr lang="en-US" sz="2200" dirty="0">
                <a:latin typeface="Arial" panose="020B0604020202020204" pitchFamily="34" charset="0"/>
                <a:cs typeface="Arial" panose="020B0604020202020204" pitchFamily="34" charset="0"/>
              </a:rPr>
              <a:t>Maternal Sepsis – </a:t>
            </a:r>
            <a:r>
              <a:rPr lang="en-US" sz="2200" i="1" dirty="0">
                <a:latin typeface="Arial" panose="020B0604020202020204" pitchFamily="34" charset="0"/>
                <a:cs typeface="Arial" panose="020B0604020202020204" pitchFamily="34" charset="0"/>
              </a:rPr>
              <a:t>Current</a:t>
            </a:r>
          </a:p>
        </p:txBody>
      </p:sp>
    </p:spTree>
    <p:extLst>
      <p:ext uri="{BB962C8B-B14F-4D97-AF65-F5344CB8AC3E}">
        <p14:creationId xmlns:p14="http://schemas.microsoft.com/office/powerpoint/2010/main" val="14220619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Oval 45"/>
          <p:cNvSpPr/>
          <p:nvPr/>
        </p:nvSpPr>
        <p:spPr>
          <a:xfrm>
            <a:off x="1503576" y="202793"/>
            <a:ext cx="8551853" cy="5370792"/>
          </a:xfrm>
          <a:prstGeom prst="ellipse">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8" name="Straight Connector 27"/>
          <p:cNvCxnSpPr>
            <a:stCxn id="9" idx="1"/>
          </p:cNvCxnSpPr>
          <p:nvPr/>
        </p:nvCxnSpPr>
        <p:spPr>
          <a:xfrm flipH="1" flipV="1">
            <a:off x="7004818" y="1931927"/>
            <a:ext cx="1050073" cy="89483"/>
          </a:xfrm>
          <a:prstGeom prst="line">
            <a:avLst/>
          </a:prstGeom>
          <a:ln w="381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647058" y="5373530"/>
            <a:ext cx="4526879" cy="400110"/>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Hospital Implementation Teams</a:t>
            </a:r>
          </a:p>
        </p:txBody>
      </p:sp>
      <p:grpSp>
        <p:nvGrpSpPr>
          <p:cNvPr id="3" name="Group 2"/>
          <p:cNvGrpSpPr/>
          <p:nvPr/>
        </p:nvGrpSpPr>
        <p:grpSpPr>
          <a:xfrm>
            <a:off x="2495635" y="428909"/>
            <a:ext cx="6797932" cy="4886703"/>
            <a:chOff x="1738477" y="1215522"/>
            <a:chExt cx="5484468" cy="3767039"/>
          </a:xfrm>
        </p:grpSpPr>
        <p:pic>
          <p:nvPicPr>
            <p:cNvPr id="8" name="Picture 7" descr="doctors_icons.jpg"/>
            <p:cNvPicPr>
              <a:picLocks noChangeAspect="1"/>
            </p:cNvPicPr>
            <p:nvPr/>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884130" y="1934630"/>
              <a:ext cx="956033" cy="956033"/>
            </a:xfrm>
            <a:prstGeom prst="rect">
              <a:avLst/>
            </a:prstGeom>
          </p:spPr>
        </p:pic>
        <p:pic>
          <p:nvPicPr>
            <p:cNvPr id="9" name="Picture 8" descr="doctors_icons.jpg"/>
            <p:cNvPicPr>
              <a:picLocks noChangeAspect="1"/>
            </p:cNvPicPr>
            <p:nvPr/>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6223597" y="1965129"/>
              <a:ext cx="956033" cy="956033"/>
            </a:xfrm>
            <a:prstGeom prst="rect">
              <a:avLst/>
            </a:prstGeom>
          </p:spPr>
        </p:pic>
        <p:sp>
          <p:nvSpPr>
            <p:cNvPr id="17" name="TextBox 16"/>
            <p:cNvSpPr txBox="1"/>
            <p:nvPr/>
          </p:nvSpPr>
          <p:spPr>
            <a:xfrm>
              <a:off x="5115466" y="3088358"/>
              <a:ext cx="1182497" cy="4507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Mentor </a:t>
              </a:r>
              <a:b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Nurse</a:t>
              </a:r>
            </a:p>
          </p:txBody>
        </p:sp>
        <p:cxnSp>
          <p:nvCxnSpPr>
            <p:cNvPr id="20" name="Straight Connector 19"/>
            <p:cNvCxnSpPr>
              <a:endCxn id="8" idx="3"/>
            </p:cNvCxnSpPr>
            <p:nvPr/>
          </p:nvCxnSpPr>
          <p:spPr>
            <a:xfrm flipH="1">
              <a:off x="2840160" y="2333652"/>
              <a:ext cx="1224694" cy="78994"/>
            </a:xfrm>
            <a:prstGeom prst="line">
              <a:avLst/>
            </a:prstGeom>
            <a:ln w="381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5" name="Picture 4" descr="woman.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84462" y="1215522"/>
              <a:ext cx="1245546" cy="1245546"/>
            </a:xfrm>
            <a:prstGeom prst="rect">
              <a:avLst/>
            </a:prstGeom>
          </p:spPr>
        </p:pic>
        <p:cxnSp>
          <p:nvCxnSpPr>
            <p:cNvPr id="24" name="Straight Connector 23"/>
            <p:cNvCxnSpPr>
              <a:cxnSpLocks/>
              <a:stCxn id="10" idx="3"/>
            </p:cNvCxnSpPr>
            <p:nvPr/>
          </p:nvCxnSpPr>
          <p:spPr>
            <a:xfrm flipV="1">
              <a:off x="2694510" y="3039460"/>
              <a:ext cx="882016" cy="742307"/>
            </a:xfrm>
            <a:prstGeom prst="line">
              <a:avLst/>
            </a:prstGeom>
            <a:ln w="38100">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a:cxnSpLocks/>
            </p:cNvCxnSpPr>
            <p:nvPr/>
          </p:nvCxnSpPr>
          <p:spPr>
            <a:xfrm flipH="1" flipV="1">
              <a:off x="5290182" y="3039460"/>
              <a:ext cx="232108" cy="987068"/>
            </a:xfrm>
            <a:prstGeom prst="line">
              <a:avLst/>
            </a:prstGeom>
            <a:ln w="381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6" name="Picture 5" descr="Child_Female_Dark.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87852" y="1472580"/>
              <a:ext cx="1638740" cy="1638741"/>
            </a:xfrm>
            <a:prstGeom prst="rect">
              <a:avLst/>
            </a:prstGeom>
          </p:spPr>
        </p:pic>
        <p:sp>
          <p:nvSpPr>
            <p:cNvPr id="16" name="TextBox 15"/>
            <p:cNvSpPr txBox="1"/>
            <p:nvPr/>
          </p:nvSpPr>
          <p:spPr>
            <a:xfrm>
              <a:off x="3071058" y="3110255"/>
              <a:ext cx="1182497" cy="45078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Mentor Physician</a:t>
              </a:r>
            </a:p>
          </p:txBody>
        </p:sp>
        <p:cxnSp>
          <p:nvCxnSpPr>
            <p:cNvPr id="22" name="Straight Connector 21"/>
            <p:cNvCxnSpPr>
              <a:cxnSpLocks/>
            </p:cNvCxnSpPr>
            <p:nvPr/>
          </p:nvCxnSpPr>
          <p:spPr>
            <a:xfrm flipV="1">
              <a:off x="4082425" y="2966148"/>
              <a:ext cx="134823" cy="1115711"/>
            </a:xfrm>
            <a:prstGeom prst="line">
              <a:avLst/>
            </a:prstGeom>
            <a:ln w="381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0" name="Picture 9" descr="doctors_icons.jpg"/>
            <p:cNvPicPr>
              <a:picLocks noChangeAspect="1"/>
            </p:cNvPicPr>
            <p:nvPr/>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738477" y="3303750"/>
              <a:ext cx="956033" cy="956033"/>
            </a:xfrm>
            <a:prstGeom prst="rect">
              <a:avLst/>
            </a:prstGeom>
          </p:spPr>
        </p:pic>
        <p:pic>
          <p:nvPicPr>
            <p:cNvPr id="14" name="Picture 13" descr="doctors_icons.jpg"/>
            <p:cNvPicPr>
              <a:picLocks noChangeAspect="1"/>
            </p:cNvPicPr>
            <p:nvPr/>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6266912" y="3290837"/>
              <a:ext cx="956033" cy="956033"/>
            </a:xfrm>
            <a:prstGeom prst="rect">
              <a:avLst/>
            </a:prstGeom>
          </p:spPr>
        </p:pic>
        <p:pic>
          <p:nvPicPr>
            <p:cNvPr id="13" name="Picture 12" descr="doctors_icons.jpg"/>
            <p:cNvPicPr>
              <a:picLocks noChangeAspect="1"/>
            </p:cNvPicPr>
            <p:nvPr/>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4965422" y="4026528"/>
              <a:ext cx="956033" cy="956033"/>
            </a:xfrm>
            <a:prstGeom prst="rect">
              <a:avLst/>
            </a:prstGeom>
          </p:spPr>
        </p:pic>
        <p:pic>
          <p:nvPicPr>
            <p:cNvPr id="12" name="Picture 11" descr="doctors_icons.jpg"/>
            <p:cNvPicPr>
              <a:picLocks noChangeAspect="1"/>
            </p:cNvPicPr>
            <p:nvPr/>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423326" y="4019529"/>
              <a:ext cx="956033" cy="956033"/>
            </a:xfrm>
            <a:prstGeom prst="rect">
              <a:avLst/>
            </a:prstGeom>
          </p:spPr>
        </p:pic>
      </p:gr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243669" y="905849"/>
            <a:ext cx="1970976" cy="1970976"/>
          </a:xfrm>
          <a:prstGeom prst="rect">
            <a:avLst/>
          </a:prstGeom>
        </p:spPr>
      </p:pic>
      <p:cxnSp>
        <p:nvCxnSpPr>
          <p:cNvPr id="25" name="Straight Connector 24"/>
          <p:cNvCxnSpPr>
            <a:cxnSpLocks/>
          </p:cNvCxnSpPr>
          <p:nvPr/>
        </p:nvCxnSpPr>
        <p:spPr>
          <a:xfrm>
            <a:off x="3677360" y="4173037"/>
            <a:ext cx="873732" cy="843744"/>
          </a:xfrm>
          <a:prstGeom prst="line">
            <a:avLst/>
          </a:prstGeom>
          <a:ln w="381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567426" y="401629"/>
            <a:ext cx="135485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CMQCC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Clinical Lead</a:t>
            </a:r>
          </a:p>
        </p:txBody>
      </p:sp>
      <p:cxnSp>
        <p:nvCxnSpPr>
          <p:cNvPr id="33" name="Straight Connector 32"/>
          <p:cNvCxnSpPr>
            <a:cxnSpLocks/>
          </p:cNvCxnSpPr>
          <p:nvPr/>
        </p:nvCxnSpPr>
        <p:spPr>
          <a:xfrm flipV="1">
            <a:off x="7680385" y="4378005"/>
            <a:ext cx="854015" cy="615493"/>
          </a:xfrm>
          <a:prstGeom prst="line">
            <a:avLst/>
          </a:prstGeom>
          <a:ln w="38100">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a:cxnSpLocks/>
          </p:cNvCxnSpPr>
          <p:nvPr/>
        </p:nvCxnSpPr>
        <p:spPr>
          <a:xfrm>
            <a:off x="5768976" y="5016781"/>
            <a:ext cx="726418" cy="0"/>
          </a:xfrm>
          <a:prstGeom prst="line">
            <a:avLst/>
          </a:prstGeom>
          <a:ln w="38100">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a:cxnSpLocks/>
          </p:cNvCxnSpPr>
          <p:nvPr/>
        </p:nvCxnSpPr>
        <p:spPr>
          <a:xfrm flipV="1">
            <a:off x="2997786" y="2611373"/>
            <a:ext cx="0" cy="509690"/>
          </a:xfrm>
          <a:prstGeom prst="line">
            <a:avLst/>
          </a:prstGeom>
          <a:ln w="38100">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a:cxnSpLocks/>
          </p:cNvCxnSpPr>
          <p:nvPr/>
        </p:nvCxnSpPr>
        <p:spPr>
          <a:xfrm flipV="1">
            <a:off x="9221907" y="2611373"/>
            <a:ext cx="0" cy="512087"/>
          </a:xfrm>
          <a:prstGeom prst="line">
            <a:avLst/>
          </a:prstGeom>
          <a:ln w="38100">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a:cxnSpLocks/>
          </p:cNvCxnSpPr>
          <p:nvPr/>
        </p:nvCxnSpPr>
        <p:spPr>
          <a:xfrm flipH="1" flipV="1">
            <a:off x="7357938" y="2693454"/>
            <a:ext cx="747215" cy="497319"/>
          </a:xfrm>
          <a:prstGeom prst="line">
            <a:avLst/>
          </a:prstGeom>
          <a:ln w="381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53" name="Title 1"/>
          <p:cNvSpPr txBox="1">
            <a:spLocks/>
          </p:cNvSpPr>
          <p:nvPr/>
        </p:nvSpPr>
        <p:spPr bwMode="auto">
          <a:xfrm>
            <a:off x="271000" y="384782"/>
            <a:ext cx="2076152" cy="118618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1"/>
                </a:solidFill>
                <a:latin typeface="+mj-lt"/>
                <a:ea typeface="ＭＳ Ｐゴシック" pitchFamily="4" charset="-128"/>
                <a:cs typeface="ＭＳ Ｐゴシック" pitchFamily="4" charset="-128"/>
              </a:defRPr>
            </a:lvl1pPr>
            <a:lvl2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2pPr>
            <a:lvl3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3pPr>
            <a:lvl4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4pPr>
            <a:lvl5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5pPr>
            <a:lvl6pPr marL="457200" algn="l" rtl="0" eaLnBrk="1" fontAlgn="base" hangingPunct="1">
              <a:spcBef>
                <a:spcPct val="0"/>
              </a:spcBef>
              <a:spcAft>
                <a:spcPct val="0"/>
              </a:spcAft>
              <a:defRPr sz="4000">
                <a:solidFill>
                  <a:schemeClr val="tx1"/>
                </a:solidFill>
                <a:latin typeface="Arial" pitchFamily="4" charset="0"/>
              </a:defRPr>
            </a:lvl6pPr>
            <a:lvl7pPr marL="914400" algn="l" rtl="0" eaLnBrk="1" fontAlgn="base" hangingPunct="1">
              <a:spcBef>
                <a:spcPct val="0"/>
              </a:spcBef>
              <a:spcAft>
                <a:spcPct val="0"/>
              </a:spcAft>
              <a:defRPr sz="4000">
                <a:solidFill>
                  <a:schemeClr val="tx1"/>
                </a:solidFill>
                <a:latin typeface="Arial" pitchFamily="4" charset="0"/>
              </a:defRPr>
            </a:lvl7pPr>
            <a:lvl8pPr marL="1371600" algn="l" rtl="0" eaLnBrk="1" fontAlgn="base" hangingPunct="1">
              <a:spcBef>
                <a:spcPct val="0"/>
              </a:spcBef>
              <a:spcAft>
                <a:spcPct val="0"/>
              </a:spcAft>
              <a:defRPr sz="4000">
                <a:solidFill>
                  <a:schemeClr val="tx1"/>
                </a:solidFill>
                <a:latin typeface="Arial" pitchFamily="4" charset="0"/>
              </a:defRPr>
            </a:lvl8pPr>
            <a:lvl9pPr marL="1828800" algn="l" rtl="0" eaLnBrk="1" fontAlgn="base" hangingPunct="1">
              <a:spcBef>
                <a:spcPct val="0"/>
              </a:spcBef>
              <a:spcAft>
                <a:spcPct val="0"/>
              </a:spcAft>
              <a:defRPr sz="4000">
                <a:solidFill>
                  <a:schemeClr val="tx1"/>
                </a:solidFill>
                <a:latin typeface="Arial" pitchFamily="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ＭＳ Ｐゴシック" pitchFamily="4" charset="-128"/>
                <a:cs typeface="Arial" panose="020B0604020202020204" pitchFamily="34" charset="0"/>
              </a:rPr>
              <a:t>Mentor</a:t>
            </a:r>
            <a:b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ＭＳ Ｐゴシック" pitchFamily="4" charset="-128"/>
                <a:cs typeface="Arial" panose="020B0604020202020204" pitchFamily="34" charset="0"/>
              </a:rPr>
            </a:b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ＭＳ Ｐゴシック" pitchFamily="4" charset="-128"/>
                <a:cs typeface="Arial" panose="020B0604020202020204" pitchFamily="34" charset="0"/>
              </a:rPr>
              <a:t>Model</a:t>
            </a:r>
          </a:p>
        </p:txBody>
      </p:sp>
      <p:sp>
        <p:nvSpPr>
          <p:cNvPr id="2" name="TextBox 1">
            <a:extLst>
              <a:ext uri="{FF2B5EF4-FFF2-40B4-BE49-F238E27FC236}">
                <a16:creationId xmlns:a16="http://schemas.microsoft.com/office/drawing/2014/main" id="{229443AC-EC07-2043-BB0E-11E6632BCD12}"/>
              </a:ext>
            </a:extLst>
          </p:cNvPr>
          <p:cNvSpPr txBox="1"/>
          <p:nvPr/>
        </p:nvSpPr>
        <p:spPr>
          <a:xfrm>
            <a:off x="12224326" y="60960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3" name="Graphic 62">
            <a:extLst>
              <a:ext uri="{FF2B5EF4-FFF2-40B4-BE49-F238E27FC236}">
                <a16:creationId xmlns:a16="http://schemas.microsoft.com/office/drawing/2014/main" id="{0C9A9F5A-9E2E-95D8-C63B-5025BA8F5B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5186519" y="1946918"/>
            <a:ext cx="1790697" cy="1758463"/>
          </a:xfrm>
          <a:prstGeom prst="rect">
            <a:avLst/>
          </a:prstGeom>
        </p:spPr>
      </p:pic>
      <p:sp>
        <p:nvSpPr>
          <p:cNvPr id="64" name="TextBox 63">
            <a:extLst>
              <a:ext uri="{FF2B5EF4-FFF2-40B4-BE49-F238E27FC236}">
                <a16:creationId xmlns:a16="http://schemas.microsoft.com/office/drawing/2014/main" id="{A7FF42B1-8985-35B3-045E-EAAE9DFF2E4E}"/>
              </a:ext>
            </a:extLst>
          </p:cNvPr>
          <p:cNvSpPr txBox="1"/>
          <p:nvPr/>
        </p:nvSpPr>
        <p:spPr>
          <a:xfrm>
            <a:off x="5405107" y="3641856"/>
            <a:ext cx="14656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Mentor </a:t>
            </a:r>
            <a:b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a:t>
            </a:r>
          </a:p>
        </p:txBody>
      </p:sp>
    </p:spTree>
    <p:extLst>
      <p:ext uri="{BB962C8B-B14F-4D97-AF65-F5344CB8AC3E}">
        <p14:creationId xmlns:p14="http://schemas.microsoft.com/office/powerpoint/2010/main" val="408700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27BADF-EAD3-C04E-862C-4058B7E96350}"/>
              </a:ext>
            </a:extLst>
          </p:cNvPr>
          <p:cNvPicPr>
            <a:picLocks noChangeAspect="1"/>
          </p:cNvPicPr>
          <p:nvPr/>
        </p:nvPicPr>
        <p:blipFill rotWithShape="1">
          <a:blip r:embed="rId2"/>
          <a:srcRect b="7407"/>
          <a:stretch/>
        </p:blipFill>
        <p:spPr>
          <a:xfrm>
            <a:off x="7603412" y="1862991"/>
            <a:ext cx="3978988" cy="3684248"/>
          </a:xfrm>
          <a:prstGeom prst="rect">
            <a:avLst/>
          </a:prstGeom>
        </p:spPr>
      </p:pic>
      <p:sp>
        <p:nvSpPr>
          <p:cNvPr id="3" name="Content Placeholder 2"/>
          <p:cNvSpPr>
            <a:spLocks noGrp="1"/>
          </p:cNvSpPr>
          <p:nvPr>
            <p:ph idx="1"/>
          </p:nvPr>
        </p:nvSpPr>
        <p:spPr>
          <a:xfrm>
            <a:off x="609600" y="1917420"/>
            <a:ext cx="10972800" cy="4674783"/>
          </a:xfrm>
        </p:spPr>
        <p:txBody>
          <a:bodyPr>
            <a:normAutofit/>
          </a:bodyPr>
          <a:lstStyle/>
          <a:p>
            <a:r>
              <a:rPr lang="en-US" dirty="0"/>
              <a:t>Set the expectation that bedside staff is integral</a:t>
            </a:r>
          </a:p>
          <a:p>
            <a:pPr lvl="1"/>
            <a:r>
              <a:rPr lang="en-US" dirty="0"/>
              <a:t>Expand QI knowledge</a:t>
            </a:r>
          </a:p>
          <a:p>
            <a:r>
              <a:rPr lang="en-US" dirty="0"/>
              <a:t>Timely Communication</a:t>
            </a:r>
          </a:p>
          <a:p>
            <a:pPr lvl="1"/>
            <a:r>
              <a:rPr lang="en-US" sz="2600" dirty="0"/>
              <a:t>Who</a:t>
            </a:r>
          </a:p>
          <a:p>
            <a:pPr lvl="1"/>
            <a:r>
              <a:rPr lang="en-US" sz="2600" dirty="0"/>
              <a:t>How</a:t>
            </a:r>
          </a:p>
          <a:p>
            <a:pPr lvl="1"/>
            <a:r>
              <a:rPr lang="en-US" sz="2600" dirty="0"/>
              <a:t>When</a:t>
            </a:r>
          </a:p>
          <a:p>
            <a:r>
              <a:rPr lang="en-US" sz="3100" dirty="0"/>
              <a:t>Prepare for scheduled meetings</a:t>
            </a:r>
          </a:p>
        </p:txBody>
      </p:sp>
      <p:sp>
        <p:nvSpPr>
          <p:cNvPr id="4" name="Title 1">
            <a:extLst>
              <a:ext uri="{FF2B5EF4-FFF2-40B4-BE49-F238E27FC236}">
                <a16:creationId xmlns:a16="http://schemas.microsoft.com/office/drawing/2014/main" id="{6EBEEAFA-D538-FE44-AC84-8D2DFEDA05B1}"/>
              </a:ext>
            </a:extLst>
          </p:cNvPr>
          <p:cNvSpPr txBox="1">
            <a:spLocks/>
          </p:cNvSpPr>
          <p:nvPr/>
        </p:nvSpPr>
        <p:spPr>
          <a:xfrm>
            <a:off x="609600" y="691473"/>
            <a:ext cx="10363200" cy="914400"/>
          </a:xfrm>
          <a:prstGeom prst="rect">
            <a:avLst/>
          </a:prstGeom>
        </p:spPr>
        <p:txBody>
          <a:bodyPr vert="horz" lIns="91440" tIns="45720" rIns="91440" bIns="45720" rtlCol="0" anchor="ctr">
            <a:normAutofit fontScale="97500"/>
          </a:bodyPr>
          <a:lstStyle>
            <a:lvl1pPr algn="l" rtl="0" eaLnBrk="1" fontAlgn="base" hangingPunct="1">
              <a:spcBef>
                <a:spcPct val="0"/>
              </a:spcBef>
              <a:spcAft>
                <a:spcPct val="0"/>
              </a:spcAft>
              <a:defRPr sz="3600" b="0" i="0">
                <a:solidFill>
                  <a:schemeClr val="tx1"/>
                </a:solidFill>
                <a:latin typeface="+mj-lt"/>
                <a:ea typeface="Roboto Medium" panose="02000000000000000000" pitchFamily="2" charset="0"/>
                <a:cs typeface="Roboto Medium" panose="02000000000000000000" pitchFamily="2" charset="0"/>
              </a:defRPr>
            </a:lvl1pPr>
            <a:lvl2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2pPr>
            <a:lvl3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3pPr>
            <a:lvl4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4pPr>
            <a:lvl5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5pPr>
            <a:lvl6pPr marL="457189" algn="l" rtl="0" eaLnBrk="1" fontAlgn="base" hangingPunct="1">
              <a:spcBef>
                <a:spcPct val="0"/>
              </a:spcBef>
              <a:spcAft>
                <a:spcPct val="0"/>
              </a:spcAft>
              <a:defRPr sz="4000">
                <a:solidFill>
                  <a:schemeClr val="tx1"/>
                </a:solidFill>
                <a:latin typeface="Arial" pitchFamily="4" charset="0"/>
              </a:defRPr>
            </a:lvl6pPr>
            <a:lvl7pPr marL="914377" algn="l" rtl="0" eaLnBrk="1" fontAlgn="base" hangingPunct="1">
              <a:spcBef>
                <a:spcPct val="0"/>
              </a:spcBef>
              <a:spcAft>
                <a:spcPct val="0"/>
              </a:spcAft>
              <a:defRPr sz="4000">
                <a:solidFill>
                  <a:schemeClr val="tx1"/>
                </a:solidFill>
                <a:latin typeface="Arial" pitchFamily="4" charset="0"/>
              </a:defRPr>
            </a:lvl7pPr>
            <a:lvl8pPr marL="1371566" algn="l" rtl="0" eaLnBrk="1" fontAlgn="base" hangingPunct="1">
              <a:spcBef>
                <a:spcPct val="0"/>
              </a:spcBef>
              <a:spcAft>
                <a:spcPct val="0"/>
              </a:spcAft>
              <a:defRPr sz="4000">
                <a:solidFill>
                  <a:schemeClr val="tx1"/>
                </a:solidFill>
                <a:latin typeface="Arial" pitchFamily="4" charset="0"/>
              </a:defRPr>
            </a:lvl8pPr>
            <a:lvl9pPr marL="1828754" algn="l" rtl="0" eaLnBrk="1" fontAlgn="base" hangingPunct="1">
              <a:spcBef>
                <a:spcPct val="0"/>
              </a:spcBef>
              <a:spcAft>
                <a:spcPct val="0"/>
              </a:spcAft>
              <a:defRPr sz="4000">
                <a:solidFill>
                  <a:schemeClr val="tx1"/>
                </a:solidFill>
                <a:latin typeface="Arial" pitchFamily="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8C1515"/>
                </a:solidFill>
                <a:effectLst/>
                <a:uLnTx/>
                <a:uFillTx/>
                <a:latin typeface="Arial" panose="020B0604020202020204" pitchFamily="34" charset="0"/>
                <a:ea typeface="Roboto Medium" panose="02000000000000000000" pitchFamily="2" charset="0"/>
                <a:cs typeface="Arial" panose="020B0604020202020204" pitchFamily="34" charset="0"/>
              </a:rPr>
              <a:t>Build the Team before you Build the Plan</a:t>
            </a:r>
          </a:p>
        </p:txBody>
      </p:sp>
    </p:spTree>
    <p:extLst>
      <p:ext uri="{BB962C8B-B14F-4D97-AF65-F5344CB8AC3E}">
        <p14:creationId xmlns:p14="http://schemas.microsoft.com/office/powerpoint/2010/main" val="3752255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19414-09CE-3049-8F68-1534221334D6}"/>
              </a:ext>
            </a:extLst>
          </p:cNvPr>
          <p:cNvSpPr>
            <a:spLocks noGrp="1"/>
          </p:cNvSpPr>
          <p:nvPr>
            <p:ph type="title"/>
          </p:nvPr>
        </p:nvSpPr>
        <p:spPr>
          <a:xfrm>
            <a:off x="685800" y="762000"/>
            <a:ext cx="10831748" cy="685800"/>
          </a:xfrm>
        </p:spPr>
        <p:txBody>
          <a:bodyPr>
            <a:normAutofit/>
          </a:bodyPr>
          <a:lstStyle/>
          <a:p>
            <a:r>
              <a:rPr lang="en-US" dirty="0">
                <a:solidFill>
                  <a:srgbClr val="A2203C"/>
                </a:solidFill>
              </a:rPr>
              <a:t>Many Maternal Infections Can Lead to Sepsis</a:t>
            </a:r>
          </a:p>
        </p:txBody>
      </p:sp>
      <p:graphicFrame>
        <p:nvGraphicFramePr>
          <p:cNvPr id="4" name="Content Placeholder 3">
            <a:extLst>
              <a:ext uri="{FF2B5EF4-FFF2-40B4-BE49-F238E27FC236}">
                <a16:creationId xmlns:a16="http://schemas.microsoft.com/office/drawing/2014/main" id="{0033EB4F-A658-A244-B9D3-DD26DF9094DD}"/>
              </a:ext>
            </a:extLst>
          </p:cNvPr>
          <p:cNvGraphicFramePr>
            <a:graphicFrameLocks noGrp="1"/>
          </p:cNvGraphicFramePr>
          <p:nvPr>
            <p:ph idx="1"/>
          </p:nvPr>
        </p:nvGraphicFramePr>
        <p:xfrm>
          <a:off x="609600" y="1783080"/>
          <a:ext cx="10972800" cy="4490288"/>
        </p:xfrm>
        <a:graphic>
          <a:graphicData uri="http://schemas.openxmlformats.org/drawingml/2006/table">
            <a:tbl>
              <a:tblPr firstRow="1" bandRow="1">
                <a:tableStyleId>{C4B1156A-380E-4F78-BDF5-A606A8083BF9}</a:tableStyleId>
              </a:tblPr>
              <a:tblGrid>
                <a:gridCol w="3657600">
                  <a:extLst>
                    <a:ext uri="{9D8B030D-6E8A-4147-A177-3AD203B41FA5}">
                      <a16:colId xmlns:a16="http://schemas.microsoft.com/office/drawing/2014/main" val="2516871861"/>
                    </a:ext>
                  </a:extLst>
                </a:gridCol>
                <a:gridCol w="3657600">
                  <a:extLst>
                    <a:ext uri="{9D8B030D-6E8A-4147-A177-3AD203B41FA5}">
                      <a16:colId xmlns:a16="http://schemas.microsoft.com/office/drawing/2014/main" val="625290499"/>
                    </a:ext>
                  </a:extLst>
                </a:gridCol>
                <a:gridCol w="3657600">
                  <a:extLst>
                    <a:ext uri="{9D8B030D-6E8A-4147-A177-3AD203B41FA5}">
                      <a16:colId xmlns:a16="http://schemas.microsoft.com/office/drawing/2014/main" val="4128749729"/>
                    </a:ext>
                  </a:extLst>
                </a:gridCol>
              </a:tblGrid>
              <a:tr h="751840">
                <a:tc>
                  <a:txBody>
                    <a:bodyPr/>
                    <a:lstStyle/>
                    <a:p>
                      <a:pPr marL="0" marR="0" algn="ctr">
                        <a:spcBef>
                          <a:spcPts val="0"/>
                        </a:spcBef>
                        <a:spcAft>
                          <a:spcPts val="0"/>
                        </a:spcAft>
                      </a:pPr>
                      <a:r>
                        <a:rPr lang="en-US" sz="2800" dirty="0">
                          <a:effectLst/>
                        </a:rPr>
                        <a:t>Antepartum</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marL="0" marR="0" algn="ctr">
                        <a:spcBef>
                          <a:spcPts val="0"/>
                        </a:spcBef>
                        <a:spcAft>
                          <a:spcPts val="0"/>
                        </a:spcAft>
                      </a:pPr>
                      <a:r>
                        <a:rPr lang="en-US" sz="2800" dirty="0">
                          <a:effectLst/>
                        </a:rPr>
                        <a:t>Intrapartum/</a:t>
                      </a:r>
                      <a:br>
                        <a:rPr lang="en-US" sz="2800" dirty="0">
                          <a:effectLst/>
                        </a:rPr>
                      </a:br>
                      <a:r>
                        <a:rPr lang="en-US" sz="2800" dirty="0">
                          <a:effectLst/>
                        </a:rPr>
                        <a:t>Immed. Postpartum</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lgn="ctr">
                        <a:spcBef>
                          <a:spcPts val="0"/>
                        </a:spcBef>
                        <a:spcAft>
                          <a:spcPts val="0"/>
                        </a:spcAft>
                      </a:pPr>
                      <a:r>
                        <a:rPr lang="en-US" sz="2800" dirty="0">
                          <a:effectLst/>
                        </a:rPr>
                        <a:t>Post-discharge</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40000"/>
                        <a:lumOff val="60000"/>
                      </a:schemeClr>
                    </a:solidFill>
                  </a:tcPr>
                </a:tc>
                <a:extLst>
                  <a:ext uri="{0D108BD9-81ED-4DB2-BD59-A6C34878D82A}">
                    <a16:rowId xmlns:a16="http://schemas.microsoft.com/office/drawing/2014/main" val="691210850"/>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effectLst/>
                        </a:rPr>
                        <a:t>Pyelonephritis</a:t>
                      </a:r>
                      <a:endParaRPr lang="en-US"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dirty="0">
                          <a:effectLst/>
                        </a:rPr>
                        <a:t>Chorioamnionitis/ intraamniotic infection</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dirty="0">
                          <a:effectLst/>
                        </a:rPr>
                        <a:t>Endometritis</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92999662"/>
                  </a:ext>
                </a:extLst>
              </a:tr>
              <a:tr h="75648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effectLst/>
                        </a:rPr>
                        <a:t>Septic abortion</a:t>
                      </a:r>
                      <a:endParaRPr lang="en-US"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dirty="0">
                          <a:effectLst/>
                        </a:rPr>
                        <a:t>Endometritis</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dirty="0">
                          <a:effectLst/>
                        </a:rPr>
                        <a:t>Pyelonephritis</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25347077"/>
                  </a:ext>
                </a:extLst>
              </a:tr>
              <a:tr h="370840">
                <a:tc>
                  <a:txBody>
                    <a:bodyPr/>
                    <a:lstStyle/>
                    <a:p>
                      <a:pPr marL="0" marR="0" algn="ctr">
                        <a:spcBef>
                          <a:spcPts val="0"/>
                        </a:spcBef>
                        <a:spcAft>
                          <a:spcPts val="0"/>
                        </a:spcAft>
                      </a:pPr>
                      <a:r>
                        <a:rPr lang="en-US" sz="2400" dirty="0">
                          <a:effectLst/>
                        </a:rPr>
                        <a:t>Chorioamnionitis/</a:t>
                      </a:r>
                    </a:p>
                    <a:p>
                      <a:pPr marL="0" marR="0" algn="ctr">
                        <a:spcBef>
                          <a:spcPts val="0"/>
                        </a:spcBef>
                        <a:spcAft>
                          <a:spcPts val="0"/>
                        </a:spcAft>
                      </a:pPr>
                      <a:r>
                        <a:rPr lang="en-US" sz="2400" dirty="0">
                          <a:effectLst/>
                        </a:rPr>
                        <a:t>intraamniotic infection</a:t>
                      </a:r>
                      <a:endParaRPr lang="en-US"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effectLst/>
                        </a:rPr>
                        <a:t>Pyelonephritis</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dirty="0">
                          <a:effectLst/>
                        </a:rPr>
                        <a:t>Wound Infection/ </a:t>
                      </a:r>
                      <a:br>
                        <a:rPr lang="en-US" sz="2400" dirty="0">
                          <a:effectLst/>
                        </a:rPr>
                      </a:br>
                      <a:r>
                        <a:rPr lang="en-US" sz="2400" dirty="0">
                          <a:effectLst/>
                        </a:rPr>
                        <a:t>Necrotizing Fasciitis</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0636560"/>
                  </a:ext>
                </a:extLst>
              </a:tr>
              <a:tr h="6858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effectLst/>
                        </a:rPr>
                        <a:t>Pneumonia/ influenza</a:t>
                      </a:r>
                      <a:endParaRPr lang="en-US"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effectLst/>
                        </a:rPr>
                        <a:t>Pneumonia/influenza</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dirty="0">
                          <a:effectLst/>
                        </a:rPr>
                        <a:t>Pneumonia/influenza</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44138426"/>
                  </a:ext>
                </a:extLst>
              </a:tr>
              <a:tr h="370840">
                <a:tc>
                  <a:txBody>
                    <a:bodyPr/>
                    <a:lstStyle/>
                    <a:p>
                      <a:pPr marL="0" marR="0" algn="ctr">
                        <a:spcBef>
                          <a:spcPts val="0"/>
                        </a:spcBef>
                        <a:spcAft>
                          <a:spcPts val="0"/>
                        </a:spcAft>
                      </a:pPr>
                      <a:r>
                        <a:rPr lang="en-US" sz="2400" dirty="0">
                          <a:effectLst/>
                        </a:rPr>
                        <a:t>Appendicitis</a:t>
                      </a:r>
                      <a:endParaRPr lang="en-US"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dirty="0">
                          <a:effectLst/>
                        </a:rPr>
                        <a:t>Wound Infection/ </a:t>
                      </a:r>
                      <a:br>
                        <a:rPr lang="en-US" sz="2400" dirty="0">
                          <a:effectLst/>
                        </a:rPr>
                      </a:br>
                      <a:r>
                        <a:rPr lang="en-US" sz="2400" dirty="0">
                          <a:effectLst/>
                        </a:rPr>
                        <a:t>Necrotizing Fasciitis</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dirty="0">
                          <a:effectLst/>
                        </a:rPr>
                        <a:t>Cholecystitis, Mastitis, Other GI</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04417148"/>
                  </a:ext>
                </a:extLst>
              </a:tr>
            </a:tbl>
          </a:graphicData>
        </a:graphic>
      </p:graphicFrame>
    </p:spTree>
    <p:extLst>
      <p:ext uri="{BB962C8B-B14F-4D97-AF65-F5344CB8AC3E}">
        <p14:creationId xmlns:p14="http://schemas.microsoft.com/office/powerpoint/2010/main" val="9182422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A55AE-CA48-1C44-B307-43E8C3FB2CFC}"/>
              </a:ext>
            </a:extLst>
          </p:cNvPr>
          <p:cNvSpPr>
            <a:spLocks noGrp="1"/>
          </p:cNvSpPr>
          <p:nvPr>
            <p:ph type="title"/>
          </p:nvPr>
        </p:nvSpPr>
        <p:spPr>
          <a:xfrm>
            <a:off x="620019" y="571500"/>
            <a:ext cx="10363200" cy="914400"/>
          </a:xfrm>
        </p:spPr>
        <p:txBody>
          <a:bodyPr>
            <a:normAutofit/>
          </a:bodyPr>
          <a:lstStyle/>
          <a:p>
            <a:r>
              <a:rPr lang="en-US" sz="4000" dirty="0">
                <a:latin typeface="Arial" panose="020B0604020202020204" pitchFamily="34" charset="0"/>
                <a:cs typeface="Arial" panose="020B0604020202020204" pitchFamily="34" charset="0"/>
              </a:rPr>
              <a:t>Standard Team Members</a:t>
            </a:r>
          </a:p>
        </p:txBody>
      </p:sp>
      <p:sp>
        <p:nvSpPr>
          <p:cNvPr id="3" name="Content Placeholder 2">
            <a:extLst>
              <a:ext uri="{FF2B5EF4-FFF2-40B4-BE49-F238E27FC236}">
                <a16:creationId xmlns:a16="http://schemas.microsoft.com/office/drawing/2014/main" id="{51EB562C-ED87-984A-9FF8-BE0F4D2A6736}"/>
              </a:ext>
            </a:extLst>
          </p:cNvPr>
          <p:cNvSpPr>
            <a:spLocks noGrp="1"/>
          </p:cNvSpPr>
          <p:nvPr>
            <p:ph idx="1"/>
          </p:nvPr>
        </p:nvSpPr>
        <p:spPr>
          <a:xfrm>
            <a:off x="609600" y="1910443"/>
            <a:ext cx="10972800" cy="3886200"/>
          </a:xfrm>
        </p:spPr>
        <p:txBody>
          <a:bodyPr>
            <a:normAutofit fontScale="92500" lnSpcReduction="10000"/>
          </a:bodyPr>
          <a:lstStyle/>
          <a:p>
            <a:r>
              <a:rPr lang="en-US" sz="3000" dirty="0">
                <a:latin typeface="Arial" panose="020B0604020202020204" pitchFamily="34" charset="0"/>
                <a:ea typeface="Roboto Light" panose="02000000000000000000" pitchFamily="2" charset="0"/>
                <a:cs typeface="Arial" panose="020B0604020202020204" pitchFamily="34" charset="0"/>
              </a:rPr>
              <a:t>Physician Leaders – OB, MFM</a:t>
            </a:r>
          </a:p>
          <a:p>
            <a:r>
              <a:rPr lang="en-US" sz="3000" dirty="0">
                <a:latin typeface="Arial" panose="020B0604020202020204" pitchFamily="34" charset="0"/>
                <a:ea typeface="Roboto Light" panose="02000000000000000000" pitchFamily="2" charset="0"/>
                <a:cs typeface="Arial" panose="020B0604020202020204" pitchFamily="34" charset="0"/>
              </a:rPr>
              <a:t>Midwifery Leaders</a:t>
            </a:r>
          </a:p>
          <a:p>
            <a:r>
              <a:rPr lang="en-US" sz="3000" dirty="0">
                <a:latin typeface="Arial" panose="020B0604020202020204" pitchFamily="34" charset="0"/>
                <a:ea typeface="Roboto Light" panose="02000000000000000000" pitchFamily="2" charset="0"/>
                <a:cs typeface="Arial" panose="020B0604020202020204" pitchFamily="34" charset="0"/>
              </a:rPr>
              <a:t>Nurse Leaders – Director, Manager, CNS, Educator</a:t>
            </a:r>
          </a:p>
          <a:p>
            <a:r>
              <a:rPr lang="en-US" sz="3000" dirty="0">
                <a:latin typeface="Arial" panose="020B0604020202020204" pitchFamily="34" charset="0"/>
                <a:ea typeface="Roboto Light" panose="02000000000000000000" pitchFamily="2" charset="0"/>
                <a:cs typeface="Arial" panose="020B0604020202020204" pitchFamily="34" charset="0"/>
              </a:rPr>
              <a:t>Informal Leaders</a:t>
            </a:r>
          </a:p>
          <a:p>
            <a:r>
              <a:rPr lang="en-US" sz="3000" dirty="0">
                <a:latin typeface="Arial" panose="020B0604020202020204" pitchFamily="34" charset="0"/>
                <a:ea typeface="Roboto Light" panose="02000000000000000000" pitchFamily="2" charset="0"/>
                <a:cs typeface="Arial" panose="020B0604020202020204" pitchFamily="34" charset="0"/>
              </a:rPr>
              <a:t>Data Colleagues </a:t>
            </a:r>
          </a:p>
          <a:p>
            <a:pPr lvl="1"/>
            <a:r>
              <a:rPr lang="en-US" dirty="0">
                <a:latin typeface="Arial" panose="020B0604020202020204" pitchFamily="34" charset="0"/>
                <a:ea typeface="Roboto Light" panose="02000000000000000000" pitchFamily="2" charset="0"/>
                <a:cs typeface="Arial" panose="020B0604020202020204" pitchFamily="34" charset="0"/>
              </a:rPr>
              <a:t>Quality Staff</a:t>
            </a:r>
          </a:p>
          <a:p>
            <a:pPr lvl="1"/>
            <a:r>
              <a:rPr lang="en-US" dirty="0">
                <a:latin typeface="Arial" panose="020B0604020202020204" pitchFamily="34" charset="0"/>
                <a:ea typeface="Roboto Light" panose="02000000000000000000" pitchFamily="2" charset="0"/>
                <a:cs typeface="Arial" panose="020B0604020202020204" pitchFamily="34" charset="0"/>
              </a:rPr>
              <a:t>Patient Safety/Risk Management</a:t>
            </a:r>
          </a:p>
          <a:p>
            <a:pPr lvl="1"/>
            <a:r>
              <a:rPr lang="en-US" dirty="0">
                <a:latin typeface="Arial" panose="020B0604020202020204" pitchFamily="34" charset="0"/>
                <a:ea typeface="Roboto Light" panose="02000000000000000000" pitchFamily="2" charset="0"/>
                <a:cs typeface="Arial" panose="020B0604020202020204" pitchFamily="34" charset="0"/>
              </a:rPr>
              <a:t>Health Information Management Staff</a:t>
            </a:r>
          </a:p>
          <a:p>
            <a:pPr lvl="1"/>
            <a:r>
              <a:rPr lang="en-US" dirty="0">
                <a:latin typeface="Arial" panose="020B0604020202020204" pitchFamily="34" charset="0"/>
                <a:ea typeface="Roboto Light" panose="02000000000000000000" pitchFamily="2" charset="0"/>
                <a:cs typeface="Arial" panose="020B0604020202020204" pitchFamily="34" charset="0"/>
              </a:rPr>
              <a:t>Analyst</a:t>
            </a:r>
          </a:p>
        </p:txBody>
      </p:sp>
    </p:spTree>
    <p:extLst>
      <p:ext uri="{BB962C8B-B14F-4D97-AF65-F5344CB8AC3E}">
        <p14:creationId xmlns:p14="http://schemas.microsoft.com/office/powerpoint/2010/main" val="9067853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488B4-1D96-AD73-46F2-C74A167E5055}"/>
              </a:ext>
            </a:extLst>
          </p:cNvPr>
          <p:cNvSpPr>
            <a:spLocks noGrp="1"/>
          </p:cNvSpPr>
          <p:nvPr>
            <p:ph type="title"/>
          </p:nvPr>
        </p:nvSpPr>
        <p:spPr/>
        <p:txBody>
          <a:bodyPr>
            <a:normAutofit/>
          </a:bodyPr>
          <a:lstStyle/>
          <a:p>
            <a:r>
              <a:rPr lang="en-US" sz="4000" dirty="0"/>
              <a:t>Supportive Team Members</a:t>
            </a:r>
          </a:p>
        </p:txBody>
      </p:sp>
      <p:sp>
        <p:nvSpPr>
          <p:cNvPr id="3" name="Content Placeholder 2">
            <a:extLst>
              <a:ext uri="{FF2B5EF4-FFF2-40B4-BE49-F238E27FC236}">
                <a16:creationId xmlns:a16="http://schemas.microsoft.com/office/drawing/2014/main" id="{2724B93C-3EF5-6DDB-F827-20B7F46ECCB4}"/>
              </a:ext>
            </a:extLst>
          </p:cNvPr>
          <p:cNvSpPr>
            <a:spLocks noGrp="1"/>
          </p:cNvSpPr>
          <p:nvPr>
            <p:ph idx="1"/>
          </p:nvPr>
        </p:nvSpPr>
        <p:spPr>
          <a:xfrm>
            <a:off x="6096000" y="1825625"/>
            <a:ext cx="5257800" cy="3923534"/>
          </a:xfrm>
        </p:spPr>
        <p:txBody>
          <a:bodyPr>
            <a:normAutofit/>
          </a:bodyPr>
          <a:lstStyle/>
          <a:p>
            <a:r>
              <a:rPr lang="en-US" b="1" dirty="0"/>
              <a:t>Patient Representatives</a:t>
            </a:r>
          </a:p>
          <a:p>
            <a:r>
              <a:rPr lang="en-US" b="1" dirty="0"/>
              <a:t>Community Representatives</a:t>
            </a:r>
          </a:p>
          <a:p>
            <a:r>
              <a:rPr lang="en-US" dirty="0"/>
              <a:t>Administrative Leaders</a:t>
            </a:r>
            <a:endParaRPr lang="en-US" dirty="0">
              <a:highlight>
                <a:srgbClr val="FFFF00"/>
              </a:highlight>
            </a:endParaRPr>
          </a:p>
          <a:p>
            <a:r>
              <a:rPr lang="en-US" dirty="0"/>
              <a:t>Board of Directors</a:t>
            </a:r>
          </a:p>
          <a:p>
            <a:r>
              <a:rPr lang="en-US" dirty="0"/>
              <a:t>Community Leaders</a:t>
            </a:r>
          </a:p>
          <a:p>
            <a:r>
              <a:rPr lang="en-US" dirty="0"/>
              <a:t>Marketing</a:t>
            </a:r>
          </a:p>
          <a:p>
            <a:r>
              <a:rPr lang="en-US" dirty="0"/>
              <a:t>State Collaborative</a:t>
            </a:r>
          </a:p>
        </p:txBody>
      </p:sp>
      <p:pic>
        <p:nvPicPr>
          <p:cNvPr id="4" name="Picture 3" descr="A picture containing person, indoor, people, game&#10;&#10;Description automatically generated">
            <a:extLst>
              <a:ext uri="{FF2B5EF4-FFF2-40B4-BE49-F238E27FC236}">
                <a16:creationId xmlns:a16="http://schemas.microsoft.com/office/drawing/2014/main" id="{4466D440-6BF2-A225-25E1-37DD9BD01321}"/>
              </a:ext>
            </a:extLst>
          </p:cNvPr>
          <p:cNvPicPr>
            <a:picLocks noChangeAspect="1"/>
          </p:cNvPicPr>
          <p:nvPr/>
        </p:nvPicPr>
        <p:blipFill rotWithShape="1">
          <a:blip r:embed="rId2"/>
          <a:srcRect l="12182" r="13964" b="2"/>
          <a:stretch/>
        </p:blipFill>
        <p:spPr>
          <a:xfrm>
            <a:off x="609600" y="1981200"/>
            <a:ext cx="5080000" cy="3886200"/>
          </a:xfrm>
          <a:prstGeom prst="rect">
            <a:avLst/>
          </a:prstGeom>
          <a:noFill/>
        </p:spPr>
      </p:pic>
    </p:spTree>
    <p:extLst>
      <p:ext uri="{BB962C8B-B14F-4D97-AF65-F5344CB8AC3E}">
        <p14:creationId xmlns:p14="http://schemas.microsoft.com/office/powerpoint/2010/main" val="11681543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94FD0A-79FC-41D3-BD00-786CACBCDB0C}"/>
              </a:ext>
            </a:extLst>
          </p:cNvPr>
          <p:cNvSpPr>
            <a:spLocks noGrp="1"/>
          </p:cNvSpPr>
          <p:nvPr>
            <p:ph type="ctrTitle"/>
          </p:nvPr>
        </p:nvSpPr>
        <p:spPr>
          <a:xfrm>
            <a:off x="5582493" y="1122363"/>
            <a:ext cx="5129047" cy="2306637"/>
          </a:xfrm>
        </p:spPr>
        <p:txBody>
          <a:bodyPr>
            <a:noAutofit/>
          </a:bodyPr>
          <a:lstStyle/>
          <a:p>
            <a:r>
              <a:rPr lang="en-US" sz="4000" dirty="0">
                <a:effectLst/>
                <a:latin typeface="Arial" panose="020B0604020202020204" pitchFamily="34" charset="0"/>
                <a:ea typeface="Times New Roman" panose="02020603050405020304" pitchFamily="18" charset="0"/>
                <a:cs typeface="Arial" panose="020B0604020202020204" pitchFamily="34" charset="0"/>
              </a:rPr>
              <a:t>Why a Collaborative</a:t>
            </a:r>
            <a:r>
              <a:rPr lang="en-US" sz="4000" dirty="0">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46509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D2896-70B4-79A7-ACFF-0684491B2E1E}"/>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The Problem</a:t>
            </a:r>
          </a:p>
        </p:txBody>
      </p:sp>
      <p:sp>
        <p:nvSpPr>
          <p:cNvPr id="3" name="Content Placeholder 2">
            <a:extLst>
              <a:ext uri="{FF2B5EF4-FFF2-40B4-BE49-F238E27FC236}">
                <a16:creationId xmlns:a16="http://schemas.microsoft.com/office/drawing/2014/main" id="{BDE9C952-D601-7950-7C1C-B8978746366A}"/>
              </a:ext>
            </a:extLst>
          </p:cNvPr>
          <p:cNvSpPr>
            <a:spLocks noGrp="1"/>
          </p:cNvSpPr>
          <p:nvPr>
            <p:ph idx="1"/>
          </p:nvPr>
        </p:nvSpPr>
        <p:spPr>
          <a:xfrm>
            <a:off x="838200" y="1825625"/>
            <a:ext cx="10515600" cy="3539430"/>
          </a:xfrm>
        </p:spPr>
        <p:txBody>
          <a:bodyPr>
            <a:spAutoFit/>
          </a:bodyPr>
          <a:lstStyle/>
          <a:p>
            <a:pPr marL="342900" marR="0" lvl="0" indent="-342900">
              <a:lnSpc>
                <a:spcPct val="100000"/>
              </a:lnSpc>
              <a:spcBef>
                <a:spcPts val="0"/>
              </a:spcBef>
              <a:spcAft>
                <a:spcPts val="0"/>
              </a:spcAft>
              <a:buFont typeface="Symbol" pitchFamily="2" charset="2"/>
              <a:buChar char=""/>
            </a:pPr>
            <a:r>
              <a:rPr lang="en-US" dirty="0">
                <a:effectLst/>
                <a:latin typeface="Arial" panose="020B0604020202020204" pitchFamily="34" charset="0"/>
                <a:cs typeface="Arial" panose="020B0604020202020204" pitchFamily="34" charset="0"/>
              </a:rPr>
              <a:t>Obstetric sepsis is the #2 cause of maternal mortality </a:t>
            </a:r>
          </a:p>
          <a:p>
            <a:pPr marL="342900" marR="0" lvl="0" indent="-342900">
              <a:lnSpc>
                <a:spcPct val="100000"/>
              </a:lnSpc>
              <a:spcBef>
                <a:spcPts val="0"/>
              </a:spcBef>
              <a:spcAft>
                <a:spcPts val="0"/>
              </a:spcAft>
              <a:buFont typeface="Symbol" pitchFamily="2" charset="2"/>
              <a:buChar char=""/>
            </a:pPr>
            <a:r>
              <a:rPr lang="en-US" dirty="0">
                <a:effectLst/>
                <a:latin typeface="Arial" panose="020B0604020202020204" pitchFamily="34" charset="0"/>
                <a:cs typeface="Arial" panose="020B0604020202020204" pitchFamily="34" charset="0"/>
              </a:rPr>
              <a:t>Obstetric sepsis is the #3 cause of severe maternal morbidity </a:t>
            </a:r>
          </a:p>
          <a:p>
            <a:pPr marL="342900" marR="0" lvl="0" indent="-342900">
              <a:lnSpc>
                <a:spcPct val="100000"/>
              </a:lnSpc>
              <a:spcBef>
                <a:spcPts val="0"/>
              </a:spcBef>
              <a:spcAft>
                <a:spcPts val="0"/>
              </a:spcAft>
              <a:buFont typeface="Symbol" pitchFamily="2" charset="2"/>
              <a:buChar char=""/>
            </a:pPr>
            <a:r>
              <a:rPr lang="en-US" dirty="0">
                <a:effectLst/>
                <a:latin typeface="Arial" panose="020B0604020202020204" pitchFamily="34" charset="0"/>
                <a:cs typeface="Arial" panose="020B0604020202020204" pitchFamily="34" charset="0"/>
              </a:rPr>
              <a:t>The Joint Commission (TJC) / Centers for Medicare &amp; Medicaid Services (CMS) are introducing a severe maternal morbidity (SMM) quality measure this year</a:t>
            </a:r>
          </a:p>
          <a:p>
            <a:pPr marL="342900" marR="0" lvl="0" indent="-342900">
              <a:lnSpc>
                <a:spcPct val="100000"/>
              </a:lnSpc>
              <a:spcBef>
                <a:spcPts val="0"/>
              </a:spcBef>
              <a:spcAft>
                <a:spcPts val="0"/>
              </a:spcAft>
              <a:buFont typeface="Symbol" pitchFamily="2" charset="2"/>
              <a:buChar char=""/>
            </a:pPr>
            <a:r>
              <a:rPr lang="en-US" dirty="0">
                <a:effectLst/>
                <a:latin typeface="Arial" panose="020B0604020202020204" pitchFamily="34" charset="0"/>
                <a:cs typeface="Arial" panose="020B0604020202020204" pitchFamily="34" charset="0"/>
              </a:rPr>
              <a:t>Implementation of the Sepsis bundle is one of 3 safety bundles (HEM and HTN are the others) that CMS is requiring for designation as Birthing-Friendly</a:t>
            </a:r>
          </a:p>
        </p:txBody>
      </p:sp>
    </p:spTree>
    <p:extLst>
      <p:ext uri="{BB962C8B-B14F-4D97-AF65-F5344CB8AC3E}">
        <p14:creationId xmlns:p14="http://schemas.microsoft.com/office/powerpoint/2010/main" val="29062719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DA177-6CE6-AC0C-EEB1-F422AC7D6C63}"/>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Introduction to the Collaborative</a:t>
            </a:r>
            <a:endParaRPr lang="en-US" sz="4000" dirty="0"/>
          </a:p>
        </p:txBody>
      </p:sp>
      <p:sp>
        <p:nvSpPr>
          <p:cNvPr id="3" name="Content Placeholder 2">
            <a:extLst>
              <a:ext uri="{FF2B5EF4-FFF2-40B4-BE49-F238E27FC236}">
                <a16:creationId xmlns:a16="http://schemas.microsoft.com/office/drawing/2014/main" id="{A0155933-A012-1AD4-4B3E-3BA353BABAFB}"/>
              </a:ext>
            </a:extLst>
          </p:cNvPr>
          <p:cNvSpPr>
            <a:spLocks noGrp="1"/>
          </p:cNvSpPr>
          <p:nvPr>
            <p:ph idx="1"/>
          </p:nvPr>
        </p:nvSpPr>
        <p:spPr>
          <a:xfrm>
            <a:off x="838200" y="1825625"/>
            <a:ext cx="10515600" cy="4609467"/>
          </a:xfrm>
        </p:spPr>
        <p:txBody>
          <a:bodyPr>
            <a:spAutoFit/>
          </a:bodyPr>
          <a:lstStyle/>
          <a:p>
            <a:pPr marL="0" marR="0">
              <a:lnSpc>
                <a:spcPct val="100000"/>
              </a:lnSpc>
              <a:spcBef>
                <a:spcPts val="0"/>
              </a:spcBef>
              <a:spcAft>
                <a:spcPts val="0"/>
              </a:spcAft>
            </a:pPr>
            <a:r>
              <a:rPr lang="en-US" dirty="0">
                <a:latin typeface="Arial" panose="020B0604020202020204" pitchFamily="34" charset="0"/>
                <a:ea typeface="Times New Roman" panose="02020603050405020304" pitchFamily="18" charset="0"/>
                <a:cs typeface="Arial" panose="020B0604020202020204" pitchFamily="34" charset="0"/>
              </a:rPr>
              <a:t>M</a:t>
            </a:r>
            <a:r>
              <a:rPr lang="en-US" dirty="0">
                <a:effectLst/>
                <a:latin typeface="Arial" panose="020B0604020202020204" pitchFamily="34" charset="0"/>
                <a:ea typeface="Times New Roman" panose="02020603050405020304" pitchFamily="18" charset="0"/>
                <a:cs typeface="Arial" panose="020B0604020202020204" pitchFamily="34" charset="0"/>
              </a:rPr>
              <a:t>ulti-stakeholder, multi-hospital effort to improve the prevention, diagnosis, and treatment of sepsis in California and Michigan. </a:t>
            </a:r>
          </a:p>
          <a:p>
            <a:pPr marL="0" marR="0">
              <a:lnSpc>
                <a:spcPct val="100000"/>
              </a:lnSpc>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Activities will assist hospitals across the states of California and Michigan in improving obstetric sepsis outcomes through</a:t>
            </a:r>
          </a:p>
          <a:p>
            <a:pPr marL="457200" lvl="1">
              <a:lnSpc>
                <a:spcPct val="100000"/>
              </a:lnSpc>
              <a:spcBef>
                <a:spcPts val="0"/>
              </a:spcBef>
            </a:pPr>
            <a:r>
              <a:rPr lang="en-US" dirty="0">
                <a:latin typeface="Arial" panose="020B0604020202020204" pitchFamily="34" charset="0"/>
                <a:ea typeface="Times New Roman" panose="02020603050405020304" pitchFamily="18" charset="0"/>
                <a:cs typeface="Arial" panose="020B0604020202020204" pitchFamily="34" charset="0"/>
              </a:rPr>
              <a:t>T</a:t>
            </a:r>
            <a:r>
              <a:rPr lang="en-US" dirty="0">
                <a:effectLst/>
                <a:latin typeface="Arial" panose="020B0604020202020204" pitchFamily="34" charset="0"/>
                <a:ea typeface="Times New Roman" panose="02020603050405020304" pitchFamily="18" charset="0"/>
                <a:cs typeface="Arial" panose="020B0604020202020204" pitchFamily="34" charset="0"/>
              </a:rPr>
              <a:t>he implementation of the patient safety bundle developed by the Alliance for Innovation on Maternal Health </a:t>
            </a:r>
            <a:r>
              <a:rPr lang="en-US" cap="all" dirty="0">
                <a:effectLst/>
                <a:latin typeface="Arial" panose="020B0604020202020204" pitchFamily="34" charset="0"/>
                <a:ea typeface="Times New Roman" panose="02020603050405020304" pitchFamily="18" charset="0"/>
                <a:cs typeface="Arial" panose="020B0604020202020204" pitchFamily="34" charset="0"/>
              </a:rPr>
              <a:t>(AIM)</a:t>
            </a:r>
            <a:endParaRPr lang="en-US" cap="all" dirty="0">
              <a:latin typeface="Arial" panose="020B0604020202020204" pitchFamily="34" charset="0"/>
              <a:ea typeface="Times New Roman" panose="02020603050405020304" pitchFamily="18" charset="0"/>
              <a:cs typeface="Arial" panose="020B0604020202020204" pitchFamily="34" charset="0"/>
            </a:endParaRPr>
          </a:p>
          <a:p>
            <a:pPr marL="457200" lvl="1">
              <a:lnSpc>
                <a:spcPct val="100000"/>
              </a:lnSpc>
              <a:spcBef>
                <a:spcPts val="0"/>
              </a:spcBef>
            </a:pPr>
            <a:r>
              <a:rPr lang="en-US" dirty="0">
                <a:latin typeface="Arial" panose="020B0604020202020204" pitchFamily="34" charset="0"/>
                <a:ea typeface="Times New Roman" panose="02020603050405020304" pitchFamily="18" charset="0"/>
                <a:cs typeface="Arial" panose="020B0604020202020204" pitchFamily="34" charset="0"/>
              </a:rPr>
              <a:t>T</a:t>
            </a:r>
            <a:r>
              <a:rPr lang="en-US" dirty="0">
                <a:effectLst/>
                <a:latin typeface="Arial" panose="020B0604020202020204" pitchFamily="34" charset="0"/>
                <a:ea typeface="Times New Roman" panose="02020603050405020304" pitchFamily="18" charset="0"/>
                <a:cs typeface="Arial" panose="020B0604020202020204" pitchFamily="34" charset="0"/>
              </a:rPr>
              <a:t>he use of the Improving Diagnosis and Treatment of Obstetric Sepsis</a:t>
            </a:r>
            <a:r>
              <a:rPr lang="en-US" b="1"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Toolkit, developed by CMQCC and a task force of experts from across California.</a:t>
            </a:r>
          </a:p>
          <a:p>
            <a:endParaRPr lang="en-US" dirty="0"/>
          </a:p>
        </p:txBody>
      </p:sp>
    </p:spTree>
    <p:extLst>
      <p:ext uri="{BB962C8B-B14F-4D97-AF65-F5344CB8AC3E}">
        <p14:creationId xmlns:p14="http://schemas.microsoft.com/office/powerpoint/2010/main" val="31216079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31B95-9FAD-36D4-D715-EA182B25A8CB}"/>
              </a:ext>
            </a:extLst>
          </p:cNvPr>
          <p:cNvSpPr>
            <a:spLocks noGrp="1"/>
          </p:cNvSpPr>
          <p:nvPr>
            <p:ph type="title"/>
          </p:nvPr>
        </p:nvSpPr>
        <p:spPr/>
        <p:txBody>
          <a:bodyPr>
            <a:normAutofit/>
          </a:bodyPr>
          <a:lstStyle/>
          <a:p>
            <a:r>
              <a:rPr lang="en-US" sz="4000" dirty="0">
                <a:effectLst/>
                <a:latin typeface="Arial" panose="020B0604020202020204" pitchFamily="34" charset="0"/>
                <a:ea typeface="Times New Roman" panose="02020603050405020304" pitchFamily="18" charset="0"/>
                <a:cs typeface="Arial" panose="020B0604020202020204" pitchFamily="34" charset="0"/>
              </a:rPr>
              <a:t>Why now?</a:t>
            </a:r>
            <a:endParaRPr lang="en-US" sz="4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92EF416-B5D9-09C9-5038-E8678CABE9A3}"/>
              </a:ext>
            </a:extLst>
          </p:cNvPr>
          <p:cNvSpPr>
            <a:spLocks noGrp="1"/>
          </p:cNvSpPr>
          <p:nvPr>
            <p:ph idx="1"/>
          </p:nvPr>
        </p:nvSpPr>
        <p:spPr/>
        <p:txBody>
          <a:bodyPr>
            <a:normAutofit lnSpcReduction="10000"/>
          </a:bodyPr>
          <a:lstStyle/>
          <a:p>
            <a:pPr marL="0" marR="0">
              <a:lnSpc>
                <a:spcPct val="100000"/>
              </a:lnSpc>
              <a:spcBef>
                <a:spcPts val="0"/>
              </a:spcBef>
              <a:spcAft>
                <a:spcPts val="0"/>
              </a:spcAft>
            </a:pPr>
            <a:r>
              <a:rPr lang="en-US" sz="3200" dirty="0">
                <a:effectLst/>
                <a:latin typeface="Arial" panose="020B0604020202020204" pitchFamily="34" charset="0"/>
                <a:ea typeface="Times New Roman" panose="02020603050405020304" pitchFamily="18" charset="0"/>
                <a:cs typeface="Arial" panose="020B0604020202020204" pitchFamily="34" charset="0"/>
              </a:rPr>
              <a:t>Received a National Institutes of Health (NIH) grant to further our work on obstetric sepsis. </a:t>
            </a:r>
          </a:p>
          <a:p>
            <a:pPr marL="0" marR="0">
              <a:lnSpc>
                <a:spcPct val="100000"/>
              </a:lnSpc>
              <a:spcBef>
                <a:spcPts val="0"/>
              </a:spcBef>
              <a:spcAft>
                <a:spcPts val="0"/>
              </a:spcAft>
            </a:pPr>
            <a:r>
              <a:rPr lang="en-US" sz="3200" dirty="0">
                <a:effectLst/>
                <a:latin typeface="Arial" panose="020B0604020202020204" pitchFamily="34" charset="0"/>
                <a:ea typeface="Times New Roman" panose="02020603050405020304" pitchFamily="18" charset="0"/>
                <a:cs typeface="Arial" panose="020B0604020202020204" pitchFamily="34" charset="0"/>
              </a:rPr>
              <a:t>Also in the last few months, ACOG/AIM released a new national safety bundle “Sepsis in Obstetric Care” that includes great resources.</a:t>
            </a:r>
          </a:p>
          <a:p>
            <a:pPr marL="0" marR="0" algn="ctr">
              <a:lnSpc>
                <a:spcPct val="100000"/>
              </a:lnSpc>
              <a:spcBef>
                <a:spcPts val="0"/>
              </a:spcBef>
              <a:spcAft>
                <a:spcPts val="0"/>
              </a:spcAft>
            </a:pPr>
            <a:endParaRPr lang="en-US" sz="3200" dirty="0">
              <a:latin typeface="Arial" panose="020B0604020202020204" pitchFamily="34" charset="0"/>
              <a:ea typeface="Times New Roman" panose="02020603050405020304" pitchFamily="18" charset="0"/>
              <a:cs typeface="Arial" panose="020B0604020202020204" pitchFamily="34" charset="0"/>
            </a:endParaRPr>
          </a:p>
          <a:p>
            <a:pPr marL="0" marR="0" indent="0" algn="ctr">
              <a:lnSpc>
                <a:spcPct val="100000"/>
              </a:lnSpc>
              <a:spcBef>
                <a:spcPts val="0"/>
              </a:spcBef>
              <a:spcAft>
                <a:spcPts val="0"/>
              </a:spcAft>
              <a:buNone/>
            </a:pPr>
            <a:r>
              <a:rPr lang="en-US" sz="3200" b="1" i="1" dirty="0">
                <a:effectLst/>
                <a:latin typeface="Arial" panose="020B0604020202020204" pitchFamily="34" charset="0"/>
                <a:ea typeface="Times New Roman" panose="02020603050405020304" pitchFamily="18" charset="0"/>
                <a:cs typeface="Arial" panose="020B0604020202020204" pitchFamily="34" charset="0"/>
              </a:rPr>
              <a:t>The Collaborative will start in November 2023 and run through November 2024. </a:t>
            </a:r>
            <a:endParaRPr lang="en-US" sz="3200" b="1" i="1" dirty="0">
              <a:latin typeface="Arial" panose="020B0604020202020204" pitchFamily="34" charset="0"/>
              <a:cs typeface="Arial" panose="020B0604020202020204" pitchFamily="34" charset="0"/>
            </a:endParaRPr>
          </a:p>
          <a:p>
            <a:pPr marL="457200" lvl="1">
              <a:spcBef>
                <a:spcPts val="0"/>
              </a:spcBef>
            </a:pPr>
            <a:endParaRPr lang="en-US" sz="1400" dirty="0">
              <a:effectLst/>
              <a:highlight>
                <a:srgbClr val="FFFF00"/>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493658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8CE75-6E90-7D84-4649-2948CCF1945A}"/>
              </a:ext>
            </a:extLst>
          </p:cNvPr>
          <p:cNvSpPr>
            <a:spLocks noGrp="1"/>
          </p:cNvSpPr>
          <p:nvPr>
            <p:ph type="title"/>
          </p:nvPr>
        </p:nvSpPr>
        <p:spPr/>
        <p:txBody>
          <a:bodyPr>
            <a:normAutofit/>
          </a:bodyPr>
          <a:lstStyle/>
          <a:p>
            <a:r>
              <a:rPr lang="en-US" sz="4000" dirty="0">
                <a:effectLst/>
                <a:latin typeface="Arial" panose="020B0604020202020204" pitchFamily="34" charset="0"/>
                <a:ea typeface="Times New Roman" panose="02020603050405020304" pitchFamily="18" charset="0"/>
                <a:cs typeface="Arial" panose="020B0604020202020204" pitchFamily="34" charset="0"/>
              </a:rPr>
              <a:t>Collaborative </a:t>
            </a:r>
            <a:r>
              <a:rPr lang="en-US" sz="4000" dirty="0">
                <a:latin typeface="Arial" panose="020B0604020202020204" pitchFamily="34" charset="0"/>
                <a:ea typeface="Times New Roman" panose="02020603050405020304" pitchFamily="18" charset="0"/>
                <a:cs typeface="Arial" panose="020B0604020202020204" pitchFamily="34" charset="0"/>
              </a:rPr>
              <a:t>S</a:t>
            </a:r>
            <a:r>
              <a:rPr lang="en-US" sz="4000" dirty="0">
                <a:effectLst/>
                <a:latin typeface="Arial" panose="020B0604020202020204" pitchFamily="34" charset="0"/>
                <a:ea typeface="Times New Roman" panose="02020603050405020304" pitchFamily="18" charset="0"/>
                <a:cs typeface="Arial" panose="020B0604020202020204" pitchFamily="34" charset="0"/>
              </a:rPr>
              <a:t>tructure</a:t>
            </a:r>
            <a:endParaRPr lang="en-US" sz="4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7357A02-061F-481D-86BA-073864C2B7D4}"/>
              </a:ext>
            </a:extLst>
          </p:cNvPr>
          <p:cNvSpPr>
            <a:spLocks noGrp="1"/>
          </p:cNvSpPr>
          <p:nvPr>
            <p:ph idx="1"/>
          </p:nvPr>
        </p:nvSpPr>
        <p:spPr/>
        <p:txBody>
          <a:bodyPr>
            <a:normAutofit fontScale="77500" lnSpcReduction="20000"/>
          </a:bodyPr>
          <a:lstStyle/>
          <a:p>
            <a:endParaRPr lang="en-US" sz="1800" dirty="0">
              <a:effectLst/>
              <a:latin typeface="Avenir Book" panose="02000503020000020003" pitchFamily="2" charset="0"/>
              <a:ea typeface="Times New Roman" panose="02020603050405020304" pitchFamily="18" charset="0"/>
            </a:endParaRPr>
          </a:p>
          <a:p>
            <a:pPr>
              <a:lnSpc>
                <a:spcPct val="120000"/>
              </a:lnSpc>
            </a:pPr>
            <a:r>
              <a:rPr lang="en-US" sz="2000" dirty="0">
                <a:latin typeface="Arial" panose="020B0604020202020204" pitchFamily="34" charset="0"/>
                <a:ea typeface="Times New Roman" panose="02020603050405020304" pitchFamily="18" charset="0"/>
                <a:cs typeface="Arial" panose="020B0604020202020204" pitchFamily="34" charset="0"/>
              </a:rPr>
              <a:t>All v</a:t>
            </a:r>
            <a:r>
              <a:rPr lang="en-US" sz="2000" dirty="0">
                <a:effectLst/>
                <a:latin typeface="Arial" panose="020B0604020202020204" pitchFamily="34" charset="0"/>
                <a:ea typeface="Times New Roman" panose="02020603050405020304" pitchFamily="18" charset="0"/>
                <a:cs typeface="Arial" panose="020B0604020202020204" pitchFamily="34" charset="0"/>
              </a:rPr>
              <a:t>irtual sessions</a:t>
            </a:r>
          </a:p>
          <a:p>
            <a:pPr>
              <a:lnSpc>
                <a:spcPct val="120000"/>
              </a:lnSpc>
            </a:pPr>
            <a:r>
              <a:rPr lang="en-US" sz="2000" dirty="0">
                <a:latin typeface="Arial" panose="020B0604020202020204" pitchFamily="34" charset="0"/>
                <a:ea typeface="Times New Roman" panose="02020603050405020304" pitchFamily="18" charset="0"/>
                <a:cs typeface="Arial" panose="020B0604020202020204" pitchFamily="34" charset="0"/>
              </a:rPr>
              <a:t>Kick-off webinar November 2023</a:t>
            </a:r>
          </a:p>
          <a:p>
            <a:pPr>
              <a:lnSpc>
                <a:spcPct val="120000"/>
              </a:lnSpc>
            </a:pPr>
            <a:r>
              <a:rPr lang="en-US" sz="2000" dirty="0">
                <a:effectLst/>
                <a:latin typeface="Arial" panose="020B0604020202020204" pitchFamily="34" charset="0"/>
                <a:ea typeface="Times New Roman" panose="02020603050405020304" pitchFamily="18" charset="0"/>
                <a:cs typeface="Arial" panose="020B0604020202020204" pitchFamily="34" charset="0"/>
              </a:rPr>
              <a:t>Mentor Training November 2023</a:t>
            </a:r>
          </a:p>
          <a:p>
            <a:pPr>
              <a:lnSpc>
                <a:spcPct val="120000"/>
              </a:lnSpc>
            </a:pPr>
            <a:r>
              <a:rPr lang="en-US" sz="2000" dirty="0">
                <a:latin typeface="Arial" panose="020B0604020202020204" pitchFamily="34" charset="0"/>
                <a:ea typeface="Times New Roman" panose="02020603050405020304" pitchFamily="18" charset="0"/>
                <a:cs typeface="Arial" panose="020B0604020202020204" pitchFamily="34" charset="0"/>
              </a:rPr>
              <a:t>Quarterly educational webinars that include clinical protocols and lived experience presentations</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pPr>
            <a:r>
              <a:rPr lang="en-US" sz="2000" dirty="0">
                <a:effectLst/>
                <a:latin typeface="Arial" panose="020B0604020202020204" pitchFamily="34" charset="0"/>
                <a:ea typeface="Times New Roman" panose="02020603050405020304" pitchFamily="18" charset="0"/>
                <a:cs typeface="Arial" panose="020B0604020202020204" pitchFamily="34" charset="0"/>
              </a:rPr>
              <a:t>Twice quarterly small group (6-8 hospitals) sharing with peers led by a physician, nurse, and patient mentor </a:t>
            </a:r>
          </a:p>
          <a:p>
            <a:pPr lvl="1">
              <a:lnSpc>
                <a:spcPct val="120000"/>
              </a:lnSpc>
            </a:pPr>
            <a:r>
              <a:rPr lang="en-US" sz="2000" dirty="0">
                <a:effectLst/>
                <a:latin typeface="Arial" panose="020B0604020202020204" pitchFamily="34" charset="0"/>
                <a:ea typeface="Times New Roman" panose="02020603050405020304" pitchFamily="18" charset="0"/>
                <a:cs typeface="Arial" panose="020B0604020202020204" pitchFamily="34" charset="0"/>
              </a:rPr>
              <a:t>1</a:t>
            </a:r>
            <a:r>
              <a:rPr lang="en-US" sz="2000" baseline="30000" dirty="0">
                <a:effectLst/>
                <a:latin typeface="Arial" panose="020B0604020202020204" pitchFamily="34" charset="0"/>
                <a:ea typeface="Times New Roman" panose="02020603050405020304" pitchFamily="18" charset="0"/>
                <a:cs typeface="Arial" panose="020B0604020202020204" pitchFamily="34" charset="0"/>
              </a:rPr>
              <a:t>st</a:t>
            </a:r>
            <a:r>
              <a:rPr lang="en-US" sz="2000" dirty="0">
                <a:effectLst/>
                <a:latin typeface="Arial" panose="020B0604020202020204" pitchFamily="34" charset="0"/>
                <a:ea typeface="Times New Roman" panose="02020603050405020304" pitchFamily="18" charset="0"/>
                <a:cs typeface="Arial" panose="020B0604020202020204" pitchFamily="34" charset="0"/>
              </a:rPr>
              <a:t> meeting of the qu</a:t>
            </a:r>
            <a:r>
              <a:rPr lang="en-US" sz="2000" dirty="0">
                <a:latin typeface="Arial" panose="020B0604020202020204" pitchFamily="34" charset="0"/>
                <a:ea typeface="Times New Roman" panose="02020603050405020304" pitchFamily="18" charset="0"/>
                <a:cs typeface="Arial" panose="020B0604020202020204" pitchFamily="34" charset="0"/>
              </a:rPr>
              <a:t>arter – Clinical Protocols</a:t>
            </a:r>
          </a:p>
          <a:p>
            <a:pPr lvl="1">
              <a:lnSpc>
                <a:spcPct val="120000"/>
              </a:lnSpc>
            </a:pPr>
            <a:r>
              <a:rPr lang="en-US" sz="2000" dirty="0">
                <a:effectLst/>
                <a:latin typeface="Arial" panose="020B0604020202020204" pitchFamily="34" charset="0"/>
                <a:ea typeface="Times New Roman" panose="02020603050405020304" pitchFamily="18" charset="0"/>
                <a:cs typeface="Arial" panose="020B0604020202020204" pitchFamily="34" charset="0"/>
              </a:rPr>
              <a:t>2</a:t>
            </a:r>
            <a:r>
              <a:rPr lang="en-US" sz="2000" baseline="30000" dirty="0">
                <a:effectLst/>
                <a:latin typeface="Arial" panose="020B0604020202020204" pitchFamily="34" charset="0"/>
                <a:ea typeface="Times New Roman" panose="02020603050405020304" pitchFamily="18" charset="0"/>
                <a:cs typeface="Arial" panose="020B0604020202020204" pitchFamily="34" charset="0"/>
              </a:rPr>
              <a:t>nd</a:t>
            </a:r>
            <a:r>
              <a:rPr lang="en-US" sz="2000" dirty="0">
                <a:effectLst/>
                <a:latin typeface="Arial" panose="020B0604020202020204" pitchFamily="34" charset="0"/>
                <a:ea typeface="Times New Roman" panose="02020603050405020304" pitchFamily="18" charset="0"/>
                <a:cs typeface="Arial" panose="020B0604020202020204" pitchFamily="34" charset="0"/>
              </a:rPr>
              <a:t> meeting of the quarter – Patient Considerations</a:t>
            </a:r>
          </a:p>
          <a:p>
            <a:pPr>
              <a:lnSpc>
                <a:spcPct val="120000"/>
              </a:lnSpc>
            </a:pPr>
            <a:r>
              <a:rPr lang="en-US" sz="2000" dirty="0">
                <a:effectLst/>
                <a:latin typeface="Arial" panose="020B0604020202020204" pitchFamily="34" charset="0"/>
                <a:ea typeface="Times New Roman" panose="02020603050405020304" pitchFamily="18" charset="0"/>
                <a:cs typeface="Arial" panose="020B0604020202020204" pitchFamily="34" charset="0"/>
              </a:rPr>
              <a:t>Other experts in patient safety, implementation, quality improvement, and data analytics will help hospital teams during small group meetings</a:t>
            </a:r>
          </a:p>
          <a:p>
            <a:pPr>
              <a:lnSpc>
                <a:spcPct val="120000"/>
              </a:lnSpc>
            </a:pPr>
            <a:r>
              <a:rPr lang="en-US" sz="2000" dirty="0">
                <a:latin typeface="Arial" panose="020B0604020202020204" pitchFamily="34" charset="0"/>
                <a:cs typeface="Arial" panose="020B0604020202020204" pitchFamily="34" charset="0"/>
              </a:rPr>
              <a:t>Closing webinar November 2024</a:t>
            </a:r>
          </a:p>
        </p:txBody>
      </p:sp>
    </p:spTree>
    <p:extLst>
      <p:ext uri="{BB962C8B-B14F-4D97-AF65-F5344CB8AC3E}">
        <p14:creationId xmlns:p14="http://schemas.microsoft.com/office/powerpoint/2010/main" val="26209674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5CB04D3-A9F6-0F48-9E29-AE0F9C9F30F7}"/>
              </a:ext>
            </a:extLst>
          </p:cNvPr>
          <p:cNvSpPr txBox="1"/>
          <p:nvPr/>
        </p:nvSpPr>
        <p:spPr>
          <a:xfrm>
            <a:off x="945353" y="763800"/>
            <a:ext cx="65549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8C1515"/>
                </a:solidFill>
                <a:effectLst/>
                <a:uLnTx/>
                <a:uFillTx/>
                <a:latin typeface="Arial" panose="020B0604020202020204" pitchFamily="34" charset="0"/>
                <a:ea typeface="+mn-ea"/>
                <a:cs typeface="Arial" panose="020B0604020202020204" pitchFamily="34" charset="0"/>
              </a:rPr>
              <a:t>KEY RESOURCES: </a:t>
            </a:r>
          </a:p>
        </p:txBody>
      </p:sp>
      <p:pic>
        <p:nvPicPr>
          <p:cNvPr id="3" name="Picture 2">
            <a:extLst>
              <a:ext uri="{FF2B5EF4-FFF2-40B4-BE49-F238E27FC236}">
                <a16:creationId xmlns:a16="http://schemas.microsoft.com/office/drawing/2014/main" id="{CE11CD21-CFD5-B675-1294-937FB632EED2}"/>
              </a:ext>
            </a:extLst>
          </p:cNvPr>
          <p:cNvPicPr>
            <a:picLocks noChangeAspect="1"/>
          </p:cNvPicPr>
          <p:nvPr/>
        </p:nvPicPr>
        <p:blipFill>
          <a:blip r:embed="rId2"/>
          <a:stretch>
            <a:fillRect/>
          </a:stretch>
        </p:blipFill>
        <p:spPr>
          <a:xfrm>
            <a:off x="438517" y="1948543"/>
            <a:ext cx="2832474" cy="3657601"/>
          </a:xfrm>
          <a:prstGeom prst="rect">
            <a:avLst/>
          </a:prstGeom>
          <a:ln>
            <a:solidFill>
              <a:schemeClr val="tx1"/>
            </a:solidFill>
          </a:ln>
        </p:spPr>
      </p:pic>
      <p:pic>
        <p:nvPicPr>
          <p:cNvPr id="16" name="Picture 15">
            <a:extLst>
              <a:ext uri="{FF2B5EF4-FFF2-40B4-BE49-F238E27FC236}">
                <a16:creationId xmlns:a16="http://schemas.microsoft.com/office/drawing/2014/main" id="{0B3896D3-07D0-DBA0-CB2F-ACF722DF4A55}"/>
              </a:ext>
            </a:extLst>
          </p:cNvPr>
          <p:cNvPicPr>
            <a:picLocks noChangeAspect="1"/>
          </p:cNvPicPr>
          <p:nvPr/>
        </p:nvPicPr>
        <p:blipFill rotWithShape="1">
          <a:blip r:embed="rId3"/>
          <a:srcRect b="69751"/>
          <a:stretch/>
        </p:blipFill>
        <p:spPr>
          <a:xfrm>
            <a:off x="5650751" y="1948543"/>
            <a:ext cx="6102732" cy="2534522"/>
          </a:xfrm>
          <a:prstGeom prst="rect">
            <a:avLst/>
          </a:prstGeom>
          <a:ln>
            <a:solidFill>
              <a:schemeClr val="tx1"/>
            </a:solidFill>
          </a:ln>
        </p:spPr>
      </p:pic>
      <p:pic>
        <p:nvPicPr>
          <p:cNvPr id="14" name="Picture 13">
            <a:extLst>
              <a:ext uri="{FF2B5EF4-FFF2-40B4-BE49-F238E27FC236}">
                <a16:creationId xmlns:a16="http://schemas.microsoft.com/office/drawing/2014/main" id="{598743DC-6F59-BD69-EA59-03BCDE091D8C}"/>
              </a:ext>
            </a:extLst>
          </p:cNvPr>
          <p:cNvPicPr>
            <a:picLocks noChangeAspect="1"/>
          </p:cNvPicPr>
          <p:nvPr/>
        </p:nvPicPr>
        <p:blipFill>
          <a:blip r:embed="rId4"/>
          <a:stretch>
            <a:fillRect/>
          </a:stretch>
        </p:blipFill>
        <p:spPr>
          <a:xfrm>
            <a:off x="3108450" y="2907912"/>
            <a:ext cx="2827114" cy="3657600"/>
          </a:xfrm>
          <a:prstGeom prst="rect">
            <a:avLst/>
          </a:prstGeom>
          <a:ln>
            <a:solidFill>
              <a:schemeClr val="tx1"/>
            </a:solidFill>
          </a:ln>
        </p:spPr>
      </p:pic>
      <p:sp>
        <p:nvSpPr>
          <p:cNvPr id="17" name="Rectangle 16">
            <a:extLst>
              <a:ext uri="{FF2B5EF4-FFF2-40B4-BE49-F238E27FC236}">
                <a16:creationId xmlns:a16="http://schemas.microsoft.com/office/drawing/2014/main" id="{33B5D151-7F39-98F1-ADA1-C13DA737F508}"/>
              </a:ext>
            </a:extLst>
          </p:cNvPr>
          <p:cNvSpPr/>
          <p:nvPr/>
        </p:nvSpPr>
        <p:spPr>
          <a:xfrm>
            <a:off x="1963711" y="2083633"/>
            <a:ext cx="914400" cy="1648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55896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04E6A-30D7-604D-8B93-EADD25822B65}"/>
              </a:ext>
            </a:extLst>
          </p:cNvPr>
          <p:cNvSpPr>
            <a:spLocks noGrp="1"/>
          </p:cNvSpPr>
          <p:nvPr>
            <p:ph type="title" idx="4294967295"/>
          </p:nvPr>
        </p:nvSpPr>
        <p:spPr>
          <a:xfrm>
            <a:off x="304800" y="533400"/>
            <a:ext cx="4800600" cy="914400"/>
          </a:xfrm>
        </p:spPr>
        <p:txBody>
          <a:bodyPr>
            <a:normAutofit/>
          </a:bodyPr>
          <a:lstStyle/>
          <a:p>
            <a:r>
              <a:rPr lang="en-US" sz="4000" dirty="0">
                <a:latin typeface="Arial" panose="020B0604020202020204" pitchFamily="34" charset="0"/>
                <a:cs typeface="Arial" panose="020B0604020202020204" pitchFamily="34" charset="0"/>
              </a:rPr>
              <a:t>SHARE</a:t>
            </a:r>
          </a:p>
        </p:txBody>
      </p:sp>
      <p:pic>
        <p:nvPicPr>
          <p:cNvPr id="4" name="Picture 3">
            <a:extLst>
              <a:ext uri="{FF2B5EF4-FFF2-40B4-BE49-F238E27FC236}">
                <a16:creationId xmlns:a16="http://schemas.microsoft.com/office/drawing/2014/main" id="{52C04D1B-979C-DE4A-9A0A-5677B3DFD185}"/>
              </a:ext>
            </a:extLst>
          </p:cNvPr>
          <p:cNvPicPr>
            <a:picLocks noChangeAspect="1"/>
          </p:cNvPicPr>
          <p:nvPr/>
        </p:nvPicPr>
        <p:blipFill>
          <a:blip r:embed="rId2"/>
          <a:stretch>
            <a:fillRect/>
          </a:stretch>
        </p:blipFill>
        <p:spPr>
          <a:xfrm>
            <a:off x="5105400" y="647699"/>
            <a:ext cx="5937250" cy="5089071"/>
          </a:xfrm>
          <a:prstGeom prst="rect">
            <a:avLst/>
          </a:prstGeom>
          <a:ln>
            <a:solidFill>
              <a:schemeClr val="bg1">
                <a:lumMod val="50000"/>
              </a:schemeClr>
            </a:solidFill>
          </a:ln>
        </p:spPr>
      </p:pic>
      <p:pic>
        <p:nvPicPr>
          <p:cNvPr id="5" name="Picture 4">
            <a:extLst>
              <a:ext uri="{FF2B5EF4-FFF2-40B4-BE49-F238E27FC236}">
                <a16:creationId xmlns:a16="http://schemas.microsoft.com/office/drawing/2014/main" id="{763BFC75-7230-3941-9787-9236DB6F9DDD}"/>
              </a:ext>
            </a:extLst>
          </p:cNvPr>
          <p:cNvPicPr>
            <a:picLocks noChangeAspect="1"/>
          </p:cNvPicPr>
          <p:nvPr/>
        </p:nvPicPr>
        <p:blipFill>
          <a:blip r:embed="rId3"/>
          <a:stretch>
            <a:fillRect/>
          </a:stretch>
        </p:blipFill>
        <p:spPr>
          <a:xfrm>
            <a:off x="2476460" y="647699"/>
            <a:ext cx="2383202" cy="5089071"/>
          </a:xfrm>
          <a:prstGeom prst="rect">
            <a:avLst/>
          </a:prstGeom>
          <a:ln>
            <a:solidFill>
              <a:schemeClr val="bg1">
                <a:lumMod val="50000"/>
              </a:schemeClr>
            </a:solidFill>
          </a:ln>
        </p:spPr>
      </p:pic>
    </p:spTree>
    <p:extLst>
      <p:ext uri="{BB962C8B-B14F-4D97-AF65-F5344CB8AC3E}">
        <p14:creationId xmlns:p14="http://schemas.microsoft.com/office/powerpoint/2010/main" val="38054925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1C45F-2E26-71EF-B43A-4BFFCB3C1ABF}"/>
              </a:ext>
            </a:extLst>
          </p:cNvPr>
          <p:cNvSpPr>
            <a:spLocks noGrp="1"/>
          </p:cNvSpPr>
          <p:nvPr>
            <p:ph type="title"/>
          </p:nvPr>
        </p:nvSpPr>
        <p:spPr/>
        <p:txBody>
          <a:bodyPr>
            <a:normAutofit/>
          </a:bodyPr>
          <a:lstStyle/>
          <a:p>
            <a:r>
              <a:rPr lang="en-US" sz="4000" dirty="0">
                <a:effectLst/>
                <a:latin typeface="Arial" panose="020B0604020202020204" pitchFamily="34" charset="0"/>
                <a:ea typeface="Times New Roman" panose="02020603050405020304" pitchFamily="18" charset="0"/>
                <a:cs typeface="Arial" panose="020B0604020202020204" pitchFamily="34" charset="0"/>
              </a:rPr>
              <a:t>Benefits of Hospital Participation </a:t>
            </a:r>
            <a:endParaRPr lang="en-US" sz="4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56CE1EB-6646-65EF-989C-6FD9BF5E4587}"/>
              </a:ext>
            </a:extLst>
          </p:cNvPr>
          <p:cNvSpPr>
            <a:spLocks noGrp="1"/>
          </p:cNvSpPr>
          <p:nvPr>
            <p:ph idx="1"/>
          </p:nvPr>
        </p:nvSpPr>
        <p:spPr/>
        <p:txBody>
          <a:bodyPr>
            <a:normAutofit fontScale="70000" lnSpcReduction="20000"/>
          </a:bodyPr>
          <a:lstStyle/>
          <a:p>
            <a:pPr marL="0" marR="0">
              <a:lnSpc>
                <a:spcPct val="120000"/>
              </a:lnSpc>
              <a:spcBef>
                <a:spcPts val="0"/>
              </a:spcBef>
              <a:spcAft>
                <a:spcPts val="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Participating hospital teams will experience a significant extension of your hospital’s quality improvement capacity through</a:t>
            </a:r>
          </a:p>
          <a:p>
            <a:pPr marL="457200" lvl="1">
              <a:lnSpc>
                <a:spcPct val="120000"/>
              </a:lnSpc>
              <a:spcBef>
                <a:spcPts val="0"/>
              </a:spcBef>
            </a:pPr>
            <a:r>
              <a:rPr lang="en-US" sz="3400" dirty="0">
                <a:latin typeface="Arial" panose="020B0604020202020204" pitchFamily="34" charset="0"/>
                <a:ea typeface="Times New Roman" panose="02020603050405020304" pitchFamily="18" charset="0"/>
                <a:cs typeface="Arial" panose="020B0604020202020204" pitchFamily="34" charset="0"/>
              </a:rPr>
              <a:t>T</a:t>
            </a:r>
            <a:r>
              <a:rPr lang="en-US" sz="3400" dirty="0">
                <a:effectLst/>
                <a:latin typeface="Arial" panose="020B0604020202020204" pitchFamily="34" charset="0"/>
                <a:ea typeface="Times New Roman" panose="02020603050405020304" pitchFamily="18" charset="0"/>
                <a:cs typeface="Arial" panose="020B0604020202020204" pitchFamily="34" charset="0"/>
              </a:rPr>
              <a:t>raining materials</a:t>
            </a:r>
          </a:p>
          <a:p>
            <a:pPr marL="457200" lvl="1">
              <a:lnSpc>
                <a:spcPct val="120000"/>
              </a:lnSpc>
              <a:spcBef>
                <a:spcPts val="0"/>
              </a:spcBef>
            </a:pPr>
            <a:r>
              <a:rPr lang="en-US" sz="3400" dirty="0">
                <a:latin typeface="Arial" panose="020B0604020202020204" pitchFamily="34" charset="0"/>
                <a:ea typeface="Times New Roman" panose="02020603050405020304" pitchFamily="18" charset="0"/>
                <a:cs typeface="Arial" panose="020B0604020202020204" pitchFamily="34" charset="0"/>
              </a:rPr>
              <a:t>E</a:t>
            </a:r>
            <a:r>
              <a:rPr lang="en-US" sz="3400" dirty="0">
                <a:effectLst/>
                <a:latin typeface="Arial" panose="020B0604020202020204" pitchFamily="34" charset="0"/>
                <a:ea typeface="Times New Roman" panose="02020603050405020304" pitchFamily="18" charset="0"/>
                <a:cs typeface="Arial" panose="020B0604020202020204" pitchFamily="34" charset="0"/>
              </a:rPr>
              <a:t>ducational webinars</a:t>
            </a:r>
          </a:p>
          <a:p>
            <a:pPr marL="457200" lvl="1">
              <a:lnSpc>
                <a:spcPct val="120000"/>
              </a:lnSpc>
              <a:spcBef>
                <a:spcPts val="0"/>
              </a:spcBef>
            </a:pPr>
            <a:r>
              <a:rPr lang="en-US" sz="3400" dirty="0">
                <a:effectLst/>
                <a:latin typeface="Arial" panose="020B0604020202020204" pitchFamily="34" charset="0"/>
                <a:ea typeface="Times New Roman" panose="02020603050405020304" pitchFamily="18" charset="0"/>
                <a:cs typeface="Arial" panose="020B0604020202020204" pitchFamily="34" charset="0"/>
              </a:rPr>
              <a:t>Development and implementation of consistent and standardized approaches to care</a:t>
            </a:r>
          </a:p>
          <a:p>
            <a:pPr marL="457200" lvl="1">
              <a:lnSpc>
                <a:spcPct val="120000"/>
              </a:lnSpc>
              <a:spcBef>
                <a:spcPts val="0"/>
              </a:spcBef>
            </a:pPr>
            <a:r>
              <a:rPr lang="en-US" sz="3400" dirty="0">
                <a:effectLst/>
                <a:latin typeface="Arial" panose="020B0604020202020204" pitchFamily="34" charset="0"/>
                <a:ea typeface="Times New Roman" panose="02020603050405020304" pitchFamily="18" charset="0"/>
                <a:cs typeface="Arial" panose="020B0604020202020204" pitchFamily="34" charset="0"/>
              </a:rPr>
              <a:t>Mentor support for the implementation of bundle elements</a:t>
            </a:r>
          </a:p>
          <a:p>
            <a:pPr marL="457200" lvl="1">
              <a:lnSpc>
                <a:spcPct val="120000"/>
              </a:lnSpc>
              <a:spcBef>
                <a:spcPts val="0"/>
              </a:spcBef>
            </a:pPr>
            <a:r>
              <a:rPr lang="en-US" sz="3400" dirty="0">
                <a:latin typeface="Arial" panose="020B0604020202020204" pitchFamily="34" charset="0"/>
                <a:ea typeface="Times New Roman" panose="02020603050405020304" pitchFamily="18" charset="0"/>
                <a:cs typeface="Arial" panose="020B0604020202020204" pitchFamily="34" charset="0"/>
              </a:rPr>
              <a:t>A</a:t>
            </a:r>
            <a:r>
              <a:rPr lang="en-US" sz="3400" dirty="0">
                <a:effectLst/>
                <a:latin typeface="Arial" panose="020B0604020202020204" pitchFamily="34" charset="0"/>
                <a:ea typeface="Times New Roman" panose="02020603050405020304" pitchFamily="18" charset="0"/>
                <a:cs typeface="Arial" panose="020B0604020202020204" pitchFamily="34" charset="0"/>
              </a:rPr>
              <a:t>ssistance from quality improvement experts</a:t>
            </a:r>
          </a:p>
          <a:p>
            <a:pPr marL="457200" lvl="1">
              <a:lnSpc>
                <a:spcPct val="120000"/>
              </a:lnSpc>
              <a:spcBef>
                <a:spcPts val="0"/>
              </a:spcBef>
            </a:pPr>
            <a:r>
              <a:rPr lang="en-US" sz="3400" dirty="0">
                <a:latin typeface="Arial" panose="020B0604020202020204" pitchFamily="34" charset="0"/>
                <a:ea typeface="Times New Roman" panose="02020603050405020304" pitchFamily="18" charset="0"/>
                <a:cs typeface="Arial" panose="020B0604020202020204" pitchFamily="34" charset="0"/>
              </a:rPr>
              <a:t>N</a:t>
            </a:r>
            <a:r>
              <a:rPr lang="en-US" sz="3400" dirty="0">
                <a:effectLst/>
                <a:latin typeface="Arial" panose="020B0604020202020204" pitchFamily="34" charset="0"/>
                <a:ea typeface="Times New Roman" panose="02020603050405020304" pitchFamily="18" charset="0"/>
                <a:cs typeface="Arial" panose="020B0604020202020204" pitchFamily="34" charset="0"/>
              </a:rPr>
              <a:t>etworking opportunities with hospital teams across the state that are also participating in this project</a:t>
            </a:r>
          </a:p>
        </p:txBody>
      </p:sp>
    </p:spTree>
    <p:extLst>
      <p:ext uri="{BB962C8B-B14F-4D97-AF65-F5344CB8AC3E}">
        <p14:creationId xmlns:p14="http://schemas.microsoft.com/office/powerpoint/2010/main" val="3823102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A6FA5-1960-D703-D6DE-002EB3B6073E}"/>
              </a:ext>
            </a:extLst>
          </p:cNvPr>
          <p:cNvSpPr>
            <a:spLocks noGrp="1"/>
          </p:cNvSpPr>
          <p:nvPr>
            <p:ph type="title"/>
          </p:nvPr>
        </p:nvSpPr>
        <p:spPr>
          <a:xfrm>
            <a:off x="994610" y="802106"/>
            <a:ext cx="10363200" cy="914400"/>
          </a:xfrm>
        </p:spPr>
        <p:txBody>
          <a:bodyPr/>
          <a:lstStyle/>
          <a:p>
            <a:r>
              <a:rPr lang="en-US" dirty="0">
                <a:solidFill>
                  <a:srgbClr val="A2203C"/>
                </a:solidFill>
              </a:rPr>
              <a:t>Diagnostic Criteria for Sepsis: United States</a:t>
            </a:r>
          </a:p>
        </p:txBody>
      </p:sp>
      <p:sp>
        <p:nvSpPr>
          <p:cNvPr id="3" name="Content Placeholder 2">
            <a:extLst>
              <a:ext uri="{FF2B5EF4-FFF2-40B4-BE49-F238E27FC236}">
                <a16:creationId xmlns:a16="http://schemas.microsoft.com/office/drawing/2014/main" id="{7567C3F0-6B71-D7EC-96C3-885FDFB0C2FD}"/>
              </a:ext>
            </a:extLst>
          </p:cNvPr>
          <p:cNvSpPr>
            <a:spLocks noGrp="1"/>
          </p:cNvSpPr>
          <p:nvPr>
            <p:ph idx="1"/>
          </p:nvPr>
        </p:nvSpPr>
        <p:spPr>
          <a:xfrm>
            <a:off x="888175" y="1902197"/>
            <a:ext cx="10972800" cy="3886200"/>
          </a:xfrm>
        </p:spPr>
        <p:txBody>
          <a:bodyPr/>
          <a:lstStyle/>
          <a:p>
            <a:pPr>
              <a:buClr>
                <a:srgbClr val="C00000"/>
              </a:buClr>
            </a:pPr>
            <a:r>
              <a:rPr lang="en-US" dirty="0"/>
              <a:t>Sepsis-2 (2001): Infection + 2 or more </a:t>
            </a:r>
            <a:r>
              <a:rPr lang="en-US" b="0" i="0" dirty="0">
                <a:solidFill>
                  <a:srgbClr val="212121"/>
                </a:solidFill>
                <a:effectLst/>
                <a:latin typeface="+mn-lt"/>
              </a:rPr>
              <a:t>SIRS criteria</a:t>
            </a:r>
            <a:endParaRPr lang="en-US" dirty="0"/>
          </a:p>
          <a:p>
            <a:pPr>
              <a:buClr>
                <a:srgbClr val="C00000"/>
              </a:buClr>
            </a:pPr>
            <a:r>
              <a:rPr lang="en-US" dirty="0"/>
              <a:t>Sepsis-3 (2016): </a:t>
            </a:r>
            <a:r>
              <a:rPr lang="en-US" b="0" i="0" dirty="0">
                <a:effectLst/>
                <a:latin typeface="+mn-lt"/>
              </a:rPr>
              <a:t>life-threatening organ dysfunction caused by a dysregulated host response to infection</a:t>
            </a:r>
          </a:p>
          <a:p>
            <a:pPr>
              <a:buClr>
                <a:srgbClr val="C00000"/>
              </a:buClr>
            </a:pPr>
            <a:endParaRPr lang="en-US" sz="1600" b="0" i="0" dirty="0">
              <a:effectLst/>
              <a:latin typeface="+mn-lt"/>
            </a:endParaRPr>
          </a:p>
          <a:p>
            <a:pPr>
              <a:buClr>
                <a:srgbClr val="C00000"/>
              </a:buClr>
            </a:pPr>
            <a:r>
              <a:rPr lang="en-US" b="0" i="0" dirty="0">
                <a:effectLst/>
                <a:latin typeface="+mn-lt"/>
              </a:rPr>
              <a:t>CMS still defines sepsis as Infection + SIRS and Severe Sepsis as Sepsis with Organ Injury (SEP-1 metric)</a:t>
            </a:r>
          </a:p>
          <a:p>
            <a:pPr marL="0" indent="0">
              <a:buNone/>
            </a:pPr>
            <a:endParaRPr lang="en-US" sz="1800" dirty="0">
              <a:latin typeface="+mn-lt"/>
            </a:endParaRPr>
          </a:p>
        </p:txBody>
      </p:sp>
    </p:spTree>
    <p:extLst>
      <p:ext uri="{BB962C8B-B14F-4D97-AF65-F5344CB8AC3E}">
        <p14:creationId xmlns:p14="http://schemas.microsoft.com/office/powerpoint/2010/main" val="16254061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Placeholder 41">
            <a:extLst>
              <a:ext uri="{FF2B5EF4-FFF2-40B4-BE49-F238E27FC236}">
                <a16:creationId xmlns:a16="http://schemas.microsoft.com/office/drawing/2014/main" id="{6DDE49C6-1D96-4FB7-8807-2CEF4A87BA20}"/>
              </a:ext>
            </a:extLst>
          </p:cNvPr>
          <p:cNvPicPr>
            <a:picLocks noGrp="1" noChangeAspect="1"/>
          </p:cNvPicPr>
          <p:nvPr>
            <p:ph type="pic" sz="quarter" idx="4294967295"/>
          </p:nvPr>
        </p:nvPicPr>
        <p:blipFill>
          <a:blip r:embed="rId2"/>
          <a:srcRect/>
          <a:stretch/>
        </p:blipFill>
        <p:spPr>
          <a:xfrm>
            <a:off x="0" y="533400"/>
            <a:ext cx="3857625" cy="3857625"/>
          </a:xfrm>
        </p:spPr>
      </p:pic>
      <p:sp>
        <p:nvSpPr>
          <p:cNvPr id="2" name="Title 1">
            <a:extLst>
              <a:ext uri="{FF2B5EF4-FFF2-40B4-BE49-F238E27FC236}">
                <a16:creationId xmlns:a16="http://schemas.microsoft.com/office/drawing/2014/main" id="{54151149-9383-2E42-A8D7-1D95512A5454}"/>
              </a:ext>
            </a:extLst>
          </p:cNvPr>
          <p:cNvSpPr>
            <a:spLocks noGrp="1"/>
          </p:cNvSpPr>
          <p:nvPr>
            <p:ph type="title" idx="4294967295"/>
          </p:nvPr>
        </p:nvSpPr>
        <p:spPr>
          <a:xfrm>
            <a:off x="0" y="3962400"/>
            <a:ext cx="6710363" cy="2187575"/>
          </a:xfrm>
        </p:spPr>
        <p:txBody>
          <a:bodyPr>
            <a:normAutofit/>
          </a:bodyPr>
          <a:lstStyle/>
          <a:p>
            <a:r>
              <a:rPr lang="en-US" dirty="0">
                <a:latin typeface="Arial" panose="020B0604020202020204" pitchFamily="34" charset="0"/>
                <a:ea typeface="Roboto Light" panose="02000000000000000000" pitchFamily="2" charset="0"/>
                <a:cs typeface="Arial" panose="020B0604020202020204" pitchFamily="34" charset="0"/>
              </a:rPr>
              <a:t>       MDC Tools</a:t>
            </a:r>
          </a:p>
        </p:txBody>
      </p:sp>
    </p:spTree>
    <p:extLst>
      <p:ext uri="{BB962C8B-B14F-4D97-AF65-F5344CB8AC3E}">
        <p14:creationId xmlns:p14="http://schemas.microsoft.com/office/powerpoint/2010/main" val="24391267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11BCA7-B345-55E9-9661-721B9D641F0F}"/>
              </a:ext>
            </a:extLst>
          </p:cNvPr>
          <p:cNvSpPr>
            <a:spLocks noGrp="1"/>
          </p:cNvSpPr>
          <p:nvPr>
            <p:ph type="title"/>
          </p:nvPr>
        </p:nvSpPr>
        <p:spPr>
          <a:xfrm>
            <a:off x="217714" y="659040"/>
            <a:ext cx="2579914" cy="1325563"/>
          </a:xfrm>
        </p:spPr>
        <p:txBody>
          <a:bodyPr>
            <a:normAutofit fontScale="90000"/>
          </a:bodyPr>
          <a:lstStyle/>
          <a:p>
            <a:r>
              <a:rPr lang="en-US" sz="4000" dirty="0">
                <a:latin typeface="Arial" panose="020B0604020202020204" pitchFamily="34" charset="0"/>
                <a:cs typeface="Arial" panose="020B0604020202020204" pitchFamily="34" charset="0"/>
              </a:rPr>
              <a:t>Sepsis Structure Measures Checklist</a:t>
            </a:r>
          </a:p>
        </p:txBody>
      </p:sp>
      <p:pic>
        <p:nvPicPr>
          <p:cNvPr id="6" name="Picture 5">
            <a:extLst>
              <a:ext uri="{FF2B5EF4-FFF2-40B4-BE49-F238E27FC236}">
                <a16:creationId xmlns:a16="http://schemas.microsoft.com/office/drawing/2014/main" id="{2FB5E039-E7BA-FB6E-D965-A2F957531458}"/>
              </a:ext>
            </a:extLst>
          </p:cNvPr>
          <p:cNvPicPr>
            <a:picLocks noChangeAspect="1"/>
          </p:cNvPicPr>
          <p:nvPr/>
        </p:nvPicPr>
        <p:blipFill rotWithShape="1">
          <a:blip r:embed="rId2"/>
          <a:srcRect t="3492" b="54127"/>
          <a:stretch/>
        </p:blipFill>
        <p:spPr>
          <a:xfrm>
            <a:off x="2653634" y="270736"/>
            <a:ext cx="9320652" cy="5003846"/>
          </a:xfrm>
          <a:prstGeom prst="rect">
            <a:avLst/>
          </a:prstGeom>
        </p:spPr>
      </p:pic>
      <p:sp>
        <p:nvSpPr>
          <p:cNvPr id="7" name="TextBox 6">
            <a:extLst>
              <a:ext uri="{FF2B5EF4-FFF2-40B4-BE49-F238E27FC236}">
                <a16:creationId xmlns:a16="http://schemas.microsoft.com/office/drawing/2014/main" id="{8D639822-4F10-DFCD-4202-FD8151A47E6C}"/>
              </a:ext>
            </a:extLst>
          </p:cNvPr>
          <p:cNvSpPr txBox="1"/>
          <p:nvPr/>
        </p:nvSpPr>
        <p:spPr>
          <a:xfrm>
            <a:off x="363431" y="2690336"/>
            <a:ext cx="2144486"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 Structure Measures total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Used to track implementation progress</a:t>
            </a:r>
          </a:p>
        </p:txBody>
      </p:sp>
    </p:spTree>
    <p:extLst>
      <p:ext uri="{BB962C8B-B14F-4D97-AF65-F5344CB8AC3E}">
        <p14:creationId xmlns:p14="http://schemas.microsoft.com/office/powerpoint/2010/main" val="35668559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AFF01-EBD8-A14D-9DCF-0D3513A225D4}"/>
              </a:ext>
            </a:extLst>
          </p:cNvPr>
          <p:cNvSpPr>
            <a:spLocks noGrp="1"/>
          </p:cNvSpPr>
          <p:nvPr>
            <p:ph type="title"/>
          </p:nvPr>
        </p:nvSpPr>
        <p:spPr>
          <a:xfrm>
            <a:off x="348343" y="304800"/>
            <a:ext cx="10363200" cy="914400"/>
          </a:xfrm>
        </p:spPr>
        <p:txBody>
          <a:bodyPr>
            <a:normAutofit/>
          </a:bodyPr>
          <a:lstStyle/>
          <a:p>
            <a:r>
              <a:rPr lang="en-US" sz="4000" dirty="0">
                <a:latin typeface="Arial" panose="020B0604020202020204" pitchFamily="34" charset="0"/>
                <a:cs typeface="Arial" panose="020B0604020202020204" pitchFamily="34" charset="0"/>
              </a:rPr>
              <a:t>SMM Measure Analysis: Updates</a:t>
            </a:r>
          </a:p>
        </p:txBody>
      </p:sp>
      <p:sp>
        <p:nvSpPr>
          <p:cNvPr id="3" name="Content Placeholder 2">
            <a:extLst>
              <a:ext uri="{FF2B5EF4-FFF2-40B4-BE49-F238E27FC236}">
                <a16:creationId xmlns:a16="http://schemas.microsoft.com/office/drawing/2014/main" id="{16EFB37A-1C7C-9641-AFF3-A28FDEB20EB8}"/>
              </a:ext>
            </a:extLst>
          </p:cNvPr>
          <p:cNvSpPr>
            <a:spLocks noGrp="1"/>
          </p:cNvSpPr>
          <p:nvPr>
            <p:ph idx="1"/>
          </p:nvPr>
        </p:nvSpPr>
        <p:spPr>
          <a:xfrm>
            <a:off x="7423052" y="1828970"/>
            <a:ext cx="4574538" cy="3886200"/>
          </a:xfrm>
        </p:spPr>
        <p:txBody>
          <a:bodyPr/>
          <a:lstStyle/>
          <a:p>
            <a:r>
              <a:rPr lang="en-US" dirty="0">
                <a:latin typeface="Arial" panose="020B0604020202020204" pitchFamily="34" charset="0"/>
                <a:cs typeface="Arial" panose="020B0604020202020204" pitchFamily="34" charset="0"/>
              </a:rPr>
              <a:t>Condense 21 SMM </a:t>
            </a:r>
            <a:r>
              <a:rPr lang="en-US" i="1" dirty="0">
                <a:latin typeface="Arial" panose="020B0604020202020204" pitchFamily="34" charset="0"/>
                <a:cs typeface="Arial" panose="020B0604020202020204" pitchFamily="34" charset="0"/>
              </a:rPr>
              <a:t>Indicators</a:t>
            </a:r>
            <a:r>
              <a:rPr lang="en-US" dirty="0">
                <a:latin typeface="Arial" panose="020B0604020202020204" pitchFamily="34" charset="0"/>
                <a:cs typeface="Arial" panose="020B0604020202020204" pitchFamily="34" charset="0"/>
              </a:rPr>
              <a:t> into 8 </a:t>
            </a:r>
            <a:r>
              <a:rPr lang="en-US" i="1" dirty="0">
                <a:latin typeface="Arial" panose="020B0604020202020204" pitchFamily="34" charset="0"/>
                <a:cs typeface="Arial" panose="020B0604020202020204" pitchFamily="34" charset="0"/>
              </a:rPr>
              <a:t>Complication</a:t>
            </a:r>
            <a:r>
              <a:rPr lang="en-US" dirty="0">
                <a:latin typeface="Arial" panose="020B0604020202020204" pitchFamily="34" charset="0"/>
                <a:cs typeface="Arial" panose="020B0604020202020204" pitchFamily="34" charset="0"/>
              </a:rPr>
              <a:t> categories</a:t>
            </a:r>
          </a:p>
          <a:p>
            <a:r>
              <a:rPr lang="en-US" dirty="0">
                <a:latin typeface="Arial" panose="020B0604020202020204" pitchFamily="34" charset="0"/>
                <a:cs typeface="Arial" panose="020B0604020202020204" pitchFamily="34" charset="0"/>
              </a:rPr>
              <a:t>Hover over the category to see which </a:t>
            </a:r>
            <a:r>
              <a:rPr lang="en-US" i="1" dirty="0">
                <a:latin typeface="Arial" panose="020B0604020202020204" pitchFamily="34" charset="0"/>
                <a:cs typeface="Arial" panose="020B0604020202020204" pitchFamily="34" charset="0"/>
              </a:rPr>
              <a:t>Indicators</a:t>
            </a:r>
            <a:r>
              <a:rPr lang="en-US" dirty="0">
                <a:latin typeface="Arial" panose="020B0604020202020204" pitchFamily="34" charset="0"/>
                <a:cs typeface="Arial" panose="020B0604020202020204" pitchFamily="34" charset="0"/>
              </a:rPr>
              <a:t> are included</a:t>
            </a:r>
          </a:p>
          <a:p>
            <a:r>
              <a:rPr lang="en-US" dirty="0">
                <a:latin typeface="Arial" panose="020B0604020202020204" pitchFamily="34" charset="0"/>
                <a:cs typeface="Arial" panose="020B0604020202020204" pitchFamily="34" charset="0"/>
              </a:rPr>
              <a:t>Click into each category to see a trend screen for each category</a:t>
            </a:r>
          </a:p>
        </p:txBody>
      </p:sp>
      <p:pic>
        <p:nvPicPr>
          <p:cNvPr id="5" name="Picture 4">
            <a:extLst>
              <a:ext uri="{FF2B5EF4-FFF2-40B4-BE49-F238E27FC236}">
                <a16:creationId xmlns:a16="http://schemas.microsoft.com/office/drawing/2014/main" id="{4DE5EC0A-BFE7-1D4C-AC14-563968186E38}"/>
              </a:ext>
            </a:extLst>
          </p:cNvPr>
          <p:cNvPicPr>
            <a:picLocks noChangeAspect="1"/>
          </p:cNvPicPr>
          <p:nvPr/>
        </p:nvPicPr>
        <p:blipFill>
          <a:blip r:embed="rId2"/>
          <a:stretch>
            <a:fillRect/>
          </a:stretch>
        </p:blipFill>
        <p:spPr>
          <a:xfrm>
            <a:off x="348343" y="1053849"/>
            <a:ext cx="6983022" cy="5666991"/>
          </a:xfrm>
          <a:prstGeom prst="rect">
            <a:avLst/>
          </a:prstGeom>
        </p:spPr>
      </p:pic>
      <p:sp>
        <p:nvSpPr>
          <p:cNvPr id="6" name="Frame 5">
            <a:extLst>
              <a:ext uri="{FF2B5EF4-FFF2-40B4-BE49-F238E27FC236}">
                <a16:creationId xmlns:a16="http://schemas.microsoft.com/office/drawing/2014/main" id="{7202F95A-5798-4D42-8F25-2F84DE5EC947}"/>
              </a:ext>
            </a:extLst>
          </p:cNvPr>
          <p:cNvSpPr/>
          <p:nvPr/>
        </p:nvSpPr>
        <p:spPr bwMode="auto">
          <a:xfrm>
            <a:off x="494458" y="2533680"/>
            <a:ext cx="1079817" cy="302218"/>
          </a:xfrm>
          <a:prstGeom prst="frame">
            <a:avLst/>
          </a:prstGeom>
          <a:solidFill>
            <a:schemeClr val="accent2"/>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4" charset="0"/>
              <a:ea typeface="+mn-ea"/>
              <a:cs typeface="+mn-cs"/>
            </a:endParaRPr>
          </a:p>
        </p:txBody>
      </p:sp>
    </p:spTree>
    <p:extLst>
      <p:ext uri="{BB962C8B-B14F-4D97-AF65-F5344CB8AC3E}">
        <p14:creationId xmlns:p14="http://schemas.microsoft.com/office/powerpoint/2010/main" val="4508263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AFF01-EBD8-A14D-9DCF-0D3513A225D4}"/>
              </a:ext>
            </a:extLst>
          </p:cNvPr>
          <p:cNvSpPr>
            <a:spLocks noGrp="1"/>
          </p:cNvSpPr>
          <p:nvPr>
            <p:ph type="title"/>
          </p:nvPr>
        </p:nvSpPr>
        <p:spPr>
          <a:xfrm>
            <a:off x="232317" y="609600"/>
            <a:ext cx="4720683" cy="914400"/>
          </a:xfrm>
        </p:spPr>
        <p:txBody>
          <a:bodyPr>
            <a:noAutofit/>
          </a:bodyPr>
          <a:lstStyle/>
          <a:p>
            <a:r>
              <a:rPr lang="en-US" sz="4000" dirty="0">
                <a:latin typeface="Arial" panose="020B0604020202020204" pitchFamily="34" charset="0"/>
                <a:cs typeface="Arial" panose="020B0604020202020204" pitchFamily="34" charset="0"/>
              </a:rPr>
              <a:t>SMM Measure Analysis: </a:t>
            </a:r>
          </a:p>
        </p:txBody>
      </p:sp>
      <p:sp>
        <p:nvSpPr>
          <p:cNvPr id="3" name="Content Placeholder 2">
            <a:extLst>
              <a:ext uri="{FF2B5EF4-FFF2-40B4-BE49-F238E27FC236}">
                <a16:creationId xmlns:a16="http://schemas.microsoft.com/office/drawing/2014/main" id="{16EFB37A-1C7C-9641-AFF3-A28FDEB20EB8}"/>
              </a:ext>
            </a:extLst>
          </p:cNvPr>
          <p:cNvSpPr>
            <a:spLocks noGrp="1"/>
          </p:cNvSpPr>
          <p:nvPr>
            <p:ph idx="1"/>
          </p:nvPr>
        </p:nvSpPr>
        <p:spPr>
          <a:xfrm>
            <a:off x="228600" y="1752600"/>
            <a:ext cx="4252210" cy="3886200"/>
          </a:xfrm>
        </p:spPr>
        <p:txBody>
          <a:bodyPr>
            <a:noAutofit/>
          </a:bodyPr>
          <a:lstStyle/>
          <a:p>
            <a:r>
              <a:rPr lang="en-US" sz="2400" i="1" dirty="0">
                <a:latin typeface="Arial" panose="020B0604020202020204" pitchFamily="34" charset="0"/>
                <a:cs typeface="Arial" panose="020B0604020202020204" pitchFamily="34" charset="0"/>
              </a:rPr>
              <a:t>NEW: </a:t>
            </a:r>
            <a:r>
              <a:rPr lang="en-US" sz="2400" dirty="0">
                <a:latin typeface="Arial" panose="020B0604020202020204" pitchFamily="34" charset="0"/>
                <a:cs typeface="Arial" panose="020B0604020202020204" pitchFamily="34" charset="0"/>
              </a:rPr>
              <a:t>By SMM </a:t>
            </a:r>
            <a:r>
              <a:rPr lang="en-US" sz="2400" i="1" dirty="0">
                <a:latin typeface="Arial" panose="020B0604020202020204" pitchFamily="34" charset="0"/>
                <a:cs typeface="Arial" panose="020B0604020202020204" pitchFamily="34" charset="0"/>
              </a:rPr>
              <a:t>Underlying Cause</a:t>
            </a:r>
          </a:p>
          <a:p>
            <a:r>
              <a:rPr lang="en-US" sz="2400" dirty="0">
                <a:latin typeface="Arial" panose="020B0604020202020204" pitchFamily="34" charset="0"/>
                <a:cs typeface="Arial" panose="020B0604020202020204" pitchFamily="34" charset="0"/>
              </a:rPr>
              <a:t>Hover over the </a:t>
            </a:r>
            <a:r>
              <a:rPr lang="en-US" sz="2400" i="1" dirty="0">
                <a:latin typeface="Arial" panose="020B0604020202020204" pitchFamily="34" charset="0"/>
                <a:cs typeface="Arial" panose="020B0604020202020204" pitchFamily="34" charset="0"/>
              </a:rPr>
              <a:t>Underlying Cause </a:t>
            </a:r>
            <a:r>
              <a:rPr lang="en-US" sz="2400" dirty="0">
                <a:latin typeface="Arial" panose="020B0604020202020204" pitchFamily="34" charset="0"/>
                <a:cs typeface="Arial" panose="020B0604020202020204" pitchFamily="34" charset="0"/>
              </a:rPr>
              <a:t>to see examples of what would be included</a:t>
            </a:r>
          </a:p>
          <a:p>
            <a:r>
              <a:rPr lang="en-US" sz="2400" dirty="0">
                <a:latin typeface="Arial" panose="020B0604020202020204" pitchFamily="34" charset="0"/>
                <a:cs typeface="Arial" panose="020B0604020202020204" pitchFamily="34" charset="0"/>
              </a:rPr>
              <a:t>Click into each </a:t>
            </a:r>
            <a:r>
              <a:rPr lang="en-US" sz="2400" i="1" dirty="0">
                <a:latin typeface="Arial" panose="020B0604020202020204" pitchFamily="34" charset="0"/>
                <a:cs typeface="Arial" panose="020B0604020202020204" pitchFamily="34" charset="0"/>
              </a:rPr>
              <a:t>Underlying Cause </a:t>
            </a:r>
            <a:r>
              <a:rPr lang="en-US" sz="2400" dirty="0">
                <a:latin typeface="Arial" panose="020B0604020202020204" pitchFamily="34" charset="0"/>
                <a:cs typeface="Arial" panose="020B0604020202020204" pitchFamily="34" charset="0"/>
              </a:rPr>
              <a:t>to see a trend screen for each</a:t>
            </a:r>
          </a:p>
          <a:p>
            <a:r>
              <a:rPr lang="en-US" sz="2400" dirty="0">
                <a:latin typeface="Arial" panose="020B0604020202020204" pitchFamily="34" charset="0"/>
                <a:cs typeface="Arial" panose="020B0604020202020204" pitchFamily="34" charset="0"/>
              </a:rPr>
              <a:t>Help focus your QI efforts by seeing what drives your SMM rate </a:t>
            </a:r>
          </a:p>
        </p:txBody>
      </p:sp>
      <p:pic>
        <p:nvPicPr>
          <p:cNvPr id="5" name="Picture 4">
            <a:extLst>
              <a:ext uri="{FF2B5EF4-FFF2-40B4-BE49-F238E27FC236}">
                <a16:creationId xmlns:a16="http://schemas.microsoft.com/office/drawing/2014/main" id="{DC81FE3B-CE27-3642-BAD0-E236AF5E2751}"/>
              </a:ext>
            </a:extLst>
          </p:cNvPr>
          <p:cNvPicPr>
            <a:picLocks noChangeAspect="1"/>
          </p:cNvPicPr>
          <p:nvPr/>
        </p:nvPicPr>
        <p:blipFill>
          <a:blip r:embed="rId2"/>
          <a:stretch>
            <a:fillRect/>
          </a:stretch>
        </p:blipFill>
        <p:spPr>
          <a:xfrm>
            <a:off x="5096656" y="0"/>
            <a:ext cx="7095344" cy="6893145"/>
          </a:xfrm>
          <a:prstGeom prst="rect">
            <a:avLst/>
          </a:prstGeom>
          <a:ln>
            <a:solidFill>
              <a:schemeClr val="accent1">
                <a:lumMod val="50000"/>
              </a:schemeClr>
            </a:solidFill>
          </a:ln>
        </p:spPr>
      </p:pic>
      <p:pic>
        <p:nvPicPr>
          <p:cNvPr id="7" name="Picture 6">
            <a:extLst>
              <a:ext uri="{FF2B5EF4-FFF2-40B4-BE49-F238E27FC236}">
                <a16:creationId xmlns:a16="http://schemas.microsoft.com/office/drawing/2014/main" id="{CB8435E3-CBDB-354E-A878-9F6E54AB2B0A}"/>
              </a:ext>
            </a:extLst>
          </p:cNvPr>
          <p:cNvPicPr>
            <a:picLocks noChangeAspect="1"/>
          </p:cNvPicPr>
          <p:nvPr/>
        </p:nvPicPr>
        <p:blipFill>
          <a:blip r:embed="rId3"/>
          <a:stretch>
            <a:fillRect/>
          </a:stretch>
        </p:blipFill>
        <p:spPr>
          <a:xfrm>
            <a:off x="7581900" y="4470400"/>
            <a:ext cx="4610100" cy="584200"/>
          </a:xfrm>
          <a:prstGeom prst="rect">
            <a:avLst/>
          </a:prstGeom>
          <a:ln w="28575" cap="sq">
            <a:solidFill>
              <a:schemeClr val="bg2"/>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7780968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Placeholder 41">
            <a:extLst>
              <a:ext uri="{FF2B5EF4-FFF2-40B4-BE49-F238E27FC236}">
                <a16:creationId xmlns:a16="http://schemas.microsoft.com/office/drawing/2014/main" id="{6DDE49C6-1D96-4FB7-8807-2CEF4A87BA20}"/>
              </a:ext>
            </a:extLst>
          </p:cNvPr>
          <p:cNvPicPr>
            <a:picLocks noGrp="1" noChangeAspect="1"/>
          </p:cNvPicPr>
          <p:nvPr>
            <p:ph type="pic" sz="quarter" idx="4294967295"/>
          </p:nvPr>
        </p:nvPicPr>
        <p:blipFill>
          <a:blip r:embed="rId2"/>
          <a:srcRect/>
          <a:stretch/>
        </p:blipFill>
        <p:spPr>
          <a:xfrm>
            <a:off x="0" y="533400"/>
            <a:ext cx="3857625" cy="3857625"/>
          </a:xfrm>
        </p:spPr>
      </p:pic>
      <p:sp>
        <p:nvSpPr>
          <p:cNvPr id="2" name="Title 1">
            <a:extLst>
              <a:ext uri="{FF2B5EF4-FFF2-40B4-BE49-F238E27FC236}">
                <a16:creationId xmlns:a16="http://schemas.microsoft.com/office/drawing/2014/main" id="{54151149-9383-2E42-A8D7-1D95512A5454}"/>
              </a:ext>
            </a:extLst>
          </p:cNvPr>
          <p:cNvSpPr>
            <a:spLocks noGrp="1"/>
          </p:cNvSpPr>
          <p:nvPr>
            <p:ph type="title" idx="4294967295"/>
          </p:nvPr>
        </p:nvSpPr>
        <p:spPr>
          <a:xfrm>
            <a:off x="502443" y="3820885"/>
            <a:ext cx="6710363" cy="2187575"/>
          </a:xfrm>
        </p:spPr>
        <p:txBody>
          <a:bodyPr>
            <a:normAutofit/>
          </a:bodyPr>
          <a:lstStyle/>
          <a:p>
            <a:r>
              <a:rPr lang="en-US" dirty="0">
                <a:latin typeface="Arial" panose="020B0604020202020204" pitchFamily="34" charset="0"/>
                <a:ea typeface="Roboto Light" panose="02000000000000000000" pitchFamily="2" charset="0"/>
                <a:cs typeface="Arial" panose="020B0604020202020204" pitchFamily="34" charset="0"/>
              </a:rPr>
              <a:t>Quality Improvement Pearls</a:t>
            </a:r>
          </a:p>
        </p:txBody>
      </p:sp>
    </p:spTree>
    <p:extLst>
      <p:ext uri="{BB962C8B-B14F-4D97-AF65-F5344CB8AC3E}">
        <p14:creationId xmlns:p14="http://schemas.microsoft.com/office/powerpoint/2010/main" val="28897820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4386D-7BCB-AA44-B7F4-486BAE8FC437}"/>
              </a:ext>
            </a:extLst>
          </p:cNvPr>
          <p:cNvSpPr>
            <a:spLocks noGrp="1"/>
          </p:cNvSpPr>
          <p:nvPr>
            <p:ph type="title"/>
          </p:nvPr>
        </p:nvSpPr>
        <p:spPr>
          <a:xfrm>
            <a:off x="990600" y="609600"/>
            <a:ext cx="7543801" cy="914400"/>
          </a:xfrm>
        </p:spPr>
        <p:txBody>
          <a:bodyPr>
            <a:normAutofit fontScale="90000"/>
          </a:bodyPr>
          <a:lstStyle/>
          <a:p>
            <a:pPr algn="l"/>
            <a:r>
              <a:rPr lang="en-US" dirty="0">
                <a:latin typeface="Arial" panose="020B0604020202020204" pitchFamily="34" charset="0"/>
                <a:cs typeface="Arial" panose="020B0604020202020204" pitchFamily="34" charset="0"/>
              </a:rPr>
              <a:t>All Improvement is Multidisciplinary</a:t>
            </a:r>
          </a:p>
        </p:txBody>
      </p:sp>
      <p:sp>
        <p:nvSpPr>
          <p:cNvPr id="3" name="Content Placeholder 2">
            <a:extLst>
              <a:ext uri="{FF2B5EF4-FFF2-40B4-BE49-F238E27FC236}">
                <a16:creationId xmlns:a16="http://schemas.microsoft.com/office/drawing/2014/main" id="{3E2C67C3-09A5-034A-8A89-B98F8776C263}"/>
              </a:ext>
            </a:extLst>
          </p:cNvPr>
          <p:cNvSpPr>
            <a:spLocks noGrp="1"/>
          </p:cNvSpPr>
          <p:nvPr>
            <p:ph idx="1"/>
          </p:nvPr>
        </p:nvSpPr>
        <p:spPr>
          <a:xfrm>
            <a:off x="990600" y="1937657"/>
            <a:ext cx="10210800" cy="3886200"/>
          </a:xfrm>
        </p:spPr>
        <p:txBody>
          <a:bodyPr>
            <a:normAutofit/>
          </a:bodyPr>
          <a:lstStyle/>
          <a:p>
            <a:r>
              <a:rPr lang="en-US" sz="3600" dirty="0">
                <a:latin typeface="Arial" panose="020B0604020202020204" pitchFamily="34" charset="0"/>
                <a:cs typeface="Arial" panose="020B0604020202020204" pitchFamily="34" charset="0"/>
              </a:rPr>
              <a:t>QI teams must cast a wide net to get the right people to the table…including patients and community partners</a:t>
            </a:r>
          </a:p>
          <a:p>
            <a:r>
              <a:rPr lang="en-US" sz="3600" dirty="0">
                <a:latin typeface="Arial" panose="020B0604020202020204" pitchFamily="34" charset="0"/>
                <a:cs typeface="Arial" panose="020B0604020202020204" pitchFamily="34" charset="0"/>
              </a:rPr>
              <a:t>Informal leaders can produce favorable results</a:t>
            </a:r>
          </a:p>
          <a:p>
            <a:r>
              <a:rPr lang="en-US" sz="3600" dirty="0">
                <a:latin typeface="Arial" panose="020B0604020202020204" pitchFamily="34" charset="0"/>
                <a:cs typeface="Arial" panose="020B0604020202020204" pitchFamily="34" charset="0"/>
              </a:rPr>
              <a:t>Engagement of hospital-level QI personnel has improved effectiveness</a:t>
            </a:r>
          </a:p>
        </p:txBody>
      </p:sp>
    </p:spTree>
    <p:extLst>
      <p:ext uri="{BB962C8B-B14F-4D97-AF65-F5344CB8AC3E}">
        <p14:creationId xmlns:p14="http://schemas.microsoft.com/office/powerpoint/2010/main" val="24046823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634053"/>
            <a:ext cx="8229600" cy="914400"/>
          </a:xfrm>
        </p:spPr>
        <p:txBody>
          <a:bodyPr>
            <a:normAutofit/>
          </a:bodyPr>
          <a:lstStyle/>
          <a:p>
            <a:r>
              <a:rPr lang="en-US" sz="4000" dirty="0">
                <a:latin typeface="Arial" panose="020B0604020202020204" pitchFamily="34" charset="0"/>
                <a:cs typeface="Arial" panose="020B0604020202020204" pitchFamily="34" charset="0"/>
              </a:rPr>
              <a:t>Lessons from the Field</a:t>
            </a:r>
          </a:p>
        </p:txBody>
      </p:sp>
      <p:sp>
        <p:nvSpPr>
          <p:cNvPr id="5" name="Content Placeholder 4"/>
          <p:cNvSpPr>
            <a:spLocks noGrp="1"/>
          </p:cNvSpPr>
          <p:nvPr>
            <p:ph sz="half" idx="1"/>
          </p:nvPr>
        </p:nvSpPr>
        <p:spPr>
          <a:xfrm>
            <a:off x="838200" y="1915639"/>
            <a:ext cx="5181600" cy="3941122"/>
          </a:xfrm>
        </p:spPr>
        <p:txBody>
          <a:bodyPr>
            <a:normAutofit/>
          </a:bodyPr>
          <a:lstStyle/>
          <a:p>
            <a:r>
              <a:rPr lang="en-US" dirty="0">
                <a:latin typeface="Arial" panose="020B0604020202020204" pitchFamily="34" charset="0"/>
                <a:cs typeface="Arial" panose="020B0604020202020204" pitchFamily="34" charset="0"/>
              </a:rPr>
              <a:t>Robust teams most effective</a:t>
            </a:r>
          </a:p>
          <a:p>
            <a:r>
              <a:rPr lang="en-US" dirty="0">
                <a:latin typeface="Arial" panose="020B0604020202020204" pitchFamily="34" charset="0"/>
                <a:cs typeface="Arial" panose="020B0604020202020204" pitchFamily="34" charset="0"/>
              </a:rPr>
              <a:t>Easy wins matter</a:t>
            </a:r>
          </a:p>
          <a:p>
            <a:r>
              <a:rPr lang="en-US" dirty="0">
                <a:latin typeface="Arial" panose="020B0604020202020204" pitchFamily="34" charset="0"/>
                <a:cs typeface="Arial" panose="020B0604020202020204" pitchFamily="34" charset="0"/>
              </a:rPr>
              <a:t>Goals and timelines are very useful</a:t>
            </a:r>
          </a:p>
          <a:p>
            <a:r>
              <a:rPr lang="en-US" dirty="0">
                <a:latin typeface="Arial" panose="020B0604020202020204" pitchFamily="34" charset="0"/>
                <a:cs typeface="Arial" panose="020B0604020202020204" pitchFamily="34" charset="0"/>
              </a:rPr>
              <a:t>It takes time and persistence to get the systems running smoothly</a:t>
            </a:r>
          </a:p>
          <a:p>
            <a:r>
              <a:rPr lang="en-US" dirty="0">
                <a:latin typeface="Arial" panose="020B0604020202020204" pitchFamily="34" charset="0"/>
                <a:cs typeface="Arial" panose="020B0604020202020204" pitchFamily="34" charset="0"/>
              </a:rPr>
              <a:t>Must have champions</a:t>
            </a:r>
          </a:p>
        </p:txBody>
      </p:sp>
      <p:graphicFrame>
        <p:nvGraphicFramePr>
          <p:cNvPr id="7" name="Content Placeholder 4"/>
          <p:cNvGraphicFramePr>
            <a:graphicFrameLocks noGrp="1"/>
          </p:cNvGraphicFramePr>
          <p:nvPr>
            <p:ph sz="half" idx="2"/>
          </p:nvPr>
        </p:nvGraphicFramePr>
        <p:xfrm>
          <a:off x="5900057" y="1797039"/>
          <a:ext cx="5769430" cy="3990678"/>
        </p:xfrm>
        <a:graphic>
          <a:graphicData uri="http://schemas.openxmlformats.org/drawingml/2006/table">
            <a:tbl>
              <a:tblPr firstRow="1" bandRow="1">
                <a:tableStyleId>{5202B0CA-FC54-4496-8BCA-5EF66A818D29}</a:tableStyleId>
              </a:tblPr>
              <a:tblGrid>
                <a:gridCol w="3671455">
                  <a:extLst>
                    <a:ext uri="{9D8B030D-6E8A-4147-A177-3AD203B41FA5}">
                      <a16:colId xmlns:a16="http://schemas.microsoft.com/office/drawing/2014/main" val="20000"/>
                    </a:ext>
                  </a:extLst>
                </a:gridCol>
                <a:gridCol w="2097975">
                  <a:extLst>
                    <a:ext uri="{9D8B030D-6E8A-4147-A177-3AD203B41FA5}">
                      <a16:colId xmlns:a16="http://schemas.microsoft.com/office/drawing/2014/main" val="20001"/>
                    </a:ext>
                  </a:extLst>
                </a:gridCol>
              </a:tblGrid>
              <a:tr h="401875">
                <a:tc>
                  <a:txBody>
                    <a:bodyPr/>
                    <a:lstStyle/>
                    <a:p>
                      <a:r>
                        <a:rPr lang="en-US" sz="2200" dirty="0">
                          <a:effectLst>
                            <a:outerShdw blurRad="38100" dist="38100" dir="2700000" algn="tl">
                              <a:srgbClr val="000000">
                                <a:alpha val="43137"/>
                              </a:srgbClr>
                            </a:outerShdw>
                          </a:effectLst>
                        </a:rPr>
                        <a:t>Disciplines</a:t>
                      </a:r>
                      <a:r>
                        <a:rPr lang="en-US" sz="2200" baseline="0" dirty="0">
                          <a:effectLst>
                            <a:outerShdw blurRad="38100" dist="38100" dir="2700000" algn="tl">
                              <a:srgbClr val="000000">
                                <a:alpha val="43137"/>
                              </a:srgbClr>
                            </a:outerShdw>
                          </a:effectLst>
                        </a:rPr>
                        <a:t> &amp; Departments</a:t>
                      </a:r>
                      <a:endParaRPr lang="en-US" sz="2200"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effectLst>
                            <a:outerShdw blurRad="38100" dist="38100" dir="2700000" algn="tl">
                              <a:srgbClr val="000000">
                                <a:alpha val="43137"/>
                              </a:srgbClr>
                            </a:outerShdw>
                          </a:effectLst>
                        </a:rPr>
                        <a:t>Needed?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02182">
                <a:tc>
                  <a:txBody>
                    <a:bodyPr/>
                    <a:lstStyle/>
                    <a:p>
                      <a:r>
                        <a:rPr lang="en-US" sz="2000" dirty="0"/>
                        <a:t>Obstetrics</a:t>
                      </a:r>
                    </a:p>
                  </a:txBody>
                  <a:tcPr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dirty="0">
                        <a:solidFill>
                          <a:srgbClr val="FF0000"/>
                        </a:solidFill>
                      </a:endParaRPr>
                    </a:p>
                  </a:txBody>
                  <a:tcPr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02182">
                <a:tc>
                  <a:txBody>
                    <a:bodyPr/>
                    <a:lstStyle/>
                    <a:p>
                      <a:r>
                        <a:rPr lang="en-US" sz="2000" dirty="0"/>
                        <a:t>Nursing</a:t>
                      </a:r>
                    </a:p>
                  </a:txBody>
                  <a:tcPr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dirty="0">
                        <a:solidFill>
                          <a:srgbClr val="FF0000"/>
                        </a:solidFill>
                      </a:endParaRPr>
                    </a:p>
                  </a:txBody>
                  <a:tcPr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02182">
                <a:tc>
                  <a:txBody>
                    <a:bodyPr/>
                    <a:lstStyle/>
                    <a:p>
                      <a:r>
                        <a:rPr lang="en-US" sz="2000" dirty="0"/>
                        <a:t>Anesthesia</a:t>
                      </a:r>
                    </a:p>
                  </a:txBody>
                  <a:tcPr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dirty="0">
                        <a:solidFill>
                          <a:srgbClr val="FF0000"/>
                        </a:solidFill>
                      </a:endParaRPr>
                    </a:p>
                  </a:txBody>
                  <a:tcPr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02182">
                <a:tc>
                  <a:txBody>
                    <a:bodyPr/>
                    <a:lstStyle/>
                    <a:p>
                      <a:r>
                        <a:rPr lang="en-US" sz="2000" dirty="0"/>
                        <a:t>IT/EMR</a:t>
                      </a:r>
                    </a:p>
                  </a:txBody>
                  <a:tcPr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dirty="0">
                        <a:solidFill>
                          <a:srgbClr val="FF0000"/>
                        </a:solidFill>
                      </a:endParaRPr>
                    </a:p>
                  </a:txBody>
                  <a:tcPr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02182">
                <a:tc>
                  <a:txBody>
                    <a:bodyPr/>
                    <a:lstStyle/>
                    <a:p>
                      <a:r>
                        <a:rPr lang="en-US" sz="2000" dirty="0"/>
                        <a:t>Laboratory</a:t>
                      </a:r>
                    </a:p>
                  </a:txBody>
                  <a:tcPr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dirty="0">
                        <a:solidFill>
                          <a:srgbClr val="FF0000"/>
                        </a:solidFill>
                      </a:endParaRPr>
                    </a:p>
                  </a:txBody>
                  <a:tcPr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0218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a:t>Emergency Department</a:t>
                      </a:r>
                    </a:p>
                  </a:txBody>
                  <a:tcPr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dirty="0">
                        <a:solidFill>
                          <a:srgbClr val="FF0000"/>
                        </a:solidFill>
                      </a:endParaRPr>
                    </a:p>
                  </a:txBody>
                  <a:tcPr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0218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a:t>Support</a:t>
                      </a:r>
                      <a:r>
                        <a:rPr lang="en-US" sz="2000" baseline="0" dirty="0"/>
                        <a:t> personnel</a:t>
                      </a:r>
                      <a:endParaRPr lang="en-US" sz="2000" dirty="0"/>
                    </a:p>
                  </a:txBody>
                  <a:tcPr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dirty="0">
                        <a:solidFill>
                          <a:srgbClr val="FF0000"/>
                        </a:solidFill>
                      </a:endParaRPr>
                    </a:p>
                  </a:txBody>
                  <a:tcPr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021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QI</a:t>
                      </a:r>
                    </a:p>
                  </a:txBody>
                  <a:tcPr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dirty="0">
                        <a:solidFill>
                          <a:srgbClr val="FF0000"/>
                        </a:solidFill>
                      </a:endParaRPr>
                    </a:p>
                  </a:txBody>
                  <a:tcPr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02182">
                <a:tc>
                  <a:txBody>
                    <a:bodyPr/>
                    <a:lstStyle/>
                    <a:p>
                      <a:r>
                        <a:rPr lang="en-US" sz="2000" dirty="0"/>
                        <a:t>Outpatient Clinics</a:t>
                      </a:r>
                    </a:p>
                  </a:txBody>
                  <a:tcPr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dirty="0">
                        <a:solidFill>
                          <a:srgbClr val="FF0000"/>
                        </a:solidFill>
                      </a:endParaRPr>
                    </a:p>
                  </a:txBody>
                  <a:tcPr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943559"/>
                  </a:ext>
                </a:extLst>
              </a:tr>
              <a:tr h="333078">
                <a:tc>
                  <a:txBody>
                    <a:bodyPr/>
                    <a:lstStyle/>
                    <a:p>
                      <a:r>
                        <a:rPr lang="en-US" sz="2000" dirty="0"/>
                        <a:t>Patients</a:t>
                      </a:r>
                    </a:p>
                  </a:txBody>
                  <a:tcPr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dirty="0">
                        <a:solidFill>
                          <a:srgbClr val="FF0000"/>
                        </a:solidFill>
                      </a:endParaRPr>
                    </a:p>
                  </a:txBody>
                  <a:tcPr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503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Others unique</a:t>
                      </a:r>
                      <a:r>
                        <a:rPr lang="en-US" sz="2000" baseline="0" dirty="0"/>
                        <a:t> to your setting?</a:t>
                      </a:r>
                      <a:endParaRPr lang="en-US" sz="2000" dirty="0"/>
                    </a:p>
                  </a:txBody>
                  <a:tcPr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dirty="0">
                        <a:solidFill>
                          <a:srgbClr val="FF0000"/>
                        </a:solidFill>
                      </a:endParaRPr>
                    </a:p>
                  </a:txBody>
                  <a:tcPr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3452589"/>
                  </a:ext>
                </a:extLst>
              </a:tr>
            </a:tbl>
          </a:graphicData>
        </a:graphic>
      </p:graphicFrame>
      <p:sp>
        <p:nvSpPr>
          <p:cNvPr id="3" name="Rectangle 2">
            <a:extLst>
              <a:ext uri="{FF2B5EF4-FFF2-40B4-BE49-F238E27FC236}">
                <a16:creationId xmlns:a16="http://schemas.microsoft.com/office/drawing/2014/main" id="{A952A417-AF7A-F00C-4FDB-72570A529F37}"/>
              </a:ext>
            </a:extLst>
          </p:cNvPr>
          <p:cNvSpPr/>
          <p:nvPr/>
        </p:nvSpPr>
        <p:spPr>
          <a:xfrm>
            <a:off x="10080172" y="2514600"/>
            <a:ext cx="1099457" cy="3058886"/>
          </a:xfrm>
          <a:prstGeom prst="rect">
            <a:avLst/>
          </a:prstGeom>
          <a:solidFill>
            <a:srgbClr val="8C151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F78A772-963C-2E20-3DFA-F13F098153A9}"/>
              </a:ext>
            </a:extLst>
          </p:cNvPr>
          <p:cNvSpPr>
            <a:spLocks noChangeAspect="1"/>
          </p:cNvSpPr>
          <p:nvPr/>
        </p:nvSpPr>
        <p:spPr>
          <a:xfrm>
            <a:off x="10118376" y="1600200"/>
            <a:ext cx="1061253" cy="4572000"/>
          </a:xfrm>
          <a:prstGeom prst="rect">
            <a:avLst/>
          </a:prstGeom>
          <a:noFill/>
        </p:spPr>
        <p:txBody>
          <a:bodyPr vert="wordArtVert"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gradFill>
                  <a:gsLst>
                    <a:gs pos="21000">
                      <a:srgbClr val="53575C"/>
                    </a:gs>
                    <a:gs pos="88000">
                      <a:srgbClr val="C5C7CA"/>
                    </a:gs>
                  </a:gsLst>
                  <a:lin ang="5400000"/>
                </a:gradFill>
                <a:effectLst/>
                <a:uLnTx/>
                <a:uFillTx/>
                <a:latin typeface="Calibri" panose="020F0502020204030204"/>
                <a:ea typeface="+mn-ea"/>
                <a:cs typeface="+mn-cs"/>
              </a:rPr>
              <a:t>Yes</a:t>
            </a:r>
          </a:p>
        </p:txBody>
      </p:sp>
    </p:spTree>
    <p:extLst>
      <p:ext uri="{BB962C8B-B14F-4D97-AF65-F5344CB8AC3E}">
        <p14:creationId xmlns:p14="http://schemas.microsoft.com/office/powerpoint/2010/main" val="11996139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4AE07276-D32C-364D-B212-2837EEA86669}"/>
              </a:ext>
            </a:extLst>
          </p:cNvPr>
          <p:cNvPicPr>
            <a:picLocks noGrp="1" noChangeAspect="1"/>
          </p:cNvPicPr>
          <p:nvPr>
            <p:ph idx="1"/>
          </p:nvPr>
        </p:nvPicPr>
        <p:blipFill>
          <a:blip r:embed="rId3"/>
          <a:stretch>
            <a:fillRect/>
          </a:stretch>
        </p:blipFill>
        <p:spPr>
          <a:xfrm>
            <a:off x="2745052" y="3429000"/>
            <a:ext cx="2523851" cy="3365135"/>
          </a:xfrm>
          <a:prstGeom prst="rect">
            <a:avLst/>
          </a:prstGeom>
        </p:spPr>
      </p:pic>
      <p:sp>
        <p:nvSpPr>
          <p:cNvPr id="3" name="Rectangle 2">
            <a:extLst>
              <a:ext uri="{FF2B5EF4-FFF2-40B4-BE49-F238E27FC236}">
                <a16:creationId xmlns:a16="http://schemas.microsoft.com/office/drawing/2014/main" id="{EE0BCE0A-7551-CD44-29EB-CF0DBBF3B3C8}"/>
              </a:ext>
            </a:extLst>
          </p:cNvPr>
          <p:cNvSpPr/>
          <p:nvPr/>
        </p:nvSpPr>
        <p:spPr>
          <a:xfrm>
            <a:off x="519763" y="425760"/>
            <a:ext cx="369081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0"/>
                <a:solidFill>
                  <a:srgbClr val="8C1515"/>
                </a:solidFill>
                <a:effectLst>
                  <a:innerShdw blurRad="63500" dist="50800" dir="13500000">
                    <a:srgbClr val="000000">
                      <a:alpha val="50000"/>
                    </a:srgbClr>
                  </a:innerShdw>
                </a:effectLst>
                <a:uLnTx/>
                <a:uFillTx/>
                <a:latin typeface="Calibri" panose="020F0502020204030204"/>
                <a:ea typeface="+mn-ea"/>
                <a:cs typeface="+mn-cs"/>
              </a:rPr>
              <a:t>Celebrate!!!</a:t>
            </a:r>
          </a:p>
        </p:txBody>
      </p:sp>
      <p:pic>
        <p:nvPicPr>
          <p:cNvPr id="11" name="Content Placeholder 3">
            <a:extLst>
              <a:ext uri="{FF2B5EF4-FFF2-40B4-BE49-F238E27FC236}">
                <a16:creationId xmlns:a16="http://schemas.microsoft.com/office/drawing/2014/main" id="{0AEFB7F9-956D-A1D1-F3E5-1F383266AFDB}"/>
              </a:ext>
            </a:extLst>
          </p:cNvPr>
          <p:cNvPicPr>
            <a:picLocks noChangeAspect="1"/>
          </p:cNvPicPr>
          <p:nvPr/>
        </p:nvPicPr>
        <p:blipFill>
          <a:blip r:embed="rId4"/>
          <a:stretch>
            <a:fillRect/>
          </a:stretch>
        </p:blipFill>
        <p:spPr bwMode="auto">
          <a:xfrm rot="5400000">
            <a:off x="6882609" y="2423111"/>
            <a:ext cx="3639768" cy="301222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A4088F93-2357-6D4F-ADC7-793DD4926A84}"/>
              </a:ext>
            </a:extLst>
          </p:cNvPr>
          <p:cNvPicPr>
            <a:picLocks noChangeAspect="1"/>
          </p:cNvPicPr>
          <p:nvPr/>
        </p:nvPicPr>
        <p:blipFill>
          <a:blip r:embed="rId5"/>
          <a:stretch>
            <a:fillRect/>
          </a:stretch>
        </p:blipFill>
        <p:spPr>
          <a:xfrm rot="5400000">
            <a:off x="3683824" y="1245214"/>
            <a:ext cx="4653000" cy="3489751"/>
          </a:xfrm>
          <a:prstGeom prst="rect">
            <a:avLst/>
          </a:prstGeom>
        </p:spPr>
      </p:pic>
      <p:pic>
        <p:nvPicPr>
          <p:cNvPr id="12" name="Picture 11">
            <a:extLst>
              <a:ext uri="{FF2B5EF4-FFF2-40B4-BE49-F238E27FC236}">
                <a16:creationId xmlns:a16="http://schemas.microsoft.com/office/drawing/2014/main" id="{8F14074B-44EC-D17D-6271-277B6DBAB58E}"/>
              </a:ext>
            </a:extLst>
          </p:cNvPr>
          <p:cNvPicPr>
            <a:picLocks noChangeAspect="1"/>
          </p:cNvPicPr>
          <p:nvPr/>
        </p:nvPicPr>
        <p:blipFill>
          <a:blip r:embed="rId6"/>
          <a:stretch>
            <a:fillRect/>
          </a:stretch>
        </p:blipFill>
        <p:spPr>
          <a:xfrm rot="5400000">
            <a:off x="8816897" y="1067339"/>
            <a:ext cx="3669593" cy="2752195"/>
          </a:xfrm>
          <a:prstGeom prst="rect">
            <a:avLst/>
          </a:prstGeom>
        </p:spPr>
      </p:pic>
      <p:pic>
        <p:nvPicPr>
          <p:cNvPr id="2" name="Content Placeholder 5">
            <a:extLst>
              <a:ext uri="{FF2B5EF4-FFF2-40B4-BE49-F238E27FC236}">
                <a16:creationId xmlns:a16="http://schemas.microsoft.com/office/drawing/2014/main" id="{7FC112FA-5E1B-33B6-05B4-1C0E5003BF28}"/>
              </a:ext>
            </a:extLst>
          </p:cNvPr>
          <p:cNvPicPr>
            <a:picLocks noChangeAspect="1"/>
          </p:cNvPicPr>
          <p:nvPr/>
        </p:nvPicPr>
        <p:blipFill>
          <a:blip r:embed="rId3"/>
          <a:stretch>
            <a:fillRect/>
          </a:stretch>
        </p:blipFill>
        <p:spPr>
          <a:xfrm>
            <a:off x="2800504" y="3429000"/>
            <a:ext cx="2523851" cy="3365135"/>
          </a:xfrm>
          <a:prstGeom prst="rect">
            <a:avLst/>
          </a:prstGeom>
        </p:spPr>
      </p:pic>
      <p:pic>
        <p:nvPicPr>
          <p:cNvPr id="10" name="Picture 9">
            <a:extLst>
              <a:ext uri="{FF2B5EF4-FFF2-40B4-BE49-F238E27FC236}">
                <a16:creationId xmlns:a16="http://schemas.microsoft.com/office/drawing/2014/main" id="{5DF5F484-361F-5B4E-810A-33D18E48FAC5}"/>
              </a:ext>
            </a:extLst>
          </p:cNvPr>
          <p:cNvPicPr>
            <a:picLocks noChangeAspect="1"/>
          </p:cNvPicPr>
          <p:nvPr/>
        </p:nvPicPr>
        <p:blipFill rotWithShape="1">
          <a:blip r:embed="rId7"/>
          <a:srcRect l="28333" t="29250" r="40000" b="8499"/>
          <a:stretch/>
        </p:blipFill>
        <p:spPr>
          <a:xfrm>
            <a:off x="122090" y="1265953"/>
            <a:ext cx="3119865" cy="3448272"/>
          </a:xfrm>
          <a:prstGeom prst="rect">
            <a:avLst/>
          </a:prstGeom>
        </p:spPr>
      </p:pic>
    </p:spTree>
    <p:extLst>
      <p:ext uri="{BB962C8B-B14F-4D97-AF65-F5344CB8AC3E}">
        <p14:creationId xmlns:p14="http://schemas.microsoft.com/office/powerpoint/2010/main" val="6117000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0005" y="2023170"/>
            <a:ext cx="1705241" cy="2815860"/>
          </a:xfrm>
          <a:prstGeom prst="rect">
            <a:avLst/>
          </a:prstGeom>
        </p:spPr>
      </p:pic>
      <p:sp>
        <p:nvSpPr>
          <p:cNvPr id="5" name="Title 1"/>
          <p:cNvSpPr txBox="1">
            <a:spLocks/>
          </p:cNvSpPr>
          <p:nvPr/>
        </p:nvSpPr>
        <p:spPr bwMode="auto">
          <a:xfrm>
            <a:off x="3630207" y="3189766"/>
            <a:ext cx="3402419" cy="9144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sz="4000">
                <a:solidFill>
                  <a:schemeClr val="tx1"/>
                </a:solidFill>
                <a:latin typeface="+mj-lt"/>
                <a:ea typeface="ＭＳ Ｐゴシック" pitchFamily="4" charset="-128"/>
                <a:cs typeface="ＭＳ Ｐゴシック" pitchFamily="4" charset="-128"/>
              </a:defRPr>
            </a:lvl1pPr>
            <a:lvl2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2pPr>
            <a:lvl3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3pPr>
            <a:lvl4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4pPr>
            <a:lvl5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5pPr>
            <a:lvl6pPr marL="457200" algn="l" rtl="0" eaLnBrk="1" fontAlgn="base" hangingPunct="1">
              <a:spcBef>
                <a:spcPct val="0"/>
              </a:spcBef>
              <a:spcAft>
                <a:spcPct val="0"/>
              </a:spcAft>
              <a:defRPr sz="4000">
                <a:solidFill>
                  <a:schemeClr val="tx1"/>
                </a:solidFill>
                <a:latin typeface="Arial" pitchFamily="4" charset="0"/>
              </a:defRPr>
            </a:lvl6pPr>
            <a:lvl7pPr marL="914400" algn="l" rtl="0" eaLnBrk="1" fontAlgn="base" hangingPunct="1">
              <a:spcBef>
                <a:spcPct val="0"/>
              </a:spcBef>
              <a:spcAft>
                <a:spcPct val="0"/>
              </a:spcAft>
              <a:defRPr sz="4000">
                <a:solidFill>
                  <a:schemeClr val="tx1"/>
                </a:solidFill>
                <a:latin typeface="Arial" pitchFamily="4" charset="0"/>
              </a:defRPr>
            </a:lvl7pPr>
            <a:lvl8pPr marL="1371600" algn="l" rtl="0" eaLnBrk="1" fontAlgn="base" hangingPunct="1">
              <a:spcBef>
                <a:spcPct val="0"/>
              </a:spcBef>
              <a:spcAft>
                <a:spcPct val="0"/>
              </a:spcAft>
              <a:defRPr sz="4000">
                <a:solidFill>
                  <a:schemeClr val="tx1"/>
                </a:solidFill>
                <a:latin typeface="Arial" pitchFamily="4" charset="0"/>
              </a:defRPr>
            </a:lvl8pPr>
            <a:lvl9pPr marL="1828800" algn="l" rtl="0" eaLnBrk="1" fontAlgn="base" hangingPunct="1">
              <a:spcBef>
                <a:spcPct val="0"/>
              </a:spcBef>
              <a:spcAft>
                <a:spcPct val="0"/>
              </a:spcAft>
              <a:defRPr sz="4000">
                <a:solidFill>
                  <a:schemeClr val="tx1"/>
                </a:solidFill>
                <a:latin typeface="Arial" pitchFamily="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prstClr val="black"/>
                </a:solidFill>
                <a:effectLst/>
                <a:uLnTx/>
                <a:uFillTx/>
                <a:latin typeface="Arial" panose="020B0604020202020204" pitchFamily="34" charset="0"/>
                <a:ea typeface="ＭＳ Ｐゴシック" pitchFamily="4" charset="-128"/>
                <a:cs typeface="Arial" panose="020B0604020202020204" pitchFamily="34" charset="0"/>
              </a:rPr>
              <a:t>Questions</a:t>
            </a:r>
          </a:p>
        </p:txBody>
      </p:sp>
    </p:spTree>
    <p:extLst>
      <p:ext uri="{BB962C8B-B14F-4D97-AF65-F5344CB8AC3E}">
        <p14:creationId xmlns:p14="http://schemas.microsoft.com/office/powerpoint/2010/main" val="42064738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person holding their hands&#10;&#10;Description automatically generated">
            <a:extLst>
              <a:ext uri="{FF2B5EF4-FFF2-40B4-BE49-F238E27FC236}">
                <a16:creationId xmlns:a16="http://schemas.microsoft.com/office/drawing/2014/main" id="{DDA62778-0709-8D31-0D3D-D1CB8132B114}"/>
              </a:ext>
            </a:extLst>
          </p:cNvPr>
          <p:cNvPicPr>
            <a:picLocks noChangeAspect="1"/>
          </p:cNvPicPr>
          <p:nvPr/>
        </p:nvPicPr>
        <p:blipFill>
          <a:blip r:embed="rId2"/>
          <a:stretch>
            <a:fillRect/>
          </a:stretch>
        </p:blipFill>
        <p:spPr>
          <a:xfrm>
            <a:off x="330200" y="371475"/>
            <a:ext cx="11531600" cy="6486525"/>
          </a:xfrm>
          <a:prstGeom prst="rect">
            <a:avLst/>
          </a:prstGeom>
        </p:spPr>
      </p:pic>
    </p:spTree>
    <p:extLst>
      <p:ext uri="{BB962C8B-B14F-4D97-AF65-F5344CB8AC3E}">
        <p14:creationId xmlns:p14="http://schemas.microsoft.com/office/powerpoint/2010/main" val="302465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DFE7D-56E5-1ECD-E1EF-9EE4F920F5F0}"/>
              </a:ext>
            </a:extLst>
          </p:cNvPr>
          <p:cNvSpPr>
            <a:spLocks noGrp="1"/>
          </p:cNvSpPr>
          <p:nvPr>
            <p:ph type="title"/>
          </p:nvPr>
        </p:nvSpPr>
        <p:spPr>
          <a:xfrm>
            <a:off x="762000" y="649459"/>
            <a:ext cx="10680896" cy="914400"/>
          </a:xfrm>
        </p:spPr>
        <p:txBody>
          <a:bodyPr>
            <a:normAutofit fontScale="90000"/>
          </a:bodyPr>
          <a:lstStyle/>
          <a:p>
            <a:r>
              <a:rPr lang="en-US" b="0" i="0" dirty="0">
                <a:solidFill>
                  <a:srgbClr val="A2203C"/>
                </a:solidFill>
                <a:effectLst/>
              </a:rPr>
              <a:t>Maternal Sepsis: World Health Organization (WHO) 2017</a:t>
            </a:r>
            <a:endParaRPr lang="en-US" dirty="0">
              <a:solidFill>
                <a:srgbClr val="A2203C"/>
              </a:solidFill>
            </a:endParaRPr>
          </a:p>
        </p:txBody>
      </p:sp>
      <p:sp>
        <p:nvSpPr>
          <p:cNvPr id="3" name="Content Placeholder 2">
            <a:extLst>
              <a:ext uri="{FF2B5EF4-FFF2-40B4-BE49-F238E27FC236}">
                <a16:creationId xmlns:a16="http://schemas.microsoft.com/office/drawing/2014/main" id="{BADCAE69-F2C0-557A-7BA1-41305F918BFF}"/>
              </a:ext>
            </a:extLst>
          </p:cNvPr>
          <p:cNvSpPr>
            <a:spLocks noGrp="1"/>
          </p:cNvSpPr>
          <p:nvPr>
            <p:ph idx="1"/>
          </p:nvPr>
        </p:nvSpPr>
        <p:spPr>
          <a:xfrm>
            <a:off x="1040130" y="1594339"/>
            <a:ext cx="10542270" cy="3886200"/>
          </a:xfrm>
        </p:spPr>
        <p:txBody>
          <a:bodyPr/>
          <a:lstStyle/>
          <a:p>
            <a:pPr>
              <a:buClr>
                <a:srgbClr val="C00000"/>
              </a:buClr>
            </a:pPr>
            <a:r>
              <a:rPr lang="en-US" dirty="0">
                <a:solidFill>
                  <a:srgbClr val="212121"/>
                </a:solidFill>
              </a:rPr>
              <a:t>M</a:t>
            </a:r>
            <a:r>
              <a:rPr lang="en-US" b="0" i="0" dirty="0">
                <a:solidFill>
                  <a:srgbClr val="212121"/>
                </a:solidFill>
                <a:effectLst/>
              </a:rPr>
              <a:t>aternal sepsis is “a life-threatening condition defined as </a:t>
            </a:r>
            <a:r>
              <a:rPr lang="en-US" b="1" i="0" dirty="0">
                <a:solidFill>
                  <a:srgbClr val="212121"/>
                </a:solidFill>
                <a:effectLst/>
              </a:rPr>
              <a:t>organ dysfunction </a:t>
            </a:r>
            <a:r>
              <a:rPr lang="en-US" b="0" i="0" dirty="0">
                <a:solidFill>
                  <a:srgbClr val="212121"/>
                </a:solidFill>
                <a:effectLst/>
              </a:rPr>
              <a:t>resulting from infection during pregnancy, childbirth, postabortion, or postpartum period.” This definition has been endorsed by FIGO and is generally followed worldwide. </a:t>
            </a:r>
          </a:p>
          <a:p>
            <a:pPr>
              <a:buClr>
                <a:srgbClr val="C00000"/>
              </a:buClr>
            </a:pPr>
            <a:r>
              <a:rPr lang="en-US" b="0" i="0" dirty="0">
                <a:solidFill>
                  <a:srgbClr val="212121"/>
                </a:solidFill>
                <a:effectLst/>
              </a:rPr>
              <a:t>WHO also emphasizes that the criteria of systemic inflammatory response syndrome (SIRS) are </a:t>
            </a:r>
            <a:br>
              <a:rPr lang="en-US" b="0" i="0" dirty="0">
                <a:solidFill>
                  <a:srgbClr val="212121"/>
                </a:solidFill>
                <a:effectLst/>
              </a:rPr>
            </a:br>
            <a:r>
              <a:rPr lang="en-US" b="1" i="0" dirty="0">
                <a:solidFill>
                  <a:srgbClr val="212121"/>
                </a:solidFill>
                <a:effectLst/>
              </a:rPr>
              <a:t>not appropriate</a:t>
            </a:r>
            <a:r>
              <a:rPr lang="en-US" b="0" i="0" dirty="0">
                <a:solidFill>
                  <a:srgbClr val="212121"/>
                </a:solidFill>
                <a:effectLst/>
              </a:rPr>
              <a:t> for diagnosing maternal sepsis and should not be used.</a:t>
            </a:r>
            <a:r>
              <a:rPr lang="en-US" sz="3200" b="0" i="0" u="sng" dirty="0">
                <a:solidFill>
                  <a:srgbClr val="205493"/>
                </a:solidFill>
                <a:effectLst/>
                <a:hlinkClick r:id="rId2"/>
              </a:rPr>
              <a:t> </a:t>
            </a:r>
            <a:endParaRPr lang="en-US" dirty="0"/>
          </a:p>
        </p:txBody>
      </p:sp>
      <p:sp>
        <p:nvSpPr>
          <p:cNvPr id="5" name="TextBox 4">
            <a:extLst>
              <a:ext uri="{FF2B5EF4-FFF2-40B4-BE49-F238E27FC236}">
                <a16:creationId xmlns:a16="http://schemas.microsoft.com/office/drawing/2014/main" id="{5088176D-CF93-242D-0D05-9328B6C620CF}"/>
              </a:ext>
            </a:extLst>
          </p:cNvPr>
          <p:cNvSpPr txBox="1"/>
          <p:nvPr/>
        </p:nvSpPr>
        <p:spPr>
          <a:xfrm>
            <a:off x="1389185" y="6260123"/>
            <a:ext cx="9689123" cy="400110"/>
          </a:xfrm>
          <a:prstGeom prst="rect">
            <a:avLst/>
          </a:prstGeom>
          <a:noFill/>
        </p:spPr>
        <p:txBody>
          <a:bodyPr wrap="square" rtlCol="0">
            <a:spAutoFit/>
          </a:bodyPr>
          <a:lstStyle/>
          <a:p>
            <a:r>
              <a:rPr lang="en-US" sz="2000" b="0" i="0" u="sng" dirty="0">
                <a:solidFill>
                  <a:srgbClr val="205493"/>
                </a:solidFill>
                <a:effectLst/>
                <a:latin typeface="Cambria" panose="02040503050406030204" pitchFamily="18" charset="0"/>
                <a:hlinkClick r:id="rId2"/>
              </a:rPr>
              <a:t>http://apps.who.int/iris/bitstream/10665/254608/1/WHORHR-17.02-eng.pdf</a:t>
            </a:r>
            <a:endParaRPr lang="en-US" sz="2000" dirty="0"/>
          </a:p>
        </p:txBody>
      </p:sp>
    </p:spTree>
    <p:extLst>
      <p:ext uri="{BB962C8B-B14F-4D97-AF65-F5344CB8AC3E}">
        <p14:creationId xmlns:p14="http://schemas.microsoft.com/office/powerpoint/2010/main" val="11956590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mputer screen with a medical guide&#10;&#10;Description automatically generated">
            <a:extLst>
              <a:ext uri="{FF2B5EF4-FFF2-40B4-BE49-F238E27FC236}">
                <a16:creationId xmlns:a16="http://schemas.microsoft.com/office/drawing/2014/main" id="{9C1CE4AA-D0DF-6D9C-8B74-21CC5B0FF895}"/>
              </a:ext>
            </a:extLst>
          </p:cNvPr>
          <p:cNvPicPr>
            <a:picLocks noChangeAspect="1"/>
          </p:cNvPicPr>
          <p:nvPr/>
        </p:nvPicPr>
        <p:blipFill>
          <a:blip r:embed="rId2"/>
          <a:stretch>
            <a:fillRect/>
          </a:stretch>
        </p:blipFill>
        <p:spPr>
          <a:xfrm>
            <a:off x="956441" y="1342358"/>
            <a:ext cx="10050880" cy="5019054"/>
          </a:xfrm>
          <a:prstGeom prst="rect">
            <a:avLst/>
          </a:prstGeom>
        </p:spPr>
      </p:pic>
      <p:sp>
        <p:nvSpPr>
          <p:cNvPr id="6" name="TextBox 5">
            <a:extLst>
              <a:ext uri="{FF2B5EF4-FFF2-40B4-BE49-F238E27FC236}">
                <a16:creationId xmlns:a16="http://schemas.microsoft.com/office/drawing/2014/main" id="{DE6D8820-F59D-1141-A5C6-7FCDB0EA132B}"/>
              </a:ext>
            </a:extLst>
          </p:cNvPr>
          <p:cNvSpPr txBox="1"/>
          <p:nvPr/>
        </p:nvSpPr>
        <p:spPr>
          <a:xfrm>
            <a:off x="80561" y="5824331"/>
            <a:ext cx="961728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96128"/>
                </a:solidFill>
                <a:effectLst/>
                <a:uLnTx/>
                <a:uFillTx/>
                <a:latin typeface="Roboto Condensed Light" panose="02000000000000000000" pitchFamily="2" charset="0"/>
                <a:ea typeface="Roboto Condensed Light" panose="02000000000000000000" pitchFamily="2" charset="0"/>
                <a:cs typeface="+mn-cs"/>
              </a:rPr>
              <a:t>How to access the Hospital Action Guide</a:t>
            </a:r>
            <a:endParaRPr kumimoji="0" lang="en-US" sz="16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The Hospital Action Guide is available now through the CMQCC Accounts portal available at </a:t>
            </a:r>
            <a:r>
              <a:rPr kumimoji="0" lang="en-US" sz="1600" b="0" i="0" u="none" strike="noStrike" kern="1200" cap="none" spc="0" normalizeH="0" baseline="0" noProof="0" dirty="0" err="1">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CMQCC.org</a:t>
            </a:r>
            <a:r>
              <a:rPr kumimoji="0" lang="en-US" sz="16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a:t>
            </a:r>
            <a:br>
              <a:rPr kumimoji="0" lang="en-US" sz="16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br>
            <a:r>
              <a:rPr kumimoji="0" lang="en-US" sz="16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exclusively for California member hospitals. </a:t>
            </a:r>
          </a:p>
        </p:txBody>
      </p:sp>
      <p:sp>
        <p:nvSpPr>
          <p:cNvPr id="8" name="TextBox 7">
            <a:extLst>
              <a:ext uri="{FF2B5EF4-FFF2-40B4-BE49-F238E27FC236}">
                <a16:creationId xmlns:a16="http://schemas.microsoft.com/office/drawing/2014/main" id="{BCF7D6F0-68AC-9D2E-73CD-CEB6CE08A93C}"/>
              </a:ext>
            </a:extLst>
          </p:cNvPr>
          <p:cNvSpPr txBox="1"/>
          <p:nvPr/>
        </p:nvSpPr>
        <p:spPr>
          <a:xfrm>
            <a:off x="9435862" y="5145090"/>
            <a:ext cx="2537098"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96128"/>
                </a:solidFill>
                <a:effectLst/>
                <a:uLnTx/>
                <a:uFillTx/>
                <a:latin typeface="Roboto Condensed Light" panose="02000000000000000000" pitchFamily="2" charset="0"/>
                <a:ea typeface="Roboto Condensed Light" panose="02000000000000000000" pitchFamily="2" charset="0"/>
                <a:cs typeface="+mn-cs"/>
              </a:rPr>
              <a:t>If you need assistance, please follow this QR code for more on how to create a CMQCC Accounts Profile tutorial.</a:t>
            </a:r>
          </a:p>
        </p:txBody>
      </p:sp>
      <p:pic>
        <p:nvPicPr>
          <p:cNvPr id="13" name="Picture 12">
            <a:extLst>
              <a:ext uri="{FF2B5EF4-FFF2-40B4-BE49-F238E27FC236}">
                <a16:creationId xmlns:a16="http://schemas.microsoft.com/office/drawing/2014/main" id="{48529DB6-C931-6E91-8ECC-C95BE24987A9}"/>
              </a:ext>
            </a:extLst>
          </p:cNvPr>
          <p:cNvPicPr>
            <a:picLocks noChangeAspect="1"/>
          </p:cNvPicPr>
          <p:nvPr/>
        </p:nvPicPr>
        <p:blipFill>
          <a:blip r:embed="rId3"/>
          <a:stretch>
            <a:fillRect/>
          </a:stretch>
        </p:blipFill>
        <p:spPr>
          <a:xfrm>
            <a:off x="10178894" y="5873241"/>
            <a:ext cx="1056665" cy="990623"/>
          </a:xfrm>
          <a:prstGeom prst="rect">
            <a:avLst/>
          </a:prstGeom>
        </p:spPr>
      </p:pic>
      <p:sp>
        <p:nvSpPr>
          <p:cNvPr id="16" name="TextBox 15">
            <a:extLst>
              <a:ext uri="{FF2B5EF4-FFF2-40B4-BE49-F238E27FC236}">
                <a16:creationId xmlns:a16="http://schemas.microsoft.com/office/drawing/2014/main" id="{BC5A9CD0-EC04-2E87-4D4B-8C9109DB664D}"/>
              </a:ext>
            </a:extLst>
          </p:cNvPr>
          <p:cNvSpPr txBox="1"/>
          <p:nvPr/>
        </p:nvSpPr>
        <p:spPr>
          <a:xfrm>
            <a:off x="177837" y="166781"/>
            <a:ext cx="11836326" cy="923330"/>
          </a:xfrm>
          <a:prstGeom prst="rect">
            <a:avLst/>
          </a:prstGeom>
          <a:solidFill>
            <a:srgbClr val="D96128"/>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YAFdJswIKAg 0"/>
                <a:ea typeface="+mn-ea"/>
                <a:cs typeface="+mn-cs"/>
              </a:rPr>
              <a:t>Attention: Physicians, nurses, quality improvement leaders, and obstetric champions. </a:t>
            </a:r>
            <a:br>
              <a:rPr kumimoji="0" lang="en-US" sz="1800" b="1" i="0" u="none" strike="noStrike" kern="1200" cap="none" spc="0" normalizeH="0" baseline="0" noProof="0" dirty="0">
                <a:ln>
                  <a:noFill/>
                </a:ln>
                <a:solidFill>
                  <a:prstClr val="white"/>
                </a:solidFill>
                <a:effectLst/>
                <a:uLnTx/>
                <a:uFillTx/>
                <a:latin typeface="YAFdJswIKAg 0"/>
                <a:ea typeface="+mn-ea"/>
                <a:cs typeface="+mn-cs"/>
              </a:rPr>
            </a:br>
            <a:r>
              <a:rPr kumimoji="0" lang="en-US" sz="1800" b="1" i="0" u="none" strike="noStrike" kern="1200" cap="none" spc="0" normalizeH="0" baseline="0" noProof="0" dirty="0">
                <a:ln>
                  <a:noFill/>
                </a:ln>
                <a:solidFill>
                  <a:prstClr val="white"/>
                </a:solidFill>
                <a:effectLst/>
                <a:uLnTx/>
                <a:uFillTx/>
                <a:latin typeface="YAFdJswIKAg 0"/>
                <a:ea typeface="+mn-ea"/>
                <a:cs typeface="+mn-cs"/>
              </a:rPr>
              <a:t>A new tool is now available to support moving beyond implicit bias training to improve outcomes for all California </a:t>
            </a:r>
            <a:br>
              <a:rPr kumimoji="0" lang="en-US" sz="1800" b="1" i="0" u="none" strike="noStrike" kern="1200" cap="none" spc="0" normalizeH="0" baseline="0" noProof="0" dirty="0">
                <a:ln>
                  <a:noFill/>
                </a:ln>
                <a:solidFill>
                  <a:prstClr val="white"/>
                </a:solidFill>
                <a:effectLst/>
                <a:uLnTx/>
                <a:uFillTx/>
                <a:latin typeface="YAFdJswIKAg 0"/>
                <a:ea typeface="+mn-ea"/>
                <a:cs typeface="+mn-cs"/>
              </a:rPr>
            </a:br>
            <a:r>
              <a:rPr kumimoji="0" lang="en-US" sz="1800" b="1" i="0" u="none" strike="noStrike" kern="1200" cap="none" spc="0" normalizeH="0" baseline="0" noProof="0" dirty="0">
                <a:ln>
                  <a:noFill/>
                </a:ln>
                <a:solidFill>
                  <a:prstClr val="white"/>
                </a:solidFill>
                <a:effectLst/>
                <a:uLnTx/>
                <a:uFillTx/>
                <a:latin typeface="YAFdJswIKAg 0"/>
                <a:ea typeface="+mn-ea"/>
                <a:cs typeface="+mn-cs"/>
              </a:rPr>
              <a:t>moms and birthing people in California. </a:t>
            </a:r>
          </a:p>
        </p:txBody>
      </p:sp>
    </p:spTree>
    <p:extLst>
      <p:ext uri="{BB962C8B-B14F-4D97-AF65-F5344CB8AC3E}">
        <p14:creationId xmlns:p14="http://schemas.microsoft.com/office/powerpoint/2010/main" val="39502762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99458211-BF76-A046-9932-DB5BAB7D6CAB}"/>
              </a:ext>
            </a:extLst>
          </p:cNvPr>
          <p:cNvSpPr>
            <a:spLocks noChangeArrowheads="1"/>
          </p:cNvSpPr>
          <p:nvPr/>
        </p:nvSpPr>
        <p:spPr bwMode="auto">
          <a:xfrm>
            <a:off x="1030014" y="3429000"/>
            <a:ext cx="1033166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charset="2"/>
              <a:buChar char="n"/>
              <a:defRPr sz="3200">
                <a:solidFill>
                  <a:schemeClr val="tx1"/>
                </a:solidFill>
                <a:latin typeface="Calibri" charset="0"/>
                <a:ea typeface="ＭＳ Ｐゴシック" charset="-128"/>
                <a:cs typeface="Calibri" charset="0"/>
              </a:defRPr>
            </a:lvl1pPr>
            <a:lvl2pPr marL="742950" indent="-285750">
              <a:spcBef>
                <a:spcPct val="20000"/>
              </a:spcBef>
              <a:buClr>
                <a:schemeClr val="accent2"/>
              </a:buClr>
              <a:buSzPct val="80000"/>
              <a:buFont typeface="Wingdings" charset="2"/>
              <a:buChar char="¨"/>
              <a:defRPr sz="2800">
                <a:solidFill>
                  <a:schemeClr val="tx1"/>
                </a:solidFill>
                <a:latin typeface="Calibri" charset="0"/>
                <a:ea typeface="ＭＳ Ｐゴシック" charset="-128"/>
              </a:defRPr>
            </a:lvl2pPr>
            <a:lvl3pPr marL="1143000" indent="-228600">
              <a:spcBef>
                <a:spcPct val="20000"/>
              </a:spcBef>
              <a:buClr>
                <a:schemeClr val="bg2"/>
              </a:buClr>
              <a:buSzPct val="65000"/>
              <a:buFont typeface="Wingdings" charset="2"/>
              <a:buChar char="n"/>
              <a:defRPr sz="2400">
                <a:solidFill>
                  <a:schemeClr val="tx1"/>
                </a:solidFill>
                <a:latin typeface="Calibri" charset="0"/>
                <a:ea typeface="ＭＳ Ｐゴシック" charset="-128"/>
              </a:defRPr>
            </a:lvl3pPr>
            <a:lvl4pPr marL="1600200" indent="-228600">
              <a:spcBef>
                <a:spcPct val="20000"/>
              </a:spcBef>
              <a:buClr>
                <a:schemeClr val="accent2"/>
              </a:buClr>
              <a:buSzPct val="70000"/>
              <a:buFont typeface="Wingdings" charset="2"/>
              <a:buChar char="¨"/>
              <a:defRPr sz="2000">
                <a:solidFill>
                  <a:schemeClr val="tx1"/>
                </a:solidFill>
                <a:latin typeface="Calibri" charset="0"/>
                <a:ea typeface="ＭＳ Ｐゴシック" charset="-128"/>
              </a:defRPr>
            </a:lvl4pPr>
            <a:lvl5pPr marL="2057400" indent="-228600">
              <a:spcBef>
                <a:spcPct val="20000"/>
              </a:spcBef>
              <a:buClr>
                <a:schemeClr val="bg2"/>
              </a:buClr>
              <a:buFont typeface="Wingdings" charset="2"/>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Thank you for joining us!</a:t>
            </a:r>
            <a:endPar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Arial"/>
              <a:ea typeface="ＭＳ Ｐゴシック" charset="-128"/>
              <a:cs typeface="Calibri" charset="0"/>
            </a:endParaRPr>
          </a:p>
        </p:txBody>
      </p:sp>
    </p:spTree>
    <p:extLst>
      <p:ext uri="{BB962C8B-B14F-4D97-AF65-F5344CB8AC3E}">
        <p14:creationId xmlns:p14="http://schemas.microsoft.com/office/powerpoint/2010/main" val="3602228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61C09-8375-FA0F-026E-8990C59D093F}"/>
              </a:ext>
            </a:extLst>
          </p:cNvPr>
          <p:cNvSpPr>
            <a:spLocks noGrp="1"/>
          </p:cNvSpPr>
          <p:nvPr>
            <p:ph type="title"/>
          </p:nvPr>
        </p:nvSpPr>
        <p:spPr>
          <a:xfrm>
            <a:off x="622300" y="584200"/>
            <a:ext cx="10923270" cy="914400"/>
          </a:xfrm>
        </p:spPr>
        <p:txBody>
          <a:bodyPr/>
          <a:lstStyle/>
          <a:p>
            <a:r>
              <a:rPr lang="en-US" dirty="0">
                <a:solidFill>
                  <a:srgbClr val="A2203C"/>
                </a:solidFill>
              </a:rPr>
              <a:t>Current studies should help provide direction</a:t>
            </a:r>
          </a:p>
        </p:txBody>
      </p:sp>
      <p:sp>
        <p:nvSpPr>
          <p:cNvPr id="3" name="Content Placeholder 2">
            <a:extLst>
              <a:ext uri="{FF2B5EF4-FFF2-40B4-BE49-F238E27FC236}">
                <a16:creationId xmlns:a16="http://schemas.microsoft.com/office/drawing/2014/main" id="{22A5141C-8E8F-AA61-3D6E-C84ED75B9F2E}"/>
              </a:ext>
            </a:extLst>
          </p:cNvPr>
          <p:cNvSpPr>
            <a:spLocks noGrp="1"/>
          </p:cNvSpPr>
          <p:nvPr>
            <p:ph idx="1"/>
          </p:nvPr>
        </p:nvSpPr>
        <p:spPr>
          <a:xfrm>
            <a:off x="722630" y="1508760"/>
            <a:ext cx="10972800" cy="3886200"/>
          </a:xfrm>
        </p:spPr>
        <p:txBody>
          <a:bodyPr/>
          <a:lstStyle/>
          <a:p>
            <a:pPr>
              <a:buClr>
                <a:srgbClr val="C00000"/>
              </a:buClr>
            </a:pPr>
            <a:r>
              <a:rPr lang="en-US" dirty="0"/>
              <a:t>How well do Sepsis Screening tools work in pregnancy?</a:t>
            </a:r>
          </a:p>
          <a:p>
            <a:pPr lvl="1">
              <a:buClr>
                <a:srgbClr val="C00000"/>
              </a:buClr>
            </a:pPr>
            <a:r>
              <a:rPr lang="en-US" dirty="0"/>
              <a:t>What are the sensitivity and false positive rates? </a:t>
            </a:r>
          </a:p>
          <a:p>
            <a:pPr lvl="1">
              <a:buClr>
                <a:srgbClr val="C00000"/>
              </a:buClr>
            </a:pPr>
            <a:r>
              <a:rPr lang="en-US" dirty="0"/>
              <a:t>How do physiologic changes of pregnancy affect the tests?</a:t>
            </a:r>
          </a:p>
          <a:p>
            <a:pPr lvl="1">
              <a:buClr>
                <a:srgbClr val="C00000"/>
              </a:buClr>
            </a:pPr>
            <a:r>
              <a:rPr lang="en-US" dirty="0"/>
              <a:t>How do the screening tests perform if defining sepsis as </a:t>
            </a:r>
            <a:br>
              <a:rPr lang="en-US" dirty="0"/>
            </a:br>
            <a:r>
              <a:rPr lang="en-US" dirty="0"/>
              <a:t>having end-organ injury?</a:t>
            </a:r>
          </a:p>
          <a:p>
            <a:pPr lvl="1">
              <a:buClr>
                <a:srgbClr val="C00000"/>
              </a:buClr>
            </a:pPr>
            <a:r>
              <a:rPr lang="en-US" dirty="0"/>
              <a:t>What about early pregnancy and postpartum patients?</a:t>
            </a:r>
          </a:p>
          <a:p>
            <a:pPr lvl="1">
              <a:buClr>
                <a:srgbClr val="C00000"/>
              </a:buClr>
            </a:pPr>
            <a:r>
              <a:rPr lang="en-US" dirty="0"/>
              <a:t>What about patients with chorioamnionitis?</a:t>
            </a:r>
          </a:p>
          <a:p>
            <a:pPr>
              <a:buClr>
                <a:srgbClr val="C00000"/>
              </a:buClr>
            </a:pPr>
            <a:r>
              <a:rPr lang="en-US" dirty="0"/>
              <a:t>Testing for end-organ injury</a:t>
            </a:r>
          </a:p>
          <a:p>
            <a:pPr lvl="1">
              <a:buClr>
                <a:srgbClr val="C00000"/>
              </a:buClr>
            </a:pPr>
            <a:r>
              <a:rPr lang="en-US" dirty="0"/>
              <a:t>Should the criteria for end-organ injury change in pregnancy?</a:t>
            </a:r>
          </a:p>
          <a:p>
            <a:pPr lvl="1">
              <a:buClr>
                <a:srgbClr val="C00000"/>
              </a:buClr>
            </a:pPr>
            <a:endParaRPr lang="en-US" dirty="0"/>
          </a:p>
          <a:p>
            <a:pPr>
              <a:buClr>
                <a:srgbClr val="C00000"/>
              </a:buClr>
            </a:pPr>
            <a:endParaRPr lang="en-US" dirty="0"/>
          </a:p>
          <a:p>
            <a:pPr lvl="1">
              <a:buClr>
                <a:srgbClr val="C00000"/>
              </a:buClr>
            </a:pPr>
            <a:endParaRPr lang="en-US" dirty="0"/>
          </a:p>
          <a:p>
            <a:pPr>
              <a:buClr>
                <a:srgbClr val="C00000"/>
              </a:buClr>
            </a:pPr>
            <a:endParaRPr lang="en-US" dirty="0"/>
          </a:p>
          <a:p>
            <a:pPr>
              <a:buClr>
                <a:srgbClr val="C00000"/>
              </a:buClr>
            </a:pPr>
            <a:endParaRPr lang="en-US" dirty="0"/>
          </a:p>
        </p:txBody>
      </p:sp>
      <p:sp>
        <p:nvSpPr>
          <p:cNvPr id="4" name="TextBox 3">
            <a:extLst>
              <a:ext uri="{FF2B5EF4-FFF2-40B4-BE49-F238E27FC236}">
                <a16:creationId xmlns:a16="http://schemas.microsoft.com/office/drawing/2014/main" id="{4B688FA6-5FBA-A423-B158-983D597C8596}"/>
              </a:ext>
            </a:extLst>
          </p:cNvPr>
          <p:cNvSpPr txBox="1"/>
          <p:nvPr/>
        </p:nvSpPr>
        <p:spPr>
          <a:xfrm>
            <a:off x="3337560" y="6389370"/>
            <a:ext cx="7886700" cy="369332"/>
          </a:xfrm>
          <a:prstGeom prst="rect">
            <a:avLst/>
          </a:prstGeom>
          <a:noFill/>
        </p:spPr>
        <p:txBody>
          <a:bodyPr wrap="square" rtlCol="0">
            <a:spAutoFit/>
          </a:bodyPr>
          <a:lstStyle/>
          <a:p>
            <a:r>
              <a:rPr lang="en-US" dirty="0"/>
              <a:t>Main E et al and Bauer M et al in press, </a:t>
            </a:r>
            <a:r>
              <a:rPr lang="en-US" dirty="0" err="1"/>
              <a:t>Obstet</a:t>
            </a:r>
            <a:r>
              <a:rPr lang="en-US" dirty="0"/>
              <a:t> </a:t>
            </a:r>
            <a:r>
              <a:rPr lang="en-US" dirty="0" err="1"/>
              <a:t>Gynecol</a:t>
            </a:r>
            <a:endParaRPr lang="en-US" dirty="0"/>
          </a:p>
        </p:txBody>
      </p:sp>
    </p:spTree>
    <p:extLst>
      <p:ext uri="{BB962C8B-B14F-4D97-AF65-F5344CB8AC3E}">
        <p14:creationId xmlns:p14="http://schemas.microsoft.com/office/powerpoint/2010/main" val="40803554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Enterprise">
  <a:themeElements>
    <a:clrScheme name="Stanford Childrens Health Custom Colors">
      <a:dk1>
        <a:srgbClr val="5F574F"/>
      </a:dk1>
      <a:lt1>
        <a:srgbClr val="FFFFFF"/>
      </a:lt1>
      <a:dk2>
        <a:srgbClr val="8C1515"/>
      </a:dk2>
      <a:lt2>
        <a:srgbClr val="B6B1A9"/>
      </a:lt2>
      <a:accent1>
        <a:srgbClr val="FF2E35"/>
      </a:accent1>
      <a:accent2>
        <a:srgbClr val="FF7033"/>
      </a:accent2>
      <a:accent3>
        <a:srgbClr val="5AB648"/>
      </a:accent3>
      <a:accent4>
        <a:srgbClr val="5DC1C8"/>
      </a:accent4>
      <a:accent5>
        <a:srgbClr val="106470"/>
      </a:accent5>
      <a:accent6>
        <a:srgbClr val="FF8985"/>
      </a:accent6>
      <a:hlink>
        <a:srgbClr val="FF2E35"/>
      </a:hlink>
      <a:folHlink>
        <a:srgbClr val="8C1515"/>
      </a:folHlink>
    </a:clrScheme>
    <a:fontScheme name="Stanford Children's Health">
      <a:majorFont>
        <a:latin typeface="Brandon Grotesque Regular"/>
        <a:ea typeface=""/>
        <a:cs typeface=""/>
      </a:majorFont>
      <a:minorFont>
        <a:latin typeface="Brandon Text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Sunshine">
      <a:srgbClr val="FFB800"/>
    </a:custClr>
    <a:custClr name="Black">
      <a:srgbClr val="000000"/>
    </a:custClr>
    <a:custClr name="Lt Warm Grey 70">
      <a:srgbClr val="CCC8C3"/>
    </a:custClr>
    <a:custClr name="Lt Warm Grey 40">
      <a:srgbClr val="E2E0DD"/>
    </a:custClr>
    <a:custClr name="Dark Warm Grey 70">
      <a:srgbClr val="8F8984"/>
    </a:custClr>
    <a:custClr name="Dark Warm Grey 40">
      <a:srgbClr val="BFBCB9"/>
    </a:custClr>
    <a:custClr name="Cardinal Red 70">
      <a:srgbClr val="AE5B5B"/>
    </a:custClr>
    <a:custClr name="Cardinal Red 40">
      <a:srgbClr val="D1A1A1"/>
    </a:custClr>
    <a:custClr name="Red 70">
      <a:srgbClr val="FF6D72"/>
    </a:custClr>
    <a:custClr name="Red 40">
      <a:srgbClr val="FFABAE"/>
    </a:custClr>
  </a:custClrLst>
</a:theme>
</file>

<file path=ppt/theme/theme2.xml><?xml version="1.0" encoding="utf-8"?>
<a:theme xmlns:a="http://schemas.openxmlformats.org/drawingml/2006/main" name="2_CMQCC 3_31">
  <a:themeElements>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4"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MQCC Master Slide Set 2019_Widescreen" id="{459821F3-B5C0-5D49-952F-7B7A3DFD1695}" vid="{025AA908-4BE4-DE40-B346-A1F8EF35DBA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Autosaved]" id="{C312D0C9-0507-9E46-8BE8-4254BD2741FC}" vid="{A38D1E92-E06B-4A40-B4CB-778E16AD213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tanford Childrens Health Custom Colors">
    <a:dk1>
      <a:srgbClr val="5F574F"/>
    </a:dk1>
    <a:lt1>
      <a:srgbClr val="FFFFFF"/>
    </a:lt1>
    <a:dk2>
      <a:srgbClr val="8C1515"/>
    </a:dk2>
    <a:lt2>
      <a:srgbClr val="B6B1A9"/>
    </a:lt2>
    <a:accent1>
      <a:srgbClr val="FF2E35"/>
    </a:accent1>
    <a:accent2>
      <a:srgbClr val="FF7033"/>
    </a:accent2>
    <a:accent3>
      <a:srgbClr val="5AB648"/>
    </a:accent3>
    <a:accent4>
      <a:srgbClr val="5DC1C8"/>
    </a:accent4>
    <a:accent5>
      <a:srgbClr val="106470"/>
    </a:accent5>
    <a:accent6>
      <a:srgbClr val="FF8985"/>
    </a:accent6>
    <a:hlink>
      <a:srgbClr val="FF2E35"/>
    </a:hlink>
    <a:folHlink>
      <a:srgbClr val="8C1515"/>
    </a:folHlink>
  </a:clrScheme>
</a:themeOverride>
</file>

<file path=ppt/theme/themeOverride2.xml><?xml version="1.0" encoding="utf-8"?>
<a:themeOverride xmlns:a="http://schemas.openxmlformats.org/drawingml/2006/main">
  <a:clrScheme name="Stanford Childrens Health Custom Colors">
    <a:dk1>
      <a:srgbClr val="5F574F"/>
    </a:dk1>
    <a:lt1>
      <a:srgbClr val="FFFFFF"/>
    </a:lt1>
    <a:dk2>
      <a:srgbClr val="8C1515"/>
    </a:dk2>
    <a:lt2>
      <a:srgbClr val="B6B1A9"/>
    </a:lt2>
    <a:accent1>
      <a:srgbClr val="FF2E35"/>
    </a:accent1>
    <a:accent2>
      <a:srgbClr val="FF7033"/>
    </a:accent2>
    <a:accent3>
      <a:srgbClr val="5AB648"/>
    </a:accent3>
    <a:accent4>
      <a:srgbClr val="5DC1C8"/>
    </a:accent4>
    <a:accent5>
      <a:srgbClr val="106470"/>
    </a:accent5>
    <a:accent6>
      <a:srgbClr val="FF8985"/>
    </a:accent6>
    <a:hlink>
      <a:srgbClr val="FF2E35"/>
    </a:hlink>
    <a:folHlink>
      <a:srgbClr val="8C1515"/>
    </a:folHlink>
  </a:clrScheme>
</a:themeOverride>
</file>

<file path=ppt/theme/themeOverride3.xml><?xml version="1.0" encoding="utf-8"?>
<a:themeOverride xmlns:a="http://schemas.openxmlformats.org/drawingml/2006/main">
  <a:clrScheme name="Stanford Childrens Health Custom Colors">
    <a:dk1>
      <a:srgbClr val="5F574F"/>
    </a:dk1>
    <a:lt1>
      <a:srgbClr val="FFFFFF"/>
    </a:lt1>
    <a:dk2>
      <a:srgbClr val="8C1515"/>
    </a:dk2>
    <a:lt2>
      <a:srgbClr val="B6B1A9"/>
    </a:lt2>
    <a:accent1>
      <a:srgbClr val="FF2E35"/>
    </a:accent1>
    <a:accent2>
      <a:srgbClr val="FF7033"/>
    </a:accent2>
    <a:accent3>
      <a:srgbClr val="5AB648"/>
    </a:accent3>
    <a:accent4>
      <a:srgbClr val="5DC1C8"/>
    </a:accent4>
    <a:accent5>
      <a:srgbClr val="106470"/>
    </a:accent5>
    <a:accent6>
      <a:srgbClr val="FF8985"/>
    </a:accent6>
    <a:hlink>
      <a:srgbClr val="FF2E35"/>
    </a:hlink>
    <a:folHlink>
      <a:srgbClr val="8C1515"/>
    </a:folHlink>
  </a:clrScheme>
</a:themeOverride>
</file>

<file path=ppt/theme/themeOverride4.xml><?xml version="1.0" encoding="utf-8"?>
<a:themeOverride xmlns:a="http://schemas.openxmlformats.org/drawingml/2006/main">
  <a:clrScheme name="Stanford Childrens Health Custom Colors">
    <a:dk1>
      <a:srgbClr val="5F574F"/>
    </a:dk1>
    <a:lt1>
      <a:srgbClr val="FFFFFF"/>
    </a:lt1>
    <a:dk2>
      <a:srgbClr val="8C1515"/>
    </a:dk2>
    <a:lt2>
      <a:srgbClr val="B6B1A9"/>
    </a:lt2>
    <a:accent1>
      <a:srgbClr val="FF2E35"/>
    </a:accent1>
    <a:accent2>
      <a:srgbClr val="FF7033"/>
    </a:accent2>
    <a:accent3>
      <a:srgbClr val="5AB648"/>
    </a:accent3>
    <a:accent4>
      <a:srgbClr val="5DC1C8"/>
    </a:accent4>
    <a:accent5>
      <a:srgbClr val="106470"/>
    </a:accent5>
    <a:accent6>
      <a:srgbClr val="FF8985"/>
    </a:accent6>
    <a:hlink>
      <a:srgbClr val="FF2E35"/>
    </a:hlink>
    <a:folHlink>
      <a:srgbClr val="8C1515"/>
    </a:folHlink>
  </a:clrScheme>
</a:themeOverride>
</file>

<file path=ppt/theme/themeOverride5.xml><?xml version="1.0" encoding="utf-8"?>
<a:themeOverride xmlns:a="http://schemas.openxmlformats.org/drawingml/2006/main">
  <a:clrScheme name="Stanford Childrens Health Custom Colors">
    <a:dk1>
      <a:srgbClr val="5F574F"/>
    </a:dk1>
    <a:lt1>
      <a:srgbClr val="FFFFFF"/>
    </a:lt1>
    <a:dk2>
      <a:srgbClr val="8C1515"/>
    </a:dk2>
    <a:lt2>
      <a:srgbClr val="B6B1A9"/>
    </a:lt2>
    <a:accent1>
      <a:srgbClr val="FF2E35"/>
    </a:accent1>
    <a:accent2>
      <a:srgbClr val="FF7033"/>
    </a:accent2>
    <a:accent3>
      <a:srgbClr val="5AB648"/>
    </a:accent3>
    <a:accent4>
      <a:srgbClr val="5DC1C8"/>
    </a:accent4>
    <a:accent5>
      <a:srgbClr val="106470"/>
    </a:accent5>
    <a:accent6>
      <a:srgbClr val="FF8985"/>
    </a:accent6>
    <a:hlink>
      <a:srgbClr val="FF2E35"/>
    </a:hlink>
    <a:folHlink>
      <a:srgbClr val="8C1515"/>
    </a:folHlink>
  </a:clrScheme>
</a:themeOverride>
</file>

<file path=ppt/theme/themeOverride6.xml><?xml version="1.0" encoding="utf-8"?>
<a:themeOverride xmlns:a="http://schemas.openxmlformats.org/drawingml/2006/main">
  <a:clrScheme name="Stanford Childrens Health Custom Colors">
    <a:dk1>
      <a:srgbClr val="5F574F"/>
    </a:dk1>
    <a:lt1>
      <a:srgbClr val="FFFFFF"/>
    </a:lt1>
    <a:dk2>
      <a:srgbClr val="8C1515"/>
    </a:dk2>
    <a:lt2>
      <a:srgbClr val="B6B1A9"/>
    </a:lt2>
    <a:accent1>
      <a:srgbClr val="FF2E35"/>
    </a:accent1>
    <a:accent2>
      <a:srgbClr val="FF7033"/>
    </a:accent2>
    <a:accent3>
      <a:srgbClr val="5AB648"/>
    </a:accent3>
    <a:accent4>
      <a:srgbClr val="5DC1C8"/>
    </a:accent4>
    <a:accent5>
      <a:srgbClr val="106470"/>
    </a:accent5>
    <a:accent6>
      <a:srgbClr val="FF8985"/>
    </a:accent6>
    <a:hlink>
      <a:srgbClr val="FF2E35"/>
    </a:hlink>
    <a:folHlink>
      <a:srgbClr val="8C1515"/>
    </a:folHlink>
  </a:clrScheme>
</a:themeOverride>
</file>

<file path=ppt/theme/themeOverride7.xml><?xml version="1.0" encoding="utf-8"?>
<a:themeOverride xmlns:a="http://schemas.openxmlformats.org/drawingml/2006/main">
  <a:clrScheme name="Stanford Childrens Health Custom Colors">
    <a:dk1>
      <a:srgbClr val="5F574F"/>
    </a:dk1>
    <a:lt1>
      <a:srgbClr val="FFFFFF"/>
    </a:lt1>
    <a:dk2>
      <a:srgbClr val="8C1515"/>
    </a:dk2>
    <a:lt2>
      <a:srgbClr val="B6B1A9"/>
    </a:lt2>
    <a:accent1>
      <a:srgbClr val="FF2E35"/>
    </a:accent1>
    <a:accent2>
      <a:srgbClr val="FF7033"/>
    </a:accent2>
    <a:accent3>
      <a:srgbClr val="5AB648"/>
    </a:accent3>
    <a:accent4>
      <a:srgbClr val="5DC1C8"/>
    </a:accent4>
    <a:accent5>
      <a:srgbClr val="106470"/>
    </a:accent5>
    <a:accent6>
      <a:srgbClr val="FF8985"/>
    </a:accent6>
    <a:hlink>
      <a:srgbClr val="FF2E35"/>
    </a:hlink>
    <a:folHlink>
      <a:srgbClr val="8C1515"/>
    </a:folHlink>
  </a:clrScheme>
</a:themeOverride>
</file>

<file path=ppt/theme/themeOverride8.xml><?xml version="1.0" encoding="utf-8"?>
<a:themeOverride xmlns:a="http://schemas.openxmlformats.org/drawingml/2006/main">
  <a:clrScheme name="Stanford Childrens Health Custom Colors">
    <a:dk1>
      <a:srgbClr val="5F574F"/>
    </a:dk1>
    <a:lt1>
      <a:srgbClr val="FFFFFF"/>
    </a:lt1>
    <a:dk2>
      <a:srgbClr val="8C1515"/>
    </a:dk2>
    <a:lt2>
      <a:srgbClr val="B6B1A9"/>
    </a:lt2>
    <a:accent1>
      <a:srgbClr val="FF2E35"/>
    </a:accent1>
    <a:accent2>
      <a:srgbClr val="FF7033"/>
    </a:accent2>
    <a:accent3>
      <a:srgbClr val="5AB648"/>
    </a:accent3>
    <a:accent4>
      <a:srgbClr val="5DC1C8"/>
    </a:accent4>
    <a:accent5>
      <a:srgbClr val="106470"/>
    </a:accent5>
    <a:accent6>
      <a:srgbClr val="FF8985"/>
    </a:accent6>
    <a:hlink>
      <a:srgbClr val="FF2E35"/>
    </a:hlink>
    <a:folHlink>
      <a:srgbClr val="8C1515"/>
    </a:folHlink>
  </a:clrScheme>
</a:themeOverride>
</file>

<file path=docProps/app.xml><?xml version="1.0" encoding="utf-8"?>
<Properties xmlns="http://schemas.openxmlformats.org/officeDocument/2006/extended-properties" xmlns:vt="http://schemas.openxmlformats.org/officeDocument/2006/docPropsVTypes">
  <TotalTime>10174</TotalTime>
  <Words>3894</Words>
  <Application>Microsoft Office PowerPoint</Application>
  <PresentationFormat>Widescreen</PresentationFormat>
  <Paragraphs>495</Paragraphs>
  <Slides>81</Slides>
  <Notes>32</Notes>
  <HiddenSlides>0</HiddenSlides>
  <MMClips>0</MMClips>
  <ScaleCrop>false</ScaleCrop>
  <HeadingPairs>
    <vt:vector size="8" baseType="variant">
      <vt:variant>
        <vt:lpstr>Fonts Used</vt:lpstr>
      </vt:variant>
      <vt:variant>
        <vt:i4>22</vt:i4>
      </vt:variant>
      <vt:variant>
        <vt:lpstr>Theme</vt:lpstr>
      </vt:variant>
      <vt:variant>
        <vt:i4>4</vt:i4>
      </vt:variant>
      <vt:variant>
        <vt:lpstr>Embedded OLE Servers</vt:lpstr>
      </vt:variant>
      <vt:variant>
        <vt:i4>1</vt:i4>
      </vt:variant>
      <vt:variant>
        <vt:lpstr>Slide Titles</vt:lpstr>
      </vt:variant>
      <vt:variant>
        <vt:i4>81</vt:i4>
      </vt:variant>
    </vt:vector>
  </HeadingPairs>
  <TitlesOfParts>
    <vt:vector size="108" baseType="lpstr">
      <vt:lpstr>Arial</vt:lpstr>
      <vt:lpstr>Avenir Book</vt:lpstr>
      <vt:lpstr>Brandon Grotesque Regular</vt:lpstr>
      <vt:lpstr>Brandon Text Regular</vt:lpstr>
      <vt:lpstr>Calibri</vt:lpstr>
      <vt:lpstr>Calibri Light</vt:lpstr>
      <vt:lpstr>Cambria</vt:lpstr>
      <vt:lpstr>Georgia</vt:lpstr>
      <vt:lpstr>Helvetica</vt:lpstr>
      <vt:lpstr>Roboto</vt:lpstr>
      <vt:lpstr>Roboto Condensed Light</vt:lpstr>
      <vt:lpstr>Segoe UI</vt:lpstr>
      <vt:lpstr>Segoe UI Web (West European)</vt:lpstr>
      <vt:lpstr>Source Sans Pro</vt:lpstr>
      <vt:lpstr>Symbol</vt:lpstr>
      <vt:lpstr>Times New Roman</vt:lpstr>
      <vt:lpstr>Trade Gothic LT Com Cn</vt:lpstr>
      <vt:lpstr>Trade Gothic LT Std Cn</vt:lpstr>
      <vt:lpstr>TradeGothic Light</vt:lpstr>
      <vt:lpstr>Trebuchet MS</vt:lpstr>
      <vt:lpstr>Wingdings</vt:lpstr>
      <vt:lpstr>YAFdJswIKAg 0</vt:lpstr>
      <vt:lpstr>Enterprise</vt:lpstr>
      <vt:lpstr>2_CMQCC 3_31</vt:lpstr>
      <vt:lpstr>Office Theme</vt:lpstr>
      <vt:lpstr>1_Office Theme</vt:lpstr>
      <vt:lpstr>Microsoft PowerPoint 97-2003 Presentation</vt:lpstr>
      <vt:lpstr>PowerPoint Presentation</vt:lpstr>
      <vt:lpstr>PowerPoint Presentation</vt:lpstr>
      <vt:lpstr>Maternal Sepsis Background Efforts</vt:lpstr>
      <vt:lpstr>Burden of Infection on Maternal Mortality and Morbidity</vt:lpstr>
      <vt:lpstr>(1) Why are we doing poorly with Maternal Sepsis? after all, we know how to treat sepsis…</vt:lpstr>
      <vt:lpstr>Many Maternal Infections Can Lead to Sepsis</vt:lpstr>
      <vt:lpstr>Diagnostic Criteria for Sepsis: United States</vt:lpstr>
      <vt:lpstr>Maternal Sepsis: World Health Organization (WHO) 2017</vt:lpstr>
      <vt:lpstr>Current studies should help provide direction</vt:lpstr>
      <vt:lpstr>Evaluation of Screening Criteria for Maternal Sepsis: Electronic Health Record Analyses</vt:lpstr>
      <vt:lpstr>PowerPoint Presentation</vt:lpstr>
      <vt:lpstr>PowerPoint Presentation</vt:lpstr>
      <vt:lpstr>PowerPoint Presentation</vt:lpstr>
      <vt:lpstr>PowerPoint Presentation</vt:lpstr>
      <vt:lpstr>Bedside Evaluation</vt:lpstr>
      <vt:lpstr>PowerPoint Presentation</vt:lpstr>
      <vt:lpstr>Evaluation for Organ Injury</vt:lpstr>
      <vt:lpstr>Key Steps to Reduction of Deaths and  Severe Complications from Sepsis in Pregnancy</vt:lpstr>
      <vt:lpstr>(2) Why are we doing poorly with Maternal Sepsis? after all, we know how to treat sepsis…</vt:lpstr>
      <vt:lpstr>Maternal Sepsis Community Leadership Board</vt:lpstr>
      <vt:lpstr>Maile’s Story</vt:lpstr>
      <vt:lpstr>https://m.youtube.com/watch?v=w0tag0R9EBk</vt:lpstr>
      <vt:lpstr>Maternal Sepsis Community Leadership Board</vt:lpstr>
      <vt:lpstr>Maternal Sepsis Project Structure</vt:lpstr>
      <vt:lpstr>Leverage Experience in California &amp; Michigan</vt:lpstr>
      <vt:lpstr>Reducing Power Differentials</vt:lpstr>
      <vt:lpstr>Maternal Sepsis Community Leadership Board Feedback Integration Model </vt:lpstr>
      <vt:lpstr>Warning Signs: Questions to Ask</vt:lpstr>
      <vt:lpstr>Advocacy Language</vt:lpstr>
      <vt:lpstr>Turning Lessons Learned from Community and Patients into Clinical Tools</vt:lpstr>
      <vt:lpstr>Preventability</vt:lpstr>
      <vt:lpstr>Three Deadly Delays</vt:lpstr>
      <vt:lpstr>PowerPoint Presentation</vt:lpstr>
      <vt:lpstr>In-hospital Recognition Pearls</vt:lpstr>
      <vt:lpstr>Outside of the Hospital</vt:lpstr>
      <vt:lpstr>Survivor Interviews</vt:lpstr>
      <vt:lpstr>Patient Barriers to Care</vt:lpstr>
      <vt:lpstr>Patients did not remember education about about warning signs</vt:lpstr>
      <vt:lpstr> </vt:lpstr>
      <vt:lpstr>       Phone Discharge Education</vt:lpstr>
      <vt:lpstr>Patients wanted a way to advocate</vt:lpstr>
      <vt:lpstr>Co-Created with Community and Patients with Lived Experience</vt:lpstr>
      <vt:lpstr>PowerPoint Presentation</vt:lpstr>
      <vt:lpstr>Patient Concerns dismissed as normal</vt:lpstr>
      <vt:lpstr>But if they had asked further…</vt:lpstr>
      <vt:lpstr>PowerPoint Presentation</vt:lpstr>
      <vt:lpstr>PowerPoint Presentation</vt:lpstr>
      <vt:lpstr>PowerPoint Presentation</vt:lpstr>
      <vt:lpstr>CMQCC Toolkit</vt:lpstr>
      <vt:lpstr>Systems-based solutions</vt:lpstr>
      <vt:lpstr>PowerPoint Presentation</vt:lpstr>
      <vt:lpstr>PowerPoint Presentation</vt:lpstr>
      <vt:lpstr>Sepsis Calculator</vt:lpstr>
      <vt:lpstr>PowerPoint Presentation</vt:lpstr>
      <vt:lpstr> Introduction to the Improving Diagnosis and Treatment of Obstetric Sepsis Collaborative</vt:lpstr>
      <vt:lpstr>CMQCC Collaborative History and Structure</vt:lpstr>
      <vt:lpstr> CMQCC Collaboratives</vt:lpstr>
      <vt:lpstr>PowerPoint Presentation</vt:lpstr>
      <vt:lpstr>PowerPoint Presentation</vt:lpstr>
      <vt:lpstr>Standard Team Members</vt:lpstr>
      <vt:lpstr>Supportive Team Members</vt:lpstr>
      <vt:lpstr>Why a Collaborative?</vt:lpstr>
      <vt:lpstr>The Problem</vt:lpstr>
      <vt:lpstr>Introduction to the Collaborative</vt:lpstr>
      <vt:lpstr>Why now?</vt:lpstr>
      <vt:lpstr>Collaborative Structure</vt:lpstr>
      <vt:lpstr>PowerPoint Presentation</vt:lpstr>
      <vt:lpstr>SHARE</vt:lpstr>
      <vt:lpstr>Benefits of Hospital Participation </vt:lpstr>
      <vt:lpstr>       MDC Tools</vt:lpstr>
      <vt:lpstr>Sepsis Structure Measures Checklist</vt:lpstr>
      <vt:lpstr>SMM Measure Analysis: Updates</vt:lpstr>
      <vt:lpstr>SMM Measure Analysis: </vt:lpstr>
      <vt:lpstr>Quality Improvement Pearls</vt:lpstr>
      <vt:lpstr>All Improvement is Multidisciplinary</vt:lpstr>
      <vt:lpstr>Lessons from the Field</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NIH Funding to Identify and Address Barriers and Strategies in the care of Maternal Sepsis (two stages)</dc:title>
  <dc:creator>Elliott Main</dc:creator>
  <cp:lastModifiedBy>Ruhi Nath</cp:lastModifiedBy>
  <cp:revision>60</cp:revision>
  <cp:lastPrinted>2023-05-18T21:35:09Z</cp:lastPrinted>
  <dcterms:created xsi:type="dcterms:W3CDTF">2023-05-09T03:06:28Z</dcterms:created>
  <dcterms:modified xsi:type="dcterms:W3CDTF">2023-11-07T19:29:27Z</dcterms:modified>
</cp:coreProperties>
</file>