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5503" r:id="rId2"/>
    <p:sldId id="328" r:id="rId3"/>
    <p:sldId id="1855" r:id="rId4"/>
    <p:sldId id="338" r:id="rId5"/>
    <p:sldId id="292" r:id="rId6"/>
    <p:sldId id="5514" r:id="rId7"/>
    <p:sldId id="329" r:id="rId8"/>
    <p:sldId id="1229" r:id="rId9"/>
    <p:sldId id="5493" r:id="rId10"/>
    <p:sldId id="1919" r:id="rId11"/>
    <p:sldId id="330" r:id="rId12"/>
    <p:sldId id="5506" r:id="rId13"/>
    <p:sldId id="331" r:id="rId14"/>
    <p:sldId id="325" r:id="rId15"/>
    <p:sldId id="332" r:id="rId16"/>
    <p:sldId id="333" r:id="rId17"/>
    <p:sldId id="5516" r:id="rId18"/>
    <p:sldId id="348" r:id="rId19"/>
    <p:sldId id="262" r:id="rId20"/>
    <p:sldId id="334" r:id="rId21"/>
    <p:sldId id="340" r:id="rId22"/>
    <p:sldId id="341" r:id="rId23"/>
    <p:sldId id="342" r:id="rId24"/>
    <p:sldId id="5513" r:id="rId25"/>
    <p:sldId id="343" r:id="rId26"/>
    <p:sldId id="344" r:id="rId27"/>
    <p:sldId id="345" r:id="rId28"/>
    <p:sldId id="5518" r:id="rId29"/>
    <p:sldId id="335" r:id="rId30"/>
    <p:sldId id="5512" r:id="rId31"/>
    <p:sldId id="5508" r:id="rId32"/>
    <p:sldId id="5509" r:id="rId33"/>
    <p:sldId id="5510" r:id="rId34"/>
    <p:sldId id="5511" r:id="rId35"/>
    <p:sldId id="350" r:id="rId36"/>
    <p:sldId id="5492" r:id="rId37"/>
    <p:sldId id="5502" r:id="rId38"/>
    <p:sldId id="5517" r:id="rId39"/>
    <p:sldId id="5491" r:id="rId40"/>
    <p:sldId id="35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mp; Agenda" id="{281ADF07-306B-0248-9CEC-17181D470A11}">
          <p14:sldIdLst>
            <p14:sldId id="5503"/>
            <p14:sldId id="328"/>
            <p14:sldId id="1855"/>
            <p14:sldId id="338"/>
            <p14:sldId id="292"/>
            <p14:sldId id="5514"/>
            <p14:sldId id="329"/>
            <p14:sldId id="1229"/>
            <p14:sldId id="5493"/>
            <p14:sldId id="1919"/>
            <p14:sldId id="330"/>
            <p14:sldId id="5506"/>
            <p14:sldId id="331"/>
            <p14:sldId id="325"/>
            <p14:sldId id="332"/>
            <p14:sldId id="333"/>
            <p14:sldId id="5516"/>
            <p14:sldId id="348"/>
            <p14:sldId id="262"/>
            <p14:sldId id="334"/>
            <p14:sldId id="340"/>
            <p14:sldId id="341"/>
            <p14:sldId id="342"/>
            <p14:sldId id="5513"/>
            <p14:sldId id="343"/>
            <p14:sldId id="344"/>
            <p14:sldId id="345"/>
            <p14:sldId id="5518"/>
            <p14:sldId id="335"/>
            <p14:sldId id="5512"/>
            <p14:sldId id="5508"/>
            <p14:sldId id="5509"/>
            <p14:sldId id="5510"/>
            <p14:sldId id="5511"/>
            <p14:sldId id="350"/>
            <p14:sldId id="5492"/>
            <p14:sldId id="5502"/>
            <p14:sldId id="5517"/>
            <p14:sldId id="5491"/>
            <p14:sldId id="35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e Danielsen" initials="BD" lastIdx="27" clrIdx="0">
    <p:extLst>
      <p:ext uri="{19B8F6BF-5375-455C-9EA6-DF929625EA0E}">
        <p15:presenceInfo xmlns:p15="http://schemas.microsoft.com/office/powerpoint/2012/main" userId="442b9d15c6ccc8b8" providerId="Windows Live"/>
      </p:ext>
    </p:extLst>
  </p:cmAuthor>
  <p:cmAuthor id="2" name="Janella Parucha" initials="JP" lastIdx="34" clrIdx="1">
    <p:extLst>
      <p:ext uri="{19B8F6BF-5375-455C-9EA6-DF929625EA0E}">
        <p15:presenceInfo xmlns:p15="http://schemas.microsoft.com/office/powerpoint/2012/main" userId="S::janella@stanford.edu::66f856e2-b688-4c1a-be2b-3f9f7a7a6d30" providerId="AD"/>
      </p:ext>
    </p:extLst>
  </p:cmAuthor>
  <p:cmAuthor id="3" name="Fulani Davis" initials="FD" lastIdx="8" clrIdx="2">
    <p:extLst>
      <p:ext uri="{19B8F6BF-5375-455C-9EA6-DF929625EA0E}">
        <p15:presenceInfo xmlns:p15="http://schemas.microsoft.com/office/powerpoint/2012/main" userId="S::fkirving@stanford.edu::7e267a58-e49c-4e04-a4b9-f36df91a9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5B2"/>
    <a:srgbClr val="FF99A6"/>
    <a:srgbClr val="FDC2B6"/>
    <a:srgbClr val="D96128"/>
    <a:srgbClr val="10587D"/>
    <a:srgbClr val="000000"/>
    <a:srgbClr val="67AEC2"/>
    <a:srgbClr val="181717"/>
    <a:srgbClr val="4435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5" autoAdjust="0"/>
    <p:restoredTop sz="89754" autoAdjust="0"/>
  </p:normalViewPr>
  <p:slideViewPr>
    <p:cSldViewPr snapToGrid="0" snapToObjects="1">
      <p:cViewPr varScale="1">
        <p:scale>
          <a:sx n="65" d="100"/>
          <a:sy n="65" d="100"/>
        </p:scale>
        <p:origin x="216" y="12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1A3535-F3E1-4848-8AAF-28C3E0F5962C}" type="doc">
      <dgm:prSet loTypeId="urn:microsoft.com/office/officeart/2005/8/layout/arrow2" loCatId="process" qsTypeId="urn:microsoft.com/office/officeart/2005/8/quickstyle/simple1" qsCatId="simple" csTypeId="urn:microsoft.com/office/officeart/2005/8/colors/accent1_2" csCatId="accent1" phldr="1"/>
      <dgm:spPr/>
    </dgm:pt>
    <dgm:pt modelId="{03A0FAB5-5A52-4D79-8060-075CC3C8D562}">
      <dgm:prSet phldrT="[Text]"/>
      <dgm:spPr/>
      <dgm:t>
        <a:bodyPr/>
        <a:lstStyle/>
        <a:p>
          <a:r>
            <a:rPr lang="en-US" b="1" dirty="0"/>
            <a:t>Week 4</a:t>
          </a:r>
        </a:p>
      </dgm:t>
    </dgm:pt>
    <dgm:pt modelId="{429CB633-2F92-41E1-8CFC-878CA53C0B36}" type="parTrans" cxnId="{3F9EB7BC-8AF4-43B6-8393-998BBFDBEEC8}">
      <dgm:prSet/>
      <dgm:spPr/>
      <dgm:t>
        <a:bodyPr/>
        <a:lstStyle/>
        <a:p>
          <a:endParaRPr lang="en-US"/>
        </a:p>
      </dgm:t>
    </dgm:pt>
    <dgm:pt modelId="{51006F0B-0B90-4497-820F-D7F9CC96192B}" type="sibTrans" cxnId="{3F9EB7BC-8AF4-43B6-8393-998BBFDBEEC8}">
      <dgm:prSet/>
      <dgm:spPr/>
      <dgm:t>
        <a:bodyPr/>
        <a:lstStyle/>
        <a:p>
          <a:endParaRPr lang="en-US"/>
        </a:p>
      </dgm:t>
    </dgm:pt>
    <dgm:pt modelId="{C66F0511-6827-4EAF-B38E-D2E1D99B97B5}">
      <dgm:prSet phldrT="[Text]"/>
      <dgm:spPr/>
      <dgm:t>
        <a:bodyPr/>
        <a:lstStyle/>
        <a:p>
          <a:r>
            <a:rPr lang="en-US" dirty="0"/>
            <a:t>Adherence</a:t>
          </a:r>
        </a:p>
      </dgm:t>
    </dgm:pt>
    <dgm:pt modelId="{F79A0606-8FCA-46CA-BF0C-D76C89F1E7C7}" type="parTrans" cxnId="{53C24E0F-4321-4F6E-94AD-7E9A81B4CDD2}">
      <dgm:prSet/>
      <dgm:spPr/>
      <dgm:t>
        <a:bodyPr/>
        <a:lstStyle/>
        <a:p>
          <a:endParaRPr lang="en-US"/>
        </a:p>
      </dgm:t>
    </dgm:pt>
    <dgm:pt modelId="{BF72D58E-0E96-4F61-82D2-E77E68AC622D}" type="sibTrans" cxnId="{53C24E0F-4321-4F6E-94AD-7E9A81B4CDD2}">
      <dgm:prSet/>
      <dgm:spPr/>
      <dgm:t>
        <a:bodyPr/>
        <a:lstStyle/>
        <a:p>
          <a:endParaRPr lang="en-US"/>
        </a:p>
      </dgm:t>
    </dgm:pt>
    <dgm:pt modelId="{DAA162AA-C3CC-4E09-BCCD-12236F0CBEEA}">
      <dgm:prSet phldrT="[Text]"/>
      <dgm:spPr/>
      <dgm:t>
        <a:bodyPr/>
        <a:lstStyle/>
        <a:p>
          <a:r>
            <a:rPr lang="en-US" b="1" dirty="0"/>
            <a:t>Birth</a:t>
          </a:r>
        </a:p>
      </dgm:t>
    </dgm:pt>
    <dgm:pt modelId="{15DB1990-87B1-47AD-8462-AB808CEFB6AA}" type="parTrans" cxnId="{32A76870-2D06-41E9-AF9D-F163A0564FAB}">
      <dgm:prSet/>
      <dgm:spPr/>
      <dgm:t>
        <a:bodyPr/>
        <a:lstStyle/>
        <a:p>
          <a:endParaRPr lang="en-US"/>
        </a:p>
      </dgm:t>
    </dgm:pt>
    <dgm:pt modelId="{D6A8C165-B652-45B9-82A2-9A0B9FF43A59}" type="sibTrans" cxnId="{32A76870-2D06-41E9-AF9D-F163A0564FAB}">
      <dgm:prSet/>
      <dgm:spPr/>
      <dgm:t>
        <a:bodyPr/>
        <a:lstStyle/>
        <a:p>
          <a:endParaRPr lang="en-US"/>
        </a:p>
      </dgm:t>
    </dgm:pt>
    <dgm:pt modelId="{65010181-A418-4A4B-8387-51C53688C4B5}" type="pres">
      <dgm:prSet presAssocID="{461A3535-F3E1-4848-8AAF-28C3E0F5962C}" presName="arrowDiagram" presStyleCnt="0">
        <dgm:presLayoutVars>
          <dgm:chMax val="5"/>
          <dgm:dir/>
          <dgm:resizeHandles val="exact"/>
        </dgm:presLayoutVars>
      </dgm:prSet>
      <dgm:spPr/>
    </dgm:pt>
    <dgm:pt modelId="{F098E42B-2E05-4C99-9542-0E8D80233BAC}" type="pres">
      <dgm:prSet presAssocID="{461A3535-F3E1-4848-8AAF-28C3E0F5962C}" presName="arrow" presStyleLbl="bgShp" presStyleIdx="0" presStyleCnt="1" custScaleX="130072"/>
      <dgm:spPr/>
    </dgm:pt>
    <dgm:pt modelId="{C2A07654-5F47-4419-AADD-CBBBEAF359BC}" type="pres">
      <dgm:prSet presAssocID="{461A3535-F3E1-4848-8AAF-28C3E0F5962C}" presName="arrowDiagram3" presStyleCnt="0"/>
      <dgm:spPr/>
    </dgm:pt>
    <dgm:pt modelId="{29BA2DB0-8826-4692-98C1-09888EF06910}" type="pres">
      <dgm:prSet presAssocID="{03A0FAB5-5A52-4D79-8060-075CC3C8D562}" presName="bullet3a" presStyleLbl="node1" presStyleIdx="0" presStyleCnt="3" custLinFactX="-331324" custLinFactY="80668" custLinFactNeighborX="-400000" custLinFactNeighborY="100000"/>
      <dgm:spPr/>
    </dgm:pt>
    <dgm:pt modelId="{292D3E88-E67B-4F2F-8462-874D7AD2FE51}" type="pres">
      <dgm:prSet presAssocID="{03A0FAB5-5A52-4D79-8060-075CC3C8D562}" presName="textBox3a" presStyleLbl="revTx" presStyleIdx="0" presStyleCnt="3" custScaleX="121970" custScaleY="48225" custLinFactNeighborX="-77814" custLinFactNeighborY="9672">
        <dgm:presLayoutVars>
          <dgm:bulletEnabled val="1"/>
        </dgm:presLayoutVars>
      </dgm:prSet>
      <dgm:spPr/>
    </dgm:pt>
    <dgm:pt modelId="{EADF9FE9-3690-4CF9-88B2-F0BA347AB4A9}" type="pres">
      <dgm:prSet presAssocID="{C66F0511-6827-4EAF-B38E-D2E1D99B97B5}" presName="bullet3b" presStyleLbl="node1" presStyleIdx="1" presStyleCnt="3" custLinFactY="-23738" custLinFactNeighborX="-44595" custLinFactNeighborY="-100000"/>
      <dgm:spPr/>
    </dgm:pt>
    <dgm:pt modelId="{1BDCA0C1-849F-42A1-B947-E25F581FA343}" type="pres">
      <dgm:prSet presAssocID="{C66F0511-6827-4EAF-B38E-D2E1D99B97B5}" presName="textBox3b" presStyleLbl="revTx" presStyleIdx="1" presStyleCnt="3" custLinFactNeighborX="-7089" custLinFactNeighborY="-15602">
        <dgm:presLayoutVars>
          <dgm:bulletEnabled val="1"/>
        </dgm:presLayoutVars>
      </dgm:prSet>
      <dgm:spPr/>
    </dgm:pt>
    <dgm:pt modelId="{3D9C4DD1-1C4C-4045-A3D3-AAE3DCDB4291}" type="pres">
      <dgm:prSet presAssocID="{DAA162AA-C3CC-4E09-BCCD-12236F0CBEEA}" presName="bullet3c" presStyleLbl="node1" presStyleIdx="2" presStyleCnt="3" custLinFactX="169370" custLinFactY="-43448" custLinFactNeighborX="200000" custLinFactNeighborY="-100000"/>
      <dgm:spPr/>
    </dgm:pt>
    <dgm:pt modelId="{E8DE1CA6-CC88-4758-8491-5AC41696C1AD}" type="pres">
      <dgm:prSet presAssocID="{DAA162AA-C3CC-4E09-BCCD-12236F0CBEEA}" presName="textBox3c" presStyleLbl="revTx" presStyleIdx="2" presStyleCnt="3" custScaleY="27382" custLinFactNeighborX="96260" custLinFactNeighborY="-54068">
        <dgm:presLayoutVars>
          <dgm:bulletEnabled val="1"/>
        </dgm:presLayoutVars>
      </dgm:prSet>
      <dgm:spPr/>
    </dgm:pt>
  </dgm:ptLst>
  <dgm:cxnLst>
    <dgm:cxn modelId="{53C24E0F-4321-4F6E-94AD-7E9A81B4CDD2}" srcId="{461A3535-F3E1-4848-8AAF-28C3E0F5962C}" destId="{C66F0511-6827-4EAF-B38E-D2E1D99B97B5}" srcOrd="1" destOrd="0" parTransId="{F79A0606-8FCA-46CA-BF0C-D76C89F1E7C7}" sibTransId="{BF72D58E-0E96-4F61-82D2-E77E68AC622D}"/>
    <dgm:cxn modelId="{058E6E4C-267A-403C-8729-BE1B0592EAC3}" type="presOf" srcId="{C66F0511-6827-4EAF-B38E-D2E1D99B97B5}" destId="{1BDCA0C1-849F-42A1-B947-E25F581FA343}" srcOrd="0" destOrd="0" presId="urn:microsoft.com/office/officeart/2005/8/layout/arrow2"/>
    <dgm:cxn modelId="{D44F4552-2657-4D08-B418-16D51BA274AC}" type="presOf" srcId="{461A3535-F3E1-4848-8AAF-28C3E0F5962C}" destId="{65010181-A418-4A4B-8387-51C53688C4B5}" srcOrd="0" destOrd="0" presId="urn:microsoft.com/office/officeart/2005/8/layout/arrow2"/>
    <dgm:cxn modelId="{AB1E4E6E-B3DC-42C3-B610-70A4C06486E2}" type="presOf" srcId="{DAA162AA-C3CC-4E09-BCCD-12236F0CBEEA}" destId="{E8DE1CA6-CC88-4758-8491-5AC41696C1AD}" srcOrd="0" destOrd="0" presId="urn:microsoft.com/office/officeart/2005/8/layout/arrow2"/>
    <dgm:cxn modelId="{32A76870-2D06-41E9-AF9D-F163A0564FAB}" srcId="{461A3535-F3E1-4848-8AAF-28C3E0F5962C}" destId="{DAA162AA-C3CC-4E09-BCCD-12236F0CBEEA}" srcOrd="2" destOrd="0" parTransId="{15DB1990-87B1-47AD-8462-AB808CEFB6AA}" sibTransId="{D6A8C165-B652-45B9-82A2-9A0B9FF43A59}"/>
    <dgm:cxn modelId="{3F9EB7BC-8AF4-43B6-8393-998BBFDBEEC8}" srcId="{461A3535-F3E1-4848-8AAF-28C3E0F5962C}" destId="{03A0FAB5-5A52-4D79-8060-075CC3C8D562}" srcOrd="0" destOrd="0" parTransId="{429CB633-2F92-41E1-8CFC-878CA53C0B36}" sibTransId="{51006F0B-0B90-4497-820F-D7F9CC96192B}"/>
    <dgm:cxn modelId="{8CD628EC-D6BC-4ED4-99D8-953847C1033B}" type="presOf" srcId="{03A0FAB5-5A52-4D79-8060-075CC3C8D562}" destId="{292D3E88-E67B-4F2F-8462-874D7AD2FE51}" srcOrd="0" destOrd="0" presId="urn:microsoft.com/office/officeart/2005/8/layout/arrow2"/>
    <dgm:cxn modelId="{E268C764-D735-413E-8B98-34F58657698E}" type="presParOf" srcId="{65010181-A418-4A4B-8387-51C53688C4B5}" destId="{F098E42B-2E05-4C99-9542-0E8D80233BAC}" srcOrd="0" destOrd="0" presId="urn:microsoft.com/office/officeart/2005/8/layout/arrow2"/>
    <dgm:cxn modelId="{E7F7CD25-60D8-45C4-A5D2-8B97CB2C7E16}" type="presParOf" srcId="{65010181-A418-4A4B-8387-51C53688C4B5}" destId="{C2A07654-5F47-4419-AADD-CBBBEAF359BC}" srcOrd="1" destOrd="0" presId="urn:microsoft.com/office/officeart/2005/8/layout/arrow2"/>
    <dgm:cxn modelId="{86084EB3-E8B2-4C5B-BEEF-476A5B377763}" type="presParOf" srcId="{C2A07654-5F47-4419-AADD-CBBBEAF359BC}" destId="{29BA2DB0-8826-4692-98C1-09888EF06910}" srcOrd="0" destOrd="0" presId="urn:microsoft.com/office/officeart/2005/8/layout/arrow2"/>
    <dgm:cxn modelId="{3AE5041A-104B-4D18-8DC2-8DBCC3D7856D}" type="presParOf" srcId="{C2A07654-5F47-4419-AADD-CBBBEAF359BC}" destId="{292D3E88-E67B-4F2F-8462-874D7AD2FE51}" srcOrd="1" destOrd="0" presId="urn:microsoft.com/office/officeart/2005/8/layout/arrow2"/>
    <dgm:cxn modelId="{F551C703-A6FD-44A7-9C6E-D3B662719796}" type="presParOf" srcId="{C2A07654-5F47-4419-AADD-CBBBEAF359BC}" destId="{EADF9FE9-3690-4CF9-88B2-F0BA347AB4A9}" srcOrd="2" destOrd="0" presId="urn:microsoft.com/office/officeart/2005/8/layout/arrow2"/>
    <dgm:cxn modelId="{6E3F3AE1-7405-4280-BD99-88A4C225EBF7}" type="presParOf" srcId="{C2A07654-5F47-4419-AADD-CBBBEAF359BC}" destId="{1BDCA0C1-849F-42A1-B947-E25F581FA343}" srcOrd="3" destOrd="0" presId="urn:microsoft.com/office/officeart/2005/8/layout/arrow2"/>
    <dgm:cxn modelId="{B4FC9E62-DF29-4A83-876A-DCD4DC5DF7C1}" type="presParOf" srcId="{C2A07654-5F47-4419-AADD-CBBBEAF359BC}" destId="{3D9C4DD1-1C4C-4045-A3D3-AAE3DCDB4291}" srcOrd="4" destOrd="0" presId="urn:microsoft.com/office/officeart/2005/8/layout/arrow2"/>
    <dgm:cxn modelId="{AE9D3B20-5F51-44DA-9CE9-044A2D25BC75}" type="presParOf" srcId="{C2A07654-5F47-4419-AADD-CBBBEAF359BC}" destId="{E8DE1CA6-CC88-4758-8491-5AC41696C1AD}" srcOrd="5"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DE93B2-1565-E248-A5E7-091596FE7202}" type="doc">
      <dgm:prSet loTypeId="urn:microsoft.com/office/officeart/2005/8/layout/vProcess5" loCatId="" qsTypeId="urn:microsoft.com/office/officeart/2005/8/quickstyle/simple1" qsCatId="simple" csTypeId="urn:microsoft.com/office/officeart/2005/8/colors/colorful2" csCatId="colorful" phldr="1"/>
      <dgm:spPr/>
      <dgm:t>
        <a:bodyPr/>
        <a:lstStyle/>
        <a:p>
          <a:endParaRPr lang="en-US"/>
        </a:p>
      </dgm:t>
    </dgm:pt>
    <dgm:pt modelId="{D7212855-864B-9D49-8555-D7F6A2E8BF22}">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Preeclampsia Risk Factor Screening</a:t>
          </a:r>
        </a:p>
      </dgm:t>
    </dgm:pt>
    <dgm:pt modelId="{ED93553F-CBFA-434F-9886-665FC8D34442}" type="parTrans" cxnId="{0A95A384-D232-8E41-8F37-B1F6242A35F5}">
      <dgm:prSet/>
      <dgm:spPr/>
      <dgm:t>
        <a:bodyPr/>
        <a:lstStyle/>
        <a:p>
          <a:endParaRPr lang="en-US"/>
        </a:p>
      </dgm:t>
    </dgm:pt>
    <dgm:pt modelId="{CD3C463E-9F28-754B-9A3A-A0CF3B74D537}" type="sibTrans" cxnId="{0A95A384-D232-8E41-8F37-B1F6242A35F5}">
      <dgm:prSet/>
      <dgm:spPr/>
      <dgm:t>
        <a:bodyPr/>
        <a:lstStyle/>
        <a:p>
          <a:endParaRPr lang="en-US"/>
        </a:p>
      </dgm:t>
    </dgm:pt>
    <dgm:pt modelId="{39C9DB0F-F8FB-7A49-B890-9EB50E5579D7}">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Patient Education</a:t>
          </a:r>
        </a:p>
      </dgm:t>
    </dgm:pt>
    <dgm:pt modelId="{9B8FE734-DE72-7F45-A092-B3BBD9D21885}" type="parTrans" cxnId="{1286A240-E491-3E46-970D-B92766970615}">
      <dgm:prSet/>
      <dgm:spPr/>
      <dgm:t>
        <a:bodyPr/>
        <a:lstStyle/>
        <a:p>
          <a:endParaRPr lang="en-US"/>
        </a:p>
      </dgm:t>
    </dgm:pt>
    <dgm:pt modelId="{5CD34368-9BE1-AC41-B06A-9FB08900AF4F}" type="sibTrans" cxnId="{1286A240-E491-3E46-970D-B92766970615}">
      <dgm:prSet/>
      <dgm:spPr/>
      <dgm:t>
        <a:bodyPr/>
        <a:lstStyle/>
        <a:p>
          <a:endParaRPr lang="en-US"/>
        </a:p>
      </dgm:t>
    </dgm:pt>
    <dgm:pt modelId="{EFA2889C-6606-C843-81BD-E83EDA751A0C}">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Prescription of LDA</a:t>
          </a:r>
        </a:p>
      </dgm:t>
    </dgm:pt>
    <dgm:pt modelId="{705A1A3B-18CF-AD45-8EBF-0441F7C7CCD1}" type="parTrans" cxnId="{7527C195-D15D-9F4D-B870-C1A62300C230}">
      <dgm:prSet/>
      <dgm:spPr/>
      <dgm:t>
        <a:bodyPr/>
        <a:lstStyle/>
        <a:p>
          <a:endParaRPr lang="en-US"/>
        </a:p>
      </dgm:t>
    </dgm:pt>
    <dgm:pt modelId="{DEAC63CD-A214-3A46-9B89-802B8491D5E6}" type="sibTrans" cxnId="{7527C195-D15D-9F4D-B870-C1A62300C230}">
      <dgm:prSet/>
      <dgm:spPr/>
      <dgm:t>
        <a:bodyPr/>
        <a:lstStyle/>
        <a:p>
          <a:endParaRPr lang="en-US"/>
        </a:p>
      </dgm:t>
    </dgm:pt>
    <dgm:pt modelId="{465EA341-0FDD-1C45-A851-093EF2845D54}">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Support for Adherence</a:t>
          </a:r>
        </a:p>
      </dgm:t>
    </dgm:pt>
    <dgm:pt modelId="{B9AB05DE-0F04-C748-8D35-63923600B4F5}" type="parTrans" cxnId="{F2006029-2F9D-5E4D-A879-6BE23D0DC45C}">
      <dgm:prSet/>
      <dgm:spPr/>
      <dgm:t>
        <a:bodyPr/>
        <a:lstStyle/>
        <a:p>
          <a:endParaRPr lang="en-US"/>
        </a:p>
      </dgm:t>
    </dgm:pt>
    <dgm:pt modelId="{8EFA7FC9-9030-F54F-971F-549B2F5D5F7C}" type="sibTrans" cxnId="{F2006029-2F9D-5E4D-A879-6BE23D0DC45C}">
      <dgm:prSet/>
      <dgm:spPr/>
      <dgm:t>
        <a:bodyPr/>
        <a:lstStyle/>
        <a:p>
          <a:endParaRPr lang="en-US"/>
        </a:p>
      </dgm:t>
    </dgm:pt>
    <dgm:pt modelId="{D2F57723-4FCB-B847-A979-4EAF4A0F0DE8}" type="pres">
      <dgm:prSet presAssocID="{20DE93B2-1565-E248-A5E7-091596FE7202}" presName="outerComposite" presStyleCnt="0">
        <dgm:presLayoutVars>
          <dgm:chMax val="5"/>
          <dgm:dir/>
          <dgm:resizeHandles val="exact"/>
        </dgm:presLayoutVars>
      </dgm:prSet>
      <dgm:spPr/>
    </dgm:pt>
    <dgm:pt modelId="{3B764B27-109C-E54D-A4B6-F87186A0753D}" type="pres">
      <dgm:prSet presAssocID="{20DE93B2-1565-E248-A5E7-091596FE7202}" presName="dummyMaxCanvas" presStyleCnt="0">
        <dgm:presLayoutVars/>
      </dgm:prSet>
      <dgm:spPr/>
    </dgm:pt>
    <dgm:pt modelId="{DCDF556D-98C1-F14E-9829-9F372FF43DFD}" type="pres">
      <dgm:prSet presAssocID="{20DE93B2-1565-E248-A5E7-091596FE7202}" presName="FourNodes_1" presStyleLbl="node1" presStyleIdx="0" presStyleCnt="4">
        <dgm:presLayoutVars>
          <dgm:bulletEnabled val="1"/>
        </dgm:presLayoutVars>
      </dgm:prSet>
      <dgm:spPr/>
    </dgm:pt>
    <dgm:pt modelId="{723D2C51-AD9B-F040-9920-FCB71E455EED}" type="pres">
      <dgm:prSet presAssocID="{20DE93B2-1565-E248-A5E7-091596FE7202}" presName="FourNodes_2" presStyleLbl="node1" presStyleIdx="1" presStyleCnt="4">
        <dgm:presLayoutVars>
          <dgm:bulletEnabled val="1"/>
        </dgm:presLayoutVars>
      </dgm:prSet>
      <dgm:spPr/>
    </dgm:pt>
    <dgm:pt modelId="{6DEB1756-A18D-004D-B56F-5ED99035E27C}" type="pres">
      <dgm:prSet presAssocID="{20DE93B2-1565-E248-A5E7-091596FE7202}" presName="FourNodes_3" presStyleLbl="node1" presStyleIdx="2" presStyleCnt="4">
        <dgm:presLayoutVars>
          <dgm:bulletEnabled val="1"/>
        </dgm:presLayoutVars>
      </dgm:prSet>
      <dgm:spPr/>
    </dgm:pt>
    <dgm:pt modelId="{C02F11C4-0C71-A248-917C-D160DD8661B7}" type="pres">
      <dgm:prSet presAssocID="{20DE93B2-1565-E248-A5E7-091596FE7202}" presName="FourNodes_4" presStyleLbl="node1" presStyleIdx="3" presStyleCnt="4">
        <dgm:presLayoutVars>
          <dgm:bulletEnabled val="1"/>
        </dgm:presLayoutVars>
      </dgm:prSet>
      <dgm:spPr/>
    </dgm:pt>
    <dgm:pt modelId="{AEA09AE5-FB8C-AC4B-A8E4-CF03C69D692A}" type="pres">
      <dgm:prSet presAssocID="{20DE93B2-1565-E248-A5E7-091596FE7202}" presName="FourConn_1-2" presStyleLbl="fgAccFollowNode1" presStyleIdx="0" presStyleCnt="3">
        <dgm:presLayoutVars>
          <dgm:bulletEnabled val="1"/>
        </dgm:presLayoutVars>
      </dgm:prSet>
      <dgm:spPr/>
    </dgm:pt>
    <dgm:pt modelId="{EBF78DF9-F615-2F42-85FC-2382C6B59366}" type="pres">
      <dgm:prSet presAssocID="{20DE93B2-1565-E248-A5E7-091596FE7202}" presName="FourConn_2-3" presStyleLbl="fgAccFollowNode1" presStyleIdx="1" presStyleCnt="3">
        <dgm:presLayoutVars>
          <dgm:bulletEnabled val="1"/>
        </dgm:presLayoutVars>
      </dgm:prSet>
      <dgm:spPr/>
    </dgm:pt>
    <dgm:pt modelId="{6197406D-86F2-7646-981B-EBA7AB93F84C}" type="pres">
      <dgm:prSet presAssocID="{20DE93B2-1565-E248-A5E7-091596FE7202}" presName="FourConn_3-4" presStyleLbl="fgAccFollowNode1" presStyleIdx="2" presStyleCnt="3">
        <dgm:presLayoutVars>
          <dgm:bulletEnabled val="1"/>
        </dgm:presLayoutVars>
      </dgm:prSet>
      <dgm:spPr/>
    </dgm:pt>
    <dgm:pt modelId="{B65C5741-E431-A148-9C6C-BD9DFADE0B47}" type="pres">
      <dgm:prSet presAssocID="{20DE93B2-1565-E248-A5E7-091596FE7202}" presName="FourNodes_1_text" presStyleLbl="node1" presStyleIdx="3" presStyleCnt="4">
        <dgm:presLayoutVars>
          <dgm:bulletEnabled val="1"/>
        </dgm:presLayoutVars>
      </dgm:prSet>
      <dgm:spPr/>
    </dgm:pt>
    <dgm:pt modelId="{60B7A849-01CF-F345-9A96-8FF45649DAFB}" type="pres">
      <dgm:prSet presAssocID="{20DE93B2-1565-E248-A5E7-091596FE7202}" presName="FourNodes_2_text" presStyleLbl="node1" presStyleIdx="3" presStyleCnt="4">
        <dgm:presLayoutVars>
          <dgm:bulletEnabled val="1"/>
        </dgm:presLayoutVars>
      </dgm:prSet>
      <dgm:spPr/>
    </dgm:pt>
    <dgm:pt modelId="{50260BC3-4C2C-2C43-BBB3-2C021E9FE95B}" type="pres">
      <dgm:prSet presAssocID="{20DE93B2-1565-E248-A5E7-091596FE7202}" presName="FourNodes_3_text" presStyleLbl="node1" presStyleIdx="3" presStyleCnt="4">
        <dgm:presLayoutVars>
          <dgm:bulletEnabled val="1"/>
        </dgm:presLayoutVars>
      </dgm:prSet>
      <dgm:spPr/>
    </dgm:pt>
    <dgm:pt modelId="{71053EC2-18F1-8645-855B-A16343C687E3}" type="pres">
      <dgm:prSet presAssocID="{20DE93B2-1565-E248-A5E7-091596FE7202}" presName="FourNodes_4_text" presStyleLbl="node1" presStyleIdx="3" presStyleCnt="4">
        <dgm:presLayoutVars>
          <dgm:bulletEnabled val="1"/>
        </dgm:presLayoutVars>
      </dgm:prSet>
      <dgm:spPr/>
    </dgm:pt>
  </dgm:ptLst>
  <dgm:cxnLst>
    <dgm:cxn modelId="{6946B521-BDC6-D64F-9340-81AFDDF023C7}" type="presOf" srcId="{5CD34368-9BE1-AC41-B06A-9FB08900AF4F}" destId="{EBF78DF9-F615-2F42-85FC-2382C6B59366}" srcOrd="0" destOrd="0" presId="urn:microsoft.com/office/officeart/2005/8/layout/vProcess5"/>
    <dgm:cxn modelId="{F2006029-2F9D-5E4D-A879-6BE23D0DC45C}" srcId="{20DE93B2-1565-E248-A5E7-091596FE7202}" destId="{465EA341-0FDD-1C45-A851-093EF2845D54}" srcOrd="3" destOrd="0" parTransId="{B9AB05DE-0F04-C748-8D35-63923600B4F5}" sibTransId="{8EFA7FC9-9030-F54F-971F-549B2F5D5F7C}"/>
    <dgm:cxn modelId="{79E2AE2E-CC77-C04B-8278-909A3DE4E897}" type="presOf" srcId="{20DE93B2-1565-E248-A5E7-091596FE7202}" destId="{D2F57723-4FCB-B847-A979-4EAF4A0F0DE8}" srcOrd="0" destOrd="0" presId="urn:microsoft.com/office/officeart/2005/8/layout/vProcess5"/>
    <dgm:cxn modelId="{01120240-E25C-3149-9085-5448ABBC22C0}" type="presOf" srcId="{EFA2889C-6606-C843-81BD-E83EDA751A0C}" destId="{6DEB1756-A18D-004D-B56F-5ED99035E27C}" srcOrd="0" destOrd="0" presId="urn:microsoft.com/office/officeart/2005/8/layout/vProcess5"/>
    <dgm:cxn modelId="{1286A240-E491-3E46-970D-B92766970615}" srcId="{20DE93B2-1565-E248-A5E7-091596FE7202}" destId="{39C9DB0F-F8FB-7A49-B890-9EB50E5579D7}" srcOrd="1" destOrd="0" parTransId="{9B8FE734-DE72-7F45-A092-B3BBD9D21885}" sibTransId="{5CD34368-9BE1-AC41-B06A-9FB08900AF4F}"/>
    <dgm:cxn modelId="{DEBC8245-4B95-E041-BADE-1B6741E064D2}" type="presOf" srcId="{DEAC63CD-A214-3A46-9B89-802B8491D5E6}" destId="{6197406D-86F2-7646-981B-EBA7AB93F84C}" srcOrd="0" destOrd="0" presId="urn:microsoft.com/office/officeart/2005/8/layout/vProcess5"/>
    <dgm:cxn modelId="{8DA4BD49-5D0C-8545-92FC-7B72AC9CA263}" type="presOf" srcId="{CD3C463E-9F28-754B-9A3A-A0CF3B74D537}" destId="{AEA09AE5-FB8C-AC4B-A8E4-CF03C69D692A}" srcOrd="0" destOrd="0" presId="urn:microsoft.com/office/officeart/2005/8/layout/vProcess5"/>
    <dgm:cxn modelId="{F0F2DB51-66F5-5A45-B4DA-7F1B4CE00A60}" type="presOf" srcId="{39C9DB0F-F8FB-7A49-B890-9EB50E5579D7}" destId="{723D2C51-AD9B-F040-9920-FCB71E455EED}" srcOrd="0" destOrd="0" presId="urn:microsoft.com/office/officeart/2005/8/layout/vProcess5"/>
    <dgm:cxn modelId="{5965C356-07F4-2842-9FF5-88CDF98A1FBB}" type="presOf" srcId="{EFA2889C-6606-C843-81BD-E83EDA751A0C}" destId="{50260BC3-4C2C-2C43-BBB3-2C021E9FE95B}" srcOrd="1" destOrd="0" presId="urn:microsoft.com/office/officeart/2005/8/layout/vProcess5"/>
    <dgm:cxn modelId="{37E9F372-8A70-B449-9037-D8945802A860}" type="presOf" srcId="{D7212855-864B-9D49-8555-D7F6A2E8BF22}" destId="{DCDF556D-98C1-F14E-9829-9F372FF43DFD}" srcOrd="0" destOrd="0" presId="urn:microsoft.com/office/officeart/2005/8/layout/vProcess5"/>
    <dgm:cxn modelId="{0A95A384-D232-8E41-8F37-B1F6242A35F5}" srcId="{20DE93B2-1565-E248-A5E7-091596FE7202}" destId="{D7212855-864B-9D49-8555-D7F6A2E8BF22}" srcOrd="0" destOrd="0" parTransId="{ED93553F-CBFA-434F-9886-665FC8D34442}" sibTransId="{CD3C463E-9F28-754B-9A3A-A0CF3B74D537}"/>
    <dgm:cxn modelId="{7527C195-D15D-9F4D-B870-C1A62300C230}" srcId="{20DE93B2-1565-E248-A5E7-091596FE7202}" destId="{EFA2889C-6606-C843-81BD-E83EDA751A0C}" srcOrd="2" destOrd="0" parTransId="{705A1A3B-18CF-AD45-8EBF-0441F7C7CCD1}" sibTransId="{DEAC63CD-A214-3A46-9B89-802B8491D5E6}"/>
    <dgm:cxn modelId="{3BF94DB2-3CAB-9246-B338-934609A41A01}" type="presOf" srcId="{39C9DB0F-F8FB-7A49-B890-9EB50E5579D7}" destId="{60B7A849-01CF-F345-9A96-8FF45649DAFB}" srcOrd="1" destOrd="0" presId="urn:microsoft.com/office/officeart/2005/8/layout/vProcess5"/>
    <dgm:cxn modelId="{176F55C2-A35A-4749-B36E-AAAD96A1194A}" type="presOf" srcId="{465EA341-0FDD-1C45-A851-093EF2845D54}" destId="{C02F11C4-0C71-A248-917C-D160DD8661B7}" srcOrd="0" destOrd="0" presId="urn:microsoft.com/office/officeart/2005/8/layout/vProcess5"/>
    <dgm:cxn modelId="{233133D5-3368-974A-A0A3-16811436A366}" type="presOf" srcId="{465EA341-0FDD-1C45-A851-093EF2845D54}" destId="{71053EC2-18F1-8645-855B-A16343C687E3}" srcOrd="1" destOrd="0" presId="urn:microsoft.com/office/officeart/2005/8/layout/vProcess5"/>
    <dgm:cxn modelId="{F86208E0-7AAF-7942-A494-72C85D6ACC68}" type="presOf" srcId="{D7212855-864B-9D49-8555-D7F6A2E8BF22}" destId="{B65C5741-E431-A148-9C6C-BD9DFADE0B47}" srcOrd="1" destOrd="0" presId="urn:microsoft.com/office/officeart/2005/8/layout/vProcess5"/>
    <dgm:cxn modelId="{9ACF8354-8D69-2446-9690-71DE1FC7D31D}" type="presParOf" srcId="{D2F57723-4FCB-B847-A979-4EAF4A0F0DE8}" destId="{3B764B27-109C-E54D-A4B6-F87186A0753D}" srcOrd="0" destOrd="0" presId="urn:microsoft.com/office/officeart/2005/8/layout/vProcess5"/>
    <dgm:cxn modelId="{C3DF1708-AB54-C245-8A83-6A9450A5B5BF}" type="presParOf" srcId="{D2F57723-4FCB-B847-A979-4EAF4A0F0DE8}" destId="{DCDF556D-98C1-F14E-9829-9F372FF43DFD}" srcOrd="1" destOrd="0" presId="urn:microsoft.com/office/officeart/2005/8/layout/vProcess5"/>
    <dgm:cxn modelId="{0CF158B0-102E-004D-B66A-E52705AF9353}" type="presParOf" srcId="{D2F57723-4FCB-B847-A979-4EAF4A0F0DE8}" destId="{723D2C51-AD9B-F040-9920-FCB71E455EED}" srcOrd="2" destOrd="0" presId="urn:microsoft.com/office/officeart/2005/8/layout/vProcess5"/>
    <dgm:cxn modelId="{8E9E8F2E-6489-B349-8BBF-B799FF9E0678}" type="presParOf" srcId="{D2F57723-4FCB-B847-A979-4EAF4A0F0DE8}" destId="{6DEB1756-A18D-004D-B56F-5ED99035E27C}" srcOrd="3" destOrd="0" presId="urn:microsoft.com/office/officeart/2005/8/layout/vProcess5"/>
    <dgm:cxn modelId="{88E67EBD-F58A-8842-B3C1-ED16AC04699A}" type="presParOf" srcId="{D2F57723-4FCB-B847-A979-4EAF4A0F0DE8}" destId="{C02F11C4-0C71-A248-917C-D160DD8661B7}" srcOrd="4" destOrd="0" presId="urn:microsoft.com/office/officeart/2005/8/layout/vProcess5"/>
    <dgm:cxn modelId="{DF4F5D57-6E87-6349-8088-3026ABBAF9E3}" type="presParOf" srcId="{D2F57723-4FCB-B847-A979-4EAF4A0F0DE8}" destId="{AEA09AE5-FB8C-AC4B-A8E4-CF03C69D692A}" srcOrd="5" destOrd="0" presId="urn:microsoft.com/office/officeart/2005/8/layout/vProcess5"/>
    <dgm:cxn modelId="{89790E5C-FBB2-DE49-AC03-DA52C7655130}" type="presParOf" srcId="{D2F57723-4FCB-B847-A979-4EAF4A0F0DE8}" destId="{EBF78DF9-F615-2F42-85FC-2382C6B59366}" srcOrd="6" destOrd="0" presId="urn:microsoft.com/office/officeart/2005/8/layout/vProcess5"/>
    <dgm:cxn modelId="{E623A1DB-FF38-C247-9460-E1D2EF13E1C4}" type="presParOf" srcId="{D2F57723-4FCB-B847-A979-4EAF4A0F0DE8}" destId="{6197406D-86F2-7646-981B-EBA7AB93F84C}" srcOrd="7" destOrd="0" presId="urn:microsoft.com/office/officeart/2005/8/layout/vProcess5"/>
    <dgm:cxn modelId="{9D1E78BF-17FB-C74C-B215-CF280CE67C9E}" type="presParOf" srcId="{D2F57723-4FCB-B847-A979-4EAF4A0F0DE8}" destId="{B65C5741-E431-A148-9C6C-BD9DFADE0B47}" srcOrd="8" destOrd="0" presId="urn:microsoft.com/office/officeart/2005/8/layout/vProcess5"/>
    <dgm:cxn modelId="{F95808A9-CC73-E947-961A-62C10EFA484D}" type="presParOf" srcId="{D2F57723-4FCB-B847-A979-4EAF4A0F0DE8}" destId="{60B7A849-01CF-F345-9A96-8FF45649DAFB}" srcOrd="9" destOrd="0" presId="urn:microsoft.com/office/officeart/2005/8/layout/vProcess5"/>
    <dgm:cxn modelId="{93BFE525-633C-2C4E-82D4-77B93BDE345B}" type="presParOf" srcId="{D2F57723-4FCB-B847-A979-4EAF4A0F0DE8}" destId="{50260BC3-4C2C-2C43-BBB3-2C021E9FE95B}" srcOrd="10" destOrd="0" presId="urn:microsoft.com/office/officeart/2005/8/layout/vProcess5"/>
    <dgm:cxn modelId="{A755C243-9F73-C944-9062-4A3646F97460}" type="presParOf" srcId="{D2F57723-4FCB-B847-A979-4EAF4A0F0DE8}" destId="{71053EC2-18F1-8645-855B-A16343C687E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54F08B-A4C9-D344-95AB-947D200CC58C}"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n-US"/>
        </a:p>
      </dgm:t>
    </dgm:pt>
    <dgm:pt modelId="{39C0BF8D-199E-E948-B5C0-36D007DCBD43}">
      <dgm:prSet phldrT="[Text]"/>
      <dgm:spPr/>
      <dgm:t>
        <a:bodyPr/>
        <a:lstStyle/>
        <a:p>
          <a:pPr>
            <a:buFont typeface="Arial" panose="020B0604020202020204" pitchFamily="34" charset="0"/>
            <a:buChar char="•"/>
          </a:pPr>
          <a:r>
            <a:rPr lang="en-US" dirty="0"/>
            <a:t>Develop and maintain trusting relationship between patient and clinician</a:t>
          </a:r>
        </a:p>
      </dgm:t>
    </dgm:pt>
    <dgm:pt modelId="{43AAB4F5-3743-B749-AA8A-96951AECC3E3}" type="parTrans" cxnId="{DC3E577E-16C1-344E-AE51-3E842B9EB016}">
      <dgm:prSet/>
      <dgm:spPr/>
      <dgm:t>
        <a:bodyPr/>
        <a:lstStyle/>
        <a:p>
          <a:endParaRPr lang="en-US"/>
        </a:p>
      </dgm:t>
    </dgm:pt>
    <dgm:pt modelId="{EE1B11F6-6E2C-9043-8BDB-7D258FAC11A9}" type="sibTrans" cxnId="{DC3E577E-16C1-344E-AE51-3E842B9EB016}">
      <dgm:prSet/>
      <dgm:spPr/>
      <dgm:t>
        <a:bodyPr/>
        <a:lstStyle/>
        <a:p>
          <a:endParaRPr lang="en-US"/>
        </a:p>
      </dgm:t>
    </dgm:pt>
    <dgm:pt modelId="{9B3E9149-AA21-CF4D-8C7C-8ED0CDC3FC5F}">
      <dgm:prSet phldrT="[Text]"/>
      <dgm:spPr/>
      <dgm:t>
        <a:bodyPr/>
        <a:lstStyle/>
        <a:p>
          <a:pPr>
            <a:buFont typeface="Arial" panose="020B0604020202020204" pitchFamily="34" charset="0"/>
            <a:buChar char="•"/>
          </a:pPr>
          <a:r>
            <a:rPr lang="en-US" dirty="0"/>
            <a:t>Promote autonomy and patient engagement</a:t>
          </a:r>
        </a:p>
      </dgm:t>
    </dgm:pt>
    <dgm:pt modelId="{28153754-E511-6B45-AEBD-3F4D66FC7A1E}" type="parTrans" cxnId="{693BC5F6-0417-0E48-B7BB-12FE4E140EC2}">
      <dgm:prSet/>
      <dgm:spPr/>
      <dgm:t>
        <a:bodyPr/>
        <a:lstStyle/>
        <a:p>
          <a:endParaRPr lang="en-US"/>
        </a:p>
      </dgm:t>
    </dgm:pt>
    <dgm:pt modelId="{4EC7C99C-C191-6D4E-9D3E-2D79E4620934}" type="sibTrans" cxnId="{693BC5F6-0417-0E48-B7BB-12FE4E140EC2}">
      <dgm:prSet/>
      <dgm:spPr/>
      <dgm:t>
        <a:bodyPr/>
        <a:lstStyle/>
        <a:p>
          <a:endParaRPr lang="en-US"/>
        </a:p>
      </dgm:t>
    </dgm:pt>
    <dgm:pt modelId="{D30426E3-0213-4643-878A-9045E26858E5}">
      <dgm:prSet phldrT="[Text]"/>
      <dgm:spPr/>
      <dgm:t>
        <a:bodyPr/>
        <a:lstStyle/>
        <a:p>
          <a:pPr>
            <a:buFont typeface="Arial" panose="020B0604020202020204" pitchFamily="34" charset="0"/>
            <a:buChar char="•"/>
          </a:pPr>
          <a:r>
            <a:rPr lang="en-US" dirty="0"/>
            <a:t>Provide accurate information through respectful discussions</a:t>
          </a:r>
        </a:p>
      </dgm:t>
    </dgm:pt>
    <dgm:pt modelId="{3533AAA7-800B-D643-99CF-3A7B7C39C4BE}" type="parTrans" cxnId="{7B6EF7E8-1E9C-9843-A32B-E0CB50155C5F}">
      <dgm:prSet/>
      <dgm:spPr/>
      <dgm:t>
        <a:bodyPr/>
        <a:lstStyle/>
        <a:p>
          <a:endParaRPr lang="en-US"/>
        </a:p>
      </dgm:t>
    </dgm:pt>
    <dgm:pt modelId="{C8A8E027-C444-234C-A9C6-2F01275B6362}" type="sibTrans" cxnId="{7B6EF7E8-1E9C-9843-A32B-E0CB50155C5F}">
      <dgm:prSet/>
      <dgm:spPr/>
      <dgm:t>
        <a:bodyPr/>
        <a:lstStyle/>
        <a:p>
          <a:endParaRPr lang="en-US"/>
        </a:p>
      </dgm:t>
    </dgm:pt>
    <dgm:pt modelId="{8A96FAF3-4AB0-0B48-90D9-35C682401A99}" type="pres">
      <dgm:prSet presAssocID="{8A54F08B-A4C9-D344-95AB-947D200CC58C}" presName="Name0" presStyleCnt="0">
        <dgm:presLayoutVars>
          <dgm:chMax val="7"/>
          <dgm:chPref val="7"/>
          <dgm:dir/>
        </dgm:presLayoutVars>
      </dgm:prSet>
      <dgm:spPr/>
    </dgm:pt>
    <dgm:pt modelId="{E1AC0589-88A9-CD4A-8959-2A10CE8A3CE3}" type="pres">
      <dgm:prSet presAssocID="{8A54F08B-A4C9-D344-95AB-947D200CC58C}" presName="Name1" presStyleCnt="0"/>
      <dgm:spPr/>
    </dgm:pt>
    <dgm:pt modelId="{21C27C79-F18C-B445-BF52-5C56AA018AE5}" type="pres">
      <dgm:prSet presAssocID="{8A54F08B-A4C9-D344-95AB-947D200CC58C}" presName="cycle" presStyleCnt="0"/>
      <dgm:spPr/>
    </dgm:pt>
    <dgm:pt modelId="{C966AA40-AD06-C44A-9A96-326A174E5BF4}" type="pres">
      <dgm:prSet presAssocID="{8A54F08B-A4C9-D344-95AB-947D200CC58C}" presName="srcNode" presStyleLbl="node1" presStyleIdx="0" presStyleCnt="3"/>
      <dgm:spPr/>
    </dgm:pt>
    <dgm:pt modelId="{773282BC-293F-A64A-AF24-898FA9C1A3A4}" type="pres">
      <dgm:prSet presAssocID="{8A54F08B-A4C9-D344-95AB-947D200CC58C}" presName="conn" presStyleLbl="parChTrans1D2" presStyleIdx="0" presStyleCnt="1"/>
      <dgm:spPr/>
    </dgm:pt>
    <dgm:pt modelId="{7801B739-A8F3-CD49-BECF-C606344B9258}" type="pres">
      <dgm:prSet presAssocID="{8A54F08B-A4C9-D344-95AB-947D200CC58C}" presName="extraNode" presStyleLbl="node1" presStyleIdx="0" presStyleCnt="3"/>
      <dgm:spPr/>
    </dgm:pt>
    <dgm:pt modelId="{91D182E9-A153-6C41-8856-E9CFE030481A}" type="pres">
      <dgm:prSet presAssocID="{8A54F08B-A4C9-D344-95AB-947D200CC58C}" presName="dstNode" presStyleLbl="node1" presStyleIdx="0" presStyleCnt="3"/>
      <dgm:spPr/>
    </dgm:pt>
    <dgm:pt modelId="{FE1CAE69-DBBD-BE41-8742-017511596008}" type="pres">
      <dgm:prSet presAssocID="{39C0BF8D-199E-E948-B5C0-36D007DCBD43}" presName="text_1" presStyleLbl="node1" presStyleIdx="0" presStyleCnt="3">
        <dgm:presLayoutVars>
          <dgm:bulletEnabled val="1"/>
        </dgm:presLayoutVars>
      </dgm:prSet>
      <dgm:spPr/>
    </dgm:pt>
    <dgm:pt modelId="{A0A328D9-2627-674D-B112-F780294CAB84}" type="pres">
      <dgm:prSet presAssocID="{39C0BF8D-199E-E948-B5C0-36D007DCBD43}" presName="accent_1" presStyleCnt="0"/>
      <dgm:spPr/>
    </dgm:pt>
    <dgm:pt modelId="{E03AF151-8D74-D24D-9901-4F2E96E9E6F8}" type="pres">
      <dgm:prSet presAssocID="{39C0BF8D-199E-E948-B5C0-36D007DCBD43}" presName="accentRepeatNode" presStyleLbl="solidFgAcc1" presStyleIdx="0" presStyleCnt="3"/>
      <dgm:spPr/>
    </dgm:pt>
    <dgm:pt modelId="{A7D6F325-66B2-6C41-B8F9-E1484114D250}" type="pres">
      <dgm:prSet presAssocID="{9B3E9149-AA21-CF4D-8C7C-8ED0CDC3FC5F}" presName="text_2" presStyleLbl="node1" presStyleIdx="1" presStyleCnt="3">
        <dgm:presLayoutVars>
          <dgm:bulletEnabled val="1"/>
        </dgm:presLayoutVars>
      </dgm:prSet>
      <dgm:spPr/>
    </dgm:pt>
    <dgm:pt modelId="{1C3B9DDA-9B26-3F4A-8578-81ED06A5A67A}" type="pres">
      <dgm:prSet presAssocID="{9B3E9149-AA21-CF4D-8C7C-8ED0CDC3FC5F}" presName="accent_2" presStyleCnt="0"/>
      <dgm:spPr/>
    </dgm:pt>
    <dgm:pt modelId="{A1AA6891-074E-E046-AD5A-2C9625465B56}" type="pres">
      <dgm:prSet presAssocID="{9B3E9149-AA21-CF4D-8C7C-8ED0CDC3FC5F}" presName="accentRepeatNode" presStyleLbl="solidFgAcc1" presStyleIdx="1" presStyleCnt="3"/>
      <dgm:spPr/>
    </dgm:pt>
    <dgm:pt modelId="{B4F0F9CB-5303-CA4F-973E-41BBD5AB984E}" type="pres">
      <dgm:prSet presAssocID="{D30426E3-0213-4643-878A-9045E26858E5}" presName="text_3" presStyleLbl="node1" presStyleIdx="2" presStyleCnt="3">
        <dgm:presLayoutVars>
          <dgm:bulletEnabled val="1"/>
        </dgm:presLayoutVars>
      </dgm:prSet>
      <dgm:spPr/>
    </dgm:pt>
    <dgm:pt modelId="{AB8AB587-027F-1941-8C8D-BF01B06543C4}" type="pres">
      <dgm:prSet presAssocID="{D30426E3-0213-4643-878A-9045E26858E5}" presName="accent_3" presStyleCnt="0"/>
      <dgm:spPr/>
    </dgm:pt>
    <dgm:pt modelId="{EC0B0B02-59EC-7B43-B343-49854663EAE8}" type="pres">
      <dgm:prSet presAssocID="{D30426E3-0213-4643-878A-9045E26858E5}" presName="accentRepeatNode" presStyleLbl="solidFgAcc1" presStyleIdx="2" presStyleCnt="3"/>
      <dgm:spPr/>
    </dgm:pt>
  </dgm:ptLst>
  <dgm:cxnLst>
    <dgm:cxn modelId="{A722622F-3441-3146-A834-4A81D947CBCE}" type="presOf" srcId="{EE1B11F6-6E2C-9043-8BDB-7D258FAC11A9}" destId="{773282BC-293F-A64A-AF24-898FA9C1A3A4}" srcOrd="0" destOrd="0" presId="urn:microsoft.com/office/officeart/2008/layout/VerticalCurvedList"/>
    <dgm:cxn modelId="{D8ED733D-4402-B242-ACCA-DC094C4E548C}" type="presOf" srcId="{9B3E9149-AA21-CF4D-8C7C-8ED0CDC3FC5F}" destId="{A7D6F325-66B2-6C41-B8F9-E1484114D250}" srcOrd="0" destOrd="0" presId="urn:microsoft.com/office/officeart/2008/layout/VerticalCurvedList"/>
    <dgm:cxn modelId="{36BD1764-F424-5843-9C81-CC53BA615D44}" type="presOf" srcId="{D30426E3-0213-4643-878A-9045E26858E5}" destId="{B4F0F9CB-5303-CA4F-973E-41BBD5AB984E}" srcOrd="0" destOrd="0" presId="urn:microsoft.com/office/officeart/2008/layout/VerticalCurvedList"/>
    <dgm:cxn modelId="{DC3E577E-16C1-344E-AE51-3E842B9EB016}" srcId="{8A54F08B-A4C9-D344-95AB-947D200CC58C}" destId="{39C0BF8D-199E-E948-B5C0-36D007DCBD43}" srcOrd="0" destOrd="0" parTransId="{43AAB4F5-3743-B749-AA8A-96951AECC3E3}" sibTransId="{EE1B11F6-6E2C-9043-8BDB-7D258FAC11A9}"/>
    <dgm:cxn modelId="{CF9E99D2-0A94-C94B-8AA8-2F07F01CC452}" type="presOf" srcId="{39C0BF8D-199E-E948-B5C0-36D007DCBD43}" destId="{FE1CAE69-DBBD-BE41-8742-017511596008}" srcOrd="0" destOrd="0" presId="urn:microsoft.com/office/officeart/2008/layout/VerticalCurvedList"/>
    <dgm:cxn modelId="{7B6EF7E8-1E9C-9843-A32B-E0CB50155C5F}" srcId="{8A54F08B-A4C9-D344-95AB-947D200CC58C}" destId="{D30426E3-0213-4643-878A-9045E26858E5}" srcOrd="2" destOrd="0" parTransId="{3533AAA7-800B-D643-99CF-3A7B7C39C4BE}" sibTransId="{C8A8E027-C444-234C-A9C6-2F01275B6362}"/>
    <dgm:cxn modelId="{693BC5F6-0417-0E48-B7BB-12FE4E140EC2}" srcId="{8A54F08B-A4C9-D344-95AB-947D200CC58C}" destId="{9B3E9149-AA21-CF4D-8C7C-8ED0CDC3FC5F}" srcOrd="1" destOrd="0" parTransId="{28153754-E511-6B45-AEBD-3F4D66FC7A1E}" sibTransId="{4EC7C99C-C191-6D4E-9D3E-2D79E4620934}"/>
    <dgm:cxn modelId="{E718EFF8-3D78-BE4E-9036-6E6F439FC433}" type="presOf" srcId="{8A54F08B-A4C9-D344-95AB-947D200CC58C}" destId="{8A96FAF3-4AB0-0B48-90D9-35C682401A99}" srcOrd="0" destOrd="0" presId="urn:microsoft.com/office/officeart/2008/layout/VerticalCurvedList"/>
    <dgm:cxn modelId="{9E35A38F-9473-0442-9C95-B8FA969C36C8}" type="presParOf" srcId="{8A96FAF3-4AB0-0B48-90D9-35C682401A99}" destId="{E1AC0589-88A9-CD4A-8959-2A10CE8A3CE3}" srcOrd="0" destOrd="0" presId="urn:microsoft.com/office/officeart/2008/layout/VerticalCurvedList"/>
    <dgm:cxn modelId="{5727755F-8EB0-4445-A665-E54735C379F2}" type="presParOf" srcId="{E1AC0589-88A9-CD4A-8959-2A10CE8A3CE3}" destId="{21C27C79-F18C-B445-BF52-5C56AA018AE5}" srcOrd="0" destOrd="0" presId="urn:microsoft.com/office/officeart/2008/layout/VerticalCurvedList"/>
    <dgm:cxn modelId="{5EA4C1FB-AD1E-BF4B-9B62-157830B15AAD}" type="presParOf" srcId="{21C27C79-F18C-B445-BF52-5C56AA018AE5}" destId="{C966AA40-AD06-C44A-9A96-326A174E5BF4}" srcOrd="0" destOrd="0" presId="urn:microsoft.com/office/officeart/2008/layout/VerticalCurvedList"/>
    <dgm:cxn modelId="{13AC1389-F89B-E244-A66B-E0C3E72831E4}" type="presParOf" srcId="{21C27C79-F18C-B445-BF52-5C56AA018AE5}" destId="{773282BC-293F-A64A-AF24-898FA9C1A3A4}" srcOrd="1" destOrd="0" presId="urn:microsoft.com/office/officeart/2008/layout/VerticalCurvedList"/>
    <dgm:cxn modelId="{B0228A5D-AD12-7548-B912-FAE081FFA8B2}" type="presParOf" srcId="{21C27C79-F18C-B445-BF52-5C56AA018AE5}" destId="{7801B739-A8F3-CD49-BECF-C606344B9258}" srcOrd="2" destOrd="0" presId="urn:microsoft.com/office/officeart/2008/layout/VerticalCurvedList"/>
    <dgm:cxn modelId="{855E5ACD-43A8-E644-90A6-100D6CB75094}" type="presParOf" srcId="{21C27C79-F18C-B445-BF52-5C56AA018AE5}" destId="{91D182E9-A153-6C41-8856-E9CFE030481A}" srcOrd="3" destOrd="0" presId="urn:microsoft.com/office/officeart/2008/layout/VerticalCurvedList"/>
    <dgm:cxn modelId="{5BB228E4-00B5-5E4D-9138-FF9F60EFD5B6}" type="presParOf" srcId="{E1AC0589-88A9-CD4A-8959-2A10CE8A3CE3}" destId="{FE1CAE69-DBBD-BE41-8742-017511596008}" srcOrd="1" destOrd="0" presId="urn:microsoft.com/office/officeart/2008/layout/VerticalCurvedList"/>
    <dgm:cxn modelId="{BBE431A4-E514-474A-A422-65FBD765D6A4}" type="presParOf" srcId="{E1AC0589-88A9-CD4A-8959-2A10CE8A3CE3}" destId="{A0A328D9-2627-674D-B112-F780294CAB84}" srcOrd="2" destOrd="0" presId="urn:microsoft.com/office/officeart/2008/layout/VerticalCurvedList"/>
    <dgm:cxn modelId="{360868CB-D88D-9D4C-94CA-E425C7416A3F}" type="presParOf" srcId="{A0A328D9-2627-674D-B112-F780294CAB84}" destId="{E03AF151-8D74-D24D-9901-4F2E96E9E6F8}" srcOrd="0" destOrd="0" presId="urn:microsoft.com/office/officeart/2008/layout/VerticalCurvedList"/>
    <dgm:cxn modelId="{A65ACEBF-EE47-D041-AA3F-93AE8B9B1650}" type="presParOf" srcId="{E1AC0589-88A9-CD4A-8959-2A10CE8A3CE3}" destId="{A7D6F325-66B2-6C41-B8F9-E1484114D250}" srcOrd="3" destOrd="0" presId="urn:microsoft.com/office/officeart/2008/layout/VerticalCurvedList"/>
    <dgm:cxn modelId="{CF74C899-C83C-6C4C-AC29-D9ACEACFF6DF}" type="presParOf" srcId="{E1AC0589-88A9-CD4A-8959-2A10CE8A3CE3}" destId="{1C3B9DDA-9B26-3F4A-8578-81ED06A5A67A}" srcOrd="4" destOrd="0" presId="urn:microsoft.com/office/officeart/2008/layout/VerticalCurvedList"/>
    <dgm:cxn modelId="{79EA6E98-748D-2D4A-ADD1-23363F322120}" type="presParOf" srcId="{1C3B9DDA-9B26-3F4A-8578-81ED06A5A67A}" destId="{A1AA6891-074E-E046-AD5A-2C9625465B56}" srcOrd="0" destOrd="0" presId="urn:microsoft.com/office/officeart/2008/layout/VerticalCurvedList"/>
    <dgm:cxn modelId="{D6187BD8-468E-1F4A-B2EC-844260B44532}" type="presParOf" srcId="{E1AC0589-88A9-CD4A-8959-2A10CE8A3CE3}" destId="{B4F0F9CB-5303-CA4F-973E-41BBD5AB984E}" srcOrd="5" destOrd="0" presId="urn:microsoft.com/office/officeart/2008/layout/VerticalCurvedList"/>
    <dgm:cxn modelId="{70A509D9-024F-1149-9364-6DC1409AEA7C}" type="presParOf" srcId="{E1AC0589-88A9-CD4A-8959-2A10CE8A3CE3}" destId="{AB8AB587-027F-1941-8C8D-BF01B06543C4}" srcOrd="6" destOrd="0" presId="urn:microsoft.com/office/officeart/2008/layout/VerticalCurvedList"/>
    <dgm:cxn modelId="{17A94968-4F0A-C74D-B66F-A47493560996}" type="presParOf" srcId="{AB8AB587-027F-1941-8C8D-BF01B06543C4}" destId="{EC0B0B02-59EC-7B43-B343-49854663EAE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D885BC-647F-DF4E-A275-EEEED255FE9F}" type="doc">
      <dgm:prSet loTypeId="urn:microsoft.com/office/officeart/2005/8/layout/hList7" loCatId="" qsTypeId="urn:microsoft.com/office/officeart/2005/8/quickstyle/simple1" qsCatId="simple" csTypeId="urn:microsoft.com/office/officeart/2005/8/colors/colorful2" csCatId="colorful" phldr="1"/>
      <dgm:spPr/>
    </dgm:pt>
    <dgm:pt modelId="{9EC8A1F1-C1C2-C745-B09C-FB3A88731B2C}">
      <dgm:prSet phldrT="[Text]"/>
      <dgm:spPr/>
      <dgm:t>
        <a:bodyPr/>
        <a:lstStyle/>
        <a:p>
          <a:r>
            <a:rPr lang="en-US" dirty="0"/>
            <a:t>Accept</a:t>
          </a:r>
        </a:p>
      </dgm:t>
    </dgm:pt>
    <dgm:pt modelId="{AEEDA822-D320-6A46-8AEF-6D23F87CBC50}" type="parTrans" cxnId="{2570670D-2A33-C142-A22E-7127D0B62AC8}">
      <dgm:prSet/>
      <dgm:spPr/>
      <dgm:t>
        <a:bodyPr/>
        <a:lstStyle/>
        <a:p>
          <a:endParaRPr lang="en-US"/>
        </a:p>
      </dgm:t>
    </dgm:pt>
    <dgm:pt modelId="{DDB075D0-76F7-9F46-A3E3-83020744E5EE}" type="sibTrans" cxnId="{2570670D-2A33-C142-A22E-7127D0B62AC8}">
      <dgm:prSet/>
      <dgm:spPr/>
      <dgm:t>
        <a:bodyPr/>
        <a:lstStyle/>
        <a:p>
          <a:endParaRPr lang="en-US"/>
        </a:p>
      </dgm:t>
    </dgm:pt>
    <dgm:pt modelId="{B6BF021E-8C7E-9845-A445-7BE6F07B5A1C}">
      <dgm:prSet phldrT="[Text]"/>
      <dgm:spPr/>
      <dgm:t>
        <a:bodyPr/>
        <a:lstStyle/>
        <a:p>
          <a:r>
            <a:rPr lang="en-US" dirty="0"/>
            <a:t>Movable Middle</a:t>
          </a:r>
        </a:p>
      </dgm:t>
    </dgm:pt>
    <dgm:pt modelId="{02EE2339-D954-EF43-8094-428B0479247F}" type="parTrans" cxnId="{44A58338-48C7-8B45-B9A6-222DDAEEA3A6}">
      <dgm:prSet/>
      <dgm:spPr/>
      <dgm:t>
        <a:bodyPr/>
        <a:lstStyle/>
        <a:p>
          <a:endParaRPr lang="en-US"/>
        </a:p>
      </dgm:t>
    </dgm:pt>
    <dgm:pt modelId="{6DC6E6B8-0236-2A4B-981D-1AFA29B900D9}" type="sibTrans" cxnId="{44A58338-48C7-8B45-B9A6-222DDAEEA3A6}">
      <dgm:prSet/>
      <dgm:spPr/>
      <dgm:t>
        <a:bodyPr/>
        <a:lstStyle/>
        <a:p>
          <a:endParaRPr lang="en-US"/>
        </a:p>
      </dgm:t>
    </dgm:pt>
    <dgm:pt modelId="{E1B33331-FB4B-C944-802B-AED4B3A9A3E2}">
      <dgm:prSet phldrT="[Text]"/>
      <dgm:spPr/>
      <dgm:t>
        <a:bodyPr/>
        <a:lstStyle/>
        <a:p>
          <a:r>
            <a:rPr lang="en-US" dirty="0"/>
            <a:t>Decline</a:t>
          </a:r>
        </a:p>
      </dgm:t>
    </dgm:pt>
    <dgm:pt modelId="{C88F3D7B-9043-1047-AA99-983A3E7734BB}" type="parTrans" cxnId="{F7198CE4-BD0F-6D4E-B7B1-32154C8B09E0}">
      <dgm:prSet/>
      <dgm:spPr/>
      <dgm:t>
        <a:bodyPr/>
        <a:lstStyle/>
        <a:p>
          <a:endParaRPr lang="en-US"/>
        </a:p>
      </dgm:t>
    </dgm:pt>
    <dgm:pt modelId="{4CA4BCE8-F702-8E42-BF7C-E313E7B31BCC}" type="sibTrans" cxnId="{F7198CE4-BD0F-6D4E-B7B1-32154C8B09E0}">
      <dgm:prSet/>
      <dgm:spPr/>
      <dgm:t>
        <a:bodyPr/>
        <a:lstStyle/>
        <a:p>
          <a:endParaRPr lang="en-US"/>
        </a:p>
      </dgm:t>
    </dgm:pt>
    <dgm:pt modelId="{ADC13DCD-D75E-6F4B-A9B8-D0C105A54D41}" type="pres">
      <dgm:prSet presAssocID="{4ED885BC-647F-DF4E-A275-EEEED255FE9F}" presName="Name0" presStyleCnt="0">
        <dgm:presLayoutVars>
          <dgm:dir/>
          <dgm:resizeHandles val="exact"/>
        </dgm:presLayoutVars>
      </dgm:prSet>
      <dgm:spPr/>
    </dgm:pt>
    <dgm:pt modelId="{3AB4B44A-850B-8742-8191-EFBF5E5E9FCA}" type="pres">
      <dgm:prSet presAssocID="{4ED885BC-647F-DF4E-A275-EEEED255FE9F}" presName="fgShape" presStyleLbl="fgShp" presStyleIdx="0" presStyleCnt="1"/>
      <dgm:spPr/>
    </dgm:pt>
    <dgm:pt modelId="{7F535C8C-B94F-1F45-B5D7-E427440CC619}" type="pres">
      <dgm:prSet presAssocID="{4ED885BC-647F-DF4E-A275-EEEED255FE9F}" presName="linComp" presStyleCnt="0"/>
      <dgm:spPr/>
    </dgm:pt>
    <dgm:pt modelId="{64D70301-6DEA-DE46-97CC-4F28EC4C28CA}" type="pres">
      <dgm:prSet presAssocID="{9EC8A1F1-C1C2-C745-B09C-FB3A88731B2C}" presName="compNode" presStyleCnt="0"/>
      <dgm:spPr/>
    </dgm:pt>
    <dgm:pt modelId="{06CAB086-C7A2-1D4C-B183-AAE88BF81C8D}" type="pres">
      <dgm:prSet presAssocID="{9EC8A1F1-C1C2-C745-B09C-FB3A88731B2C}" presName="bkgdShape" presStyleLbl="node1" presStyleIdx="0" presStyleCnt="3" custLinFactNeighborY="-7904"/>
      <dgm:spPr/>
    </dgm:pt>
    <dgm:pt modelId="{F1092CC6-8E12-3247-80B4-0012AE91292B}" type="pres">
      <dgm:prSet presAssocID="{9EC8A1F1-C1C2-C745-B09C-FB3A88731B2C}" presName="nodeTx" presStyleLbl="node1" presStyleIdx="0" presStyleCnt="3">
        <dgm:presLayoutVars>
          <dgm:bulletEnabled val="1"/>
        </dgm:presLayoutVars>
      </dgm:prSet>
      <dgm:spPr/>
    </dgm:pt>
    <dgm:pt modelId="{BABD923C-82B4-9B46-BD62-4FF016D87BA3}" type="pres">
      <dgm:prSet presAssocID="{9EC8A1F1-C1C2-C745-B09C-FB3A88731B2C}" presName="invisiNode" presStyleLbl="node1" presStyleIdx="0" presStyleCnt="3"/>
      <dgm:spPr/>
    </dgm:pt>
    <dgm:pt modelId="{9B38F5A2-64D7-D84E-9AAA-D63F5959F6FC}" type="pres">
      <dgm:prSet presAssocID="{9EC8A1F1-C1C2-C745-B09C-FB3A88731B2C}" presName="imagNod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077B4D67-68DD-ED44-B5D4-16C6C722AF9C}" type="pres">
      <dgm:prSet presAssocID="{DDB075D0-76F7-9F46-A3E3-83020744E5EE}" presName="sibTrans" presStyleLbl="sibTrans2D1" presStyleIdx="0" presStyleCnt="0"/>
      <dgm:spPr/>
    </dgm:pt>
    <dgm:pt modelId="{4445FD26-EAEF-204B-951F-C637B6451E8E}" type="pres">
      <dgm:prSet presAssocID="{B6BF021E-8C7E-9845-A445-7BE6F07B5A1C}" presName="compNode" presStyleCnt="0"/>
      <dgm:spPr/>
    </dgm:pt>
    <dgm:pt modelId="{68CFB0DB-B281-8241-B6CF-5059D8E028FD}" type="pres">
      <dgm:prSet presAssocID="{B6BF021E-8C7E-9845-A445-7BE6F07B5A1C}" presName="bkgdShape" presStyleLbl="node1" presStyleIdx="1" presStyleCnt="3" custLinFactNeighborX="0" custLinFactNeighborY="5685"/>
      <dgm:spPr/>
    </dgm:pt>
    <dgm:pt modelId="{66D29924-6CB8-C04F-BA2C-2691721155F7}" type="pres">
      <dgm:prSet presAssocID="{B6BF021E-8C7E-9845-A445-7BE6F07B5A1C}" presName="nodeTx" presStyleLbl="node1" presStyleIdx="1" presStyleCnt="3">
        <dgm:presLayoutVars>
          <dgm:bulletEnabled val="1"/>
        </dgm:presLayoutVars>
      </dgm:prSet>
      <dgm:spPr/>
    </dgm:pt>
    <dgm:pt modelId="{FCA0E44E-FC11-4948-85CD-C40B3C89DC29}" type="pres">
      <dgm:prSet presAssocID="{B6BF021E-8C7E-9845-A445-7BE6F07B5A1C}" presName="invisiNode" presStyleLbl="node1" presStyleIdx="1" presStyleCnt="3"/>
      <dgm:spPr/>
    </dgm:pt>
    <dgm:pt modelId="{C2B70E9D-C630-354A-B076-BE2CBF3B4B9E}" type="pres">
      <dgm:prSet presAssocID="{B6BF021E-8C7E-9845-A445-7BE6F07B5A1C}"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estion Mark with solid fill"/>
        </a:ext>
      </dgm:extLst>
    </dgm:pt>
    <dgm:pt modelId="{FC34C67A-60B2-B44A-9985-F2DD84F16B05}" type="pres">
      <dgm:prSet presAssocID="{6DC6E6B8-0236-2A4B-981D-1AFA29B900D9}" presName="sibTrans" presStyleLbl="sibTrans2D1" presStyleIdx="0" presStyleCnt="0"/>
      <dgm:spPr/>
    </dgm:pt>
    <dgm:pt modelId="{D4C1CB4F-5A1A-714B-8A0A-C1E4FCCC4350}" type="pres">
      <dgm:prSet presAssocID="{E1B33331-FB4B-C944-802B-AED4B3A9A3E2}" presName="compNode" presStyleCnt="0"/>
      <dgm:spPr/>
    </dgm:pt>
    <dgm:pt modelId="{BEECC1F3-F2D3-E442-A850-EAAFBCD9872D}" type="pres">
      <dgm:prSet presAssocID="{E1B33331-FB4B-C944-802B-AED4B3A9A3E2}" presName="bkgdShape" presStyleLbl="node1" presStyleIdx="2" presStyleCnt="3"/>
      <dgm:spPr/>
    </dgm:pt>
    <dgm:pt modelId="{ED1CE7FA-1598-4845-9A88-543817AB5820}" type="pres">
      <dgm:prSet presAssocID="{E1B33331-FB4B-C944-802B-AED4B3A9A3E2}" presName="nodeTx" presStyleLbl="node1" presStyleIdx="2" presStyleCnt="3">
        <dgm:presLayoutVars>
          <dgm:bulletEnabled val="1"/>
        </dgm:presLayoutVars>
      </dgm:prSet>
      <dgm:spPr/>
    </dgm:pt>
    <dgm:pt modelId="{73D3522A-92CA-AC46-954B-E91A91C5060B}" type="pres">
      <dgm:prSet presAssocID="{E1B33331-FB4B-C944-802B-AED4B3A9A3E2}" presName="invisiNode" presStyleLbl="node1" presStyleIdx="2" presStyleCnt="3"/>
      <dgm:spPr/>
    </dgm:pt>
    <dgm:pt modelId="{DE5E5546-711F-A245-B5D5-84FFDB0C67FB}" type="pres">
      <dgm:prSet presAssocID="{E1B33331-FB4B-C944-802B-AED4B3A9A3E2}" presName="imagNod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ose with solid fill"/>
        </a:ext>
      </dgm:extLst>
    </dgm:pt>
  </dgm:ptLst>
  <dgm:cxnLst>
    <dgm:cxn modelId="{2570670D-2A33-C142-A22E-7127D0B62AC8}" srcId="{4ED885BC-647F-DF4E-A275-EEEED255FE9F}" destId="{9EC8A1F1-C1C2-C745-B09C-FB3A88731B2C}" srcOrd="0" destOrd="0" parTransId="{AEEDA822-D320-6A46-8AEF-6D23F87CBC50}" sibTransId="{DDB075D0-76F7-9F46-A3E3-83020744E5EE}"/>
    <dgm:cxn modelId="{226CD314-64E7-2B46-B399-A5F2F0B74009}" type="presOf" srcId="{9EC8A1F1-C1C2-C745-B09C-FB3A88731B2C}" destId="{F1092CC6-8E12-3247-80B4-0012AE91292B}" srcOrd="1" destOrd="0" presId="urn:microsoft.com/office/officeart/2005/8/layout/hList7"/>
    <dgm:cxn modelId="{44A58338-48C7-8B45-B9A6-222DDAEEA3A6}" srcId="{4ED885BC-647F-DF4E-A275-EEEED255FE9F}" destId="{B6BF021E-8C7E-9845-A445-7BE6F07B5A1C}" srcOrd="1" destOrd="0" parTransId="{02EE2339-D954-EF43-8094-428B0479247F}" sibTransId="{6DC6E6B8-0236-2A4B-981D-1AFA29B900D9}"/>
    <dgm:cxn modelId="{4523C73D-7900-C242-AB9E-B4DAF1ED0AEA}" type="presOf" srcId="{DDB075D0-76F7-9F46-A3E3-83020744E5EE}" destId="{077B4D67-68DD-ED44-B5D4-16C6C722AF9C}" srcOrd="0" destOrd="0" presId="urn:microsoft.com/office/officeart/2005/8/layout/hList7"/>
    <dgm:cxn modelId="{2758FB44-6BBB-784A-BF64-5A3A04336176}" type="presOf" srcId="{B6BF021E-8C7E-9845-A445-7BE6F07B5A1C}" destId="{66D29924-6CB8-C04F-BA2C-2691721155F7}" srcOrd="1" destOrd="0" presId="urn:microsoft.com/office/officeart/2005/8/layout/hList7"/>
    <dgm:cxn modelId="{2CC6CD50-28CB-3B4D-B59C-BDB8A9363A37}" type="presOf" srcId="{6DC6E6B8-0236-2A4B-981D-1AFA29B900D9}" destId="{FC34C67A-60B2-B44A-9985-F2DD84F16B05}" srcOrd="0" destOrd="0" presId="urn:microsoft.com/office/officeart/2005/8/layout/hList7"/>
    <dgm:cxn modelId="{E62F1B79-674D-2545-93C1-167E7F0B5BFB}" type="presOf" srcId="{9EC8A1F1-C1C2-C745-B09C-FB3A88731B2C}" destId="{06CAB086-C7A2-1D4C-B183-AAE88BF81C8D}" srcOrd="0" destOrd="0" presId="urn:microsoft.com/office/officeart/2005/8/layout/hList7"/>
    <dgm:cxn modelId="{BFD6C7AE-EE4D-C343-9A43-1BCBE3CDFF93}" type="presOf" srcId="{E1B33331-FB4B-C944-802B-AED4B3A9A3E2}" destId="{ED1CE7FA-1598-4845-9A88-543817AB5820}" srcOrd="1" destOrd="0" presId="urn:microsoft.com/office/officeart/2005/8/layout/hList7"/>
    <dgm:cxn modelId="{8C138BAF-5651-E24B-9FE0-1CDA1E66F53C}" type="presOf" srcId="{B6BF021E-8C7E-9845-A445-7BE6F07B5A1C}" destId="{68CFB0DB-B281-8241-B6CF-5059D8E028FD}" srcOrd="0" destOrd="0" presId="urn:microsoft.com/office/officeart/2005/8/layout/hList7"/>
    <dgm:cxn modelId="{56F0A4D5-F002-1841-814D-B275EB0CA5E8}" type="presOf" srcId="{4ED885BC-647F-DF4E-A275-EEEED255FE9F}" destId="{ADC13DCD-D75E-6F4B-A9B8-D0C105A54D41}" srcOrd="0" destOrd="0" presId="urn:microsoft.com/office/officeart/2005/8/layout/hList7"/>
    <dgm:cxn modelId="{EF5572DC-1B4C-F543-AACE-5FF5BA36A2A1}" type="presOf" srcId="{E1B33331-FB4B-C944-802B-AED4B3A9A3E2}" destId="{BEECC1F3-F2D3-E442-A850-EAAFBCD9872D}" srcOrd="0" destOrd="0" presId="urn:microsoft.com/office/officeart/2005/8/layout/hList7"/>
    <dgm:cxn modelId="{F7198CE4-BD0F-6D4E-B7B1-32154C8B09E0}" srcId="{4ED885BC-647F-DF4E-A275-EEEED255FE9F}" destId="{E1B33331-FB4B-C944-802B-AED4B3A9A3E2}" srcOrd="2" destOrd="0" parTransId="{C88F3D7B-9043-1047-AA99-983A3E7734BB}" sibTransId="{4CA4BCE8-F702-8E42-BF7C-E313E7B31BCC}"/>
    <dgm:cxn modelId="{44BED186-8610-934C-873B-C59E097DC819}" type="presParOf" srcId="{ADC13DCD-D75E-6F4B-A9B8-D0C105A54D41}" destId="{3AB4B44A-850B-8742-8191-EFBF5E5E9FCA}" srcOrd="0" destOrd="0" presId="urn:microsoft.com/office/officeart/2005/8/layout/hList7"/>
    <dgm:cxn modelId="{1A903754-FF61-D04A-910C-9EB3D7E04BD7}" type="presParOf" srcId="{ADC13DCD-D75E-6F4B-A9B8-D0C105A54D41}" destId="{7F535C8C-B94F-1F45-B5D7-E427440CC619}" srcOrd="1" destOrd="0" presId="urn:microsoft.com/office/officeart/2005/8/layout/hList7"/>
    <dgm:cxn modelId="{DA11BD7E-7F2E-D543-98B7-81120FAD51AD}" type="presParOf" srcId="{7F535C8C-B94F-1F45-B5D7-E427440CC619}" destId="{64D70301-6DEA-DE46-97CC-4F28EC4C28CA}" srcOrd="0" destOrd="0" presId="urn:microsoft.com/office/officeart/2005/8/layout/hList7"/>
    <dgm:cxn modelId="{567FFDD3-E935-534D-A531-8971D0A3E2CE}" type="presParOf" srcId="{64D70301-6DEA-DE46-97CC-4F28EC4C28CA}" destId="{06CAB086-C7A2-1D4C-B183-AAE88BF81C8D}" srcOrd="0" destOrd="0" presId="urn:microsoft.com/office/officeart/2005/8/layout/hList7"/>
    <dgm:cxn modelId="{D18B08AD-08E5-C941-8153-3740B12847EE}" type="presParOf" srcId="{64D70301-6DEA-DE46-97CC-4F28EC4C28CA}" destId="{F1092CC6-8E12-3247-80B4-0012AE91292B}" srcOrd="1" destOrd="0" presId="urn:microsoft.com/office/officeart/2005/8/layout/hList7"/>
    <dgm:cxn modelId="{9B5ABAAF-6618-2A4C-B9B2-11C6F086AB8E}" type="presParOf" srcId="{64D70301-6DEA-DE46-97CC-4F28EC4C28CA}" destId="{BABD923C-82B4-9B46-BD62-4FF016D87BA3}" srcOrd="2" destOrd="0" presId="urn:microsoft.com/office/officeart/2005/8/layout/hList7"/>
    <dgm:cxn modelId="{2777BA84-413C-3342-8272-6DF09432DA66}" type="presParOf" srcId="{64D70301-6DEA-DE46-97CC-4F28EC4C28CA}" destId="{9B38F5A2-64D7-D84E-9AAA-D63F5959F6FC}" srcOrd="3" destOrd="0" presId="urn:microsoft.com/office/officeart/2005/8/layout/hList7"/>
    <dgm:cxn modelId="{8C7D566C-164C-BC4C-B2FE-AFEA46B9348D}" type="presParOf" srcId="{7F535C8C-B94F-1F45-B5D7-E427440CC619}" destId="{077B4D67-68DD-ED44-B5D4-16C6C722AF9C}" srcOrd="1" destOrd="0" presId="urn:microsoft.com/office/officeart/2005/8/layout/hList7"/>
    <dgm:cxn modelId="{BD358005-876C-A649-A6AA-B10BC3A4D113}" type="presParOf" srcId="{7F535C8C-B94F-1F45-B5D7-E427440CC619}" destId="{4445FD26-EAEF-204B-951F-C637B6451E8E}" srcOrd="2" destOrd="0" presId="urn:microsoft.com/office/officeart/2005/8/layout/hList7"/>
    <dgm:cxn modelId="{DBF570DE-CC65-B84F-88C4-A8C3BDC723E4}" type="presParOf" srcId="{4445FD26-EAEF-204B-951F-C637B6451E8E}" destId="{68CFB0DB-B281-8241-B6CF-5059D8E028FD}" srcOrd="0" destOrd="0" presId="urn:microsoft.com/office/officeart/2005/8/layout/hList7"/>
    <dgm:cxn modelId="{01E94DF0-F0EA-964D-B2EF-49FAAEA254B8}" type="presParOf" srcId="{4445FD26-EAEF-204B-951F-C637B6451E8E}" destId="{66D29924-6CB8-C04F-BA2C-2691721155F7}" srcOrd="1" destOrd="0" presId="urn:microsoft.com/office/officeart/2005/8/layout/hList7"/>
    <dgm:cxn modelId="{EDDA6F1F-A931-2147-BF53-A7319A5AEE8E}" type="presParOf" srcId="{4445FD26-EAEF-204B-951F-C637B6451E8E}" destId="{FCA0E44E-FC11-4948-85CD-C40B3C89DC29}" srcOrd="2" destOrd="0" presId="urn:microsoft.com/office/officeart/2005/8/layout/hList7"/>
    <dgm:cxn modelId="{421E4359-D435-1547-BC39-E2AE51C63AC9}" type="presParOf" srcId="{4445FD26-EAEF-204B-951F-C637B6451E8E}" destId="{C2B70E9D-C630-354A-B076-BE2CBF3B4B9E}" srcOrd="3" destOrd="0" presId="urn:microsoft.com/office/officeart/2005/8/layout/hList7"/>
    <dgm:cxn modelId="{F94EE301-EEDD-4E40-B759-7EADD091C61E}" type="presParOf" srcId="{7F535C8C-B94F-1F45-B5D7-E427440CC619}" destId="{FC34C67A-60B2-B44A-9985-F2DD84F16B05}" srcOrd="3" destOrd="0" presId="urn:microsoft.com/office/officeart/2005/8/layout/hList7"/>
    <dgm:cxn modelId="{6C2A0013-A7CC-734C-9200-137D232114D6}" type="presParOf" srcId="{7F535C8C-B94F-1F45-B5D7-E427440CC619}" destId="{D4C1CB4F-5A1A-714B-8A0A-C1E4FCCC4350}" srcOrd="4" destOrd="0" presId="urn:microsoft.com/office/officeart/2005/8/layout/hList7"/>
    <dgm:cxn modelId="{3E5DA1AC-9DFF-8B4B-90E8-1297EA1A17B7}" type="presParOf" srcId="{D4C1CB4F-5A1A-714B-8A0A-C1E4FCCC4350}" destId="{BEECC1F3-F2D3-E442-A850-EAAFBCD9872D}" srcOrd="0" destOrd="0" presId="urn:microsoft.com/office/officeart/2005/8/layout/hList7"/>
    <dgm:cxn modelId="{D3D7CEB1-A717-1447-9880-756301735F89}" type="presParOf" srcId="{D4C1CB4F-5A1A-714B-8A0A-C1E4FCCC4350}" destId="{ED1CE7FA-1598-4845-9A88-543817AB5820}" srcOrd="1" destOrd="0" presId="urn:microsoft.com/office/officeart/2005/8/layout/hList7"/>
    <dgm:cxn modelId="{7697624C-84B8-FA48-B8D7-20AC6309AEC9}" type="presParOf" srcId="{D4C1CB4F-5A1A-714B-8A0A-C1E4FCCC4350}" destId="{73D3522A-92CA-AC46-954B-E91A91C5060B}" srcOrd="2" destOrd="0" presId="urn:microsoft.com/office/officeart/2005/8/layout/hList7"/>
    <dgm:cxn modelId="{C795D674-14FC-8641-BE70-F5FB40303620}" type="presParOf" srcId="{D4C1CB4F-5A1A-714B-8A0A-C1E4FCCC4350}" destId="{DE5E5546-711F-A245-B5D5-84FFDB0C67F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324B62-E2F7-9B40-BCD4-A8A6AC3E34F1}"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6BEF31AC-4D66-9A48-891E-603983E2A47C}">
      <dgm:prSet phldrT="[Text]" custT="1"/>
      <dgm:spPr/>
      <dgm:t>
        <a:bodyPr/>
        <a:lstStyle/>
        <a:p>
          <a:r>
            <a:rPr lang="en-US" sz="2000" dirty="0"/>
            <a:t>Review Risk Factor Screening</a:t>
          </a:r>
        </a:p>
      </dgm:t>
    </dgm:pt>
    <dgm:pt modelId="{949939CA-0BD7-4945-931B-C1260EB9113F}" type="parTrans" cxnId="{AD9ED407-D9CE-804C-AA39-A4DDF0B4C2DF}">
      <dgm:prSet/>
      <dgm:spPr/>
      <dgm:t>
        <a:bodyPr/>
        <a:lstStyle/>
        <a:p>
          <a:endParaRPr lang="en-US"/>
        </a:p>
      </dgm:t>
    </dgm:pt>
    <dgm:pt modelId="{16DC58B9-C865-FB4A-9042-27EB3CA9A1E8}" type="sibTrans" cxnId="{AD9ED407-D9CE-804C-AA39-A4DDF0B4C2DF}">
      <dgm:prSet/>
      <dgm:spPr/>
      <dgm:t>
        <a:bodyPr/>
        <a:lstStyle/>
        <a:p>
          <a:endParaRPr lang="en-US"/>
        </a:p>
      </dgm:t>
    </dgm:pt>
    <dgm:pt modelId="{A18BFE23-A5AB-D842-B735-CBC58BD2A791}">
      <dgm:prSet phldrT="[Text]"/>
      <dgm:spPr/>
      <dgm:t>
        <a:bodyPr/>
        <a:lstStyle/>
        <a:p>
          <a:r>
            <a:rPr lang="en-US" dirty="0"/>
            <a:t>Based on your preeclampsia risk factor screening, it looks like you would be a good candidate for LDA because of these risk factors..</a:t>
          </a:r>
        </a:p>
      </dgm:t>
    </dgm:pt>
    <dgm:pt modelId="{15BD0363-1ED8-044C-89B7-1D1CC9CBF224}" type="parTrans" cxnId="{126F042A-F1B6-0E44-8D97-3C090CA16E4B}">
      <dgm:prSet/>
      <dgm:spPr/>
      <dgm:t>
        <a:bodyPr/>
        <a:lstStyle/>
        <a:p>
          <a:endParaRPr lang="en-US"/>
        </a:p>
      </dgm:t>
    </dgm:pt>
    <dgm:pt modelId="{D954DCDD-D02E-2F43-9D07-EBCA6B29C665}" type="sibTrans" cxnId="{126F042A-F1B6-0E44-8D97-3C090CA16E4B}">
      <dgm:prSet/>
      <dgm:spPr/>
      <dgm:t>
        <a:bodyPr/>
        <a:lstStyle/>
        <a:p>
          <a:endParaRPr lang="en-US"/>
        </a:p>
      </dgm:t>
    </dgm:pt>
    <dgm:pt modelId="{8B479ABA-9707-3A43-A2C3-E8959B5696D3}">
      <dgm:prSet phldrT="[Text]" custT="1"/>
      <dgm:spPr/>
      <dgm:t>
        <a:bodyPr/>
        <a:lstStyle/>
        <a:p>
          <a:r>
            <a:rPr lang="en-US" sz="2000" dirty="0"/>
            <a:t>Open Ended Question</a:t>
          </a:r>
        </a:p>
      </dgm:t>
    </dgm:pt>
    <dgm:pt modelId="{9BD42A9F-29ED-0745-BA70-7D0E0315AE90}" type="parTrans" cxnId="{55DC25D5-C0F3-4A4F-AEC5-09DB016EDFC3}">
      <dgm:prSet/>
      <dgm:spPr/>
      <dgm:t>
        <a:bodyPr/>
        <a:lstStyle/>
        <a:p>
          <a:endParaRPr lang="en-US"/>
        </a:p>
      </dgm:t>
    </dgm:pt>
    <dgm:pt modelId="{9D773067-162A-9646-95FF-66CAE9A47566}" type="sibTrans" cxnId="{55DC25D5-C0F3-4A4F-AEC5-09DB016EDFC3}">
      <dgm:prSet/>
      <dgm:spPr/>
      <dgm:t>
        <a:bodyPr/>
        <a:lstStyle/>
        <a:p>
          <a:endParaRPr lang="en-US"/>
        </a:p>
      </dgm:t>
    </dgm:pt>
    <dgm:pt modelId="{639C7B36-F4F4-E640-A176-912A1E9D7ED9}">
      <dgm:prSet phldrT="[Text]"/>
      <dgm:spPr/>
      <dgm:t>
        <a:bodyPr/>
        <a:lstStyle/>
        <a:p>
          <a:r>
            <a:rPr lang="en-US" dirty="0"/>
            <a:t>What do you know about LDA? or How do you feel about LDA?</a:t>
          </a:r>
        </a:p>
      </dgm:t>
    </dgm:pt>
    <dgm:pt modelId="{E70E7076-125D-004F-82C7-E96FBBA6339D}" type="parTrans" cxnId="{245447E6-D65F-1444-88C0-22E8A5E95DCB}">
      <dgm:prSet/>
      <dgm:spPr/>
      <dgm:t>
        <a:bodyPr/>
        <a:lstStyle/>
        <a:p>
          <a:endParaRPr lang="en-US"/>
        </a:p>
      </dgm:t>
    </dgm:pt>
    <dgm:pt modelId="{F98AB975-6CCE-1E4B-877C-938C60593955}" type="sibTrans" cxnId="{245447E6-D65F-1444-88C0-22E8A5E95DCB}">
      <dgm:prSet/>
      <dgm:spPr/>
      <dgm:t>
        <a:bodyPr/>
        <a:lstStyle/>
        <a:p>
          <a:endParaRPr lang="en-US"/>
        </a:p>
      </dgm:t>
    </dgm:pt>
    <dgm:pt modelId="{F9E1479D-5384-7140-9A34-073F0A792B0F}">
      <dgm:prSet phldrT="[Text]" custT="1"/>
      <dgm:spPr/>
      <dgm:t>
        <a:bodyPr/>
        <a:lstStyle/>
        <a:p>
          <a:r>
            <a:rPr lang="en-US" sz="2000" dirty="0"/>
            <a:t>Reflect, Acknowledge, Normalize</a:t>
          </a:r>
        </a:p>
      </dgm:t>
    </dgm:pt>
    <dgm:pt modelId="{984B594A-95F8-5240-A012-9846E9C768F3}" type="parTrans" cxnId="{37506EC6-56EB-F543-A9BF-E90107A3BD34}">
      <dgm:prSet/>
      <dgm:spPr/>
      <dgm:t>
        <a:bodyPr/>
        <a:lstStyle/>
        <a:p>
          <a:endParaRPr lang="en-US"/>
        </a:p>
      </dgm:t>
    </dgm:pt>
    <dgm:pt modelId="{70849B5B-4A60-8746-86EF-3C125AF2F00A}" type="sibTrans" cxnId="{37506EC6-56EB-F543-A9BF-E90107A3BD34}">
      <dgm:prSet/>
      <dgm:spPr/>
      <dgm:t>
        <a:bodyPr/>
        <a:lstStyle/>
        <a:p>
          <a:endParaRPr lang="en-US"/>
        </a:p>
      </dgm:t>
    </dgm:pt>
    <dgm:pt modelId="{31B7A850-9732-C54C-987E-8805C1147741}">
      <dgm:prSet phldrT="[Text]"/>
      <dgm:spPr/>
      <dgm:t>
        <a:bodyPr/>
        <a:lstStyle/>
        <a:p>
          <a:r>
            <a:rPr lang="en-US" dirty="0"/>
            <a:t>It sounds like ..., That's a really common concern.</a:t>
          </a:r>
        </a:p>
      </dgm:t>
    </dgm:pt>
    <dgm:pt modelId="{D9BD2178-0995-8F42-B06B-0E6D1DA80061}" type="parTrans" cxnId="{106BEABB-5F1D-2448-AEAD-6B6C014A7BCC}">
      <dgm:prSet/>
      <dgm:spPr/>
      <dgm:t>
        <a:bodyPr/>
        <a:lstStyle/>
        <a:p>
          <a:endParaRPr lang="en-US"/>
        </a:p>
      </dgm:t>
    </dgm:pt>
    <dgm:pt modelId="{57A0F2A9-6118-744F-BF40-B2667810B669}" type="sibTrans" cxnId="{106BEABB-5F1D-2448-AEAD-6B6C014A7BCC}">
      <dgm:prSet/>
      <dgm:spPr/>
      <dgm:t>
        <a:bodyPr/>
        <a:lstStyle/>
        <a:p>
          <a:endParaRPr lang="en-US"/>
        </a:p>
      </dgm:t>
    </dgm:pt>
    <dgm:pt modelId="{68124F07-4918-EE48-9C2D-B85E08B9639D}">
      <dgm:prSet custT="1"/>
      <dgm:spPr/>
      <dgm:t>
        <a:bodyPr/>
        <a:lstStyle/>
        <a:p>
          <a:r>
            <a:rPr lang="en-US" sz="2000" dirty="0"/>
            <a:t>Affirm Strengths</a:t>
          </a:r>
        </a:p>
      </dgm:t>
    </dgm:pt>
    <dgm:pt modelId="{48AE39E9-ACA2-494D-80D5-7F3488EC9885}" type="parTrans" cxnId="{3DB681C3-64D9-5949-97C3-7C9ACA6B0803}">
      <dgm:prSet/>
      <dgm:spPr/>
      <dgm:t>
        <a:bodyPr/>
        <a:lstStyle/>
        <a:p>
          <a:endParaRPr lang="en-US"/>
        </a:p>
      </dgm:t>
    </dgm:pt>
    <dgm:pt modelId="{F071A618-52BD-1C49-8CBE-436D8B3420C4}" type="sibTrans" cxnId="{3DB681C3-64D9-5949-97C3-7C9ACA6B0803}">
      <dgm:prSet/>
      <dgm:spPr/>
      <dgm:t>
        <a:bodyPr/>
        <a:lstStyle/>
        <a:p>
          <a:endParaRPr lang="en-US"/>
        </a:p>
      </dgm:t>
    </dgm:pt>
    <dgm:pt modelId="{6051F4FE-8B71-B64A-8B75-14BC1796FBD7}">
      <dgm:prSet custT="1"/>
      <dgm:spPr/>
      <dgm:t>
        <a:bodyPr/>
        <a:lstStyle/>
        <a:p>
          <a:r>
            <a:rPr lang="en-US" sz="2000" dirty="0"/>
            <a:t>Provide Accurate Information</a:t>
          </a:r>
        </a:p>
      </dgm:t>
    </dgm:pt>
    <dgm:pt modelId="{2090C5C4-BAE2-C045-B2BD-3AA0C34906DA}" type="parTrans" cxnId="{BDCB2893-675B-5F4B-A7A2-2619C3939A8E}">
      <dgm:prSet/>
      <dgm:spPr/>
      <dgm:t>
        <a:bodyPr/>
        <a:lstStyle/>
        <a:p>
          <a:endParaRPr lang="en-US"/>
        </a:p>
      </dgm:t>
    </dgm:pt>
    <dgm:pt modelId="{FE1A9479-90A4-9B49-B132-F1AB5A20DFF9}" type="sibTrans" cxnId="{BDCB2893-675B-5F4B-A7A2-2619C3939A8E}">
      <dgm:prSet/>
      <dgm:spPr/>
      <dgm:t>
        <a:bodyPr/>
        <a:lstStyle/>
        <a:p>
          <a:endParaRPr lang="en-US"/>
        </a:p>
      </dgm:t>
    </dgm:pt>
    <dgm:pt modelId="{AE564C3D-189F-2C48-BCEB-6A2BD2981117}">
      <dgm:prSet custT="1"/>
      <dgm:spPr/>
      <dgm:t>
        <a:bodyPr/>
        <a:lstStyle/>
        <a:p>
          <a:r>
            <a:rPr lang="en-US" sz="2000" dirty="0"/>
            <a:t>Wrap Up</a:t>
          </a:r>
        </a:p>
      </dgm:t>
    </dgm:pt>
    <dgm:pt modelId="{C6A93D7A-A03D-EE46-88B7-3B8CEEFDB57A}" type="parTrans" cxnId="{10163A9E-CCA9-8447-BDAE-DE4B617548CD}">
      <dgm:prSet/>
      <dgm:spPr/>
      <dgm:t>
        <a:bodyPr/>
        <a:lstStyle/>
        <a:p>
          <a:endParaRPr lang="en-US"/>
        </a:p>
      </dgm:t>
    </dgm:pt>
    <dgm:pt modelId="{F162BB76-5C3A-C74C-8449-F51A48CD25B9}" type="sibTrans" cxnId="{10163A9E-CCA9-8447-BDAE-DE4B617548CD}">
      <dgm:prSet/>
      <dgm:spPr/>
      <dgm:t>
        <a:bodyPr/>
        <a:lstStyle/>
        <a:p>
          <a:endParaRPr lang="en-US"/>
        </a:p>
      </dgm:t>
    </dgm:pt>
    <dgm:pt modelId="{387A306B-46A3-7342-B804-BD66EFF553F0}">
      <dgm:prSet/>
      <dgm:spPr/>
      <dgm:t>
        <a:bodyPr/>
        <a:lstStyle/>
        <a:p>
          <a:r>
            <a:rPr lang="en-US" dirty="0"/>
            <a:t>That’s a great question! Or I’m so impressed with…</a:t>
          </a:r>
        </a:p>
      </dgm:t>
    </dgm:pt>
    <dgm:pt modelId="{92F9D65A-0836-2D41-A96F-D3195240A1D6}" type="parTrans" cxnId="{626C8B1D-20C5-234E-8348-87C8BE4E5F2D}">
      <dgm:prSet/>
      <dgm:spPr/>
      <dgm:t>
        <a:bodyPr/>
        <a:lstStyle/>
        <a:p>
          <a:endParaRPr lang="en-US"/>
        </a:p>
      </dgm:t>
    </dgm:pt>
    <dgm:pt modelId="{1ED8765E-2168-6A44-BC52-69B043B5B779}" type="sibTrans" cxnId="{626C8B1D-20C5-234E-8348-87C8BE4E5F2D}">
      <dgm:prSet/>
      <dgm:spPr/>
      <dgm:t>
        <a:bodyPr/>
        <a:lstStyle/>
        <a:p>
          <a:endParaRPr lang="en-US"/>
        </a:p>
      </dgm:t>
    </dgm:pt>
    <dgm:pt modelId="{6C6E696D-600D-C047-9B82-7A8B97AF1896}">
      <dgm:prSet/>
      <dgm:spPr/>
      <dgm:t>
        <a:bodyPr/>
        <a:lstStyle/>
        <a:p>
          <a:r>
            <a:rPr lang="en-US" dirty="0"/>
            <a:t>Provide information that addresses specific concerns of the patient.</a:t>
          </a:r>
        </a:p>
      </dgm:t>
    </dgm:pt>
    <dgm:pt modelId="{E9A2B302-AEC6-D043-85D5-6C2376AB2BA9}" type="parTrans" cxnId="{18086D25-04D7-994B-AC69-7414F103DDC1}">
      <dgm:prSet/>
      <dgm:spPr/>
      <dgm:t>
        <a:bodyPr/>
        <a:lstStyle/>
        <a:p>
          <a:endParaRPr lang="en-US"/>
        </a:p>
      </dgm:t>
    </dgm:pt>
    <dgm:pt modelId="{E6DD42D6-7159-C443-B3E3-A487E0DAA5C4}" type="sibTrans" cxnId="{18086D25-04D7-994B-AC69-7414F103DDC1}">
      <dgm:prSet/>
      <dgm:spPr/>
      <dgm:t>
        <a:bodyPr/>
        <a:lstStyle/>
        <a:p>
          <a:endParaRPr lang="en-US"/>
        </a:p>
      </dgm:t>
    </dgm:pt>
    <dgm:pt modelId="{50A63CC0-3E27-EF4E-A4AB-F78F3037E47B}">
      <dgm:prSet/>
      <dgm:spPr/>
      <dgm:t>
        <a:bodyPr/>
        <a:lstStyle/>
        <a:p>
          <a:r>
            <a:rPr lang="en-US" dirty="0"/>
            <a:t>What other questions do you have? How do you feel about starting LDA?</a:t>
          </a:r>
        </a:p>
      </dgm:t>
    </dgm:pt>
    <dgm:pt modelId="{11AA7E1F-188B-6045-AFA1-C399AE48C48D}" type="parTrans" cxnId="{FEDE4078-15FA-D643-BCF7-2F630E356992}">
      <dgm:prSet/>
      <dgm:spPr/>
      <dgm:t>
        <a:bodyPr/>
        <a:lstStyle/>
        <a:p>
          <a:endParaRPr lang="en-US"/>
        </a:p>
      </dgm:t>
    </dgm:pt>
    <dgm:pt modelId="{9AB4C8D7-48A9-5144-81F1-6C745D00CCE9}" type="sibTrans" cxnId="{FEDE4078-15FA-D643-BCF7-2F630E356992}">
      <dgm:prSet/>
      <dgm:spPr/>
      <dgm:t>
        <a:bodyPr/>
        <a:lstStyle/>
        <a:p>
          <a:endParaRPr lang="en-US"/>
        </a:p>
      </dgm:t>
    </dgm:pt>
    <dgm:pt modelId="{47B43804-6996-6F44-A062-4F56DFCBB633}" type="pres">
      <dgm:prSet presAssocID="{09324B62-E2F7-9B40-BCD4-A8A6AC3E34F1}" presName="Name0" presStyleCnt="0">
        <dgm:presLayoutVars>
          <dgm:dir/>
          <dgm:animLvl val="lvl"/>
          <dgm:resizeHandles val="exact"/>
        </dgm:presLayoutVars>
      </dgm:prSet>
      <dgm:spPr/>
    </dgm:pt>
    <dgm:pt modelId="{AE1E687A-D4FC-1341-BF48-27AAB5D36048}" type="pres">
      <dgm:prSet presAssocID="{AE564C3D-189F-2C48-BCEB-6A2BD2981117}" presName="boxAndChildren" presStyleCnt="0"/>
      <dgm:spPr/>
    </dgm:pt>
    <dgm:pt modelId="{65A6D448-3C60-8448-82AA-B4EA450123CC}" type="pres">
      <dgm:prSet presAssocID="{AE564C3D-189F-2C48-BCEB-6A2BD2981117}" presName="parentTextBox" presStyleLbl="node1" presStyleIdx="0" presStyleCnt="6"/>
      <dgm:spPr/>
    </dgm:pt>
    <dgm:pt modelId="{E361667D-7E64-4F47-8F13-11C0A9AA7FDA}" type="pres">
      <dgm:prSet presAssocID="{AE564C3D-189F-2C48-BCEB-6A2BD2981117}" presName="entireBox" presStyleLbl="node1" presStyleIdx="0" presStyleCnt="6"/>
      <dgm:spPr/>
    </dgm:pt>
    <dgm:pt modelId="{3A8EFAB0-51B8-1446-83BB-3EAAABCE5B4C}" type="pres">
      <dgm:prSet presAssocID="{AE564C3D-189F-2C48-BCEB-6A2BD2981117}" presName="descendantBox" presStyleCnt="0"/>
      <dgm:spPr/>
    </dgm:pt>
    <dgm:pt modelId="{4D18ABA2-8267-404E-ADB9-1141373F4F40}" type="pres">
      <dgm:prSet presAssocID="{50A63CC0-3E27-EF4E-A4AB-F78F3037E47B}" presName="childTextBox" presStyleLbl="fgAccFollowNode1" presStyleIdx="0" presStyleCnt="6">
        <dgm:presLayoutVars>
          <dgm:bulletEnabled val="1"/>
        </dgm:presLayoutVars>
      </dgm:prSet>
      <dgm:spPr/>
    </dgm:pt>
    <dgm:pt modelId="{93164F79-CA66-1D4F-9B9A-FA0CA4ECF076}" type="pres">
      <dgm:prSet presAssocID="{FE1A9479-90A4-9B49-B132-F1AB5A20DFF9}" presName="sp" presStyleCnt="0"/>
      <dgm:spPr/>
    </dgm:pt>
    <dgm:pt modelId="{253F102D-FCF4-D842-9E09-088C2D774B11}" type="pres">
      <dgm:prSet presAssocID="{6051F4FE-8B71-B64A-8B75-14BC1796FBD7}" presName="arrowAndChildren" presStyleCnt="0"/>
      <dgm:spPr/>
    </dgm:pt>
    <dgm:pt modelId="{2AA3DFE9-9724-5741-8108-69D303D4591A}" type="pres">
      <dgm:prSet presAssocID="{6051F4FE-8B71-B64A-8B75-14BC1796FBD7}" presName="parentTextArrow" presStyleLbl="node1" presStyleIdx="0" presStyleCnt="6"/>
      <dgm:spPr/>
    </dgm:pt>
    <dgm:pt modelId="{C665078D-98F8-3741-8524-952AE68D540C}" type="pres">
      <dgm:prSet presAssocID="{6051F4FE-8B71-B64A-8B75-14BC1796FBD7}" presName="arrow" presStyleLbl="node1" presStyleIdx="1" presStyleCnt="6"/>
      <dgm:spPr/>
    </dgm:pt>
    <dgm:pt modelId="{78AAE8D7-0A76-0549-ABC7-AC20B8DD04E2}" type="pres">
      <dgm:prSet presAssocID="{6051F4FE-8B71-B64A-8B75-14BC1796FBD7}" presName="descendantArrow" presStyleCnt="0"/>
      <dgm:spPr/>
    </dgm:pt>
    <dgm:pt modelId="{C4A071A5-B67D-4F4E-880E-0254CCD3E9C2}" type="pres">
      <dgm:prSet presAssocID="{6C6E696D-600D-C047-9B82-7A8B97AF1896}" presName="childTextArrow" presStyleLbl="fgAccFollowNode1" presStyleIdx="1" presStyleCnt="6">
        <dgm:presLayoutVars>
          <dgm:bulletEnabled val="1"/>
        </dgm:presLayoutVars>
      </dgm:prSet>
      <dgm:spPr/>
    </dgm:pt>
    <dgm:pt modelId="{7710226E-862D-FC46-B447-66480E07A4F7}" type="pres">
      <dgm:prSet presAssocID="{F071A618-52BD-1C49-8CBE-436D8B3420C4}" presName="sp" presStyleCnt="0"/>
      <dgm:spPr/>
    </dgm:pt>
    <dgm:pt modelId="{3084C303-1EBC-F04A-8B7D-778758724036}" type="pres">
      <dgm:prSet presAssocID="{68124F07-4918-EE48-9C2D-B85E08B9639D}" presName="arrowAndChildren" presStyleCnt="0"/>
      <dgm:spPr/>
    </dgm:pt>
    <dgm:pt modelId="{11B37476-C5B5-5E43-B121-175DFEB066BD}" type="pres">
      <dgm:prSet presAssocID="{68124F07-4918-EE48-9C2D-B85E08B9639D}" presName="parentTextArrow" presStyleLbl="node1" presStyleIdx="1" presStyleCnt="6"/>
      <dgm:spPr/>
    </dgm:pt>
    <dgm:pt modelId="{BC45FE30-1FCC-5647-9275-CEC4F8AC030D}" type="pres">
      <dgm:prSet presAssocID="{68124F07-4918-EE48-9C2D-B85E08B9639D}" presName="arrow" presStyleLbl="node1" presStyleIdx="2" presStyleCnt="6"/>
      <dgm:spPr/>
    </dgm:pt>
    <dgm:pt modelId="{5ED9DF8B-3E64-E14F-A7AB-02888CDE908A}" type="pres">
      <dgm:prSet presAssocID="{68124F07-4918-EE48-9C2D-B85E08B9639D}" presName="descendantArrow" presStyleCnt="0"/>
      <dgm:spPr/>
    </dgm:pt>
    <dgm:pt modelId="{E586560B-2544-2043-B12C-0E7E60D40AC1}" type="pres">
      <dgm:prSet presAssocID="{387A306B-46A3-7342-B804-BD66EFF553F0}" presName="childTextArrow" presStyleLbl="fgAccFollowNode1" presStyleIdx="2" presStyleCnt="6">
        <dgm:presLayoutVars>
          <dgm:bulletEnabled val="1"/>
        </dgm:presLayoutVars>
      </dgm:prSet>
      <dgm:spPr/>
    </dgm:pt>
    <dgm:pt modelId="{098F4642-3088-2E4B-9A8E-C262BE979D5D}" type="pres">
      <dgm:prSet presAssocID="{70849B5B-4A60-8746-86EF-3C125AF2F00A}" presName="sp" presStyleCnt="0"/>
      <dgm:spPr/>
    </dgm:pt>
    <dgm:pt modelId="{B5BA0101-990B-A247-B4CF-C993D0F5D7E3}" type="pres">
      <dgm:prSet presAssocID="{F9E1479D-5384-7140-9A34-073F0A792B0F}" presName="arrowAndChildren" presStyleCnt="0"/>
      <dgm:spPr/>
    </dgm:pt>
    <dgm:pt modelId="{6E259C47-2F5A-2645-AF21-2504395214BA}" type="pres">
      <dgm:prSet presAssocID="{F9E1479D-5384-7140-9A34-073F0A792B0F}" presName="parentTextArrow" presStyleLbl="node1" presStyleIdx="2" presStyleCnt="6"/>
      <dgm:spPr/>
    </dgm:pt>
    <dgm:pt modelId="{E3F35D08-2E12-2D41-AFAB-BEE5A943E8D7}" type="pres">
      <dgm:prSet presAssocID="{F9E1479D-5384-7140-9A34-073F0A792B0F}" presName="arrow" presStyleLbl="node1" presStyleIdx="3" presStyleCnt="6"/>
      <dgm:spPr/>
    </dgm:pt>
    <dgm:pt modelId="{678DF97E-5736-6A40-8070-05D357F9236A}" type="pres">
      <dgm:prSet presAssocID="{F9E1479D-5384-7140-9A34-073F0A792B0F}" presName="descendantArrow" presStyleCnt="0"/>
      <dgm:spPr/>
    </dgm:pt>
    <dgm:pt modelId="{A51942A0-C148-CF48-BC5A-0F901B7A4256}" type="pres">
      <dgm:prSet presAssocID="{31B7A850-9732-C54C-987E-8805C1147741}" presName="childTextArrow" presStyleLbl="fgAccFollowNode1" presStyleIdx="3" presStyleCnt="6">
        <dgm:presLayoutVars>
          <dgm:bulletEnabled val="1"/>
        </dgm:presLayoutVars>
      </dgm:prSet>
      <dgm:spPr/>
    </dgm:pt>
    <dgm:pt modelId="{DB2F9A7E-16C4-504C-885A-F443E5601B70}" type="pres">
      <dgm:prSet presAssocID="{9D773067-162A-9646-95FF-66CAE9A47566}" presName="sp" presStyleCnt="0"/>
      <dgm:spPr/>
    </dgm:pt>
    <dgm:pt modelId="{C7F04C5A-F4E3-BE42-9FBF-A160A01A1720}" type="pres">
      <dgm:prSet presAssocID="{8B479ABA-9707-3A43-A2C3-E8959B5696D3}" presName="arrowAndChildren" presStyleCnt="0"/>
      <dgm:spPr/>
    </dgm:pt>
    <dgm:pt modelId="{591F15A5-CFBC-924A-A6E7-11D63F7921C1}" type="pres">
      <dgm:prSet presAssocID="{8B479ABA-9707-3A43-A2C3-E8959B5696D3}" presName="parentTextArrow" presStyleLbl="node1" presStyleIdx="3" presStyleCnt="6"/>
      <dgm:spPr/>
    </dgm:pt>
    <dgm:pt modelId="{BDDA464E-0237-7F43-8BA8-CC0848E1B834}" type="pres">
      <dgm:prSet presAssocID="{8B479ABA-9707-3A43-A2C3-E8959B5696D3}" presName="arrow" presStyleLbl="node1" presStyleIdx="4" presStyleCnt="6"/>
      <dgm:spPr/>
    </dgm:pt>
    <dgm:pt modelId="{33B683A9-4140-E945-8828-0B68C2E5CDF3}" type="pres">
      <dgm:prSet presAssocID="{8B479ABA-9707-3A43-A2C3-E8959B5696D3}" presName="descendantArrow" presStyleCnt="0"/>
      <dgm:spPr/>
    </dgm:pt>
    <dgm:pt modelId="{7E036490-2F84-7A49-B1A6-6CA31E2C5A46}" type="pres">
      <dgm:prSet presAssocID="{639C7B36-F4F4-E640-A176-912A1E9D7ED9}" presName="childTextArrow" presStyleLbl="fgAccFollowNode1" presStyleIdx="4" presStyleCnt="6">
        <dgm:presLayoutVars>
          <dgm:bulletEnabled val="1"/>
        </dgm:presLayoutVars>
      </dgm:prSet>
      <dgm:spPr/>
    </dgm:pt>
    <dgm:pt modelId="{AEF204C6-A1B2-D44B-99AA-31747AAA2D7F}" type="pres">
      <dgm:prSet presAssocID="{16DC58B9-C865-FB4A-9042-27EB3CA9A1E8}" presName="sp" presStyleCnt="0"/>
      <dgm:spPr/>
    </dgm:pt>
    <dgm:pt modelId="{261EF3F0-DF5A-914C-9003-A70D793D315A}" type="pres">
      <dgm:prSet presAssocID="{6BEF31AC-4D66-9A48-891E-603983E2A47C}" presName="arrowAndChildren" presStyleCnt="0"/>
      <dgm:spPr/>
    </dgm:pt>
    <dgm:pt modelId="{5BA6EBCE-7588-884B-8957-26154E1A0E52}" type="pres">
      <dgm:prSet presAssocID="{6BEF31AC-4D66-9A48-891E-603983E2A47C}" presName="parentTextArrow" presStyleLbl="node1" presStyleIdx="4" presStyleCnt="6"/>
      <dgm:spPr/>
    </dgm:pt>
    <dgm:pt modelId="{81C29491-669A-5A48-9D7A-DE34E4E008BC}" type="pres">
      <dgm:prSet presAssocID="{6BEF31AC-4D66-9A48-891E-603983E2A47C}" presName="arrow" presStyleLbl="node1" presStyleIdx="5" presStyleCnt="6" custLinFactNeighborX="1167" custLinFactNeighborY="1340"/>
      <dgm:spPr/>
    </dgm:pt>
    <dgm:pt modelId="{02486DFD-6E40-0F4C-ADED-995C8230CBA6}" type="pres">
      <dgm:prSet presAssocID="{6BEF31AC-4D66-9A48-891E-603983E2A47C}" presName="descendantArrow" presStyleCnt="0"/>
      <dgm:spPr/>
    </dgm:pt>
    <dgm:pt modelId="{422CAFCF-149C-154F-B2D7-58F819973F91}" type="pres">
      <dgm:prSet presAssocID="{A18BFE23-A5AB-D842-B735-CBC58BD2A791}" presName="childTextArrow" presStyleLbl="fgAccFollowNode1" presStyleIdx="5" presStyleCnt="6">
        <dgm:presLayoutVars>
          <dgm:bulletEnabled val="1"/>
        </dgm:presLayoutVars>
      </dgm:prSet>
      <dgm:spPr/>
    </dgm:pt>
  </dgm:ptLst>
  <dgm:cxnLst>
    <dgm:cxn modelId="{AD9ED407-D9CE-804C-AA39-A4DDF0B4C2DF}" srcId="{09324B62-E2F7-9B40-BCD4-A8A6AC3E34F1}" destId="{6BEF31AC-4D66-9A48-891E-603983E2A47C}" srcOrd="0" destOrd="0" parTransId="{949939CA-0BD7-4945-931B-C1260EB9113F}" sibTransId="{16DC58B9-C865-FB4A-9042-27EB3CA9A1E8}"/>
    <dgm:cxn modelId="{E84FAA0B-DC98-664C-9112-2EF626A7D270}" type="presOf" srcId="{639C7B36-F4F4-E640-A176-912A1E9D7ED9}" destId="{7E036490-2F84-7A49-B1A6-6CA31E2C5A46}" srcOrd="0" destOrd="0" presId="urn:microsoft.com/office/officeart/2005/8/layout/process4"/>
    <dgm:cxn modelId="{FEF52B13-04B3-6749-928C-0D816EB3CA38}" type="presOf" srcId="{8B479ABA-9707-3A43-A2C3-E8959B5696D3}" destId="{591F15A5-CFBC-924A-A6E7-11D63F7921C1}" srcOrd="0" destOrd="0" presId="urn:microsoft.com/office/officeart/2005/8/layout/process4"/>
    <dgm:cxn modelId="{626C8B1D-20C5-234E-8348-87C8BE4E5F2D}" srcId="{68124F07-4918-EE48-9C2D-B85E08B9639D}" destId="{387A306B-46A3-7342-B804-BD66EFF553F0}" srcOrd="0" destOrd="0" parTransId="{92F9D65A-0836-2D41-A96F-D3195240A1D6}" sibTransId="{1ED8765E-2168-6A44-BC52-69B043B5B779}"/>
    <dgm:cxn modelId="{18086D25-04D7-994B-AC69-7414F103DDC1}" srcId="{6051F4FE-8B71-B64A-8B75-14BC1796FBD7}" destId="{6C6E696D-600D-C047-9B82-7A8B97AF1896}" srcOrd="0" destOrd="0" parTransId="{E9A2B302-AEC6-D043-85D5-6C2376AB2BA9}" sibTransId="{E6DD42D6-7159-C443-B3E3-A487E0DAA5C4}"/>
    <dgm:cxn modelId="{126F042A-F1B6-0E44-8D97-3C090CA16E4B}" srcId="{6BEF31AC-4D66-9A48-891E-603983E2A47C}" destId="{A18BFE23-A5AB-D842-B735-CBC58BD2A791}" srcOrd="0" destOrd="0" parTransId="{15BD0363-1ED8-044C-89B7-1D1CC9CBF224}" sibTransId="{D954DCDD-D02E-2F43-9D07-EBCA6B29C665}"/>
    <dgm:cxn modelId="{C8A24533-0ACE-7B43-9199-6FD2E9628BA4}" type="presOf" srcId="{6BEF31AC-4D66-9A48-891E-603983E2A47C}" destId="{5BA6EBCE-7588-884B-8957-26154E1A0E52}" srcOrd="0" destOrd="0" presId="urn:microsoft.com/office/officeart/2005/8/layout/process4"/>
    <dgm:cxn modelId="{38A0BE41-4324-7548-989F-2EC6B7E1AD10}" type="presOf" srcId="{6BEF31AC-4D66-9A48-891E-603983E2A47C}" destId="{81C29491-669A-5A48-9D7A-DE34E4E008BC}" srcOrd="1" destOrd="0" presId="urn:microsoft.com/office/officeart/2005/8/layout/process4"/>
    <dgm:cxn modelId="{52D52946-4965-2B47-A2A7-A7B317412BFB}" type="presOf" srcId="{6051F4FE-8B71-B64A-8B75-14BC1796FBD7}" destId="{2AA3DFE9-9724-5741-8108-69D303D4591A}" srcOrd="0" destOrd="0" presId="urn:microsoft.com/office/officeart/2005/8/layout/process4"/>
    <dgm:cxn modelId="{1CF59F52-E6D4-BC43-B336-A137825F126B}" type="presOf" srcId="{09324B62-E2F7-9B40-BCD4-A8A6AC3E34F1}" destId="{47B43804-6996-6F44-A062-4F56DFCBB633}" srcOrd="0" destOrd="0" presId="urn:microsoft.com/office/officeart/2005/8/layout/process4"/>
    <dgm:cxn modelId="{56CC9F5B-02BB-F642-84C3-18F70611EFE7}" type="presOf" srcId="{387A306B-46A3-7342-B804-BD66EFF553F0}" destId="{E586560B-2544-2043-B12C-0E7E60D40AC1}" srcOrd="0" destOrd="0" presId="urn:microsoft.com/office/officeart/2005/8/layout/process4"/>
    <dgm:cxn modelId="{8C8B5D62-78BB-294B-895C-12E5D908C784}" type="presOf" srcId="{50A63CC0-3E27-EF4E-A4AB-F78F3037E47B}" destId="{4D18ABA2-8267-404E-ADB9-1141373F4F40}" srcOrd="0" destOrd="0" presId="urn:microsoft.com/office/officeart/2005/8/layout/process4"/>
    <dgm:cxn modelId="{96DE5C71-54F0-BF46-980D-09565DE0DD01}" type="presOf" srcId="{68124F07-4918-EE48-9C2D-B85E08B9639D}" destId="{BC45FE30-1FCC-5647-9275-CEC4F8AC030D}" srcOrd="1" destOrd="0" presId="urn:microsoft.com/office/officeart/2005/8/layout/process4"/>
    <dgm:cxn modelId="{20E97E77-125D-0640-A383-D9E1FA0A968D}" type="presOf" srcId="{6C6E696D-600D-C047-9B82-7A8B97AF1896}" destId="{C4A071A5-B67D-4F4E-880E-0254CCD3E9C2}" srcOrd="0" destOrd="0" presId="urn:microsoft.com/office/officeart/2005/8/layout/process4"/>
    <dgm:cxn modelId="{FEDE4078-15FA-D643-BCF7-2F630E356992}" srcId="{AE564C3D-189F-2C48-BCEB-6A2BD2981117}" destId="{50A63CC0-3E27-EF4E-A4AB-F78F3037E47B}" srcOrd="0" destOrd="0" parTransId="{11AA7E1F-188B-6045-AFA1-C399AE48C48D}" sibTransId="{9AB4C8D7-48A9-5144-81F1-6C745D00CCE9}"/>
    <dgm:cxn modelId="{070A777D-E450-7844-B3C1-9CA9DD2BA43D}" type="presOf" srcId="{68124F07-4918-EE48-9C2D-B85E08B9639D}" destId="{11B37476-C5B5-5E43-B121-175DFEB066BD}" srcOrd="0" destOrd="0" presId="urn:microsoft.com/office/officeart/2005/8/layout/process4"/>
    <dgm:cxn modelId="{FC6A7589-3587-264E-A959-EDD8E2A0D0B9}" type="presOf" srcId="{F9E1479D-5384-7140-9A34-073F0A792B0F}" destId="{6E259C47-2F5A-2645-AF21-2504395214BA}" srcOrd="0" destOrd="0" presId="urn:microsoft.com/office/officeart/2005/8/layout/process4"/>
    <dgm:cxn modelId="{DCD12A8F-8306-0E48-BC14-0B211B179435}" type="presOf" srcId="{AE564C3D-189F-2C48-BCEB-6A2BD2981117}" destId="{E361667D-7E64-4F47-8F13-11C0A9AA7FDA}" srcOrd="1" destOrd="0" presId="urn:microsoft.com/office/officeart/2005/8/layout/process4"/>
    <dgm:cxn modelId="{8A34D490-A1A6-3146-96CB-1637383B8B2D}" type="presOf" srcId="{8B479ABA-9707-3A43-A2C3-E8959B5696D3}" destId="{BDDA464E-0237-7F43-8BA8-CC0848E1B834}" srcOrd="1" destOrd="0" presId="urn:microsoft.com/office/officeart/2005/8/layout/process4"/>
    <dgm:cxn modelId="{BDCB2893-675B-5F4B-A7A2-2619C3939A8E}" srcId="{09324B62-E2F7-9B40-BCD4-A8A6AC3E34F1}" destId="{6051F4FE-8B71-B64A-8B75-14BC1796FBD7}" srcOrd="4" destOrd="0" parTransId="{2090C5C4-BAE2-C045-B2BD-3AA0C34906DA}" sibTransId="{FE1A9479-90A4-9B49-B132-F1AB5A20DFF9}"/>
    <dgm:cxn modelId="{B8C9A095-BF45-1B4D-A2A9-BAA921741026}" type="presOf" srcId="{AE564C3D-189F-2C48-BCEB-6A2BD2981117}" destId="{65A6D448-3C60-8448-82AA-B4EA450123CC}" srcOrd="0" destOrd="0" presId="urn:microsoft.com/office/officeart/2005/8/layout/process4"/>
    <dgm:cxn modelId="{10163A9E-CCA9-8447-BDAE-DE4B617548CD}" srcId="{09324B62-E2F7-9B40-BCD4-A8A6AC3E34F1}" destId="{AE564C3D-189F-2C48-BCEB-6A2BD2981117}" srcOrd="5" destOrd="0" parTransId="{C6A93D7A-A03D-EE46-88B7-3B8CEEFDB57A}" sibTransId="{F162BB76-5C3A-C74C-8449-F51A48CD25B9}"/>
    <dgm:cxn modelId="{106BEABB-5F1D-2448-AEAD-6B6C014A7BCC}" srcId="{F9E1479D-5384-7140-9A34-073F0A792B0F}" destId="{31B7A850-9732-C54C-987E-8805C1147741}" srcOrd="0" destOrd="0" parTransId="{D9BD2178-0995-8F42-B06B-0E6D1DA80061}" sibTransId="{57A0F2A9-6118-744F-BF40-B2667810B669}"/>
    <dgm:cxn modelId="{3DB681C3-64D9-5949-97C3-7C9ACA6B0803}" srcId="{09324B62-E2F7-9B40-BCD4-A8A6AC3E34F1}" destId="{68124F07-4918-EE48-9C2D-B85E08B9639D}" srcOrd="3" destOrd="0" parTransId="{48AE39E9-ACA2-494D-80D5-7F3488EC9885}" sibTransId="{F071A618-52BD-1C49-8CBE-436D8B3420C4}"/>
    <dgm:cxn modelId="{37506EC6-56EB-F543-A9BF-E90107A3BD34}" srcId="{09324B62-E2F7-9B40-BCD4-A8A6AC3E34F1}" destId="{F9E1479D-5384-7140-9A34-073F0A792B0F}" srcOrd="2" destOrd="0" parTransId="{984B594A-95F8-5240-A012-9846E9C768F3}" sibTransId="{70849B5B-4A60-8746-86EF-3C125AF2F00A}"/>
    <dgm:cxn modelId="{55DC25D5-C0F3-4A4F-AEC5-09DB016EDFC3}" srcId="{09324B62-E2F7-9B40-BCD4-A8A6AC3E34F1}" destId="{8B479ABA-9707-3A43-A2C3-E8959B5696D3}" srcOrd="1" destOrd="0" parTransId="{9BD42A9F-29ED-0745-BA70-7D0E0315AE90}" sibTransId="{9D773067-162A-9646-95FF-66CAE9A47566}"/>
    <dgm:cxn modelId="{A2D736D6-06E3-6044-AB03-979BCAA6296D}" type="presOf" srcId="{F9E1479D-5384-7140-9A34-073F0A792B0F}" destId="{E3F35D08-2E12-2D41-AFAB-BEE5A943E8D7}" srcOrd="1" destOrd="0" presId="urn:microsoft.com/office/officeart/2005/8/layout/process4"/>
    <dgm:cxn modelId="{EFDB07E4-F0DD-CA42-819B-87BEB7373FCD}" type="presOf" srcId="{A18BFE23-A5AB-D842-B735-CBC58BD2A791}" destId="{422CAFCF-149C-154F-B2D7-58F819973F91}" srcOrd="0" destOrd="0" presId="urn:microsoft.com/office/officeart/2005/8/layout/process4"/>
    <dgm:cxn modelId="{245447E6-D65F-1444-88C0-22E8A5E95DCB}" srcId="{8B479ABA-9707-3A43-A2C3-E8959B5696D3}" destId="{639C7B36-F4F4-E640-A176-912A1E9D7ED9}" srcOrd="0" destOrd="0" parTransId="{E70E7076-125D-004F-82C7-E96FBBA6339D}" sibTransId="{F98AB975-6CCE-1E4B-877C-938C60593955}"/>
    <dgm:cxn modelId="{B54FC1F4-17F3-F94B-BDC0-78117EBFBCA8}" type="presOf" srcId="{31B7A850-9732-C54C-987E-8805C1147741}" destId="{A51942A0-C148-CF48-BC5A-0F901B7A4256}" srcOrd="0" destOrd="0" presId="urn:microsoft.com/office/officeart/2005/8/layout/process4"/>
    <dgm:cxn modelId="{E2749DF7-5A0F-9C45-8792-0BFCC54AA11D}" type="presOf" srcId="{6051F4FE-8B71-B64A-8B75-14BC1796FBD7}" destId="{C665078D-98F8-3741-8524-952AE68D540C}" srcOrd="1" destOrd="0" presId="urn:microsoft.com/office/officeart/2005/8/layout/process4"/>
    <dgm:cxn modelId="{94AB3630-75F3-BF42-B21C-2184C63DDDA6}" type="presParOf" srcId="{47B43804-6996-6F44-A062-4F56DFCBB633}" destId="{AE1E687A-D4FC-1341-BF48-27AAB5D36048}" srcOrd="0" destOrd="0" presId="urn:microsoft.com/office/officeart/2005/8/layout/process4"/>
    <dgm:cxn modelId="{944460B7-82D1-7749-B858-CAA954661B0C}" type="presParOf" srcId="{AE1E687A-D4FC-1341-BF48-27AAB5D36048}" destId="{65A6D448-3C60-8448-82AA-B4EA450123CC}" srcOrd="0" destOrd="0" presId="urn:microsoft.com/office/officeart/2005/8/layout/process4"/>
    <dgm:cxn modelId="{D4545644-C75E-7D45-B7F1-245365DCF96A}" type="presParOf" srcId="{AE1E687A-D4FC-1341-BF48-27AAB5D36048}" destId="{E361667D-7E64-4F47-8F13-11C0A9AA7FDA}" srcOrd="1" destOrd="0" presId="urn:microsoft.com/office/officeart/2005/8/layout/process4"/>
    <dgm:cxn modelId="{9817E3BC-612D-6B4D-849E-D2BA1688F75C}" type="presParOf" srcId="{AE1E687A-D4FC-1341-BF48-27AAB5D36048}" destId="{3A8EFAB0-51B8-1446-83BB-3EAAABCE5B4C}" srcOrd="2" destOrd="0" presId="urn:microsoft.com/office/officeart/2005/8/layout/process4"/>
    <dgm:cxn modelId="{1F0FFE83-6586-1F45-86A4-5E60D6929F60}" type="presParOf" srcId="{3A8EFAB0-51B8-1446-83BB-3EAAABCE5B4C}" destId="{4D18ABA2-8267-404E-ADB9-1141373F4F40}" srcOrd="0" destOrd="0" presId="urn:microsoft.com/office/officeart/2005/8/layout/process4"/>
    <dgm:cxn modelId="{8041135F-E8E5-9C42-8ED9-A26DD8F9EF61}" type="presParOf" srcId="{47B43804-6996-6F44-A062-4F56DFCBB633}" destId="{93164F79-CA66-1D4F-9B9A-FA0CA4ECF076}" srcOrd="1" destOrd="0" presId="urn:microsoft.com/office/officeart/2005/8/layout/process4"/>
    <dgm:cxn modelId="{63575B55-98D0-A941-9D04-39CD2112493D}" type="presParOf" srcId="{47B43804-6996-6F44-A062-4F56DFCBB633}" destId="{253F102D-FCF4-D842-9E09-088C2D774B11}" srcOrd="2" destOrd="0" presId="urn:microsoft.com/office/officeart/2005/8/layout/process4"/>
    <dgm:cxn modelId="{1463D3EC-C5EA-484F-B412-B0D94CA8BDEA}" type="presParOf" srcId="{253F102D-FCF4-D842-9E09-088C2D774B11}" destId="{2AA3DFE9-9724-5741-8108-69D303D4591A}" srcOrd="0" destOrd="0" presId="urn:microsoft.com/office/officeart/2005/8/layout/process4"/>
    <dgm:cxn modelId="{76C7A1DF-A65B-3B41-97D0-A2D40ECDD83B}" type="presParOf" srcId="{253F102D-FCF4-D842-9E09-088C2D774B11}" destId="{C665078D-98F8-3741-8524-952AE68D540C}" srcOrd="1" destOrd="0" presId="urn:microsoft.com/office/officeart/2005/8/layout/process4"/>
    <dgm:cxn modelId="{DBA3FBFA-C63E-B942-B627-977D56BAD889}" type="presParOf" srcId="{253F102D-FCF4-D842-9E09-088C2D774B11}" destId="{78AAE8D7-0A76-0549-ABC7-AC20B8DD04E2}" srcOrd="2" destOrd="0" presId="urn:microsoft.com/office/officeart/2005/8/layout/process4"/>
    <dgm:cxn modelId="{8429CF8F-1EF6-5349-9DBA-841F82104980}" type="presParOf" srcId="{78AAE8D7-0A76-0549-ABC7-AC20B8DD04E2}" destId="{C4A071A5-B67D-4F4E-880E-0254CCD3E9C2}" srcOrd="0" destOrd="0" presId="urn:microsoft.com/office/officeart/2005/8/layout/process4"/>
    <dgm:cxn modelId="{99B70430-9BE4-7C4E-89A4-0DCEFEC68DBE}" type="presParOf" srcId="{47B43804-6996-6F44-A062-4F56DFCBB633}" destId="{7710226E-862D-FC46-B447-66480E07A4F7}" srcOrd="3" destOrd="0" presId="urn:microsoft.com/office/officeart/2005/8/layout/process4"/>
    <dgm:cxn modelId="{185118FB-CF2F-D543-90A3-EEBAF0C61BBE}" type="presParOf" srcId="{47B43804-6996-6F44-A062-4F56DFCBB633}" destId="{3084C303-1EBC-F04A-8B7D-778758724036}" srcOrd="4" destOrd="0" presId="urn:microsoft.com/office/officeart/2005/8/layout/process4"/>
    <dgm:cxn modelId="{50A3D6C0-0352-C944-9179-EB33E69259D1}" type="presParOf" srcId="{3084C303-1EBC-F04A-8B7D-778758724036}" destId="{11B37476-C5B5-5E43-B121-175DFEB066BD}" srcOrd="0" destOrd="0" presId="urn:microsoft.com/office/officeart/2005/8/layout/process4"/>
    <dgm:cxn modelId="{7897CC1B-B63F-FF4C-98F6-35416C78F52D}" type="presParOf" srcId="{3084C303-1EBC-F04A-8B7D-778758724036}" destId="{BC45FE30-1FCC-5647-9275-CEC4F8AC030D}" srcOrd="1" destOrd="0" presId="urn:microsoft.com/office/officeart/2005/8/layout/process4"/>
    <dgm:cxn modelId="{9414F18C-96B1-6D42-B9E5-A951F2DD4015}" type="presParOf" srcId="{3084C303-1EBC-F04A-8B7D-778758724036}" destId="{5ED9DF8B-3E64-E14F-A7AB-02888CDE908A}" srcOrd="2" destOrd="0" presId="urn:microsoft.com/office/officeart/2005/8/layout/process4"/>
    <dgm:cxn modelId="{6F7586DD-E59B-4B40-BFD7-8D5A190A2D84}" type="presParOf" srcId="{5ED9DF8B-3E64-E14F-A7AB-02888CDE908A}" destId="{E586560B-2544-2043-B12C-0E7E60D40AC1}" srcOrd="0" destOrd="0" presId="urn:microsoft.com/office/officeart/2005/8/layout/process4"/>
    <dgm:cxn modelId="{9AE05CFF-79EB-DC48-A2D7-718BEB5FAD06}" type="presParOf" srcId="{47B43804-6996-6F44-A062-4F56DFCBB633}" destId="{098F4642-3088-2E4B-9A8E-C262BE979D5D}" srcOrd="5" destOrd="0" presId="urn:microsoft.com/office/officeart/2005/8/layout/process4"/>
    <dgm:cxn modelId="{FF1EA7A7-43A7-CA4D-8513-0DD628F5EB73}" type="presParOf" srcId="{47B43804-6996-6F44-A062-4F56DFCBB633}" destId="{B5BA0101-990B-A247-B4CF-C993D0F5D7E3}" srcOrd="6" destOrd="0" presId="urn:microsoft.com/office/officeart/2005/8/layout/process4"/>
    <dgm:cxn modelId="{696CBF6D-31B6-A541-9F8C-5243611F5EEE}" type="presParOf" srcId="{B5BA0101-990B-A247-B4CF-C993D0F5D7E3}" destId="{6E259C47-2F5A-2645-AF21-2504395214BA}" srcOrd="0" destOrd="0" presId="urn:microsoft.com/office/officeart/2005/8/layout/process4"/>
    <dgm:cxn modelId="{FCA719BE-1E35-CA4E-B409-4B8EBC7F82D5}" type="presParOf" srcId="{B5BA0101-990B-A247-B4CF-C993D0F5D7E3}" destId="{E3F35D08-2E12-2D41-AFAB-BEE5A943E8D7}" srcOrd="1" destOrd="0" presId="urn:microsoft.com/office/officeart/2005/8/layout/process4"/>
    <dgm:cxn modelId="{0DD7EBFD-8BE1-1F46-BF9F-EBF731E62E6B}" type="presParOf" srcId="{B5BA0101-990B-A247-B4CF-C993D0F5D7E3}" destId="{678DF97E-5736-6A40-8070-05D357F9236A}" srcOrd="2" destOrd="0" presId="urn:microsoft.com/office/officeart/2005/8/layout/process4"/>
    <dgm:cxn modelId="{CA3E69AA-5E6D-0A45-BA14-8073D1D78959}" type="presParOf" srcId="{678DF97E-5736-6A40-8070-05D357F9236A}" destId="{A51942A0-C148-CF48-BC5A-0F901B7A4256}" srcOrd="0" destOrd="0" presId="urn:microsoft.com/office/officeart/2005/8/layout/process4"/>
    <dgm:cxn modelId="{32007C13-90F5-A44D-BB13-CBCE26DAACE7}" type="presParOf" srcId="{47B43804-6996-6F44-A062-4F56DFCBB633}" destId="{DB2F9A7E-16C4-504C-885A-F443E5601B70}" srcOrd="7" destOrd="0" presId="urn:microsoft.com/office/officeart/2005/8/layout/process4"/>
    <dgm:cxn modelId="{67474DC0-3670-1345-8EDD-E2B0B9BD23AD}" type="presParOf" srcId="{47B43804-6996-6F44-A062-4F56DFCBB633}" destId="{C7F04C5A-F4E3-BE42-9FBF-A160A01A1720}" srcOrd="8" destOrd="0" presId="urn:microsoft.com/office/officeart/2005/8/layout/process4"/>
    <dgm:cxn modelId="{44D493E1-F826-774A-8988-4F0A2548E4E8}" type="presParOf" srcId="{C7F04C5A-F4E3-BE42-9FBF-A160A01A1720}" destId="{591F15A5-CFBC-924A-A6E7-11D63F7921C1}" srcOrd="0" destOrd="0" presId="urn:microsoft.com/office/officeart/2005/8/layout/process4"/>
    <dgm:cxn modelId="{0132C208-5292-D949-BE48-628FCD76930F}" type="presParOf" srcId="{C7F04C5A-F4E3-BE42-9FBF-A160A01A1720}" destId="{BDDA464E-0237-7F43-8BA8-CC0848E1B834}" srcOrd="1" destOrd="0" presId="urn:microsoft.com/office/officeart/2005/8/layout/process4"/>
    <dgm:cxn modelId="{21D15157-C63B-EA4B-A0BF-372F993E94B2}" type="presParOf" srcId="{C7F04C5A-F4E3-BE42-9FBF-A160A01A1720}" destId="{33B683A9-4140-E945-8828-0B68C2E5CDF3}" srcOrd="2" destOrd="0" presId="urn:microsoft.com/office/officeart/2005/8/layout/process4"/>
    <dgm:cxn modelId="{8E862257-B459-6643-B381-24295B9F91F8}" type="presParOf" srcId="{33B683A9-4140-E945-8828-0B68C2E5CDF3}" destId="{7E036490-2F84-7A49-B1A6-6CA31E2C5A46}" srcOrd="0" destOrd="0" presId="urn:microsoft.com/office/officeart/2005/8/layout/process4"/>
    <dgm:cxn modelId="{98ADF111-1965-0A4F-9073-2D8A544EDE53}" type="presParOf" srcId="{47B43804-6996-6F44-A062-4F56DFCBB633}" destId="{AEF204C6-A1B2-D44B-99AA-31747AAA2D7F}" srcOrd="9" destOrd="0" presId="urn:microsoft.com/office/officeart/2005/8/layout/process4"/>
    <dgm:cxn modelId="{A2C2CD60-A633-F540-85D9-0D372A39C0D4}" type="presParOf" srcId="{47B43804-6996-6F44-A062-4F56DFCBB633}" destId="{261EF3F0-DF5A-914C-9003-A70D793D315A}" srcOrd="10" destOrd="0" presId="urn:microsoft.com/office/officeart/2005/8/layout/process4"/>
    <dgm:cxn modelId="{EDCC285E-8409-DB48-8817-D301F1ED8C2B}" type="presParOf" srcId="{261EF3F0-DF5A-914C-9003-A70D793D315A}" destId="{5BA6EBCE-7588-884B-8957-26154E1A0E52}" srcOrd="0" destOrd="0" presId="urn:microsoft.com/office/officeart/2005/8/layout/process4"/>
    <dgm:cxn modelId="{5A55D036-749C-7743-8E23-8C15C34B942D}" type="presParOf" srcId="{261EF3F0-DF5A-914C-9003-A70D793D315A}" destId="{81C29491-669A-5A48-9D7A-DE34E4E008BC}" srcOrd="1" destOrd="0" presId="urn:microsoft.com/office/officeart/2005/8/layout/process4"/>
    <dgm:cxn modelId="{BEC4BAAE-18DB-4D4B-AB44-C9837BFF3567}" type="presParOf" srcId="{261EF3F0-DF5A-914C-9003-A70D793D315A}" destId="{02486DFD-6E40-0F4C-ADED-995C8230CBA6}" srcOrd="2" destOrd="0" presId="urn:microsoft.com/office/officeart/2005/8/layout/process4"/>
    <dgm:cxn modelId="{8A21048D-FAE2-1B4E-BBE4-51AB5DD64D8C}" type="presParOf" srcId="{02486DFD-6E40-0F4C-ADED-995C8230CBA6}" destId="{422CAFCF-149C-154F-B2D7-58F819973F9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8E42B-2E05-4C99-9542-0E8D80233BAC}">
      <dsp:nvSpPr>
        <dsp:cNvPr id="0" name=""/>
        <dsp:cNvSpPr/>
      </dsp:nvSpPr>
      <dsp:spPr>
        <a:xfrm>
          <a:off x="539402" y="0"/>
          <a:ext cx="9055795"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A2DB0-8826-4692-98C1-09888EF06910}">
      <dsp:nvSpPr>
        <dsp:cNvPr id="0" name=""/>
        <dsp:cNvSpPr/>
      </dsp:nvSpPr>
      <dsp:spPr>
        <a:xfrm>
          <a:off x="1146610" y="3330330"/>
          <a:ext cx="181015" cy="181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D3E88-E67B-4F2F-8462-874D7AD2FE51}">
      <dsp:nvSpPr>
        <dsp:cNvPr id="0" name=""/>
        <dsp:cNvSpPr/>
      </dsp:nvSpPr>
      <dsp:spPr>
        <a:xfrm>
          <a:off x="1120450" y="3540975"/>
          <a:ext cx="1978571" cy="60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16" tIns="0" rIns="0" bIns="0" numCol="1" spcCol="1270" anchor="t" anchorCtr="0">
          <a:noAutofit/>
        </a:bodyPr>
        <a:lstStyle/>
        <a:p>
          <a:pPr marL="0" lvl="0" indent="0" algn="l" defTabSz="1155700">
            <a:lnSpc>
              <a:spcPct val="90000"/>
            </a:lnSpc>
            <a:spcBef>
              <a:spcPct val="0"/>
            </a:spcBef>
            <a:spcAft>
              <a:spcPct val="35000"/>
            </a:spcAft>
            <a:buNone/>
          </a:pPr>
          <a:r>
            <a:rPr lang="en-US" sz="2600" b="1" kern="1200" dirty="0"/>
            <a:t>Week 4</a:t>
          </a:r>
        </a:p>
      </dsp:txBody>
      <dsp:txXfrm>
        <a:off x="1120450" y="3540975"/>
        <a:ext cx="1978571" cy="606447"/>
      </dsp:txXfrm>
    </dsp:sp>
    <dsp:sp modelId="{EADF9FE9-3690-4CF9-88B2-F0BA347AB4A9}">
      <dsp:nvSpPr>
        <dsp:cNvPr id="0" name=""/>
        <dsp:cNvSpPr/>
      </dsp:nvSpPr>
      <dsp:spPr>
        <a:xfrm>
          <a:off x="3922308" y="1415703"/>
          <a:ext cx="327220" cy="3272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CA0C1-849F-42A1-B947-E25F581FA343}">
      <dsp:nvSpPr>
        <dsp:cNvPr id="0" name=""/>
        <dsp:cNvSpPr/>
      </dsp:nvSpPr>
      <dsp:spPr>
        <a:xfrm>
          <a:off x="4113392" y="1614890"/>
          <a:ext cx="1670913" cy="2367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87"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t>Adherence</a:t>
          </a:r>
        </a:p>
      </dsp:txBody>
      <dsp:txXfrm>
        <a:off x="4113392" y="1614890"/>
        <a:ext cx="1670913" cy="2367127"/>
      </dsp:txXfrm>
    </dsp:sp>
    <dsp:sp modelId="{3D9C4DD1-1C4C-4045-A3D3-AAE3DCDB4291}">
      <dsp:nvSpPr>
        <dsp:cNvPr id="0" name=""/>
        <dsp:cNvSpPr/>
      </dsp:nvSpPr>
      <dsp:spPr>
        <a:xfrm>
          <a:off x="7661327" y="451730"/>
          <a:ext cx="452539" cy="452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DE1CA6-CC88-4758-8491-5AC41696C1AD}">
      <dsp:nvSpPr>
        <dsp:cNvPr id="0" name=""/>
        <dsp:cNvSpPr/>
      </dsp:nvSpPr>
      <dsp:spPr>
        <a:xfrm>
          <a:off x="7824474" y="790093"/>
          <a:ext cx="1670913" cy="82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91" tIns="0" rIns="0" bIns="0" numCol="1" spcCol="1270" anchor="t" anchorCtr="0">
          <a:noAutofit/>
        </a:bodyPr>
        <a:lstStyle/>
        <a:p>
          <a:pPr marL="0" lvl="0" indent="0" algn="l" defTabSz="1155700">
            <a:lnSpc>
              <a:spcPct val="90000"/>
            </a:lnSpc>
            <a:spcBef>
              <a:spcPct val="0"/>
            </a:spcBef>
            <a:spcAft>
              <a:spcPct val="35000"/>
            </a:spcAft>
            <a:buNone/>
          </a:pPr>
          <a:r>
            <a:rPr lang="en-US" sz="2600" b="1" kern="1200" dirty="0"/>
            <a:t>Birth</a:t>
          </a:r>
        </a:p>
      </dsp:txBody>
      <dsp:txXfrm>
        <a:off x="7824474" y="790093"/>
        <a:ext cx="1670913" cy="828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556D-98C1-F14E-9829-9F372FF43DFD}">
      <dsp:nvSpPr>
        <dsp:cNvPr id="0" name=""/>
        <dsp:cNvSpPr/>
      </dsp:nvSpPr>
      <dsp:spPr>
        <a:xfrm>
          <a:off x="0" y="0"/>
          <a:ext cx="7324580" cy="100999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Roboto" panose="02000000000000000000" pitchFamily="2" charset="0"/>
              <a:ea typeface="Roboto" panose="02000000000000000000" pitchFamily="2" charset="0"/>
              <a:cs typeface="Roboto" panose="02000000000000000000" pitchFamily="2" charset="0"/>
            </a:rPr>
            <a:t>Preeclampsia Risk Factor Screening</a:t>
          </a:r>
        </a:p>
      </dsp:txBody>
      <dsp:txXfrm>
        <a:off x="29582" y="29582"/>
        <a:ext cx="6149371" cy="950831"/>
      </dsp:txXfrm>
    </dsp:sp>
    <dsp:sp modelId="{723D2C51-AD9B-F040-9920-FCB71E455EED}">
      <dsp:nvSpPr>
        <dsp:cNvPr id="0" name=""/>
        <dsp:cNvSpPr/>
      </dsp:nvSpPr>
      <dsp:spPr>
        <a:xfrm>
          <a:off x="613433" y="1193630"/>
          <a:ext cx="7324580" cy="1009995"/>
        </a:xfrm>
        <a:prstGeom prst="roundRect">
          <a:avLst>
            <a:gd name="adj" fmla="val 10000"/>
          </a:avLst>
        </a:prstGeom>
        <a:solidFill>
          <a:schemeClr val="accent2">
            <a:hueOff val="-191648"/>
            <a:satOff val="-11930"/>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Roboto" panose="02000000000000000000" pitchFamily="2" charset="0"/>
              <a:ea typeface="Roboto" panose="02000000000000000000" pitchFamily="2" charset="0"/>
              <a:cs typeface="Roboto" panose="02000000000000000000" pitchFamily="2" charset="0"/>
            </a:rPr>
            <a:t>Patient Education</a:t>
          </a:r>
        </a:p>
      </dsp:txBody>
      <dsp:txXfrm>
        <a:off x="643015" y="1223212"/>
        <a:ext cx="5995485" cy="950831"/>
      </dsp:txXfrm>
    </dsp:sp>
    <dsp:sp modelId="{6DEB1756-A18D-004D-B56F-5ED99035E27C}">
      <dsp:nvSpPr>
        <dsp:cNvPr id="0" name=""/>
        <dsp:cNvSpPr/>
      </dsp:nvSpPr>
      <dsp:spPr>
        <a:xfrm>
          <a:off x="1217711" y="2387261"/>
          <a:ext cx="7324580" cy="1009995"/>
        </a:xfrm>
        <a:prstGeom prst="roundRect">
          <a:avLst>
            <a:gd name="adj" fmla="val 10000"/>
          </a:avLst>
        </a:prstGeom>
        <a:solidFill>
          <a:schemeClr val="accent2">
            <a:hueOff val="-383297"/>
            <a:satOff val="-23861"/>
            <a:lumOff val="-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Roboto" panose="02000000000000000000" pitchFamily="2" charset="0"/>
              <a:ea typeface="Roboto" panose="02000000000000000000" pitchFamily="2" charset="0"/>
              <a:cs typeface="Roboto" panose="02000000000000000000" pitchFamily="2" charset="0"/>
            </a:rPr>
            <a:t>Prescription of LDA</a:t>
          </a:r>
        </a:p>
      </dsp:txBody>
      <dsp:txXfrm>
        <a:off x="1247293" y="2416843"/>
        <a:ext cx="6004641" cy="950831"/>
      </dsp:txXfrm>
    </dsp:sp>
    <dsp:sp modelId="{C02F11C4-0C71-A248-917C-D160DD8661B7}">
      <dsp:nvSpPr>
        <dsp:cNvPr id="0" name=""/>
        <dsp:cNvSpPr/>
      </dsp:nvSpPr>
      <dsp:spPr>
        <a:xfrm>
          <a:off x="1831144" y="3580891"/>
          <a:ext cx="7324580" cy="1009995"/>
        </a:xfrm>
        <a:prstGeom prst="roundRect">
          <a:avLst>
            <a:gd name="adj" fmla="val 10000"/>
          </a:avLst>
        </a:prstGeom>
        <a:solidFill>
          <a:schemeClr val="accent2">
            <a:hueOff val="-574945"/>
            <a:satOff val="-35791"/>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Roboto" panose="02000000000000000000" pitchFamily="2" charset="0"/>
              <a:ea typeface="Roboto" panose="02000000000000000000" pitchFamily="2" charset="0"/>
              <a:cs typeface="Roboto" panose="02000000000000000000" pitchFamily="2" charset="0"/>
            </a:rPr>
            <a:t>Support for Adherence</a:t>
          </a:r>
        </a:p>
      </dsp:txBody>
      <dsp:txXfrm>
        <a:off x="1860726" y="3610473"/>
        <a:ext cx="5995485" cy="950831"/>
      </dsp:txXfrm>
    </dsp:sp>
    <dsp:sp modelId="{AEA09AE5-FB8C-AC4B-A8E4-CF03C69D692A}">
      <dsp:nvSpPr>
        <dsp:cNvPr id="0" name=""/>
        <dsp:cNvSpPr/>
      </dsp:nvSpPr>
      <dsp:spPr>
        <a:xfrm>
          <a:off x="6668083" y="773564"/>
          <a:ext cx="656496" cy="6564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815795" y="773564"/>
        <a:ext cx="361072" cy="494013"/>
      </dsp:txXfrm>
    </dsp:sp>
    <dsp:sp modelId="{EBF78DF9-F615-2F42-85FC-2382C6B59366}">
      <dsp:nvSpPr>
        <dsp:cNvPr id="0" name=""/>
        <dsp:cNvSpPr/>
      </dsp:nvSpPr>
      <dsp:spPr>
        <a:xfrm>
          <a:off x="7281516" y="1967195"/>
          <a:ext cx="656496" cy="656496"/>
        </a:xfrm>
        <a:prstGeom prst="downArrow">
          <a:avLst>
            <a:gd name="adj1" fmla="val 55000"/>
            <a:gd name="adj2" fmla="val 45000"/>
          </a:avLst>
        </a:prstGeom>
        <a:solidFill>
          <a:schemeClr val="accent2">
            <a:tint val="40000"/>
            <a:alpha val="90000"/>
            <a:hueOff val="-188773"/>
            <a:satOff val="-22528"/>
            <a:lumOff val="-1561"/>
            <a:alphaOff val="0"/>
          </a:schemeClr>
        </a:solidFill>
        <a:ln w="12700" cap="flat" cmpd="sng" algn="ctr">
          <a:solidFill>
            <a:schemeClr val="accent2">
              <a:tint val="40000"/>
              <a:alpha val="90000"/>
              <a:hueOff val="-188773"/>
              <a:satOff val="-22528"/>
              <a:lumOff val="-15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429228" y="1967195"/>
        <a:ext cx="361072" cy="494013"/>
      </dsp:txXfrm>
    </dsp:sp>
    <dsp:sp modelId="{6197406D-86F2-7646-981B-EBA7AB93F84C}">
      <dsp:nvSpPr>
        <dsp:cNvPr id="0" name=""/>
        <dsp:cNvSpPr/>
      </dsp:nvSpPr>
      <dsp:spPr>
        <a:xfrm>
          <a:off x="7885794" y="3160825"/>
          <a:ext cx="656496" cy="656496"/>
        </a:xfrm>
        <a:prstGeom prst="downArrow">
          <a:avLst>
            <a:gd name="adj1" fmla="val 55000"/>
            <a:gd name="adj2" fmla="val 45000"/>
          </a:avLst>
        </a:prstGeom>
        <a:solidFill>
          <a:schemeClr val="accent2">
            <a:tint val="40000"/>
            <a:alpha val="90000"/>
            <a:hueOff val="-377546"/>
            <a:satOff val="-45057"/>
            <a:lumOff val="-3121"/>
            <a:alphaOff val="0"/>
          </a:schemeClr>
        </a:solidFill>
        <a:ln w="12700" cap="flat" cmpd="sng" algn="ctr">
          <a:solidFill>
            <a:schemeClr val="accent2">
              <a:tint val="40000"/>
              <a:alpha val="90000"/>
              <a:hueOff val="-377546"/>
              <a:satOff val="-45057"/>
              <a:lumOff val="-31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033506" y="3160825"/>
        <a:ext cx="361072" cy="494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282BC-293F-A64A-AF24-898FA9C1A3A4}">
      <dsp:nvSpPr>
        <dsp:cNvPr id="0" name=""/>
        <dsp:cNvSpPr/>
      </dsp:nvSpPr>
      <dsp:spPr>
        <a:xfrm>
          <a:off x="-5581807" y="-854658"/>
          <a:ext cx="6646865" cy="6646865"/>
        </a:xfrm>
        <a:prstGeom prst="blockArc">
          <a:avLst>
            <a:gd name="adj1" fmla="val 18900000"/>
            <a:gd name="adj2" fmla="val 2700000"/>
            <a:gd name="adj3" fmla="val 325"/>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1CAE69-DBBD-BE41-8742-017511596008}">
      <dsp:nvSpPr>
        <dsp:cNvPr id="0" name=""/>
        <dsp:cNvSpPr/>
      </dsp:nvSpPr>
      <dsp:spPr>
        <a:xfrm>
          <a:off x="685331" y="493754"/>
          <a:ext cx="9256803" cy="98750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836" tIns="73660" rIns="73660" bIns="73660" numCol="1" spcCol="1270" anchor="ctr" anchorCtr="0">
          <a:noAutofit/>
        </a:bodyPr>
        <a:lstStyle/>
        <a:p>
          <a:pPr marL="0" lvl="0" indent="0" algn="l" defTabSz="1289050">
            <a:lnSpc>
              <a:spcPct val="90000"/>
            </a:lnSpc>
            <a:spcBef>
              <a:spcPct val="0"/>
            </a:spcBef>
            <a:spcAft>
              <a:spcPct val="35000"/>
            </a:spcAft>
            <a:buFont typeface="Arial" panose="020B0604020202020204" pitchFamily="34" charset="0"/>
            <a:buNone/>
          </a:pPr>
          <a:r>
            <a:rPr lang="en-US" sz="2900" kern="1200" dirty="0"/>
            <a:t>Develop and maintain trusting relationship between patient and clinician</a:t>
          </a:r>
        </a:p>
      </dsp:txBody>
      <dsp:txXfrm>
        <a:off x="685331" y="493754"/>
        <a:ext cx="9256803" cy="987509"/>
      </dsp:txXfrm>
    </dsp:sp>
    <dsp:sp modelId="{E03AF151-8D74-D24D-9901-4F2E96E9E6F8}">
      <dsp:nvSpPr>
        <dsp:cNvPr id="0" name=""/>
        <dsp:cNvSpPr/>
      </dsp:nvSpPr>
      <dsp:spPr>
        <a:xfrm>
          <a:off x="68138" y="370316"/>
          <a:ext cx="1234387" cy="123438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D6F325-66B2-6C41-B8F9-E1484114D250}">
      <dsp:nvSpPr>
        <dsp:cNvPr id="0" name=""/>
        <dsp:cNvSpPr/>
      </dsp:nvSpPr>
      <dsp:spPr>
        <a:xfrm>
          <a:off x="1044291" y="1975019"/>
          <a:ext cx="8897843" cy="987509"/>
        </a:xfrm>
        <a:prstGeom prst="rect">
          <a:avLst/>
        </a:prstGeom>
        <a:solidFill>
          <a:schemeClr val="accent2">
            <a:hueOff val="-287473"/>
            <a:satOff val="-17896"/>
            <a:lumOff val="-5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836" tIns="73660" rIns="73660" bIns="73660" numCol="1" spcCol="1270" anchor="ctr" anchorCtr="0">
          <a:noAutofit/>
        </a:bodyPr>
        <a:lstStyle/>
        <a:p>
          <a:pPr marL="0" lvl="0" indent="0" algn="l" defTabSz="1289050">
            <a:lnSpc>
              <a:spcPct val="90000"/>
            </a:lnSpc>
            <a:spcBef>
              <a:spcPct val="0"/>
            </a:spcBef>
            <a:spcAft>
              <a:spcPct val="35000"/>
            </a:spcAft>
            <a:buFont typeface="Arial" panose="020B0604020202020204" pitchFamily="34" charset="0"/>
            <a:buNone/>
          </a:pPr>
          <a:r>
            <a:rPr lang="en-US" sz="2900" kern="1200" dirty="0"/>
            <a:t>Promote autonomy and patient engagement</a:t>
          </a:r>
        </a:p>
      </dsp:txBody>
      <dsp:txXfrm>
        <a:off x="1044291" y="1975019"/>
        <a:ext cx="8897843" cy="987509"/>
      </dsp:txXfrm>
    </dsp:sp>
    <dsp:sp modelId="{A1AA6891-074E-E046-AD5A-2C9625465B56}">
      <dsp:nvSpPr>
        <dsp:cNvPr id="0" name=""/>
        <dsp:cNvSpPr/>
      </dsp:nvSpPr>
      <dsp:spPr>
        <a:xfrm>
          <a:off x="427097" y="1851580"/>
          <a:ext cx="1234387" cy="1234387"/>
        </a:xfrm>
        <a:prstGeom prst="ellipse">
          <a:avLst/>
        </a:prstGeom>
        <a:solidFill>
          <a:schemeClr val="lt1">
            <a:hueOff val="0"/>
            <a:satOff val="0"/>
            <a:lumOff val="0"/>
            <a:alphaOff val="0"/>
          </a:schemeClr>
        </a:solidFill>
        <a:ln w="12700" cap="flat" cmpd="sng" algn="ctr">
          <a:solidFill>
            <a:schemeClr val="accent2">
              <a:hueOff val="-287473"/>
              <a:satOff val="-17896"/>
              <a:lumOff val="-50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F0F9CB-5303-CA4F-973E-41BBD5AB984E}">
      <dsp:nvSpPr>
        <dsp:cNvPr id="0" name=""/>
        <dsp:cNvSpPr/>
      </dsp:nvSpPr>
      <dsp:spPr>
        <a:xfrm>
          <a:off x="685331" y="3456284"/>
          <a:ext cx="9256803" cy="987509"/>
        </a:xfrm>
        <a:prstGeom prst="rect">
          <a:avLst/>
        </a:prstGeom>
        <a:solidFill>
          <a:schemeClr val="accent2">
            <a:hueOff val="-574945"/>
            <a:satOff val="-35791"/>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836" tIns="73660" rIns="73660" bIns="73660" numCol="1" spcCol="1270" anchor="ctr" anchorCtr="0">
          <a:noAutofit/>
        </a:bodyPr>
        <a:lstStyle/>
        <a:p>
          <a:pPr marL="0" lvl="0" indent="0" algn="l" defTabSz="1289050">
            <a:lnSpc>
              <a:spcPct val="90000"/>
            </a:lnSpc>
            <a:spcBef>
              <a:spcPct val="0"/>
            </a:spcBef>
            <a:spcAft>
              <a:spcPct val="35000"/>
            </a:spcAft>
            <a:buFont typeface="Arial" panose="020B0604020202020204" pitchFamily="34" charset="0"/>
            <a:buNone/>
          </a:pPr>
          <a:r>
            <a:rPr lang="en-US" sz="2900" kern="1200" dirty="0"/>
            <a:t>Provide accurate information through respectful discussions</a:t>
          </a:r>
        </a:p>
      </dsp:txBody>
      <dsp:txXfrm>
        <a:off x="685331" y="3456284"/>
        <a:ext cx="9256803" cy="987509"/>
      </dsp:txXfrm>
    </dsp:sp>
    <dsp:sp modelId="{EC0B0B02-59EC-7B43-B343-49854663EAE8}">
      <dsp:nvSpPr>
        <dsp:cNvPr id="0" name=""/>
        <dsp:cNvSpPr/>
      </dsp:nvSpPr>
      <dsp:spPr>
        <a:xfrm>
          <a:off x="68138" y="3332845"/>
          <a:ext cx="1234387" cy="1234387"/>
        </a:xfrm>
        <a:prstGeom prst="ellipse">
          <a:avLst/>
        </a:prstGeom>
        <a:solidFill>
          <a:schemeClr val="lt1">
            <a:hueOff val="0"/>
            <a:satOff val="0"/>
            <a:lumOff val="0"/>
            <a:alphaOff val="0"/>
          </a:schemeClr>
        </a:solidFill>
        <a:ln w="12700" cap="flat" cmpd="sng" algn="ctr">
          <a:solidFill>
            <a:schemeClr val="accent2">
              <a:hueOff val="-574945"/>
              <a:satOff val="-35791"/>
              <a:lumOff val="-1000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AB086-C7A2-1D4C-B183-AAE88BF81C8D}">
      <dsp:nvSpPr>
        <dsp:cNvPr id="0" name=""/>
        <dsp:cNvSpPr/>
      </dsp:nvSpPr>
      <dsp:spPr>
        <a:xfrm>
          <a:off x="2185" y="0"/>
          <a:ext cx="3399764" cy="431411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Accept</a:t>
          </a:r>
        </a:p>
      </dsp:txBody>
      <dsp:txXfrm>
        <a:off x="2185" y="1725644"/>
        <a:ext cx="3399764" cy="1725644"/>
      </dsp:txXfrm>
    </dsp:sp>
    <dsp:sp modelId="{9B38F5A2-64D7-D84E-9AAA-D63F5959F6FC}">
      <dsp:nvSpPr>
        <dsp:cNvPr id="0" name=""/>
        <dsp:cNvSpPr/>
      </dsp:nvSpPr>
      <dsp:spPr>
        <a:xfrm>
          <a:off x="983768" y="258846"/>
          <a:ext cx="1436598" cy="143659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CFB0DB-B281-8241-B6CF-5059D8E028FD}">
      <dsp:nvSpPr>
        <dsp:cNvPr id="0" name=""/>
        <dsp:cNvSpPr/>
      </dsp:nvSpPr>
      <dsp:spPr>
        <a:xfrm>
          <a:off x="3503942" y="0"/>
          <a:ext cx="3399764" cy="4314110"/>
        </a:xfrm>
        <a:prstGeom prst="roundRect">
          <a:avLst>
            <a:gd name="adj" fmla="val 10000"/>
          </a:avLst>
        </a:prstGeom>
        <a:solidFill>
          <a:schemeClr val="accent2">
            <a:hueOff val="-287473"/>
            <a:satOff val="-17896"/>
            <a:lumOff val="-5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Movable Middle</a:t>
          </a:r>
        </a:p>
      </dsp:txBody>
      <dsp:txXfrm>
        <a:off x="3503942" y="1725644"/>
        <a:ext cx="3399764" cy="1725644"/>
      </dsp:txXfrm>
    </dsp:sp>
    <dsp:sp modelId="{C2B70E9D-C630-354A-B076-BE2CBF3B4B9E}">
      <dsp:nvSpPr>
        <dsp:cNvPr id="0" name=""/>
        <dsp:cNvSpPr/>
      </dsp:nvSpPr>
      <dsp:spPr>
        <a:xfrm>
          <a:off x="4485525" y="258846"/>
          <a:ext cx="1436598" cy="143659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ECC1F3-F2D3-E442-A850-EAAFBCD9872D}">
      <dsp:nvSpPr>
        <dsp:cNvPr id="0" name=""/>
        <dsp:cNvSpPr/>
      </dsp:nvSpPr>
      <dsp:spPr>
        <a:xfrm>
          <a:off x="7005700" y="0"/>
          <a:ext cx="3399764" cy="4314110"/>
        </a:xfrm>
        <a:prstGeom prst="roundRect">
          <a:avLst>
            <a:gd name="adj" fmla="val 10000"/>
          </a:avLst>
        </a:prstGeom>
        <a:solidFill>
          <a:schemeClr val="accent2">
            <a:hueOff val="-574945"/>
            <a:satOff val="-35791"/>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Decline</a:t>
          </a:r>
        </a:p>
      </dsp:txBody>
      <dsp:txXfrm>
        <a:off x="7005700" y="1725644"/>
        <a:ext cx="3399764" cy="1725644"/>
      </dsp:txXfrm>
    </dsp:sp>
    <dsp:sp modelId="{DE5E5546-711F-A245-B5D5-84FFDB0C67FB}">
      <dsp:nvSpPr>
        <dsp:cNvPr id="0" name=""/>
        <dsp:cNvSpPr/>
      </dsp:nvSpPr>
      <dsp:spPr>
        <a:xfrm>
          <a:off x="7987283" y="258846"/>
          <a:ext cx="1436598" cy="143659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B4B44A-850B-8742-8191-EFBF5E5E9FCA}">
      <dsp:nvSpPr>
        <dsp:cNvPr id="0" name=""/>
        <dsp:cNvSpPr/>
      </dsp:nvSpPr>
      <dsp:spPr>
        <a:xfrm>
          <a:off x="416305" y="3451288"/>
          <a:ext cx="9575038" cy="647116"/>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1667D-7E64-4F47-8F13-11C0A9AA7FDA}">
      <dsp:nvSpPr>
        <dsp:cNvPr id="0" name=""/>
        <dsp:cNvSpPr/>
      </dsp:nvSpPr>
      <dsp:spPr>
        <a:xfrm>
          <a:off x="0" y="4776702"/>
          <a:ext cx="9155875" cy="6269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Wrap Up</a:t>
          </a:r>
        </a:p>
      </dsp:txBody>
      <dsp:txXfrm>
        <a:off x="0" y="4776702"/>
        <a:ext cx="9155875" cy="338547"/>
      </dsp:txXfrm>
    </dsp:sp>
    <dsp:sp modelId="{4D18ABA2-8267-404E-ADB9-1141373F4F40}">
      <dsp:nvSpPr>
        <dsp:cNvPr id="0" name=""/>
        <dsp:cNvSpPr/>
      </dsp:nvSpPr>
      <dsp:spPr>
        <a:xfrm>
          <a:off x="0" y="5102710"/>
          <a:ext cx="9155875" cy="288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other questions do you have? How do you feel about starting LDA?</a:t>
          </a:r>
        </a:p>
      </dsp:txBody>
      <dsp:txXfrm>
        <a:off x="0" y="5102710"/>
        <a:ext cx="9155875" cy="288392"/>
      </dsp:txXfrm>
    </dsp:sp>
    <dsp:sp modelId="{C665078D-98F8-3741-8524-952AE68D540C}">
      <dsp:nvSpPr>
        <dsp:cNvPr id="0" name=""/>
        <dsp:cNvSpPr/>
      </dsp:nvSpPr>
      <dsp:spPr>
        <a:xfrm rot="10800000">
          <a:off x="0" y="3821873"/>
          <a:ext cx="9155875" cy="96423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Provide Accurate Information</a:t>
          </a:r>
        </a:p>
      </dsp:txBody>
      <dsp:txXfrm rot="-10800000">
        <a:off x="0" y="3821873"/>
        <a:ext cx="9155875" cy="338445"/>
      </dsp:txXfrm>
    </dsp:sp>
    <dsp:sp modelId="{C4A071A5-B67D-4F4E-880E-0254CCD3E9C2}">
      <dsp:nvSpPr>
        <dsp:cNvPr id="0" name=""/>
        <dsp:cNvSpPr/>
      </dsp:nvSpPr>
      <dsp:spPr>
        <a:xfrm>
          <a:off x="0" y="4160318"/>
          <a:ext cx="9155875" cy="288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Provide information that addresses specific concerns of the patient.</a:t>
          </a:r>
        </a:p>
      </dsp:txBody>
      <dsp:txXfrm>
        <a:off x="0" y="4160318"/>
        <a:ext cx="9155875" cy="288305"/>
      </dsp:txXfrm>
    </dsp:sp>
    <dsp:sp modelId="{BC45FE30-1FCC-5647-9275-CEC4F8AC030D}">
      <dsp:nvSpPr>
        <dsp:cNvPr id="0" name=""/>
        <dsp:cNvSpPr/>
      </dsp:nvSpPr>
      <dsp:spPr>
        <a:xfrm rot="10800000">
          <a:off x="0" y="2867044"/>
          <a:ext cx="9155875" cy="96423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Affirm Strengths</a:t>
          </a:r>
        </a:p>
      </dsp:txBody>
      <dsp:txXfrm rot="-10800000">
        <a:off x="0" y="2867044"/>
        <a:ext cx="9155875" cy="338445"/>
      </dsp:txXfrm>
    </dsp:sp>
    <dsp:sp modelId="{E586560B-2544-2043-B12C-0E7E60D40AC1}">
      <dsp:nvSpPr>
        <dsp:cNvPr id="0" name=""/>
        <dsp:cNvSpPr/>
      </dsp:nvSpPr>
      <dsp:spPr>
        <a:xfrm>
          <a:off x="0" y="3205490"/>
          <a:ext cx="9155875" cy="288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That’s a great question! Or I’m so impressed with…</a:t>
          </a:r>
        </a:p>
      </dsp:txBody>
      <dsp:txXfrm>
        <a:off x="0" y="3205490"/>
        <a:ext cx="9155875" cy="288305"/>
      </dsp:txXfrm>
    </dsp:sp>
    <dsp:sp modelId="{E3F35D08-2E12-2D41-AFAB-BEE5A943E8D7}">
      <dsp:nvSpPr>
        <dsp:cNvPr id="0" name=""/>
        <dsp:cNvSpPr/>
      </dsp:nvSpPr>
      <dsp:spPr>
        <a:xfrm rot="10800000">
          <a:off x="0" y="1912215"/>
          <a:ext cx="9155875" cy="96423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Reflect, Acknowledge, Normalize</a:t>
          </a:r>
        </a:p>
      </dsp:txBody>
      <dsp:txXfrm rot="-10800000">
        <a:off x="0" y="1912215"/>
        <a:ext cx="9155875" cy="338445"/>
      </dsp:txXfrm>
    </dsp:sp>
    <dsp:sp modelId="{A51942A0-C148-CF48-BC5A-0F901B7A4256}">
      <dsp:nvSpPr>
        <dsp:cNvPr id="0" name=""/>
        <dsp:cNvSpPr/>
      </dsp:nvSpPr>
      <dsp:spPr>
        <a:xfrm>
          <a:off x="0" y="2250661"/>
          <a:ext cx="9155875" cy="288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It sounds like ..., That's a really common concern.</a:t>
          </a:r>
        </a:p>
      </dsp:txBody>
      <dsp:txXfrm>
        <a:off x="0" y="2250661"/>
        <a:ext cx="9155875" cy="288305"/>
      </dsp:txXfrm>
    </dsp:sp>
    <dsp:sp modelId="{BDDA464E-0237-7F43-8BA8-CC0848E1B834}">
      <dsp:nvSpPr>
        <dsp:cNvPr id="0" name=""/>
        <dsp:cNvSpPr/>
      </dsp:nvSpPr>
      <dsp:spPr>
        <a:xfrm rot="10800000">
          <a:off x="0" y="957386"/>
          <a:ext cx="9155875" cy="96423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Open Ended Question</a:t>
          </a:r>
        </a:p>
      </dsp:txBody>
      <dsp:txXfrm rot="-10800000">
        <a:off x="0" y="957386"/>
        <a:ext cx="9155875" cy="338445"/>
      </dsp:txXfrm>
    </dsp:sp>
    <dsp:sp modelId="{7E036490-2F84-7A49-B1A6-6CA31E2C5A46}">
      <dsp:nvSpPr>
        <dsp:cNvPr id="0" name=""/>
        <dsp:cNvSpPr/>
      </dsp:nvSpPr>
      <dsp:spPr>
        <a:xfrm>
          <a:off x="0" y="1295832"/>
          <a:ext cx="9155875" cy="288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do you know about LDA? or How do you feel about LDA?</a:t>
          </a:r>
        </a:p>
      </dsp:txBody>
      <dsp:txXfrm>
        <a:off x="0" y="1295832"/>
        <a:ext cx="9155875" cy="288305"/>
      </dsp:txXfrm>
    </dsp:sp>
    <dsp:sp modelId="{81C29491-669A-5A48-9D7A-DE34E4E008BC}">
      <dsp:nvSpPr>
        <dsp:cNvPr id="0" name=""/>
        <dsp:cNvSpPr/>
      </dsp:nvSpPr>
      <dsp:spPr>
        <a:xfrm rot="10800000">
          <a:off x="0" y="15477"/>
          <a:ext cx="9155875" cy="96423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Review Risk Factor Screening</a:t>
          </a:r>
        </a:p>
      </dsp:txBody>
      <dsp:txXfrm rot="-10800000">
        <a:off x="0" y="15477"/>
        <a:ext cx="9155875" cy="338445"/>
      </dsp:txXfrm>
    </dsp:sp>
    <dsp:sp modelId="{422CAFCF-149C-154F-B2D7-58F819973F91}">
      <dsp:nvSpPr>
        <dsp:cNvPr id="0" name=""/>
        <dsp:cNvSpPr/>
      </dsp:nvSpPr>
      <dsp:spPr>
        <a:xfrm>
          <a:off x="0" y="341003"/>
          <a:ext cx="9155875" cy="288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Based on your preeclampsia risk factor screening, it looks like you would be a good candidate for LDA because of these risk factors..</a:t>
          </a:r>
        </a:p>
      </dsp:txBody>
      <dsp:txXfrm>
        <a:off x="0" y="341003"/>
        <a:ext cx="9155875" cy="28830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8111D830-A173-C24F-AE3B-7AAF89890C45}" type="datetimeFigureOut">
              <a:rPr lang="en-US" smtClean="0"/>
              <a:pPr/>
              <a:t>1/29/26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DC384F63-87C0-7248-8362-41D27F666570}" type="slidenum">
              <a:rPr lang="en-US" smtClean="0"/>
              <a:pPr/>
              <a:t>‹#›</a:t>
            </a:fld>
            <a:endParaRPr lang="en-US" dirty="0"/>
          </a:p>
        </p:txBody>
      </p:sp>
    </p:spTree>
    <p:extLst>
      <p:ext uri="{BB962C8B-B14F-4D97-AF65-F5344CB8AC3E}">
        <p14:creationId xmlns:p14="http://schemas.microsoft.com/office/powerpoint/2010/main" val="242349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Roboto" panose="02000000000000000000" pitchFamily="2" charset="0"/>
                <a:ea typeface="+mn-ea"/>
                <a:cs typeface="+mn-cs"/>
              </a:rPr>
              <a:t>Patient Story Outline – Opening Narrative </a:t>
            </a:r>
            <a:endParaRPr lang="en-US" sz="1200" b="0" i="0" kern="1200" dirty="0">
              <a:solidFill>
                <a:schemeClr val="tx1"/>
              </a:solidFill>
              <a:effectLst/>
              <a:latin typeface="Roboto" panose="02000000000000000000" pitchFamily="2" charset="0"/>
              <a:ea typeface="+mn-ea"/>
              <a:cs typeface="+mn-cs"/>
            </a:endParaRPr>
          </a:p>
          <a:p>
            <a:r>
              <a:rPr lang="en-US" sz="1200" b="1" i="0" kern="1200" dirty="0">
                <a:solidFill>
                  <a:schemeClr val="tx1"/>
                </a:solidFill>
                <a:effectLst/>
                <a:latin typeface="Roboto" panose="02000000000000000000" pitchFamily="2" charset="0"/>
                <a:ea typeface="+mn-ea"/>
                <a:cs typeface="+mn-cs"/>
              </a:rPr>
              <a:t>Purpose:</a:t>
            </a:r>
            <a:endParaRPr lang="en-US"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To ground the presentation in lived experience and illustrate how risk communication impacts trust, decision-making, and outcomes.</a:t>
            </a:r>
          </a:p>
          <a:p>
            <a:r>
              <a:rPr lang="en-US" sz="1200" b="1" i="0" kern="1200" dirty="0">
                <a:solidFill>
                  <a:schemeClr val="tx1"/>
                </a:solidFill>
                <a:effectLst/>
                <a:latin typeface="Roboto" panose="02000000000000000000" pitchFamily="2" charset="0"/>
                <a:ea typeface="+mn-ea"/>
                <a:cs typeface="+mn-cs"/>
              </a:rPr>
              <a:t>1. Context: Who I Am as a Patient</a:t>
            </a:r>
            <a:endParaRPr lang="en-US"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Black woman, age 34</a:t>
            </a:r>
          </a:p>
          <a:p>
            <a:r>
              <a:rPr lang="en-US" sz="1200" b="0" i="0" kern="1200" dirty="0">
                <a:solidFill>
                  <a:schemeClr val="tx1"/>
                </a:solidFill>
                <a:effectLst/>
                <a:latin typeface="Roboto" panose="02000000000000000000" pitchFamily="2" charset="0"/>
                <a:ea typeface="+mn-ea"/>
                <a:cs typeface="+mn-cs"/>
              </a:rPr>
              <a:t>High-risk pregnancy (2023)</a:t>
            </a:r>
          </a:p>
          <a:p>
            <a:r>
              <a:rPr lang="en-US" sz="1200" b="0" i="0" kern="1200" dirty="0">
                <a:solidFill>
                  <a:schemeClr val="tx1"/>
                </a:solidFill>
                <a:effectLst/>
                <a:latin typeface="Roboto" panose="02000000000000000000" pitchFamily="2" charset="0"/>
                <a:ea typeface="+mn-ea"/>
                <a:cs typeface="+mn-cs"/>
              </a:rPr>
              <a:t>Fifth pregnancy:</a:t>
            </a:r>
          </a:p>
          <a:p>
            <a:r>
              <a:rPr lang="en-US" sz="1200" b="0" i="0" kern="1200" dirty="0">
                <a:solidFill>
                  <a:schemeClr val="tx1"/>
                </a:solidFill>
                <a:effectLst/>
                <a:latin typeface="Roboto" panose="02000000000000000000" pitchFamily="2" charset="0"/>
                <a:ea typeface="+mn-ea"/>
                <a:cs typeface="+mn-cs"/>
              </a:rPr>
              <a:t>2 prior live births</a:t>
            </a:r>
          </a:p>
          <a:p>
            <a:r>
              <a:rPr lang="en-US" sz="1200" b="0" i="0" kern="1200" dirty="0">
                <a:solidFill>
                  <a:schemeClr val="tx1"/>
                </a:solidFill>
                <a:effectLst/>
                <a:latin typeface="Roboto" panose="02000000000000000000" pitchFamily="2" charset="0"/>
                <a:ea typeface="+mn-ea"/>
                <a:cs typeface="+mn-cs"/>
              </a:rPr>
              <a:t>1 miscarriage</a:t>
            </a:r>
          </a:p>
          <a:p>
            <a:r>
              <a:rPr lang="en-US" sz="1200" b="0" i="0" kern="1200" dirty="0">
                <a:solidFill>
                  <a:schemeClr val="tx1"/>
                </a:solidFill>
                <a:effectLst/>
                <a:latin typeface="Roboto" panose="02000000000000000000" pitchFamily="2" charset="0"/>
                <a:ea typeface="+mn-ea"/>
                <a:cs typeface="+mn-cs"/>
              </a:rPr>
              <a:t>1 molar pregnancy</a:t>
            </a:r>
          </a:p>
          <a:p>
            <a:r>
              <a:rPr lang="en-US" sz="1200" b="0" i="0" kern="1200" dirty="0">
                <a:solidFill>
                  <a:schemeClr val="tx1"/>
                </a:solidFill>
                <a:effectLst/>
                <a:latin typeface="Roboto" panose="02000000000000000000" pitchFamily="2" charset="0"/>
                <a:ea typeface="+mn-ea"/>
                <a:cs typeface="+mn-cs"/>
              </a:rPr>
              <a:t>All prior deliveries via C-section</a:t>
            </a:r>
          </a:p>
          <a:p>
            <a:r>
              <a:rPr lang="en-US" sz="1200" b="1" i="0" kern="1200" dirty="0">
                <a:solidFill>
                  <a:schemeClr val="tx1"/>
                </a:solidFill>
                <a:effectLst/>
                <a:latin typeface="Roboto" panose="02000000000000000000" pitchFamily="2" charset="0"/>
                <a:ea typeface="+mn-ea"/>
                <a:cs typeface="+mn-cs"/>
              </a:rPr>
              <a:t>2. Initial Prenatal Visit Experience</a:t>
            </a:r>
            <a:endParaRPr lang="en-US"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Expectations set for ultrasound, fetal heartbeat, and monitoring</a:t>
            </a:r>
          </a:p>
          <a:p>
            <a:r>
              <a:rPr lang="en-US" sz="1200" b="0" i="0" kern="1200" dirty="0">
                <a:solidFill>
                  <a:schemeClr val="tx1"/>
                </a:solidFill>
                <a:effectLst/>
                <a:latin typeface="Roboto" panose="02000000000000000000" pitchFamily="2" charset="0"/>
                <a:ea typeface="+mn-ea"/>
                <a:cs typeface="+mn-cs"/>
              </a:rPr>
              <a:t>Appointment felt rushed and non-personal</a:t>
            </a:r>
          </a:p>
          <a:p>
            <a:r>
              <a:rPr lang="en-US" sz="1200" b="0" i="0" kern="1200" dirty="0">
                <a:solidFill>
                  <a:schemeClr val="tx1"/>
                </a:solidFill>
                <a:effectLst/>
                <a:latin typeface="Roboto" panose="02000000000000000000" pitchFamily="2" charset="0"/>
                <a:ea typeface="+mn-ea"/>
                <a:cs typeface="+mn-cs"/>
              </a:rPr>
              <a:t>Recommendation for low-dose aspirin given</a:t>
            </a:r>
          </a:p>
          <a:p>
            <a:r>
              <a:rPr lang="en-US" sz="1200" b="0" i="0" kern="1200" dirty="0">
                <a:solidFill>
                  <a:schemeClr val="tx1"/>
                </a:solidFill>
                <a:effectLst/>
                <a:latin typeface="Roboto" panose="02000000000000000000" pitchFamily="2" charset="0"/>
                <a:ea typeface="+mn-ea"/>
                <a:cs typeface="+mn-cs"/>
              </a:rPr>
              <a:t>Justification centered on race rather than individualized risk</a:t>
            </a:r>
          </a:p>
          <a:p>
            <a:r>
              <a:rPr lang="en-US" sz="1200" b="0" i="0" kern="1200" dirty="0">
                <a:solidFill>
                  <a:schemeClr val="tx1"/>
                </a:solidFill>
                <a:effectLst/>
                <a:latin typeface="Roboto" panose="02000000000000000000" pitchFamily="2" charset="0"/>
                <a:ea typeface="+mn-ea"/>
                <a:cs typeface="+mn-cs"/>
              </a:rPr>
              <a:t>No discussion of labs, family history, or explanation of purpose</a:t>
            </a:r>
          </a:p>
          <a:p>
            <a:r>
              <a:rPr lang="en-US" sz="1200" b="1" i="0" kern="1200" dirty="0">
                <a:solidFill>
                  <a:schemeClr val="tx1"/>
                </a:solidFill>
                <a:effectLst/>
                <a:latin typeface="Roboto" panose="02000000000000000000" pitchFamily="2" charset="0"/>
                <a:ea typeface="+mn-ea"/>
                <a:cs typeface="+mn-cs"/>
              </a:rPr>
              <a:t>3. Impact on Trust and Decision-Making</a:t>
            </a:r>
            <a:endParaRPr lang="en-US"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Confusion and discomfort with recommendation</a:t>
            </a:r>
          </a:p>
          <a:p>
            <a:r>
              <a:rPr lang="en-US" sz="1200" b="0" i="0" kern="1200" dirty="0">
                <a:solidFill>
                  <a:schemeClr val="tx1"/>
                </a:solidFill>
                <a:effectLst/>
                <a:latin typeface="Roboto" panose="02000000000000000000" pitchFamily="2" charset="0"/>
                <a:ea typeface="+mn-ea"/>
                <a:cs typeface="+mn-cs"/>
              </a:rPr>
              <a:t>Refusal to take low-dose aspirin due to lack of explanation</a:t>
            </a:r>
          </a:p>
          <a:p>
            <a:r>
              <a:rPr lang="en-US" sz="1200" b="0" i="0" kern="1200" dirty="0">
                <a:solidFill>
                  <a:schemeClr val="tx1"/>
                </a:solidFill>
                <a:effectLst/>
                <a:latin typeface="Roboto" panose="02000000000000000000" pitchFamily="2" charset="0"/>
                <a:ea typeface="+mn-ea"/>
                <a:cs typeface="+mn-cs"/>
              </a:rPr>
              <a:t>Formal complaint filed</a:t>
            </a:r>
          </a:p>
          <a:p>
            <a:r>
              <a:rPr lang="en-US" sz="1200" b="0" i="0" kern="1200" dirty="0">
                <a:solidFill>
                  <a:schemeClr val="tx1"/>
                </a:solidFill>
                <a:effectLst/>
                <a:latin typeface="Roboto" panose="02000000000000000000" pitchFamily="2" charset="0"/>
                <a:ea typeface="+mn-ea"/>
                <a:cs typeface="+mn-cs"/>
              </a:rPr>
              <a:t>Limited provider options despite complaint</a:t>
            </a:r>
          </a:p>
          <a:p>
            <a:r>
              <a:rPr lang="en-US" sz="1200" b="1" i="0" kern="1200" dirty="0">
                <a:solidFill>
                  <a:schemeClr val="tx1"/>
                </a:solidFill>
                <a:effectLst/>
                <a:latin typeface="Roboto" panose="02000000000000000000" pitchFamily="2" charset="0"/>
                <a:ea typeface="+mn-ea"/>
                <a:cs typeface="+mn-cs"/>
              </a:rPr>
              <a:t>4. Second Appointment Experience</a:t>
            </a:r>
            <a:endParaRPr lang="en-US"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Presence of a student without prior reassurance</a:t>
            </a:r>
          </a:p>
          <a:p>
            <a:r>
              <a:rPr lang="en-US" sz="1200" b="0" i="0" kern="1200" dirty="0">
                <a:solidFill>
                  <a:schemeClr val="tx1"/>
                </a:solidFill>
                <a:effectLst/>
                <a:latin typeface="Roboto" panose="02000000000000000000" pitchFamily="2" charset="0"/>
                <a:ea typeface="+mn-ea"/>
                <a:cs typeface="+mn-cs"/>
              </a:rPr>
              <a:t>Provider communication directed to screen/student rather than patient</a:t>
            </a:r>
          </a:p>
          <a:p>
            <a:r>
              <a:rPr lang="en-US" sz="1200" b="0" i="0" kern="1200" dirty="0">
                <a:solidFill>
                  <a:schemeClr val="tx1"/>
                </a:solidFill>
                <a:effectLst/>
                <a:latin typeface="Roboto" panose="02000000000000000000" pitchFamily="2" charset="0"/>
                <a:ea typeface="+mn-ea"/>
                <a:cs typeface="+mn-cs"/>
              </a:rPr>
              <a:t>Lack of shared decision-making</a:t>
            </a:r>
          </a:p>
          <a:p>
            <a:r>
              <a:rPr lang="en-US" sz="1200" b="0" i="0" kern="1200" dirty="0">
                <a:solidFill>
                  <a:schemeClr val="tx1"/>
                </a:solidFill>
                <a:effectLst/>
                <a:latin typeface="Roboto" panose="02000000000000000000" pitchFamily="2" charset="0"/>
                <a:ea typeface="+mn-ea"/>
                <a:cs typeface="+mn-cs"/>
              </a:rPr>
              <a:t>Comments about weight and physical appearance</a:t>
            </a:r>
          </a:p>
          <a:p>
            <a:r>
              <a:rPr lang="en-US" sz="1200" b="0" i="0" kern="1200" dirty="0">
                <a:solidFill>
                  <a:schemeClr val="tx1"/>
                </a:solidFill>
                <a:effectLst/>
                <a:latin typeface="Roboto" panose="02000000000000000000" pitchFamily="2" charset="0"/>
                <a:ea typeface="+mn-ea"/>
                <a:cs typeface="+mn-cs"/>
              </a:rPr>
              <a:t>Patient refusal of services due to discomfort</a:t>
            </a:r>
          </a:p>
          <a:p>
            <a:r>
              <a:rPr lang="en-US" sz="1200" b="1" i="0" kern="1200" dirty="0">
                <a:solidFill>
                  <a:schemeClr val="tx1"/>
                </a:solidFill>
                <a:effectLst/>
                <a:latin typeface="Roboto" panose="02000000000000000000" pitchFamily="2" charset="0"/>
                <a:ea typeface="+mn-ea"/>
                <a:cs typeface="+mn-cs"/>
              </a:rPr>
              <a:t>5. Transition to Respectful Care</a:t>
            </a:r>
            <a:endParaRPr lang="en-US"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Assignment to a new nurse practitioner</a:t>
            </a:r>
          </a:p>
          <a:p>
            <a:r>
              <a:rPr lang="en-US" sz="1200" b="0" i="0" kern="1200" dirty="0">
                <a:solidFill>
                  <a:schemeClr val="tx1"/>
                </a:solidFill>
                <a:effectLst/>
                <a:latin typeface="Roboto" panose="02000000000000000000" pitchFamily="2" charset="0"/>
                <a:ea typeface="+mn-ea"/>
                <a:cs typeface="+mn-cs"/>
              </a:rPr>
              <a:t>Transparent communication style</a:t>
            </a:r>
          </a:p>
          <a:p>
            <a:r>
              <a:rPr lang="en-US" sz="1200" b="0" i="0" kern="1200" dirty="0">
                <a:solidFill>
                  <a:schemeClr val="tx1"/>
                </a:solidFill>
                <a:effectLst/>
                <a:latin typeface="Roboto" panose="02000000000000000000" pitchFamily="2" charset="0"/>
                <a:ea typeface="+mn-ea"/>
                <a:cs typeface="+mn-cs"/>
              </a:rPr>
              <a:t>Shared review of medical chart</a:t>
            </a:r>
          </a:p>
          <a:p>
            <a:r>
              <a:rPr lang="en-US" sz="1200" b="0" i="0" kern="1200" dirty="0">
                <a:solidFill>
                  <a:schemeClr val="tx1"/>
                </a:solidFill>
                <a:effectLst/>
                <a:latin typeface="Roboto" panose="02000000000000000000" pitchFamily="2" charset="0"/>
                <a:ea typeface="+mn-ea"/>
                <a:cs typeface="+mn-cs"/>
              </a:rPr>
              <a:t>Validation of patient questions and concerns</a:t>
            </a:r>
          </a:p>
          <a:p>
            <a:r>
              <a:rPr lang="en-US" sz="1200" b="0" i="0" kern="1200" dirty="0">
                <a:solidFill>
                  <a:schemeClr val="tx1"/>
                </a:solidFill>
                <a:effectLst/>
                <a:latin typeface="Roboto" panose="02000000000000000000" pitchFamily="2" charset="0"/>
                <a:ea typeface="+mn-ea"/>
                <a:cs typeface="+mn-cs"/>
              </a:rPr>
              <a:t>Recognition that aspirin initiation window had passed</a:t>
            </a:r>
          </a:p>
          <a:p>
            <a:r>
              <a:rPr lang="en-US" sz="1200" b="1" i="0" kern="1200" dirty="0">
                <a:solidFill>
                  <a:schemeClr val="tx1"/>
                </a:solidFill>
                <a:effectLst/>
                <a:latin typeface="Roboto" panose="02000000000000000000" pitchFamily="2" charset="0"/>
                <a:ea typeface="+mn-ea"/>
                <a:cs typeface="+mn-cs"/>
              </a:rPr>
              <a:t>6. Outcome and Reflection</a:t>
            </a:r>
            <a:endParaRPr lang="en-US"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Development of postpartum preeclampsia</a:t>
            </a:r>
          </a:p>
          <a:p>
            <a:r>
              <a:rPr lang="en-US" sz="1200" b="0" i="0" kern="1200" dirty="0">
                <a:solidFill>
                  <a:schemeClr val="tx1"/>
                </a:solidFill>
                <a:effectLst/>
                <a:latin typeface="Roboto" panose="02000000000000000000" pitchFamily="2" charset="0"/>
                <a:ea typeface="+mn-ea"/>
                <a:cs typeface="+mn-cs"/>
              </a:rPr>
              <a:t>Acute symptoms and delayed bonding with newborn</a:t>
            </a:r>
          </a:p>
          <a:p>
            <a:r>
              <a:rPr lang="en-US" sz="1200" b="0" i="0" kern="1200" dirty="0">
                <a:solidFill>
                  <a:schemeClr val="tx1"/>
                </a:solidFill>
                <a:effectLst/>
                <a:latin typeface="Roboto" panose="02000000000000000000" pitchFamily="2" charset="0"/>
                <a:ea typeface="+mn-ea"/>
                <a:cs typeface="+mn-cs"/>
              </a:rPr>
              <a:t>Ongoing monitoring and medication after discharge</a:t>
            </a:r>
          </a:p>
          <a:p>
            <a:r>
              <a:rPr lang="en-US" sz="1200" b="0" i="0" kern="1200" dirty="0">
                <a:solidFill>
                  <a:schemeClr val="tx1"/>
                </a:solidFill>
                <a:effectLst/>
                <a:latin typeface="Roboto" panose="02000000000000000000" pitchFamily="2" charset="0"/>
                <a:ea typeface="+mn-ea"/>
                <a:cs typeface="+mn-cs"/>
              </a:rPr>
              <a:t>Reflection on how respectful, timely communication could have altered experience</a:t>
            </a:r>
          </a:p>
          <a:p>
            <a:r>
              <a:rPr lang="en-US" sz="1200" b="1" i="0" kern="1200" dirty="0">
                <a:solidFill>
                  <a:schemeClr val="tx1"/>
                </a:solidFill>
                <a:effectLst/>
                <a:latin typeface="Roboto" panose="02000000000000000000" pitchFamily="2" charset="0"/>
                <a:ea typeface="+mn-ea"/>
                <a:cs typeface="+mn-cs"/>
              </a:rPr>
              <a:t>7. Transition to Educational Content</a:t>
            </a:r>
            <a:endParaRPr lang="en-US"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Story sets the foundation for discussing low-dose aspirin</a:t>
            </a:r>
          </a:p>
          <a:p>
            <a:r>
              <a:rPr lang="en-US" sz="1200" b="0" i="0" kern="1200" dirty="0">
                <a:solidFill>
                  <a:schemeClr val="tx1"/>
                </a:solidFill>
                <a:effectLst/>
                <a:latin typeface="Roboto" panose="02000000000000000000" pitchFamily="2" charset="0"/>
                <a:ea typeface="+mn-ea"/>
                <a:cs typeface="+mn-cs"/>
              </a:rPr>
              <a:t>Emphasis on respectful risk communication and patient partnership</a:t>
            </a:r>
          </a:p>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1</a:t>
            </a:fld>
            <a:endParaRPr lang="en-US" dirty="0"/>
          </a:p>
        </p:txBody>
      </p:sp>
    </p:spTree>
    <p:extLst>
      <p:ext uri="{BB962C8B-B14F-4D97-AF65-F5344CB8AC3E}">
        <p14:creationId xmlns:p14="http://schemas.microsoft.com/office/powerpoint/2010/main" val="1379667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20</a:t>
            </a:fld>
            <a:endParaRPr lang="en-US" dirty="0"/>
          </a:p>
        </p:txBody>
      </p:sp>
    </p:spTree>
    <p:extLst>
      <p:ext uri="{BB962C8B-B14F-4D97-AF65-F5344CB8AC3E}">
        <p14:creationId xmlns:p14="http://schemas.microsoft.com/office/powerpoint/2010/main" val="2610009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information – tie in community </a:t>
            </a:r>
          </a:p>
        </p:txBody>
      </p:sp>
      <p:sp>
        <p:nvSpPr>
          <p:cNvPr id="4" name="Slide Number Placeholder 3"/>
          <p:cNvSpPr>
            <a:spLocks noGrp="1"/>
          </p:cNvSpPr>
          <p:nvPr>
            <p:ph type="sldNum" sz="quarter" idx="5"/>
          </p:nvPr>
        </p:nvSpPr>
        <p:spPr/>
        <p:txBody>
          <a:bodyPr/>
          <a:lstStyle/>
          <a:p>
            <a:fld id="{DC384F63-87C0-7248-8362-41D27F666570}" type="slidenum">
              <a:rPr lang="en-US" smtClean="0"/>
              <a:pPr/>
              <a:t>21</a:t>
            </a:fld>
            <a:endParaRPr lang="en-US" dirty="0"/>
          </a:p>
        </p:txBody>
      </p:sp>
    </p:spTree>
    <p:extLst>
      <p:ext uri="{BB962C8B-B14F-4D97-AF65-F5344CB8AC3E}">
        <p14:creationId xmlns:p14="http://schemas.microsoft.com/office/powerpoint/2010/main" val="3110743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23</a:t>
            </a:fld>
            <a:endParaRPr lang="en-US" dirty="0"/>
          </a:p>
        </p:txBody>
      </p:sp>
    </p:spTree>
    <p:extLst>
      <p:ext uri="{BB962C8B-B14F-4D97-AF65-F5344CB8AC3E}">
        <p14:creationId xmlns:p14="http://schemas.microsoft.com/office/powerpoint/2010/main" val="427532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24</a:t>
            </a:fld>
            <a:endParaRPr lang="en-US" dirty="0"/>
          </a:p>
        </p:txBody>
      </p:sp>
    </p:spTree>
    <p:extLst>
      <p:ext uri="{BB962C8B-B14F-4D97-AF65-F5344CB8AC3E}">
        <p14:creationId xmlns:p14="http://schemas.microsoft.com/office/powerpoint/2010/main" val="2128955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26</a:t>
            </a:fld>
            <a:endParaRPr lang="en-US" dirty="0"/>
          </a:p>
        </p:txBody>
      </p:sp>
    </p:spTree>
    <p:extLst>
      <p:ext uri="{BB962C8B-B14F-4D97-AF65-F5344CB8AC3E}">
        <p14:creationId xmlns:p14="http://schemas.microsoft.com/office/powerpoint/2010/main" val="379214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patient declines, we want them to feel supported in their decision so they continue engaging in the rest of their care. </a:t>
            </a:r>
          </a:p>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27</a:t>
            </a:fld>
            <a:endParaRPr lang="en-US" dirty="0"/>
          </a:p>
        </p:txBody>
      </p:sp>
    </p:spTree>
    <p:extLst>
      <p:ext uri="{BB962C8B-B14F-4D97-AF65-F5344CB8AC3E}">
        <p14:creationId xmlns:p14="http://schemas.microsoft.com/office/powerpoint/2010/main" val="66472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35</a:t>
            </a:fld>
            <a:endParaRPr lang="en-US" dirty="0"/>
          </a:p>
        </p:txBody>
      </p:sp>
    </p:spTree>
    <p:extLst>
      <p:ext uri="{BB962C8B-B14F-4D97-AF65-F5344CB8AC3E}">
        <p14:creationId xmlns:p14="http://schemas.microsoft.com/office/powerpoint/2010/main" val="322726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dirty="0">
                <a:latin typeface="Roboto" panose="02000000000000000000" pitchFamily="2" charset="0"/>
                <a:ea typeface="Roboto" panose="02000000000000000000" pitchFamily="2" charset="0"/>
                <a:cs typeface="+mn-cs"/>
              </a:rPr>
              <a:t>Access the LDA Project Resources</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8BEC283-ADEF-1347-BAD7-46D7883B1E5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7152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40</a:t>
            </a:fld>
            <a:endParaRPr lang="en-US" dirty="0"/>
          </a:p>
        </p:txBody>
      </p:sp>
    </p:spTree>
    <p:extLst>
      <p:ext uri="{BB962C8B-B14F-4D97-AF65-F5344CB8AC3E}">
        <p14:creationId xmlns:p14="http://schemas.microsoft.com/office/powerpoint/2010/main" val="204647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am sure most of you have heard of CMQCC. It stands for the California Maternal Quality Care Collaborative. </a:t>
            </a:r>
            <a:endParaRPr lang="en-US" b="0" i="0" dirty="0">
              <a:solidFill>
                <a:srgbClr val="3F4444"/>
              </a:solidFill>
              <a:effectLst/>
              <a:latin typeface="Open Sans" panose="020F0502020204030204" pitchFamily="34" charset="0"/>
            </a:endParaRPr>
          </a:p>
          <a:p>
            <a:pPr algn="l"/>
            <a:endParaRPr lang="en-US" b="0" i="0" dirty="0">
              <a:solidFill>
                <a:srgbClr val="3F4444"/>
              </a:solidFill>
              <a:effectLst/>
              <a:latin typeface="Open Sans" panose="020F0502020204030204" pitchFamily="34" charset="0"/>
            </a:endParaRPr>
          </a:p>
          <a:p>
            <a:pPr algn="l"/>
            <a:r>
              <a:rPr lang="en-US" b="0" i="0" dirty="0">
                <a:solidFill>
                  <a:srgbClr val="3F4444"/>
                </a:solidFill>
                <a:effectLst/>
                <a:latin typeface="Open Sans" panose="020F0502020204030204" pitchFamily="34" charset="0"/>
              </a:rPr>
              <a:t>The mission of cmqcc is to end preventable morbidity, mortality and racial disparities in California maternity care. </a:t>
            </a:r>
          </a:p>
          <a:p>
            <a:pPr algn="l"/>
            <a:endParaRPr lang="en-US" b="0" i="0" dirty="0">
              <a:solidFill>
                <a:srgbClr val="3F4444"/>
              </a:solidFill>
              <a:effectLst/>
              <a:latin typeface="Open Sans" panose="020F0502020204030204" pitchFamily="34" charset="0"/>
            </a:endParaRPr>
          </a:p>
          <a:p>
            <a:pPr algn="l"/>
            <a:r>
              <a:rPr lang="en-US" b="0" i="0" dirty="0">
                <a:solidFill>
                  <a:srgbClr val="3F4444"/>
                </a:solidFill>
                <a:effectLst/>
                <a:latin typeface="Open Sans" panose="020F0502020204030204" pitchFamily="34" charset="0"/>
              </a:rPr>
              <a:t>We have been around for a while.. celebrating 19 years.</a:t>
            </a:r>
          </a:p>
          <a:p>
            <a:pPr algn="l"/>
            <a:endParaRPr lang="en-US" b="0" i="0" dirty="0">
              <a:solidFill>
                <a:srgbClr val="3F4444"/>
              </a:solidFill>
              <a:effectLst/>
              <a:latin typeface="Open Sans" panose="020F0502020204030204" pitchFamily="34" charset="0"/>
            </a:endParaRPr>
          </a:p>
          <a:p>
            <a:pPr algn="l"/>
            <a:r>
              <a:rPr lang="en-US" b="0" i="0" dirty="0">
                <a:solidFill>
                  <a:srgbClr val="3F4444"/>
                </a:solidFill>
                <a:effectLst/>
                <a:latin typeface="Open Sans" panose="020F0502020204030204" pitchFamily="34" charset="0"/>
              </a:rPr>
              <a:t>CMQCC is committed to evidence-based and data driven quality improvement.</a:t>
            </a:r>
          </a:p>
          <a:p>
            <a:pPr algn="l"/>
            <a:endParaRPr lang="en-US" b="0" i="0" dirty="0">
              <a:solidFill>
                <a:srgbClr val="3F4444"/>
              </a:solidFill>
              <a:effectLst/>
              <a:latin typeface="Open Sans" panose="020F0502020204030204" pitchFamily="34" charset="0"/>
            </a:endParaRPr>
          </a:p>
          <a:p>
            <a:pPr algn="l"/>
            <a:r>
              <a:rPr lang="en-US" b="0" i="0" dirty="0">
                <a:solidFill>
                  <a:srgbClr val="3F4444"/>
                </a:solidFill>
                <a:effectLst/>
                <a:latin typeface="Open Sans" panose="020F0502020204030204" pitchFamily="34" charset="0"/>
              </a:rPr>
              <a:t>CMQCC has a formula that combines outreach and STAKEHOLDER WISDOM with research and data into quality improvement toolkits to address pressing threats to maternal health</a:t>
            </a:r>
            <a:endParaRPr lang="en-US" dirty="0"/>
          </a:p>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3</a:t>
            </a:fld>
            <a:endParaRPr lang="en-US" dirty="0"/>
          </a:p>
        </p:txBody>
      </p:sp>
    </p:spTree>
    <p:extLst>
      <p:ext uri="{BB962C8B-B14F-4D97-AF65-F5344CB8AC3E}">
        <p14:creationId xmlns:p14="http://schemas.microsoft.com/office/powerpoint/2010/main" val="297118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1C30A7-6705-40EF-8DD0-7D6C16FE49BF}" type="slidenum">
              <a:rPr lang="en-US" smtClean="0"/>
              <a:t>5</a:t>
            </a:fld>
            <a:endParaRPr lang="en-US" dirty="0"/>
          </a:p>
        </p:txBody>
      </p:sp>
    </p:spTree>
    <p:extLst>
      <p:ext uri="{BB962C8B-B14F-4D97-AF65-F5344CB8AC3E}">
        <p14:creationId xmlns:p14="http://schemas.microsoft.com/office/powerpoint/2010/main" val="4293574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www.marchofdimes.org</a:t>
            </a:r>
            <a:r>
              <a:rPr lang="en-US" dirty="0"/>
              <a:t>/our-work/health-professionals/low-dose-aspirin-preeclampsia-prevention-implementation-guide</a:t>
            </a:r>
          </a:p>
        </p:txBody>
      </p:sp>
      <p:sp>
        <p:nvSpPr>
          <p:cNvPr id="4" name="Slide Number Placeholder 3"/>
          <p:cNvSpPr>
            <a:spLocks noGrp="1"/>
          </p:cNvSpPr>
          <p:nvPr>
            <p:ph type="sldNum" sz="quarter" idx="5"/>
          </p:nvPr>
        </p:nvSpPr>
        <p:spPr/>
        <p:txBody>
          <a:bodyPr/>
          <a:lstStyle/>
          <a:p>
            <a:fld id="{DC384F63-87C0-7248-8362-41D27F666570}" type="slidenum">
              <a:rPr lang="en-US" smtClean="0"/>
              <a:pPr/>
              <a:t>6</a:t>
            </a:fld>
            <a:endParaRPr lang="en-US" dirty="0"/>
          </a:p>
        </p:txBody>
      </p:sp>
    </p:spTree>
    <p:extLst>
      <p:ext uri="{BB962C8B-B14F-4D97-AF65-F5344CB8AC3E}">
        <p14:creationId xmlns:p14="http://schemas.microsoft.com/office/powerpoint/2010/main" val="32272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9</a:t>
            </a:fld>
            <a:endParaRPr lang="en-US" dirty="0"/>
          </a:p>
        </p:txBody>
      </p:sp>
    </p:spTree>
    <p:extLst>
      <p:ext uri="{BB962C8B-B14F-4D97-AF65-F5344CB8AC3E}">
        <p14:creationId xmlns:p14="http://schemas.microsoft.com/office/powerpoint/2010/main" val="288957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10</a:t>
            </a:fld>
            <a:endParaRPr lang="en-US" dirty="0"/>
          </a:p>
        </p:txBody>
      </p:sp>
    </p:spTree>
    <p:extLst>
      <p:ext uri="{BB962C8B-B14F-4D97-AF65-F5344CB8AC3E}">
        <p14:creationId xmlns:p14="http://schemas.microsoft.com/office/powerpoint/2010/main" val="314679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84F63-87C0-7248-8362-41D27F666570}" type="slidenum">
              <a:rPr lang="en-US" smtClean="0"/>
              <a:pPr/>
              <a:t>13</a:t>
            </a:fld>
            <a:endParaRPr lang="en-US" dirty="0"/>
          </a:p>
        </p:txBody>
      </p:sp>
    </p:spTree>
    <p:extLst>
      <p:ext uri="{BB962C8B-B14F-4D97-AF65-F5344CB8AC3E}">
        <p14:creationId xmlns:p14="http://schemas.microsoft.com/office/powerpoint/2010/main" val="1066728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logistics slide</a:t>
            </a:r>
          </a:p>
        </p:txBody>
      </p:sp>
      <p:sp>
        <p:nvSpPr>
          <p:cNvPr id="4" name="Slide Number Placeholder 3"/>
          <p:cNvSpPr>
            <a:spLocks noGrp="1"/>
          </p:cNvSpPr>
          <p:nvPr>
            <p:ph type="sldNum" sz="quarter" idx="5"/>
          </p:nvPr>
        </p:nvSpPr>
        <p:spPr/>
        <p:txBody>
          <a:bodyPr/>
          <a:lstStyle/>
          <a:p>
            <a:fld id="{DC384F63-87C0-7248-8362-41D27F666570}" type="slidenum">
              <a:rPr lang="en-US" smtClean="0"/>
              <a:pPr/>
              <a:t>16</a:t>
            </a:fld>
            <a:endParaRPr lang="en-US" dirty="0"/>
          </a:p>
        </p:txBody>
      </p:sp>
    </p:spTree>
    <p:extLst>
      <p:ext uri="{BB962C8B-B14F-4D97-AF65-F5344CB8AC3E}">
        <p14:creationId xmlns:p14="http://schemas.microsoft.com/office/powerpoint/2010/main" val="141296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54a9aaa08_0_5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54a9aaa08_0_5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buClr>
                <a:schemeClr val="dk1"/>
              </a:buClr>
              <a:buNone/>
            </a:pPr>
            <a:r>
              <a:rPr lang="en-US" sz="1300" b="1" i="1" dirty="0">
                <a:solidFill>
                  <a:srgbClr val="980000"/>
                </a:solidFill>
                <a:latin typeface="Calibri"/>
                <a:ea typeface="Calibri"/>
                <a:cs typeface="Calibri"/>
                <a:sym typeface="Calibri"/>
              </a:rPr>
              <a:t>https://</a:t>
            </a:r>
            <a:r>
              <a:rPr lang="en-US" sz="1300" b="1" i="1" dirty="0" err="1">
                <a:solidFill>
                  <a:srgbClr val="980000"/>
                </a:solidFill>
                <a:latin typeface="Calibri"/>
                <a:ea typeface="Calibri"/>
                <a:cs typeface="Calibri"/>
                <a:sym typeface="Calibri"/>
              </a:rPr>
              <a:t>www.cambridge.org</a:t>
            </a:r>
            <a:r>
              <a:rPr lang="en-US" sz="1300" b="1" i="1" dirty="0">
                <a:solidFill>
                  <a:srgbClr val="980000"/>
                </a:solidFill>
                <a:latin typeface="Calibri"/>
                <a:ea typeface="Calibri"/>
                <a:cs typeface="Calibri"/>
                <a:sym typeface="Calibri"/>
              </a:rPr>
              <a:t>/core/journals/</a:t>
            </a:r>
            <a:r>
              <a:rPr lang="en-US" sz="1300" b="1" i="1" dirty="0" err="1">
                <a:solidFill>
                  <a:srgbClr val="980000"/>
                </a:solidFill>
                <a:latin typeface="Calibri"/>
                <a:ea typeface="Calibri"/>
                <a:cs typeface="Calibri"/>
                <a:sym typeface="Calibri"/>
              </a:rPr>
              <a:t>behavioural</a:t>
            </a:r>
            <a:r>
              <a:rPr lang="en-US" sz="1300" b="1" i="1" dirty="0">
                <a:solidFill>
                  <a:srgbClr val="980000"/>
                </a:solidFill>
                <a:latin typeface="Calibri"/>
                <a:ea typeface="Calibri"/>
                <a:cs typeface="Calibri"/>
                <a:sym typeface="Calibri"/>
              </a:rPr>
              <a:t>-and-cognitive-psychotherapy/article/evolution-of-motivational-interviewing/F5B114B2592BE1B55AE39247545F1166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riangle 13"/>
          <p:cNvSpPr/>
          <p:nvPr userDrawn="1"/>
        </p:nvSpPr>
        <p:spPr>
          <a:xfrm>
            <a:off x="0" y="3971438"/>
            <a:ext cx="5401344" cy="2371060"/>
          </a:xfrm>
          <a:prstGeom prst="triangle">
            <a:avLst/>
          </a:prstGeom>
          <a:solidFill>
            <a:schemeClr val="accent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5" name="TextBox 4"/>
          <p:cNvSpPr txBox="1"/>
          <p:nvPr userDrawn="1"/>
        </p:nvSpPr>
        <p:spPr>
          <a:xfrm>
            <a:off x="10820400" y="6591300"/>
            <a:ext cx="184731" cy="369332"/>
          </a:xfrm>
          <a:prstGeom prst="rect">
            <a:avLst/>
          </a:prstGeom>
          <a:noFill/>
        </p:spPr>
        <p:txBody>
          <a:bodyPr wrap="none" rtlCol="0">
            <a:spAutoFit/>
          </a:bodyPr>
          <a:lstStyle/>
          <a:p>
            <a:endParaRPr lang="en-US" b="0" i="0" dirty="0">
              <a:latin typeface="Roboto" panose="02000000000000000000" pitchFamily="2" charset="0"/>
            </a:endParaRPr>
          </a:p>
        </p:txBody>
      </p:sp>
      <p:sp>
        <p:nvSpPr>
          <p:cNvPr id="11" name="Triangle 10"/>
          <p:cNvSpPr/>
          <p:nvPr userDrawn="1"/>
        </p:nvSpPr>
        <p:spPr>
          <a:xfrm rot="5400000">
            <a:off x="-982672" y="2605990"/>
            <a:ext cx="4612857" cy="2647507"/>
          </a:xfrm>
          <a:prstGeom prst="triangle">
            <a:avLst>
              <a:gd name="adj" fmla="val 498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3" name="Text Placeholder 21"/>
          <p:cNvSpPr>
            <a:spLocks noGrp="1"/>
          </p:cNvSpPr>
          <p:nvPr>
            <p:ph type="body" sz="quarter" idx="16" hasCustomPrompt="1"/>
          </p:nvPr>
        </p:nvSpPr>
        <p:spPr>
          <a:xfrm>
            <a:off x="-4" y="2099860"/>
            <a:ext cx="12192003" cy="786703"/>
          </a:xfrm>
          <a:prstGeom prst="rect">
            <a:avLst/>
          </a:prstGeom>
        </p:spPr>
        <p:txBody>
          <a:bodyPr anchor="t" anchorCtr="1"/>
          <a:lstStyle>
            <a:lvl1pPr marL="0" indent="0" algn="ctr">
              <a:buNone/>
              <a:defRPr sz="44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TITLE OF PRESENTATION</a:t>
            </a:r>
          </a:p>
        </p:txBody>
      </p:sp>
      <p:sp>
        <p:nvSpPr>
          <p:cNvPr id="22" name="Text Placeholder 21"/>
          <p:cNvSpPr>
            <a:spLocks noGrp="1"/>
          </p:cNvSpPr>
          <p:nvPr>
            <p:ph type="body" sz="quarter" idx="15" hasCustomPrompt="1"/>
          </p:nvPr>
        </p:nvSpPr>
        <p:spPr>
          <a:xfrm>
            <a:off x="0" y="3054167"/>
            <a:ext cx="12192000" cy="457200"/>
          </a:xfrm>
          <a:prstGeom prst="rect">
            <a:avLst/>
          </a:prstGeom>
        </p:spPr>
        <p:txBody>
          <a:bodyPr anchor="t" anchorCtr="1"/>
          <a:lstStyle>
            <a:lvl1pPr marL="0" indent="0">
              <a:buNone/>
              <a:defRPr b="0" i="0"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Sub-title of presentation</a:t>
            </a:r>
          </a:p>
        </p:txBody>
      </p:sp>
      <p:pic>
        <p:nvPicPr>
          <p:cNvPr id="8" name="Picture 7">
            <a:extLst>
              <a:ext uri="{FF2B5EF4-FFF2-40B4-BE49-F238E27FC236}">
                <a16:creationId xmlns:a16="http://schemas.microsoft.com/office/drawing/2014/main" id="{D26587E9-0ABC-7841-B9FD-00E9A4A99A77}"/>
              </a:ext>
            </a:extLst>
          </p:cNvPr>
          <p:cNvPicPr>
            <a:picLocks noChangeAspect="1"/>
          </p:cNvPicPr>
          <p:nvPr userDrawn="1"/>
        </p:nvPicPr>
        <p:blipFill>
          <a:blip r:embed="rId2"/>
          <a:srcRect/>
          <a:stretch/>
        </p:blipFill>
        <p:spPr>
          <a:xfrm>
            <a:off x="10282964" y="6458099"/>
            <a:ext cx="1354819" cy="322575"/>
          </a:xfrm>
          <a:prstGeom prst="rect">
            <a:avLst/>
          </a:prstGeom>
        </p:spPr>
      </p:pic>
    </p:spTree>
    <p:extLst>
      <p:ext uri="{BB962C8B-B14F-4D97-AF65-F5344CB8AC3E}">
        <p14:creationId xmlns:p14="http://schemas.microsoft.com/office/powerpoint/2010/main" val="166004324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10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396FF-7B73-1E47-8D03-7A154C227305}"/>
              </a:ext>
            </a:extLst>
          </p:cNvPr>
          <p:cNvPicPr>
            <a:picLocks noChangeAspect="1"/>
          </p:cNvPicPr>
          <p:nvPr userDrawn="1"/>
        </p:nvPicPr>
        <p:blipFill>
          <a:blip r:embed="rId2"/>
          <a:srcRect/>
          <a:stretch/>
        </p:blipFill>
        <p:spPr>
          <a:xfrm>
            <a:off x="2194560" y="2677160"/>
            <a:ext cx="7802880" cy="1503680"/>
          </a:xfrm>
          <a:prstGeom prst="rect">
            <a:avLst/>
          </a:prstGeom>
        </p:spPr>
      </p:pic>
    </p:spTree>
    <p:extLst>
      <p:ext uri="{BB962C8B-B14F-4D97-AF65-F5344CB8AC3E}">
        <p14:creationId xmlns:p14="http://schemas.microsoft.com/office/powerpoint/2010/main" val="142712173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3" name="Google Shape;53;p4"/>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54" name="Google Shape;54;p4"/>
          <p:cNvSpPr txBox="1">
            <a:spLocks noGrp="1"/>
          </p:cNvSpPr>
          <p:nvPr>
            <p:ph type="body" idx="1"/>
          </p:nvPr>
        </p:nvSpPr>
        <p:spPr>
          <a:xfrm>
            <a:off x="1092200" y="2654300"/>
            <a:ext cx="10007600" cy="326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006838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39023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3" imgW="0" imgH="0" progId="PowerPoint.Show.8">
                  <p:embed/>
                </p:oleObj>
              </mc:Choice>
              <mc:Fallback>
                <p:oleObj r:id="rId3" imgW="0" imgH="0" progId="PowerPoint.Show.8">
                  <p:embed/>
                  <p:pic>
                    <p:nvPicPr>
                      <p:cNvPr id="1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8382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err="1"/>
              <a:t>Sublist</a:t>
            </a:r>
            <a:endParaRPr lang="en-US"/>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7540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10820400" y="6591300"/>
            <a:ext cx="184731" cy="369332"/>
          </a:xfrm>
          <a:prstGeom prst="rect">
            <a:avLst/>
          </a:prstGeom>
          <a:noFill/>
        </p:spPr>
        <p:txBody>
          <a:bodyPr wrap="none" rtlCol="0">
            <a:spAutoFit/>
          </a:bodyPr>
          <a:lstStyle/>
          <a:p>
            <a:endParaRPr lang="en-US" b="0" i="0" dirty="0">
              <a:latin typeface="Roboto" panose="02000000000000000000" pitchFamily="2" charset="0"/>
            </a:endParaRPr>
          </a:p>
        </p:txBody>
      </p:sp>
      <p:sp>
        <p:nvSpPr>
          <p:cNvPr id="4" name="Triangle 3"/>
          <p:cNvSpPr/>
          <p:nvPr userDrawn="1"/>
        </p:nvSpPr>
        <p:spPr>
          <a:xfrm>
            <a:off x="133632" y="2999413"/>
            <a:ext cx="7798256" cy="3371569"/>
          </a:xfrm>
          <a:prstGeom prst="triangl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2" name="Triangle 11"/>
          <p:cNvSpPr/>
          <p:nvPr userDrawn="1"/>
        </p:nvSpPr>
        <p:spPr>
          <a:xfrm rot="5400000">
            <a:off x="-1446028" y="959013"/>
            <a:ext cx="6858000" cy="3965944"/>
          </a:xfrm>
          <a:prstGeom prst="triangle">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7" name="Text Placeholder 21"/>
          <p:cNvSpPr>
            <a:spLocks noGrp="1"/>
          </p:cNvSpPr>
          <p:nvPr>
            <p:ph type="body" sz="quarter" idx="17" hasCustomPrompt="1"/>
          </p:nvPr>
        </p:nvSpPr>
        <p:spPr>
          <a:xfrm>
            <a:off x="0" y="2201709"/>
            <a:ext cx="3036312" cy="1036938"/>
          </a:xfrm>
          <a:prstGeom prst="rect">
            <a:avLst/>
          </a:prstGeom>
        </p:spPr>
        <p:txBody>
          <a:bodyPr/>
          <a:lstStyle>
            <a:lvl1pPr marL="0" indent="0">
              <a:buNone/>
              <a:defRPr sz="3200" b="0" i="0" baseline="0">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	SECTION NAME</a:t>
            </a:r>
          </a:p>
        </p:txBody>
      </p:sp>
      <p:sp>
        <p:nvSpPr>
          <p:cNvPr id="18" name="Text Placeholder 21"/>
          <p:cNvSpPr>
            <a:spLocks noGrp="1"/>
          </p:cNvSpPr>
          <p:nvPr>
            <p:ph type="body" sz="quarter" idx="18" hasCustomPrompt="1"/>
          </p:nvPr>
        </p:nvSpPr>
        <p:spPr>
          <a:xfrm>
            <a:off x="291108" y="3289963"/>
            <a:ext cx="3674836" cy="457200"/>
          </a:xfrm>
          <a:prstGeom prst="rect">
            <a:avLst/>
          </a:prstGeom>
        </p:spPr>
        <p:txBody>
          <a:bodyPr/>
          <a:lstStyle>
            <a:lvl1pPr marL="0" indent="0">
              <a:buNone/>
              <a:defRPr b="0" i="0"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sub-title</a:t>
            </a:r>
          </a:p>
        </p:txBody>
      </p:sp>
    </p:spTree>
    <p:extLst>
      <p:ext uri="{BB962C8B-B14F-4D97-AF65-F5344CB8AC3E}">
        <p14:creationId xmlns:p14="http://schemas.microsoft.com/office/powerpoint/2010/main" val="348151193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10820400" y="6591300"/>
            <a:ext cx="184731" cy="369332"/>
          </a:xfrm>
          <a:prstGeom prst="rect">
            <a:avLst/>
          </a:prstGeom>
          <a:noFill/>
        </p:spPr>
        <p:txBody>
          <a:bodyPr wrap="none" rtlCol="0">
            <a:spAutoFit/>
          </a:bodyPr>
          <a:lstStyle/>
          <a:p>
            <a:endParaRPr lang="en-US" b="0" i="0" dirty="0">
              <a:latin typeface="Roboto" panose="02000000000000000000" pitchFamily="2" charset="0"/>
            </a:endParaRPr>
          </a:p>
        </p:txBody>
      </p:sp>
      <p:sp>
        <p:nvSpPr>
          <p:cNvPr id="4" name="Triangle 3"/>
          <p:cNvSpPr/>
          <p:nvPr userDrawn="1"/>
        </p:nvSpPr>
        <p:spPr>
          <a:xfrm>
            <a:off x="133632" y="2989473"/>
            <a:ext cx="7798256" cy="3371569"/>
          </a:xfrm>
          <a:prstGeom prst="triangl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2" name="Triangle 11"/>
          <p:cNvSpPr/>
          <p:nvPr userDrawn="1"/>
        </p:nvSpPr>
        <p:spPr>
          <a:xfrm rot="5400000">
            <a:off x="-1446028" y="949073"/>
            <a:ext cx="6858000" cy="3965944"/>
          </a:xfrm>
          <a:prstGeom prst="triangle">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7" name="Text Placeholder 21"/>
          <p:cNvSpPr>
            <a:spLocks noGrp="1"/>
          </p:cNvSpPr>
          <p:nvPr>
            <p:ph type="body" sz="quarter" idx="17" hasCustomPrompt="1"/>
          </p:nvPr>
        </p:nvSpPr>
        <p:spPr>
          <a:xfrm>
            <a:off x="0" y="2191769"/>
            <a:ext cx="3036312" cy="1036938"/>
          </a:xfrm>
          <a:prstGeom prst="rect">
            <a:avLst/>
          </a:prstGeom>
        </p:spPr>
        <p:txBody>
          <a:bodyPr/>
          <a:lstStyle>
            <a:lvl1pPr marL="0" indent="0">
              <a:buNone/>
              <a:defRPr sz="3200" b="0" i="0" baseline="0">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	SECTION NAME</a:t>
            </a:r>
          </a:p>
        </p:txBody>
      </p:sp>
      <p:sp>
        <p:nvSpPr>
          <p:cNvPr id="18" name="Text Placeholder 21"/>
          <p:cNvSpPr>
            <a:spLocks noGrp="1"/>
          </p:cNvSpPr>
          <p:nvPr>
            <p:ph type="body" sz="quarter" idx="18" hasCustomPrompt="1"/>
          </p:nvPr>
        </p:nvSpPr>
        <p:spPr>
          <a:xfrm>
            <a:off x="291108" y="3280023"/>
            <a:ext cx="3036312" cy="457200"/>
          </a:xfrm>
          <a:prstGeom prst="rect">
            <a:avLst/>
          </a:prstGeom>
        </p:spPr>
        <p:txBody>
          <a:bodyPr/>
          <a:lstStyle>
            <a:lvl1pPr marL="0" indent="0">
              <a:buNone/>
              <a:defRPr b="0" i="0" baseline="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sub-title</a:t>
            </a:r>
          </a:p>
        </p:txBody>
      </p:sp>
    </p:spTree>
    <p:extLst>
      <p:ext uri="{BB962C8B-B14F-4D97-AF65-F5344CB8AC3E}">
        <p14:creationId xmlns:p14="http://schemas.microsoft.com/office/powerpoint/2010/main" val="10052420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_paragraph">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0" y="248779"/>
            <a:ext cx="12192000" cy="493161"/>
          </a:xfrm>
          <a:prstGeom prst="rect">
            <a:avLst/>
          </a:prstGeom>
        </p:spPr>
        <p:txBody>
          <a:bodyPr anchor="ctr" anchorCtr="1">
            <a:noAutofit/>
          </a:bodyPr>
          <a:lstStyle>
            <a:lvl1pPr marL="0" indent="0" algn="ctr">
              <a:buNone/>
              <a:defRPr sz="32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Title</a:t>
            </a:r>
          </a:p>
        </p:txBody>
      </p:sp>
      <p:sp>
        <p:nvSpPr>
          <p:cNvPr id="5" name="Text Placeholder 19"/>
          <p:cNvSpPr>
            <a:spLocks noGrp="1"/>
          </p:cNvSpPr>
          <p:nvPr>
            <p:ph type="body" sz="quarter" idx="11" hasCustomPrompt="1"/>
          </p:nvPr>
        </p:nvSpPr>
        <p:spPr>
          <a:xfrm>
            <a:off x="0" y="732134"/>
            <a:ext cx="12192000" cy="493161"/>
          </a:xfrm>
          <a:prstGeom prst="rect">
            <a:avLst/>
          </a:prstGeom>
        </p:spPr>
        <p:txBody>
          <a:bodyPr anchor="ctr" anchorCtr="1">
            <a:noAutofit/>
          </a:bodyPr>
          <a:lstStyle>
            <a:lvl1pPr marL="0" indent="0" algn="ctr">
              <a:buNone/>
              <a:defRPr sz="24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Sub-title</a:t>
            </a:r>
          </a:p>
        </p:txBody>
      </p:sp>
      <p:sp>
        <p:nvSpPr>
          <p:cNvPr id="3" name="Text Placeholder 2"/>
          <p:cNvSpPr>
            <a:spLocks noGrp="1"/>
          </p:cNvSpPr>
          <p:nvPr>
            <p:ph type="body" sz="quarter" idx="12" hasCustomPrompt="1"/>
          </p:nvPr>
        </p:nvSpPr>
        <p:spPr>
          <a:xfrm>
            <a:off x="1174750" y="1765300"/>
            <a:ext cx="9842500" cy="31115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sz="2400" b="0" i="0" kern="1200" baseline="0" dirty="0" smtClean="0">
                <a:solidFill>
                  <a:schemeClr val="bg2">
                    <a:lumMod val="10000"/>
                  </a:schemeClr>
                </a:solidFill>
                <a:effectLst/>
                <a:latin typeface="Roboto" panose="02000000000000000000" pitchFamily="2" charset="0"/>
                <a:ea typeface="Roboto" panose="02000000000000000000" pitchFamily="2" charset="0"/>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“Lorem ipsum dolor sit </a:t>
            </a:r>
            <a:r>
              <a:rPr lang="en-US" dirty="0" err="1"/>
              <a:t>amet</a:t>
            </a:r>
            <a:r>
              <a:rPr lang="en-US" dirty="0"/>
              <a:t>, </a:t>
            </a:r>
            <a:r>
              <a:rPr lang="en-US" dirty="0" err="1"/>
              <a:t>consetctetur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alqua</a:t>
            </a:r>
            <a:r>
              <a:rPr lang="en-US" dirty="0"/>
              <a:t>. Lorem ipsum dolor sit </a:t>
            </a:r>
            <a:r>
              <a:rPr lang="en-US" dirty="0" err="1"/>
              <a:t>amet</a:t>
            </a:r>
            <a:r>
              <a:rPr lang="en-US" dirty="0"/>
              <a:t>, </a:t>
            </a:r>
            <a:r>
              <a:rPr lang="en-US" dirty="0" err="1"/>
              <a:t>consetctetur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alqua</a:t>
            </a:r>
            <a:r>
              <a:rPr lang="en-US" dirty="0"/>
              <a:t>. Lorem ipsum dolor sit </a:t>
            </a:r>
            <a:r>
              <a:rPr lang="en-US" dirty="0" err="1"/>
              <a:t>amet</a:t>
            </a:r>
            <a:r>
              <a:rPr lang="en-US" dirty="0"/>
              <a:t>, </a:t>
            </a:r>
            <a:r>
              <a:rPr lang="en-US" dirty="0" err="1"/>
              <a:t>consetctetur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alqua</a:t>
            </a:r>
            <a:r>
              <a:rPr lang="en-US" dirty="0"/>
              <a:t>. Lorem ipsum dolor sit </a:t>
            </a:r>
            <a:r>
              <a:rPr lang="en-US" dirty="0" err="1"/>
              <a:t>amet</a:t>
            </a:r>
            <a:r>
              <a:rPr lang="en-US" dirty="0"/>
              <a:t>, </a:t>
            </a:r>
            <a:r>
              <a:rPr lang="en-US" dirty="0" err="1"/>
              <a:t>consetctetur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alqua</a:t>
            </a:r>
            <a:r>
              <a:rPr lang="en-US" dirty="0"/>
              <a:t>. Lorem ipsum dolor sit </a:t>
            </a:r>
            <a:r>
              <a:rPr lang="en-US" dirty="0" err="1"/>
              <a:t>amet</a:t>
            </a:r>
            <a:r>
              <a:rPr lang="en-US" dirty="0"/>
              <a:t>, </a:t>
            </a:r>
            <a:r>
              <a:rPr lang="en-US" dirty="0" err="1"/>
              <a:t>consetctetur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alqua</a:t>
            </a: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406631003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large 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828800" y="1479405"/>
            <a:ext cx="8813800" cy="4557712"/>
          </a:xfrm>
          <a:prstGeom prst="rect">
            <a:avLst/>
          </a:prstGeom>
        </p:spPr>
        <p:txBody>
          <a:bodyPr/>
          <a:lstStyle>
            <a:lvl1pPr>
              <a:defRPr>
                <a:latin typeface="Roboto" panose="02000000000000000000" pitchFamily="2" charset="0"/>
                <a:ea typeface="Roboto" panose="02000000000000000000" pitchFamily="2" charset="0"/>
              </a:defRPr>
            </a:lvl1pPr>
          </a:lstStyle>
          <a:p>
            <a:r>
              <a:rPr lang="en-US"/>
              <a:t>Click icon to add picture</a:t>
            </a:r>
            <a:endParaRPr lang="en-US" dirty="0"/>
          </a:p>
        </p:txBody>
      </p:sp>
      <p:sp>
        <p:nvSpPr>
          <p:cNvPr id="11" name="Text Placeholder 19"/>
          <p:cNvSpPr>
            <a:spLocks noGrp="1"/>
          </p:cNvSpPr>
          <p:nvPr>
            <p:ph type="body" sz="quarter" idx="11" hasCustomPrompt="1"/>
          </p:nvPr>
        </p:nvSpPr>
        <p:spPr>
          <a:xfrm>
            <a:off x="0" y="248779"/>
            <a:ext cx="12192000" cy="493161"/>
          </a:xfrm>
          <a:prstGeom prst="rect">
            <a:avLst/>
          </a:prstGeom>
        </p:spPr>
        <p:txBody>
          <a:bodyPr anchor="ctr" anchorCtr="1">
            <a:noAutofit/>
          </a:bodyPr>
          <a:lstStyle>
            <a:lvl1pPr marL="0" indent="0" algn="ctr">
              <a:buNone/>
              <a:defRPr sz="32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Title</a:t>
            </a:r>
          </a:p>
        </p:txBody>
      </p:sp>
    </p:spTree>
    <p:extLst>
      <p:ext uri="{BB962C8B-B14F-4D97-AF65-F5344CB8AC3E}">
        <p14:creationId xmlns:p14="http://schemas.microsoft.com/office/powerpoint/2010/main" val="8131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three blocks of text">
    <p:spTree>
      <p:nvGrpSpPr>
        <p:cNvPr id="1" name=""/>
        <p:cNvGrpSpPr/>
        <p:nvPr/>
      </p:nvGrpSpPr>
      <p:grpSpPr>
        <a:xfrm>
          <a:off x="0" y="0"/>
          <a:ext cx="0" cy="0"/>
          <a:chOff x="0" y="0"/>
          <a:chExt cx="0" cy="0"/>
        </a:xfrm>
      </p:grpSpPr>
      <p:sp>
        <p:nvSpPr>
          <p:cNvPr id="3" name="Rectangular Callout 2"/>
          <p:cNvSpPr/>
          <p:nvPr userDrawn="1"/>
        </p:nvSpPr>
        <p:spPr>
          <a:xfrm>
            <a:off x="585121" y="1816100"/>
            <a:ext cx="3286125" cy="698500"/>
          </a:xfrm>
          <a:prstGeom prst="wedgeRectCallo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1" name="Rectangular Callout 10"/>
          <p:cNvSpPr/>
          <p:nvPr userDrawn="1"/>
        </p:nvSpPr>
        <p:spPr>
          <a:xfrm>
            <a:off x="4456367" y="1816100"/>
            <a:ext cx="3282696" cy="698500"/>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2" name="Rectangular Callout 11"/>
          <p:cNvSpPr/>
          <p:nvPr userDrawn="1"/>
        </p:nvSpPr>
        <p:spPr>
          <a:xfrm>
            <a:off x="8324184" y="1816100"/>
            <a:ext cx="3282696" cy="698500"/>
          </a:xfrm>
          <a:prstGeom prst="wedgeRectCallout">
            <a:avLst/>
          </a:prstGeom>
          <a:solidFill>
            <a:srgbClr val="FDC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4" name="Text Placeholder 19"/>
          <p:cNvSpPr>
            <a:spLocks noGrp="1"/>
          </p:cNvSpPr>
          <p:nvPr>
            <p:ph type="body" sz="quarter" idx="10" hasCustomPrompt="1"/>
          </p:nvPr>
        </p:nvSpPr>
        <p:spPr>
          <a:xfrm>
            <a:off x="0" y="248779"/>
            <a:ext cx="12192000" cy="493161"/>
          </a:xfrm>
          <a:prstGeom prst="rect">
            <a:avLst/>
          </a:prstGeom>
        </p:spPr>
        <p:txBody>
          <a:bodyPr anchor="ctr" anchorCtr="1">
            <a:noAutofit/>
          </a:bodyPr>
          <a:lstStyle>
            <a:lvl1pPr marL="0" indent="0" algn="ctr">
              <a:buNone/>
              <a:defRPr sz="32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Title</a:t>
            </a:r>
          </a:p>
        </p:txBody>
      </p:sp>
      <p:sp>
        <p:nvSpPr>
          <p:cNvPr id="17" name="Text Placeholder 19"/>
          <p:cNvSpPr>
            <a:spLocks noGrp="1"/>
          </p:cNvSpPr>
          <p:nvPr>
            <p:ph type="body" sz="quarter" idx="11" hasCustomPrompt="1"/>
          </p:nvPr>
        </p:nvSpPr>
        <p:spPr>
          <a:xfrm>
            <a:off x="0" y="741940"/>
            <a:ext cx="12192000" cy="493161"/>
          </a:xfrm>
          <a:prstGeom prst="rect">
            <a:avLst/>
          </a:prstGeom>
        </p:spPr>
        <p:txBody>
          <a:bodyPr anchor="ctr" anchorCtr="1">
            <a:noAutofit/>
          </a:bodyPr>
          <a:lstStyle>
            <a:lvl1pPr marL="0" indent="0" algn="ctr">
              <a:buNone/>
              <a:defRPr sz="24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Sub-title</a:t>
            </a:r>
          </a:p>
        </p:txBody>
      </p:sp>
      <p:sp>
        <p:nvSpPr>
          <p:cNvPr id="4" name="Text Placeholder 3"/>
          <p:cNvSpPr>
            <a:spLocks noGrp="1"/>
          </p:cNvSpPr>
          <p:nvPr>
            <p:ph type="body" sz="quarter" idx="12" hasCustomPrompt="1"/>
          </p:nvPr>
        </p:nvSpPr>
        <p:spPr>
          <a:xfrm>
            <a:off x="585122" y="2806699"/>
            <a:ext cx="3286792" cy="311563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2000" b="0" i="0" baseline="0">
                <a:solidFill>
                  <a:srgbClr val="181717"/>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sed</a:t>
            </a:r>
            <a:r>
              <a:rPr lang="en-US" sz="1800" b="0" i="0" kern="1200" spc="0" dirty="0">
                <a:solidFill>
                  <a:schemeClr val="tx1"/>
                </a:solidFill>
                <a:effectLst/>
                <a:latin typeface="+mn-lt"/>
                <a:ea typeface="+mn-ea"/>
                <a:cs typeface="+mn-cs"/>
              </a:rPr>
              <a:t> do </a:t>
            </a:r>
            <a:r>
              <a:rPr lang="en-US" sz="1800" b="0" i="0" kern="1200" spc="0" dirty="0" err="1">
                <a:solidFill>
                  <a:schemeClr val="tx1"/>
                </a:solidFill>
                <a:effectLst/>
                <a:latin typeface="+mn-lt"/>
                <a:ea typeface="+mn-ea"/>
                <a:cs typeface="+mn-cs"/>
              </a:rPr>
              <a:t>eiusmod</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tempor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incididunt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labore</a:t>
            </a:r>
            <a:r>
              <a:rPr lang="en-US" sz="1800" b="0" i="0" kern="1200" spc="0" dirty="0">
                <a:solidFill>
                  <a:schemeClr val="tx1"/>
                </a:solidFill>
                <a:effectLst/>
                <a:latin typeface="+mn-lt"/>
                <a:ea typeface="+mn-ea"/>
                <a:cs typeface="+mn-cs"/>
              </a:rPr>
              <a:t> et </a:t>
            </a:r>
            <a:r>
              <a:rPr lang="en-US" sz="1800" b="0" i="0" kern="1200" spc="0" dirty="0" err="1">
                <a:solidFill>
                  <a:schemeClr val="tx1"/>
                </a:solidFill>
                <a:effectLst/>
                <a:latin typeface="+mn-lt"/>
                <a:ea typeface="+mn-ea"/>
                <a:cs typeface="+mn-cs"/>
              </a:rPr>
              <a:t>dolore</a:t>
            </a:r>
            <a:r>
              <a:rPr lang="en-US" sz="1800" b="0" i="0" kern="1200" spc="0" dirty="0">
                <a:solidFill>
                  <a:schemeClr val="tx1"/>
                </a:solidFill>
                <a:effectLst/>
                <a:latin typeface="+mn-lt"/>
                <a:ea typeface="+mn-ea"/>
                <a:cs typeface="+mn-cs"/>
              </a:rPr>
              <a:t> magna </a:t>
            </a:r>
            <a:r>
              <a:rPr lang="en-US" sz="1800" b="0" i="0" kern="1200" spc="0" dirty="0" err="1">
                <a:solidFill>
                  <a:schemeClr val="tx1"/>
                </a:solidFill>
                <a:effectLst/>
                <a:latin typeface="+mn-lt"/>
                <a:ea typeface="+mn-ea"/>
                <a:cs typeface="+mn-cs"/>
              </a:rPr>
              <a:t>aliqua</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enim</a:t>
            </a:r>
            <a:r>
              <a:rPr lang="en-US" sz="1800" b="0" i="0" kern="1200" spc="0" dirty="0">
                <a:solidFill>
                  <a:schemeClr val="tx1"/>
                </a:solidFill>
                <a:effectLst/>
                <a:latin typeface="+mn-lt"/>
                <a:ea typeface="+mn-ea"/>
                <a:cs typeface="+mn-cs"/>
              </a:rPr>
              <a:t> ad minim </a:t>
            </a:r>
            <a:r>
              <a:rPr lang="en-US" sz="1800" b="0" i="0" kern="1200" spc="0" dirty="0" err="1">
                <a:solidFill>
                  <a:schemeClr val="tx1"/>
                </a:solidFill>
                <a:effectLst/>
                <a:latin typeface="+mn-lt"/>
                <a:ea typeface="+mn-ea"/>
                <a:cs typeface="+mn-cs"/>
              </a:rPr>
              <a:t>veniam</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quis</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nostrud</a:t>
            </a:r>
            <a:r>
              <a:rPr lang="en-US" sz="1800" b="0" i="0" kern="1200" spc="0" dirty="0">
                <a:solidFill>
                  <a:schemeClr val="tx1"/>
                </a:solidFill>
                <a:effectLst/>
                <a:latin typeface="+mn-lt"/>
                <a:ea typeface="+mn-ea"/>
                <a:cs typeface="+mn-cs"/>
              </a:rPr>
              <a:t> exercitation </a:t>
            </a:r>
            <a:r>
              <a:rPr lang="en-US" sz="1800" b="0" i="0" kern="1200" spc="0" dirty="0" err="1">
                <a:solidFill>
                  <a:schemeClr val="tx1"/>
                </a:solidFill>
                <a:effectLst/>
                <a:latin typeface="+mn-lt"/>
                <a:ea typeface="+mn-ea"/>
                <a:cs typeface="+mn-cs"/>
              </a:rPr>
              <a:t>ullamco</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laboris</a:t>
            </a:r>
            <a:r>
              <a:rPr lang="en-US" sz="1800" b="0" i="0" kern="1200" spc="0" dirty="0">
                <a:solidFill>
                  <a:schemeClr val="tx1"/>
                </a:solidFill>
                <a:effectLst/>
                <a:latin typeface="+mn-lt"/>
                <a:ea typeface="+mn-ea"/>
                <a:cs typeface="+mn-cs"/>
              </a:rPr>
              <a:t> nisi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aliquip</a:t>
            </a:r>
            <a:r>
              <a:rPr lang="en-US" sz="1800" b="0" i="0" kern="1200" spc="0" dirty="0">
                <a:solidFill>
                  <a:schemeClr val="tx1"/>
                </a:solidFill>
                <a:effectLst/>
                <a:latin typeface="+mn-lt"/>
                <a:ea typeface="+mn-ea"/>
                <a:cs typeface="+mn-cs"/>
              </a:rPr>
              <a:t> ex </a:t>
            </a:r>
            <a:r>
              <a:rPr lang="en-US" sz="1800" b="0" i="0" kern="1200" spc="0" dirty="0" err="1">
                <a:solidFill>
                  <a:schemeClr val="tx1"/>
                </a:solidFill>
                <a:effectLst/>
                <a:latin typeface="+mn-lt"/>
                <a:ea typeface="+mn-ea"/>
                <a:cs typeface="+mn-cs"/>
              </a:rPr>
              <a:t>ea</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commodo</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consequat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Duis</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aute</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irure</a:t>
            </a:r>
            <a:r>
              <a:rPr lang="en-US" sz="1800" b="0" i="0" kern="1200" spc="0" dirty="0">
                <a:solidFill>
                  <a:schemeClr val="tx1"/>
                </a:solidFill>
                <a:effectLst/>
                <a:latin typeface="+mn-lt"/>
                <a:ea typeface="+mn-ea"/>
                <a:cs typeface="+mn-cs"/>
              </a:rPr>
              <a:t> dolor in </a:t>
            </a:r>
            <a:r>
              <a:rPr lang="en-US" sz="1800" b="0" i="0" kern="1200" spc="0" dirty="0" err="1">
                <a:solidFill>
                  <a:schemeClr val="tx1"/>
                </a:solidFill>
                <a:effectLst/>
                <a:latin typeface="+mn-lt"/>
                <a:ea typeface="+mn-ea"/>
                <a:cs typeface="+mn-cs"/>
              </a:rPr>
              <a:t>reprehenderit</a:t>
            </a:r>
            <a:r>
              <a:rPr lang="en-US" sz="1800" b="0" i="0" kern="1200" spc="0" dirty="0">
                <a:solidFill>
                  <a:schemeClr val="tx1"/>
                </a:solidFill>
                <a:effectLst/>
                <a:latin typeface="+mn-lt"/>
                <a:ea typeface="+mn-ea"/>
                <a:cs typeface="+mn-cs"/>
              </a:rPr>
              <a:t> in </a:t>
            </a:r>
            <a:endParaRPr lang="en-US" dirty="0"/>
          </a:p>
          <a:p>
            <a:pPr marL="228600" marR="0" lvl="0" indent="-228600" algn="l" defTabSz="914400" rtl="0" eaLnBrk="1" fontAlgn="auto" latinLnBrk="0" hangingPunct="1">
              <a:lnSpc>
                <a:spcPct val="90000"/>
              </a:lnSpc>
              <a:spcBef>
                <a:spcPts val="1000"/>
              </a:spcBef>
              <a:spcAft>
                <a:spcPts val="0"/>
              </a:spcAft>
              <a:buClrTx/>
              <a:buSzTx/>
              <a:tabLst/>
              <a:defRPr/>
            </a:pPr>
            <a:endParaRPr lang="en-US" dirty="0"/>
          </a:p>
        </p:txBody>
      </p:sp>
      <p:sp>
        <p:nvSpPr>
          <p:cNvPr id="18" name="Text Placeholder 3"/>
          <p:cNvSpPr>
            <a:spLocks noGrp="1"/>
          </p:cNvSpPr>
          <p:nvPr>
            <p:ph type="body" sz="quarter" idx="13" hasCustomPrompt="1"/>
          </p:nvPr>
        </p:nvSpPr>
        <p:spPr>
          <a:xfrm>
            <a:off x="4452271" y="2806700"/>
            <a:ext cx="3286792" cy="31156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2000" b="0" i="0" baseline="0">
                <a:solidFill>
                  <a:srgbClr val="181717"/>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sed</a:t>
            </a:r>
            <a:r>
              <a:rPr lang="en-US" sz="1800" b="0" i="0" kern="1200" spc="0" dirty="0">
                <a:solidFill>
                  <a:schemeClr val="tx1"/>
                </a:solidFill>
                <a:effectLst/>
                <a:latin typeface="+mn-lt"/>
                <a:ea typeface="+mn-ea"/>
                <a:cs typeface="+mn-cs"/>
              </a:rPr>
              <a:t> do </a:t>
            </a:r>
            <a:r>
              <a:rPr lang="en-US" sz="1800" b="0" i="0" kern="1200" spc="0" dirty="0" err="1">
                <a:solidFill>
                  <a:schemeClr val="tx1"/>
                </a:solidFill>
                <a:effectLst/>
                <a:latin typeface="+mn-lt"/>
                <a:ea typeface="+mn-ea"/>
                <a:cs typeface="+mn-cs"/>
              </a:rPr>
              <a:t>eiusmod</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tempor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incididunt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labore</a:t>
            </a:r>
            <a:r>
              <a:rPr lang="en-US" sz="1800" b="0" i="0" kern="1200" spc="0" dirty="0">
                <a:solidFill>
                  <a:schemeClr val="tx1"/>
                </a:solidFill>
                <a:effectLst/>
                <a:latin typeface="+mn-lt"/>
                <a:ea typeface="+mn-ea"/>
                <a:cs typeface="+mn-cs"/>
              </a:rPr>
              <a:t> et </a:t>
            </a:r>
            <a:r>
              <a:rPr lang="en-US" sz="1800" b="0" i="0" kern="1200" spc="0" dirty="0" err="1">
                <a:solidFill>
                  <a:schemeClr val="tx1"/>
                </a:solidFill>
                <a:effectLst/>
                <a:latin typeface="+mn-lt"/>
                <a:ea typeface="+mn-ea"/>
                <a:cs typeface="+mn-cs"/>
              </a:rPr>
              <a:t>dolore</a:t>
            </a:r>
            <a:r>
              <a:rPr lang="en-US" sz="1800" b="0" i="0" kern="1200" spc="0" dirty="0">
                <a:solidFill>
                  <a:schemeClr val="tx1"/>
                </a:solidFill>
                <a:effectLst/>
                <a:latin typeface="+mn-lt"/>
                <a:ea typeface="+mn-ea"/>
                <a:cs typeface="+mn-cs"/>
              </a:rPr>
              <a:t> magna </a:t>
            </a:r>
            <a:r>
              <a:rPr lang="en-US" sz="1800" b="0" i="0" kern="1200" spc="0" dirty="0" err="1">
                <a:solidFill>
                  <a:schemeClr val="tx1"/>
                </a:solidFill>
                <a:effectLst/>
                <a:latin typeface="+mn-lt"/>
                <a:ea typeface="+mn-ea"/>
                <a:cs typeface="+mn-cs"/>
              </a:rPr>
              <a:t>aliqua</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enim</a:t>
            </a:r>
            <a:r>
              <a:rPr lang="en-US" sz="1800" b="0" i="0" kern="1200" spc="0" dirty="0">
                <a:solidFill>
                  <a:schemeClr val="tx1"/>
                </a:solidFill>
                <a:effectLst/>
                <a:latin typeface="+mn-lt"/>
                <a:ea typeface="+mn-ea"/>
                <a:cs typeface="+mn-cs"/>
              </a:rPr>
              <a:t> ad minim </a:t>
            </a:r>
            <a:r>
              <a:rPr lang="en-US" sz="1800" b="0" i="0" kern="1200" spc="0" dirty="0" err="1">
                <a:solidFill>
                  <a:schemeClr val="tx1"/>
                </a:solidFill>
                <a:effectLst/>
                <a:latin typeface="+mn-lt"/>
                <a:ea typeface="+mn-ea"/>
                <a:cs typeface="+mn-cs"/>
              </a:rPr>
              <a:t>veniam</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quis</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nostrud</a:t>
            </a:r>
            <a:r>
              <a:rPr lang="en-US" sz="1800" b="0" i="0" kern="1200" spc="0" dirty="0">
                <a:solidFill>
                  <a:schemeClr val="tx1"/>
                </a:solidFill>
                <a:effectLst/>
                <a:latin typeface="+mn-lt"/>
                <a:ea typeface="+mn-ea"/>
                <a:cs typeface="+mn-cs"/>
              </a:rPr>
              <a:t> exercitation </a:t>
            </a:r>
            <a:r>
              <a:rPr lang="en-US" sz="1800" b="0" i="0" kern="1200" spc="0" dirty="0" err="1">
                <a:solidFill>
                  <a:schemeClr val="tx1"/>
                </a:solidFill>
                <a:effectLst/>
                <a:latin typeface="+mn-lt"/>
                <a:ea typeface="+mn-ea"/>
                <a:cs typeface="+mn-cs"/>
              </a:rPr>
              <a:t>ullamco</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laboris</a:t>
            </a:r>
            <a:r>
              <a:rPr lang="en-US" sz="1800" b="0" i="0" kern="1200" spc="0" dirty="0">
                <a:solidFill>
                  <a:schemeClr val="tx1"/>
                </a:solidFill>
                <a:effectLst/>
                <a:latin typeface="+mn-lt"/>
                <a:ea typeface="+mn-ea"/>
                <a:cs typeface="+mn-cs"/>
              </a:rPr>
              <a:t> nisi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aliquip</a:t>
            </a:r>
            <a:r>
              <a:rPr lang="en-US" sz="1800" b="0" i="0" kern="1200" spc="0" dirty="0">
                <a:solidFill>
                  <a:schemeClr val="tx1"/>
                </a:solidFill>
                <a:effectLst/>
                <a:latin typeface="+mn-lt"/>
                <a:ea typeface="+mn-ea"/>
                <a:cs typeface="+mn-cs"/>
              </a:rPr>
              <a:t> ex </a:t>
            </a:r>
            <a:r>
              <a:rPr lang="en-US" sz="1800" b="0" i="0" kern="1200" spc="0" dirty="0" err="1">
                <a:solidFill>
                  <a:schemeClr val="tx1"/>
                </a:solidFill>
                <a:effectLst/>
                <a:latin typeface="+mn-lt"/>
                <a:ea typeface="+mn-ea"/>
                <a:cs typeface="+mn-cs"/>
              </a:rPr>
              <a:t>ea</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commodo</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consequat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Duis</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aute</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irure</a:t>
            </a:r>
            <a:r>
              <a:rPr lang="en-US" sz="1800" b="0" i="0" kern="1200" spc="0" dirty="0">
                <a:solidFill>
                  <a:schemeClr val="tx1"/>
                </a:solidFill>
                <a:effectLst/>
                <a:latin typeface="+mn-lt"/>
                <a:ea typeface="+mn-ea"/>
                <a:cs typeface="+mn-cs"/>
              </a:rPr>
              <a:t> dolor in </a:t>
            </a:r>
            <a:r>
              <a:rPr lang="en-US" sz="1800" b="0" i="0" kern="1200" spc="0" dirty="0" err="1">
                <a:solidFill>
                  <a:schemeClr val="tx1"/>
                </a:solidFill>
                <a:effectLst/>
                <a:latin typeface="+mn-lt"/>
                <a:ea typeface="+mn-ea"/>
                <a:cs typeface="+mn-cs"/>
              </a:rPr>
              <a:t>reprehenderit</a:t>
            </a:r>
            <a:r>
              <a:rPr lang="en-US" sz="1800" b="0" i="0" kern="1200" spc="0" dirty="0">
                <a:solidFill>
                  <a:schemeClr val="tx1"/>
                </a:solidFill>
                <a:effectLst/>
                <a:latin typeface="+mn-lt"/>
                <a:ea typeface="+mn-ea"/>
                <a:cs typeface="+mn-cs"/>
              </a:rPr>
              <a:t> in </a:t>
            </a:r>
            <a:endParaRPr lang="en-US" dirty="0"/>
          </a:p>
          <a:p>
            <a:pPr marL="228600" marR="0" lvl="0" indent="-228600" algn="l" defTabSz="914400" rtl="0" eaLnBrk="1" fontAlgn="auto" latinLnBrk="0" hangingPunct="1">
              <a:lnSpc>
                <a:spcPct val="90000"/>
              </a:lnSpc>
              <a:spcBef>
                <a:spcPts val="1000"/>
              </a:spcBef>
              <a:spcAft>
                <a:spcPts val="0"/>
              </a:spcAft>
              <a:buClrTx/>
              <a:buSzTx/>
              <a:tabLst/>
              <a:defRPr/>
            </a:pPr>
            <a:endParaRPr lang="en-US" dirty="0"/>
          </a:p>
        </p:txBody>
      </p:sp>
      <p:sp>
        <p:nvSpPr>
          <p:cNvPr id="19" name="Text Placeholder 3"/>
          <p:cNvSpPr>
            <a:spLocks noGrp="1"/>
          </p:cNvSpPr>
          <p:nvPr>
            <p:ph type="body" sz="quarter" idx="14" hasCustomPrompt="1"/>
          </p:nvPr>
        </p:nvSpPr>
        <p:spPr>
          <a:xfrm>
            <a:off x="8322136" y="2806700"/>
            <a:ext cx="3286792" cy="31156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2000" b="0" i="0" baseline="0">
                <a:solidFill>
                  <a:srgbClr val="181717"/>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sed</a:t>
            </a:r>
            <a:r>
              <a:rPr lang="en-US" sz="1800" b="0" i="0" kern="1200" spc="0" dirty="0">
                <a:solidFill>
                  <a:schemeClr val="tx1"/>
                </a:solidFill>
                <a:effectLst/>
                <a:latin typeface="+mn-lt"/>
                <a:ea typeface="+mn-ea"/>
                <a:cs typeface="+mn-cs"/>
              </a:rPr>
              <a:t> do </a:t>
            </a:r>
            <a:r>
              <a:rPr lang="en-US" sz="1800" b="0" i="0" kern="1200" spc="0" dirty="0" err="1">
                <a:solidFill>
                  <a:schemeClr val="tx1"/>
                </a:solidFill>
                <a:effectLst/>
                <a:latin typeface="+mn-lt"/>
                <a:ea typeface="+mn-ea"/>
                <a:cs typeface="+mn-cs"/>
              </a:rPr>
              <a:t>eiusmod</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tempor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incididunt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labore</a:t>
            </a:r>
            <a:r>
              <a:rPr lang="en-US" sz="1800" b="0" i="0" kern="1200" spc="0" dirty="0">
                <a:solidFill>
                  <a:schemeClr val="tx1"/>
                </a:solidFill>
                <a:effectLst/>
                <a:latin typeface="+mn-lt"/>
                <a:ea typeface="+mn-ea"/>
                <a:cs typeface="+mn-cs"/>
              </a:rPr>
              <a:t> et </a:t>
            </a:r>
            <a:r>
              <a:rPr lang="en-US" sz="1800" b="0" i="0" kern="1200" spc="0" dirty="0" err="1">
                <a:solidFill>
                  <a:schemeClr val="tx1"/>
                </a:solidFill>
                <a:effectLst/>
                <a:latin typeface="+mn-lt"/>
                <a:ea typeface="+mn-ea"/>
                <a:cs typeface="+mn-cs"/>
              </a:rPr>
              <a:t>dolore</a:t>
            </a:r>
            <a:r>
              <a:rPr lang="en-US" sz="1800" b="0" i="0" kern="1200" spc="0" dirty="0">
                <a:solidFill>
                  <a:schemeClr val="tx1"/>
                </a:solidFill>
                <a:effectLst/>
                <a:latin typeface="+mn-lt"/>
                <a:ea typeface="+mn-ea"/>
                <a:cs typeface="+mn-cs"/>
              </a:rPr>
              <a:t> magna </a:t>
            </a:r>
            <a:r>
              <a:rPr lang="en-US" sz="1800" b="0" i="0" kern="1200" spc="0" dirty="0" err="1">
                <a:solidFill>
                  <a:schemeClr val="tx1"/>
                </a:solidFill>
                <a:effectLst/>
                <a:latin typeface="+mn-lt"/>
                <a:ea typeface="+mn-ea"/>
                <a:cs typeface="+mn-cs"/>
              </a:rPr>
              <a:t>aliqua</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enim</a:t>
            </a:r>
            <a:r>
              <a:rPr lang="en-US" sz="1800" b="0" i="0" kern="1200" spc="0" dirty="0">
                <a:solidFill>
                  <a:schemeClr val="tx1"/>
                </a:solidFill>
                <a:effectLst/>
                <a:latin typeface="+mn-lt"/>
                <a:ea typeface="+mn-ea"/>
                <a:cs typeface="+mn-cs"/>
              </a:rPr>
              <a:t> ad minim </a:t>
            </a:r>
            <a:r>
              <a:rPr lang="en-US" sz="1800" b="0" i="0" kern="1200" spc="0" dirty="0" err="1">
                <a:solidFill>
                  <a:schemeClr val="tx1"/>
                </a:solidFill>
                <a:effectLst/>
                <a:latin typeface="+mn-lt"/>
                <a:ea typeface="+mn-ea"/>
                <a:cs typeface="+mn-cs"/>
              </a:rPr>
              <a:t>veniam</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quis</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nostrud</a:t>
            </a:r>
            <a:r>
              <a:rPr lang="en-US" sz="1800" b="0" i="0" kern="1200" spc="0" dirty="0">
                <a:solidFill>
                  <a:schemeClr val="tx1"/>
                </a:solidFill>
                <a:effectLst/>
                <a:latin typeface="+mn-lt"/>
                <a:ea typeface="+mn-ea"/>
                <a:cs typeface="+mn-cs"/>
              </a:rPr>
              <a:t> exercitation </a:t>
            </a:r>
            <a:r>
              <a:rPr lang="en-US" sz="1800" b="0" i="0" kern="1200" spc="0" dirty="0" err="1">
                <a:solidFill>
                  <a:schemeClr val="tx1"/>
                </a:solidFill>
                <a:effectLst/>
                <a:latin typeface="+mn-lt"/>
                <a:ea typeface="+mn-ea"/>
                <a:cs typeface="+mn-cs"/>
              </a:rPr>
              <a:t>ullamco</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laboris</a:t>
            </a:r>
            <a:r>
              <a:rPr lang="en-US" sz="1800" b="0" i="0" kern="1200" spc="0" dirty="0">
                <a:solidFill>
                  <a:schemeClr val="tx1"/>
                </a:solidFill>
                <a:effectLst/>
                <a:latin typeface="+mn-lt"/>
                <a:ea typeface="+mn-ea"/>
                <a:cs typeface="+mn-cs"/>
              </a:rPr>
              <a:t> nisi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aliquip</a:t>
            </a:r>
            <a:r>
              <a:rPr lang="en-US" sz="1800" b="0" i="0" kern="1200" spc="0" dirty="0">
                <a:solidFill>
                  <a:schemeClr val="tx1"/>
                </a:solidFill>
                <a:effectLst/>
                <a:latin typeface="+mn-lt"/>
                <a:ea typeface="+mn-ea"/>
                <a:cs typeface="+mn-cs"/>
              </a:rPr>
              <a:t> ex </a:t>
            </a:r>
            <a:r>
              <a:rPr lang="en-US" sz="1800" b="0" i="0" kern="1200" spc="0" dirty="0" err="1">
                <a:solidFill>
                  <a:schemeClr val="tx1"/>
                </a:solidFill>
                <a:effectLst/>
                <a:latin typeface="+mn-lt"/>
                <a:ea typeface="+mn-ea"/>
                <a:cs typeface="+mn-cs"/>
              </a:rPr>
              <a:t>ea</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commodo</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consequat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Duis</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aute</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irure</a:t>
            </a:r>
            <a:r>
              <a:rPr lang="en-US" sz="1800" b="0" i="0" kern="1200" spc="0" dirty="0">
                <a:solidFill>
                  <a:schemeClr val="tx1"/>
                </a:solidFill>
                <a:effectLst/>
                <a:latin typeface="+mn-lt"/>
                <a:ea typeface="+mn-ea"/>
                <a:cs typeface="+mn-cs"/>
              </a:rPr>
              <a:t> dolor in </a:t>
            </a:r>
            <a:r>
              <a:rPr lang="en-US" sz="1800" b="0" i="0" kern="1200" spc="0" dirty="0" err="1">
                <a:solidFill>
                  <a:schemeClr val="tx1"/>
                </a:solidFill>
                <a:effectLst/>
                <a:latin typeface="+mn-lt"/>
                <a:ea typeface="+mn-ea"/>
                <a:cs typeface="+mn-cs"/>
              </a:rPr>
              <a:t>reprehenderit</a:t>
            </a:r>
            <a:r>
              <a:rPr lang="en-US" sz="1800" b="0" i="0" kern="1200" spc="0" dirty="0">
                <a:solidFill>
                  <a:schemeClr val="tx1"/>
                </a:solidFill>
                <a:effectLst/>
                <a:latin typeface="+mn-lt"/>
                <a:ea typeface="+mn-ea"/>
                <a:cs typeface="+mn-cs"/>
              </a:rPr>
              <a:t> in </a:t>
            </a:r>
            <a:endParaRPr lang="en-US" dirty="0"/>
          </a:p>
          <a:p>
            <a:pPr marL="228600" marR="0" lvl="0" indent="-228600" algn="l" defTabSz="914400" rtl="0" eaLnBrk="1" fontAlgn="auto" latinLnBrk="0" hangingPunct="1">
              <a:lnSpc>
                <a:spcPct val="90000"/>
              </a:lnSpc>
              <a:spcBef>
                <a:spcPts val="1000"/>
              </a:spcBef>
              <a:spcAft>
                <a:spcPts val="0"/>
              </a:spcAft>
              <a:buClrTx/>
              <a:buSzTx/>
              <a:tabLst/>
              <a:defRPr/>
            </a:pPr>
            <a:endParaRPr lang="en-US" dirty="0"/>
          </a:p>
        </p:txBody>
      </p:sp>
      <p:sp>
        <p:nvSpPr>
          <p:cNvPr id="5" name="Text Placeholder 4"/>
          <p:cNvSpPr>
            <a:spLocks noGrp="1"/>
          </p:cNvSpPr>
          <p:nvPr>
            <p:ph type="body" sz="quarter" idx="15" hasCustomPrompt="1"/>
          </p:nvPr>
        </p:nvSpPr>
        <p:spPr>
          <a:xfrm>
            <a:off x="585121" y="1816099"/>
            <a:ext cx="3286124" cy="619125"/>
          </a:xfrm>
          <a:prstGeom prst="rect">
            <a:avLst/>
          </a:prstGeom>
        </p:spPr>
        <p:txBody>
          <a:bodyPr anchor="ctr" anchorCtr="1"/>
          <a:lstStyle>
            <a:lvl1pPr marL="0" indent="0">
              <a:buNone/>
              <a:defRPr b="0" i="0">
                <a:solidFill>
                  <a:schemeClr val="bg1"/>
                </a:solidFill>
                <a:latin typeface="Roboto" panose="02000000000000000000" pitchFamily="2" charset="0"/>
                <a:ea typeface="Roboto" panose="02000000000000000000" pitchFamily="2" charset="0"/>
                <a:cs typeface="Gill Sans SemiBold" charset="0"/>
              </a:defRPr>
            </a:lvl1pPr>
            <a:lvl4pPr marL="1371600" indent="0">
              <a:buNone/>
              <a:defRPr>
                <a:solidFill>
                  <a:schemeClr val="bg1"/>
                </a:solidFill>
              </a:defRPr>
            </a:lvl4pPr>
          </a:lstStyle>
          <a:p>
            <a:pPr lvl="0"/>
            <a:r>
              <a:rPr lang="en-US" dirty="0"/>
              <a:t>Header</a:t>
            </a:r>
          </a:p>
        </p:txBody>
      </p:sp>
      <p:sp>
        <p:nvSpPr>
          <p:cNvPr id="16" name="Text Placeholder 4"/>
          <p:cNvSpPr>
            <a:spLocks noGrp="1"/>
          </p:cNvSpPr>
          <p:nvPr>
            <p:ph type="body" sz="quarter" idx="16" hasCustomPrompt="1"/>
          </p:nvPr>
        </p:nvSpPr>
        <p:spPr>
          <a:xfrm>
            <a:off x="4452939" y="1816100"/>
            <a:ext cx="3286124" cy="619125"/>
          </a:xfrm>
          <a:prstGeom prst="rect">
            <a:avLst/>
          </a:prstGeom>
        </p:spPr>
        <p:txBody>
          <a:bodyPr anchor="ctr" anchorCtr="1"/>
          <a:lstStyle>
            <a:lvl1pPr marL="0" indent="0">
              <a:buNone/>
              <a:defRPr b="0" i="0">
                <a:solidFill>
                  <a:schemeClr val="bg1"/>
                </a:solidFill>
                <a:latin typeface="Roboto" panose="02000000000000000000" pitchFamily="2" charset="0"/>
                <a:ea typeface="Roboto" panose="02000000000000000000" pitchFamily="2" charset="0"/>
                <a:cs typeface="Gill Sans SemiBold" charset="0"/>
              </a:defRPr>
            </a:lvl1pPr>
            <a:lvl4pPr marL="1371600" indent="0">
              <a:buNone/>
              <a:defRPr>
                <a:solidFill>
                  <a:schemeClr val="bg1"/>
                </a:solidFill>
              </a:defRPr>
            </a:lvl4pPr>
          </a:lstStyle>
          <a:p>
            <a:pPr lvl="0"/>
            <a:r>
              <a:rPr lang="en-US" dirty="0"/>
              <a:t>Header</a:t>
            </a:r>
          </a:p>
        </p:txBody>
      </p:sp>
      <p:sp>
        <p:nvSpPr>
          <p:cNvPr id="20" name="Text Placeholder 4"/>
          <p:cNvSpPr>
            <a:spLocks noGrp="1"/>
          </p:cNvSpPr>
          <p:nvPr>
            <p:ph type="body" sz="quarter" idx="17" hasCustomPrompt="1"/>
          </p:nvPr>
        </p:nvSpPr>
        <p:spPr>
          <a:xfrm>
            <a:off x="8322470" y="1816100"/>
            <a:ext cx="3286124" cy="619125"/>
          </a:xfrm>
          <a:prstGeom prst="rect">
            <a:avLst/>
          </a:prstGeom>
        </p:spPr>
        <p:txBody>
          <a:bodyPr anchor="ctr" anchorCtr="1"/>
          <a:lstStyle>
            <a:lvl1pPr marL="0" indent="0">
              <a:buNone/>
              <a:defRPr b="0" i="0">
                <a:solidFill>
                  <a:schemeClr val="tx1"/>
                </a:solidFill>
                <a:latin typeface="Roboto" panose="02000000000000000000" pitchFamily="2" charset="0"/>
                <a:ea typeface="Roboto" panose="02000000000000000000" pitchFamily="2" charset="0"/>
                <a:cs typeface="Gill Sans SemiBold" charset="0"/>
              </a:defRPr>
            </a:lvl1pPr>
            <a:lvl4pPr marL="1371600" indent="0">
              <a:buNone/>
              <a:defRPr>
                <a:solidFill>
                  <a:schemeClr val="bg1"/>
                </a:solidFill>
              </a:defRPr>
            </a:lvl4pPr>
          </a:lstStyle>
          <a:p>
            <a:pPr lvl="0"/>
            <a:r>
              <a:rPr lang="en-US" dirty="0"/>
              <a:t>Header</a:t>
            </a:r>
          </a:p>
        </p:txBody>
      </p:sp>
    </p:spTree>
    <p:extLst>
      <p:ext uri="{BB962C8B-B14F-4D97-AF65-F5344CB8AC3E}">
        <p14:creationId xmlns:p14="http://schemas.microsoft.com/office/powerpoint/2010/main" val="2051738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six point list">
    <p:spTree>
      <p:nvGrpSpPr>
        <p:cNvPr id="1" name=""/>
        <p:cNvGrpSpPr/>
        <p:nvPr/>
      </p:nvGrpSpPr>
      <p:grpSpPr>
        <a:xfrm>
          <a:off x="0" y="0"/>
          <a:ext cx="0" cy="0"/>
          <a:chOff x="0" y="0"/>
          <a:chExt cx="0" cy="0"/>
        </a:xfrm>
      </p:grpSpPr>
      <p:sp>
        <p:nvSpPr>
          <p:cNvPr id="5" name="Oval 4"/>
          <p:cNvSpPr/>
          <p:nvPr userDrawn="1"/>
        </p:nvSpPr>
        <p:spPr>
          <a:xfrm>
            <a:off x="622300" y="1978874"/>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Roboto" panose="02000000000000000000" pitchFamily="2" charset="0"/>
              </a:rPr>
              <a:t>1</a:t>
            </a:r>
          </a:p>
        </p:txBody>
      </p:sp>
      <p:sp>
        <p:nvSpPr>
          <p:cNvPr id="17" name="Oval 16"/>
          <p:cNvSpPr/>
          <p:nvPr userDrawn="1"/>
        </p:nvSpPr>
        <p:spPr>
          <a:xfrm>
            <a:off x="622300" y="3174642"/>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Roboto" panose="02000000000000000000" pitchFamily="2" charset="0"/>
              </a:rPr>
              <a:t>2</a:t>
            </a:r>
          </a:p>
        </p:txBody>
      </p:sp>
      <p:sp>
        <p:nvSpPr>
          <p:cNvPr id="18" name="Oval 17"/>
          <p:cNvSpPr/>
          <p:nvPr userDrawn="1"/>
        </p:nvSpPr>
        <p:spPr>
          <a:xfrm>
            <a:off x="591287" y="4370411"/>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2400" b="0" i="0" kern="1200" dirty="0">
                <a:solidFill>
                  <a:schemeClr val="lt1"/>
                </a:solidFill>
                <a:latin typeface="Roboto" panose="02000000000000000000" pitchFamily="2" charset="0"/>
                <a:ea typeface="+mn-ea"/>
                <a:cs typeface="+mn-cs"/>
              </a:rPr>
              <a:t>3</a:t>
            </a:r>
          </a:p>
        </p:txBody>
      </p:sp>
      <p:sp>
        <p:nvSpPr>
          <p:cNvPr id="21" name="Oval 20"/>
          <p:cNvSpPr/>
          <p:nvPr userDrawn="1"/>
        </p:nvSpPr>
        <p:spPr>
          <a:xfrm>
            <a:off x="6640068" y="1978874"/>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2400" b="0" i="0" kern="1200" dirty="0">
                <a:solidFill>
                  <a:schemeClr val="lt1"/>
                </a:solidFill>
                <a:latin typeface="Roboto" panose="02000000000000000000" pitchFamily="2" charset="0"/>
                <a:ea typeface="+mn-ea"/>
                <a:cs typeface="+mn-cs"/>
              </a:rPr>
              <a:t>4</a:t>
            </a:r>
          </a:p>
        </p:txBody>
      </p:sp>
      <p:sp>
        <p:nvSpPr>
          <p:cNvPr id="22" name="Oval 21"/>
          <p:cNvSpPr/>
          <p:nvPr userDrawn="1"/>
        </p:nvSpPr>
        <p:spPr>
          <a:xfrm>
            <a:off x="6640068" y="3174642"/>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2400" b="0" i="0" kern="1200" dirty="0">
                <a:solidFill>
                  <a:schemeClr val="lt1"/>
                </a:solidFill>
                <a:latin typeface="Roboto" panose="02000000000000000000" pitchFamily="2" charset="0"/>
                <a:ea typeface="+mn-ea"/>
                <a:cs typeface="+mn-cs"/>
              </a:rPr>
              <a:t>5</a:t>
            </a:r>
          </a:p>
        </p:txBody>
      </p:sp>
      <p:sp>
        <p:nvSpPr>
          <p:cNvPr id="23" name="Oval 22"/>
          <p:cNvSpPr/>
          <p:nvPr userDrawn="1"/>
        </p:nvSpPr>
        <p:spPr>
          <a:xfrm>
            <a:off x="6640068" y="4370411"/>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2400" b="0" i="0" kern="1200" dirty="0">
                <a:solidFill>
                  <a:schemeClr val="lt1"/>
                </a:solidFill>
                <a:latin typeface="Roboto" panose="02000000000000000000" pitchFamily="2" charset="0"/>
                <a:ea typeface="+mn-ea"/>
                <a:cs typeface="+mn-cs"/>
              </a:rPr>
              <a:t>6</a:t>
            </a:r>
          </a:p>
        </p:txBody>
      </p:sp>
      <p:sp>
        <p:nvSpPr>
          <p:cNvPr id="27" name="Text Placeholder 3"/>
          <p:cNvSpPr>
            <a:spLocks noGrp="1"/>
          </p:cNvSpPr>
          <p:nvPr>
            <p:ph type="body" sz="quarter" idx="12" hasCustomPrompt="1"/>
          </p:nvPr>
        </p:nvSpPr>
        <p:spPr>
          <a:xfrm>
            <a:off x="1414755" y="3066237"/>
            <a:ext cx="4401845" cy="78830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1800" b="0" i="0" baseline="0">
                <a:latin typeface="Roboto Condensed Light" panose="02000000000000000000" pitchFamily="2" charset="0"/>
                <a:ea typeface="Roboto Condensed Light"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 </a:t>
            </a:r>
            <a:endParaRPr lang="en-US" dirty="0"/>
          </a:p>
        </p:txBody>
      </p:sp>
      <p:sp>
        <p:nvSpPr>
          <p:cNvPr id="28" name="Text Placeholder 3"/>
          <p:cNvSpPr>
            <a:spLocks noGrp="1"/>
          </p:cNvSpPr>
          <p:nvPr>
            <p:ph type="body" sz="quarter" idx="13" hasCustomPrompt="1"/>
          </p:nvPr>
        </p:nvSpPr>
        <p:spPr>
          <a:xfrm>
            <a:off x="1414755" y="1940022"/>
            <a:ext cx="4401845" cy="76187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1800" b="0" i="0" baseline="0">
                <a:latin typeface="Roboto Condensed Light" panose="02000000000000000000" pitchFamily="2" charset="0"/>
                <a:ea typeface="Roboto Condensed Light"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a:t>
            </a:r>
            <a:endParaRPr lang="en-US" dirty="0"/>
          </a:p>
        </p:txBody>
      </p:sp>
      <p:sp>
        <p:nvSpPr>
          <p:cNvPr id="29" name="Text Placeholder 3"/>
          <p:cNvSpPr>
            <a:spLocks noGrp="1"/>
          </p:cNvSpPr>
          <p:nvPr>
            <p:ph type="body" sz="quarter" idx="14" hasCustomPrompt="1"/>
          </p:nvPr>
        </p:nvSpPr>
        <p:spPr>
          <a:xfrm>
            <a:off x="1414755" y="4262006"/>
            <a:ext cx="4401845" cy="78830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1800" b="0" i="0" baseline="0">
                <a:latin typeface="Roboto Condensed Light" panose="02000000000000000000" pitchFamily="2" charset="0"/>
                <a:ea typeface="Roboto Condensed Light"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a:t>
            </a:r>
            <a:endParaRPr lang="en-US" dirty="0"/>
          </a:p>
        </p:txBody>
      </p:sp>
      <p:sp>
        <p:nvSpPr>
          <p:cNvPr id="31" name="Text Placeholder 3"/>
          <p:cNvSpPr>
            <a:spLocks noGrp="1"/>
          </p:cNvSpPr>
          <p:nvPr>
            <p:ph type="body" sz="quarter" idx="15" hasCustomPrompt="1"/>
          </p:nvPr>
        </p:nvSpPr>
        <p:spPr>
          <a:xfrm>
            <a:off x="7383755" y="1870469"/>
            <a:ext cx="4401845" cy="78830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1800" b="0" i="0" baseline="0">
                <a:latin typeface="Roboto Condensed Light" panose="02000000000000000000" pitchFamily="2" charset="0"/>
                <a:ea typeface="Roboto Condensed Light"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a:t>
            </a:r>
            <a:endParaRPr lang="en-US" dirty="0"/>
          </a:p>
        </p:txBody>
      </p:sp>
      <p:sp>
        <p:nvSpPr>
          <p:cNvPr id="32" name="Text Placeholder 3"/>
          <p:cNvSpPr>
            <a:spLocks noGrp="1"/>
          </p:cNvSpPr>
          <p:nvPr>
            <p:ph type="body" sz="quarter" idx="16" hasCustomPrompt="1"/>
          </p:nvPr>
        </p:nvSpPr>
        <p:spPr>
          <a:xfrm>
            <a:off x="7383755" y="3042448"/>
            <a:ext cx="4401845" cy="78830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1800" b="0" i="0" baseline="0">
                <a:latin typeface="Roboto Condensed Light" panose="02000000000000000000" pitchFamily="2" charset="0"/>
                <a:ea typeface="Roboto Condensed Light"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a:t>
            </a:r>
            <a:endParaRPr lang="en-US" dirty="0"/>
          </a:p>
        </p:txBody>
      </p:sp>
      <p:sp>
        <p:nvSpPr>
          <p:cNvPr id="33" name="Text Placeholder 3"/>
          <p:cNvSpPr>
            <a:spLocks noGrp="1"/>
          </p:cNvSpPr>
          <p:nvPr>
            <p:ph type="body" sz="quarter" idx="17" hasCustomPrompt="1"/>
          </p:nvPr>
        </p:nvSpPr>
        <p:spPr>
          <a:xfrm>
            <a:off x="7383755" y="4238217"/>
            <a:ext cx="4401845" cy="78830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1800" b="0" i="0" baseline="0">
                <a:latin typeface="Roboto Condensed Light" panose="02000000000000000000" pitchFamily="2" charset="0"/>
                <a:ea typeface="Roboto Condensed Light"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a:t>
            </a:r>
            <a:endParaRPr lang="en-US" dirty="0"/>
          </a:p>
        </p:txBody>
      </p:sp>
      <p:sp>
        <p:nvSpPr>
          <p:cNvPr id="41" name="Text Placeholder 19"/>
          <p:cNvSpPr>
            <a:spLocks noGrp="1"/>
          </p:cNvSpPr>
          <p:nvPr>
            <p:ph type="body" sz="quarter" idx="10" hasCustomPrompt="1"/>
          </p:nvPr>
        </p:nvSpPr>
        <p:spPr>
          <a:xfrm>
            <a:off x="0" y="248779"/>
            <a:ext cx="12192000" cy="493161"/>
          </a:xfrm>
          <a:prstGeom prst="rect">
            <a:avLst/>
          </a:prstGeom>
        </p:spPr>
        <p:txBody>
          <a:bodyPr anchor="ctr" anchorCtr="1">
            <a:noAutofit/>
          </a:bodyPr>
          <a:lstStyle>
            <a:lvl1pPr marL="0" indent="0" algn="ctr">
              <a:buNone/>
              <a:defRPr sz="32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Title</a:t>
            </a:r>
          </a:p>
        </p:txBody>
      </p:sp>
      <p:sp>
        <p:nvSpPr>
          <p:cNvPr id="42" name="Text Placeholder 19"/>
          <p:cNvSpPr>
            <a:spLocks noGrp="1"/>
          </p:cNvSpPr>
          <p:nvPr>
            <p:ph type="body" sz="quarter" idx="11" hasCustomPrompt="1"/>
          </p:nvPr>
        </p:nvSpPr>
        <p:spPr>
          <a:xfrm>
            <a:off x="0" y="758840"/>
            <a:ext cx="12192000" cy="493161"/>
          </a:xfrm>
          <a:prstGeom prst="rect">
            <a:avLst/>
          </a:prstGeom>
        </p:spPr>
        <p:txBody>
          <a:bodyPr anchor="ctr" anchorCtr="1">
            <a:noAutofit/>
          </a:bodyPr>
          <a:lstStyle>
            <a:lvl1pPr marL="0" indent="0" algn="ctr">
              <a:buNone/>
              <a:defRPr sz="24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Sub-title</a:t>
            </a:r>
          </a:p>
        </p:txBody>
      </p:sp>
    </p:spTree>
    <p:extLst>
      <p:ext uri="{BB962C8B-B14F-4D97-AF65-F5344CB8AC3E}">
        <p14:creationId xmlns:p14="http://schemas.microsoft.com/office/powerpoint/2010/main" val="147633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four point list with headers">
    <p:spTree>
      <p:nvGrpSpPr>
        <p:cNvPr id="1" name=""/>
        <p:cNvGrpSpPr/>
        <p:nvPr/>
      </p:nvGrpSpPr>
      <p:grpSpPr>
        <a:xfrm>
          <a:off x="0" y="0"/>
          <a:ext cx="0" cy="0"/>
          <a:chOff x="0" y="0"/>
          <a:chExt cx="0" cy="0"/>
        </a:xfrm>
      </p:grpSpPr>
      <p:sp>
        <p:nvSpPr>
          <p:cNvPr id="5" name="Oval 4"/>
          <p:cNvSpPr/>
          <p:nvPr userDrawn="1"/>
        </p:nvSpPr>
        <p:spPr>
          <a:xfrm>
            <a:off x="622299" y="1764391"/>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2400" b="0" i="0" kern="1200" dirty="0">
                <a:solidFill>
                  <a:schemeClr val="lt1"/>
                </a:solidFill>
                <a:latin typeface="Roboto" panose="02000000000000000000" pitchFamily="2" charset="0"/>
                <a:ea typeface="+mn-ea"/>
                <a:cs typeface="+mn-cs"/>
              </a:rPr>
              <a:t>1</a:t>
            </a:r>
          </a:p>
        </p:txBody>
      </p:sp>
      <p:sp>
        <p:nvSpPr>
          <p:cNvPr id="18" name="Oval 17"/>
          <p:cNvSpPr/>
          <p:nvPr userDrawn="1"/>
        </p:nvSpPr>
        <p:spPr>
          <a:xfrm>
            <a:off x="622300" y="4060871"/>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2400" b="0" i="0" kern="1200" dirty="0">
                <a:solidFill>
                  <a:schemeClr val="lt1"/>
                </a:solidFill>
                <a:latin typeface="Roboto" panose="02000000000000000000" pitchFamily="2" charset="0"/>
                <a:ea typeface="+mn-ea"/>
                <a:cs typeface="+mn-cs"/>
              </a:rPr>
              <a:t>2</a:t>
            </a:r>
          </a:p>
        </p:txBody>
      </p:sp>
      <p:sp>
        <p:nvSpPr>
          <p:cNvPr id="29" name="Text Placeholder 3"/>
          <p:cNvSpPr>
            <a:spLocks noGrp="1"/>
          </p:cNvSpPr>
          <p:nvPr>
            <p:ph type="body" sz="quarter" idx="14" hasCustomPrompt="1"/>
          </p:nvPr>
        </p:nvSpPr>
        <p:spPr>
          <a:xfrm>
            <a:off x="1524000" y="4583522"/>
            <a:ext cx="3830346" cy="1198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2000" b="0" i="0" baseline="0">
                <a:solidFill>
                  <a:srgbClr val="181717"/>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sed</a:t>
            </a:r>
            <a:r>
              <a:rPr lang="en-US" sz="1800" b="0" i="0" kern="1200" spc="0" dirty="0">
                <a:solidFill>
                  <a:schemeClr val="tx1"/>
                </a:solidFill>
                <a:effectLst/>
                <a:latin typeface="+mn-lt"/>
                <a:ea typeface="+mn-ea"/>
                <a:cs typeface="+mn-cs"/>
              </a:rPr>
              <a:t> do </a:t>
            </a:r>
            <a:r>
              <a:rPr lang="en-US" sz="1800" b="0" i="0" kern="1200" spc="0" dirty="0" err="1">
                <a:solidFill>
                  <a:schemeClr val="tx1"/>
                </a:solidFill>
                <a:effectLst/>
                <a:latin typeface="+mn-lt"/>
                <a:ea typeface="+mn-ea"/>
                <a:cs typeface="+mn-cs"/>
              </a:rPr>
              <a:t>eiusmod</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tempor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incididunt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labore</a:t>
            </a:r>
            <a:r>
              <a:rPr lang="en-US" sz="1800" b="0" i="0" kern="1200" spc="0" dirty="0">
                <a:solidFill>
                  <a:schemeClr val="tx1"/>
                </a:solidFill>
                <a:effectLst/>
                <a:latin typeface="+mn-lt"/>
                <a:ea typeface="+mn-ea"/>
                <a:cs typeface="+mn-cs"/>
              </a:rPr>
              <a:t> et </a:t>
            </a:r>
            <a:r>
              <a:rPr lang="en-US" sz="1800" b="0" i="0" kern="1200" spc="0" dirty="0" err="1">
                <a:solidFill>
                  <a:schemeClr val="tx1"/>
                </a:solidFill>
                <a:effectLst/>
                <a:latin typeface="+mn-lt"/>
                <a:ea typeface="+mn-ea"/>
                <a:cs typeface="+mn-cs"/>
              </a:rPr>
              <a:t>dolore</a:t>
            </a:r>
            <a:r>
              <a:rPr lang="en-US" sz="1800" b="0" i="0" kern="1200" spc="0" dirty="0">
                <a:solidFill>
                  <a:schemeClr val="tx1"/>
                </a:solidFill>
                <a:effectLst/>
                <a:latin typeface="+mn-lt"/>
                <a:ea typeface="+mn-ea"/>
                <a:cs typeface="+mn-cs"/>
              </a:rPr>
              <a:t> magna </a:t>
            </a:r>
            <a:r>
              <a:rPr lang="en-US" sz="1800" b="0" i="0" kern="1200" spc="0" dirty="0" err="1">
                <a:solidFill>
                  <a:schemeClr val="tx1"/>
                </a:solidFill>
                <a:effectLst/>
                <a:latin typeface="+mn-lt"/>
                <a:ea typeface="+mn-ea"/>
                <a:cs typeface="+mn-cs"/>
              </a:rPr>
              <a:t>aliqua</a:t>
            </a:r>
            <a:r>
              <a:rPr lang="en-US" sz="1800" b="0" i="0" kern="1200" spc="0" dirty="0">
                <a:solidFill>
                  <a:schemeClr val="tx1"/>
                </a:solidFill>
                <a:effectLst/>
                <a:latin typeface="+mn-lt"/>
                <a:ea typeface="+mn-ea"/>
                <a:cs typeface="+mn-cs"/>
              </a:rPr>
              <a:t>. </a:t>
            </a:r>
            <a:endParaRPr lang="en-US" dirty="0"/>
          </a:p>
        </p:txBody>
      </p:sp>
      <p:sp>
        <p:nvSpPr>
          <p:cNvPr id="19" name="Text Placeholder 3"/>
          <p:cNvSpPr>
            <a:spLocks noGrp="1"/>
          </p:cNvSpPr>
          <p:nvPr>
            <p:ph type="body" sz="quarter" idx="18" hasCustomPrompt="1"/>
          </p:nvPr>
        </p:nvSpPr>
        <p:spPr>
          <a:xfrm>
            <a:off x="1524001" y="2360836"/>
            <a:ext cx="3721100" cy="128406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2000" b="0" i="0" baseline="0">
                <a:solidFill>
                  <a:srgbClr val="181717"/>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sed</a:t>
            </a:r>
            <a:r>
              <a:rPr lang="en-US" sz="1800" b="0" i="0" kern="1200" spc="0" dirty="0">
                <a:solidFill>
                  <a:schemeClr val="tx1"/>
                </a:solidFill>
                <a:effectLst/>
                <a:latin typeface="+mn-lt"/>
                <a:ea typeface="+mn-ea"/>
                <a:cs typeface="+mn-cs"/>
              </a:rPr>
              <a:t> do </a:t>
            </a:r>
            <a:r>
              <a:rPr lang="en-US" sz="1800" b="0" i="0" kern="1200" spc="0" dirty="0" err="1">
                <a:solidFill>
                  <a:schemeClr val="tx1"/>
                </a:solidFill>
                <a:effectLst/>
                <a:latin typeface="+mn-lt"/>
                <a:ea typeface="+mn-ea"/>
                <a:cs typeface="+mn-cs"/>
              </a:rPr>
              <a:t>eiusmod</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tempor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incididunt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labore</a:t>
            </a:r>
            <a:r>
              <a:rPr lang="en-US" sz="1800" b="0" i="0" kern="1200" spc="0" dirty="0">
                <a:solidFill>
                  <a:schemeClr val="tx1"/>
                </a:solidFill>
                <a:effectLst/>
                <a:latin typeface="+mn-lt"/>
                <a:ea typeface="+mn-ea"/>
                <a:cs typeface="+mn-cs"/>
              </a:rPr>
              <a:t> et </a:t>
            </a:r>
            <a:r>
              <a:rPr lang="en-US" sz="1800" b="0" i="0" kern="1200" spc="0" dirty="0" err="1">
                <a:solidFill>
                  <a:schemeClr val="tx1"/>
                </a:solidFill>
                <a:effectLst/>
                <a:latin typeface="+mn-lt"/>
                <a:ea typeface="+mn-ea"/>
                <a:cs typeface="+mn-cs"/>
              </a:rPr>
              <a:t>dolore</a:t>
            </a:r>
            <a:r>
              <a:rPr lang="en-US" sz="1800" b="0" i="0" kern="1200" spc="0" dirty="0">
                <a:solidFill>
                  <a:schemeClr val="tx1"/>
                </a:solidFill>
                <a:effectLst/>
                <a:latin typeface="+mn-lt"/>
                <a:ea typeface="+mn-ea"/>
                <a:cs typeface="+mn-cs"/>
              </a:rPr>
              <a:t> magna </a:t>
            </a:r>
            <a:r>
              <a:rPr lang="en-US" sz="1800" b="0" i="0" kern="1200" spc="0" dirty="0" err="1">
                <a:solidFill>
                  <a:schemeClr val="tx1"/>
                </a:solidFill>
                <a:effectLst/>
                <a:latin typeface="+mn-lt"/>
                <a:ea typeface="+mn-ea"/>
                <a:cs typeface="+mn-cs"/>
              </a:rPr>
              <a:t>aliqua</a:t>
            </a:r>
            <a:r>
              <a:rPr lang="en-US" sz="1800" b="0" i="0" kern="1200" spc="0" dirty="0">
                <a:solidFill>
                  <a:schemeClr val="tx1"/>
                </a:solidFill>
                <a:effectLst/>
                <a:latin typeface="+mn-lt"/>
                <a:ea typeface="+mn-ea"/>
                <a:cs typeface="+mn-cs"/>
              </a:rPr>
              <a:t>. </a:t>
            </a:r>
            <a:endParaRPr lang="en-US" dirty="0"/>
          </a:p>
        </p:txBody>
      </p:sp>
      <p:sp>
        <p:nvSpPr>
          <p:cNvPr id="3" name="Text Placeholder 2"/>
          <p:cNvSpPr>
            <a:spLocks noGrp="1"/>
          </p:cNvSpPr>
          <p:nvPr>
            <p:ph type="body" sz="quarter" idx="19" hasCustomPrompt="1"/>
          </p:nvPr>
        </p:nvSpPr>
        <p:spPr>
          <a:xfrm>
            <a:off x="1524000" y="1870075"/>
            <a:ext cx="1638300" cy="395288"/>
          </a:xfrm>
          <a:prstGeom prst="rect">
            <a:avLst/>
          </a:prstGeom>
        </p:spPr>
        <p:txBody>
          <a:bodyPr/>
          <a:lstStyle>
            <a:lvl1pPr marL="0" indent="0">
              <a:buNone/>
              <a:defRPr sz="2400" b="1">
                <a:solidFill>
                  <a:schemeClr val="tx2"/>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Header</a:t>
            </a:r>
          </a:p>
        </p:txBody>
      </p:sp>
      <p:sp>
        <p:nvSpPr>
          <p:cNvPr id="20" name="Text Placeholder 2"/>
          <p:cNvSpPr>
            <a:spLocks noGrp="1"/>
          </p:cNvSpPr>
          <p:nvPr>
            <p:ph type="body" sz="quarter" idx="20" hasCustomPrompt="1"/>
          </p:nvPr>
        </p:nvSpPr>
        <p:spPr>
          <a:xfrm>
            <a:off x="1524000" y="4040573"/>
            <a:ext cx="1638300" cy="395288"/>
          </a:xfrm>
          <a:prstGeom prst="rect">
            <a:avLst/>
          </a:prstGeom>
        </p:spPr>
        <p:txBody>
          <a:bodyPr/>
          <a:lstStyle>
            <a:lvl1pPr marL="0" indent="0">
              <a:buNone/>
              <a:defRPr sz="2400" b="1">
                <a:solidFill>
                  <a:schemeClr val="tx2"/>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Header</a:t>
            </a:r>
          </a:p>
        </p:txBody>
      </p:sp>
      <p:sp>
        <p:nvSpPr>
          <p:cNvPr id="24" name="Oval 23"/>
          <p:cNvSpPr/>
          <p:nvPr userDrawn="1"/>
        </p:nvSpPr>
        <p:spPr>
          <a:xfrm>
            <a:off x="6184900" y="1803855"/>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2400" b="0" i="0" kern="1200" dirty="0">
                <a:solidFill>
                  <a:schemeClr val="lt1"/>
                </a:solidFill>
                <a:latin typeface="Roboto" panose="02000000000000000000" pitchFamily="2" charset="0"/>
                <a:ea typeface="+mn-ea"/>
                <a:cs typeface="+mn-cs"/>
              </a:rPr>
              <a:t>3</a:t>
            </a:r>
          </a:p>
        </p:txBody>
      </p:sp>
      <p:sp>
        <p:nvSpPr>
          <p:cNvPr id="25" name="Oval 24"/>
          <p:cNvSpPr/>
          <p:nvPr userDrawn="1"/>
        </p:nvSpPr>
        <p:spPr>
          <a:xfrm>
            <a:off x="6184900" y="4060871"/>
            <a:ext cx="571500" cy="571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Roboto" panose="02000000000000000000" pitchFamily="2" charset="0"/>
              </a:rPr>
              <a:t>4</a:t>
            </a:r>
          </a:p>
        </p:txBody>
      </p:sp>
      <p:sp>
        <p:nvSpPr>
          <p:cNvPr id="26" name="Text Placeholder 3"/>
          <p:cNvSpPr>
            <a:spLocks noGrp="1"/>
          </p:cNvSpPr>
          <p:nvPr>
            <p:ph type="body" sz="quarter" idx="21" hasCustomPrompt="1"/>
          </p:nvPr>
        </p:nvSpPr>
        <p:spPr>
          <a:xfrm>
            <a:off x="7086600" y="4583522"/>
            <a:ext cx="3830346" cy="11989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2000" b="0" i="0" baseline="0">
                <a:latin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sed</a:t>
            </a:r>
            <a:r>
              <a:rPr lang="en-US" sz="1800" b="0" i="0" kern="1200" spc="0" dirty="0">
                <a:solidFill>
                  <a:schemeClr val="tx1"/>
                </a:solidFill>
                <a:effectLst/>
                <a:latin typeface="+mn-lt"/>
                <a:ea typeface="+mn-ea"/>
                <a:cs typeface="+mn-cs"/>
              </a:rPr>
              <a:t> do </a:t>
            </a:r>
            <a:r>
              <a:rPr lang="en-US" sz="1800" b="0" i="0" kern="1200" spc="0" dirty="0" err="1">
                <a:solidFill>
                  <a:schemeClr val="tx1"/>
                </a:solidFill>
                <a:effectLst/>
                <a:latin typeface="+mn-lt"/>
                <a:ea typeface="+mn-ea"/>
                <a:cs typeface="+mn-cs"/>
              </a:rPr>
              <a:t>eiusmod</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tempor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incididunt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labore</a:t>
            </a:r>
            <a:r>
              <a:rPr lang="en-US" sz="1800" b="0" i="0" kern="1200" spc="0" dirty="0">
                <a:solidFill>
                  <a:schemeClr val="tx1"/>
                </a:solidFill>
                <a:effectLst/>
                <a:latin typeface="+mn-lt"/>
                <a:ea typeface="+mn-ea"/>
                <a:cs typeface="+mn-cs"/>
              </a:rPr>
              <a:t> et </a:t>
            </a:r>
            <a:r>
              <a:rPr lang="en-US" sz="1800" b="0" i="0" kern="1200" spc="0" dirty="0" err="1">
                <a:solidFill>
                  <a:schemeClr val="tx1"/>
                </a:solidFill>
                <a:effectLst/>
                <a:latin typeface="+mn-lt"/>
                <a:ea typeface="+mn-ea"/>
                <a:cs typeface="+mn-cs"/>
              </a:rPr>
              <a:t>dolore</a:t>
            </a:r>
            <a:r>
              <a:rPr lang="en-US" sz="1800" b="0" i="0" kern="1200" spc="0" dirty="0">
                <a:solidFill>
                  <a:schemeClr val="tx1"/>
                </a:solidFill>
                <a:effectLst/>
                <a:latin typeface="+mn-lt"/>
                <a:ea typeface="+mn-ea"/>
                <a:cs typeface="+mn-cs"/>
              </a:rPr>
              <a:t> magna </a:t>
            </a:r>
            <a:r>
              <a:rPr lang="en-US" sz="1800" b="0" i="0" kern="1200" spc="0" dirty="0" err="1">
                <a:solidFill>
                  <a:schemeClr val="tx1"/>
                </a:solidFill>
                <a:effectLst/>
                <a:latin typeface="+mn-lt"/>
                <a:ea typeface="+mn-ea"/>
                <a:cs typeface="+mn-cs"/>
              </a:rPr>
              <a:t>aliqua</a:t>
            </a:r>
            <a:r>
              <a:rPr lang="en-US" sz="1800" b="0" i="0" kern="1200" spc="0" dirty="0">
                <a:solidFill>
                  <a:schemeClr val="tx1"/>
                </a:solidFill>
                <a:effectLst/>
                <a:latin typeface="+mn-lt"/>
                <a:ea typeface="+mn-ea"/>
                <a:cs typeface="+mn-cs"/>
              </a:rPr>
              <a:t>. </a:t>
            </a:r>
            <a:endParaRPr lang="en-US" dirty="0"/>
          </a:p>
        </p:txBody>
      </p:sp>
      <p:sp>
        <p:nvSpPr>
          <p:cNvPr id="30" name="Text Placeholder 3"/>
          <p:cNvSpPr>
            <a:spLocks noGrp="1"/>
          </p:cNvSpPr>
          <p:nvPr>
            <p:ph type="body" sz="quarter" idx="22" hasCustomPrompt="1"/>
          </p:nvPr>
        </p:nvSpPr>
        <p:spPr>
          <a:xfrm>
            <a:off x="7086601" y="2360836"/>
            <a:ext cx="3721100" cy="128406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2000" b="0" i="0" baseline="0">
                <a:solidFill>
                  <a:srgbClr val="181717"/>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b="0" i="0" kern="1200" spc="0" dirty="0">
                <a:solidFill>
                  <a:schemeClr val="tx1"/>
                </a:solidFill>
                <a:effectLst/>
                <a:latin typeface="+mn-lt"/>
                <a:ea typeface="+mn-ea"/>
                <a:cs typeface="+mn-cs"/>
              </a:rPr>
              <a:t>	Lorem ipsum dolor sit </a:t>
            </a:r>
            <a:r>
              <a:rPr lang="en-US" sz="1800" b="0" i="0" kern="1200" spc="0" dirty="0" err="1">
                <a:solidFill>
                  <a:schemeClr val="tx1"/>
                </a:solidFill>
                <a:effectLst/>
                <a:latin typeface="+mn-lt"/>
                <a:ea typeface="+mn-ea"/>
                <a:cs typeface="+mn-cs"/>
              </a:rPr>
              <a:t>amet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consectetur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adipiscing</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elit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sed</a:t>
            </a:r>
            <a:r>
              <a:rPr lang="en-US" sz="1800" b="0" i="0" kern="1200" spc="0" dirty="0">
                <a:solidFill>
                  <a:schemeClr val="tx1"/>
                </a:solidFill>
                <a:effectLst/>
                <a:latin typeface="+mn-lt"/>
                <a:ea typeface="+mn-ea"/>
                <a:cs typeface="+mn-cs"/>
              </a:rPr>
              <a:t> do </a:t>
            </a:r>
            <a:r>
              <a:rPr lang="en-US" sz="1800" b="0" i="0" kern="1200" spc="0" dirty="0" err="1">
                <a:solidFill>
                  <a:schemeClr val="tx1"/>
                </a:solidFill>
                <a:effectLst/>
                <a:latin typeface="+mn-lt"/>
                <a:ea typeface="+mn-ea"/>
                <a:cs typeface="+mn-cs"/>
              </a:rPr>
              <a:t>eiusmod</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tempor</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incididunt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ut</a:t>
            </a:r>
            <a:r>
              <a:rPr lang="en-US" sz="1800" b="0" i="0" kern="1200" spc="0" dirty="0">
                <a:solidFill>
                  <a:schemeClr val="tx1"/>
                </a:solidFill>
                <a:effectLst/>
                <a:latin typeface="+mn-lt"/>
                <a:ea typeface="+mn-ea"/>
                <a:cs typeface="+mn-cs"/>
              </a:rPr>
              <a:t> </a:t>
            </a:r>
            <a:r>
              <a:rPr lang="en-US" sz="1800" b="0" i="0" kern="1200" spc="0" dirty="0" err="1">
                <a:solidFill>
                  <a:schemeClr val="tx1"/>
                </a:solidFill>
                <a:effectLst/>
                <a:latin typeface="+mn-lt"/>
                <a:ea typeface="+mn-ea"/>
                <a:cs typeface="+mn-cs"/>
              </a:rPr>
              <a:t>labore</a:t>
            </a:r>
            <a:r>
              <a:rPr lang="en-US" sz="1800" b="0" i="0" kern="1200" spc="0" dirty="0">
                <a:solidFill>
                  <a:schemeClr val="tx1"/>
                </a:solidFill>
                <a:effectLst/>
                <a:latin typeface="+mn-lt"/>
                <a:ea typeface="+mn-ea"/>
                <a:cs typeface="+mn-cs"/>
              </a:rPr>
              <a:t> et </a:t>
            </a:r>
            <a:r>
              <a:rPr lang="en-US" sz="1800" b="0" i="0" kern="1200" spc="0" dirty="0" err="1">
                <a:solidFill>
                  <a:schemeClr val="tx1"/>
                </a:solidFill>
                <a:effectLst/>
                <a:latin typeface="+mn-lt"/>
                <a:ea typeface="+mn-ea"/>
                <a:cs typeface="+mn-cs"/>
              </a:rPr>
              <a:t>dolore</a:t>
            </a:r>
            <a:r>
              <a:rPr lang="en-US" sz="1800" b="0" i="0" kern="1200" spc="0" dirty="0">
                <a:solidFill>
                  <a:schemeClr val="tx1"/>
                </a:solidFill>
                <a:effectLst/>
                <a:latin typeface="+mn-lt"/>
                <a:ea typeface="+mn-ea"/>
                <a:cs typeface="+mn-cs"/>
              </a:rPr>
              <a:t> magna </a:t>
            </a:r>
            <a:r>
              <a:rPr lang="en-US" sz="1800" b="0" i="0" kern="1200" spc="0" dirty="0" err="1">
                <a:solidFill>
                  <a:schemeClr val="tx1"/>
                </a:solidFill>
                <a:effectLst/>
                <a:latin typeface="+mn-lt"/>
                <a:ea typeface="+mn-ea"/>
                <a:cs typeface="+mn-cs"/>
              </a:rPr>
              <a:t>aliqua</a:t>
            </a:r>
            <a:r>
              <a:rPr lang="en-US" sz="1800" b="0" i="0" kern="1200" spc="0" dirty="0">
                <a:solidFill>
                  <a:schemeClr val="tx1"/>
                </a:solidFill>
                <a:effectLst/>
                <a:latin typeface="+mn-lt"/>
                <a:ea typeface="+mn-ea"/>
                <a:cs typeface="+mn-cs"/>
              </a:rPr>
              <a:t>. </a:t>
            </a:r>
            <a:endParaRPr lang="en-US" dirty="0"/>
          </a:p>
        </p:txBody>
      </p:sp>
      <p:sp>
        <p:nvSpPr>
          <p:cNvPr id="34" name="Text Placeholder 2"/>
          <p:cNvSpPr>
            <a:spLocks noGrp="1"/>
          </p:cNvSpPr>
          <p:nvPr>
            <p:ph type="body" sz="quarter" idx="23" hasCustomPrompt="1"/>
          </p:nvPr>
        </p:nvSpPr>
        <p:spPr>
          <a:xfrm>
            <a:off x="7086600" y="1870075"/>
            <a:ext cx="1638300" cy="395288"/>
          </a:xfrm>
          <a:prstGeom prst="rect">
            <a:avLst/>
          </a:prstGeom>
        </p:spPr>
        <p:txBody>
          <a:bodyPr/>
          <a:lstStyle>
            <a:lvl1pPr marL="0" indent="0">
              <a:buNone/>
              <a:defRPr sz="2400" b="1">
                <a:solidFill>
                  <a:schemeClr val="tx2"/>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Header</a:t>
            </a:r>
          </a:p>
        </p:txBody>
      </p:sp>
      <p:sp>
        <p:nvSpPr>
          <p:cNvPr id="35" name="Text Placeholder 2"/>
          <p:cNvSpPr>
            <a:spLocks noGrp="1"/>
          </p:cNvSpPr>
          <p:nvPr>
            <p:ph type="body" sz="quarter" idx="24" hasCustomPrompt="1"/>
          </p:nvPr>
        </p:nvSpPr>
        <p:spPr>
          <a:xfrm>
            <a:off x="7086600" y="4040573"/>
            <a:ext cx="1638300" cy="395288"/>
          </a:xfrm>
          <a:prstGeom prst="rect">
            <a:avLst/>
          </a:prstGeom>
        </p:spPr>
        <p:txBody>
          <a:bodyPr/>
          <a:lstStyle>
            <a:lvl1pPr marL="0" indent="0">
              <a:buNone/>
              <a:defRPr sz="2400" b="1">
                <a:solidFill>
                  <a:schemeClr val="tx2"/>
                </a:solidFill>
                <a:latin typeface="Roboto" panose="02000000000000000000" pitchFamily="2" charset="0"/>
                <a:ea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Header</a:t>
            </a:r>
          </a:p>
        </p:txBody>
      </p:sp>
      <p:sp>
        <p:nvSpPr>
          <p:cNvPr id="21" name="Text Placeholder 19"/>
          <p:cNvSpPr>
            <a:spLocks noGrp="1"/>
          </p:cNvSpPr>
          <p:nvPr>
            <p:ph type="body" sz="quarter" idx="10" hasCustomPrompt="1"/>
          </p:nvPr>
        </p:nvSpPr>
        <p:spPr>
          <a:xfrm>
            <a:off x="0" y="248779"/>
            <a:ext cx="12192000" cy="493161"/>
          </a:xfrm>
          <a:prstGeom prst="rect">
            <a:avLst/>
          </a:prstGeom>
        </p:spPr>
        <p:txBody>
          <a:bodyPr anchor="ctr" anchorCtr="1">
            <a:noAutofit/>
          </a:bodyPr>
          <a:lstStyle>
            <a:lvl1pPr marL="0" indent="0" algn="ctr">
              <a:buNone/>
              <a:defRPr sz="32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Title</a:t>
            </a:r>
          </a:p>
        </p:txBody>
      </p:sp>
      <p:sp>
        <p:nvSpPr>
          <p:cNvPr id="22" name="Text Placeholder 19"/>
          <p:cNvSpPr>
            <a:spLocks noGrp="1"/>
          </p:cNvSpPr>
          <p:nvPr>
            <p:ph type="body" sz="quarter" idx="11" hasCustomPrompt="1"/>
          </p:nvPr>
        </p:nvSpPr>
        <p:spPr>
          <a:xfrm>
            <a:off x="0" y="732134"/>
            <a:ext cx="12192000" cy="493161"/>
          </a:xfrm>
          <a:prstGeom prst="rect">
            <a:avLst/>
          </a:prstGeom>
        </p:spPr>
        <p:txBody>
          <a:bodyPr anchor="ctr" anchorCtr="1">
            <a:noAutofit/>
          </a:bodyPr>
          <a:lstStyle>
            <a:lvl1pPr marL="0" indent="0" algn="ctr">
              <a:buNone/>
              <a:defRPr sz="2400" b="0" i="0" baseline="0">
                <a:solidFill>
                  <a:schemeClr val="tx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Sub-title</a:t>
            </a:r>
          </a:p>
        </p:txBody>
      </p:sp>
    </p:spTree>
    <p:extLst>
      <p:ext uri="{BB962C8B-B14F-4D97-AF65-F5344CB8AC3E}">
        <p14:creationId xmlns:p14="http://schemas.microsoft.com/office/powerpoint/2010/main" val="341426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three purple callout boxes">
    <p:spTree>
      <p:nvGrpSpPr>
        <p:cNvPr id="1" name=""/>
        <p:cNvGrpSpPr/>
        <p:nvPr/>
      </p:nvGrpSpPr>
      <p:grpSpPr>
        <a:xfrm>
          <a:off x="0" y="0"/>
          <a:ext cx="0" cy="0"/>
          <a:chOff x="0" y="0"/>
          <a:chExt cx="0" cy="0"/>
        </a:xfrm>
      </p:grpSpPr>
      <p:sp>
        <p:nvSpPr>
          <p:cNvPr id="13" name="Rectangle 12"/>
          <p:cNvSpPr/>
          <p:nvPr userDrawn="1"/>
        </p:nvSpPr>
        <p:spPr>
          <a:xfrm>
            <a:off x="796038" y="1778000"/>
            <a:ext cx="3378200" cy="37973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36" name="Text Placeholder 15"/>
          <p:cNvSpPr>
            <a:spLocks noGrp="1"/>
          </p:cNvSpPr>
          <p:nvPr>
            <p:ph type="body" sz="quarter" idx="13" hasCustomPrompt="1"/>
          </p:nvPr>
        </p:nvSpPr>
        <p:spPr>
          <a:xfrm>
            <a:off x="796038" y="2505328"/>
            <a:ext cx="3378200" cy="2930271"/>
          </a:xfrm>
          <a:prstGeom prst="rect">
            <a:avLst/>
          </a:prstGeom>
        </p:spPr>
        <p:txBody>
          <a:bodyPr lIns="0" rIns="0" anchor="t" anchorCtr="0"/>
          <a:lstStyle>
            <a:lvl1pPr marL="228600" indent="0" algn="l">
              <a:buNone/>
              <a:defRPr sz="2400" b="0" i="0" baseline="0">
                <a:solidFill>
                  <a:schemeClr val="bg1"/>
                </a:solidFill>
                <a:latin typeface="Roboto Condensed Light" panose="02000000000000000000" pitchFamily="2" charset="0"/>
                <a:ea typeface="Roboto Condensed Light"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	Lorem </a:t>
            </a:r>
            <a:r>
              <a:rPr lang="en-US" dirty="0" err="1"/>
              <a:t>impsum</a:t>
            </a:r>
            <a:r>
              <a:rPr lang="en-US" dirty="0"/>
              <a:t> dolor sit </a:t>
            </a:r>
            <a:r>
              <a:rPr lang="en-US" dirty="0" err="1"/>
              <a:t>amet</a:t>
            </a:r>
            <a:r>
              <a:rPr lang="en-US" dirty="0"/>
              <a:t>, </a:t>
            </a:r>
            <a:r>
              <a:rPr lang="en-US" dirty="0" err="1"/>
              <a:t>consecteur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alqua</a:t>
            </a:r>
            <a:r>
              <a:rPr lang="en-US" dirty="0"/>
              <a:t>. </a:t>
            </a:r>
          </a:p>
        </p:txBody>
      </p:sp>
      <p:sp>
        <p:nvSpPr>
          <p:cNvPr id="37" name="Text Placeholder 15"/>
          <p:cNvSpPr>
            <a:spLocks noGrp="1"/>
          </p:cNvSpPr>
          <p:nvPr>
            <p:ph type="body" sz="quarter" idx="16" hasCustomPrompt="1"/>
          </p:nvPr>
        </p:nvSpPr>
        <p:spPr>
          <a:xfrm>
            <a:off x="796038" y="1866899"/>
            <a:ext cx="3378200" cy="431801"/>
          </a:xfrm>
          <a:prstGeom prst="rect">
            <a:avLst/>
          </a:prstGeom>
        </p:spPr>
        <p:txBody>
          <a:bodyPr anchor="t" anchorCtr="1"/>
          <a:lstStyle>
            <a:lvl1pPr marL="0" indent="0" algn="ctr">
              <a:buNone/>
              <a:defRPr b="0" i="0">
                <a:solidFill>
                  <a:schemeClr val="bg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Header</a:t>
            </a:r>
          </a:p>
        </p:txBody>
      </p:sp>
      <p:sp>
        <p:nvSpPr>
          <p:cNvPr id="38" name="Rectangle 37"/>
          <p:cNvSpPr/>
          <p:nvPr userDrawn="1"/>
        </p:nvSpPr>
        <p:spPr>
          <a:xfrm>
            <a:off x="4446845" y="1778000"/>
            <a:ext cx="3378200" cy="379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39" name="Text Placeholder 15"/>
          <p:cNvSpPr>
            <a:spLocks noGrp="1"/>
          </p:cNvSpPr>
          <p:nvPr>
            <p:ph type="body" sz="quarter" idx="17" hasCustomPrompt="1"/>
          </p:nvPr>
        </p:nvSpPr>
        <p:spPr>
          <a:xfrm>
            <a:off x="4446845" y="2505328"/>
            <a:ext cx="3378200" cy="2930271"/>
          </a:xfrm>
          <a:prstGeom prst="rect">
            <a:avLst/>
          </a:prstGeom>
        </p:spPr>
        <p:txBody>
          <a:bodyPr lIns="0" rIns="0" anchor="t" anchorCtr="0"/>
          <a:lstStyle>
            <a:lvl1pPr marL="228600" indent="0" algn="l">
              <a:buNone/>
              <a:defRPr sz="2400" b="0" i="0" baseline="0">
                <a:solidFill>
                  <a:schemeClr val="bg1"/>
                </a:solidFill>
                <a:latin typeface="Roboto Condensed Light" panose="02000000000000000000" pitchFamily="2" charset="0"/>
                <a:ea typeface="Roboto Condensed Light"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	Lorem </a:t>
            </a:r>
            <a:r>
              <a:rPr lang="en-US" dirty="0" err="1"/>
              <a:t>impsum</a:t>
            </a:r>
            <a:r>
              <a:rPr lang="en-US" dirty="0"/>
              <a:t> dolor sit </a:t>
            </a:r>
            <a:r>
              <a:rPr lang="en-US" dirty="0" err="1"/>
              <a:t>amet</a:t>
            </a:r>
            <a:r>
              <a:rPr lang="en-US" dirty="0"/>
              <a:t>, </a:t>
            </a:r>
            <a:r>
              <a:rPr lang="en-US" dirty="0" err="1"/>
              <a:t>consecteur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alqua</a:t>
            </a:r>
            <a:r>
              <a:rPr lang="en-US" dirty="0"/>
              <a:t>. </a:t>
            </a:r>
          </a:p>
        </p:txBody>
      </p:sp>
      <p:sp>
        <p:nvSpPr>
          <p:cNvPr id="40" name="Text Placeholder 15"/>
          <p:cNvSpPr>
            <a:spLocks noGrp="1"/>
          </p:cNvSpPr>
          <p:nvPr>
            <p:ph type="body" sz="quarter" idx="18" hasCustomPrompt="1"/>
          </p:nvPr>
        </p:nvSpPr>
        <p:spPr>
          <a:xfrm>
            <a:off x="4446845" y="1866900"/>
            <a:ext cx="3378200" cy="431800"/>
          </a:xfrm>
          <a:prstGeom prst="rect">
            <a:avLst/>
          </a:prstGeom>
        </p:spPr>
        <p:txBody>
          <a:bodyPr anchor="t" anchorCtr="1"/>
          <a:lstStyle>
            <a:lvl1pPr marL="0" indent="0" algn="ctr">
              <a:buNone/>
              <a:defRPr b="0" i="0">
                <a:solidFill>
                  <a:schemeClr val="bg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Header</a:t>
            </a:r>
          </a:p>
        </p:txBody>
      </p:sp>
      <p:sp>
        <p:nvSpPr>
          <p:cNvPr id="41" name="Rectangle 40"/>
          <p:cNvSpPr/>
          <p:nvPr userDrawn="1"/>
        </p:nvSpPr>
        <p:spPr>
          <a:xfrm>
            <a:off x="8097652" y="1778000"/>
            <a:ext cx="3378200" cy="3797300"/>
          </a:xfrm>
          <a:prstGeom prst="rect">
            <a:avLst/>
          </a:prstGeom>
          <a:solidFill>
            <a:srgbClr val="FDC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42" name="Text Placeholder 15"/>
          <p:cNvSpPr>
            <a:spLocks noGrp="1"/>
          </p:cNvSpPr>
          <p:nvPr>
            <p:ph type="body" sz="quarter" idx="19" hasCustomPrompt="1"/>
          </p:nvPr>
        </p:nvSpPr>
        <p:spPr>
          <a:xfrm>
            <a:off x="8097652" y="2505328"/>
            <a:ext cx="3378200" cy="2930271"/>
          </a:xfrm>
          <a:prstGeom prst="rect">
            <a:avLst/>
          </a:prstGeom>
        </p:spPr>
        <p:txBody>
          <a:bodyPr lIns="0" rIns="0" anchor="t" anchorCtr="0"/>
          <a:lstStyle>
            <a:lvl1pPr marL="228600" indent="0" algn="l">
              <a:buNone/>
              <a:defRPr sz="2400" b="0" i="0" baseline="0">
                <a:solidFill>
                  <a:schemeClr val="bg1"/>
                </a:solidFill>
                <a:latin typeface="Roboto Condensed Light" panose="02000000000000000000" pitchFamily="2" charset="0"/>
                <a:ea typeface="Roboto Condensed Light"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	Lorem </a:t>
            </a:r>
            <a:r>
              <a:rPr lang="en-US" dirty="0" err="1"/>
              <a:t>impsum</a:t>
            </a:r>
            <a:r>
              <a:rPr lang="en-US" dirty="0"/>
              <a:t> dolor sit </a:t>
            </a:r>
            <a:r>
              <a:rPr lang="en-US" dirty="0" err="1"/>
              <a:t>amet</a:t>
            </a:r>
            <a:r>
              <a:rPr lang="en-US" dirty="0"/>
              <a:t>, </a:t>
            </a:r>
            <a:r>
              <a:rPr lang="en-US" dirty="0" err="1"/>
              <a:t>consecteur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alqua</a:t>
            </a:r>
            <a:r>
              <a:rPr lang="en-US" dirty="0"/>
              <a:t>. </a:t>
            </a:r>
          </a:p>
        </p:txBody>
      </p:sp>
      <p:sp>
        <p:nvSpPr>
          <p:cNvPr id="43" name="Text Placeholder 15"/>
          <p:cNvSpPr>
            <a:spLocks noGrp="1"/>
          </p:cNvSpPr>
          <p:nvPr>
            <p:ph type="body" sz="quarter" idx="20" hasCustomPrompt="1"/>
          </p:nvPr>
        </p:nvSpPr>
        <p:spPr>
          <a:xfrm>
            <a:off x="8097652" y="1866900"/>
            <a:ext cx="3378200" cy="431800"/>
          </a:xfrm>
          <a:prstGeom prst="rect">
            <a:avLst/>
          </a:prstGeom>
        </p:spPr>
        <p:txBody>
          <a:bodyPr anchor="t" anchorCtr="1"/>
          <a:lstStyle>
            <a:lvl1pPr marL="0" indent="0" algn="ctr">
              <a:buNone/>
              <a:defRPr b="0" i="0">
                <a:solidFill>
                  <a:schemeClr val="bg1"/>
                </a:solidFill>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Header</a:t>
            </a:r>
          </a:p>
        </p:txBody>
      </p:sp>
      <p:cxnSp>
        <p:nvCxnSpPr>
          <p:cNvPr id="14" name="Straight Connector 13"/>
          <p:cNvCxnSpPr/>
          <p:nvPr userDrawn="1"/>
        </p:nvCxnSpPr>
        <p:spPr>
          <a:xfrm>
            <a:off x="5551932" y="1244907"/>
            <a:ext cx="1088136" cy="7620"/>
          </a:xfrm>
          <a:prstGeom prst="line">
            <a:avLst/>
          </a:prstGeom>
          <a:ln w="44450">
            <a:solidFill>
              <a:srgbClr val="1B7F81"/>
            </a:solidFill>
          </a:ln>
        </p:spPr>
        <p:style>
          <a:lnRef idx="1">
            <a:schemeClr val="accent1"/>
          </a:lnRef>
          <a:fillRef idx="0">
            <a:schemeClr val="accent1"/>
          </a:fillRef>
          <a:effectRef idx="0">
            <a:schemeClr val="accent1"/>
          </a:effectRef>
          <a:fontRef idx="minor">
            <a:schemeClr val="tx1"/>
          </a:fontRef>
        </p:style>
      </p:cxnSp>
      <p:sp>
        <p:nvSpPr>
          <p:cNvPr id="15" name="Text Placeholder 19"/>
          <p:cNvSpPr>
            <a:spLocks noGrp="1"/>
          </p:cNvSpPr>
          <p:nvPr>
            <p:ph type="body" sz="quarter" idx="10" hasCustomPrompt="1"/>
          </p:nvPr>
        </p:nvSpPr>
        <p:spPr>
          <a:xfrm>
            <a:off x="0" y="248779"/>
            <a:ext cx="12192000" cy="493161"/>
          </a:xfrm>
          <a:prstGeom prst="rect">
            <a:avLst/>
          </a:prstGeom>
        </p:spPr>
        <p:txBody>
          <a:bodyPr anchor="ctr" anchorCtr="1">
            <a:noAutofit/>
          </a:bodyPr>
          <a:lstStyle>
            <a:lvl1pPr marL="0" indent="0" algn="ctr">
              <a:buNone/>
              <a:defRPr sz="3200" b="0" i="0" baseline="0">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Title</a:t>
            </a:r>
          </a:p>
        </p:txBody>
      </p:sp>
      <p:sp>
        <p:nvSpPr>
          <p:cNvPr id="16" name="Text Placeholder 19"/>
          <p:cNvSpPr>
            <a:spLocks noGrp="1"/>
          </p:cNvSpPr>
          <p:nvPr>
            <p:ph type="body" sz="quarter" idx="11" hasCustomPrompt="1"/>
          </p:nvPr>
        </p:nvSpPr>
        <p:spPr>
          <a:xfrm>
            <a:off x="0" y="732134"/>
            <a:ext cx="12192000" cy="493161"/>
          </a:xfrm>
          <a:prstGeom prst="rect">
            <a:avLst/>
          </a:prstGeom>
        </p:spPr>
        <p:txBody>
          <a:bodyPr anchor="ctr" anchorCtr="1">
            <a:noAutofit/>
          </a:bodyPr>
          <a:lstStyle>
            <a:lvl1pPr marL="0" indent="0" algn="ctr">
              <a:buNone/>
              <a:defRPr sz="2400" b="0" i="0" baseline="0">
                <a:latin typeface="Roboto" panose="02000000000000000000" pitchFamily="2" charset="0"/>
                <a:ea typeface="Roboto" panose="02000000000000000000" pitchFamily="2" charset="0"/>
                <a:cs typeface="Gill Sans SemiBold"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Slide Sub-title</a:t>
            </a:r>
          </a:p>
        </p:txBody>
      </p:sp>
    </p:spTree>
    <p:extLst>
      <p:ext uri="{BB962C8B-B14F-4D97-AF65-F5344CB8AC3E}">
        <p14:creationId xmlns:p14="http://schemas.microsoft.com/office/powerpoint/2010/main" val="193807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375254"/>
            <a:ext cx="12192000" cy="5026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7" name="TextBox 16"/>
          <p:cNvSpPr txBox="1"/>
          <p:nvPr userDrawn="1"/>
        </p:nvSpPr>
        <p:spPr>
          <a:xfrm>
            <a:off x="203748" y="6387954"/>
            <a:ext cx="9474200" cy="400110"/>
          </a:xfrm>
          <a:prstGeom prst="rect">
            <a:avLst/>
          </a:prstGeom>
          <a:noFill/>
        </p:spPr>
        <p:txBody>
          <a:bodyPr wrap="square" rtlCol="0">
            <a:spAutoFit/>
          </a:bodyPr>
          <a:lstStyle/>
          <a:p>
            <a:r>
              <a:rPr lang="en-US" sz="2000" b="0" i="0" spc="300" dirty="0">
                <a:solidFill>
                  <a:schemeClr val="accent2"/>
                </a:solidFill>
                <a:latin typeface="Roboto" panose="02000000000000000000" pitchFamily="2" charset="0"/>
                <a:ea typeface="Roboto" panose="02000000000000000000" pitchFamily="2" charset="0"/>
                <a:cs typeface="Gill Sans" charset="0"/>
              </a:rPr>
              <a:t>California Maternal Quality Care Collaborative</a:t>
            </a:r>
          </a:p>
        </p:txBody>
      </p:sp>
      <p:pic>
        <p:nvPicPr>
          <p:cNvPr id="5" name="Picture 4">
            <a:extLst>
              <a:ext uri="{FF2B5EF4-FFF2-40B4-BE49-F238E27FC236}">
                <a16:creationId xmlns:a16="http://schemas.microsoft.com/office/drawing/2014/main" id="{9AF5B8A2-4584-C946-830B-B44D1A6379B5}"/>
              </a:ext>
            </a:extLst>
          </p:cNvPr>
          <p:cNvPicPr>
            <a:picLocks noChangeAspect="1"/>
          </p:cNvPicPr>
          <p:nvPr userDrawn="1"/>
        </p:nvPicPr>
        <p:blipFill>
          <a:blip r:embed="rId16"/>
          <a:srcRect/>
          <a:stretch/>
        </p:blipFill>
        <p:spPr>
          <a:xfrm>
            <a:off x="10282964" y="6458099"/>
            <a:ext cx="1354819" cy="322575"/>
          </a:xfrm>
          <a:prstGeom prst="rect">
            <a:avLst/>
          </a:prstGeom>
        </p:spPr>
      </p:pic>
    </p:spTree>
    <p:extLst>
      <p:ext uri="{BB962C8B-B14F-4D97-AF65-F5344CB8AC3E}">
        <p14:creationId xmlns:p14="http://schemas.microsoft.com/office/powerpoint/2010/main" val="1064410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3" r:id="rId3"/>
    <p:sldLayoutId id="2147483663" r:id="rId4"/>
    <p:sldLayoutId id="2147483664" r:id="rId5"/>
    <p:sldLayoutId id="2147483665" r:id="rId6"/>
    <p:sldLayoutId id="2147483666" r:id="rId7"/>
    <p:sldLayoutId id="2147483667" r:id="rId8"/>
    <p:sldLayoutId id="2147483668" r:id="rId9"/>
    <p:sldLayoutId id="2147483676" r:id="rId10"/>
    <p:sldLayoutId id="2147483677" r:id="rId11"/>
    <p:sldLayoutId id="2147483704" r:id="rId12"/>
    <p:sldLayoutId id="2147483705" r:id="rId13"/>
    <p:sldLayoutId id="214748370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www.marchofdimes.org/our-work/health-professionals/low-dose-aspirin-preeclampsia-prevention-implementation-guide" TargetMode="Externa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16/j.ajog.2023.04.039" TargetMode="External"/><Relationship Id="rId7" Type="http://schemas.openxmlformats.org/officeDocument/2006/relationships/hyperlink" Target="https://doi.org/10.1016/j.ajog.2020.06.003"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bmcpregnancychildbirth-biomedcentral-com.laneproxy.stanford.edu/articles/10.1186/s12884-023-06039-w" TargetMode="External"/><Relationship Id="rId5" Type="http://schemas.openxmlformats.org/officeDocument/2006/relationships/hyperlink" Target="https://www.frontiersin.org/journals/medicine/articles/10.3389/fmed.2023.1111371/full" TargetMode="External"/><Relationship Id="rId4" Type="http://schemas.openxmlformats.org/officeDocument/2006/relationships/hyperlink" Target="https://www.marchofdimes.org/find-support/blog/high-blood-pressure-preeclampsia-and-pregnancy"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diagramColors" Target="../diagrams/colors1.xml"/><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QuickStyle" Target="../diagrams/quickStyle1.xml"/><Relationship Id="rId11" Type="http://schemas.openxmlformats.org/officeDocument/2006/relationships/image" Target="../media/image11.jpg"/><Relationship Id="rId5" Type="http://schemas.openxmlformats.org/officeDocument/2006/relationships/diagramLayout" Target="../diagrams/layout1.xml"/><Relationship Id="rId15" Type="http://schemas.openxmlformats.org/officeDocument/2006/relationships/image" Target="../media/image15.jpg"/><Relationship Id="rId10" Type="http://schemas.openxmlformats.org/officeDocument/2006/relationships/image" Target="../media/image10.png"/><Relationship Id="rId4" Type="http://schemas.openxmlformats.org/officeDocument/2006/relationships/diagramData" Target="../diagrams/data1.xml"/><Relationship Id="rId9" Type="http://schemas.openxmlformats.org/officeDocument/2006/relationships/image" Target="../media/image9.jp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www.marchofdimes.org/our-work/health-professionals/low-dose-aspirin-preeclampsia-prevention-implementation-guide"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E2BAE-71AC-A945-B6AF-E8EFFEACF932}"/>
              </a:ext>
            </a:extLst>
          </p:cNvPr>
          <p:cNvSpPr>
            <a:spLocks noGrp="1"/>
          </p:cNvSpPr>
          <p:nvPr>
            <p:ph type="body" sz="quarter" idx="16"/>
          </p:nvPr>
        </p:nvSpPr>
        <p:spPr>
          <a:xfrm>
            <a:off x="758245" y="1145211"/>
            <a:ext cx="11122855" cy="786703"/>
          </a:xfrm>
        </p:spPr>
        <p:txBody>
          <a:bodyPr/>
          <a:lstStyle/>
          <a:p>
            <a:r>
              <a:rPr lang="en-US" sz="4000" dirty="0">
                <a:solidFill>
                  <a:schemeClr val="tx2"/>
                </a:solidFill>
              </a:rPr>
              <a:t>Communication Tips to Promote Low-Dose Aspirin Uptake and Adherence</a:t>
            </a:r>
          </a:p>
          <a:p>
            <a:r>
              <a:rPr lang="en-US" sz="3600" dirty="0"/>
              <a:t> Myths, Misunderstandings, and Meaningful Conversations</a:t>
            </a:r>
            <a:endParaRPr lang="en-US" sz="3600" dirty="0">
              <a:solidFill>
                <a:schemeClr val="tx1"/>
              </a:solidFill>
            </a:endParaRPr>
          </a:p>
        </p:txBody>
      </p:sp>
      <p:sp>
        <p:nvSpPr>
          <p:cNvPr id="3" name="Text Placeholder 2">
            <a:extLst>
              <a:ext uri="{FF2B5EF4-FFF2-40B4-BE49-F238E27FC236}">
                <a16:creationId xmlns:a16="http://schemas.microsoft.com/office/drawing/2014/main" id="{ED35401C-709D-2342-A221-A1B8924512DC}"/>
              </a:ext>
            </a:extLst>
          </p:cNvPr>
          <p:cNvSpPr>
            <a:spLocks noGrp="1"/>
          </p:cNvSpPr>
          <p:nvPr>
            <p:ph type="body" sz="quarter" idx="15"/>
          </p:nvPr>
        </p:nvSpPr>
        <p:spPr>
          <a:xfrm>
            <a:off x="534568" y="3442140"/>
            <a:ext cx="11570208" cy="619794"/>
          </a:xfrm>
        </p:spPr>
        <p:txBody>
          <a:bodyPr/>
          <a:lstStyle/>
          <a:p>
            <a:pPr algn="ctr"/>
            <a:r>
              <a:rPr lang="en-US" dirty="0">
                <a:solidFill>
                  <a:schemeClr val="tx1"/>
                </a:solidFill>
              </a:rPr>
              <a:t>1/27/2026</a:t>
            </a:r>
          </a:p>
        </p:txBody>
      </p:sp>
      <p:pic>
        <p:nvPicPr>
          <p:cNvPr id="4" name="Picture 3" descr="A pregnant person with her hands on her belly&#10;&#10;Description automatically generated">
            <a:extLst>
              <a:ext uri="{FF2B5EF4-FFF2-40B4-BE49-F238E27FC236}">
                <a16:creationId xmlns:a16="http://schemas.microsoft.com/office/drawing/2014/main" id="{904C99FD-4B78-9BB3-D6A8-998A843EFBC0}"/>
              </a:ext>
            </a:extLst>
          </p:cNvPr>
          <p:cNvPicPr>
            <a:picLocks noChangeAspect="1"/>
          </p:cNvPicPr>
          <p:nvPr/>
        </p:nvPicPr>
        <p:blipFill>
          <a:blip r:embed="rId3"/>
          <a:stretch>
            <a:fillRect/>
          </a:stretch>
        </p:blipFill>
        <p:spPr>
          <a:xfrm>
            <a:off x="8517973" y="1255302"/>
            <a:ext cx="5169408" cy="6698691"/>
          </a:xfrm>
          <a:prstGeom prst="rect">
            <a:avLst/>
          </a:prstGeom>
        </p:spPr>
      </p:pic>
      <p:sp>
        <p:nvSpPr>
          <p:cNvPr id="5" name="TextBox 4">
            <a:extLst>
              <a:ext uri="{FF2B5EF4-FFF2-40B4-BE49-F238E27FC236}">
                <a16:creationId xmlns:a16="http://schemas.microsoft.com/office/drawing/2014/main" id="{6008CF6A-5111-FFD3-F300-20A1AF547D27}"/>
              </a:ext>
            </a:extLst>
          </p:cNvPr>
          <p:cNvSpPr txBox="1"/>
          <p:nvPr/>
        </p:nvSpPr>
        <p:spPr>
          <a:xfrm>
            <a:off x="6708690" y="4191021"/>
            <a:ext cx="3403497" cy="923330"/>
          </a:xfrm>
          <a:prstGeom prst="rect">
            <a:avLst/>
          </a:prstGeom>
          <a:noFill/>
        </p:spPr>
        <p:txBody>
          <a:bodyPr wrap="square">
            <a:spAutoFit/>
          </a:bodyPr>
          <a:lstStyle/>
          <a:p>
            <a:pPr algn="ctr"/>
            <a:r>
              <a:rPr lang="en-US" b="1" dirty="0">
                <a:solidFill>
                  <a:schemeClr val="tx2"/>
                </a:solidFill>
                <a:latin typeface="Roboto" panose="02000000000000000000" pitchFamily="2" charset="0"/>
                <a:ea typeface="Roboto" panose="02000000000000000000" pitchFamily="2" charset="0"/>
              </a:rPr>
              <a:t>Lindsay du Plessis DrPH, MPH</a:t>
            </a:r>
          </a:p>
          <a:p>
            <a:pPr algn="ctr"/>
            <a:r>
              <a:rPr lang="en-US" dirty="0">
                <a:latin typeface="Roboto" panose="02000000000000000000" pitchFamily="2" charset="0"/>
                <a:ea typeface="Roboto" panose="02000000000000000000" pitchFamily="2" charset="0"/>
              </a:rPr>
              <a:t>Perinatal Community Engagement Manager, CMQCC</a:t>
            </a:r>
          </a:p>
        </p:txBody>
      </p:sp>
      <p:sp>
        <p:nvSpPr>
          <p:cNvPr id="6" name="TextBox 5">
            <a:extLst>
              <a:ext uri="{FF2B5EF4-FFF2-40B4-BE49-F238E27FC236}">
                <a16:creationId xmlns:a16="http://schemas.microsoft.com/office/drawing/2014/main" id="{A8293932-2F6B-AD16-D9C1-5E354C5423DC}"/>
              </a:ext>
            </a:extLst>
          </p:cNvPr>
          <p:cNvSpPr txBox="1"/>
          <p:nvPr/>
        </p:nvSpPr>
        <p:spPr>
          <a:xfrm>
            <a:off x="5176569" y="5391350"/>
            <a:ext cx="3705659" cy="923330"/>
          </a:xfrm>
          <a:prstGeom prst="rect">
            <a:avLst/>
          </a:prstGeom>
          <a:noFill/>
        </p:spPr>
        <p:txBody>
          <a:bodyPr wrap="square">
            <a:spAutoFit/>
          </a:bodyPr>
          <a:lstStyle/>
          <a:p>
            <a:pPr algn="ctr"/>
            <a:r>
              <a:rPr lang="en-US" sz="1800" b="1" dirty="0">
                <a:solidFill>
                  <a:schemeClr val="tx2"/>
                </a:solidFill>
                <a:latin typeface="Roboto" panose="02000000000000000000" pitchFamily="2" charset="0"/>
                <a:ea typeface="Roboto" panose="02000000000000000000" pitchFamily="2" charset="0"/>
              </a:rPr>
              <a:t>Sarah Vaillancourt DNP, WHNP-BC, RN</a:t>
            </a:r>
          </a:p>
          <a:p>
            <a:pPr algn="ctr"/>
            <a:r>
              <a:rPr lang="en-US" sz="1800" dirty="0">
                <a:latin typeface="Roboto" panose="02000000000000000000" pitchFamily="2" charset="0"/>
                <a:ea typeface="Roboto" panose="02000000000000000000" pitchFamily="2" charset="0"/>
              </a:rPr>
              <a:t>Outpatient Clinical Lead, CMQCC</a:t>
            </a:r>
          </a:p>
        </p:txBody>
      </p:sp>
      <p:sp>
        <p:nvSpPr>
          <p:cNvPr id="7" name="TextBox 6">
            <a:extLst>
              <a:ext uri="{FF2B5EF4-FFF2-40B4-BE49-F238E27FC236}">
                <a16:creationId xmlns:a16="http://schemas.microsoft.com/office/drawing/2014/main" id="{C81728DC-B5E1-FB14-75ED-81C200120BCF}"/>
              </a:ext>
            </a:extLst>
          </p:cNvPr>
          <p:cNvSpPr txBox="1"/>
          <p:nvPr/>
        </p:nvSpPr>
        <p:spPr>
          <a:xfrm>
            <a:off x="3625902" y="4191021"/>
            <a:ext cx="3403497" cy="923330"/>
          </a:xfrm>
          <a:prstGeom prst="rect">
            <a:avLst/>
          </a:prstGeom>
          <a:noFill/>
        </p:spPr>
        <p:txBody>
          <a:bodyPr wrap="square">
            <a:spAutoFit/>
          </a:bodyPr>
          <a:lstStyle/>
          <a:p>
            <a:pPr algn="ctr"/>
            <a:r>
              <a:rPr lang="en-US" sz="1800" b="1" dirty="0">
                <a:solidFill>
                  <a:schemeClr val="tx2"/>
                </a:solidFill>
                <a:latin typeface="Roboto" panose="02000000000000000000" pitchFamily="2" charset="0"/>
                <a:ea typeface="Roboto" panose="02000000000000000000" pitchFamily="2" charset="0"/>
              </a:rPr>
              <a:t>Ky-Shana Jenkins</a:t>
            </a:r>
          </a:p>
          <a:p>
            <a:pPr algn="ctr"/>
            <a:r>
              <a:rPr lang="en-US" sz="1800" dirty="0">
                <a:latin typeface="Roboto" panose="02000000000000000000" pitchFamily="2" charset="0"/>
                <a:ea typeface="Roboto" panose="02000000000000000000" pitchFamily="2" charset="0"/>
              </a:rPr>
              <a:t>Patient Advocate</a:t>
            </a:r>
          </a:p>
          <a:p>
            <a:pPr algn="ctr"/>
            <a:r>
              <a:rPr lang="en-US" dirty="0">
                <a:latin typeface="Roboto" panose="02000000000000000000" pitchFamily="2" charset="0"/>
                <a:ea typeface="Roboto" panose="02000000000000000000" pitchFamily="2" charset="0"/>
              </a:rPr>
              <a:t>Faculty Advisory Member</a:t>
            </a:r>
            <a:endParaRPr lang="en-US" sz="1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9742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6BF8CD-2653-558D-2F72-2772FDACC3AD}"/>
              </a:ext>
            </a:extLst>
          </p:cNvPr>
          <p:cNvSpPr>
            <a:spLocks noGrp="1"/>
          </p:cNvSpPr>
          <p:nvPr>
            <p:ph type="body" sz="quarter" idx="10"/>
          </p:nvPr>
        </p:nvSpPr>
        <p:spPr>
          <a:xfrm>
            <a:off x="0" y="436348"/>
            <a:ext cx="12192000" cy="493161"/>
          </a:xfrm>
        </p:spPr>
        <p:txBody>
          <a:bodyPr/>
          <a:lstStyle/>
          <a:p>
            <a:r>
              <a:rPr lang="en-US" sz="3600" dirty="0">
                <a:solidFill>
                  <a:srgbClr val="D96128"/>
                </a:solidFill>
              </a:rPr>
              <a:t>Clinical Team Best Practices for </a:t>
            </a:r>
          </a:p>
          <a:p>
            <a:r>
              <a:rPr lang="en-US" sz="3600" dirty="0">
                <a:solidFill>
                  <a:srgbClr val="D96128"/>
                </a:solidFill>
              </a:rPr>
              <a:t>LDA Uptake and Adherence</a:t>
            </a:r>
          </a:p>
        </p:txBody>
      </p:sp>
      <p:graphicFrame>
        <p:nvGraphicFramePr>
          <p:cNvPr id="5" name="Diagram 4">
            <a:extLst>
              <a:ext uri="{FF2B5EF4-FFF2-40B4-BE49-F238E27FC236}">
                <a16:creationId xmlns:a16="http://schemas.microsoft.com/office/drawing/2014/main" id="{FEBF45C4-9395-F770-B4B3-8353F23C8B84}"/>
              </a:ext>
            </a:extLst>
          </p:cNvPr>
          <p:cNvGraphicFramePr/>
          <p:nvPr/>
        </p:nvGraphicFramePr>
        <p:xfrm>
          <a:off x="1518137" y="1543864"/>
          <a:ext cx="9155725" cy="459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9515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089C00-C276-FA57-56A8-62AA399896B6}"/>
              </a:ext>
            </a:extLst>
          </p:cNvPr>
          <p:cNvSpPr>
            <a:spLocks noGrp="1"/>
          </p:cNvSpPr>
          <p:nvPr>
            <p:ph type="body" sz="quarter" idx="10"/>
          </p:nvPr>
        </p:nvSpPr>
        <p:spPr/>
        <p:txBody>
          <a:bodyPr/>
          <a:lstStyle/>
          <a:p>
            <a:r>
              <a:rPr lang="en-US" dirty="0">
                <a:solidFill>
                  <a:schemeClr val="tx2"/>
                </a:solidFill>
              </a:rPr>
              <a:t>Barriers to LDA Use</a:t>
            </a:r>
          </a:p>
        </p:txBody>
      </p:sp>
      <p:sp>
        <p:nvSpPr>
          <p:cNvPr id="3" name="Text Placeholder 2">
            <a:extLst>
              <a:ext uri="{FF2B5EF4-FFF2-40B4-BE49-F238E27FC236}">
                <a16:creationId xmlns:a16="http://schemas.microsoft.com/office/drawing/2014/main" id="{149911D4-0473-9C4E-103A-F6E68AD4E4FE}"/>
              </a:ext>
            </a:extLst>
          </p:cNvPr>
          <p:cNvSpPr>
            <a:spLocks noGrp="1"/>
          </p:cNvSpPr>
          <p:nvPr>
            <p:ph type="body" sz="quarter" idx="11"/>
          </p:nvPr>
        </p:nvSpPr>
        <p:spPr/>
        <p:txBody>
          <a:bodyPr/>
          <a:lstStyle/>
          <a:p>
            <a:r>
              <a:rPr lang="en-US" dirty="0"/>
              <a:t>Uptake and Adherence</a:t>
            </a:r>
          </a:p>
        </p:txBody>
      </p:sp>
      <p:sp>
        <p:nvSpPr>
          <p:cNvPr id="4" name="Text Placeholder 3">
            <a:extLst>
              <a:ext uri="{FF2B5EF4-FFF2-40B4-BE49-F238E27FC236}">
                <a16:creationId xmlns:a16="http://schemas.microsoft.com/office/drawing/2014/main" id="{C6F99932-2CB3-3FED-F2C3-8F8D3E3F2B35}"/>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Confusing, mixed messaging</a:t>
            </a:r>
          </a:p>
          <a:p>
            <a:pPr marL="342900" indent="-342900">
              <a:buFont typeface="Arial" panose="020B0604020202020204" pitchFamily="34" charset="0"/>
              <a:buChar char="•"/>
            </a:pPr>
            <a:r>
              <a:rPr lang="en-US" dirty="0"/>
              <a:t>Misunderstanding of individual risk- understanding of preeclampsia </a:t>
            </a:r>
          </a:p>
          <a:p>
            <a:pPr marL="342900" indent="-342900">
              <a:buFont typeface="Arial" panose="020B0604020202020204" pitchFamily="34" charset="0"/>
              <a:buChar char="•"/>
            </a:pPr>
            <a:r>
              <a:rPr lang="en-US" dirty="0"/>
              <a:t>Exposure to misinformation </a:t>
            </a:r>
          </a:p>
          <a:p>
            <a:pPr marL="342900" indent="-342900">
              <a:buFont typeface="Arial" panose="020B0604020202020204" pitchFamily="34" charset="0"/>
              <a:buChar char="•"/>
            </a:pPr>
            <a:r>
              <a:rPr lang="en-US" dirty="0"/>
              <a:t>Fear of medication in pregnancy</a:t>
            </a:r>
          </a:p>
          <a:p>
            <a:pPr marL="342900" indent="-342900">
              <a:buFont typeface="Arial" panose="020B0604020202020204" pitchFamily="34" charset="0"/>
              <a:buChar char="•"/>
            </a:pPr>
            <a:r>
              <a:rPr lang="en-US" dirty="0"/>
              <a:t>Distrust of the healthcare system</a:t>
            </a:r>
          </a:p>
        </p:txBody>
      </p:sp>
    </p:spTree>
    <p:extLst>
      <p:ext uri="{BB962C8B-B14F-4D97-AF65-F5344CB8AC3E}">
        <p14:creationId xmlns:p14="http://schemas.microsoft.com/office/powerpoint/2010/main" val="3062409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9303-CB62-7AC1-81AF-B4C89761B1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05C740-9794-83E0-2DC7-C703EB722C96}"/>
              </a:ext>
            </a:extLst>
          </p:cNvPr>
          <p:cNvSpPr>
            <a:spLocks noGrp="1"/>
          </p:cNvSpPr>
          <p:nvPr>
            <p:ph type="body" sz="quarter" idx="10"/>
          </p:nvPr>
        </p:nvSpPr>
        <p:spPr/>
        <p:txBody>
          <a:bodyPr/>
          <a:lstStyle/>
          <a:p>
            <a:r>
              <a:rPr lang="en-US" dirty="0">
                <a:solidFill>
                  <a:schemeClr val="tx2"/>
                </a:solidFill>
              </a:rPr>
              <a:t>Common Questions and Misconceptions</a:t>
            </a:r>
          </a:p>
        </p:txBody>
      </p:sp>
      <p:sp>
        <p:nvSpPr>
          <p:cNvPr id="18" name="Oval Callout 17">
            <a:extLst>
              <a:ext uri="{FF2B5EF4-FFF2-40B4-BE49-F238E27FC236}">
                <a16:creationId xmlns:a16="http://schemas.microsoft.com/office/drawing/2014/main" id="{C3D1E96B-FB09-4985-C9F6-6E8926702AF7}"/>
              </a:ext>
            </a:extLst>
          </p:cNvPr>
          <p:cNvSpPr/>
          <p:nvPr/>
        </p:nvSpPr>
        <p:spPr>
          <a:xfrm>
            <a:off x="4583913" y="3553392"/>
            <a:ext cx="3307976" cy="141170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LDA will harm the baby.</a:t>
            </a:r>
          </a:p>
        </p:txBody>
      </p:sp>
      <p:sp>
        <p:nvSpPr>
          <p:cNvPr id="19" name="Rounded Rectangular Callout 18">
            <a:extLst>
              <a:ext uri="{FF2B5EF4-FFF2-40B4-BE49-F238E27FC236}">
                <a16:creationId xmlns:a16="http://schemas.microsoft.com/office/drawing/2014/main" id="{828A54A7-B44A-6908-7039-0C42E1830D4D}"/>
              </a:ext>
            </a:extLst>
          </p:cNvPr>
          <p:cNvSpPr/>
          <p:nvPr/>
        </p:nvSpPr>
        <p:spPr>
          <a:xfrm>
            <a:off x="8374804" y="4503305"/>
            <a:ext cx="3529263" cy="152400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 am not a high-risk pregnancy, so I do not need to take LDA.</a:t>
            </a:r>
          </a:p>
        </p:txBody>
      </p:sp>
      <p:sp>
        <p:nvSpPr>
          <p:cNvPr id="20" name="Rounded Rectangular Callout 19">
            <a:extLst>
              <a:ext uri="{FF2B5EF4-FFF2-40B4-BE49-F238E27FC236}">
                <a16:creationId xmlns:a16="http://schemas.microsoft.com/office/drawing/2014/main" id="{7FD037EC-58A4-A9EC-9DBA-532347B448A7}"/>
              </a:ext>
            </a:extLst>
          </p:cNvPr>
          <p:cNvSpPr/>
          <p:nvPr/>
        </p:nvSpPr>
        <p:spPr>
          <a:xfrm>
            <a:off x="3367190" y="1170645"/>
            <a:ext cx="4090737" cy="176958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400" dirty="0"/>
              <a:t>I can start LDA later in pregnancy if problems arise.</a:t>
            </a:r>
          </a:p>
        </p:txBody>
      </p:sp>
      <p:sp>
        <p:nvSpPr>
          <p:cNvPr id="21" name="Oval Callout 20">
            <a:extLst>
              <a:ext uri="{FF2B5EF4-FFF2-40B4-BE49-F238E27FC236}">
                <a16:creationId xmlns:a16="http://schemas.microsoft.com/office/drawing/2014/main" id="{3A32FB21-64B0-A058-8E32-5AD692AAE6CB}"/>
              </a:ext>
            </a:extLst>
          </p:cNvPr>
          <p:cNvSpPr/>
          <p:nvPr/>
        </p:nvSpPr>
        <p:spPr>
          <a:xfrm>
            <a:off x="7891889" y="1479955"/>
            <a:ext cx="4012178" cy="204127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2400" dirty="0"/>
              <a:t>Natural or holistic approaches can replace LDA. </a:t>
            </a:r>
          </a:p>
        </p:txBody>
      </p:sp>
      <p:pic>
        <p:nvPicPr>
          <p:cNvPr id="26" name="Picture 25" descr="A pregnant person with her hands on her belly&#10;&#10;Description automatically generated">
            <a:extLst>
              <a:ext uri="{FF2B5EF4-FFF2-40B4-BE49-F238E27FC236}">
                <a16:creationId xmlns:a16="http://schemas.microsoft.com/office/drawing/2014/main" id="{B0E4CE5B-6361-81A4-3BC0-6222C0919FE7}"/>
              </a:ext>
            </a:extLst>
          </p:cNvPr>
          <p:cNvPicPr>
            <a:picLocks noChangeAspect="1"/>
          </p:cNvPicPr>
          <p:nvPr/>
        </p:nvPicPr>
        <p:blipFill>
          <a:blip r:embed="rId2"/>
          <a:stretch>
            <a:fillRect/>
          </a:stretch>
        </p:blipFill>
        <p:spPr>
          <a:xfrm>
            <a:off x="-855282" y="0"/>
            <a:ext cx="6292002" cy="8153386"/>
          </a:xfrm>
          <a:prstGeom prst="rect">
            <a:avLst/>
          </a:prstGeom>
        </p:spPr>
      </p:pic>
    </p:spTree>
    <p:extLst>
      <p:ext uri="{BB962C8B-B14F-4D97-AF65-F5344CB8AC3E}">
        <p14:creationId xmlns:p14="http://schemas.microsoft.com/office/powerpoint/2010/main" val="55345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520C3E-B35C-2846-21E7-F9DD786F7692}"/>
              </a:ext>
            </a:extLst>
          </p:cNvPr>
          <p:cNvSpPr>
            <a:spLocks noGrp="1"/>
          </p:cNvSpPr>
          <p:nvPr>
            <p:ph type="body" sz="quarter" idx="10"/>
          </p:nvPr>
        </p:nvSpPr>
        <p:spPr>
          <a:xfrm>
            <a:off x="0" y="238973"/>
            <a:ext cx="12192000" cy="493161"/>
          </a:xfrm>
        </p:spPr>
        <p:txBody>
          <a:bodyPr/>
          <a:lstStyle/>
          <a:p>
            <a:r>
              <a:rPr lang="en-US" dirty="0">
                <a:solidFill>
                  <a:schemeClr val="tx2"/>
                </a:solidFill>
              </a:rPr>
              <a:t>Why is this such a difficult problem to address?</a:t>
            </a:r>
          </a:p>
        </p:txBody>
      </p:sp>
      <p:sp>
        <p:nvSpPr>
          <p:cNvPr id="4" name="Text Placeholder 3">
            <a:extLst>
              <a:ext uri="{FF2B5EF4-FFF2-40B4-BE49-F238E27FC236}">
                <a16:creationId xmlns:a16="http://schemas.microsoft.com/office/drawing/2014/main" id="{51AFD9B9-0F77-E8BF-81D5-60A9FE1ED639}"/>
              </a:ext>
            </a:extLst>
          </p:cNvPr>
          <p:cNvSpPr>
            <a:spLocks noGrp="1"/>
          </p:cNvSpPr>
          <p:nvPr>
            <p:ph type="body" sz="quarter" idx="12"/>
          </p:nvPr>
        </p:nvSpPr>
        <p:spPr>
          <a:xfrm>
            <a:off x="788957" y="1518719"/>
            <a:ext cx="6110607" cy="3111500"/>
          </a:xfrm>
        </p:spPr>
        <p:txBody>
          <a:bodyPr/>
          <a:lstStyle/>
          <a:p>
            <a:pPr marL="342900" indent="-342900">
              <a:buFont typeface="Arial" panose="020B0604020202020204" pitchFamily="34" charset="0"/>
              <a:buChar char="•"/>
            </a:pPr>
            <a:r>
              <a:rPr lang="en-US" sz="2800" dirty="0"/>
              <a:t>Limited time</a:t>
            </a:r>
          </a:p>
          <a:p>
            <a:pPr marL="342900" indent="-342900">
              <a:buFont typeface="Arial" panose="020B0604020202020204" pitchFamily="34" charset="0"/>
              <a:buChar char="•"/>
            </a:pPr>
            <a:r>
              <a:rPr lang="en-US" sz="2800" dirty="0"/>
              <a:t>More complex than LDA specifically</a:t>
            </a:r>
          </a:p>
          <a:p>
            <a:pPr marL="342900" indent="-342900">
              <a:buFont typeface="Arial" panose="020B0604020202020204" pitchFamily="34" charset="0"/>
              <a:buChar char="•"/>
            </a:pPr>
            <a:r>
              <a:rPr lang="en-US" sz="2800" dirty="0"/>
              <a:t>Factors outside of our control</a:t>
            </a:r>
          </a:p>
          <a:p>
            <a:pPr marL="342900" indent="-342900">
              <a:buFont typeface="Arial" panose="020B0604020202020204" pitchFamily="34" charset="0"/>
              <a:buChar char="•"/>
            </a:pPr>
            <a:r>
              <a:rPr lang="en-US" sz="2800" dirty="0"/>
              <a:t>Community engagement is not usually included in solutions</a:t>
            </a:r>
          </a:p>
        </p:txBody>
      </p:sp>
      <p:sp>
        <p:nvSpPr>
          <p:cNvPr id="5" name="Text Placeholder 1">
            <a:extLst>
              <a:ext uri="{FF2B5EF4-FFF2-40B4-BE49-F238E27FC236}">
                <a16:creationId xmlns:a16="http://schemas.microsoft.com/office/drawing/2014/main" id="{2BCE981E-B0B8-58AD-208E-16AF850DD764}"/>
              </a:ext>
            </a:extLst>
          </p:cNvPr>
          <p:cNvSpPr txBox="1">
            <a:spLocks/>
          </p:cNvSpPr>
          <p:nvPr/>
        </p:nvSpPr>
        <p:spPr>
          <a:xfrm>
            <a:off x="0" y="5416805"/>
            <a:ext cx="12192000" cy="493161"/>
          </a:xfrm>
          <a:prstGeom prst="rect">
            <a:avLst/>
          </a:prstGeom>
        </p:spPr>
        <p:txBody>
          <a:bodyPr anchor="ctr" anchorCtr="1">
            <a:noAutofit/>
          </a:bodyPr>
          <a:lstStyle>
            <a:lvl1pPr marL="0" indent="0" algn="ctr" defTabSz="914400" rtl="0" eaLnBrk="1" latinLnBrk="0" hangingPunct="1">
              <a:lnSpc>
                <a:spcPct val="90000"/>
              </a:lnSpc>
              <a:spcBef>
                <a:spcPts val="1000"/>
              </a:spcBef>
              <a:buFont typeface="Arial"/>
              <a:buNone/>
              <a:defRPr sz="3200" b="0" i="0" kern="1200" baseline="0">
                <a:solidFill>
                  <a:schemeClr val="tx1"/>
                </a:solidFill>
                <a:latin typeface="Roboto" panose="02000000000000000000" pitchFamily="2" charset="0"/>
                <a:ea typeface="Roboto" panose="02000000000000000000" pitchFamily="2" charset="0"/>
                <a:cs typeface="Gill Sans SemiBol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So, what can we feasibly do to support patients in making informed decisions about LDA? </a:t>
            </a:r>
          </a:p>
        </p:txBody>
      </p:sp>
      <p:pic>
        <p:nvPicPr>
          <p:cNvPr id="6" name="Picture 4" descr="Doctor Burnout: How to Spot It and Fix It">
            <a:extLst>
              <a:ext uri="{FF2B5EF4-FFF2-40B4-BE49-F238E27FC236}">
                <a16:creationId xmlns:a16="http://schemas.microsoft.com/office/drawing/2014/main" id="{8A2562D8-2785-1914-B719-26995786B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9" r="16897" b="-2"/>
          <a:stretch/>
        </p:blipFill>
        <p:spPr bwMode="auto">
          <a:xfrm>
            <a:off x="7252855" y="1068545"/>
            <a:ext cx="4150188" cy="349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0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4BE056-CE4D-E8F2-8267-431463493A08}"/>
              </a:ext>
            </a:extLst>
          </p:cNvPr>
          <p:cNvSpPr>
            <a:spLocks noGrp="1"/>
          </p:cNvSpPr>
          <p:nvPr>
            <p:ph type="body" sz="quarter" idx="17"/>
          </p:nvPr>
        </p:nvSpPr>
        <p:spPr>
          <a:xfrm>
            <a:off x="114645" y="2392062"/>
            <a:ext cx="3468639" cy="1036938"/>
          </a:xfrm>
        </p:spPr>
        <p:txBody>
          <a:bodyPr/>
          <a:lstStyle/>
          <a:p>
            <a:r>
              <a:rPr lang="en-US" dirty="0"/>
              <a:t>Approach to Communication </a:t>
            </a:r>
          </a:p>
        </p:txBody>
      </p:sp>
    </p:spTree>
    <p:extLst>
      <p:ext uri="{BB962C8B-B14F-4D97-AF65-F5344CB8AC3E}">
        <p14:creationId xmlns:p14="http://schemas.microsoft.com/office/powerpoint/2010/main" val="323976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778F73-3F9B-9027-8B70-7E6103AC9945}"/>
              </a:ext>
            </a:extLst>
          </p:cNvPr>
          <p:cNvSpPr>
            <a:spLocks noGrp="1"/>
          </p:cNvSpPr>
          <p:nvPr>
            <p:ph type="body" sz="quarter" idx="10"/>
          </p:nvPr>
        </p:nvSpPr>
        <p:spPr>
          <a:xfrm>
            <a:off x="0" y="485553"/>
            <a:ext cx="12192000" cy="493161"/>
          </a:xfrm>
        </p:spPr>
        <p:txBody>
          <a:bodyPr/>
          <a:lstStyle/>
          <a:p>
            <a:r>
              <a:rPr lang="en-US" dirty="0">
                <a:solidFill>
                  <a:schemeClr val="tx2"/>
                </a:solidFill>
              </a:rPr>
              <a:t>Goals in the Patient Encounter</a:t>
            </a:r>
          </a:p>
        </p:txBody>
      </p:sp>
      <p:graphicFrame>
        <p:nvGraphicFramePr>
          <p:cNvPr id="5" name="Diagram 4">
            <a:extLst>
              <a:ext uri="{FF2B5EF4-FFF2-40B4-BE49-F238E27FC236}">
                <a16:creationId xmlns:a16="http://schemas.microsoft.com/office/drawing/2014/main" id="{B76077AE-40C4-6D4C-E9FB-06AFBCB1224D}"/>
              </a:ext>
            </a:extLst>
          </p:cNvPr>
          <p:cNvGraphicFramePr/>
          <p:nvPr>
            <p:extLst>
              <p:ext uri="{D42A27DB-BD31-4B8C-83A1-F6EECF244321}">
                <p14:modId xmlns:p14="http://schemas.microsoft.com/office/powerpoint/2010/main" val="4216754182"/>
              </p:ext>
            </p:extLst>
          </p:nvPr>
        </p:nvGraphicFramePr>
        <p:xfrm>
          <a:off x="1090863" y="1188317"/>
          <a:ext cx="10010273" cy="4937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437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963774-372C-137C-0BA2-01026E0DF662}"/>
              </a:ext>
            </a:extLst>
          </p:cNvPr>
          <p:cNvSpPr>
            <a:spLocks noGrp="1"/>
          </p:cNvSpPr>
          <p:nvPr>
            <p:ph type="body" sz="quarter" idx="10"/>
          </p:nvPr>
        </p:nvSpPr>
        <p:spPr>
          <a:xfrm>
            <a:off x="0" y="457326"/>
            <a:ext cx="12192000" cy="493161"/>
          </a:xfrm>
        </p:spPr>
        <p:txBody>
          <a:bodyPr/>
          <a:lstStyle/>
          <a:p>
            <a:r>
              <a:rPr lang="en-US" dirty="0">
                <a:solidFill>
                  <a:schemeClr val="tx2"/>
                </a:solidFill>
              </a:rPr>
              <a:t>Spectrum of Acceptance</a:t>
            </a:r>
          </a:p>
        </p:txBody>
      </p:sp>
      <p:graphicFrame>
        <p:nvGraphicFramePr>
          <p:cNvPr id="5" name="Diagram 4">
            <a:extLst>
              <a:ext uri="{FF2B5EF4-FFF2-40B4-BE49-F238E27FC236}">
                <a16:creationId xmlns:a16="http://schemas.microsoft.com/office/drawing/2014/main" id="{4D689B24-7269-4BB4-20DE-C5485511EC4E}"/>
              </a:ext>
            </a:extLst>
          </p:cNvPr>
          <p:cNvGraphicFramePr/>
          <p:nvPr>
            <p:extLst>
              <p:ext uri="{D42A27DB-BD31-4B8C-83A1-F6EECF244321}">
                <p14:modId xmlns:p14="http://schemas.microsoft.com/office/powerpoint/2010/main" val="655311053"/>
              </p:ext>
            </p:extLst>
          </p:nvPr>
        </p:nvGraphicFramePr>
        <p:xfrm>
          <a:off x="892175" y="1271945"/>
          <a:ext cx="10407650" cy="4314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305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22FEC-0ECD-C739-D364-826D1B24A4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633E74-88B7-035E-E592-38B3651C7ABA}"/>
              </a:ext>
            </a:extLst>
          </p:cNvPr>
          <p:cNvSpPr>
            <a:spLocks noGrp="1"/>
          </p:cNvSpPr>
          <p:nvPr>
            <p:ph type="body" sz="quarter" idx="10"/>
          </p:nvPr>
        </p:nvSpPr>
        <p:spPr/>
        <p:txBody>
          <a:bodyPr/>
          <a:lstStyle/>
          <a:p>
            <a:r>
              <a:rPr lang="en-US" dirty="0">
                <a:solidFill>
                  <a:schemeClr val="tx2"/>
                </a:solidFill>
              </a:rPr>
              <a:t>Common Questions and Misconceptions</a:t>
            </a:r>
          </a:p>
        </p:txBody>
      </p:sp>
      <p:sp>
        <p:nvSpPr>
          <p:cNvPr id="18" name="Oval Callout 17">
            <a:extLst>
              <a:ext uri="{FF2B5EF4-FFF2-40B4-BE49-F238E27FC236}">
                <a16:creationId xmlns:a16="http://schemas.microsoft.com/office/drawing/2014/main" id="{EB3C3B2C-DBB2-EE58-28A0-4AF5CE11085D}"/>
              </a:ext>
            </a:extLst>
          </p:cNvPr>
          <p:cNvSpPr/>
          <p:nvPr/>
        </p:nvSpPr>
        <p:spPr>
          <a:xfrm>
            <a:off x="7859176" y="947310"/>
            <a:ext cx="3307976" cy="141170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LDA will harm the baby.</a:t>
            </a:r>
          </a:p>
        </p:txBody>
      </p:sp>
      <p:sp>
        <p:nvSpPr>
          <p:cNvPr id="19" name="Rounded Rectangular Callout 18">
            <a:extLst>
              <a:ext uri="{FF2B5EF4-FFF2-40B4-BE49-F238E27FC236}">
                <a16:creationId xmlns:a16="http://schemas.microsoft.com/office/drawing/2014/main" id="{079AFB11-0DEF-703A-4C2E-95CCE009F076}"/>
              </a:ext>
            </a:extLst>
          </p:cNvPr>
          <p:cNvSpPr/>
          <p:nvPr/>
        </p:nvSpPr>
        <p:spPr>
          <a:xfrm>
            <a:off x="8254883" y="4608848"/>
            <a:ext cx="3529263" cy="152400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 am not a high-risk pregnancy, so I do not need to take LDA.</a:t>
            </a:r>
          </a:p>
        </p:txBody>
      </p:sp>
      <p:sp>
        <p:nvSpPr>
          <p:cNvPr id="20" name="Rounded Rectangular Callout 19">
            <a:extLst>
              <a:ext uri="{FF2B5EF4-FFF2-40B4-BE49-F238E27FC236}">
                <a16:creationId xmlns:a16="http://schemas.microsoft.com/office/drawing/2014/main" id="{E55D7BDA-4B75-38A1-DBA3-33ACAD3F7FB3}"/>
              </a:ext>
            </a:extLst>
          </p:cNvPr>
          <p:cNvSpPr/>
          <p:nvPr/>
        </p:nvSpPr>
        <p:spPr>
          <a:xfrm>
            <a:off x="5145399" y="2603113"/>
            <a:ext cx="3529264" cy="165609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400" dirty="0"/>
              <a:t>I can start LDA later in pregnancy if problems arise.</a:t>
            </a:r>
          </a:p>
        </p:txBody>
      </p:sp>
      <p:sp>
        <p:nvSpPr>
          <p:cNvPr id="3" name="Text Placeholder 3">
            <a:extLst>
              <a:ext uri="{FF2B5EF4-FFF2-40B4-BE49-F238E27FC236}">
                <a16:creationId xmlns:a16="http://schemas.microsoft.com/office/drawing/2014/main" id="{FDE7C6F9-7F17-9562-C3C4-9A011B388F83}"/>
              </a:ext>
            </a:extLst>
          </p:cNvPr>
          <p:cNvSpPr txBox="1">
            <a:spLocks/>
          </p:cNvSpPr>
          <p:nvPr/>
        </p:nvSpPr>
        <p:spPr>
          <a:xfrm>
            <a:off x="1324652" y="1566043"/>
            <a:ext cx="9842500" cy="31115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sz="2400" b="0" i="0" kern="1200" baseline="0" dirty="0" smtClean="0">
                <a:solidFill>
                  <a:schemeClr val="bg2">
                    <a:lumMod val="10000"/>
                  </a:schemeClr>
                </a:solidFill>
                <a:effectLst/>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Safety of LDA in pregnancy</a:t>
            </a:r>
          </a:p>
          <a:p>
            <a:pPr marL="342900" indent="-342900">
              <a:buFont typeface="Arial" panose="020B0604020202020204" pitchFamily="34" charset="0"/>
              <a:buChar char="•"/>
            </a:pPr>
            <a:r>
              <a:rPr lang="en-US" dirty="0"/>
              <a:t>Preeclampsia Prevention</a:t>
            </a:r>
          </a:p>
          <a:p>
            <a:pPr marL="342900" indent="-342900">
              <a:buFont typeface="Arial" panose="020B0604020202020204" pitchFamily="34" charset="0"/>
              <a:buChar char="•"/>
            </a:pPr>
            <a:r>
              <a:rPr lang="en-US" dirty="0"/>
              <a:t>Understanding of risk </a:t>
            </a:r>
          </a:p>
        </p:txBody>
      </p:sp>
      <p:pic>
        <p:nvPicPr>
          <p:cNvPr id="4" name="Picture 3" descr="A pregnant person with her hands on her belly&#10;&#10;Description automatically generated">
            <a:extLst>
              <a:ext uri="{FF2B5EF4-FFF2-40B4-BE49-F238E27FC236}">
                <a16:creationId xmlns:a16="http://schemas.microsoft.com/office/drawing/2014/main" id="{F82F4BB5-9987-6DC0-EE27-CB3F5E69631B}"/>
              </a:ext>
            </a:extLst>
          </p:cNvPr>
          <p:cNvPicPr>
            <a:picLocks noChangeAspect="1"/>
          </p:cNvPicPr>
          <p:nvPr/>
        </p:nvPicPr>
        <p:blipFill>
          <a:blip r:embed="rId2"/>
          <a:stretch>
            <a:fillRect/>
          </a:stretch>
        </p:blipFill>
        <p:spPr>
          <a:xfrm>
            <a:off x="20028" y="1087394"/>
            <a:ext cx="5265763" cy="6823551"/>
          </a:xfrm>
          <a:prstGeom prst="rect">
            <a:avLst/>
          </a:prstGeom>
        </p:spPr>
      </p:pic>
    </p:spTree>
    <p:extLst>
      <p:ext uri="{BB962C8B-B14F-4D97-AF65-F5344CB8AC3E}">
        <p14:creationId xmlns:p14="http://schemas.microsoft.com/office/powerpoint/2010/main" val="256698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63D5AF-B696-BC42-DE84-B756D1492FC5}"/>
              </a:ext>
            </a:extLst>
          </p:cNvPr>
          <p:cNvSpPr>
            <a:spLocks noGrp="1"/>
          </p:cNvSpPr>
          <p:nvPr>
            <p:ph type="body" sz="quarter" idx="10"/>
          </p:nvPr>
        </p:nvSpPr>
        <p:spPr>
          <a:xfrm>
            <a:off x="0" y="116485"/>
            <a:ext cx="12192000" cy="493161"/>
          </a:xfrm>
        </p:spPr>
        <p:txBody>
          <a:bodyPr/>
          <a:lstStyle/>
          <a:p>
            <a:r>
              <a:rPr lang="en-US" dirty="0">
                <a:solidFill>
                  <a:schemeClr val="tx2"/>
                </a:solidFill>
              </a:rPr>
              <a:t>Motivational Interviewing</a:t>
            </a:r>
          </a:p>
        </p:txBody>
      </p:sp>
      <p:sp>
        <p:nvSpPr>
          <p:cNvPr id="4" name="Text Placeholder 3">
            <a:extLst>
              <a:ext uri="{FF2B5EF4-FFF2-40B4-BE49-F238E27FC236}">
                <a16:creationId xmlns:a16="http://schemas.microsoft.com/office/drawing/2014/main" id="{2651BC6A-DAFB-4E97-322E-2C70DDDCA7DE}"/>
              </a:ext>
            </a:extLst>
          </p:cNvPr>
          <p:cNvSpPr>
            <a:spLocks noGrp="1"/>
          </p:cNvSpPr>
          <p:nvPr>
            <p:ph type="body" sz="quarter" idx="12"/>
          </p:nvPr>
        </p:nvSpPr>
        <p:spPr>
          <a:xfrm>
            <a:off x="4681728" y="741940"/>
            <a:ext cx="7315200" cy="3111500"/>
          </a:xfrm>
        </p:spPr>
        <p:txBody>
          <a:bodyPr/>
          <a:lstStyle/>
          <a:p>
            <a:r>
              <a:rPr lang="en-US" i="1" dirty="0">
                <a:highlight>
                  <a:srgbClr val="FDFDFD"/>
                </a:highlight>
                <a:sym typeface="Helvetica Neue"/>
              </a:rPr>
              <a:t>“MI is a collaborative, goal-oriented style of communication with particular attention to the language of change. It is designed to strengthen personal motivation for and commitment to a specific goal by eliciting and exploring the person’s own reasons for change within an atmosphere of acceptance and compassion.” </a:t>
            </a:r>
            <a:r>
              <a:rPr lang="en-US" dirty="0">
                <a:highlight>
                  <a:srgbClr val="FDFDFD"/>
                </a:highlight>
                <a:sym typeface="Helvetica Neue"/>
              </a:rPr>
              <a:t> (Miller &amp; Rollnick)</a:t>
            </a:r>
          </a:p>
          <a:p>
            <a:endParaRPr lang="en-US" dirty="0"/>
          </a:p>
          <a:p>
            <a:pPr marL="342900" indent="-342900">
              <a:spcBef>
                <a:spcPct val="20000"/>
              </a:spcBef>
              <a:spcAft>
                <a:spcPts val="600"/>
              </a:spcAft>
              <a:buSzPct val="92000"/>
              <a:buFont typeface="Arial" panose="020B0604020202020204" pitchFamily="34" charset="0"/>
              <a:buChar char="•"/>
            </a:pPr>
            <a:r>
              <a:rPr lang="en-US" dirty="0"/>
              <a:t>MI assumes that we all deeply want what is best for us.</a:t>
            </a:r>
          </a:p>
          <a:p>
            <a:pPr marL="342900" indent="-342900">
              <a:spcBef>
                <a:spcPct val="20000"/>
              </a:spcBef>
              <a:spcAft>
                <a:spcPts val="600"/>
              </a:spcAft>
              <a:buSzPct val="92000"/>
              <a:buFont typeface="Arial" panose="020B0604020202020204" pitchFamily="34" charset="0"/>
              <a:buChar char="•"/>
            </a:pPr>
            <a:r>
              <a:rPr lang="en-US" dirty="0"/>
              <a:t>We don’t need to “get” motivation from someone outside of us.</a:t>
            </a:r>
          </a:p>
          <a:p>
            <a:pPr marL="342900" indent="-342900">
              <a:spcBef>
                <a:spcPct val="20000"/>
              </a:spcBef>
              <a:spcAft>
                <a:spcPts val="600"/>
              </a:spcAft>
              <a:buSzPct val="92000"/>
              <a:buFont typeface="Arial" panose="020B0604020202020204" pitchFamily="34" charset="0"/>
              <a:buChar char="•"/>
            </a:pPr>
            <a:r>
              <a:rPr lang="en-US" dirty="0"/>
              <a:t>Instead, another can help us </a:t>
            </a:r>
            <a:r>
              <a:rPr lang="en-US" b="1" dirty="0"/>
              <a:t>elevate </a:t>
            </a:r>
            <a:r>
              <a:rPr lang="en-US" dirty="0"/>
              <a:t>and </a:t>
            </a:r>
            <a:r>
              <a:rPr lang="en-US" b="1" dirty="0"/>
              <a:t>amplify </a:t>
            </a:r>
            <a:r>
              <a:rPr lang="en-US" dirty="0"/>
              <a:t>our own intrinsic motivation</a:t>
            </a:r>
          </a:p>
          <a:p>
            <a:endParaRPr lang="en-US" dirty="0"/>
          </a:p>
        </p:txBody>
      </p:sp>
      <p:pic>
        <p:nvPicPr>
          <p:cNvPr id="5" name="Google Shape;152;p17">
            <a:extLst>
              <a:ext uri="{FF2B5EF4-FFF2-40B4-BE49-F238E27FC236}">
                <a16:creationId xmlns:a16="http://schemas.microsoft.com/office/drawing/2014/main" id="{744BE0F7-C8B0-D0AB-E1EA-19774376FDFF}"/>
              </a:ext>
            </a:extLst>
          </p:cNvPr>
          <p:cNvPicPr preferRelativeResize="0"/>
          <p:nvPr/>
        </p:nvPicPr>
        <p:blipFill rotWithShape="1">
          <a:blip r:embed="rId2"/>
          <a:srcRect l="7098" r="48262" b="-1"/>
          <a:stretch/>
        </p:blipFill>
        <p:spPr>
          <a:xfrm>
            <a:off x="974766" y="741940"/>
            <a:ext cx="3428324" cy="5396686"/>
          </a:xfrm>
          <a:prstGeom prst="rect">
            <a:avLst/>
          </a:prstGeom>
          <a:noFill/>
        </p:spPr>
      </p:pic>
    </p:spTree>
    <p:extLst>
      <p:ext uri="{BB962C8B-B14F-4D97-AF65-F5344CB8AC3E}">
        <p14:creationId xmlns:p14="http://schemas.microsoft.com/office/powerpoint/2010/main" val="1576509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9"/>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7" name="Google Shape;167;p19"/>
          <p:cNvSpPr txBox="1">
            <a:spLocks noGrp="1"/>
          </p:cNvSpPr>
          <p:nvPr>
            <p:ph type="body" idx="1"/>
          </p:nvPr>
        </p:nvSpPr>
        <p:spPr>
          <a:xfrm>
            <a:off x="4743554" y="165000"/>
            <a:ext cx="7551061" cy="3264000"/>
          </a:xfrm>
          <a:prstGeom prst="rect">
            <a:avLst/>
          </a:prstGeom>
        </p:spPr>
        <p:txBody>
          <a:bodyPr spcFirstLastPara="1" wrap="square" lIns="121900" tIns="121900" rIns="121900" bIns="121900" anchor="t" anchorCtr="0">
            <a:normAutofit/>
          </a:bodyPr>
          <a:lstStyle/>
          <a:p>
            <a:pPr marL="0" indent="0" algn="ctr">
              <a:spcBef>
                <a:spcPts val="1333"/>
              </a:spcBef>
              <a:buNone/>
            </a:pPr>
            <a:r>
              <a:rPr lang="en" sz="6400" b="1" dirty="0">
                <a:solidFill>
                  <a:srgbClr val="000000"/>
                </a:solidFill>
                <a:latin typeface="Arial"/>
                <a:ea typeface="Arial"/>
                <a:cs typeface="Arial"/>
                <a:sym typeface="Arial"/>
              </a:rPr>
              <a:t>The spirit of MI is </a:t>
            </a:r>
            <a:r>
              <a:rPr lang="en" sz="6400" b="1" u="sng" dirty="0">
                <a:solidFill>
                  <a:srgbClr val="000000"/>
                </a:solidFill>
                <a:latin typeface="Arial"/>
                <a:ea typeface="Arial"/>
                <a:cs typeface="Arial"/>
                <a:sym typeface="Arial"/>
              </a:rPr>
              <a:t>non-judgmental</a:t>
            </a:r>
            <a:r>
              <a:rPr lang="en" sz="6400" b="1" dirty="0">
                <a:solidFill>
                  <a:srgbClr val="000000"/>
                </a:solidFill>
                <a:latin typeface="Arial"/>
                <a:ea typeface="Arial"/>
                <a:cs typeface="Arial"/>
                <a:sym typeface="Arial"/>
              </a:rPr>
              <a:t>, &amp; </a:t>
            </a:r>
            <a:r>
              <a:rPr lang="en" sz="6400" b="1" u="sng" dirty="0">
                <a:solidFill>
                  <a:srgbClr val="000000"/>
                </a:solidFill>
                <a:latin typeface="Arial"/>
                <a:ea typeface="Arial"/>
                <a:cs typeface="Arial"/>
                <a:sym typeface="Arial"/>
              </a:rPr>
              <a:t>empathetic </a:t>
            </a:r>
            <a:endParaRPr sz="6400" b="1" u="sng" dirty="0">
              <a:solidFill>
                <a:srgbClr val="000000"/>
              </a:solidFill>
              <a:latin typeface="Arial"/>
              <a:ea typeface="Arial"/>
              <a:cs typeface="Arial"/>
              <a:sym typeface="Arial"/>
            </a:endParaRPr>
          </a:p>
          <a:p>
            <a:pPr marL="0" indent="0">
              <a:spcAft>
                <a:spcPts val="1600"/>
              </a:spcAft>
              <a:buNone/>
            </a:pPr>
            <a:endParaRPr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B10F71-5A1C-9428-A5C2-379140274C7A}"/>
              </a:ext>
            </a:extLst>
          </p:cNvPr>
          <p:cNvSpPr>
            <a:spLocks noGrp="1"/>
          </p:cNvSpPr>
          <p:nvPr>
            <p:ph type="body" sz="quarter" idx="10"/>
          </p:nvPr>
        </p:nvSpPr>
        <p:spPr>
          <a:xfrm>
            <a:off x="0" y="449947"/>
            <a:ext cx="12192000" cy="493161"/>
          </a:xfrm>
        </p:spPr>
        <p:txBody>
          <a:bodyPr/>
          <a:lstStyle/>
          <a:p>
            <a:r>
              <a:rPr lang="en-US" dirty="0">
                <a:solidFill>
                  <a:schemeClr val="tx2"/>
                </a:solidFill>
              </a:rPr>
              <a:t>Objectives</a:t>
            </a:r>
          </a:p>
        </p:txBody>
      </p:sp>
      <p:sp>
        <p:nvSpPr>
          <p:cNvPr id="4" name="Text Placeholder 3">
            <a:extLst>
              <a:ext uri="{FF2B5EF4-FFF2-40B4-BE49-F238E27FC236}">
                <a16:creationId xmlns:a16="http://schemas.microsoft.com/office/drawing/2014/main" id="{C6493900-59C2-56CD-226C-8ACAF9CB5D68}"/>
              </a:ext>
            </a:extLst>
          </p:cNvPr>
          <p:cNvSpPr>
            <a:spLocks noGrp="1"/>
          </p:cNvSpPr>
          <p:nvPr>
            <p:ph type="body" sz="quarter" idx="12"/>
          </p:nvPr>
        </p:nvSpPr>
        <p:spPr>
          <a:xfrm>
            <a:off x="1174750" y="1234948"/>
            <a:ext cx="9842500" cy="3111500"/>
          </a:xfrm>
        </p:spPr>
        <p:txBody>
          <a:bodyPr/>
          <a:lstStyle/>
          <a:p>
            <a:pPr marL="342900" indent="-342900">
              <a:buFont typeface="Arial" panose="020B0604020202020204" pitchFamily="34" charset="0"/>
              <a:buChar char="•"/>
            </a:pPr>
            <a:r>
              <a:rPr lang="en-US" dirty="0"/>
              <a:t>Consider patient and community perspectives related to LDA recommendations and preeclampsia information</a:t>
            </a:r>
          </a:p>
          <a:p>
            <a:pPr marL="342900" lvl="0" indent="-342900">
              <a:buFont typeface="Arial" panose="020B0604020202020204" pitchFamily="34" charset="0"/>
              <a:buChar char="•"/>
            </a:pPr>
            <a:r>
              <a:rPr lang="en-US" dirty="0"/>
              <a:t>Review and apply communication techniques to support patient uptake and adherence to Low-Dose Aspirin</a:t>
            </a:r>
          </a:p>
          <a:p>
            <a:pPr marL="342900" lvl="0" indent="-342900">
              <a:buFont typeface="Arial" panose="020B0604020202020204" pitchFamily="34" charset="0"/>
              <a:buChar char="•"/>
            </a:pPr>
            <a:r>
              <a:rPr lang="en-US" dirty="0"/>
              <a:t>Discuss strategies to address barriers to LDA use</a:t>
            </a:r>
          </a:p>
          <a:p>
            <a:endParaRPr lang="en-US" dirty="0"/>
          </a:p>
        </p:txBody>
      </p:sp>
    </p:spTree>
    <p:extLst>
      <p:ext uri="{BB962C8B-B14F-4D97-AF65-F5344CB8AC3E}">
        <p14:creationId xmlns:p14="http://schemas.microsoft.com/office/powerpoint/2010/main" val="3954364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97A7A8-E666-AFBB-57EF-2326733D426F}"/>
              </a:ext>
            </a:extLst>
          </p:cNvPr>
          <p:cNvSpPr>
            <a:spLocks noGrp="1"/>
          </p:cNvSpPr>
          <p:nvPr>
            <p:ph type="body" sz="quarter" idx="10"/>
          </p:nvPr>
        </p:nvSpPr>
        <p:spPr/>
        <p:txBody>
          <a:bodyPr/>
          <a:lstStyle/>
          <a:p>
            <a:r>
              <a:rPr lang="en-US" dirty="0">
                <a:solidFill>
                  <a:schemeClr val="tx2"/>
                </a:solidFill>
              </a:rPr>
              <a:t>MI Strategies</a:t>
            </a:r>
          </a:p>
        </p:txBody>
      </p:sp>
      <p:sp>
        <p:nvSpPr>
          <p:cNvPr id="4" name="Text Placeholder 3">
            <a:extLst>
              <a:ext uri="{FF2B5EF4-FFF2-40B4-BE49-F238E27FC236}">
                <a16:creationId xmlns:a16="http://schemas.microsoft.com/office/drawing/2014/main" id="{1E986A9C-05D8-AA5C-EBDE-6EF7F3FF9CCE}"/>
              </a:ext>
            </a:extLst>
          </p:cNvPr>
          <p:cNvSpPr>
            <a:spLocks noGrp="1"/>
          </p:cNvSpPr>
          <p:nvPr>
            <p:ph type="body" sz="quarter" idx="12"/>
          </p:nvPr>
        </p:nvSpPr>
        <p:spPr>
          <a:xfrm>
            <a:off x="919256" y="1238003"/>
            <a:ext cx="4607485" cy="3111500"/>
          </a:xfrm>
        </p:spPr>
        <p:txBody>
          <a:bodyPr/>
          <a:lstStyle/>
          <a:p>
            <a:pPr marL="342900" indent="-342900">
              <a:buFont typeface="Arial" panose="020B0604020202020204" pitchFamily="34" charset="0"/>
              <a:buChar char="•"/>
            </a:pPr>
            <a:r>
              <a:rPr lang="en-US" dirty="0"/>
              <a:t>Nonverbal empathy</a:t>
            </a:r>
          </a:p>
          <a:p>
            <a:pPr marL="800100" lvl="1" indent="-342900">
              <a:buFont typeface="Arial" panose="020B0604020202020204" pitchFamily="34" charset="0"/>
              <a:buChar char="•"/>
            </a:pPr>
            <a:r>
              <a:rPr lang="en-US" dirty="0"/>
              <a:t>Eye contact</a:t>
            </a:r>
          </a:p>
          <a:p>
            <a:pPr marL="800100" lvl="1" indent="-342900">
              <a:buFont typeface="Arial" panose="020B0604020202020204" pitchFamily="34" charset="0"/>
              <a:buChar char="•"/>
            </a:pPr>
            <a:r>
              <a:rPr lang="en-US" dirty="0"/>
              <a:t>Smiling</a:t>
            </a:r>
          </a:p>
          <a:p>
            <a:pPr marL="800100" lvl="1" indent="-342900">
              <a:buFont typeface="Arial" panose="020B0604020202020204" pitchFamily="34" charset="0"/>
              <a:buChar char="•"/>
            </a:pPr>
            <a:r>
              <a:rPr lang="en-US" dirty="0"/>
              <a:t>Mirroring</a:t>
            </a:r>
          </a:p>
          <a:p>
            <a:pPr marL="800100" lvl="1" indent="-342900">
              <a:buFont typeface="Arial" panose="020B0604020202020204" pitchFamily="34" charset="0"/>
              <a:buChar char="•"/>
            </a:pPr>
            <a:r>
              <a:rPr lang="en-US" dirty="0"/>
              <a:t>Handshake</a:t>
            </a:r>
          </a:p>
        </p:txBody>
      </p:sp>
      <p:pic>
        <p:nvPicPr>
          <p:cNvPr id="5" name="Content Placeholder 6" descr="A pregnant person talking to a doctor&#10;&#10;AI-generated content may be incorrect.">
            <a:extLst>
              <a:ext uri="{FF2B5EF4-FFF2-40B4-BE49-F238E27FC236}">
                <a16:creationId xmlns:a16="http://schemas.microsoft.com/office/drawing/2014/main" id="{1527D667-76F7-D830-0A8F-58002EB37BC4}"/>
              </a:ext>
            </a:extLst>
          </p:cNvPr>
          <p:cNvPicPr>
            <a:picLocks noChangeAspect="1"/>
          </p:cNvPicPr>
          <p:nvPr/>
        </p:nvPicPr>
        <p:blipFill>
          <a:blip r:embed="rId3"/>
          <a:stretch>
            <a:fillRect/>
          </a:stretch>
        </p:blipFill>
        <p:spPr>
          <a:xfrm>
            <a:off x="5910625" y="1238003"/>
            <a:ext cx="5917946" cy="4273897"/>
          </a:xfrm>
          <a:prstGeom prst="rect">
            <a:avLst/>
          </a:prstGeom>
        </p:spPr>
      </p:pic>
    </p:spTree>
    <p:extLst>
      <p:ext uri="{BB962C8B-B14F-4D97-AF65-F5344CB8AC3E}">
        <p14:creationId xmlns:p14="http://schemas.microsoft.com/office/powerpoint/2010/main" val="1841491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FCBBC0-C8D4-2C5C-EEF9-FD1F7C9CE139}"/>
              </a:ext>
            </a:extLst>
          </p:cNvPr>
          <p:cNvSpPr>
            <a:spLocks noGrp="1"/>
          </p:cNvSpPr>
          <p:nvPr>
            <p:ph type="body" sz="quarter" idx="10"/>
          </p:nvPr>
        </p:nvSpPr>
        <p:spPr>
          <a:xfrm>
            <a:off x="0" y="248779"/>
            <a:ext cx="6810599" cy="493161"/>
          </a:xfrm>
        </p:spPr>
        <p:txBody>
          <a:bodyPr/>
          <a:lstStyle/>
          <a:p>
            <a:r>
              <a:rPr lang="en-US" dirty="0">
                <a:solidFill>
                  <a:schemeClr val="tx2"/>
                </a:solidFill>
              </a:rPr>
              <a:t>Open Ended Questions</a:t>
            </a:r>
          </a:p>
        </p:txBody>
      </p:sp>
      <p:sp>
        <p:nvSpPr>
          <p:cNvPr id="4" name="Text Placeholder 3">
            <a:extLst>
              <a:ext uri="{FF2B5EF4-FFF2-40B4-BE49-F238E27FC236}">
                <a16:creationId xmlns:a16="http://schemas.microsoft.com/office/drawing/2014/main" id="{4CD370DB-DEF1-5ABD-E7BB-A17E1FE84149}"/>
              </a:ext>
            </a:extLst>
          </p:cNvPr>
          <p:cNvSpPr>
            <a:spLocks noGrp="1"/>
          </p:cNvSpPr>
          <p:nvPr>
            <p:ph type="body" sz="quarter" idx="12"/>
          </p:nvPr>
        </p:nvSpPr>
        <p:spPr>
          <a:xfrm>
            <a:off x="859125" y="1026666"/>
            <a:ext cx="5951474" cy="3111500"/>
          </a:xfrm>
        </p:spPr>
        <p:txBody>
          <a:bodyPr/>
          <a:lstStyle/>
          <a:p>
            <a:r>
              <a:rPr lang="en-US" dirty="0"/>
              <a:t>How do you feel…?</a:t>
            </a:r>
          </a:p>
          <a:p>
            <a:r>
              <a:rPr lang="en-US" dirty="0"/>
              <a:t>Tell me more about…</a:t>
            </a:r>
          </a:p>
          <a:p>
            <a:r>
              <a:rPr lang="en-US" dirty="0"/>
              <a:t>What do you know about LDA in pregnancy?</a:t>
            </a:r>
          </a:p>
          <a:p>
            <a:endParaRPr lang="en-US" dirty="0"/>
          </a:p>
          <a:p>
            <a:r>
              <a:rPr lang="en-US" dirty="0"/>
              <a:t>Help us identify:</a:t>
            </a:r>
          </a:p>
          <a:p>
            <a:pPr marL="342900" indent="-342900">
              <a:buFont typeface="Arial" panose="020B0604020202020204" pitchFamily="34" charset="0"/>
              <a:buChar char="•"/>
            </a:pPr>
            <a:r>
              <a:rPr lang="en-US" dirty="0"/>
              <a:t>Confusion, Fear</a:t>
            </a:r>
          </a:p>
          <a:p>
            <a:pPr marL="342900" indent="-342900">
              <a:buFont typeface="Arial" panose="020B0604020202020204" pitchFamily="34" charset="0"/>
              <a:buChar char="•"/>
            </a:pPr>
            <a:r>
              <a:rPr lang="en-US" dirty="0"/>
              <a:t>Specific information or misinformation guiding patient’s decision</a:t>
            </a:r>
          </a:p>
          <a:p>
            <a:pPr marL="342900" indent="-342900">
              <a:buFont typeface="Arial" panose="020B0604020202020204" pitchFamily="34" charset="0"/>
              <a:buChar char="•"/>
            </a:pPr>
            <a:r>
              <a:rPr lang="en-US" dirty="0"/>
              <a:t>Logistical barriers to starting or continuing LDA. </a:t>
            </a:r>
          </a:p>
        </p:txBody>
      </p:sp>
      <p:pic>
        <p:nvPicPr>
          <p:cNvPr id="5" name="Picture 4">
            <a:extLst>
              <a:ext uri="{FF2B5EF4-FFF2-40B4-BE49-F238E27FC236}">
                <a16:creationId xmlns:a16="http://schemas.microsoft.com/office/drawing/2014/main" id="{8FD9FC15-C1BB-3A3C-0E4A-F6567239A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484" y="248779"/>
            <a:ext cx="4106280" cy="3553511"/>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280;p35">
            <a:extLst>
              <a:ext uri="{FF2B5EF4-FFF2-40B4-BE49-F238E27FC236}">
                <a16:creationId xmlns:a16="http://schemas.microsoft.com/office/drawing/2014/main" id="{2B61DAA5-AEFB-373C-C436-8DA3C8FCE4FA}"/>
              </a:ext>
            </a:extLst>
          </p:cNvPr>
          <p:cNvPicPr preferRelativeResize="0"/>
          <p:nvPr/>
        </p:nvPicPr>
        <p:blipFill>
          <a:blip r:embed="rId4">
            <a:alphaModFix/>
          </a:blip>
          <a:stretch>
            <a:fillRect/>
          </a:stretch>
        </p:blipFill>
        <p:spPr>
          <a:xfrm>
            <a:off x="7926522" y="4138166"/>
            <a:ext cx="2472242" cy="1940175"/>
          </a:xfrm>
          <a:prstGeom prst="rect">
            <a:avLst/>
          </a:prstGeom>
          <a:noFill/>
          <a:ln>
            <a:noFill/>
          </a:ln>
        </p:spPr>
      </p:pic>
      <p:sp>
        <p:nvSpPr>
          <p:cNvPr id="7" name="Google Shape;281;p35">
            <a:extLst>
              <a:ext uri="{FF2B5EF4-FFF2-40B4-BE49-F238E27FC236}">
                <a16:creationId xmlns:a16="http://schemas.microsoft.com/office/drawing/2014/main" id="{90F740C8-72A3-EB81-E437-2487509AFE91}"/>
              </a:ext>
            </a:extLst>
          </p:cNvPr>
          <p:cNvSpPr txBox="1"/>
          <p:nvPr/>
        </p:nvSpPr>
        <p:spPr>
          <a:xfrm>
            <a:off x="8440087" y="4808186"/>
            <a:ext cx="1445111" cy="6001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dirty="0">
                <a:latin typeface="Calibri"/>
                <a:ea typeface="Calibri"/>
                <a:cs typeface="Calibri"/>
                <a:sym typeface="Calibri"/>
              </a:rPr>
              <a:t>WHY?</a:t>
            </a:r>
            <a:endParaRPr sz="3000" dirty="0">
              <a:latin typeface="Calibri"/>
              <a:ea typeface="Calibri"/>
              <a:cs typeface="Calibri"/>
              <a:sym typeface="Calibri"/>
            </a:endParaRPr>
          </a:p>
        </p:txBody>
      </p:sp>
    </p:spTree>
    <p:extLst>
      <p:ext uri="{BB962C8B-B14F-4D97-AF65-F5344CB8AC3E}">
        <p14:creationId xmlns:p14="http://schemas.microsoft.com/office/powerpoint/2010/main" val="684923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62DAC6-B6B4-D131-70B5-B939FE4153D9}"/>
              </a:ext>
            </a:extLst>
          </p:cNvPr>
          <p:cNvSpPr>
            <a:spLocks noGrp="1"/>
          </p:cNvSpPr>
          <p:nvPr>
            <p:ph type="body" sz="quarter" idx="10"/>
          </p:nvPr>
        </p:nvSpPr>
        <p:spPr/>
        <p:txBody>
          <a:bodyPr/>
          <a:lstStyle/>
          <a:p>
            <a:r>
              <a:rPr lang="en-US" dirty="0">
                <a:solidFill>
                  <a:schemeClr val="tx2"/>
                </a:solidFill>
              </a:rPr>
              <a:t>Verbalizing Empathy</a:t>
            </a:r>
          </a:p>
        </p:txBody>
      </p:sp>
      <p:sp>
        <p:nvSpPr>
          <p:cNvPr id="4" name="Text Placeholder 3">
            <a:extLst>
              <a:ext uri="{FF2B5EF4-FFF2-40B4-BE49-F238E27FC236}">
                <a16:creationId xmlns:a16="http://schemas.microsoft.com/office/drawing/2014/main" id="{AC82E291-5E38-F32E-907A-5C5F7E683B99}"/>
              </a:ext>
            </a:extLst>
          </p:cNvPr>
          <p:cNvSpPr>
            <a:spLocks noGrp="1"/>
          </p:cNvSpPr>
          <p:nvPr>
            <p:ph type="body" sz="quarter" idx="12"/>
          </p:nvPr>
        </p:nvSpPr>
        <p:spPr>
          <a:xfrm>
            <a:off x="1174750" y="1217362"/>
            <a:ext cx="9842500" cy="3111500"/>
          </a:xfrm>
        </p:spPr>
        <p:txBody>
          <a:bodyPr/>
          <a:lstStyle/>
          <a:p>
            <a:pPr algn="ctr"/>
            <a:r>
              <a:rPr lang="en-US" b="1" dirty="0"/>
              <a:t>Reflect</a:t>
            </a:r>
          </a:p>
          <a:p>
            <a:pPr marL="342900" indent="-342900">
              <a:buFont typeface="Arial" panose="020B0604020202020204" pitchFamily="34" charset="0"/>
              <a:buChar char="•"/>
            </a:pPr>
            <a:r>
              <a:rPr lang="en-US" dirty="0"/>
              <a:t>Ensure you heard what the patient said/meant</a:t>
            </a:r>
          </a:p>
          <a:p>
            <a:pPr marL="342900" indent="-342900">
              <a:buFont typeface="Arial" panose="020B0604020202020204" pitchFamily="34" charset="0"/>
              <a:buChar char="•"/>
            </a:pPr>
            <a:r>
              <a:rPr lang="en-US" dirty="0"/>
              <a:t>Can help highlight ambivalence</a:t>
            </a:r>
          </a:p>
          <a:p>
            <a:r>
              <a:rPr lang="en-US" dirty="0"/>
              <a:t>“I hear you say…”</a:t>
            </a:r>
          </a:p>
          <a:p>
            <a:r>
              <a:rPr lang="en-US" dirty="0"/>
              <a:t>”It sounds like…”</a:t>
            </a:r>
          </a:p>
          <a:p>
            <a:endParaRPr lang="en-US" dirty="0"/>
          </a:p>
          <a:p>
            <a:pPr algn="ctr"/>
            <a:r>
              <a:rPr lang="en-US" b="1" dirty="0"/>
              <a:t>Acknowledge and Normalize</a:t>
            </a:r>
          </a:p>
          <a:p>
            <a:r>
              <a:rPr lang="en-US" dirty="0"/>
              <a:t>“It’s really normal to be worried about medication in pregnancy.”</a:t>
            </a:r>
          </a:p>
          <a:p>
            <a:r>
              <a:rPr lang="en-US" dirty="0"/>
              <a:t>“I hear this concern/question from many of my patients.”</a:t>
            </a:r>
          </a:p>
        </p:txBody>
      </p:sp>
    </p:spTree>
    <p:extLst>
      <p:ext uri="{BB962C8B-B14F-4D97-AF65-F5344CB8AC3E}">
        <p14:creationId xmlns:p14="http://schemas.microsoft.com/office/powerpoint/2010/main" val="2549657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29FCD5-7AC2-3C14-8319-F1158512B9F9}"/>
              </a:ext>
            </a:extLst>
          </p:cNvPr>
          <p:cNvSpPr>
            <a:spLocks noGrp="1"/>
          </p:cNvSpPr>
          <p:nvPr>
            <p:ph type="body" sz="quarter" idx="10"/>
          </p:nvPr>
        </p:nvSpPr>
        <p:spPr/>
        <p:txBody>
          <a:bodyPr/>
          <a:lstStyle/>
          <a:p>
            <a:r>
              <a:rPr lang="en-US" dirty="0">
                <a:solidFill>
                  <a:schemeClr val="tx2"/>
                </a:solidFill>
              </a:rPr>
              <a:t>Affirming Strengths</a:t>
            </a:r>
          </a:p>
        </p:txBody>
      </p:sp>
      <p:sp>
        <p:nvSpPr>
          <p:cNvPr id="3" name="Text Placeholder 2">
            <a:extLst>
              <a:ext uri="{FF2B5EF4-FFF2-40B4-BE49-F238E27FC236}">
                <a16:creationId xmlns:a16="http://schemas.microsoft.com/office/drawing/2014/main" id="{C68026DA-74A4-C9EE-17F1-58ACE7851B28}"/>
              </a:ext>
            </a:extLst>
          </p:cNvPr>
          <p:cNvSpPr>
            <a:spLocks noGrp="1"/>
          </p:cNvSpPr>
          <p:nvPr>
            <p:ph type="body" sz="quarter" idx="11"/>
          </p:nvPr>
        </p:nvSpPr>
        <p:spPr>
          <a:xfrm>
            <a:off x="0" y="1133774"/>
            <a:ext cx="12192000" cy="493161"/>
          </a:xfrm>
        </p:spPr>
        <p:txBody>
          <a:bodyPr/>
          <a:lstStyle/>
          <a:p>
            <a:r>
              <a:rPr lang="en-US" dirty="0"/>
              <a:t>Build trust and confidence</a:t>
            </a:r>
          </a:p>
          <a:p>
            <a:r>
              <a:rPr lang="en-US" dirty="0"/>
              <a:t>Affirm behaviors, motivation, intentions that the patient is already doing well. </a:t>
            </a:r>
          </a:p>
          <a:p>
            <a:endParaRPr lang="en-US" dirty="0"/>
          </a:p>
        </p:txBody>
      </p:sp>
      <p:sp>
        <p:nvSpPr>
          <p:cNvPr id="4" name="Text Placeholder 3">
            <a:extLst>
              <a:ext uri="{FF2B5EF4-FFF2-40B4-BE49-F238E27FC236}">
                <a16:creationId xmlns:a16="http://schemas.microsoft.com/office/drawing/2014/main" id="{6E7C3B07-FE1E-EF37-DF0D-7F4742F636B8}"/>
              </a:ext>
            </a:extLst>
          </p:cNvPr>
          <p:cNvSpPr>
            <a:spLocks noGrp="1"/>
          </p:cNvSpPr>
          <p:nvPr>
            <p:ph type="body" sz="quarter" idx="12"/>
          </p:nvPr>
        </p:nvSpPr>
        <p:spPr>
          <a:xfrm>
            <a:off x="526535" y="2120096"/>
            <a:ext cx="5826140" cy="3111500"/>
          </a:xfrm>
        </p:spPr>
        <p:txBody>
          <a:bodyPr/>
          <a:lstStyle/>
          <a:p>
            <a:r>
              <a:rPr lang="en-US" dirty="0"/>
              <a:t>Parts of this conversation that are positive health behaviors:</a:t>
            </a:r>
          </a:p>
          <a:p>
            <a:pPr marL="342900" indent="-342900">
              <a:buFont typeface="Arial" panose="020B0604020202020204" pitchFamily="34" charset="0"/>
              <a:buChar char="•"/>
            </a:pPr>
            <a:r>
              <a:rPr lang="en-US" dirty="0"/>
              <a:t>Asking questions</a:t>
            </a:r>
          </a:p>
          <a:p>
            <a:pPr marL="342900" indent="-342900">
              <a:buFont typeface="Arial" panose="020B0604020202020204" pitchFamily="34" charset="0"/>
              <a:buChar char="•"/>
            </a:pPr>
            <a:r>
              <a:rPr lang="en-US" dirty="0"/>
              <a:t>Looking for information </a:t>
            </a:r>
          </a:p>
          <a:p>
            <a:pPr marL="342900" indent="-342900">
              <a:buFont typeface="Arial" panose="020B0604020202020204" pitchFamily="34" charset="0"/>
              <a:buChar char="•"/>
            </a:pPr>
            <a:r>
              <a:rPr lang="en-US" dirty="0"/>
              <a:t>Considering the health of self and baby</a:t>
            </a:r>
          </a:p>
          <a:p>
            <a:pPr marL="342900" indent="-342900">
              <a:buFont typeface="Arial" panose="020B0604020202020204" pitchFamily="34" charset="0"/>
              <a:buChar char="•"/>
            </a:pPr>
            <a:r>
              <a:rPr lang="en-US" dirty="0"/>
              <a:t>Making decisions that feel right for them</a:t>
            </a:r>
          </a:p>
          <a:p>
            <a:endParaRPr lang="en-US" dirty="0"/>
          </a:p>
        </p:txBody>
      </p:sp>
      <p:sp>
        <p:nvSpPr>
          <p:cNvPr id="7" name="Text Placeholder 3">
            <a:extLst>
              <a:ext uri="{FF2B5EF4-FFF2-40B4-BE49-F238E27FC236}">
                <a16:creationId xmlns:a16="http://schemas.microsoft.com/office/drawing/2014/main" id="{82285420-1A99-5BFD-8AFB-379444F465F7}"/>
              </a:ext>
            </a:extLst>
          </p:cNvPr>
          <p:cNvSpPr txBox="1">
            <a:spLocks/>
          </p:cNvSpPr>
          <p:nvPr/>
        </p:nvSpPr>
        <p:spPr>
          <a:xfrm>
            <a:off x="6567753" y="2120096"/>
            <a:ext cx="5226050" cy="31115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sz="2400" b="0" i="0" kern="1200" baseline="0" dirty="0" smtClean="0">
                <a:solidFill>
                  <a:schemeClr val="bg2">
                    <a:lumMod val="10000"/>
                  </a:schemeClr>
                </a:solidFill>
                <a:effectLst/>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Examples:</a:t>
            </a:r>
          </a:p>
          <a:p>
            <a:r>
              <a:rPr lang="en-US" dirty="0"/>
              <a:t>“That’s a great question.”</a:t>
            </a:r>
          </a:p>
          <a:p>
            <a:r>
              <a:rPr lang="en-US" dirty="0"/>
              <a:t>“It’s great that you are considering this decision so carefully.”</a:t>
            </a:r>
          </a:p>
          <a:p>
            <a:r>
              <a:rPr lang="en-US" dirty="0"/>
              <a:t>”I’m impressed by…"</a:t>
            </a:r>
          </a:p>
          <a:p>
            <a:endParaRPr lang="en-US" dirty="0"/>
          </a:p>
        </p:txBody>
      </p:sp>
    </p:spTree>
    <p:extLst>
      <p:ext uri="{BB962C8B-B14F-4D97-AF65-F5344CB8AC3E}">
        <p14:creationId xmlns:p14="http://schemas.microsoft.com/office/powerpoint/2010/main" val="2759567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493FF4-E1AE-3331-EEC5-C0FCF044DEA5}"/>
              </a:ext>
            </a:extLst>
          </p:cNvPr>
          <p:cNvSpPr>
            <a:spLocks noGrp="1"/>
          </p:cNvSpPr>
          <p:nvPr>
            <p:ph type="body" sz="quarter" idx="10"/>
          </p:nvPr>
        </p:nvSpPr>
        <p:spPr/>
        <p:txBody>
          <a:bodyPr/>
          <a:lstStyle/>
          <a:p>
            <a:r>
              <a:rPr lang="en-US" dirty="0">
                <a:solidFill>
                  <a:schemeClr val="tx2"/>
                </a:solidFill>
              </a:rPr>
              <a:t>Tips for misconceptions and misinformation</a:t>
            </a:r>
          </a:p>
        </p:txBody>
      </p:sp>
      <p:sp>
        <p:nvSpPr>
          <p:cNvPr id="4" name="Text Placeholder 3">
            <a:extLst>
              <a:ext uri="{FF2B5EF4-FFF2-40B4-BE49-F238E27FC236}">
                <a16:creationId xmlns:a16="http://schemas.microsoft.com/office/drawing/2014/main" id="{A55E87B4-66B0-7FD1-D190-37A676B501D0}"/>
              </a:ext>
            </a:extLst>
          </p:cNvPr>
          <p:cNvSpPr>
            <a:spLocks noGrp="1"/>
          </p:cNvSpPr>
          <p:nvPr>
            <p:ph type="body" sz="quarter" idx="12"/>
          </p:nvPr>
        </p:nvSpPr>
        <p:spPr>
          <a:xfrm>
            <a:off x="1174750" y="1142909"/>
            <a:ext cx="9842500" cy="3111500"/>
          </a:xfrm>
        </p:spPr>
        <p:txBody>
          <a:bodyPr/>
          <a:lstStyle/>
          <a:p>
            <a:pPr marL="342900" indent="-342900">
              <a:buFont typeface="Arial" panose="020B0604020202020204" pitchFamily="34" charset="0"/>
              <a:buChar char="•"/>
            </a:pPr>
            <a:r>
              <a:rPr lang="en-US" dirty="0"/>
              <a:t>Find the underlying emotion, self-perception, or goals </a:t>
            </a:r>
          </a:p>
          <a:p>
            <a:pPr marL="342900" indent="-342900">
              <a:buFont typeface="Arial" panose="020B0604020202020204" pitchFamily="34" charset="0"/>
              <a:buChar char="•"/>
            </a:pPr>
            <a:r>
              <a:rPr lang="en-US" dirty="0"/>
              <a:t>Validate, affirm strengths</a:t>
            </a:r>
          </a:p>
          <a:p>
            <a:pPr marL="342900" indent="-342900">
              <a:buFont typeface="Arial" panose="020B0604020202020204" pitchFamily="34" charset="0"/>
              <a:buChar char="•"/>
            </a:pPr>
            <a:r>
              <a:rPr lang="en-US" dirty="0"/>
              <a:t>Provide accurate information</a:t>
            </a:r>
          </a:p>
          <a:p>
            <a:endParaRPr lang="en-US" dirty="0"/>
          </a:p>
          <a:p>
            <a:pPr marL="342900" indent="-342900">
              <a:buFont typeface="Arial" panose="020B0604020202020204" pitchFamily="34" charset="0"/>
              <a:buChar char="•"/>
            </a:pPr>
            <a:r>
              <a:rPr lang="en-US" dirty="0"/>
              <a:t>Safety concerns</a:t>
            </a:r>
            <a:r>
              <a:rPr lang="en-US" dirty="0">
                <a:sym typeface="Wingdings" pitchFamily="2" charset="2"/>
              </a:rPr>
              <a:t> may be fear of medication in pregnancy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Misunderstanding of prevention </a:t>
            </a:r>
            <a:r>
              <a:rPr lang="en-US" dirty="0">
                <a:sym typeface="Wingdings" pitchFamily="2" charset="2"/>
              </a:rPr>
              <a:t> may be avoidance of thinking of poor outcomes</a:t>
            </a:r>
          </a:p>
          <a:p>
            <a:pPr marL="342900" indent="-342900">
              <a:buFont typeface="Arial" panose="020B0604020202020204" pitchFamily="34" charset="0"/>
              <a:buChar char="•"/>
            </a:pPr>
            <a:endParaRPr lang="en-US" dirty="0">
              <a:sym typeface="Wingdings" pitchFamily="2" charset="2"/>
            </a:endParaRPr>
          </a:p>
          <a:p>
            <a:pPr marL="342900" indent="-342900">
              <a:buFont typeface="Arial" panose="020B0604020202020204" pitchFamily="34" charset="0"/>
              <a:buChar char="•"/>
            </a:pPr>
            <a:r>
              <a:rPr lang="en-US" dirty="0">
                <a:sym typeface="Wingdings" pitchFamily="2" charset="2"/>
              </a:rPr>
              <a:t>Misunderstanding of risk  may have a self-perception of being healthy, not ”high-risk”</a:t>
            </a:r>
          </a:p>
          <a:p>
            <a:endParaRPr lang="en-US" dirty="0"/>
          </a:p>
        </p:txBody>
      </p:sp>
    </p:spTree>
    <p:extLst>
      <p:ext uri="{BB962C8B-B14F-4D97-AF65-F5344CB8AC3E}">
        <p14:creationId xmlns:p14="http://schemas.microsoft.com/office/powerpoint/2010/main" val="2145710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936772-E49C-A0F5-D74E-B0029B1009B1}"/>
              </a:ext>
            </a:extLst>
          </p:cNvPr>
          <p:cNvSpPr>
            <a:spLocks noGrp="1"/>
          </p:cNvSpPr>
          <p:nvPr>
            <p:ph type="body" sz="quarter" idx="10"/>
          </p:nvPr>
        </p:nvSpPr>
        <p:spPr/>
        <p:txBody>
          <a:bodyPr/>
          <a:lstStyle/>
          <a:p>
            <a:r>
              <a:rPr lang="en-US" dirty="0">
                <a:solidFill>
                  <a:schemeClr val="tx2"/>
                </a:solidFill>
              </a:rPr>
              <a:t>Common Pitfalls to Avoid</a:t>
            </a:r>
          </a:p>
        </p:txBody>
      </p:sp>
      <p:sp>
        <p:nvSpPr>
          <p:cNvPr id="4" name="Text Placeholder 3">
            <a:extLst>
              <a:ext uri="{FF2B5EF4-FFF2-40B4-BE49-F238E27FC236}">
                <a16:creationId xmlns:a16="http://schemas.microsoft.com/office/drawing/2014/main" id="{2E6D5662-675B-A3A0-5319-E66DB8A40911}"/>
              </a:ext>
            </a:extLst>
          </p:cNvPr>
          <p:cNvSpPr>
            <a:spLocks noGrp="1"/>
          </p:cNvSpPr>
          <p:nvPr>
            <p:ph type="body" sz="quarter" idx="12"/>
          </p:nvPr>
        </p:nvSpPr>
        <p:spPr>
          <a:xfrm>
            <a:off x="1174750" y="1202023"/>
            <a:ext cx="9842500" cy="3111500"/>
          </a:xfrm>
        </p:spPr>
        <p:txBody>
          <a:bodyPr/>
          <a:lstStyle/>
          <a:p>
            <a:pPr marL="342900" indent="-342900">
              <a:buFont typeface="Arial" panose="020B0604020202020204" pitchFamily="34" charset="0"/>
              <a:buChar char="•"/>
            </a:pPr>
            <a:r>
              <a:rPr lang="en-US" dirty="0"/>
              <a:t>Righting Reflex</a:t>
            </a:r>
          </a:p>
          <a:p>
            <a:pPr marL="342900" indent="-342900">
              <a:buFont typeface="Arial" panose="020B0604020202020204" pitchFamily="34" charset="0"/>
              <a:buChar char="•"/>
            </a:pPr>
            <a:r>
              <a:rPr lang="en-US" dirty="0"/>
              <a:t>Giving advice: instead of providing accurate information</a:t>
            </a:r>
          </a:p>
          <a:p>
            <a:pPr marL="800100" lvl="1" indent="-342900">
              <a:buFont typeface="Arial" panose="020B0604020202020204" pitchFamily="34" charset="0"/>
              <a:buChar char="•"/>
            </a:pPr>
            <a:r>
              <a:rPr lang="en-US" dirty="0"/>
              <a:t>“If I were you..” , ”you should…”, ”you must…”</a:t>
            </a:r>
          </a:p>
          <a:p>
            <a:pPr marL="342900" indent="-342900">
              <a:buFont typeface="Arial" panose="020B0604020202020204" pitchFamily="34" charset="0"/>
              <a:buChar char="•"/>
            </a:pPr>
            <a:r>
              <a:rPr lang="en-US" dirty="0"/>
              <a:t>Both of these approaches are </a:t>
            </a:r>
            <a:r>
              <a:rPr lang="en-US" b="1" dirty="0"/>
              <a:t>not</a:t>
            </a:r>
            <a:r>
              <a:rPr lang="en-US" dirty="0"/>
              <a:t> correlated with behavior change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Instead, </a:t>
            </a:r>
          </a:p>
          <a:p>
            <a:pPr marL="800100" lvl="1" indent="-342900">
              <a:buFont typeface="Arial" panose="020B0604020202020204" pitchFamily="34" charset="0"/>
              <a:buChar char="•"/>
            </a:pPr>
            <a:r>
              <a:rPr lang="en-US" dirty="0"/>
              <a:t>Channel the spirit of MI- empathy and non-judgement </a:t>
            </a:r>
          </a:p>
          <a:p>
            <a:pPr marL="800100" lvl="1" indent="-342900">
              <a:buFont typeface="Arial" panose="020B0604020202020204" pitchFamily="34" charset="0"/>
              <a:buChar char="•"/>
            </a:pPr>
            <a:r>
              <a:rPr lang="en-US" dirty="0"/>
              <a:t>Center the patient’s experience- feelings, goals, motivations, concerns</a:t>
            </a:r>
          </a:p>
          <a:p>
            <a:pPr marL="800100" lvl="1" indent="-342900">
              <a:buFont typeface="Arial" panose="020B0604020202020204" pitchFamily="34" charset="0"/>
              <a:buChar char="•"/>
            </a:pPr>
            <a:r>
              <a:rPr lang="en-US" dirty="0"/>
              <a:t>Provide information and promote patient autonomy </a:t>
            </a:r>
          </a:p>
        </p:txBody>
      </p:sp>
    </p:spTree>
    <p:extLst>
      <p:ext uri="{BB962C8B-B14F-4D97-AF65-F5344CB8AC3E}">
        <p14:creationId xmlns:p14="http://schemas.microsoft.com/office/powerpoint/2010/main" val="4075080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4EFB7D-9CED-085B-751F-12DF1BE4E361}"/>
              </a:ext>
            </a:extLst>
          </p:cNvPr>
          <p:cNvSpPr>
            <a:spLocks noGrp="1"/>
          </p:cNvSpPr>
          <p:nvPr>
            <p:ph type="body" sz="quarter" idx="10"/>
          </p:nvPr>
        </p:nvSpPr>
        <p:spPr>
          <a:xfrm>
            <a:off x="0" y="372346"/>
            <a:ext cx="12192000" cy="493161"/>
          </a:xfrm>
        </p:spPr>
        <p:txBody>
          <a:bodyPr/>
          <a:lstStyle/>
          <a:p>
            <a:r>
              <a:rPr lang="en-US" dirty="0">
                <a:solidFill>
                  <a:schemeClr val="tx2"/>
                </a:solidFill>
              </a:rPr>
              <a:t>Wrapping up the conversation</a:t>
            </a:r>
          </a:p>
        </p:txBody>
      </p:sp>
      <p:sp>
        <p:nvSpPr>
          <p:cNvPr id="4" name="Text Placeholder 3">
            <a:extLst>
              <a:ext uri="{FF2B5EF4-FFF2-40B4-BE49-F238E27FC236}">
                <a16:creationId xmlns:a16="http://schemas.microsoft.com/office/drawing/2014/main" id="{6D5926D9-6898-2E2E-DBD8-ECE3C517795F}"/>
              </a:ext>
            </a:extLst>
          </p:cNvPr>
          <p:cNvSpPr>
            <a:spLocks noGrp="1"/>
          </p:cNvSpPr>
          <p:nvPr>
            <p:ph type="body" sz="quarter" idx="12"/>
          </p:nvPr>
        </p:nvSpPr>
        <p:spPr>
          <a:xfrm>
            <a:off x="1112967" y="1394597"/>
            <a:ext cx="4476242" cy="3111500"/>
          </a:xfrm>
        </p:spPr>
        <p:txBody>
          <a:bodyPr/>
          <a:lstStyle/>
          <a:p>
            <a:r>
              <a:rPr lang="en-US" dirty="0"/>
              <a:t>“What other questions do you have?”</a:t>
            </a:r>
          </a:p>
          <a:p>
            <a:r>
              <a:rPr lang="en-US" dirty="0"/>
              <a:t>“Is there something that was confusing?”</a:t>
            </a:r>
          </a:p>
          <a:p>
            <a:r>
              <a:rPr lang="en-US" dirty="0"/>
              <a:t>”Is there something important today that I didn’t bring up?”</a:t>
            </a:r>
          </a:p>
          <a:p>
            <a:r>
              <a:rPr lang="en-US" dirty="0"/>
              <a:t>”How are you feeling about the low-dose aspirin recommendation?”</a:t>
            </a:r>
          </a:p>
          <a:p>
            <a:endParaRPr lang="en-US" dirty="0"/>
          </a:p>
        </p:txBody>
      </p:sp>
      <p:pic>
        <p:nvPicPr>
          <p:cNvPr id="5" name="Content Placeholder 4" descr="A doctor showing a pregnant person something on a paper&#10;&#10;AI-generated content may be incorrect.">
            <a:extLst>
              <a:ext uri="{FF2B5EF4-FFF2-40B4-BE49-F238E27FC236}">
                <a16:creationId xmlns:a16="http://schemas.microsoft.com/office/drawing/2014/main" id="{9D4F0511-2368-1C65-D50E-C6C538D96352}"/>
              </a:ext>
            </a:extLst>
          </p:cNvPr>
          <p:cNvPicPr>
            <a:picLocks noChangeAspect="1"/>
          </p:cNvPicPr>
          <p:nvPr/>
        </p:nvPicPr>
        <p:blipFill>
          <a:blip r:embed="rId3"/>
          <a:srcRect t="5226" b="8280"/>
          <a:stretch>
            <a:fillRect/>
          </a:stretch>
        </p:blipFill>
        <p:spPr>
          <a:xfrm>
            <a:off x="5844910" y="1434456"/>
            <a:ext cx="5972810" cy="3989087"/>
          </a:xfrm>
          <a:prstGeom prst="rect">
            <a:avLst/>
          </a:prstGeom>
        </p:spPr>
      </p:pic>
    </p:spTree>
    <p:extLst>
      <p:ext uri="{BB962C8B-B14F-4D97-AF65-F5344CB8AC3E}">
        <p14:creationId xmlns:p14="http://schemas.microsoft.com/office/powerpoint/2010/main" val="219242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24A0A-1BD7-EE5E-FBD6-891A51132152}"/>
              </a:ext>
            </a:extLst>
          </p:cNvPr>
          <p:cNvSpPr>
            <a:spLocks noGrp="1"/>
          </p:cNvSpPr>
          <p:nvPr>
            <p:ph type="body" sz="quarter" idx="10"/>
          </p:nvPr>
        </p:nvSpPr>
        <p:spPr/>
        <p:txBody>
          <a:bodyPr/>
          <a:lstStyle/>
          <a:p>
            <a:r>
              <a:rPr lang="en-US" dirty="0">
                <a:solidFill>
                  <a:schemeClr val="tx2"/>
                </a:solidFill>
              </a:rPr>
              <a:t>What if the patient declines?</a:t>
            </a:r>
          </a:p>
        </p:txBody>
      </p:sp>
      <p:sp>
        <p:nvSpPr>
          <p:cNvPr id="4" name="Text Placeholder 3">
            <a:extLst>
              <a:ext uri="{FF2B5EF4-FFF2-40B4-BE49-F238E27FC236}">
                <a16:creationId xmlns:a16="http://schemas.microsoft.com/office/drawing/2014/main" id="{C4A6894B-72F5-35DE-1335-345872C615B6}"/>
              </a:ext>
            </a:extLst>
          </p:cNvPr>
          <p:cNvSpPr>
            <a:spLocks noGrp="1"/>
          </p:cNvSpPr>
          <p:nvPr>
            <p:ph type="body" sz="quarter" idx="12"/>
          </p:nvPr>
        </p:nvSpPr>
        <p:spPr>
          <a:xfrm>
            <a:off x="550950" y="906831"/>
            <a:ext cx="11356237" cy="3111500"/>
          </a:xfrm>
        </p:spPr>
        <p:txBody>
          <a:bodyPr/>
          <a:lstStyle/>
          <a:p>
            <a:pPr algn="ctr"/>
            <a:r>
              <a:rPr lang="en-US" dirty="0"/>
              <a:t>Remember our objectives:</a:t>
            </a:r>
          </a:p>
          <a:p>
            <a:pPr marL="342900" indent="-342900" algn="ctr">
              <a:buFont typeface="Arial" panose="020B0604020202020204" pitchFamily="34" charset="0"/>
              <a:buChar char="•"/>
            </a:pPr>
            <a:r>
              <a:rPr lang="en-US" dirty="0"/>
              <a:t>Build and maintain trust</a:t>
            </a:r>
          </a:p>
          <a:p>
            <a:pPr marL="342900" indent="-342900" algn="ctr">
              <a:buFont typeface="Arial" panose="020B0604020202020204" pitchFamily="34" charset="0"/>
              <a:buChar char="•"/>
            </a:pPr>
            <a:r>
              <a:rPr lang="en-US" dirty="0"/>
              <a:t>Promote patient autonomy</a:t>
            </a:r>
          </a:p>
          <a:p>
            <a:pPr marL="342900" indent="-342900" algn="ctr">
              <a:buFont typeface="Arial" panose="020B0604020202020204" pitchFamily="34" charset="0"/>
              <a:buChar char="•"/>
            </a:pPr>
            <a:r>
              <a:rPr lang="en-US" dirty="0"/>
              <a:t>Provide accurate information</a:t>
            </a:r>
          </a:p>
          <a:p>
            <a:r>
              <a:rPr lang="en-US" sz="2000" dirty="0"/>
              <a:t>Some options:</a:t>
            </a:r>
          </a:p>
          <a:p>
            <a:r>
              <a:rPr lang="en-US" sz="2000" dirty="0"/>
              <a:t>I hear that you’re not interested/comfortable in LDA. If you end up having any questions later on, let me know.</a:t>
            </a:r>
          </a:p>
          <a:p>
            <a:endParaRPr lang="en-US" sz="2000" dirty="0"/>
          </a:p>
          <a:p>
            <a:r>
              <a:rPr lang="en-US" sz="2000" dirty="0"/>
              <a:t>LDA is the best way we know to prevent preeclampsia, but there are other things we can do that promote health like: </a:t>
            </a:r>
          </a:p>
          <a:p>
            <a:pPr marL="342900" indent="-342900">
              <a:buFont typeface="Arial" panose="020B0604020202020204" pitchFamily="34" charset="0"/>
              <a:buChar char="•"/>
            </a:pPr>
            <a:r>
              <a:rPr lang="en-US" sz="2000" dirty="0"/>
              <a:t>Healthy lifestyle</a:t>
            </a:r>
          </a:p>
          <a:p>
            <a:pPr marL="342900" indent="-342900">
              <a:buFont typeface="Arial" panose="020B0604020202020204" pitchFamily="34" charset="0"/>
              <a:buChar char="•"/>
            </a:pPr>
            <a:r>
              <a:rPr lang="en-US" sz="2000" dirty="0"/>
              <a:t>Checking our blood pressures</a:t>
            </a:r>
          </a:p>
          <a:p>
            <a:pPr marL="342900" indent="-342900">
              <a:buFont typeface="Arial" panose="020B0604020202020204" pitchFamily="34" charset="0"/>
              <a:buChar char="•"/>
            </a:pPr>
            <a:r>
              <a:rPr lang="en-US" sz="2000" dirty="0"/>
              <a:t>Looking out for preeclampsia symptoms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127775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D264F6-3EB3-B9D9-9839-7CD7EAB5A8E1}"/>
              </a:ext>
            </a:extLst>
          </p:cNvPr>
          <p:cNvSpPr>
            <a:spLocks noGrp="1"/>
          </p:cNvSpPr>
          <p:nvPr>
            <p:ph type="body" sz="quarter" idx="10"/>
          </p:nvPr>
        </p:nvSpPr>
        <p:spPr/>
        <p:txBody>
          <a:bodyPr/>
          <a:lstStyle/>
          <a:p>
            <a:r>
              <a:rPr lang="en-US" dirty="0">
                <a:solidFill>
                  <a:schemeClr val="tx2"/>
                </a:solidFill>
              </a:rPr>
              <a:t>Putting It All Together</a:t>
            </a:r>
          </a:p>
        </p:txBody>
      </p:sp>
      <p:graphicFrame>
        <p:nvGraphicFramePr>
          <p:cNvPr id="5" name="Diagram 4">
            <a:extLst>
              <a:ext uri="{FF2B5EF4-FFF2-40B4-BE49-F238E27FC236}">
                <a16:creationId xmlns:a16="http://schemas.microsoft.com/office/drawing/2014/main" id="{C7ABCACD-77D0-591B-D51C-57BDFE94C9A2}"/>
              </a:ext>
            </a:extLst>
          </p:cNvPr>
          <p:cNvGraphicFramePr/>
          <p:nvPr>
            <p:extLst>
              <p:ext uri="{D42A27DB-BD31-4B8C-83A1-F6EECF244321}">
                <p14:modId xmlns:p14="http://schemas.microsoft.com/office/powerpoint/2010/main" val="3119613149"/>
              </p:ext>
            </p:extLst>
          </p:nvPr>
        </p:nvGraphicFramePr>
        <p:xfrm>
          <a:off x="1518062" y="839012"/>
          <a:ext cx="9155875" cy="5406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0917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BA091-2A10-868A-41D3-ED0D93251A4E}"/>
              </a:ext>
            </a:extLst>
          </p:cNvPr>
          <p:cNvSpPr>
            <a:spLocks noGrp="1"/>
          </p:cNvSpPr>
          <p:nvPr>
            <p:ph type="body" sz="quarter" idx="10"/>
          </p:nvPr>
        </p:nvSpPr>
        <p:spPr>
          <a:xfrm>
            <a:off x="0" y="208171"/>
            <a:ext cx="5317559" cy="493161"/>
          </a:xfrm>
        </p:spPr>
        <p:txBody>
          <a:bodyPr/>
          <a:lstStyle/>
          <a:p>
            <a:r>
              <a:rPr lang="en-US" sz="2800" dirty="0">
                <a:solidFill>
                  <a:schemeClr val="tx2"/>
                </a:solidFill>
              </a:rPr>
              <a:t>Tips for Patient Education</a:t>
            </a:r>
          </a:p>
        </p:txBody>
      </p:sp>
      <p:sp>
        <p:nvSpPr>
          <p:cNvPr id="4" name="Text Placeholder 3">
            <a:extLst>
              <a:ext uri="{FF2B5EF4-FFF2-40B4-BE49-F238E27FC236}">
                <a16:creationId xmlns:a16="http://schemas.microsoft.com/office/drawing/2014/main" id="{0B0B7996-005D-B6D7-C6AB-B2B0CC8ACBD6}"/>
              </a:ext>
            </a:extLst>
          </p:cNvPr>
          <p:cNvSpPr>
            <a:spLocks noGrp="1"/>
          </p:cNvSpPr>
          <p:nvPr>
            <p:ph type="body" sz="quarter" idx="12"/>
          </p:nvPr>
        </p:nvSpPr>
        <p:spPr>
          <a:xfrm>
            <a:off x="684298" y="871944"/>
            <a:ext cx="4368965" cy="5114112"/>
          </a:xfrm>
        </p:spPr>
        <p:txBody>
          <a:bodyPr/>
          <a:lstStyle/>
          <a:p>
            <a:pPr marL="342900" indent="-342900">
              <a:buFont typeface="Arial" panose="020B0604020202020204" pitchFamily="34" charset="0"/>
              <a:buChar char="•"/>
            </a:pPr>
            <a:r>
              <a:rPr lang="en-US" sz="2000" dirty="0"/>
              <a:t>Address in multiple visits </a:t>
            </a:r>
          </a:p>
          <a:p>
            <a:pPr marL="342900" indent="-342900">
              <a:buFont typeface="Arial" panose="020B0604020202020204" pitchFamily="34" charset="0"/>
              <a:buChar char="•"/>
            </a:pPr>
            <a:r>
              <a:rPr lang="en-US" sz="2000" dirty="0"/>
              <a:t>Engage the expanded care team</a:t>
            </a:r>
          </a:p>
          <a:p>
            <a:pPr marL="342900" indent="-342900">
              <a:buFont typeface="Arial" panose="020B0604020202020204" pitchFamily="34" charset="0"/>
              <a:buChar char="•"/>
            </a:pPr>
            <a:r>
              <a:rPr lang="en-US" sz="2000" dirty="0"/>
              <a:t>Consider engaging family members</a:t>
            </a:r>
          </a:p>
          <a:p>
            <a:pPr marL="342900" indent="-342900">
              <a:buFont typeface="Arial" panose="020B0604020202020204" pitchFamily="34" charset="0"/>
              <a:buChar char="•"/>
            </a:pPr>
            <a:r>
              <a:rPr lang="en-US" sz="2000" dirty="0"/>
              <a:t>Provide other sources of information</a:t>
            </a:r>
          </a:p>
          <a:p>
            <a:pPr marL="342900" indent="-342900">
              <a:buFont typeface="Arial" panose="020B0604020202020204" pitchFamily="34" charset="0"/>
              <a:buChar char="•"/>
            </a:pPr>
            <a:endParaRPr lang="en-US" sz="2000" dirty="0"/>
          </a:p>
          <a:p>
            <a:pPr marL="0" indent="0" algn="ctr"/>
            <a:r>
              <a:rPr lang="en-US" sz="2800" dirty="0">
                <a:solidFill>
                  <a:schemeClr val="tx2"/>
                </a:solidFill>
              </a:rPr>
              <a:t>Tips for practicing new strategies!</a:t>
            </a:r>
          </a:p>
          <a:p>
            <a:pPr marL="342900" indent="-342900">
              <a:buFont typeface="Arial" panose="020B0604020202020204" pitchFamily="34" charset="0"/>
              <a:buChar char="•"/>
            </a:pPr>
            <a:r>
              <a:rPr lang="en-US" sz="2000" dirty="0"/>
              <a:t>Pick one and start using it!</a:t>
            </a:r>
          </a:p>
          <a:p>
            <a:pPr marL="342900" indent="-342900">
              <a:buFont typeface="Arial" panose="020B0604020202020204" pitchFamily="34" charset="0"/>
              <a:buChar char="•"/>
            </a:pPr>
            <a:r>
              <a:rPr lang="en-US" sz="2000" dirty="0"/>
              <a:t>Build up over time</a:t>
            </a:r>
          </a:p>
          <a:p>
            <a:pPr marL="342900" indent="-342900">
              <a:buFont typeface="Arial" panose="020B0604020202020204" pitchFamily="34" charset="0"/>
              <a:buChar char="•"/>
            </a:pPr>
            <a:r>
              <a:rPr lang="en-US" sz="2000" dirty="0"/>
              <a:t>Practice with colleagues</a:t>
            </a:r>
          </a:p>
          <a:p>
            <a:pPr marL="0" indent="0"/>
            <a:endParaRPr lang="en-US" sz="2000" dirty="0"/>
          </a:p>
        </p:txBody>
      </p:sp>
      <p:pic>
        <p:nvPicPr>
          <p:cNvPr id="6" name="Picture 5" descr="A screenshot of a cell phone&#10;&#10;AI-generated content may be incorrect.">
            <a:extLst>
              <a:ext uri="{FF2B5EF4-FFF2-40B4-BE49-F238E27FC236}">
                <a16:creationId xmlns:a16="http://schemas.microsoft.com/office/drawing/2014/main" id="{9DAA7FCE-C7C9-E485-CBB0-B74514405E7B}"/>
              </a:ext>
            </a:extLst>
          </p:cNvPr>
          <p:cNvPicPr>
            <a:picLocks noChangeAspect="1"/>
          </p:cNvPicPr>
          <p:nvPr/>
        </p:nvPicPr>
        <p:blipFill>
          <a:blip r:embed="rId2"/>
          <a:stretch>
            <a:fillRect/>
          </a:stretch>
        </p:blipFill>
        <p:spPr>
          <a:xfrm>
            <a:off x="8844467" y="1934690"/>
            <a:ext cx="3262612" cy="4350149"/>
          </a:xfrm>
          <a:prstGeom prst="rect">
            <a:avLst/>
          </a:prstGeom>
        </p:spPr>
      </p:pic>
      <p:pic>
        <p:nvPicPr>
          <p:cNvPr id="7" name="Picture 6" descr="A poster of a pregnant person&#10;&#10;AI-generated content may be incorrect.">
            <a:extLst>
              <a:ext uri="{FF2B5EF4-FFF2-40B4-BE49-F238E27FC236}">
                <a16:creationId xmlns:a16="http://schemas.microsoft.com/office/drawing/2014/main" id="{614907AF-CFE4-EF30-1833-48938F5F1A83}"/>
              </a:ext>
            </a:extLst>
          </p:cNvPr>
          <p:cNvPicPr>
            <a:picLocks noChangeAspect="1"/>
          </p:cNvPicPr>
          <p:nvPr/>
        </p:nvPicPr>
        <p:blipFill>
          <a:blip r:embed="rId3"/>
          <a:stretch>
            <a:fillRect/>
          </a:stretch>
        </p:blipFill>
        <p:spPr>
          <a:xfrm>
            <a:off x="5317559" y="871944"/>
            <a:ext cx="3262612" cy="4350149"/>
          </a:xfrm>
          <a:prstGeom prst="rect">
            <a:avLst/>
          </a:prstGeom>
        </p:spPr>
      </p:pic>
    </p:spTree>
    <p:extLst>
      <p:ext uri="{BB962C8B-B14F-4D97-AF65-F5344CB8AC3E}">
        <p14:creationId xmlns:p14="http://schemas.microsoft.com/office/powerpoint/2010/main" val="595734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36854A-2AA1-FCEC-2B5B-B05C1A7E92C0}"/>
              </a:ext>
            </a:extLst>
          </p:cNvPr>
          <p:cNvSpPr txBox="1">
            <a:spLocks/>
          </p:cNvSpPr>
          <p:nvPr/>
        </p:nvSpPr>
        <p:spPr>
          <a:xfrm>
            <a:off x="424069" y="598714"/>
            <a:ext cx="11343860" cy="9144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u="sng" spc="120" dirty="0">
                <a:solidFill>
                  <a:srgbClr val="D85D5B"/>
                </a:solidFill>
                <a:latin typeface="Roboto" panose="02000000000000000000" pitchFamily="2" charset="0"/>
                <a:ea typeface="Roboto" panose="02000000000000000000" pitchFamily="2" charset="0"/>
              </a:rPr>
              <a:t>C</a:t>
            </a:r>
            <a:r>
              <a:rPr lang="en-US" sz="3600" spc="120" dirty="0">
                <a:solidFill>
                  <a:srgbClr val="D85D5B"/>
                </a:solidFill>
                <a:latin typeface="Roboto" panose="02000000000000000000" pitchFamily="2" charset="0"/>
                <a:ea typeface="Roboto" panose="02000000000000000000" pitchFamily="2" charset="0"/>
              </a:rPr>
              <a:t>alifornia </a:t>
            </a:r>
            <a:r>
              <a:rPr lang="en-US" sz="3600" u="sng" spc="120" dirty="0">
                <a:solidFill>
                  <a:srgbClr val="D85D5B"/>
                </a:solidFill>
                <a:latin typeface="Roboto" panose="02000000000000000000" pitchFamily="2" charset="0"/>
                <a:ea typeface="Roboto" panose="02000000000000000000" pitchFamily="2" charset="0"/>
              </a:rPr>
              <a:t>M</a:t>
            </a:r>
            <a:r>
              <a:rPr lang="en-US" sz="3600" spc="120" dirty="0">
                <a:solidFill>
                  <a:srgbClr val="D85D5B"/>
                </a:solidFill>
                <a:latin typeface="Roboto" panose="02000000000000000000" pitchFamily="2" charset="0"/>
                <a:ea typeface="Roboto" panose="02000000000000000000" pitchFamily="2" charset="0"/>
              </a:rPr>
              <a:t>aternal </a:t>
            </a:r>
            <a:r>
              <a:rPr lang="en-US" sz="3600" u="sng" spc="120" dirty="0">
                <a:solidFill>
                  <a:srgbClr val="D85D5B"/>
                </a:solidFill>
                <a:latin typeface="Roboto" panose="02000000000000000000" pitchFamily="2" charset="0"/>
                <a:ea typeface="Roboto" panose="02000000000000000000" pitchFamily="2" charset="0"/>
              </a:rPr>
              <a:t>Q</a:t>
            </a:r>
            <a:r>
              <a:rPr lang="en-US" sz="3600" spc="120" dirty="0">
                <a:solidFill>
                  <a:srgbClr val="D85D5B"/>
                </a:solidFill>
                <a:latin typeface="Roboto" panose="02000000000000000000" pitchFamily="2" charset="0"/>
                <a:ea typeface="Roboto" panose="02000000000000000000" pitchFamily="2" charset="0"/>
              </a:rPr>
              <a:t>uality </a:t>
            </a:r>
            <a:r>
              <a:rPr lang="en-US" sz="3600" u="sng" spc="120" dirty="0">
                <a:solidFill>
                  <a:srgbClr val="D85D5B"/>
                </a:solidFill>
                <a:latin typeface="Roboto" panose="02000000000000000000" pitchFamily="2" charset="0"/>
                <a:ea typeface="Roboto" panose="02000000000000000000" pitchFamily="2" charset="0"/>
              </a:rPr>
              <a:t>C</a:t>
            </a:r>
            <a:r>
              <a:rPr lang="en-US" sz="3600" spc="120" dirty="0">
                <a:solidFill>
                  <a:srgbClr val="D85D5B"/>
                </a:solidFill>
                <a:latin typeface="Roboto" panose="02000000000000000000" pitchFamily="2" charset="0"/>
                <a:ea typeface="Roboto" panose="02000000000000000000" pitchFamily="2" charset="0"/>
              </a:rPr>
              <a:t>are </a:t>
            </a:r>
            <a:r>
              <a:rPr lang="en-US" sz="3600" u="sng" spc="120" dirty="0">
                <a:solidFill>
                  <a:srgbClr val="D85D5B"/>
                </a:solidFill>
                <a:latin typeface="Roboto" panose="02000000000000000000" pitchFamily="2" charset="0"/>
                <a:ea typeface="Roboto" panose="02000000000000000000" pitchFamily="2" charset="0"/>
              </a:rPr>
              <a:t>C</a:t>
            </a:r>
            <a:r>
              <a:rPr lang="en-US" sz="3600" spc="120" dirty="0">
                <a:solidFill>
                  <a:srgbClr val="D85D5B"/>
                </a:solidFill>
                <a:latin typeface="Roboto" panose="02000000000000000000" pitchFamily="2" charset="0"/>
                <a:ea typeface="Roboto" panose="02000000000000000000" pitchFamily="2" charset="0"/>
              </a:rPr>
              <a:t>ollaborative (CMQCC)</a:t>
            </a:r>
            <a:endParaRPr lang="en-US" sz="3600" dirty="0">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0080D260-0B80-47F7-6CCD-4B2BA58DA902}"/>
              </a:ext>
            </a:extLst>
          </p:cNvPr>
          <p:cNvSpPr txBox="1"/>
          <p:nvPr/>
        </p:nvSpPr>
        <p:spPr>
          <a:xfrm>
            <a:off x="689810" y="1797929"/>
            <a:ext cx="6102626" cy="3785652"/>
          </a:xfrm>
          <a:prstGeom prst="rect">
            <a:avLst/>
          </a:prstGeom>
          <a:noFill/>
        </p:spPr>
        <p:txBody>
          <a:bodyPr wrap="square">
            <a:spAutoFit/>
          </a:bodyPr>
          <a:lstStyle/>
          <a:p>
            <a:pPr algn="l"/>
            <a:r>
              <a:rPr lang="en-US" sz="2000" b="1" dirty="0">
                <a:latin typeface="Roboto" panose="02000000000000000000" pitchFamily="2" charset="0"/>
                <a:ea typeface="Roboto" panose="02000000000000000000" pitchFamily="2" charset="0"/>
              </a:rPr>
              <a:t>Mission</a:t>
            </a:r>
            <a:r>
              <a:rPr lang="en-US" sz="2000" dirty="0">
                <a:latin typeface="Roboto" panose="02000000000000000000" pitchFamily="2" charset="0"/>
                <a:ea typeface="Roboto" panose="02000000000000000000" pitchFamily="2" charset="0"/>
              </a:rPr>
              <a:t>: </a:t>
            </a:r>
          </a:p>
          <a:p>
            <a:pPr algn="l"/>
            <a:r>
              <a:rPr lang="en-US" sz="2000" dirty="0">
                <a:latin typeface="Roboto" panose="02000000000000000000" pitchFamily="2" charset="0"/>
                <a:ea typeface="Roboto" panose="02000000000000000000" pitchFamily="2" charset="0"/>
              </a:rPr>
              <a:t>To end preventable morbidity, mortality and racial disparities in maternity care.</a:t>
            </a:r>
          </a:p>
          <a:p>
            <a:pPr algn="l"/>
            <a:endParaRPr lang="en-US" sz="2000" dirty="0">
              <a:latin typeface="Roboto" panose="02000000000000000000" pitchFamily="2" charset="0"/>
              <a:ea typeface="Roboto" panose="02000000000000000000" pitchFamily="2" charset="0"/>
            </a:endParaRPr>
          </a:p>
          <a:p>
            <a:pPr marL="285750" indent="-285750" algn="l">
              <a:buFont typeface="Arial" panose="020B0604020202020204" pitchFamily="34" charset="0"/>
              <a:buChar char="•"/>
            </a:pPr>
            <a:r>
              <a:rPr lang="en-US" sz="2000" dirty="0">
                <a:latin typeface="Roboto Condensed Light" panose="02000000000000000000" pitchFamily="2" charset="0"/>
                <a:ea typeface="Roboto Condensed Light" panose="02000000000000000000" pitchFamily="2" charset="0"/>
              </a:rPr>
              <a:t>Celebrating 19 years!</a:t>
            </a:r>
          </a:p>
          <a:p>
            <a:pPr marL="285750" indent="-285750" algn="l">
              <a:buFont typeface="Arial" panose="020B0604020202020204" pitchFamily="34" charset="0"/>
              <a:buChar char="•"/>
            </a:pPr>
            <a:r>
              <a:rPr lang="en-US" sz="2000" dirty="0">
                <a:latin typeface="Roboto Condensed Light" panose="02000000000000000000" pitchFamily="2" charset="0"/>
                <a:ea typeface="Roboto Condensed Light" panose="02000000000000000000" pitchFamily="2" charset="0"/>
              </a:rPr>
              <a:t>Multi-stakeholder collaborative since 2006 </a:t>
            </a:r>
          </a:p>
          <a:p>
            <a:pPr marL="285750" indent="-285750" algn="l">
              <a:buFont typeface="Arial" panose="020B0604020202020204" pitchFamily="34" charset="0"/>
              <a:buChar char="•"/>
            </a:pPr>
            <a:r>
              <a:rPr lang="en-US" sz="2000" dirty="0">
                <a:latin typeface="Roboto Condensed Light" panose="02000000000000000000" pitchFamily="2" charset="0"/>
                <a:ea typeface="Roboto Condensed Light" panose="02000000000000000000" pitchFamily="2" charset="0"/>
              </a:rPr>
              <a:t>Launched with funding from California Department of Public Health to address rise in maternal mortality </a:t>
            </a:r>
          </a:p>
          <a:p>
            <a:pPr marL="285750" indent="-285750" algn="l">
              <a:buFont typeface="Arial" panose="020B0604020202020204" pitchFamily="34" charset="0"/>
              <a:buChar char="•"/>
            </a:pPr>
            <a:r>
              <a:rPr lang="en-US" sz="2000" dirty="0">
                <a:latin typeface="Roboto Condensed Light" panose="02000000000000000000" pitchFamily="2" charset="0"/>
                <a:ea typeface="Roboto Condensed Light" panose="02000000000000000000" pitchFamily="2" charset="0"/>
              </a:rPr>
              <a:t>Committed to evidence-based and data driven quality improvement </a:t>
            </a:r>
          </a:p>
          <a:p>
            <a:pPr marL="285750" indent="-285750" algn="l">
              <a:buFont typeface="Arial" panose="020B0604020202020204" pitchFamily="34" charset="0"/>
              <a:buChar char="•"/>
            </a:pPr>
            <a:r>
              <a:rPr lang="en-US" sz="2000" dirty="0">
                <a:latin typeface="Roboto Condensed Light" panose="02000000000000000000" pitchFamily="2" charset="0"/>
                <a:ea typeface="Roboto Condensed Light" panose="02000000000000000000" pitchFamily="2" charset="0"/>
              </a:rPr>
              <a:t>Effector arm of the March of Dimes Prematurity Research Center – funding current LDA work</a:t>
            </a:r>
          </a:p>
        </p:txBody>
      </p:sp>
      <p:pic>
        <p:nvPicPr>
          <p:cNvPr id="2" name="Picture 1">
            <a:extLst>
              <a:ext uri="{FF2B5EF4-FFF2-40B4-BE49-F238E27FC236}">
                <a16:creationId xmlns:a16="http://schemas.microsoft.com/office/drawing/2014/main" id="{65537BAE-53FE-9377-B484-9FB6A4F5E821}"/>
              </a:ext>
            </a:extLst>
          </p:cNvPr>
          <p:cNvPicPr>
            <a:picLocks noChangeAspect="1"/>
          </p:cNvPicPr>
          <p:nvPr/>
        </p:nvPicPr>
        <p:blipFill>
          <a:blip r:embed="rId3"/>
          <a:stretch>
            <a:fillRect/>
          </a:stretch>
        </p:blipFill>
        <p:spPr>
          <a:xfrm flipH="1">
            <a:off x="6792436" y="1797929"/>
            <a:ext cx="2616259" cy="3475585"/>
          </a:xfrm>
          <a:prstGeom prst="rect">
            <a:avLst/>
          </a:prstGeom>
        </p:spPr>
      </p:pic>
      <p:pic>
        <p:nvPicPr>
          <p:cNvPr id="3" name="Picture 2">
            <a:extLst>
              <a:ext uri="{FF2B5EF4-FFF2-40B4-BE49-F238E27FC236}">
                <a16:creationId xmlns:a16="http://schemas.microsoft.com/office/drawing/2014/main" id="{C6CF9DAC-E8BE-5AA7-E9E2-B91671D172BF}"/>
              </a:ext>
            </a:extLst>
          </p:cNvPr>
          <p:cNvPicPr>
            <a:picLocks noChangeAspect="1"/>
          </p:cNvPicPr>
          <p:nvPr/>
        </p:nvPicPr>
        <p:blipFill>
          <a:blip r:embed="rId4"/>
          <a:stretch>
            <a:fillRect/>
          </a:stretch>
        </p:blipFill>
        <p:spPr>
          <a:xfrm>
            <a:off x="9512969" y="2405847"/>
            <a:ext cx="2254960" cy="3475584"/>
          </a:xfrm>
          <a:prstGeom prst="rect">
            <a:avLst/>
          </a:prstGeom>
        </p:spPr>
      </p:pic>
    </p:spTree>
    <p:extLst>
      <p:ext uri="{BB962C8B-B14F-4D97-AF65-F5344CB8AC3E}">
        <p14:creationId xmlns:p14="http://schemas.microsoft.com/office/powerpoint/2010/main" val="2396160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16D5A3-1B4E-9438-61B3-680C1F465717}"/>
              </a:ext>
            </a:extLst>
          </p:cNvPr>
          <p:cNvSpPr>
            <a:spLocks noGrp="1"/>
          </p:cNvSpPr>
          <p:nvPr>
            <p:ph type="body" sz="quarter" idx="17"/>
          </p:nvPr>
        </p:nvSpPr>
        <p:spPr>
          <a:xfrm>
            <a:off x="0" y="2201709"/>
            <a:ext cx="3593432" cy="1036938"/>
          </a:xfrm>
        </p:spPr>
        <p:txBody>
          <a:bodyPr/>
          <a:lstStyle/>
          <a:p>
            <a:r>
              <a:rPr lang="en-US" dirty="0"/>
              <a:t>Common Misconceptions</a:t>
            </a:r>
          </a:p>
        </p:txBody>
      </p:sp>
    </p:spTree>
    <p:extLst>
      <p:ext uri="{BB962C8B-B14F-4D97-AF65-F5344CB8AC3E}">
        <p14:creationId xmlns:p14="http://schemas.microsoft.com/office/powerpoint/2010/main" val="2959290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550F3-EC15-86F1-52A5-E9DD8E19FC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B04734-D8C9-0417-515F-88E33AAF9A17}"/>
              </a:ext>
            </a:extLst>
          </p:cNvPr>
          <p:cNvSpPr>
            <a:spLocks noGrp="1"/>
          </p:cNvSpPr>
          <p:nvPr>
            <p:ph type="body" sz="quarter" idx="10"/>
          </p:nvPr>
        </p:nvSpPr>
        <p:spPr>
          <a:xfrm>
            <a:off x="0" y="124445"/>
            <a:ext cx="12192000" cy="493161"/>
          </a:xfrm>
        </p:spPr>
        <p:txBody>
          <a:bodyPr/>
          <a:lstStyle/>
          <a:p>
            <a:r>
              <a:rPr lang="en-US" dirty="0">
                <a:solidFill>
                  <a:schemeClr val="tx2"/>
                </a:solidFill>
              </a:rPr>
              <a:t>Safety of LDA</a:t>
            </a:r>
          </a:p>
        </p:txBody>
      </p:sp>
      <p:sp>
        <p:nvSpPr>
          <p:cNvPr id="6" name="Rounded Rectangle 5">
            <a:extLst>
              <a:ext uri="{FF2B5EF4-FFF2-40B4-BE49-F238E27FC236}">
                <a16:creationId xmlns:a16="http://schemas.microsoft.com/office/drawing/2014/main" id="{3419063D-C169-2D78-5442-04C46E9DA2C4}"/>
              </a:ext>
            </a:extLst>
          </p:cNvPr>
          <p:cNvSpPr/>
          <p:nvPr/>
        </p:nvSpPr>
        <p:spPr>
          <a:xfrm>
            <a:off x="1203152" y="1564501"/>
            <a:ext cx="3307977" cy="234914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chemeClr val="tx1"/>
                </a:solidFill>
              </a:rPr>
              <a:t>No medication is safe in pregnancy</a:t>
            </a:r>
          </a:p>
        </p:txBody>
      </p:sp>
      <p:sp>
        <p:nvSpPr>
          <p:cNvPr id="9" name="Rounded Rectangle 8">
            <a:extLst>
              <a:ext uri="{FF2B5EF4-FFF2-40B4-BE49-F238E27FC236}">
                <a16:creationId xmlns:a16="http://schemas.microsoft.com/office/drawing/2014/main" id="{5CF6DD0A-266A-BEF1-4B2C-67D370368EF7}"/>
              </a:ext>
            </a:extLst>
          </p:cNvPr>
          <p:cNvSpPr/>
          <p:nvPr/>
        </p:nvSpPr>
        <p:spPr>
          <a:xfrm>
            <a:off x="4973058" y="1466831"/>
            <a:ext cx="6015790" cy="2698985"/>
          </a:xfrm>
          <a:prstGeom prst="roundRect">
            <a:avLst/>
          </a:prstGeom>
          <a:solidFill>
            <a:srgbClr val="FC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It’s reasonable to be cautious about medications in pregnancy, but there are medications in pregnancy that are safe, including LDA. Because we are concerned about safety of medication in pregnancy, there has been a lot of attention to safety of LDA.</a:t>
            </a:r>
          </a:p>
        </p:txBody>
      </p:sp>
      <p:sp>
        <p:nvSpPr>
          <p:cNvPr id="12" name="Rounded Rectangle 11">
            <a:extLst>
              <a:ext uri="{FF2B5EF4-FFF2-40B4-BE49-F238E27FC236}">
                <a16:creationId xmlns:a16="http://schemas.microsoft.com/office/drawing/2014/main" id="{2E0E8BB4-F3D3-455B-A79B-BA092A463287}"/>
              </a:ext>
            </a:extLst>
          </p:cNvPr>
          <p:cNvSpPr/>
          <p:nvPr/>
        </p:nvSpPr>
        <p:spPr>
          <a:xfrm>
            <a:off x="1190407" y="4334190"/>
            <a:ext cx="3307977" cy="178187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chemeClr val="tx1"/>
                </a:solidFill>
              </a:rPr>
              <a:t>LDA will harm the baby.</a:t>
            </a:r>
          </a:p>
        </p:txBody>
      </p:sp>
      <p:sp>
        <p:nvSpPr>
          <p:cNvPr id="13" name="Rounded Rectangle 12">
            <a:extLst>
              <a:ext uri="{FF2B5EF4-FFF2-40B4-BE49-F238E27FC236}">
                <a16:creationId xmlns:a16="http://schemas.microsoft.com/office/drawing/2014/main" id="{F2B274D1-7C4C-7918-DF4B-66C1BF65BC39}"/>
              </a:ext>
            </a:extLst>
          </p:cNvPr>
          <p:cNvSpPr/>
          <p:nvPr/>
        </p:nvSpPr>
        <p:spPr>
          <a:xfrm>
            <a:off x="4973058" y="4367402"/>
            <a:ext cx="6015790" cy="1781870"/>
          </a:xfrm>
          <a:prstGeom prst="roundRect">
            <a:avLst/>
          </a:prstGeom>
          <a:solidFill>
            <a:srgbClr val="FC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Not only is LDA safe for the fetus, it actually benefits the fetus because it reduces the risk of preeclampsia and early delivery (preterm birth). </a:t>
            </a:r>
          </a:p>
        </p:txBody>
      </p:sp>
      <p:sp>
        <p:nvSpPr>
          <p:cNvPr id="16" name="Rounded Rectangle 15">
            <a:extLst>
              <a:ext uri="{FF2B5EF4-FFF2-40B4-BE49-F238E27FC236}">
                <a16:creationId xmlns:a16="http://schemas.microsoft.com/office/drawing/2014/main" id="{3601F8E1-4CD2-6DCE-5454-6827C7483DEC}"/>
              </a:ext>
            </a:extLst>
          </p:cNvPr>
          <p:cNvSpPr/>
          <p:nvPr/>
        </p:nvSpPr>
        <p:spPr>
          <a:xfrm>
            <a:off x="1203152" y="829401"/>
            <a:ext cx="3195679" cy="5233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Misconceptions </a:t>
            </a:r>
          </a:p>
        </p:txBody>
      </p:sp>
      <p:sp>
        <p:nvSpPr>
          <p:cNvPr id="17" name="Rounded Rectangle 16">
            <a:extLst>
              <a:ext uri="{FF2B5EF4-FFF2-40B4-BE49-F238E27FC236}">
                <a16:creationId xmlns:a16="http://schemas.microsoft.com/office/drawing/2014/main" id="{FDD6327B-537D-2796-9211-5ED6E0AE7BEF}"/>
              </a:ext>
            </a:extLst>
          </p:cNvPr>
          <p:cNvSpPr/>
          <p:nvPr/>
        </p:nvSpPr>
        <p:spPr>
          <a:xfrm>
            <a:off x="4973058" y="757463"/>
            <a:ext cx="6015790" cy="523305"/>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Accurate Information </a:t>
            </a:r>
          </a:p>
        </p:txBody>
      </p:sp>
    </p:spTree>
    <p:extLst>
      <p:ext uri="{BB962C8B-B14F-4D97-AF65-F5344CB8AC3E}">
        <p14:creationId xmlns:p14="http://schemas.microsoft.com/office/powerpoint/2010/main" val="3253386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D1F08-0B75-D8C0-56C7-9D06E3376AA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FFE7DF-9B47-0D80-B28C-124D8D370C97}"/>
              </a:ext>
            </a:extLst>
          </p:cNvPr>
          <p:cNvSpPr>
            <a:spLocks noGrp="1"/>
          </p:cNvSpPr>
          <p:nvPr>
            <p:ph type="body" sz="quarter" idx="10"/>
          </p:nvPr>
        </p:nvSpPr>
        <p:spPr/>
        <p:txBody>
          <a:bodyPr/>
          <a:lstStyle/>
          <a:p>
            <a:r>
              <a:rPr lang="en-US" dirty="0">
                <a:solidFill>
                  <a:schemeClr val="tx2"/>
                </a:solidFill>
              </a:rPr>
              <a:t>Safety of LDA</a:t>
            </a:r>
          </a:p>
        </p:txBody>
      </p:sp>
      <p:sp>
        <p:nvSpPr>
          <p:cNvPr id="5" name="Rounded Rectangle 4">
            <a:extLst>
              <a:ext uri="{FF2B5EF4-FFF2-40B4-BE49-F238E27FC236}">
                <a16:creationId xmlns:a16="http://schemas.microsoft.com/office/drawing/2014/main" id="{D7A47DEC-EEF5-BA17-6015-6A0B941A2ADD}"/>
              </a:ext>
            </a:extLst>
          </p:cNvPr>
          <p:cNvSpPr/>
          <p:nvPr/>
        </p:nvSpPr>
        <p:spPr>
          <a:xfrm>
            <a:off x="1203150" y="1568669"/>
            <a:ext cx="3307977" cy="1634684"/>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chemeClr val="tx1"/>
                </a:solidFill>
              </a:rPr>
              <a:t>LDA increases risk of bleeding.</a:t>
            </a:r>
          </a:p>
        </p:txBody>
      </p:sp>
      <p:sp>
        <p:nvSpPr>
          <p:cNvPr id="6" name="Rounded Rectangle 5">
            <a:extLst>
              <a:ext uri="{FF2B5EF4-FFF2-40B4-BE49-F238E27FC236}">
                <a16:creationId xmlns:a16="http://schemas.microsoft.com/office/drawing/2014/main" id="{46D37A0F-5170-19F7-FBEA-332F205B5FF0}"/>
              </a:ext>
            </a:extLst>
          </p:cNvPr>
          <p:cNvSpPr/>
          <p:nvPr/>
        </p:nvSpPr>
        <p:spPr>
          <a:xfrm>
            <a:off x="1203152" y="3491254"/>
            <a:ext cx="3307976" cy="263461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If full dose aspirin isn’t safe in pregnancy, how is LDA safe in pregnancy? </a:t>
            </a:r>
          </a:p>
        </p:txBody>
      </p:sp>
      <p:sp>
        <p:nvSpPr>
          <p:cNvPr id="7" name="Rounded Rectangle 6">
            <a:extLst>
              <a:ext uri="{FF2B5EF4-FFF2-40B4-BE49-F238E27FC236}">
                <a16:creationId xmlns:a16="http://schemas.microsoft.com/office/drawing/2014/main" id="{35B6A86E-3591-45F2-DA96-94A36316B106}"/>
              </a:ext>
            </a:extLst>
          </p:cNvPr>
          <p:cNvSpPr/>
          <p:nvPr/>
        </p:nvSpPr>
        <p:spPr>
          <a:xfrm>
            <a:off x="4973058" y="1568669"/>
            <a:ext cx="6015790" cy="1634684"/>
          </a:xfrm>
          <a:prstGeom prst="roundRect">
            <a:avLst/>
          </a:prstGeom>
          <a:solidFill>
            <a:srgbClr val="FC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There have been lots of attention to risk of bleeding related to LDA in pregnancy. There is no evidence that LDA causes bleeding for mom/birthing person or infant.</a:t>
            </a:r>
          </a:p>
        </p:txBody>
      </p:sp>
      <p:sp>
        <p:nvSpPr>
          <p:cNvPr id="8" name="Rounded Rectangle 7">
            <a:extLst>
              <a:ext uri="{FF2B5EF4-FFF2-40B4-BE49-F238E27FC236}">
                <a16:creationId xmlns:a16="http://schemas.microsoft.com/office/drawing/2014/main" id="{ECEA9542-B02B-6EFB-61F6-94CE53C70668}"/>
              </a:ext>
            </a:extLst>
          </p:cNvPr>
          <p:cNvSpPr/>
          <p:nvPr/>
        </p:nvSpPr>
        <p:spPr>
          <a:xfrm>
            <a:off x="5029208" y="3491254"/>
            <a:ext cx="6015790" cy="2634612"/>
          </a:xfrm>
          <a:prstGeom prst="roundRect">
            <a:avLst/>
          </a:prstGeom>
          <a:solidFill>
            <a:srgbClr val="FC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High dose aspirin (300mg) works differently than low-dose aspirin (81-162mg). LDA reduces inflammation and promote development of the placenta. High dose aspirin can result in issues for the fetus’ heart, but this does not happen at the low dose.</a:t>
            </a:r>
          </a:p>
        </p:txBody>
      </p:sp>
      <p:sp>
        <p:nvSpPr>
          <p:cNvPr id="9" name="Rounded Rectangle 8">
            <a:extLst>
              <a:ext uri="{FF2B5EF4-FFF2-40B4-BE49-F238E27FC236}">
                <a16:creationId xmlns:a16="http://schemas.microsoft.com/office/drawing/2014/main" id="{42719B3B-BEA3-CB92-9F6D-1B8FD2FC06D3}"/>
              </a:ext>
            </a:extLst>
          </p:cNvPr>
          <p:cNvSpPr/>
          <p:nvPr/>
        </p:nvSpPr>
        <p:spPr>
          <a:xfrm>
            <a:off x="1203151" y="878846"/>
            <a:ext cx="3195679" cy="5233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Misconceptions </a:t>
            </a:r>
          </a:p>
        </p:txBody>
      </p:sp>
      <p:sp>
        <p:nvSpPr>
          <p:cNvPr id="10" name="Rounded Rectangle 9">
            <a:extLst>
              <a:ext uri="{FF2B5EF4-FFF2-40B4-BE49-F238E27FC236}">
                <a16:creationId xmlns:a16="http://schemas.microsoft.com/office/drawing/2014/main" id="{1FC4D2AE-573A-BE02-CB0D-394B0D603910}"/>
              </a:ext>
            </a:extLst>
          </p:cNvPr>
          <p:cNvSpPr/>
          <p:nvPr/>
        </p:nvSpPr>
        <p:spPr>
          <a:xfrm>
            <a:off x="4973058" y="873677"/>
            <a:ext cx="6015790" cy="523305"/>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Accurate Information </a:t>
            </a:r>
          </a:p>
        </p:txBody>
      </p:sp>
    </p:spTree>
    <p:extLst>
      <p:ext uri="{BB962C8B-B14F-4D97-AF65-F5344CB8AC3E}">
        <p14:creationId xmlns:p14="http://schemas.microsoft.com/office/powerpoint/2010/main" val="909096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A35FF-CFAE-15C4-C378-EB67C5650A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40F9CC-60BD-4C9B-74DA-32EA61C7D09D}"/>
              </a:ext>
            </a:extLst>
          </p:cNvPr>
          <p:cNvSpPr>
            <a:spLocks noGrp="1"/>
          </p:cNvSpPr>
          <p:nvPr>
            <p:ph type="body" sz="quarter" idx="10"/>
          </p:nvPr>
        </p:nvSpPr>
        <p:spPr/>
        <p:txBody>
          <a:bodyPr/>
          <a:lstStyle/>
          <a:p>
            <a:r>
              <a:rPr lang="en-US" dirty="0">
                <a:solidFill>
                  <a:schemeClr val="tx2"/>
                </a:solidFill>
              </a:rPr>
              <a:t>Preeclampsia Prevention</a:t>
            </a:r>
          </a:p>
        </p:txBody>
      </p:sp>
      <p:sp>
        <p:nvSpPr>
          <p:cNvPr id="5" name="Rounded Rectangle 4">
            <a:extLst>
              <a:ext uri="{FF2B5EF4-FFF2-40B4-BE49-F238E27FC236}">
                <a16:creationId xmlns:a16="http://schemas.microsoft.com/office/drawing/2014/main" id="{67F5E932-5D41-ABCE-72EC-52F8DE124A2A}"/>
              </a:ext>
            </a:extLst>
          </p:cNvPr>
          <p:cNvSpPr/>
          <p:nvPr/>
        </p:nvSpPr>
        <p:spPr>
          <a:xfrm>
            <a:off x="1203152" y="3081138"/>
            <a:ext cx="3307977" cy="1385406"/>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400" dirty="0">
                <a:solidFill>
                  <a:schemeClr val="tx1"/>
                </a:solidFill>
              </a:rPr>
              <a:t>I can start LDA later in pregnancy if problems arise.</a:t>
            </a:r>
          </a:p>
        </p:txBody>
      </p:sp>
      <p:sp>
        <p:nvSpPr>
          <p:cNvPr id="7" name="Rounded Rectangle 6">
            <a:extLst>
              <a:ext uri="{FF2B5EF4-FFF2-40B4-BE49-F238E27FC236}">
                <a16:creationId xmlns:a16="http://schemas.microsoft.com/office/drawing/2014/main" id="{88EDB920-89BD-D40F-6F52-9197CB056AC5}"/>
              </a:ext>
            </a:extLst>
          </p:cNvPr>
          <p:cNvSpPr/>
          <p:nvPr/>
        </p:nvSpPr>
        <p:spPr>
          <a:xfrm>
            <a:off x="1203151" y="4776205"/>
            <a:ext cx="3307977" cy="1169773"/>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chemeClr val="tx1"/>
                </a:solidFill>
              </a:rPr>
              <a:t>I don’t have high blood pressure, so I do not need to take LDA.</a:t>
            </a:r>
          </a:p>
        </p:txBody>
      </p:sp>
      <p:sp>
        <p:nvSpPr>
          <p:cNvPr id="8" name="Rounded Rectangle 7">
            <a:extLst>
              <a:ext uri="{FF2B5EF4-FFF2-40B4-BE49-F238E27FC236}">
                <a16:creationId xmlns:a16="http://schemas.microsoft.com/office/drawing/2014/main" id="{1A8909A7-3A2B-4EC4-3581-FDFECD3E33BB}"/>
              </a:ext>
            </a:extLst>
          </p:cNvPr>
          <p:cNvSpPr/>
          <p:nvPr/>
        </p:nvSpPr>
        <p:spPr>
          <a:xfrm>
            <a:off x="1203152" y="1496908"/>
            <a:ext cx="3307977" cy="1385406"/>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chemeClr val="tx1"/>
                </a:solidFill>
              </a:rPr>
              <a:t>Natural or holistic approaches can replace LDA. </a:t>
            </a:r>
          </a:p>
        </p:txBody>
      </p:sp>
      <p:sp>
        <p:nvSpPr>
          <p:cNvPr id="9" name="Rounded Rectangle 8">
            <a:extLst>
              <a:ext uri="{FF2B5EF4-FFF2-40B4-BE49-F238E27FC236}">
                <a16:creationId xmlns:a16="http://schemas.microsoft.com/office/drawing/2014/main" id="{098EDB1F-AECE-73A3-3421-E5628563D996}"/>
              </a:ext>
            </a:extLst>
          </p:cNvPr>
          <p:cNvSpPr/>
          <p:nvPr/>
        </p:nvSpPr>
        <p:spPr>
          <a:xfrm>
            <a:off x="4973058" y="1496908"/>
            <a:ext cx="6015790" cy="1584230"/>
          </a:xfrm>
          <a:prstGeom prst="roundRect">
            <a:avLst/>
          </a:prstGeom>
          <a:solidFill>
            <a:srgbClr val="FC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Healthy lifestyle can help support pregnancy, but there is not a known alternative to LDA that results in prevention of preeclampsia.</a:t>
            </a:r>
          </a:p>
        </p:txBody>
      </p:sp>
      <p:sp>
        <p:nvSpPr>
          <p:cNvPr id="11" name="Rounded Rectangle 10">
            <a:extLst>
              <a:ext uri="{FF2B5EF4-FFF2-40B4-BE49-F238E27FC236}">
                <a16:creationId xmlns:a16="http://schemas.microsoft.com/office/drawing/2014/main" id="{6F9579E7-DCC7-6DEE-7F41-511FCF83BED4}"/>
              </a:ext>
            </a:extLst>
          </p:cNvPr>
          <p:cNvSpPr/>
          <p:nvPr/>
        </p:nvSpPr>
        <p:spPr>
          <a:xfrm>
            <a:off x="4973058" y="3429000"/>
            <a:ext cx="6015790" cy="2375430"/>
          </a:xfrm>
          <a:prstGeom prst="roundRect">
            <a:avLst/>
          </a:prstGeom>
          <a:solidFill>
            <a:srgbClr val="FC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LDA actually works by preventing high blood pressure and related issues before they occur. If we wait to start, the LDA won’t be able to work to prevent issues. </a:t>
            </a:r>
          </a:p>
          <a:p>
            <a:pPr algn="ctr"/>
            <a:r>
              <a:rPr lang="en-US" sz="2400" dirty="0">
                <a:solidFill>
                  <a:schemeClr val="tx1"/>
                </a:solidFill>
              </a:rPr>
              <a:t>Prevention is when we can stop something from happening before it occurs.</a:t>
            </a:r>
          </a:p>
        </p:txBody>
      </p:sp>
      <p:sp>
        <p:nvSpPr>
          <p:cNvPr id="14" name="Rounded Rectangle 13">
            <a:extLst>
              <a:ext uri="{FF2B5EF4-FFF2-40B4-BE49-F238E27FC236}">
                <a16:creationId xmlns:a16="http://schemas.microsoft.com/office/drawing/2014/main" id="{FA198099-C47E-363B-FABC-FF08EDB752AF}"/>
              </a:ext>
            </a:extLst>
          </p:cNvPr>
          <p:cNvSpPr/>
          <p:nvPr/>
        </p:nvSpPr>
        <p:spPr>
          <a:xfrm>
            <a:off x="1203152" y="829401"/>
            <a:ext cx="3195679" cy="5233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Misconceptions </a:t>
            </a:r>
          </a:p>
        </p:txBody>
      </p:sp>
      <p:sp>
        <p:nvSpPr>
          <p:cNvPr id="15" name="Rounded Rectangle 14">
            <a:extLst>
              <a:ext uri="{FF2B5EF4-FFF2-40B4-BE49-F238E27FC236}">
                <a16:creationId xmlns:a16="http://schemas.microsoft.com/office/drawing/2014/main" id="{50A3F27E-C9FC-4A4A-940C-6F3B715490A3}"/>
              </a:ext>
            </a:extLst>
          </p:cNvPr>
          <p:cNvSpPr/>
          <p:nvPr/>
        </p:nvSpPr>
        <p:spPr>
          <a:xfrm>
            <a:off x="4973058" y="757463"/>
            <a:ext cx="6015790" cy="523305"/>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Accurate Information </a:t>
            </a:r>
          </a:p>
        </p:txBody>
      </p:sp>
    </p:spTree>
    <p:extLst>
      <p:ext uri="{BB962C8B-B14F-4D97-AF65-F5344CB8AC3E}">
        <p14:creationId xmlns:p14="http://schemas.microsoft.com/office/powerpoint/2010/main" val="1505775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F42D2-1FD7-3EAA-67B2-703E2B2441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162EE5B-30F6-19B0-199D-B6298687773B}"/>
              </a:ext>
            </a:extLst>
          </p:cNvPr>
          <p:cNvSpPr>
            <a:spLocks noGrp="1"/>
          </p:cNvSpPr>
          <p:nvPr>
            <p:ph type="body" sz="quarter" idx="10"/>
          </p:nvPr>
        </p:nvSpPr>
        <p:spPr/>
        <p:txBody>
          <a:bodyPr/>
          <a:lstStyle/>
          <a:p>
            <a:r>
              <a:rPr lang="en-US" dirty="0">
                <a:solidFill>
                  <a:schemeClr val="tx2"/>
                </a:solidFill>
              </a:rPr>
              <a:t>Understanding Risk</a:t>
            </a:r>
          </a:p>
        </p:txBody>
      </p:sp>
      <p:sp>
        <p:nvSpPr>
          <p:cNvPr id="5" name="Rounded Rectangle 4">
            <a:extLst>
              <a:ext uri="{FF2B5EF4-FFF2-40B4-BE49-F238E27FC236}">
                <a16:creationId xmlns:a16="http://schemas.microsoft.com/office/drawing/2014/main" id="{4DE0F97F-0AAE-D83E-B84E-17D82BA67C78}"/>
              </a:ext>
            </a:extLst>
          </p:cNvPr>
          <p:cNvSpPr/>
          <p:nvPr/>
        </p:nvSpPr>
        <p:spPr>
          <a:xfrm>
            <a:off x="1231075" y="1481035"/>
            <a:ext cx="3307977" cy="1543818"/>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chemeClr val="tx1"/>
                </a:solidFill>
              </a:rPr>
              <a:t>LDA is only needed if I had preeclampsia in a prior pregnancy.</a:t>
            </a:r>
          </a:p>
        </p:txBody>
      </p:sp>
      <p:sp>
        <p:nvSpPr>
          <p:cNvPr id="6" name="Rounded Rectangle 5">
            <a:extLst>
              <a:ext uri="{FF2B5EF4-FFF2-40B4-BE49-F238E27FC236}">
                <a16:creationId xmlns:a16="http://schemas.microsoft.com/office/drawing/2014/main" id="{442094C8-C715-1A60-554A-745F208A0042}"/>
              </a:ext>
            </a:extLst>
          </p:cNvPr>
          <p:cNvSpPr/>
          <p:nvPr/>
        </p:nvSpPr>
        <p:spPr>
          <a:xfrm>
            <a:off x="1231074" y="3148215"/>
            <a:ext cx="3307977" cy="1355319"/>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chemeClr val="tx1"/>
                </a:solidFill>
              </a:rPr>
              <a:t>I am not a high-risk pregnancy, so I do not need to take LDA.</a:t>
            </a:r>
          </a:p>
        </p:txBody>
      </p:sp>
      <p:sp>
        <p:nvSpPr>
          <p:cNvPr id="7" name="Rounded Rectangle 6">
            <a:extLst>
              <a:ext uri="{FF2B5EF4-FFF2-40B4-BE49-F238E27FC236}">
                <a16:creationId xmlns:a16="http://schemas.microsoft.com/office/drawing/2014/main" id="{6C1BE9B5-F15E-32A2-C34A-56F5324E4802}"/>
              </a:ext>
            </a:extLst>
          </p:cNvPr>
          <p:cNvSpPr/>
          <p:nvPr/>
        </p:nvSpPr>
        <p:spPr>
          <a:xfrm>
            <a:off x="4821500" y="1469083"/>
            <a:ext cx="6139425" cy="1675506"/>
          </a:xfrm>
          <a:prstGeom prst="roundRect">
            <a:avLst/>
          </a:prstGeom>
          <a:solidFill>
            <a:srgbClr val="FC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There are risk factors for preeclampsia that we may have that do not put us in a “high-risk pregnancy” category. But, we know that these risk factors can result in more rates of preeclampsia. LDA can help reduce this risk.</a:t>
            </a:r>
          </a:p>
        </p:txBody>
      </p:sp>
      <p:sp>
        <p:nvSpPr>
          <p:cNvPr id="8" name="Rounded Rectangle 7">
            <a:extLst>
              <a:ext uri="{FF2B5EF4-FFF2-40B4-BE49-F238E27FC236}">
                <a16:creationId xmlns:a16="http://schemas.microsoft.com/office/drawing/2014/main" id="{1CA99F0E-B709-A15D-45FE-4A4F9500592F}"/>
              </a:ext>
            </a:extLst>
          </p:cNvPr>
          <p:cNvSpPr/>
          <p:nvPr/>
        </p:nvSpPr>
        <p:spPr>
          <a:xfrm>
            <a:off x="1231075" y="827268"/>
            <a:ext cx="3195679" cy="5233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Misconceptions </a:t>
            </a:r>
          </a:p>
        </p:txBody>
      </p:sp>
      <p:sp>
        <p:nvSpPr>
          <p:cNvPr id="9" name="Rounded Rectangle 8">
            <a:extLst>
              <a:ext uri="{FF2B5EF4-FFF2-40B4-BE49-F238E27FC236}">
                <a16:creationId xmlns:a16="http://schemas.microsoft.com/office/drawing/2014/main" id="{68B88FDA-6C98-F68B-DAAF-9AB5A34B0043}"/>
              </a:ext>
            </a:extLst>
          </p:cNvPr>
          <p:cNvSpPr/>
          <p:nvPr/>
        </p:nvSpPr>
        <p:spPr>
          <a:xfrm>
            <a:off x="4821500" y="816134"/>
            <a:ext cx="6015790" cy="523305"/>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Accurate Information </a:t>
            </a:r>
          </a:p>
        </p:txBody>
      </p:sp>
      <p:sp>
        <p:nvSpPr>
          <p:cNvPr id="3" name="TextBox 2">
            <a:extLst>
              <a:ext uri="{FF2B5EF4-FFF2-40B4-BE49-F238E27FC236}">
                <a16:creationId xmlns:a16="http://schemas.microsoft.com/office/drawing/2014/main" id="{B46ECC8F-9827-3122-11DB-B0EC14A09C8D}"/>
              </a:ext>
            </a:extLst>
          </p:cNvPr>
          <p:cNvSpPr txBox="1"/>
          <p:nvPr/>
        </p:nvSpPr>
        <p:spPr>
          <a:xfrm>
            <a:off x="1231074" y="4942231"/>
            <a:ext cx="3989452" cy="1200329"/>
          </a:xfrm>
          <a:prstGeom prst="rect">
            <a:avLst/>
          </a:prstGeom>
          <a:noFill/>
        </p:spPr>
        <p:txBody>
          <a:bodyPr wrap="square" rtlCol="0">
            <a:spAutoFit/>
          </a:bodyPr>
          <a:lstStyle/>
          <a:p>
            <a:r>
              <a:rPr lang="en-US" sz="2400" dirty="0"/>
              <a:t>Additional Resource:</a:t>
            </a:r>
          </a:p>
          <a:p>
            <a:r>
              <a:rPr lang="en-US" sz="2400" dirty="0"/>
              <a:t>WEBINAR: Discussing Risk Respectfully</a:t>
            </a:r>
          </a:p>
        </p:txBody>
      </p:sp>
      <p:pic>
        <p:nvPicPr>
          <p:cNvPr id="4" name="Picture 3">
            <a:extLst>
              <a:ext uri="{FF2B5EF4-FFF2-40B4-BE49-F238E27FC236}">
                <a16:creationId xmlns:a16="http://schemas.microsoft.com/office/drawing/2014/main" id="{8955E3A3-3372-3653-69DF-7A5497BD72A5}"/>
              </a:ext>
            </a:extLst>
          </p:cNvPr>
          <p:cNvPicPr>
            <a:picLocks noChangeAspect="1"/>
          </p:cNvPicPr>
          <p:nvPr/>
        </p:nvPicPr>
        <p:blipFill>
          <a:blip r:embed="rId2"/>
          <a:stretch>
            <a:fillRect/>
          </a:stretch>
        </p:blipFill>
        <p:spPr>
          <a:xfrm>
            <a:off x="5442758" y="3274233"/>
            <a:ext cx="4575473" cy="3141254"/>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4106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10A187-1985-7BEC-BA5E-9AA6F09E5982}"/>
              </a:ext>
            </a:extLst>
          </p:cNvPr>
          <p:cNvSpPr>
            <a:spLocks noGrp="1"/>
          </p:cNvSpPr>
          <p:nvPr>
            <p:ph type="body" sz="quarter" idx="10"/>
          </p:nvPr>
        </p:nvSpPr>
        <p:spPr>
          <a:xfrm>
            <a:off x="0" y="244519"/>
            <a:ext cx="12192000" cy="493161"/>
          </a:xfrm>
        </p:spPr>
        <p:txBody>
          <a:bodyPr/>
          <a:lstStyle/>
          <a:p>
            <a:r>
              <a:rPr lang="en-US" sz="3600" dirty="0">
                <a:solidFill>
                  <a:schemeClr val="tx2"/>
                </a:solidFill>
              </a:rPr>
              <a:t>Additional Resources: LDA Implementation Guide</a:t>
            </a:r>
          </a:p>
        </p:txBody>
      </p:sp>
      <p:pic>
        <p:nvPicPr>
          <p:cNvPr id="6" name="Picture 5" descr="A diagram of a diagram of a group of gears&#10;&#10;AI-generated content may be incorrect.">
            <a:extLst>
              <a:ext uri="{FF2B5EF4-FFF2-40B4-BE49-F238E27FC236}">
                <a16:creationId xmlns:a16="http://schemas.microsoft.com/office/drawing/2014/main" id="{CC0487F8-72D3-C477-A714-3ADB944B3B5D}"/>
              </a:ext>
            </a:extLst>
          </p:cNvPr>
          <p:cNvPicPr>
            <a:picLocks noChangeAspect="1"/>
          </p:cNvPicPr>
          <p:nvPr/>
        </p:nvPicPr>
        <p:blipFill>
          <a:blip r:embed="rId3"/>
          <a:stretch>
            <a:fillRect/>
          </a:stretch>
        </p:blipFill>
        <p:spPr>
          <a:xfrm>
            <a:off x="5763457" y="903062"/>
            <a:ext cx="5661094" cy="4551202"/>
          </a:xfrm>
          <a:prstGeom prst="rect">
            <a:avLst/>
          </a:prstGeom>
          <a:effectLst>
            <a:outerShdw blurRad="50800" dist="38100" dir="2700000" algn="tl" rotWithShape="0">
              <a:prstClr val="black">
                <a:alpha val="40000"/>
              </a:prstClr>
            </a:outerShdw>
          </a:effectLst>
        </p:spPr>
      </p:pic>
      <p:pic>
        <p:nvPicPr>
          <p:cNvPr id="4" name="Picture 3" descr="A person holding her belly&#10;&#10;AI-generated content may be incorrect.">
            <a:extLst>
              <a:ext uri="{FF2B5EF4-FFF2-40B4-BE49-F238E27FC236}">
                <a16:creationId xmlns:a16="http://schemas.microsoft.com/office/drawing/2014/main" id="{6B918048-6936-E7F5-941D-16F9DE731BD6}"/>
              </a:ext>
            </a:extLst>
          </p:cNvPr>
          <p:cNvPicPr>
            <a:picLocks noChangeAspect="1"/>
          </p:cNvPicPr>
          <p:nvPr/>
        </p:nvPicPr>
        <p:blipFill>
          <a:blip r:embed="rId4"/>
          <a:stretch>
            <a:fillRect/>
          </a:stretch>
        </p:blipFill>
        <p:spPr>
          <a:xfrm>
            <a:off x="1384312" y="737680"/>
            <a:ext cx="4199467" cy="540518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89686CE-35B7-5550-CBB5-6CA1A15B0BC4}"/>
              </a:ext>
            </a:extLst>
          </p:cNvPr>
          <p:cNvSpPr txBox="1"/>
          <p:nvPr/>
        </p:nvSpPr>
        <p:spPr>
          <a:xfrm>
            <a:off x="5954652" y="5619646"/>
            <a:ext cx="5866475" cy="523220"/>
          </a:xfrm>
          <a:prstGeom prst="rect">
            <a:avLst/>
          </a:prstGeom>
          <a:noFill/>
        </p:spPr>
        <p:txBody>
          <a:bodyPr wrap="square">
            <a:spAutoFit/>
          </a:bodyPr>
          <a:lstStyle/>
          <a:p>
            <a:r>
              <a:rPr lang="en-US" sz="1400" dirty="0">
                <a:hlinkClick r:id="rId5"/>
              </a:rPr>
              <a:t>https://www.marchofdimes.org/our-work/health-professionals/low-dose-aspirin-preeclampsia-prevention-implementation-guide</a:t>
            </a:r>
            <a:r>
              <a:rPr lang="en-US" sz="1400" dirty="0"/>
              <a:t> </a:t>
            </a:r>
          </a:p>
        </p:txBody>
      </p:sp>
    </p:spTree>
    <p:extLst>
      <p:ext uri="{BB962C8B-B14F-4D97-AF65-F5344CB8AC3E}">
        <p14:creationId xmlns:p14="http://schemas.microsoft.com/office/powerpoint/2010/main" val="2119879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patient's health&#10;&#10;AI-generated content may be incorrect.">
            <a:extLst>
              <a:ext uri="{FF2B5EF4-FFF2-40B4-BE49-F238E27FC236}">
                <a16:creationId xmlns:a16="http://schemas.microsoft.com/office/drawing/2014/main" id="{A8C21309-0A10-E021-3450-E0FB5F7B43B0}"/>
              </a:ext>
            </a:extLst>
          </p:cNvPr>
          <p:cNvPicPr>
            <a:picLocks noChangeAspect="1"/>
          </p:cNvPicPr>
          <p:nvPr/>
        </p:nvPicPr>
        <p:blipFill>
          <a:blip r:embed="rId2"/>
          <a:stretch>
            <a:fillRect/>
          </a:stretch>
        </p:blipFill>
        <p:spPr>
          <a:xfrm>
            <a:off x="6662468" y="0"/>
            <a:ext cx="5529532" cy="6858000"/>
          </a:xfrm>
          <a:prstGeom prst="rect">
            <a:avLst/>
          </a:prstGeom>
        </p:spPr>
      </p:pic>
      <p:pic>
        <p:nvPicPr>
          <p:cNvPr id="10" name="Picture 9" descr="A screenshot of a medical record&#10;&#10;AI-generated content may be incorrect.">
            <a:extLst>
              <a:ext uri="{FF2B5EF4-FFF2-40B4-BE49-F238E27FC236}">
                <a16:creationId xmlns:a16="http://schemas.microsoft.com/office/drawing/2014/main" id="{3EC4B80F-7C7E-D629-5FCB-637AF1BB76AE}"/>
              </a:ext>
            </a:extLst>
          </p:cNvPr>
          <p:cNvPicPr>
            <a:picLocks noChangeAspect="1"/>
          </p:cNvPicPr>
          <p:nvPr/>
        </p:nvPicPr>
        <p:blipFill>
          <a:blip r:embed="rId3"/>
          <a:stretch>
            <a:fillRect/>
          </a:stretch>
        </p:blipFill>
        <p:spPr>
          <a:xfrm>
            <a:off x="808107" y="858380"/>
            <a:ext cx="4928963" cy="4567790"/>
          </a:xfrm>
          <a:prstGeom prst="rect">
            <a:avLst/>
          </a:prstGeom>
        </p:spPr>
      </p:pic>
      <p:pic>
        <p:nvPicPr>
          <p:cNvPr id="8" name="Picture 7" descr="A person in a white coat talking to a person&#10;&#10;AI-generated content may be incorrect.">
            <a:extLst>
              <a:ext uri="{FF2B5EF4-FFF2-40B4-BE49-F238E27FC236}">
                <a16:creationId xmlns:a16="http://schemas.microsoft.com/office/drawing/2014/main" id="{3B38A6F6-0889-5612-7D5B-6BEE1902B5F1}"/>
              </a:ext>
            </a:extLst>
          </p:cNvPr>
          <p:cNvPicPr>
            <a:picLocks noChangeAspect="1"/>
          </p:cNvPicPr>
          <p:nvPr/>
        </p:nvPicPr>
        <p:blipFill>
          <a:blip r:embed="rId4"/>
          <a:stretch>
            <a:fillRect/>
          </a:stretch>
        </p:blipFill>
        <p:spPr>
          <a:xfrm>
            <a:off x="448822" y="2411615"/>
            <a:ext cx="5980389" cy="3935759"/>
          </a:xfrm>
          <a:prstGeom prst="rect">
            <a:avLst/>
          </a:prstGeom>
        </p:spPr>
      </p:pic>
      <p:sp>
        <p:nvSpPr>
          <p:cNvPr id="11" name="Text Placeholder 1">
            <a:extLst>
              <a:ext uri="{FF2B5EF4-FFF2-40B4-BE49-F238E27FC236}">
                <a16:creationId xmlns:a16="http://schemas.microsoft.com/office/drawing/2014/main" id="{DC6F17C1-3957-6093-C071-D94C211F04E4}"/>
              </a:ext>
            </a:extLst>
          </p:cNvPr>
          <p:cNvSpPr>
            <a:spLocks noGrp="1"/>
          </p:cNvSpPr>
          <p:nvPr>
            <p:ph type="body" sz="quarter" idx="10"/>
          </p:nvPr>
        </p:nvSpPr>
        <p:spPr>
          <a:xfrm>
            <a:off x="0" y="113718"/>
            <a:ext cx="6545178" cy="493161"/>
          </a:xfrm>
        </p:spPr>
        <p:txBody>
          <a:bodyPr/>
          <a:lstStyle/>
          <a:p>
            <a:r>
              <a:rPr lang="en-US" sz="3600" dirty="0">
                <a:solidFill>
                  <a:schemeClr val="tx2"/>
                </a:solidFill>
              </a:rPr>
              <a:t>Resources</a:t>
            </a:r>
          </a:p>
        </p:txBody>
      </p:sp>
    </p:spTree>
    <p:extLst>
      <p:ext uri="{BB962C8B-B14F-4D97-AF65-F5344CB8AC3E}">
        <p14:creationId xmlns:p14="http://schemas.microsoft.com/office/powerpoint/2010/main" val="430816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F8DD2E-5267-BEE9-C1F3-9E5DD51B0022}"/>
              </a:ext>
            </a:extLst>
          </p:cNvPr>
          <p:cNvSpPr>
            <a:spLocks noGrp="1"/>
          </p:cNvSpPr>
          <p:nvPr>
            <p:ph type="body" sz="quarter" idx="10"/>
          </p:nvPr>
        </p:nvSpPr>
        <p:spPr/>
        <p:txBody>
          <a:bodyPr/>
          <a:lstStyle/>
          <a:p>
            <a:r>
              <a:rPr lang="en-US" dirty="0">
                <a:solidFill>
                  <a:schemeClr val="tx2"/>
                </a:solidFill>
              </a:rPr>
              <a:t>Putting It All Together- Example 1</a:t>
            </a:r>
          </a:p>
        </p:txBody>
      </p:sp>
      <p:sp>
        <p:nvSpPr>
          <p:cNvPr id="4" name="Text Placeholder 3">
            <a:extLst>
              <a:ext uri="{FF2B5EF4-FFF2-40B4-BE49-F238E27FC236}">
                <a16:creationId xmlns:a16="http://schemas.microsoft.com/office/drawing/2014/main" id="{5739520A-B7F0-B784-A6EB-7A882E74D4C7}"/>
              </a:ext>
            </a:extLst>
          </p:cNvPr>
          <p:cNvSpPr>
            <a:spLocks noGrp="1"/>
          </p:cNvSpPr>
          <p:nvPr>
            <p:ph type="body" sz="quarter" idx="12"/>
          </p:nvPr>
        </p:nvSpPr>
        <p:spPr>
          <a:xfrm>
            <a:off x="1174750" y="884354"/>
            <a:ext cx="9842500" cy="3111500"/>
          </a:xfrm>
        </p:spPr>
        <p:txBody>
          <a:bodyPr/>
          <a:lstStyle/>
          <a:p>
            <a:r>
              <a:rPr lang="en-US" sz="1600" b="1" dirty="0"/>
              <a:t>Open Ended Question</a:t>
            </a:r>
          </a:p>
          <a:p>
            <a:r>
              <a:rPr lang="en-US" sz="1600" dirty="0"/>
              <a:t>Based on your screening for preeclampsia risk, you are a candidate for low-dose aspirin due to being over 35 years old and having a BMI over 30. What have you heard about low-dose aspirin before? </a:t>
            </a:r>
          </a:p>
          <a:p>
            <a:r>
              <a:rPr lang="en-US" sz="1600" b="1" dirty="0"/>
              <a:t>Patient Response</a:t>
            </a:r>
          </a:p>
          <a:p>
            <a:r>
              <a:rPr lang="en-US" sz="1600" dirty="0"/>
              <a:t>I have never taken it a previous pregnancy and I don’t think I’m high risk, so I am not sure I need it? </a:t>
            </a:r>
          </a:p>
          <a:p>
            <a:r>
              <a:rPr lang="en-US" sz="1600" b="1" dirty="0"/>
              <a:t>Reflect, Normalize, Acknowledge</a:t>
            </a:r>
          </a:p>
          <a:p>
            <a:r>
              <a:rPr lang="en-US" sz="1600" dirty="0"/>
              <a:t>So it sounds like the idea of LDA is new to you. That’s really common, I hear that from patients a lot. The recommendations have been around for a while but are now being more widely applied.</a:t>
            </a:r>
          </a:p>
          <a:p>
            <a:r>
              <a:rPr lang="en-US" sz="1600" b="1" dirty="0"/>
              <a:t>Affirm Strength</a:t>
            </a:r>
          </a:p>
          <a:p>
            <a:r>
              <a:rPr lang="en-US" sz="1600" dirty="0"/>
              <a:t>You’re right in that you are not a ”high-risk” pregnancy. Your attention to your health through healthy lifestyle is really great, and something that will continue to promote your pregnancy.</a:t>
            </a:r>
          </a:p>
          <a:p>
            <a:r>
              <a:rPr lang="en-US" sz="1600" b="1" dirty="0"/>
              <a:t>Provide Accurate Information </a:t>
            </a:r>
          </a:p>
          <a:p>
            <a:r>
              <a:rPr lang="en-US" sz="1600" dirty="0"/>
              <a:t>In addition to those healthy behaviors, LDA can give as an even better chance of not developing preeclampsia, which can make mom sick and can cause early delivery. Your risk factors don’t put you at “high-risk,” they just tell us that you would be a candidate for LDA. </a:t>
            </a:r>
          </a:p>
          <a:p>
            <a:r>
              <a:rPr lang="en-US" sz="1600" b="1" dirty="0"/>
              <a:t>Wrap up the conversation </a:t>
            </a:r>
          </a:p>
          <a:p>
            <a:r>
              <a:rPr lang="en-US" sz="1600" dirty="0"/>
              <a:t>Did you have any other questions about LDA? How do you feel about the LDA recommendation? </a:t>
            </a:r>
          </a:p>
        </p:txBody>
      </p:sp>
    </p:spTree>
    <p:extLst>
      <p:ext uri="{BB962C8B-B14F-4D97-AF65-F5344CB8AC3E}">
        <p14:creationId xmlns:p14="http://schemas.microsoft.com/office/powerpoint/2010/main" val="3735944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BD3EE7-53A0-AB69-4818-FB2E29FA89FF}"/>
              </a:ext>
            </a:extLst>
          </p:cNvPr>
          <p:cNvSpPr>
            <a:spLocks noGrp="1"/>
          </p:cNvSpPr>
          <p:nvPr>
            <p:ph type="body" sz="quarter" idx="10"/>
          </p:nvPr>
        </p:nvSpPr>
        <p:spPr/>
        <p:txBody>
          <a:bodyPr/>
          <a:lstStyle/>
          <a:p>
            <a:r>
              <a:rPr lang="en-US" dirty="0">
                <a:solidFill>
                  <a:schemeClr val="tx2"/>
                </a:solidFill>
              </a:rPr>
              <a:t>Putting It All Together- Example 2</a:t>
            </a:r>
          </a:p>
        </p:txBody>
      </p:sp>
      <p:sp>
        <p:nvSpPr>
          <p:cNvPr id="5" name="Text Placeholder 3">
            <a:extLst>
              <a:ext uri="{FF2B5EF4-FFF2-40B4-BE49-F238E27FC236}">
                <a16:creationId xmlns:a16="http://schemas.microsoft.com/office/drawing/2014/main" id="{492FA16B-8DCE-D9C6-B1DB-1B57E60E3A1C}"/>
              </a:ext>
            </a:extLst>
          </p:cNvPr>
          <p:cNvSpPr>
            <a:spLocks noGrp="1"/>
          </p:cNvSpPr>
          <p:nvPr>
            <p:ph type="body" sz="quarter" idx="12"/>
          </p:nvPr>
        </p:nvSpPr>
        <p:spPr>
          <a:xfrm>
            <a:off x="929345" y="741940"/>
            <a:ext cx="10333309" cy="3111500"/>
          </a:xfrm>
        </p:spPr>
        <p:txBody>
          <a:bodyPr/>
          <a:lstStyle/>
          <a:p>
            <a:pPr>
              <a:lnSpc>
                <a:spcPct val="100000"/>
              </a:lnSpc>
              <a:spcBef>
                <a:spcPts val="0"/>
              </a:spcBef>
            </a:pPr>
            <a:r>
              <a:rPr lang="en-US" sz="1300" b="1" dirty="0"/>
              <a:t>Open Ended Question</a:t>
            </a:r>
          </a:p>
          <a:p>
            <a:pPr>
              <a:lnSpc>
                <a:spcPct val="100000"/>
              </a:lnSpc>
              <a:spcBef>
                <a:spcPts val="0"/>
              </a:spcBef>
            </a:pPr>
            <a:r>
              <a:rPr lang="en-US" sz="1300" dirty="0"/>
              <a:t>Based on your screening for preeclampsia risk, you are a candidate for low-dose aspirin due to this being your first pregnancy and having a BMI over 30. What have you heard about low-dose aspirin before? </a:t>
            </a:r>
          </a:p>
          <a:p>
            <a:pPr>
              <a:lnSpc>
                <a:spcPct val="100000"/>
              </a:lnSpc>
              <a:spcBef>
                <a:spcPts val="0"/>
              </a:spcBef>
            </a:pPr>
            <a:endParaRPr lang="en-US" sz="1300" dirty="0"/>
          </a:p>
          <a:p>
            <a:pPr>
              <a:lnSpc>
                <a:spcPct val="100000"/>
              </a:lnSpc>
              <a:spcBef>
                <a:spcPts val="0"/>
              </a:spcBef>
            </a:pPr>
            <a:r>
              <a:rPr lang="en-US" sz="1300" b="1" dirty="0"/>
              <a:t>Patient Response</a:t>
            </a:r>
          </a:p>
          <a:p>
            <a:pPr>
              <a:lnSpc>
                <a:spcPct val="100000"/>
              </a:lnSpc>
              <a:spcBef>
                <a:spcPts val="0"/>
              </a:spcBef>
            </a:pPr>
            <a:r>
              <a:rPr lang="en-US" sz="1300" dirty="0"/>
              <a:t>I heard that LDA isn’t actually safe to take in pregnancy. </a:t>
            </a:r>
          </a:p>
          <a:p>
            <a:pPr>
              <a:lnSpc>
                <a:spcPct val="100000"/>
              </a:lnSpc>
              <a:spcBef>
                <a:spcPts val="0"/>
              </a:spcBef>
            </a:pPr>
            <a:endParaRPr lang="en-US" sz="1300" dirty="0"/>
          </a:p>
          <a:p>
            <a:pPr>
              <a:lnSpc>
                <a:spcPct val="100000"/>
              </a:lnSpc>
              <a:spcBef>
                <a:spcPts val="0"/>
              </a:spcBef>
            </a:pPr>
            <a:r>
              <a:rPr lang="en-US" sz="1300" b="1" dirty="0"/>
              <a:t>Open Ended Question</a:t>
            </a:r>
          </a:p>
          <a:p>
            <a:pPr>
              <a:lnSpc>
                <a:spcPct val="100000"/>
              </a:lnSpc>
              <a:spcBef>
                <a:spcPts val="0"/>
              </a:spcBef>
            </a:pPr>
            <a:r>
              <a:rPr lang="en-US" sz="1300" dirty="0"/>
              <a:t>Okay, tell me more about what you’ve learned.</a:t>
            </a:r>
          </a:p>
          <a:p>
            <a:pPr>
              <a:lnSpc>
                <a:spcPct val="100000"/>
              </a:lnSpc>
              <a:spcBef>
                <a:spcPts val="0"/>
              </a:spcBef>
            </a:pPr>
            <a:endParaRPr lang="en-US" sz="1300" dirty="0"/>
          </a:p>
          <a:p>
            <a:pPr>
              <a:lnSpc>
                <a:spcPct val="100000"/>
              </a:lnSpc>
              <a:spcBef>
                <a:spcPts val="0"/>
              </a:spcBef>
            </a:pPr>
            <a:r>
              <a:rPr lang="en-US" sz="1300" b="1" dirty="0"/>
              <a:t>Patient Response</a:t>
            </a:r>
          </a:p>
          <a:p>
            <a:pPr>
              <a:lnSpc>
                <a:spcPct val="100000"/>
              </a:lnSpc>
              <a:spcBef>
                <a:spcPts val="0"/>
              </a:spcBef>
            </a:pPr>
            <a:r>
              <a:rPr lang="en-US" sz="1300" dirty="0"/>
              <a:t>Well, there were some other things, but I did hear that aspirin can cause bleeding. That doesn’t seem like a good idea in pregnancy. </a:t>
            </a:r>
          </a:p>
          <a:p>
            <a:pPr>
              <a:lnSpc>
                <a:spcPct val="100000"/>
              </a:lnSpc>
              <a:spcBef>
                <a:spcPts val="0"/>
              </a:spcBef>
            </a:pPr>
            <a:endParaRPr lang="en-US" sz="1300" dirty="0"/>
          </a:p>
          <a:p>
            <a:pPr>
              <a:lnSpc>
                <a:spcPct val="100000"/>
              </a:lnSpc>
              <a:spcBef>
                <a:spcPts val="0"/>
              </a:spcBef>
            </a:pPr>
            <a:r>
              <a:rPr lang="en-US" sz="1300" b="1" dirty="0"/>
              <a:t>Reflect, Normalize, Acknowledge</a:t>
            </a:r>
          </a:p>
          <a:p>
            <a:pPr>
              <a:lnSpc>
                <a:spcPct val="100000"/>
              </a:lnSpc>
              <a:spcBef>
                <a:spcPts val="0"/>
              </a:spcBef>
            </a:pPr>
            <a:r>
              <a:rPr lang="en-US" sz="1300" dirty="0"/>
              <a:t>Okay, so your concerned about the safety of LDA, specifically related to bleeding. LDA does affect platelets, so that’s a reasonable concern. </a:t>
            </a:r>
          </a:p>
          <a:p>
            <a:pPr>
              <a:lnSpc>
                <a:spcPct val="100000"/>
              </a:lnSpc>
              <a:spcBef>
                <a:spcPts val="0"/>
              </a:spcBef>
            </a:pPr>
            <a:endParaRPr lang="en-US" sz="1300" dirty="0"/>
          </a:p>
          <a:p>
            <a:pPr>
              <a:lnSpc>
                <a:spcPct val="100000"/>
              </a:lnSpc>
              <a:spcBef>
                <a:spcPts val="0"/>
              </a:spcBef>
            </a:pPr>
            <a:r>
              <a:rPr lang="en-US" sz="1300" b="1" dirty="0"/>
              <a:t>Provide Accurate Information </a:t>
            </a:r>
          </a:p>
          <a:p>
            <a:pPr>
              <a:lnSpc>
                <a:spcPct val="100000"/>
              </a:lnSpc>
              <a:spcBef>
                <a:spcPts val="0"/>
              </a:spcBef>
            </a:pPr>
            <a:r>
              <a:rPr lang="en-US" sz="1300" dirty="0"/>
              <a:t>Because we know that LDA has an impact on platelets, there has been a lot of attention paid to bleeding in pregnancy. The research shows that there is no increased of bleeding for mom or baby. </a:t>
            </a:r>
          </a:p>
          <a:p>
            <a:pPr>
              <a:lnSpc>
                <a:spcPct val="100000"/>
              </a:lnSpc>
              <a:spcBef>
                <a:spcPts val="0"/>
              </a:spcBef>
            </a:pPr>
            <a:endParaRPr lang="en-US" sz="1300" b="1" dirty="0"/>
          </a:p>
          <a:p>
            <a:pPr>
              <a:lnSpc>
                <a:spcPct val="100000"/>
              </a:lnSpc>
              <a:spcBef>
                <a:spcPts val="0"/>
              </a:spcBef>
            </a:pPr>
            <a:r>
              <a:rPr lang="en-US" sz="1300" b="1" dirty="0"/>
              <a:t>Affirm Strength</a:t>
            </a:r>
          </a:p>
          <a:p>
            <a:pPr>
              <a:lnSpc>
                <a:spcPct val="100000"/>
              </a:lnSpc>
              <a:spcBef>
                <a:spcPts val="0"/>
              </a:spcBef>
            </a:pPr>
            <a:r>
              <a:rPr lang="en-US" sz="1300" dirty="0"/>
              <a:t>It’s great that you are looking for information to make decisions in pregnancy. If you ever come across something that you want to talk about in more detail, feel free to bring it up in our appointments. </a:t>
            </a:r>
          </a:p>
          <a:p>
            <a:pPr>
              <a:lnSpc>
                <a:spcPct val="100000"/>
              </a:lnSpc>
              <a:spcBef>
                <a:spcPts val="0"/>
              </a:spcBef>
            </a:pPr>
            <a:endParaRPr lang="en-US" sz="1300" dirty="0"/>
          </a:p>
          <a:p>
            <a:pPr>
              <a:lnSpc>
                <a:spcPct val="100000"/>
              </a:lnSpc>
              <a:spcBef>
                <a:spcPts val="0"/>
              </a:spcBef>
            </a:pPr>
            <a:r>
              <a:rPr lang="en-US" sz="1300" b="1" dirty="0"/>
              <a:t>Wrap up the conversation </a:t>
            </a:r>
          </a:p>
          <a:p>
            <a:pPr>
              <a:lnSpc>
                <a:spcPct val="100000"/>
              </a:lnSpc>
              <a:spcBef>
                <a:spcPts val="0"/>
              </a:spcBef>
            </a:pPr>
            <a:r>
              <a:rPr lang="en-US" sz="1300" dirty="0"/>
              <a:t>What other questions do you have any other questions about LDA? How do you feel about the LDA recommendation? </a:t>
            </a:r>
          </a:p>
        </p:txBody>
      </p:sp>
    </p:spTree>
    <p:extLst>
      <p:ext uri="{BB962C8B-B14F-4D97-AF65-F5344CB8AC3E}">
        <p14:creationId xmlns:p14="http://schemas.microsoft.com/office/powerpoint/2010/main" val="231383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6BDF6-EACE-EF69-BC63-E11E72A1AB84}"/>
              </a:ext>
            </a:extLst>
          </p:cNvPr>
          <p:cNvSpPr/>
          <p:nvPr/>
        </p:nvSpPr>
        <p:spPr>
          <a:xfrm rot="16200000">
            <a:off x="5523033" y="-5307035"/>
            <a:ext cx="1521326"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9" name="Group 8">
            <a:extLst>
              <a:ext uri="{FF2B5EF4-FFF2-40B4-BE49-F238E27FC236}">
                <a16:creationId xmlns:a16="http://schemas.microsoft.com/office/drawing/2014/main" id="{36FC59FD-8C4C-EF74-2231-708A1A1BF6E1}"/>
              </a:ext>
            </a:extLst>
          </p:cNvPr>
          <p:cNvGrpSpPr/>
          <p:nvPr/>
        </p:nvGrpSpPr>
        <p:grpSpPr>
          <a:xfrm>
            <a:off x="970839" y="1838333"/>
            <a:ext cx="10250322" cy="2677812"/>
            <a:chOff x="976508" y="2677763"/>
            <a:chExt cx="10250322" cy="2677812"/>
          </a:xfrm>
        </p:grpSpPr>
        <p:pic>
          <p:nvPicPr>
            <p:cNvPr id="3" name="Picture 2" descr="Timeline&#10;&#10;Description automatically generated with low confidence">
              <a:extLst>
                <a:ext uri="{FF2B5EF4-FFF2-40B4-BE49-F238E27FC236}">
                  <a16:creationId xmlns:a16="http://schemas.microsoft.com/office/drawing/2014/main" id="{636E736B-DFB3-EB2D-667F-12A593EC5231}"/>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5274"/>
                      </a14:imgEffect>
                    </a14:imgLayer>
                  </a14:imgProps>
                </a:ext>
              </a:extLst>
            </a:blip>
            <a:srcRect l="3654" t="50000" r="47695"/>
            <a:stretch/>
          </p:blipFill>
          <p:spPr>
            <a:xfrm>
              <a:off x="3582726" y="2722733"/>
              <a:ext cx="2376074" cy="2632842"/>
            </a:xfrm>
            <a:prstGeom prst="rect">
              <a:avLst/>
            </a:prstGeom>
          </p:spPr>
        </p:pic>
        <p:pic>
          <p:nvPicPr>
            <p:cNvPr id="4" name="Picture 3" descr="Timeline&#10;&#10;Description automatically generated with low confidence">
              <a:extLst>
                <a:ext uri="{FF2B5EF4-FFF2-40B4-BE49-F238E27FC236}">
                  <a16:creationId xmlns:a16="http://schemas.microsoft.com/office/drawing/2014/main" id="{DD32BE58-0408-F0DD-4A4D-536DA65F0E0F}"/>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5274"/>
                      </a14:imgEffect>
                    </a14:imgLayer>
                  </a14:imgProps>
                </a:ext>
              </a:extLst>
            </a:blip>
            <a:srcRect l="49187" t="47778" r="-1"/>
            <a:stretch/>
          </p:blipFill>
          <p:spPr>
            <a:xfrm>
              <a:off x="8850712" y="2708237"/>
              <a:ext cx="2376118" cy="2632842"/>
            </a:xfrm>
            <a:prstGeom prst="rect">
              <a:avLst/>
            </a:prstGeom>
          </p:spPr>
        </p:pic>
        <p:pic>
          <p:nvPicPr>
            <p:cNvPr id="5" name="Picture 4" descr="Timeline&#10;&#10;Description automatically generated with low confidence">
              <a:extLst>
                <a:ext uri="{FF2B5EF4-FFF2-40B4-BE49-F238E27FC236}">
                  <a16:creationId xmlns:a16="http://schemas.microsoft.com/office/drawing/2014/main" id="{B8CB18CA-9111-4D8C-5B90-427F49F45584}"/>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5274"/>
                      </a14:imgEffect>
                    </a14:imgLayer>
                  </a14:imgProps>
                </a:ext>
              </a:extLst>
            </a:blip>
            <a:srcRect l="50776" r="1308" b="47548"/>
            <a:stretch/>
          </p:blipFill>
          <p:spPr>
            <a:xfrm>
              <a:off x="6289365" y="2697165"/>
              <a:ext cx="2230782" cy="2632842"/>
            </a:xfrm>
            <a:prstGeom prst="rect">
              <a:avLst/>
            </a:prstGeom>
          </p:spPr>
        </p:pic>
        <p:pic>
          <p:nvPicPr>
            <p:cNvPr id="6" name="Picture 5" descr="Timeline&#10;&#10;Description automatically generated with low confidence">
              <a:extLst>
                <a:ext uri="{FF2B5EF4-FFF2-40B4-BE49-F238E27FC236}">
                  <a16:creationId xmlns:a16="http://schemas.microsoft.com/office/drawing/2014/main" id="{2DB80514-B218-CDF3-2F1B-A9EE7821F831}"/>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5274"/>
                      </a14:imgEffect>
                    </a14:imgLayer>
                  </a14:imgProps>
                </a:ext>
              </a:extLst>
            </a:blip>
            <a:srcRect l="6012" t="-272" r="46863" b="49703"/>
            <a:stretch/>
          </p:blipFill>
          <p:spPr>
            <a:xfrm>
              <a:off x="976508" y="2677763"/>
              <a:ext cx="2275653" cy="2632842"/>
            </a:xfrm>
            <a:prstGeom prst="rect">
              <a:avLst/>
            </a:prstGeom>
          </p:spPr>
        </p:pic>
      </p:grpSp>
      <p:sp>
        <p:nvSpPr>
          <p:cNvPr id="8" name="Title 1">
            <a:extLst>
              <a:ext uri="{FF2B5EF4-FFF2-40B4-BE49-F238E27FC236}">
                <a16:creationId xmlns:a16="http://schemas.microsoft.com/office/drawing/2014/main" id="{521FAA82-030C-A588-27A9-1F7435DB55C3}"/>
              </a:ext>
            </a:extLst>
          </p:cNvPr>
          <p:cNvSpPr txBox="1">
            <a:spLocks/>
          </p:cNvSpPr>
          <p:nvPr/>
        </p:nvSpPr>
        <p:spPr>
          <a:xfrm>
            <a:off x="0" y="463251"/>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4000" b="0" i="0" u="none" strike="noStrike" kern="1200" cap="none" spc="0" normalizeH="0" baseline="0" noProof="0" dirty="0">
                <a:ln>
                  <a:noFill/>
                </a:ln>
                <a:solidFill>
                  <a:srgbClr val="000000"/>
                </a:solidFill>
                <a:effectLst/>
                <a:uLnTx/>
                <a:uFillTx/>
                <a:latin typeface=""/>
                <a:ea typeface="+mj-ea"/>
                <a:cs typeface="+mj-cs"/>
                <a:sym typeface="Arial"/>
              </a:rPr>
              <a:t>Thank You!</a:t>
            </a:r>
            <a:br>
              <a:rPr kumimoji="0" lang="en-US" sz="4000" b="0" i="0" u="none" strike="noStrike" kern="1200" cap="none" spc="0" normalizeH="0" baseline="0" noProof="0" dirty="0">
                <a:ln>
                  <a:noFill/>
                </a:ln>
                <a:solidFill>
                  <a:srgbClr val="000000"/>
                </a:solidFill>
                <a:effectLst/>
                <a:uLnTx/>
                <a:uFillTx/>
                <a:latin typeface=""/>
                <a:ea typeface="+mj-ea"/>
                <a:cs typeface="+mj-cs"/>
                <a:sym typeface="Arial"/>
              </a:rPr>
            </a:br>
            <a:endParaRPr kumimoji="0" lang="en-US" sz="4000" b="0" i="0" u="none" strike="noStrike" kern="1200" cap="none" spc="0" normalizeH="0" baseline="0" noProof="0" dirty="0">
              <a:ln>
                <a:noFill/>
              </a:ln>
              <a:solidFill>
                <a:srgbClr val="000000"/>
              </a:solidFill>
              <a:effectLst/>
              <a:uLnTx/>
              <a:uFillTx/>
              <a:latin typeface=""/>
              <a:ea typeface="+mj-ea"/>
              <a:cs typeface="+mj-cs"/>
              <a:sym typeface="Arial"/>
            </a:endParaRPr>
          </a:p>
        </p:txBody>
      </p:sp>
      <p:sp>
        <p:nvSpPr>
          <p:cNvPr id="11" name="TextBox 10">
            <a:extLst>
              <a:ext uri="{FF2B5EF4-FFF2-40B4-BE49-F238E27FC236}">
                <a16:creationId xmlns:a16="http://schemas.microsoft.com/office/drawing/2014/main" id="{B85D9CBD-0A30-A1B3-842A-F94145B483CE}"/>
              </a:ext>
            </a:extLst>
          </p:cNvPr>
          <p:cNvSpPr txBox="1"/>
          <p:nvPr/>
        </p:nvSpPr>
        <p:spPr>
          <a:xfrm>
            <a:off x="0" y="4846722"/>
            <a:ext cx="12072595"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Arial"/>
                <a:sym typeface="Arial"/>
              </a:rPr>
              <a:t>Follow us! Facebook,</a:t>
            </a:r>
            <a:r>
              <a:rPr kumimoji="0" lang="en-US" sz="2800" b="0" i="0" u="none" strike="noStrike" kern="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Arial"/>
                <a:sym typeface="Arial"/>
              </a:rPr>
              <a:t> </a:t>
            </a:r>
            <a:r>
              <a:rPr kumimoji="0" lang="en-US" sz="2800" b="1" i="0" u="none" strike="noStrike" kern="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Arial"/>
                <a:sym typeface="Arial"/>
              </a:rPr>
              <a:t>Instagram,</a:t>
            </a:r>
            <a:r>
              <a:rPr kumimoji="0" lang="en-US" sz="2800" b="0" i="0" u="none" strike="noStrike" kern="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Arial"/>
                <a:sym typeface="Arial"/>
              </a:rPr>
              <a:t> </a:t>
            </a:r>
            <a:r>
              <a:rPr kumimoji="0" lang="en-US" sz="2800" b="1" i="0" u="none" strike="noStrike" kern="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Arial"/>
                <a:sym typeface="Arial"/>
              </a:rPr>
              <a:t>X (Twitter), and LinkedIn: @CMQCC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Arial"/>
              <a:sym typeface="Arial"/>
            </a:endParaRPr>
          </a:p>
          <a:p>
            <a:pPr algn="ctr">
              <a:buClr>
                <a:srgbClr val="000000"/>
              </a:buClr>
              <a:defRPr/>
            </a:pPr>
            <a:r>
              <a:rPr kumimoji="0" lang="en-US" sz="1900" b="1" i="1" u="none" strike="noStrike" kern="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Arial"/>
                <a:sym typeface="Arial"/>
              </a:rPr>
              <a:t>https://</a:t>
            </a:r>
            <a:r>
              <a:rPr kumimoji="0" lang="en-US" sz="1900" b="1" i="1" u="none" strike="noStrike" kern="0" cap="none" spc="0" normalizeH="0" baseline="0" noProof="0" dirty="0" err="1">
                <a:ln>
                  <a:noFill/>
                </a:ln>
                <a:solidFill>
                  <a:srgbClr val="D96128"/>
                </a:solidFill>
                <a:effectLst/>
                <a:uLnTx/>
                <a:uFillTx/>
                <a:latin typeface="Roboto Condensed Light" panose="02000000000000000000" pitchFamily="2" charset="0"/>
                <a:ea typeface="Roboto Condensed Light" panose="02000000000000000000" pitchFamily="2" charset="0"/>
                <a:cs typeface="Arial"/>
                <a:sym typeface="Arial"/>
              </a:rPr>
              <a:t>www.cmqcc.org</a:t>
            </a:r>
            <a:r>
              <a:rPr kumimoji="0" lang="en-US" sz="1900" b="1" i="1" u="none" strike="noStrike" kern="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Arial"/>
                <a:sym typeface="Arial"/>
              </a:rPr>
              <a:t>/quality-improvement-toolkits/low-dose-aspirin-prevent-preeclampsia-and-preterm-birth-initiative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D96128"/>
              </a:solidFill>
              <a:effectLst/>
              <a:uLnTx/>
              <a:uFillTx/>
              <a:latin typeface="Roboto" panose="02000000000000000000" pitchFamily="2" charset="0"/>
              <a:ea typeface="Roboto" panose="02000000000000000000" pitchFamily="2" charset="0"/>
              <a:cs typeface="Arial"/>
              <a:sym typeface="Arial"/>
            </a:endParaRPr>
          </a:p>
        </p:txBody>
      </p:sp>
      <p:sp>
        <p:nvSpPr>
          <p:cNvPr id="7" name="TextBox 6">
            <a:extLst>
              <a:ext uri="{FF2B5EF4-FFF2-40B4-BE49-F238E27FC236}">
                <a16:creationId xmlns:a16="http://schemas.microsoft.com/office/drawing/2014/main" id="{2063F4D9-F7BD-0D9A-75AA-2D233318E6B4}"/>
              </a:ext>
            </a:extLst>
          </p:cNvPr>
          <p:cNvSpPr txBox="1"/>
          <p:nvPr/>
        </p:nvSpPr>
        <p:spPr>
          <a:xfrm>
            <a:off x="2843213" y="510063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778415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5811A3-2B08-3F07-D822-B98B5813FC72}"/>
              </a:ext>
            </a:extLst>
          </p:cNvPr>
          <p:cNvSpPr>
            <a:spLocks noGrp="1"/>
          </p:cNvSpPr>
          <p:nvPr>
            <p:ph type="body" sz="quarter" idx="17"/>
          </p:nvPr>
        </p:nvSpPr>
        <p:spPr>
          <a:xfrm>
            <a:off x="192506" y="2392062"/>
            <a:ext cx="3036312" cy="1036938"/>
          </a:xfrm>
        </p:spPr>
        <p:txBody>
          <a:bodyPr/>
          <a:lstStyle/>
          <a:p>
            <a:r>
              <a:rPr lang="en-US" dirty="0"/>
              <a:t>Welcome Ky-Shana Jenkins!</a:t>
            </a:r>
          </a:p>
        </p:txBody>
      </p:sp>
    </p:spTree>
    <p:extLst>
      <p:ext uri="{BB962C8B-B14F-4D97-AF65-F5344CB8AC3E}">
        <p14:creationId xmlns:p14="http://schemas.microsoft.com/office/powerpoint/2010/main" val="1969420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171C65-A5DC-4F49-B96A-3F842B726E2E}"/>
              </a:ext>
            </a:extLst>
          </p:cNvPr>
          <p:cNvSpPr txBox="1"/>
          <p:nvPr/>
        </p:nvSpPr>
        <p:spPr>
          <a:xfrm>
            <a:off x="79513" y="0"/>
            <a:ext cx="12032974" cy="5509200"/>
          </a:xfrm>
          <a:prstGeom prst="rect">
            <a:avLst/>
          </a:prstGeom>
          <a:noFill/>
        </p:spPr>
        <p:txBody>
          <a:bodyPr wrap="square">
            <a:spAutoFit/>
          </a:bodyPr>
          <a:lstStyle/>
          <a:p>
            <a:pPr algn="ctr">
              <a:spcAft>
                <a:spcPts val="1200"/>
              </a:spcAft>
            </a:pPr>
            <a:r>
              <a:rPr lang="en-US" sz="1200" dirty="0">
                <a:latin typeface="Roboto Condensed Light" panose="02000000000000000000" pitchFamily="2" charset="0"/>
                <a:ea typeface="Roboto Condensed Light" panose="02000000000000000000" pitchFamily="2" charset="0"/>
              </a:rPr>
              <a:t>References</a:t>
            </a:r>
          </a:p>
          <a:p>
            <a:pPr marL="342900" indent="-342900">
              <a:spcAft>
                <a:spcPts val="1200"/>
              </a:spcAft>
              <a:buFont typeface="+mj-lt"/>
              <a:buAutoNum type="arabicPeriod"/>
            </a:pPr>
            <a:r>
              <a:rPr lang="en-US" sz="1200" dirty="0">
                <a:latin typeface="Roboto Condensed Light" panose="02000000000000000000" pitchFamily="2" charset="0"/>
                <a:ea typeface="Roboto Condensed Light" panose="02000000000000000000" pitchFamily="2" charset="0"/>
              </a:rPr>
              <a:t>Boakye, E., MD, MPH, &amp; Obisesan, O., MD, MPH (2021, December 20). </a:t>
            </a:r>
            <a:r>
              <a:rPr lang="en-US" sz="1200" i="1" dirty="0">
                <a:latin typeface="Roboto Condensed Light" panose="02000000000000000000" pitchFamily="2" charset="0"/>
                <a:ea typeface="Roboto Condensed Light" panose="02000000000000000000" pitchFamily="2" charset="0"/>
              </a:rPr>
              <a:t>Nativity-Related Disparities in Preeclampsia and Cardiovascular Disease Risk Among a Racially Diverse Cohort of US Women</a:t>
            </a:r>
            <a:r>
              <a:rPr lang="en-US" sz="1200" dirty="0">
                <a:latin typeface="Roboto Condensed Light" panose="02000000000000000000" pitchFamily="2" charset="0"/>
                <a:ea typeface="Roboto Condensed Light" panose="02000000000000000000" pitchFamily="2" charset="0"/>
              </a:rPr>
              <a:t>. JAMA Network Open. Retrieved November 30, 2023, from doi:10.1001/jamanetworkopen.2021.39564 </a:t>
            </a:r>
          </a:p>
          <a:p>
            <a:pPr marL="342900" indent="-342900">
              <a:spcAft>
                <a:spcPts val="1200"/>
              </a:spcAft>
              <a:buFont typeface="+mj-lt"/>
              <a:buAutoNum type="arabicPeriod"/>
            </a:pP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Combs, C. A., MD, Ph.D., Kumar, N. R., MD, Morgan, J. L., MD, &amp; SMFM Patient Safety and Quality Committee (2023). Society for Maternal-Fetal Medicine Special Statement: Prophylactic low-dose aspirin for preeclampsia prevention—Quality metric and opportunities for quality improvement. </a:t>
            </a:r>
            <a:r>
              <a:rPr lang="en-US"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American Journal of Obstetrics and Gynecology</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a:t>
            </a:r>
            <a:r>
              <a:rPr lang="en-US"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Volume 229</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(Issue 2), PB2-B9. </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hlinkClick r:id="rId3"/>
              </a:rPr>
              <a:t>https://doi.org/10.1016/j.ajog.2023.04.039</a:t>
            </a:r>
            <a:endPar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marL="342900" indent="-342900">
              <a:spcAft>
                <a:spcPts val="1200"/>
              </a:spcAft>
              <a:buFont typeface="+mj-lt"/>
              <a:buAutoNum type="arabicPeriod"/>
            </a:pPr>
            <a:r>
              <a:rPr lang="en-US" sz="1200" dirty="0">
                <a:latin typeface="Roboto Condensed Light" panose="02000000000000000000" pitchFamily="2" charset="0"/>
                <a:ea typeface="Roboto Condensed Light" panose="02000000000000000000" pitchFamily="2" charset="0"/>
                <a:cs typeface="Times New Roman" panose="02020603050405020304" pitchFamily="18" charset="0"/>
              </a:rPr>
              <a:t>Henderson, J.T., PhD, MPH, Vesco, K.K. MD, MPH, Senger, C.A., MPH (2021). Aspirin Use t Prevent Preeclampsia and Related Morbidity and Mortality, Updated Evidence Report and Systematic Review for the US Preventive Services Task Force. </a:t>
            </a:r>
            <a:r>
              <a:rPr lang="en-US" sz="1200" i="1" dirty="0">
                <a:latin typeface="Roboto Condensed Light" panose="02000000000000000000" pitchFamily="2" charset="0"/>
                <a:ea typeface="Roboto Condensed Light" panose="02000000000000000000" pitchFamily="2" charset="0"/>
                <a:cs typeface="Times New Roman" panose="02020603050405020304" pitchFamily="18" charset="0"/>
              </a:rPr>
              <a:t>Journal of the American Medical Association (JAMA), </a:t>
            </a:r>
            <a:r>
              <a:rPr lang="en-US" sz="1200" dirty="0">
                <a:latin typeface="Roboto Condensed Light" panose="02000000000000000000" pitchFamily="2" charset="0"/>
                <a:ea typeface="Roboto Condensed Light" panose="02000000000000000000" pitchFamily="2" charset="0"/>
                <a:cs typeface="Times New Roman" panose="02020603050405020304" pitchFamily="18" charset="0"/>
              </a:rPr>
              <a:t>326(12), 1192-1206.</a:t>
            </a:r>
            <a:endPar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marL="342900" indent="-342900">
              <a:spcAft>
                <a:spcPts val="1200"/>
              </a:spcAft>
              <a:buFont typeface="+mj-lt"/>
              <a:buAutoNum type="arabicPeriod"/>
            </a:pP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Johnson, J. D., MD, &amp; Louis, J. M., MD, MPH (2020). Does race or ethnicity play a role in the origin, pathophysiology, and outcomes of preeclampsia? An expert review of the literature. </a:t>
            </a:r>
            <a:r>
              <a:rPr lang="en-US"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Ajog.org</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a:t>
            </a:r>
          </a:p>
          <a:p>
            <a:pPr marL="342900" indent="-342900">
              <a:spcAft>
                <a:spcPts val="1200"/>
              </a:spcAft>
              <a:buFont typeface="+mj-lt"/>
              <a:buAutoNum type="arabicPeriod"/>
            </a:pP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March of Dimes (2021, May 11). </a:t>
            </a:r>
            <a:r>
              <a:rPr lang="en-US"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High blood pressure, preeclampsia and pregnancy</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Healthy Mom Strong Babies. Retrieved October 1, 2023, from </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hlinkClick r:id="rId4"/>
              </a:rPr>
              <a:t>https://www.marchofdimes.org/find-support/blog/high-blood-pressure-preeclampsia-and-pregnancy</a:t>
            </a:r>
            <a:endPar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marL="342900" indent="-342900">
              <a:spcAft>
                <a:spcPts val="1200"/>
              </a:spcAft>
              <a:buFont typeface="+mj-lt"/>
              <a:buAutoNum type="arabicPeriod"/>
            </a:pPr>
            <a:r>
              <a:rPr lang="en-US" sz="1200" dirty="0">
                <a:latin typeface="Roboto Condensed Light" panose="02000000000000000000" pitchFamily="2" charset="0"/>
                <a:ea typeface="Roboto Condensed Light" panose="02000000000000000000" pitchFamily="2" charset="0"/>
                <a:cs typeface="Times New Roman" panose="02020603050405020304" pitchFamily="18" charset="0"/>
              </a:rPr>
              <a:t>Parrinella, K., Wong, M.S., Wells, M., Gregory, K.D. (2022), Identification of criteria missed by clinicians among patients not prescribed aspirin prophylaxis for preeclampsia. </a:t>
            </a:r>
            <a:r>
              <a:rPr lang="en-US" sz="1200" i="1" dirty="0">
                <a:latin typeface="Roboto Condensed Light" panose="02000000000000000000" pitchFamily="2" charset="0"/>
                <a:ea typeface="Roboto Condensed Light" panose="02000000000000000000" pitchFamily="2" charset="0"/>
                <a:cs typeface="Times New Roman" panose="02020603050405020304" pitchFamily="18" charset="0"/>
              </a:rPr>
              <a:t>American Journal of Obstetrics &amp; Gynecology,</a:t>
            </a:r>
            <a:r>
              <a:rPr lang="en-US" sz="1200" dirty="0">
                <a:latin typeface="Roboto Condensed Light" panose="02000000000000000000" pitchFamily="2" charset="0"/>
                <a:ea typeface="Roboto Condensed Light" panose="02000000000000000000" pitchFamily="2" charset="0"/>
                <a:cs typeface="Times New Roman" panose="02020603050405020304" pitchFamily="18" charset="0"/>
              </a:rPr>
              <a:t> 226(1).</a:t>
            </a:r>
            <a:endPar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marL="342900" indent="-342900">
              <a:spcAft>
                <a:spcPts val="1200"/>
              </a:spcAft>
              <a:buFont typeface="+mj-lt"/>
              <a:buAutoNum type="arabicPeriod"/>
            </a:pP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Poniedziałek-Czajkowska, E., </a:t>
            </a:r>
            <a:r>
              <a:rPr lang="en-US" sz="1200" dirty="0">
                <a:latin typeface="Roboto Condensed Light" panose="02000000000000000000" pitchFamily="2" charset="0"/>
                <a:ea typeface="Roboto Condensed Light" panose="02000000000000000000" pitchFamily="2" charset="0"/>
                <a:cs typeface="Times New Roman" panose="02020603050405020304" pitchFamily="18" charset="0"/>
              </a:rPr>
              <a:t>Ren Y., Zhao, Y., Yang, X., Shen, C., &amp; Luo H. (2023). Application of low dose aspirin in pre-eclampsia. Frontiers in Medicine (10), </a:t>
            </a:r>
            <a:r>
              <a:rPr lang="en-US" sz="1200" dirty="0">
                <a:latin typeface="Roboto Condensed Light" panose="02000000000000000000" pitchFamily="2" charset="0"/>
                <a:ea typeface="Roboto Condensed Light" panose="02000000000000000000" pitchFamily="2" charset="0"/>
                <a:cs typeface="Times New Roman" panose="02020603050405020304" pitchFamily="18" charset="0"/>
                <a:hlinkClick r:id="rId5"/>
              </a:rPr>
              <a:t>https://www.frontiersin.org/journals/medicine/articles/10.3389/fmed.2023.1111371/full</a:t>
            </a:r>
            <a:r>
              <a:rPr lang="en-US" sz="1200" dirty="0">
                <a:latin typeface="Roboto Condensed Light" panose="02000000000000000000" pitchFamily="2" charset="0"/>
                <a:ea typeface="Roboto Condensed Light" panose="02000000000000000000" pitchFamily="2" charset="0"/>
                <a:cs typeface="Times New Roman" panose="02020603050405020304" pitchFamily="18" charset="0"/>
              </a:rPr>
              <a:t> </a:t>
            </a:r>
            <a:r>
              <a:rPr lang="en-US" sz="1200" dirty="0">
                <a:effectLst/>
                <a:latin typeface="Roboto Thin" panose="02000000000000000000" pitchFamily="2" charset="0"/>
                <a:ea typeface="Roboto Thin" panose="02000000000000000000" pitchFamily="2" charset="0"/>
              </a:rPr>
              <a:t> </a:t>
            </a:r>
            <a:endPar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marL="342900" indent="-342900">
              <a:spcAft>
                <a:spcPts val="1200"/>
              </a:spcAft>
              <a:buFont typeface="+mj-lt"/>
              <a:buAutoNum type="arabicPeriod"/>
            </a:pP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Singh, N., MD, Shuman, S., MHS, </a:t>
            </a:r>
            <a:r>
              <a:rPr lang="en-US" sz="1200" dirty="0" err="1">
                <a:effectLst/>
                <a:latin typeface="Roboto Condensed Light" panose="02000000000000000000" pitchFamily="2" charset="0"/>
                <a:ea typeface="Roboto Condensed Light" panose="02000000000000000000" pitchFamily="2" charset="0"/>
                <a:cs typeface="Times New Roman" panose="02020603050405020304" pitchFamily="18" charset="0"/>
              </a:rPr>
              <a:t>Chiofalo</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J., MPA, Cabrera, M., MD, &amp; Smith, A., DO (2023). Missed opportunities in aspirin prescribing for preeclampsia prevention. </a:t>
            </a:r>
            <a:r>
              <a:rPr lang="en-US"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BMC Pregnancy and Childbirth</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a:t>
            </a:r>
            <a:r>
              <a:rPr lang="en-US"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23</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(717), 1-6. </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hlinkClick r:id="rId6"/>
              </a:rPr>
              <a:t>https://bmcpregnancychildbirth-biomedcentral-com.laneproxy.stanford.edu/articles/10.1186/s12884-023-06039-w</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a:t>
            </a:r>
          </a:p>
          <a:p>
            <a:pPr marL="342900" indent="-342900">
              <a:spcAft>
                <a:spcPts val="1200"/>
              </a:spcAft>
              <a:buFont typeface="+mj-lt"/>
              <a:buAutoNum type="arabicPeriod"/>
            </a:pP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SMFM Patient Safety and Quality Committee, Combs, C. A., MD, PhD, &amp; Montgomery, D. M., MD (2019). </a:t>
            </a:r>
            <a:r>
              <a:rPr lang="en-US"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American Journal of Obstetrics and Gynecology</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a:t>
            </a:r>
            <a:r>
              <a:rPr lang="en-US"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Volume 223</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(Issue 3), PB7-B11. </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hlinkClick r:id="rId7"/>
              </a:rPr>
              <a:t>https://doi.org/10.1016/j.ajog.2020.06.003</a:t>
            </a:r>
            <a:endPar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marL="342900" indent="-342900">
              <a:spcAft>
                <a:spcPts val="1200"/>
              </a:spcAft>
              <a:buFont typeface="+mj-lt"/>
              <a:buAutoNum type="arabicPeriod"/>
            </a:pPr>
            <a:r>
              <a:rPr lang="en-US" sz="1200" dirty="0">
                <a:latin typeface="Roboto Condensed Light" panose="02000000000000000000" pitchFamily="2" charset="0"/>
                <a:ea typeface="Roboto Condensed Light" panose="02000000000000000000" pitchFamily="2" charset="0"/>
                <a:cs typeface="Times New Roman" panose="02020603050405020304" pitchFamily="18" charset="0"/>
              </a:rPr>
              <a:t>Vinogradov, R., Smith, V.K., Robson, S.C.., Araujo-Soares, V. (2021). Aspirin non-adherence in pregnant women at risk of preeclampsia (ANA): a qualitative study. </a:t>
            </a:r>
            <a:r>
              <a:rPr lang="en-US" sz="1200" i="1" dirty="0">
                <a:latin typeface="Roboto Condensed Light" panose="02000000000000000000" pitchFamily="2" charset="0"/>
                <a:ea typeface="Roboto Condensed Light" panose="02000000000000000000" pitchFamily="2" charset="0"/>
                <a:cs typeface="Times New Roman" panose="02020603050405020304" pitchFamily="18" charset="0"/>
              </a:rPr>
              <a:t>Health Psychology &amp; Behavioral Medicine</a:t>
            </a:r>
            <a:r>
              <a:rPr lang="en-US" sz="1200" dirty="0">
                <a:latin typeface="Roboto Condensed Light" panose="02000000000000000000" pitchFamily="2" charset="0"/>
                <a:ea typeface="Roboto Condensed Light" panose="02000000000000000000" pitchFamily="2" charset="0"/>
                <a:cs typeface="Times New Roman" panose="02020603050405020304" pitchFamily="18" charset="0"/>
              </a:rPr>
              <a:t>, 9(1), 681-700.</a:t>
            </a:r>
            <a:endPar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0915822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B99AE-DA3B-672B-2138-BE2D5A8FE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159" y="1359569"/>
            <a:ext cx="1954530" cy="1954530"/>
          </a:xfrm>
          <a:prstGeom prst="rect">
            <a:avLst/>
          </a:prstGeom>
        </p:spPr>
      </p:pic>
      <p:graphicFrame>
        <p:nvGraphicFramePr>
          <p:cNvPr id="4" name="Content Placeholder 3">
            <a:extLst>
              <a:ext uri="{FF2B5EF4-FFF2-40B4-BE49-F238E27FC236}">
                <a16:creationId xmlns:a16="http://schemas.microsoft.com/office/drawing/2014/main" id="{831FE7EF-D097-9A5B-E2CB-29A9336DD39B}"/>
              </a:ext>
            </a:extLst>
          </p:cNvPr>
          <p:cNvGraphicFramePr>
            <a:graphicFrameLocks noGrp="1"/>
          </p:cNvGraphicFramePr>
          <p:nvPr>
            <p:ph idx="1"/>
          </p:nvPr>
        </p:nvGraphicFramePr>
        <p:xfrm>
          <a:off x="525379" y="1849688"/>
          <a:ext cx="10134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B4EF4AE6-1279-D9CF-0633-989ED4EA19E5}"/>
              </a:ext>
            </a:extLst>
          </p:cNvPr>
          <p:cNvSpPr>
            <a:spLocks noGrp="1"/>
          </p:cNvSpPr>
          <p:nvPr>
            <p:ph type="title"/>
          </p:nvPr>
        </p:nvSpPr>
        <p:spPr>
          <a:xfrm>
            <a:off x="-63778" y="252565"/>
            <a:ext cx="13389908" cy="619527"/>
          </a:xfrm>
        </p:spPr>
        <p:txBody>
          <a:bodyPr>
            <a:noAutofit/>
          </a:bodyPr>
          <a:lstStyle/>
          <a:p>
            <a:r>
              <a:rPr lang="en-US" sz="3200" spc="120" dirty="0">
                <a:solidFill>
                  <a:srgbClr val="D96128"/>
                </a:solidFill>
                <a:latin typeface="Roboto" panose="02000000000000000000" pitchFamily="2" charset="0"/>
                <a:ea typeface="Roboto" panose="02000000000000000000" pitchFamily="2" charset="0"/>
                <a:cs typeface="Roboto" panose="02000000000000000000" pitchFamily="2" charset="0"/>
              </a:rPr>
              <a:t>Community-Based QI Implementation and Roles of Influencers</a:t>
            </a:r>
            <a:endParaRPr lang="en-US" sz="3200" dirty="0">
              <a:solidFill>
                <a:srgbClr val="D96128"/>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75E92103-1607-12CE-7F3A-2FC88AF933A6}"/>
              </a:ext>
            </a:extLst>
          </p:cNvPr>
          <p:cNvSpPr txBox="1"/>
          <p:nvPr/>
        </p:nvSpPr>
        <p:spPr>
          <a:xfrm>
            <a:off x="1697398" y="5728742"/>
            <a:ext cx="2120896" cy="369332"/>
          </a:xfrm>
          <a:prstGeom prst="rect">
            <a:avLst/>
          </a:prstGeom>
          <a:noFill/>
        </p:spPr>
        <p:txBody>
          <a:bodyPr wrap="square" rtlCol="0">
            <a:spAutoFit/>
          </a:bodyPr>
          <a:lstStyle/>
          <a:p>
            <a:r>
              <a:rPr lang="en-US" dirty="0"/>
              <a:t>Pregnancy Begins</a:t>
            </a:r>
          </a:p>
        </p:txBody>
      </p:sp>
      <p:pic>
        <p:nvPicPr>
          <p:cNvPr id="17" name="Picture 16">
            <a:extLst>
              <a:ext uri="{FF2B5EF4-FFF2-40B4-BE49-F238E27FC236}">
                <a16:creationId xmlns:a16="http://schemas.microsoft.com/office/drawing/2014/main" id="{61A70412-7049-125D-19C0-A5D6016049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79" y="2952473"/>
            <a:ext cx="1609325" cy="1072883"/>
          </a:xfrm>
          <a:prstGeom prst="rect">
            <a:avLst/>
          </a:prstGeom>
        </p:spPr>
      </p:pic>
      <p:pic>
        <p:nvPicPr>
          <p:cNvPr id="5" name="Picture 4" descr="A picture containing text, table&#10;&#10;Description automatically generated">
            <a:extLst>
              <a:ext uri="{FF2B5EF4-FFF2-40B4-BE49-F238E27FC236}">
                <a16:creationId xmlns:a16="http://schemas.microsoft.com/office/drawing/2014/main" id="{843DD909-B1C7-4915-693A-962DAAF1C3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5234" y="5300243"/>
            <a:ext cx="1958854" cy="856998"/>
          </a:xfrm>
          <a:prstGeom prst="rect">
            <a:avLst/>
          </a:prstGeom>
        </p:spPr>
      </p:pic>
      <p:pic>
        <p:nvPicPr>
          <p:cNvPr id="6" name="Picture 5">
            <a:extLst>
              <a:ext uri="{FF2B5EF4-FFF2-40B4-BE49-F238E27FC236}">
                <a16:creationId xmlns:a16="http://schemas.microsoft.com/office/drawing/2014/main" id="{179AF6DE-D0F8-3221-FD18-819E0A6AEE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28004" y="891997"/>
            <a:ext cx="1398367" cy="1225471"/>
          </a:xfrm>
          <a:prstGeom prst="rect">
            <a:avLst/>
          </a:prstGeom>
        </p:spPr>
      </p:pic>
      <p:cxnSp>
        <p:nvCxnSpPr>
          <p:cNvPr id="12" name="Straight Arrow Connector 11">
            <a:extLst>
              <a:ext uri="{FF2B5EF4-FFF2-40B4-BE49-F238E27FC236}">
                <a16:creationId xmlns:a16="http://schemas.microsoft.com/office/drawing/2014/main" id="{11FBBEC9-39E3-D32E-2550-8E81B3F930E1}"/>
              </a:ext>
            </a:extLst>
          </p:cNvPr>
          <p:cNvCxnSpPr>
            <a:cxnSpLocks/>
          </p:cNvCxnSpPr>
          <p:nvPr/>
        </p:nvCxnSpPr>
        <p:spPr>
          <a:xfrm>
            <a:off x="1418665" y="4149320"/>
            <a:ext cx="537882" cy="7053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737C52D-486A-5AF3-ACB5-DC14247609A7}"/>
              </a:ext>
            </a:extLst>
          </p:cNvPr>
          <p:cNvCxnSpPr>
            <a:cxnSpLocks/>
          </p:cNvCxnSpPr>
          <p:nvPr/>
        </p:nvCxnSpPr>
        <p:spPr>
          <a:xfrm>
            <a:off x="3308679" y="2893573"/>
            <a:ext cx="411880" cy="7582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EA876FD-BC60-14D5-3194-7580DA9CA6DA}"/>
              </a:ext>
            </a:extLst>
          </p:cNvPr>
          <p:cNvCxnSpPr>
            <a:cxnSpLocks/>
          </p:cNvCxnSpPr>
          <p:nvPr/>
        </p:nvCxnSpPr>
        <p:spPr>
          <a:xfrm>
            <a:off x="5164326" y="2173592"/>
            <a:ext cx="402389" cy="8802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B7DC4EB-7122-2CB9-545C-B19BB74B7B45}"/>
              </a:ext>
            </a:extLst>
          </p:cNvPr>
          <p:cNvCxnSpPr>
            <a:cxnSpLocks/>
          </p:cNvCxnSpPr>
          <p:nvPr/>
        </p:nvCxnSpPr>
        <p:spPr>
          <a:xfrm>
            <a:off x="7466527" y="1695384"/>
            <a:ext cx="300438" cy="7783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4C1C816-1792-6B84-ED78-313BF487A437}"/>
              </a:ext>
            </a:extLst>
          </p:cNvPr>
          <p:cNvCxnSpPr>
            <a:cxnSpLocks/>
          </p:cNvCxnSpPr>
          <p:nvPr/>
        </p:nvCxnSpPr>
        <p:spPr>
          <a:xfrm flipH="1" flipV="1">
            <a:off x="7766965" y="3709219"/>
            <a:ext cx="308642" cy="7927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71460A7-C997-9B12-FCEB-E7C00DE069F2}"/>
              </a:ext>
            </a:extLst>
          </p:cNvPr>
          <p:cNvCxnSpPr>
            <a:cxnSpLocks/>
          </p:cNvCxnSpPr>
          <p:nvPr/>
        </p:nvCxnSpPr>
        <p:spPr>
          <a:xfrm flipH="1" flipV="1">
            <a:off x="4875022" y="4262284"/>
            <a:ext cx="399639" cy="9139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088BDC2-EDDE-CAAE-3143-C0F39BBEF9F7}"/>
              </a:ext>
            </a:extLst>
          </p:cNvPr>
          <p:cNvGrpSpPr/>
          <p:nvPr/>
        </p:nvGrpSpPr>
        <p:grpSpPr>
          <a:xfrm>
            <a:off x="2486374" y="1608904"/>
            <a:ext cx="1411540" cy="1256484"/>
            <a:chOff x="2486374" y="1608904"/>
            <a:chExt cx="1411540" cy="1256484"/>
          </a:xfrm>
        </p:grpSpPr>
        <p:sp>
          <p:nvSpPr>
            <p:cNvPr id="38" name="Rectangle 37">
              <a:extLst>
                <a:ext uri="{FF2B5EF4-FFF2-40B4-BE49-F238E27FC236}">
                  <a16:creationId xmlns:a16="http://schemas.microsoft.com/office/drawing/2014/main" id="{D02B6DDD-48BF-91F1-B970-368F9EFCF37A}"/>
                </a:ext>
              </a:extLst>
            </p:cNvPr>
            <p:cNvSpPr>
              <a:spLocks/>
            </p:cNvSpPr>
            <p:nvPr/>
          </p:nvSpPr>
          <p:spPr>
            <a:xfrm>
              <a:off x="2486374" y="2403723"/>
              <a:ext cx="1411540"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accent4"/>
                  </a:solidFill>
                  <a:effectLst/>
                </a:rPr>
                <a:t>Patient Experience </a:t>
              </a:r>
            </a:p>
            <a:p>
              <a:pPr algn="ctr"/>
              <a:r>
                <a:rPr lang="en-US" sz="1200" b="1" cap="none" spc="0" dirty="0">
                  <a:ln/>
                  <a:solidFill>
                    <a:schemeClr val="accent4"/>
                  </a:solidFill>
                  <a:effectLst/>
                </a:rPr>
                <a:t>&amp; Perception</a:t>
              </a:r>
            </a:p>
          </p:txBody>
        </p:sp>
        <p:pic>
          <p:nvPicPr>
            <p:cNvPr id="7" name="Picture 6" descr="Graphical user interface, application, icon&#10;&#10;Description automatically generated">
              <a:extLst>
                <a:ext uri="{FF2B5EF4-FFF2-40B4-BE49-F238E27FC236}">
                  <a16:creationId xmlns:a16="http://schemas.microsoft.com/office/drawing/2014/main" id="{58895B48-735A-A67A-336A-5CE11F44FD26}"/>
                </a:ext>
              </a:extLst>
            </p:cNvPr>
            <p:cNvPicPr>
              <a:picLocks noChangeAspect="1"/>
            </p:cNvPicPr>
            <p:nvPr/>
          </p:nvPicPr>
          <p:blipFill rotWithShape="1">
            <a:blip r:embed="rId12">
              <a:extLst>
                <a:ext uri="{28A0092B-C50C-407E-A947-70E740481C1C}">
                  <a14:useLocalDpi xmlns:a14="http://schemas.microsoft.com/office/drawing/2010/main" val="0"/>
                </a:ext>
              </a:extLst>
            </a:blip>
            <a:srcRect t="19274" b="15777"/>
            <a:stretch/>
          </p:blipFill>
          <p:spPr>
            <a:xfrm>
              <a:off x="2510980" y="1608904"/>
              <a:ext cx="1307314" cy="849087"/>
            </a:xfrm>
            <a:prstGeom prst="rect">
              <a:avLst/>
            </a:prstGeom>
          </p:spPr>
        </p:pic>
      </p:grpSp>
      <p:pic>
        <p:nvPicPr>
          <p:cNvPr id="18" name="Graphic 17">
            <a:extLst>
              <a:ext uri="{FF2B5EF4-FFF2-40B4-BE49-F238E27FC236}">
                <a16:creationId xmlns:a16="http://schemas.microsoft.com/office/drawing/2014/main" id="{B8A0E428-94EA-866A-60CB-5A542D4118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65509" y="981394"/>
            <a:ext cx="2258098" cy="545058"/>
          </a:xfrm>
          <a:prstGeom prst="rect">
            <a:avLst/>
          </a:prstGeom>
        </p:spPr>
      </p:pic>
      <p:grpSp>
        <p:nvGrpSpPr>
          <p:cNvPr id="25" name="Group 24">
            <a:extLst>
              <a:ext uri="{FF2B5EF4-FFF2-40B4-BE49-F238E27FC236}">
                <a16:creationId xmlns:a16="http://schemas.microsoft.com/office/drawing/2014/main" id="{7FF9D9F4-B664-6AA6-30CF-41A7AD0A4382}"/>
              </a:ext>
            </a:extLst>
          </p:cNvPr>
          <p:cNvGrpSpPr/>
          <p:nvPr/>
        </p:nvGrpSpPr>
        <p:grpSpPr>
          <a:xfrm>
            <a:off x="7247806" y="4603490"/>
            <a:ext cx="1558834" cy="1829159"/>
            <a:chOff x="7038098" y="3913258"/>
            <a:chExt cx="1558834" cy="1829159"/>
          </a:xfrm>
        </p:grpSpPr>
        <p:pic>
          <p:nvPicPr>
            <p:cNvPr id="23" name="Picture 22" descr="Icon&#10;&#10;Description automatically generated with medium confidence">
              <a:extLst>
                <a:ext uri="{FF2B5EF4-FFF2-40B4-BE49-F238E27FC236}">
                  <a16:creationId xmlns:a16="http://schemas.microsoft.com/office/drawing/2014/main" id="{BE12E01D-45BB-BFC7-0D06-5B21C0F40F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8098" y="3913258"/>
              <a:ext cx="1558834" cy="1558834"/>
            </a:xfrm>
            <a:prstGeom prst="rect">
              <a:avLst/>
            </a:prstGeom>
          </p:spPr>
        </p:pic>
        <p:sp>
          <p:nvSpPr>
            <p:cNvPr id="24" name="Rectangle 23">
              <a:extLst>
                <a:ext uri="{FF2B5EF4-FFF2-40B4-BE49-F238E27FC236}">
                  <a16:creationId xmlns:a16="http://schemas.microsoft.com/office/drawing/2014/main" id="{AB93CF0E-B87A-FB44-BC05-C50BE4DDC41E}"/>
                </a:ext>
              </a:extLst>
            </p:cNvPr>
            <p:cNvSpPr>
              <a:spLocks/>
            </p:cNvSpPr>
            <p:nvPr/>
          </p:nvSpPr>
          <p:spPr>
            <a:xfrm>
              <a:off x="7314369" y="5465418"/>
              <a:ext cx="1103059" cy="2769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a:ln/>
                  <a:solidFill>
                    <a:schemeClr val="accent4"/>
                  </a:solidFill>
                  <a:effectLst/>
                </a:rPr>
                <a:t>Peer Influence</a:t>
              </a:r>
            </a:p>
          </p:txBody>
        </p:sp>
      </p:grpSp>
    </p:spTree>
    <p:extLst>
      <p:ext uri="{BB962C8B-B14F-4D97-AF65-F5344CB8AC3E}">
        <p14:creationId xmlns:p14="http://schemas.microsoft.com/office/powerpoint/2010/main" val="41878835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10A187-1985-7BEC-BA5E-9AA6F09E5982}"/>
              </a:ext>
            </a:extLst>
          </p:cNvPr>
          <p:cNvSpPr>
            <a:spLocks noGrp="1"/>
          </p:cNvSpPr>
          <p:nvPr>
            <p:ph type="body" sz="quarter" idx="10"/>
          </p:nvPr>
        </p:nvSpPr>
        <p:spPr>
          <a:xfrm>
            <a:off x="0" y="244519"/>
            <a:ext cx="12192000" cy="493161"/>
          </a:xfrm>
        </p:spPr>
        <p:txBody>
          <a:bodyPr/>
          <a:lstStyle/>
          <a:p>
            <a:r>
              <a:rPr lang="en-US" dirty="0">
                <a:solidFill>
                  <a:schemeClr val="tx2"/>
                </a:solidFill>
              </a:rPr>
              <a:t>Improving Care: LDA Implementation Guide</a:t>
            </a:r>
          </a:p>
        </p:txBody>
      </p:sp>
      <p:pic>
        <p:nvPicPr>
          <p:cNvPr id="6" name="Picture 5" descr="A diagram of a diagram of a group of gears&#10;&#10;AI-generated content may be incorrect.">
            <a:extLst>
              <a:ext uri="{FF2B5EF4-FFF2-40B4-BE49-F238E27FC236}">
                <a16:creationId xmlns:a16="http://schemas.microsoft.com/office/drawing/2014/main" id="{CC0487F8-72D3-C477-A714-3ADB944B3B5D}"/>
              </a:ext>
            </a:extLst>
          </p:cNvPr>
          <p:cNvPicPr>
            <a:picLocks noChangeAspect="1"/>
          </p:cNvPicPr>
          <p:nvPr/>
        </p:nvPicPr>
        <p:blipFill>
          <a:blip r:embed="rId3"/>
          <a:stretch>
            <a:fillRect/>
          </a:stretch>
        </p:blipFill>
        <p:spPr>
          <a:xfrm>
            <a:off x="5621001" y="926811"/>
            <a:ext cx="5866474" cy="4716317"/>
          </a:xfrm>
          <a:prstGeom prst="rect">
            <a:avLst/>
          </a:prstGeom>
          <a:effectLst>
            <a:outerShdw blurRad="50800" dist="38100" dir="2700000" algn="tl" rotWithShape="0">
              <a:prstClr val="black">
                <a:alpha val="40000"/>
              </a:prstClr>
            </a:outerShdw>
          </a:effectLst>
        </p:spPr>
      </p:pic>
      <p:pic>
        <p:nvPicPr>
          <p:cNvPr id="4" name="Picture 3" descr="A person holding her belly&#10;&#10;AI-generated content may be incorrect.">
            <a:extLst>
              <a:ext uri="{FF2B5EF4-FFF2-40B4-BE49-F238E27FC236}">
                <a16:creationId xmlns:a16="http://schemas.microsoft.com/office/drawing/2014/main" id="{6B918048-6936-E7F5-941D-16F9DE731BD6}"/>
              </a:ext>
            </a:extLst>
          </p:cNvPr>
          <p:cNvPicPr>
            <a:picLocks noChangeAspect="1"/>
          </p:cNvPicPr>
          <p:nvPr/>
        </p:nvPicPr>
        <p:blipFill>
          <a:blip r:embed="rId4"/>
          <a:stretch>
            <a:fillRect/>
          </a:stretch>
        </p:blipFill>
        <p:spPr>
          <a:xfrm>
            <a:off x="1135826" y="926811"/>
            <a:ext cx="3888065" cy="500437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89D207A-25FF-CCD9-A7F7-B9EB574AB89A}"/>
              </a:ext>
            </a:extLst>
          </p:cNvPr>
          <p:cNvSpPr txBox="1"/>
          <p:nvPr/>
        </p:nvSpPr>
        <p:spPr>
          <a:xfrm>
            <a:off x="5621001" y="5832259"/>
            <a:ext cx="5866475" cy="523220"/>
          </a:xfrm>
          <a:prstGeom prst="rect">
            <a:avLst/>
          </a:prstGeom>
          <a:noFill/>
        </p:spPr>
        <p:txBody>
          <a:bodyPr wrap="square">
            <a:spAutoFit/>
          </a:bodyPr>
          <a:lstStyle/>
          <a:p>
            <a:r>
              <a:rPr lang="en-US" sz="1400" dirty="0">
                <a:hlinkClick r:id="rId5"/>
              </a:rPr>
              <a:t>https://www.marchofdimes.org/our-work/health-professionals/low-dose-aspirin-preeclampsia-prevention-implementation-guide</a:t>
            </a:r>
            <a:r>
              <a:rPr lang="en-US" sz="1400" dirty="0"/>
              <a:t> </a:t>
            </a:r>
          </a:p>
        </p:txBody>
      </p:sp>
    </p:spTree>
    <p:extLst>
      <p:ext uri="{BB962C8B-B14F-4D97-AF65-F5344CB8AC3E}">
        <p14:creationId xmlns:p14="http://schemas.microsoft.com/office/powerpoint/2010/main" val="1292046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79A3F-D9A2-F7AA-2A13-9346C2AACAA3}"/>
              </a:ext>
            </a:extLst>
          </p:cNvPr>
          <p:cNvSpPr>
            <a:spLocks noGrp="1"/>
          </p:cNvSpPr>
          <p:nvPr>
            <p:ph type="body" sz="quarter" idx="17"/>
          </p:nvPr>
        </p:nvSpPr>
        <p:spPr>
          <a:xfrm>
            <a:off x="226940" y="2563927"/>
            <a:ext cx="3036312" cy="1036938"/>
          </a:xfrm>
        </p:spPr>
        <p:txBody>
          <a:bodyPr/>
          <a:lstStyle/>
          <a:p>
            <a:r>
              <a:rPr lang="en-US" dirty="0"/>
              <a:t>The Problem</a:t>
            </a:r>
          </a:p>
        </p:txBody>
      </p:sp>
    </p:spTree>
    <p:extLst>
      <p:ext uri="{BB962C8B-B14F-4D97-AF65-F5344CB8AC3E}">
        <p14:creationId xmlns:p14="http://schemas.microsoft.com/office/powerpoint/2010/main" val="288650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9E59-E2F8-512B-80FC-1CF950CE7E5C}"/>
              </a:ext>
            </a:extLst>
          </p:cNvPr>
          <p:cNvSpPr>
            <a:spLocks noGrp="1"/>
          </p:cNvSpPr>
          <p:nvPr>
            <p:ph type="title"/>
          </p:nvPr>
        </p:nvSpPr>
        <p:spPr>
          <a:xfrm>
            <a:off x="914400" y="380829"/>
            <a:ext cx="10363200" cy="914400"/>
          </a:xfrm>
        </p:spPr>
        <p:txBody>
          <a:bodyPr lIns="91440" tIns="45720" rIns="91440" bIns="45720" anchor="t">
            <a:noAutofit/>
          </a:bodyPr>
          <a:lstStyle/>
          <a:p>
            <a:pPr algn="ctr"/>
            <a:r>
              <a:rPr lang="en-US" dirty="0">
                <a:solidFill>
                  <a:srgbClr val="D85D5B"/>
                </a:solidFill>
                <a:latin typeface="Roboto"/>
                <a:ea typeface="Roboto"/>
                <a:cs typeface="Roboto"/>
              </a:rPr>
              <a:t>LDA Recommendations to Prevent Preeclampsia</a:t>
            </a:r>
            <a:endParaRPr lang="en-US"/>
          </a:p>
        </p:txBody>
      </p:sp>
      <p:sp>
        <p:nvSpPr>
          <p:cNvPr id="3" name="Content Placeholder 2">
            <a:extLst>
              <a:ext uri="{FF2B5EF4-FFF2-40B4-BE49-F238E27FC236}">
                <a16:creationId xmlns:a16="http://schemas.microsoft.com/office/drawing/2014/main" id="{F06BF841-EDA4-82A3-04DC-0E1ED89D6011}"/>
              </a:ext>
            </a:extLst>
          </p:cNvPr>
          <p:cNvSpPr>
            <a:spLocks noGrp="1"/>
          </p:cNvSpPr>
          <p:nvPr>
            <p:ph idx="1"/>
          </p:nvPr>
        </p:nvSpPr>
        <p:spPr>
          <a:xfrm>
            <a:off x="609600" y="1295229"/>
            <a:ext cx="10972800" cy="3886200"/>
          </a:xfrm>
        </p:spPr>
        <p:txBody>
          <a:bodyPr lIns="91440" tIns="45720" rIns="91440" bIns="45720" anchor="t"/>
          <a:lstStyle/>
          <a:p>
            <a:pPr>
              <a:buClr>
                <a:srgbClr val="D85D5B"/>
              </a:buClr>
              <a:buFont typeface="Wingdings" pitchFamily="2" charset="2"/>
              <a:buChar char="§"/>
            </a:pPr>
            <a:r>
              <a:rPr lang="en-US" sz="3200" dirty="0">
                <a:latin typeface="Roboto Condensed Light"/>
                <a:ea typeface="Roboto"/>
                <a:cs typeface="Roboto Condensed Light"/>
              </a:rPr>
              <a:t>Low-Dose Aspirin 81mg should be recommended for those at risk for preeclampsia</a:t>
            </a:r>
          </a:p>
          <a:p>
            <a:pPr>
              <a:buClr>
                <a:srgbClr val="D85D5B"/>
              </a:buClr>
              <a:buFont typeface="Wingdings" pitchFamily="2" charset="2"/>
              <a:buChar char="§"/>
            </a:pPr>
            <a:r>
              <a:rPr lang="en-US" sz="3200" dirty="0">
                <a:latin typeface="Roboto Condensed Light"/>
                <a:ea typeface="Roboto"/>
                <a:cs typeface="Roboto Condensed Light"/>
              </a:rPr>
              <a:t>This includes individuals with one or more high-risk factor or two or more moderate-risk factors</a:t>
            </a:r>
          </a:p>
          <a:p>
            <a:pPr lvl="1">
              <a:buClr>
                <a:srgbClr val="D85D5B"/>
              </a:buClr>
              <a:buFont typeface="Wingdings" pitchFamily="2" charset="2"/>
              <a:buChar char="§"/>
            </a:pPr>
            <a:r>
              <a:rPr lang="en-US" sz="2800" dirty="0">
                <a:latin typeface="Roboto Condensed Light"/>
                <a:ea typeface="Roboto"/>
                <a:cs typeface="Roboto Condensed Light"/>
              </a:rPr>
              <a:t>Some may consider prescribing LDA in the setting of one moderate risk factor</a:t>
            </a:r>
          </a:p>
          <a:p>
            <a:pPr>
              <a:buClr>
                <a:srgbClr val="D85D5B"/>
              </a:buClr>
              <a:buFont typeface="Wingdings" pitchFamily="2" charset="2"/>
              <a:buChar char="§"/>
            </a:pPr>
            <a:r>
              <a:rPr lang="en-US" sz="3200" dirty="0">
                <a:latin typeface="Roboto Condensed Light"/>
                <a:ea typeface="Roboto"/>
                <a:cs typeface="Roboto Condensed Light"/>
              </a:rPr>
              <a:t>LDA can be started between 12 and 28 weeks, though is most effective if initiated between 12 and 16 weeks</a:t>
            </a:r>
          </a:p>
          <a:p>
            <a:pPr>
              <a:buClr>
                <a:srgbClr val="D85D5B"/>
              </a:buClr>
              <a:buFont typeface="Wingdings" pitchFamily="2" charset="2"/>
              <a:buChar char="§"/>
            </a:pPr>
            <a:r>
              <a:rPr lang="en-US" sz="3200" dirty="0">
                <a:latin typeface="Roboto Condensed Light"/>
                <a:ea typeface="Roboto"/>
                <a:cs typeface="Roboto Condensed Light"/>
              </a:rPr>
              <a:t>LDA should be taken daily and continued until delivery</a:t>
            </a:r>
          </a:p>
          <a:p>
            <a:pPr lvl="1">
              <a:buClr>
                <a:srgbClr val="D85D5B"/>
              </a:buClr>
              <a:buFont typeface="Wingdings" pitchFamily="2" charset="2"/>
              <a:buChar char="§"/>
            </a:pPr>
            <a:endParaRPr lang="en-US" sz="2800" dirty="0">
              <a:latin typeface="Roboto Condensed Light"/>
              <a:cs typeface="Roboto Condensed Light"/>
            </a:endParaRPr>
          </a:p>
          <a:p>
            <a:pPr lvl="1">
              <a:buClr>
                <a:srgbClr val="D85D5B"/>
              </a:buClr>
              <a:buFont typeface="Wingdings" pitchFamily="2" charset="2"/>
              <a:buChar char="§"/>
            </a:pPr>
            <a:endParaRPr lang="en-US" sz="2800" dirty="0">
              <a:latin typeface="Montserrat" pitchFamily="2" charset="77"/>
            </a:endParaRPr>
          </a:p>
        </p:txBody>
      </p:sp>
      <p:sp>
        <p:nvSpPr>
          <p:cNvPr id="5" name="TextBox 4">
            <a:extLst>
              <a:ext uri="{FF2B5EF4-FFF2-40B4-BE49-F238E27FC236}">
                <a16:creationId xmlns:a16="http://schemas.microsoft.com/office/drawing/2014/main" id="{E81BC064-FCCF-4B2D-61C9-C93C80C226AB}"/>
              </a:ext>
            </a:extLst>
          </p:cNvPr>
          <p:cNvSpPr txBox="1"/>
          <p:nvPr/>
        </p:nvSpPr>
        <p:spPr>
          <a:xfrm>
            <a:off x="606951" y="5965608"/>
            <a:ext cx="10421754" cy="230832"/>
          </a:xfrm>
          <a:prstGeom prst="rect">
            <a:avLst/>
          </a:prstGeom>
          <a:noFill/>
        </p:spPr>
        <p:txBody>
          <a:bodyPr wrap="square" rtlCol="0">
            <a:spAutoFit/>
          </a:bodyPr>
          <a:lstStyle/>
          <a:p>
            <a:pPr algn="l"/>
            <a:r>
              <a:rPr lang="en-US" sz="900" dirty="0">
                <a:latin typeface="Montserrat" pitchFamily="2" charset="77"/>
              </a:rPr>
              <a:t>American College of Obstetricians and Gynecologists, Committee Opinion Number 743, 2018, Reaffirmed 2023</a:t>
            </a:r>
          </a:p>
        </p:txBody>
      </p:sp>
    </p:spTree>
    <p:extLst>
      <p:ext uri="{BB962C8B-B14F-4D97-AF65-F5344CB8AC3E}">
        <p14:creationId xmlns:p14="http://schemas.microsoft.com/office/powerpoint/2010/main" val="2189736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E1D817-1B42-4D8F-8805-645F8D841B44}"/>
              </a:ext>
            </a:extLst>
          </p:cNvPr>
          <p:cNvPicPr>
            <a:picLocks noChangeAspect="1"/>
          </p:cNvPicPr>
          <p:nvPr/>
        </p:nvPicPr>
        <p:blipFill rotWithShape="1">
          <a:blip r:embed="rId3"/>
          <a:srcRect l="452" t="1477" r="1052" b="1372"/>
          <a:stretch/>
        </p:blipFill>
        <p:spPr>
          <a:xfrm>
            <a:off x="627236" y="182618"/>
            <a:ext cx="11070430" cy="5860256"/>
          </a:xfrm>
          <a:prstGeom prst="rect">
            <a:avLst/>
          </a:prstGeom>
          <a:effectLst>
            <a:outerShdw blurRad="101600" dist="101600" dir="2700000" algn="tl" rotWithShape="0">
              <a:prstClr val="black">
                <a:alpha val="40000"/>
              </a:prstClr>
            </a:outerShdw>
          </a:effectLst>
        </p:spPr>
      </p:pic>
      <p:sp>
        <p:nvSpPr>
          <p:cNvPr id="12" name="Oval 11">
            <a:extLst>
              <a:ext uri="{FF2B5EF4-FFF2-40B4-BE49-F238E27FC236}">
                <a16:creationId xmlns:a16="http://schemas.microsoft.com/office/drawing/2014/main" id="{76C87F10-5BD4-4108-83DD-315EA9EBE64F}"/>
              </a:ext>
            </a:extLst>
          </p:cNvPr>
          <p:cNvSpPr/>
          <p:nvPr/>
        </p:nvSpPr>
        <p:spPr>
          <a:xfrm>
            <a:off x="4631632" y="947532"/>
            <a:ext cx="1451113" cy="1318591"/>
          </a:xfrm>
          <a:prstGeom prst="ellipse">
            <a:avLst/>
          </a:prstGeom>
          <a:solidFill>
            <a:srgbClr val="FF0000"/>
          </a:solidFill>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800" dirty="0">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1</a:t>
            </a:r>
            <a:endParaRPr lang="en-US" dirty="0">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endParaRPr>
          </a:p>
          <a:p>
            <a:pPr algn="ctr"/>
            <a:r>
              <a:rPr lang="en-US" dirty="0">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or more</a:t>
            </a:r>
          </a:p>
        </p:txBody>
      </p:sp>
      <p:sp>
        <p:nvSpPr>
          <p:cNvPr id="13" name="Oval 12">
            <a:extLst>
              <a:ext uri="{FF2B5EF4-FFF2-40B4-BE49-F238E27FC236}">
                <a16:creationId xmlns:a16="http://schemas.microsoft.com/office/drawing/2014/main" id="{7CF9D921-DAD5-4BD7-BB1A-BD8386016A03}"/>
              </a:ext>
            </a:extLst>
          </p:cNvPr>
          <p:cNvSpPr/>
          <p:nvPr/>
        </p:nvSpPr>
        <p:spPr>
          <a:xfrm>
            <a:off x="10133911" y="967408"/>
            <a:ext cx="1451113" cy="1318591"/>
          </a:xfrm>
          <a:prstGeom prst="ellipse">
            <a:avLst/>
          </a:prstGeom>
          <a:solidFill>
            <a:srgbClr val="FF6600"/>
          </a:solidFill>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a:r>
              <a:rPr lang="en-US" dirty="0">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more than</a:t>
            </a:r>
          </a:p>
          <a:p>
            <a:pPr algn="ctr"/>
            <a:r>
              <a:rPr lang="en-US" sz="4800" dirty="0">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1</a:t>
            </a:r>
            <a:endParaRPr lang="en-US" dirty="0">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endParaRPr>
          </a:p>
        </p:txBody>
      </p:sp>
      <p:sp>
        <p:nvSpPr>
          <p:cNvPr id="14" name="Oval 13">
            <a:extLst>
              <a:ext uri="{FF2B5EF4-FFF2-40B4-BE49-F238E27FC236}">
                <a16:creationId xmlns:a16="http://schemas.microsoft.com/office/drawing/2014/main" id="{8DA09FE1-9264-4A7A-9F61-67F3D61806C7}"/>
              </a:ext>
            </a:extLst>
          </p:cNvPr>
          <p:cNvSpPr/>
          <p:nvPr/>
        </p:nvSpPr>
        <p:spPr>
          <a:xfrm>
            <a:off x="5595620" y="718820"/>
            <a:ext cx="139700" cy="124246"/>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A07D92-0CA5-4697-898C-822FD79A4BF8}"/>
              </a:ext>
            </a:extLst>
          </p:cNvPr>
          <p:cNvSpPr/>
          <p:nvPr/>
        </p:nvSpPr>
        <p:spPr>
          <a:xfrm>
            <a:off x="7636086" y="952397"/>
            <a:ext cx="139700" cy="124246"/>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5EE8D3-5432-446C-BF76-476809A83E46}"/>
              </a:ext>
            </a:extLst>
          </p:cNvPr>
          <p:cNvSpPr/>
          <p:nvPr/>
        </p:nvSpPr>
        <p:spPr>
          <a:xfrm>
            <a:off x="764118" y="4925379"/>
            <a:ext cx="158750" cy="160970"/>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EF78AD9-46E2-4600-8065-FD755857FBAF}"/>
              </a:ext>
            </a:extLst>
          </p:cNvPr>
          <p:cNvSpPr/>
          <p:nvPr/>
        </p:nvSpPr>
        <p:spPr>
          <a:xfrm>
            <a:off x="764118" y="5376229"/>
            <a:ext cx="158750" cy="160970"/>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B4BAA5-7911-41CD-8F72-5B99189836DF}"/>
              </a:ext>
            </a:extLst>
          </p:cNvPr>
          <p:cNvSpPr/>
          <p:nvPr/>
        </p:nvSpPr>
        <p:spPr>
          <a:xfrm>
            <a:off x="7512896" y="2581486"/>
            <a:ext cx="139700" cy="160970"/>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6E1CD1-B42A-427C-AF5E-4B1045622F9E}"/>
              </a:ext>
            </a:extLst>
          </p:cNvPr>
          <p:cNvSpPr/>
          <p:nvPr/>
        </p:nvSpPr>
        <p:spPr>
          <a:xfrm>
            <a:off x="7192856" y="2253826"/>
            <a:ext cx="139700" cy="160970"/>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56395"/>
      </p:ext>
    </p:extLst>
  </p:cSld>
  <p:clrMapOvr>
    <a:masterClrMapping/>
  </p:clrMapOvr>
  <mc:AlternateContent xmlns:mc="http://schemas.openxmlformats.org/markup-compatibility/2006" xmlns:p14="http://schemas.microsoft.com/office/powerpoint/2010/main">
    <mc:Choice Requires="p14">
      <p:transition p14:dur="0" advTm="100"/>
    </mc:Choice>
    <mc:Fallback xmlns="">
      <p:transition advTm="1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5">
      <a:dk1>
        <a:srgbClr val="000000"/>
      </a:dk1>
      <a:lt1>
        <a:srgbClr val="FFFFFF"/>
      </a:lt1>
      <a:dk2>
        <a:srgbClr val="D85D5B"/>
      </a:dk2>
      <a:lt2>
        <a:srgbClr val="FAF3F2"/>
      </a:lt2>
      <a:accent1>
        <a:srgbClr val="FD8369"/>
      </a:accent1>
      <a:accent2>
        <a:srgbClr val="FD8369"/>
      </a:accent2>
      <a:accent3>
        <a:srgbClr val="D85D5B"/>
      </a:accent3>
      <a:accent4>
        <a:srgbClr val="D85D5B"/>
      </a:accent4>
      <a:accent5>
        <a:srgbClr val="E9E7E6"/>
      </a:accent5>
      <a:accent6>
        <a:srgbClr val="A2A2A2"/>
      </a:accent6>
      <a:hlink>
        <a:srgbClr val="D85D5B"/>
      </a:hlink>
      <a:folHlink>
        <a:srgbClr val="FDC2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LDA+CMQCC Slide Deck (updated2023)" id="{739D6F42-4909-494F-B544-BB706AEC4B2A}" vid="{666DCDF9-2BE5-A843-AD7A-C3C97432F5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33126</TotalTime>
  <Words>3171</Words>
  <Application>Microsoft Macintosh PowerPoint</Application>
  <PresentationFormat>Widescreen</PresentationFormat>
  <Paragraphs>352</Paragraphs>
  <Slides>40</Slides>
  <Notes>18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Arial</vt:lpstr>
      <vt:lpstr>Calibri</vt:lpstr>
      <vt:lpstr>Helvetica Neue</vt:lpstr>
      <vt:lpstr>Montserrat</vt:lpstr>
      <vt:lpstr>Open Sans</vt:lpstr>
      <vt:lpstr>Roboto</vt:lpstr>
      <vt:lpstr>Roboto Condensed Light</vt:lpstr>
      <vt:lpstr>Roboto Thin</vt:lpstr>
      <vt:lpstr>Wingdings</vt:lpstr>
      <vt:lpstr>1_Office Theme</vt:lpstr>
      <vt:lpstr>PowerPoint.Show.8</vt:lpstr>
      <vt:lpstr>PowerPoint Presentation</vt:lpstr>
      <vt:lpstr>PowerPoint Presentation</vt:lpstr>
      <vt:lpstr>PowerPoint Presentation</vt:lpstr>
      <vt:lpstr>PowerPoint Presentation</vt:lpstr>
      <vt:lpstr>Community-Based QI Implementation and Roles of Influencers</vt:lpstr>
      <vt:lpstr>PowerPoint Presentation</vt:lpstr>
      <vt:lpstr>PowerPoint Presentation</vt:lpstr>
      <vt:lpstr>LDA Recommendations to Prevent Preeclampsia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Vaillancourt</dc:creator>
  <cp:lastModifiedBy>Sarah Vaillancourt</cp:lastModifiedBy>
  <cp:revision>22</cp:revision>
  <cp:lastPrinted>2022-10-11T17:34:36Z</cp:lastPrinted>
  <dcterms:created xsi:type="dcterms:W3CDTF">2026-01-05T17:23:20Z</dcterms:created>
  <dcterms:modified xsi:type="dcterms:W3CDTF">2026-01-30T23:00:07Z</dcterms:modified>
</cp:coreProperties>
</file>