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Lst>
  <p:notesMasterIdLst>
    <p:notesMasterId r:id="rId56"/>
  </p:notesMasterIdLst>
  <p:sldIdLst>
    <p:sldId id="256" r:id="rId2"/>
    <p:sldId id="1654" r:id="rId3"/>
    <p:sldId id="1655" r:id="rId4"/>
    <p:sldId id="1656" r:id="rId5"/>
    <p:sldId id="1657" r:id="rId6"/>
    <p:sldId id="1658" r:id="rId7"/>
    <p:sldId id="1700" r:id="rId8"/>
    <p:sldId id="1701" r:id="rId9"/>
    <p:sldId id="1702" r:id="rId10"/>
    <p:sldId id="1703" r:id="rId11"/>
    <p:sldId id="1704" r:id="rId12"/>
    <p:sldId id="1705" r:id="rId13"/>
    <p:sldId id="1706" r:id="rId14"/>
    <p:sldId id="343" r:id="rId15"/>
    <p:sldId id="344" r:id="rId16"/>
    <p:sldId id="1707" r:id="rId17"/>
    <p:sldId id="407" r:id="rId18"/>
    <p:sldId id="1708" r:id="rId19"/>
    <p:sldId id="347" r:id="rId20"/>
    <p:sldId id="1709" r:id="rId21"/>
    <p:sldId id="315" r:id="rId22"/>
    <p:sldId id="1710" r:id="rId23"/>
    <p:sldId id="304" r:id="rId24"/>
    <p:sldId id="1711" r:id="rId25"/>
    <p:sldId id="1712" r:id="rId26"/>
    <p:sldId id="1713" r:id="rId27"/>
    <p:sldId id="312" r:id="rId28"/>
    <p:sldId id="1714" r:id="rId29"/>
    <p:sldId id="1715" r:id="rId30"/>
    <p:sldId id="351" r:id="rId31"/>
    <p:sldId id="414" r:id="rId32"/>
    <p:sldId id="415" r:id="rId33"/>
    <p:sldId id="416" r:id="rId34"/>
    <p:sldId id="1716" r:id="rId35"/>
    <p:sldId id="1717" r:id="rId36"/>
    <p:sldId id="1718" r:id="rId37"/>
    <p:sldId id="360" r:id="rId38"/>
    <p:sldId id="1733" r:id="rId39"/>
    <p:sldId id="1719" r:id="rId40"/>
    <p:sldId id="1720" r:id="rId41"/>
    <p:sldId id="1721" r:id="rId42"/>
    <p:sldId id="371" r:id="rId43"/>
    <p:sldId id="338" r:id="rId44"/>
    <p:sldId id="950" r:id="rId45"/>
    <p:sldId id="1723" r:id="rId46"/>
    <p:sldId id="1724" r:id="rId47"/>
    <p:sldId id="1725" r:id="rId48"/>
    <p:sldId id="1726" r:id="rId49"/>
    <p:sldId id="1727" r:id="rId50"/>
    <p:sldId id="1728" r:id="rId51"/>
    <p:sldId id="1729" r:id="rId52"/>
    <p:sldId id="1730" r:id="rId53"/>
    <p:sldId id="1731" r:id="rId54"/>
    <p:sldId id="1732" r:id="rId55"/>
  </p:sldIdLst>
  <p:sldSz cx="12192000" cy="6858000"/>
  <p:notesSz cx="9363075" cy="7077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j/Q30+GoE+yvDKHkuHkyyR/c7gC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3D00"/>
    <a:srgbClr val="DA632C"/>
    <a:srgbClr val="C3E5E6"/>
    <a:srgbClr val="C3E5D3"/>
    <a:srgbClr val="D3FFF5"/>
    <a:srgbClr val="E8FFF5"/>
    <a:srgbClr val="A374BA"/>
    <a:srgbClr val="9B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82887"/>
  </p:normalViewPr>
  <p:slideViewPr>
    <p:cSldViewPr snapToGrid="0">
      <p:cViewPr>
        <p:scale>
          <a:sx n="105" d="100"/>
          <a:sy n="105" d="100"/>
        </p:scale>
        <p:origin x="600" y="7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121" d="100"/>
          <a:sy n="121" d="100"/>
        </p:scale>
        <p:origin x="2200"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66"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057972" cy="354175"/>
          </a:xfrm>
          <a:prstGeom prst="rect">
            <a:avLst/>
          </a:prstGeom>
          <a:noFill/>
          <a:ln>
            <a:noFill/>
          </a:ln>
        </p:spPr>
        <p:txBody>
          <a:bodyPr spcFirstLastPara="1" wrap="square" lIns="93925" tIns="46950" rIns="93925" bIns="469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303505" y="0"/>
            <a:ext cx="4057972" cy="354175"/>
          </a:xfrm>
          <a:prstGeom prst="rect">
            <a:avLst/>
          </a:prstGeom>
          <a:noFill/>
          <a:ln>
            <a:noFill/>
          </a:ln>
        </p:spPr>
        <p:txBody>
          <a:bodyPr spcFirstLastPara="1" wrap="square" lIns="93925" tIns="46950" rIns="93925" bIns="469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322513" y="530225"/>
            <a:ext cx="4718050" cy="2654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6947" y="3362252"/>
            <a:ext cx="7489181" cy="3184364"/>
          </a:xfrm>
          <a:prstGeom prst="rect">
            <a:avLst/>
          </a:prstGeom>
          <a:noFill/>
          <a:ln>
            <a:noFill/>
          </a:ln>
        </p:spPr>
        <p:txBody>
          <a:bodyPr spcFirstLastPara="1" wrap="square" lIns="93925" tIns="46950" rIns="93925" bIns="469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721298"/>
            <a:ext cx="4057972" cy="354175"/>
          </a:xfrm>
          <a:prstGeom prst="rect">
            <a:avLst/>
          </a:prstGeom>
          <a:noFill/>
          <a:ln>
            <a:noFill/>
          </a:ln>
        </p:spPr>
        <p:txBody>
          <a:bodyPr spcFirstLastPara="1" wrap="square" lIns="93925" tIns="46950" rIns="93925" bIns="469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303505" y="6721298"/>
            <a:ext cx="4057972" cy="354175"/>
          </a:xfrm>
          <a:prstGeom prst="rect">
            <a:avLst/>
          </a:prstGeom>
          <a:noFill/>
          <a:ln>
            <a:noFill/>
          </a:ln>
        </p:spPr>
        <p:txBody>
          <a:bodyPr spcFirstLastPara="1" wrap="square" lIns="93925" tIns="46950" rIns="93925" bIns="469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txBox="1"/>
          <p:nvPr/>
        </p:nvSpPr>
        <p:spPr>
          <a:xfrm>
            <a:off x="5265969" y="6657844"/>
            <a:ext cx="4028860" cy="350990"/>
          </a:xfrm>
          <a:prstGeom prst="rect">
            <a:avLst/>
          </a:prstGeom>
          <a:noFill/>
          <a:ln>
            <a:noFill/>
          </a:ln>
        </p:spPr>
        <p:txBody>
          <a:bodyPr spcFirstLastPara="1" wrap="square" lIns="92100" tIns="46050" rIns="92100" bIns="460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
        <p:nvSpPr>
          <p:cNvPr id="59" name="Google Shape;59;p1:notes"/>
          <p:cNvSpPr>
            <a:spLocks noGrp="1" noRot="1" noChangeAspect="1"/>
          </p:cNvSpPr>
          <p:nvPr>
            <p:ph type="sldImg" idx="2"/>
          </p:nvPr>
        </p:nvSpPr>
        <p:spPr>
          <a:xfrm>
            <a:off x="2322513" y="530225"/>
            <a:ext cx="4718050" cy="2654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 name="Google Shape;60;p1:notes"/>
          <p:cNvSpPr txBox="1">
            <a:spLocks noGrp="1"/>
          </p:cNvSpPr>
          <p:nvPr>
            <p:ph type="body" idx="1"/>
          </p:nvPr>
        </p:nvSpPr>
        <p:spPr>
          <a:xfrm>
            <a:off x="936947" y="3362252"/>
            <a:ext cx="7489181" cy="3184364"/>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13486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2194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7782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790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0724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590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8489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0221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1021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22247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2</a:t>
            </a:fld>
            <a:endParaRPr lang="en-US" altLang="en-US" dirty="0"/>
          </a:p>
        </p:txBody>
      </p:sp>
    </p:spTree>
    <p:extLst>
      <p:ext uri="{BB962C8B-B14F-4D97-AF65-F5344CB8AC3E}">
        <p14:creationId xmlns:p14="http://schemas.microsoft.com/office/powerpoint/2010/main" val="1933393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55950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F5147-AECE-4FE0-9A9B-3FD2D2C39408}" type="slidenum">
              <a:rPr lang="en-US" smtClean="0"/>
              <a:t>21</a:t>
            </a:fld>
            <a:endParaRPr lang="en-US"/>
          </a:p>
        </p:txBody>
      </p:sp>
    </p:spTree>
    <p:extLst>
      <p:ext uri="{BB962C8B-B14F-4D97-AF65-F5344CB8AC3E}">
        <p14:creationId xmlns:p14="http://schemas.microsoft.com/office/powerpoint/2010/main" val="1191837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0609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F5147-AECE-4FE0-9A9B-3FD2D2C39408}" type="slidenum">
              <a:rPr lang="en-US" smtClean="0"/>
              <a:t>23</a:t>
            </a:fld>
            <a:endParaRPr lang="en-US"/>
          </a:p>
        </p:txBody>
      </p:sp>
    </p:spTree>
    <p:extLst>
      <p:ext uri="{BB962C8B-B14F-4D97-AF65-F5344CB8AC3E}">
        <p14:creationId xmlns:p14="http://schemas.microsoft.com/office/powerpoint/2010/main" val="2149773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23004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05581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42275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Silke</a:t>
            </a:r>
          </a:p>
        </p:txBody>
      </p:sp>
      <p:sp>
        <p:nvSpPr>
          <p:cNvPr id="4" name="Slide Number Placeholder 3"/>
          <p:cNvSpPr>
            <a:spLocks noGrp="1"/>
          </p:cNvSpPr>
          <p:nvPr>
            <p:ph type="sldNum" sz="quarter" idx="5"/>
          </p:nvPr>
        </p:nvSpPr>
        <p:spPr/>
        <p:txBody>
          <a:bodyPr/>
          <a:lstStyle/>
          <a:p>
            <a:fld id="{BD9F5147-AECE-4FE0-9A9B-3FD2D2C39408}" type="slidenum">
              <a:rPr lang="en-US" smtClean="0"/>
              <a:t>27</a:t>
            </a:fld>
            <a:endParaRPr lang="en-US"/>
          </a:p>
        </p:txBody>
      </p:sp>
    </p:spTree>
    <p:extLst>
      <p:ext uri="{BB962C8B-B14F-4D97-AF65-F5344CB8AC3E}">
        <p14:creationId xmlns:p14="http://schemas.microsoft.com/office/powerpoint/2010/main" val="2298388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74815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05533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2945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F5147-AECE-4FE0-9A9B-3FD2D2C39408}" type="slidenum">
              <a:rPr lang="en-US" smtClean="0"/>
              <a:t>30</a:t>
            </a:fld>
            <a:endParaRPr lang="en-US"/>
          </a:p>
        </p:txBody>
      </p:sp>
    </p:spTree>
    <p:extLst>
      <p:ext uri="{BB962C8B-B14F-4D97-AF65-F5344CB8AC3E}">
        <p14:creationId xmlns:p14="http://schemas.microsoft.com/office/powerpoint/2010/main" val="581027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F5147-AECE-4FE0-9A9B-3FD2D2C39408}" type="slidenum">
              <a:rPr lang="en-US" smtClean="0"/>
              <a:t>31</a:t>
            </a:fld>
            <a:endParaRPr lang="en-US"/>
          </a:p>
        </p:txBody>
      </p:sp>
    </p:spTree>
    <p:extLst>
      <p:ext uri="{BB962C8B-B14F-4D97-AF65-F5344CB8AC3E}">
        <p14:creationId xmlns:p14="http://schemas.microsoft.com/office/powerpoint/2010/main" val="1635680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F5147-AECE-4FE0-9A9B-3FD2D2C39408}" type="slidenum">
              <a:rPr lang="en-US" smtClean="0"/>
              <a:t>32</a:t>
            </a:fld>
            <a:endParaRPr lang="en-US"/>
          </a:p>
        </p:txBody>
      </p:sp>
    </p:spTree>
    <p:extLst>
      <p:ext uri="{BB962C8B-B14F-4D97-AF65-F5344CB8AC3E}">
        <p14:creationId xmlns:p14="http://schemas.microsoft.com/office/powerpoint/2010/main" val="2631790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F5147-AECE-4FE0-9A9B-3FD2D2C39408}" type="slidenum">
              <a:rPr lang="en-US" smtClean="0"/>
              <a:t>33</a:t>
            </a:fld>
            <a:endParaRPr lang="en-US"/>
          </a:p>
        </p:txBody>
      </p:sp>
    </p:spTree>
    <p:extLst>
      <p:ext uri="{BB962C8B-B14F-4D97-AF65-F5344CB8AC3E}">
        <p14:creationId xmlns:p14="http://schemas.microsoft.com/office/powerpoint/2010/main" val="40979107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509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71660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556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a:t>
            </a:r>
          </a:p>
        </p:txBody>
      </p:sp>
      <p:sp>
        <p:nvSpPr>
          <p:cNvPr id="4" name="Slide Number Placeholder 3"/>
          <p:cNvSpPr>
            <a:spLocks noGrp="1"/>
          </p:cNvSpPr>
          <p:nvPr>
            <p:ph type="sldNum" sz="quarter" idx="5"/>
          </p:nvPr>
        </p:nvSpPr>
        <p:spPr/>
        <p:txBody>
          <a:bodyPr/>
          <a:lstStyle/>
          <a:p>
            <a:fld id="{BD9F5147-AECE-4FE0-9A9B-3FD2D2C39408}" type="slidenum">
              <a:rPr lang="en-US" smtClean="0"/>
              <a:t>37</a:t>
            </a:fld>
            <a:endParaRPr lang="en-US"/>
          </a:p>
        </p:txBody>
      </p:sp>
    </p:spTree>
    <p:extLst>
      <p:ext uri="{BB962C8B-B14F-4D97-AF65-F5344CB8AC3E}">
        <p14:creationId xmlns:p14="http://schemas.microsoft.com/office/powerpoint/2010/main" val="2839048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3509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086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84024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9056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45937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F5147-AECE-4FE0-9A9B-3FD2D2C39408}" type="slidenum">
              <a:rPr lang="en-US" smtClean="0"/>
              <a:t>42</a:t>
            </a:fld>
            <a:endParaRPr lang="en-US"/>
          </a:p>
        </p:txBody>
      </p:sp>
    </p:spTree>
    <p:extLst>
      <p:ext uri="{BB962C8B-B14F-4D97-AF65-F5344CB8AC3E}">
        <p14:creationId xmlns:p14="http://schemas.microsoft.com/office/powerpoint/2010/main" val="751706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27258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650432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2688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490795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2596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3616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8454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25857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83793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Blair</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8161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3447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notes"/>
          <p:cNvSpPr txBox="1">
            <a:spLocks noGrp="1"/>
          </p:cNvSpPr>
          <p:nvPr>
            <p:ph type="body" idx="1"/>
          </p:nvPr>
        </p:nvSpPr>
        <p:spPr>
          <a:xfrm>
            <a:off x="708191" y="4448309"/>
            <a:ext cx="5660693" cy="4212961"/>
          </a:xfrm>
          <a:prstGeom prst="rect">
            <a:avLst/>
          </a:prstGeom>
          <a:noFill/>
          <a:ln>
            <a:noFill/>
          </a:ln>
        </p:spPr>
        <p:txBody>
          <a:bodyPr spcFirstLastPara="1" wrap="square" lIns="93925" tIns="46950" rIns="93925" bIns="46950" anchor="t" anchorCtr="0">
            <a:noAutofit/>
          </a:bodyPr>
          <a:lstStyle/>
          <a:p>
            <a:pPr marL="0" lvl="0" indent="0" algn="l" rtl="0">
              <a:lnSpc>
                <a:spcPct val="100000"/>
              </a:lnSpc>
              <a:spcBef>
                <a:spcPts val="360"/>
              </a:spcBef>
              <a:spcAft>
                <a:spcPts val="0"/>
              </a:spcAft>
              <a:buSzPts val="1400"/>
              <a:buNone/>
            </a:pPr>
            <a:endParaRPr dirty="0"/>
          </a:p>
        </p:txBody>
      </p:sp>
      <p:sp>
        <p:nvSpPr>
          <p:cNvPr id="367" name="Google Shape;367;p1:notes"/>
          <p:cNvSpPr>
            <a:spLocks noGrp="1" noRot="1" noChangeAspect="1"/>
          </p:cNvSpPr>
          <p:nvPr>
            <p:ph type="sldImg" idx="2"/>
          </p:nvPr>
        </p:nvSpPr>
        <p:spPr>
          <a:xfrm>
            <a:off x="417513" y="701675"/>
            <a:ext cx="6242050" cy="35115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3622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27164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2513" y="530225"/>
            <a:ext cx="3349625" cy="1884363"/>
          </a:xfrm>
        </p:spPr>
      </p:sp>
      <p:sp>
        <p:nvSpPr>
          <p:cNvPr id="3" name="Notes Placeholder 2"/>
          <p:cNvSpPr>
            <a:spLocks noGrp="1"/>
          </p:cNvSpPr>
          <p:nvPr>
            <p:ph type="body" idx="1"/>
          </p:nvPr>
        </p:nvSpPr>
        <p:spPr>
          <a:xfrm>
            <a:off x="936947" y="2547937"/>
            <a:ext cx="7489181" cy="3998679"/>
          </a:xfrm>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dirty="0"/>
          </a:p>
        </p:txBody>
      </p:sp>
      <p:sp>
        <p:nvSpPr>
          <p:cNvPr id="5" name="Slide Number Placeholder 4"/>
          <p:cNvSpPr>
            <a:spLocks noGrp="1"/>
          </p:cNvSpPr>
          <p:nvPr>
            <p:ph type="sldNum" sz="quarter" idx="5"/>
          </p:nvPr>
        </p:nvSpPr>
        <p:spPr/>
        <p:txBody>
          <a:bodyPr/>
          <a:lstStyle/>
          <a:p>
            <a:fld id="{5BDC9F66-FAE5-5F48-95EE-ED992B26C4E1}" type="slidenum">
              <a:rPr lang="en-US" altLang="en-US" smtClean="0"/>
              <a:pPr/>
              <a:t>8</a:t>
            </a:fld>
            <a:endParaRPr lang="en-US" altLang="en-US" dirty="0"/>
          </a:p>
        </p:txBody>
      </p:sp>
    </p:spTree>
    <p:extLst>
      <p:ext uri="{BB962C8B-B14F-4D97-AF65-F5344CB8AC3E}">
        <p14:creationId xmlns:p14="http://schemas.microsoft.com/office/powerpoint/2010/main" val="243530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0522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44"/>
          <p:cNvSpPr/>
          <p:nvPr/>
        </p:nvSpPr>
        <p:spPr>
          <a:xfrm>
            <a:off x="-11955" y="1940614"/>
            <a:ext cx="12203955" cy="4917387"/>
          </a:xfrm>
          <a:prstGeom prst="rect">
            <a:avLst/>
          </a:prstGeom>
          <a:solidFill>
            <a:srgbClr val="E3E3E3">
              <a:alpha val="6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7" name="Google Shape;17;p44"/>
          <p:cNvSpPr txBox="1">
            <a:spLocks noGrp="1"/>
          </p:cNvSpPr>
          <p:nvPr>
            <p:ph type="ctrTitle"/>
          </p:nvPr>
        </p:nvSpPr>
        <p:spPr>
          <a:xfrm>
            <a:off x="2840567" y="2114007"/>
            <a:ext cx="8026400" cy="2209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46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4"/>
          <p:cNvSpPr txBox="1">
            <a:spLocks noGrp="1"/>
          </p:cNvSpPr>
          <p:nvPr>
            <p:ph type="subTitle" idx="1"/>
          </p:nvPr>
        </p:nvSpPr>
        <p:spPr>
          <a:xfrm>
            <a:off x="2840567" y="4425516"/>
            <a:ext cx="8741833" cy="1137085"/>
          </a:xfrm>
          <a:prstGeom prst="rect">
            <a:avLst/>
          </a:prstGeom>
          <a:noFill/>
          <a:ln>
            <a:noFill/>
          </a:ln>
        </p:spPr>
        <p:txBody>
          <a:bodyPr spcFirstLastPara="1" wrap="square" lIns="91425" tIns="45700" rIns="91425" bIns="45700" anchor="t" anchorCtr="0">
            <a:noAutofit/>
          </a:bodyPr>
          <a:lstStyle>
            <a:lvl1pPr lvl="0" algn="l">
              <a:lnSpc>
                <a:spcPct val="100000"/>
              </a:lnSpc>
              <a:spcBef>
                <a:spcPts val="500"/>
              </a:spcBef>
              <a:spcAft>
                <a:spcPts val="0"/>
              </a:spcAft>
              <a:buSzPts val="1875"/>
              <a:buFont typeface="Noto Sans Symbols"/>
              <a:buNone/>
              <a:defRPr sz="2500" b="0" i="0">
                <a:latin typeface="Arial"/>
                <a:ea typeface="Arial"/>
                <a:cs typeface="Arial"/>
                <a:sym typeface="Arial"/>
              </a:defRPr>
            </a:lvl1pPr>
            <a:lvl2pPr lvl="1" algn="l">
              <a:lnSpc>
                <a:spcPct val="100000"/>
              </a:lnSpc>
              <a:spcBef>
                <a:spcPts val="360"/>
              </a:spcBef>
              <a:spcAft>
                <a:spcPts val="0"/>
              </a:spcAft>
              <a:buSzPts val="1440"/>
              <a:buChar char="◻"/>
              <a:defRPr/>
            </a:lvl2pPr>
            <a:lvl3pPr lvl="2" algn="l">
              <a:lnSpc>
                <a:spcPct val="100000"/>
              </a:lnSpc>
              <a:spcBef>
                <a:spcPts val="360"/>
              </a:spcBef>
              <a:spcAft>
                <a:spcPts val="0"/>
              </a:spcAft>
              <a:buSzPts val="1170"/>
              <a:buChar char="■"/>
              <a:defRPr/>
            </a:lvl3pPr>
            <a:lvl4pPr lvl="3" algn="l">
              <a:lnSpc>
                <a:spcPct val="100000"/>
              </a:lnSpc>
              <a:spcBef>
                <a:spcPts val="360"/>
              </a:spcBef>
              <a:spcAft>
                <a:spcPts val="0"/>
              </a:spcAft>
              <a:buSzPts val="126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a:endParaRPr/>
          </a:p>
        </p:txBody>
      </p:sp>
      <p:grpSp>
        <p:nvGrpSpPr>
          <p:cNvPr id="19" name="Google Shape;19;p44"/>
          <p:cNvGrpSpPr/>
          <p:nvPr/>
        </p:nvGrpSpPr>
        <p:grpSpPr>
          <a:xfrm>
            <a:off x="-11954" y="0"/>
            <a:ext cx="12192001" cy="1943100"/>
            <a:chOff x="0" y="0"/>
            <a:chExt cx="9144001" cy="1240563"/>
          </a:xfrm>
        </p:grpSpPr>
        <p:sp>
          <p:nvSpPr>
            <p:cNvPr id="20" name="Google Shape;20;p44"/>
            <p:cNvSpPr/>
            <p:nvPr/>
          </p:nvSpPr>
          <p:spPr>
            <a:xfrm>
              <a:off x="1" y="0"/>
              <a:ext cx="9144000" cy="152400"/>
            </a:xfrm>
            <a:prstGeom prst="rect">
              <a:avLst/>
            </a:prstGeom>
            <a:solidFill>
              <a:srgbClr val="FF9933"/>
            </a:solidFill>
            <a:ln w="9525" cap="flat" cmpd="sng">
              <a:solidFill>
                <a:srgbClr val="FF9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Arial"/>
                <a:ea typeface="Arial"/>
                <a:cs typeface="Arial"/>
                <a:sym typeface="Arial"/>
              </a:endParaRPr>
            </a:p>
          </p:txBody>
        </p:sp>
        <p:cxnSp>
          <p:nvCxnSpPr>
            <p:cNvPr id="21" name="Google Shape;21;p44"/>
            <p:cNvCxnSpPr/>
            <p:nvPr/>
          </p:nvCxnSpPr>
          <p:spPr>
            <a:xfrm>
              <a:off x="0" y="1238975"/>
              <a:ext cx="9144000" cy="1588"/>
            </a:xfrm>
            <a:prstGeom prst="straightConnector1">
              <a:avLst/>
            </a:prstGeom>
            <a:noFill/>
            <a:ln w="19050" cap="flat" cmpd="sng">
              <a:solidFill>
                <a:srgbClr val="FF9300"/>
              </a:solidFill>
              <a:prstDash val="solid"/>
              <a:round/>
              <a:headEnd type="none" w="sm" len="sm"/>
              <a:tailEnd type="none" w="sm" len="sm"/>
            </a:ln>
          </p:spPr>
        </p:cxnSp>
      </p:grpSp>
      <p:pic>
        <p:nvPicPr>
          <p:cNvPr id="22" name="Google Shape;22;p44"/>
          <p:cNvPicPr preferRelativeResize="0"/>
          <p:nvPr/>
        </p:nvPicPr>
        <p:blipFill rotWithShape="1">
          <a:blip r:embed="rId2">
            <a:alphaModFix/>
          </a:blip>
          <a:srcRect/>
          <a:stretch/>
        </p:blipFill>
        <p:spPr>
          <a:xfrm>
            <a:off x="8458200" y="457200"/>
            <a:ext cx="3429000" cy="1257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358819-7D9B-11CB-DBC5-CC8BC5C076D2}"/>
              </a:ext>
            </a:extLst>
          </p:cNvPr>
          <p:cNvSpPr>
            <a:spLocks noGrp="1"/>
          </p:cNvSpPr>
          <p:nvPr>
            <p:ph type="sldNum" sz="quarter" idx="10"/>
          </p:nvPr>
        </p:nvSpPr>
        <p:spPr/>
        <p:txBody>
          <a:bodyPr/>
          <a:lstStyle/>
          <a:p>
            <a:fld id="{75DF2D63-3FF5-D547-96B9-BE9CCD1ABA58}" type="slidenum">
              <a:rPr lang="en-US" smtClean="0"/>
              <a:pPr/>
              <a:t>‹#›</a:t>
            </a:fld>
            <a:endParaRPr lang="en-US" dirty="0"/>
          </a:p>
        </p:txBody>
      </p:sp>
      <p:sp>
        <p:nvSpPr>
          <p:cNvPr id="4" name="Footer Placeholder 3">
            <a:extLst>
              <a:ext uri="{FF2B5EF4-FFF2-40B4-BE49-F238E27FC236}">
                <a16:creationId xmlns:a16="http://schemas.microsoft.com/office/drawing/2014/main" id="{B2EB2EEB-FE70-98B2-9437-0E1E91F929E8}"/>
              </a:ext>
            </a:extLst>
          </p:cNvPr>
          <p:cNvSpPr>
            <a:spLocks noGrp="1"/>
          </p:cNvSpPr>
          <p:nvPr>
            <p:ph type="ftr" sz="quarter" idx="11"/>
          </p:nvPr>
        </p:nvSpPr>
        <p:spPr/>
        <p:txBody>
          <a:bodyPr/>
          <a:lstStyle/>
          <a:p>
            <a:r>
              <a:rPr lang="en-US" dirty="0"/>
              <a:t>presentation title</a:t>
            </a:r>
          </a:p>
        </p:txBody>
      </p:sp>
      <p:cxnSp>
        <p:nvCxnSpPr>
          <p:cNvPr id="5" name="Straight Connector 4">
            <a:extLst>
              <a:ext uri="{FF2B5EF4-FFF2-40B4-BE49-F238E27FC236}">
                <a16:creationId xmlns:a16="http://schemas.microsoft.com/office/drawing/2014/main" id="{DFAA902D-BDC9-E5AF-D40D-7B8DE616EBE0}"/>
              </a:ext>
            </a:extLst>
          </p:cNvPr>
          <p:cNvCxnSpPr>
            <a:cxnSpLocks/>
          </p:cNvCxnSpPr>
          <p:nvPr userDrawn="1"/>
        </p:nvCxnSpPr>
        <p:spPr>
          <a:xfrm>
            <a:off x="5890260" y="1536192"/>
            <a:ext cx="411480" cy="0"/>
          </a:xfrm>
          <a:prstGeom prst="line">
            <a:avLst/>
          </a:prstGeom>
          <a:ln w="889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2A4017E-4CAA-8499-38AE-3A3306A7EB26}"/>
              </a:ext>
            </a:extLst>
          </p:cNvPr>
          <p:cNvSpPr>
            <a:spLocks noGrp="1"/>
          </p:cNvSpPr>
          <p:nvPr>
            <p:ph type="body" sz="quarter" idx="12"/>
          </p:nvPr>
        </p:nvSpPr>
        <p:spPr>
          <a:xfrm>
            <a:off x="2834640" y="2057400"/>
            <a:ext cx="6519672" cy="2971800"/>
          </a:xfrm>
          <a:solidFill>
            <a:schemeClr val="accent4"/>
          </a:solidFill>
        </p:spPr>
        <p:txBody>
          <a:bodyPr lIns="576072" tIns="228600" rIns="576072" bIns="228600" anchor="ctr"/>
          <a:lstStyle>
            <a:lvl1pPr marL="0" indent="0" algn="ctr">
              <a:lnSpc>
                <a:spcPts val="2460"/>
              </a:lnSpc>
              <a:buNone/>
              <a:defRPr sz="2000"/>
            </a:lvl1pPr>
          </a:lstStyle>
          <a:p>
            <a:pPr lvl="0"/>
            <a:r>
              <a:rPr lang="en-US"/>
              <a:t>Click to edit Master text styles</a:t>
            </a:r>
          </a:p>
        </p:txBody>
      </p:sp>
      <p:sp>
        <p:nvSpPr>
          <p:cNvPr id="11" name="Picture Placeholder 10">
            <a:extLst>
              <a:ext uri="{FF2B5EF4-FFF2-40B4-BE49-F238E27FC236}">
                <a16:creationId xmlns:a16="http://schemas.microsoft.com/office/drawing/2014/main" id="{E9103CB5-F9EF-D6DA-A5D4-DCCAEBEBE615}"/>
              </a:ext>
            </a:extLst>
          </p:cNvPr>
          <p:cNvSpPr>
            <a:spLocks noGrp="1"/>
          </p:cNvSpPr>
          <p:nvPr>
            <p:ph type="pic" sz="quarter" idx="13"/>
          </p:nvPr>
        </p:nvSpPr>
        <p:spPr>
          <a:xfrm>
            <a:off x="2871216" y="5330952"/>
            <a:ext cx="6519672" cy="1527048"/>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E217F00C-8F19-CB9F-D5BF-9A5F4C77E256}"/>
              </a:ext>
            </a:extLst>
          </p:cNvPr>
          <p:cNvSpPr>
            <a:spLocks noGrp="1"/>
          </p:cNvSpPr>
          <p:nvPr>
            <p:ph type="title"/>
          </p:nvPr>
        </p:nvSpPr>
        <p:spPr>
          <a:xfrm>
            <a:off x="4116324" y="609600"/>
            <a:ext cx="3959352" cy="530352"/>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62678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55184EC-3E3D-444B-9317-75AE859904B2}"/>
              </a:ext>
            </a:extLst>
          </p:cNvPr>
          <p:cNvPicPr>
            <a:picLocks noChangeAspect="1"/>
          </p:cNvPicPr>
          <p:nvPr userDrawn="1"/>
        </p:nvPicPr>
        <p:blipFill rotWithShape="1">
          <a:blip r:embed="rId2"/>
          <a:srcRect/>
          <a:stretch/>
        </p:blipFill>
        <p:spPr>
          <a:xfrm>
            <a:off x="2" y="-2"/>
            <a:ext cx="12191999" cy="6858001"/>
          </a:xfrm>
          <a:prstGeom prst="rect">
            <a:avLst/>
          </a:prstGeom>
        </p:spPr>
      </p:pic>
      <p:pic>
        <p:nvPicPr>
          <p:cNvPr id="17" name="Picture 16">
            <a:extLst>
              <a:ext uri="{FF2B5EF4-FFF2-40B4-BE49-F238E27FC236}">
                <a16:creationId xmlns:a16="http://schemas.microsoft.com/office/drawing/2014/main" id="{42A4737D-FCC8-974E-9422-EBAA8AB9C098}"/>
              </a:ext>
            </a:extLst>
          </p:cNvPr>
          <p:cNvPicPr>
            <a:picLocks noChangeAspect="1"/>
          </p:cNvPicPr>
          <p:nvPr userDrawn="1"/>
        </p:nvPicPr>
        <p:blipFill>
          <a:blip r:embed="rId3">
            <a:alphaModFix amt="95000"/>
          </a:blip>
          <a:stretch>
            <a:fillRect/>
          </a:stretch>
        </p:blipFill>
        <p:spPr>
          <a:xfrm>
            <a:off x="248497" y="264583"/>
            <a:ext cx="4909913" cy="6317827"/>
          </a:xfrm>
          <a:prstGeom prst="rect">
            <a:avLst/>
          </a:prstGeom>
        </p:spPr>
      </p:pic>
      <p:sp>
        <p:nvSpPr>
          <p:cNvPr id="19" name="Title 1">
            <a:extLst>
              <a:ext uri="{FF2B5EF4-FFF2-40B4-BE49-F238E27FC236}">
                <a16:creationId xmlns:a16="http://schemas.microsoft.com/office/drawing/2014/main" id="{E06147AB-EA55-A04E-B208-2B0D18827171}"/>
              </a:ext>
            </a:extLst>
          </p:cNvPr>
          <p:cNvSpPr>
            <a:spLocks noGrp="1"/>
          </p:cNvSpPr>
          <p:nvPr>
            <p:ph type="ctrTitle" hasCustomPrompt="1"/>
          </p:nvPr>
        </p:nvSpPr>
        <p:spPr>
          <a:xfrm>
            <a:off x="596369" y="1186922"/>
            <a:ext cx="4055144" cy="2242078"/>
          </a:xfrm>
          <a:prstGeom prst="rect">
            <a:avLst/>
          </a:prstGeom>
        </p:spPr>
        <p:txBody>
          <a:bodyPr anchor="b" anchorCtr="0">
            <a:normAutofit/>
          </a:bodyPr>
          <a:lstStyle>
            <a:lvl1pPr algn="l">
              <a:defRPr sz="3000">
                <a:solidFill>
                  <a:schemeClr val="bg1"/>
                </a:solidFill>
              </a:defRPr>
            </a:lvl1pPr>
          </a:lstStyle>
          <a:p>
            <a:r>
              <a:rPr lang="en-US" dirty="0"/>
              <a:t>Community Birth Transfers Technical Expert Panel</a:t>
            </a:r>
          </a:p>
        </p:txBody>
      </p:sp>
      <p:sp>
        <p:nvSpPr>
          <p:cNvPr id="20" name="Subtitle 2">
            <a:extLst>
              <a:ext uri="{FF2B5EF4-FFF2-40B4-BE49-F238E27FC236}">
                <a16:creationId xmlns:a16="http://schemas.microsoft.com/office/drawing/2014/main" id="{3074A7B9-1C13-B24B-87C1-39A34AFD9950}"/>
              </a:ext>
            </a:extLst>
          </p:cNvPr>
          <p:cNvSpPr>
            <a:spLocks noGrp="1"/>
          </p:cNvSpPr>
          <p:nvPr>
            <p:ph type="subTitle" idx="1" hasCustomPrompt="1"/>
          </p:nvPr>
        </p:nvSpPr>
        <p:spPr>
          <a:xfrm>
            <a:off x="596369" y="3572935"/>
            <a:ext cx="4055144" cy="1075267"/>
          </a:xfrm>
          <a:prstGeom prst="rect">
            <a:avLst/>
          </a:prstGeom>
        </p:spPr>
        <p:txBody>
          <a:bodyPr/>
          <a:lstStyle>
            <a:lvl1pPr marL="0" indent="0" algn="l">
              <a:buNone/>
              <a:defRPr sz="1800" b="0" i="0">
                <a:solidFill>
                  <a:schemeClr val="bg1"/>
                </a:solidFill>
                <a:latin typeface="WORK SANS LIGHT ROMAN"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Session #2</a:t>
            </a:r>
          </a:p>
        </p:txBody>
      </p:sp>
      <p:pic>
        <p:nvPicPr>
          <p:cNvPr id="21" name="Picture 20">
            <a:extLst>
              <a:ext uri="{FF2B5EF4-FFF2-40B4-BE49-F238E27FC236}">
                <a16:creationId xmlns:a16="http://schemas.microsoft.com/office/drawing/2014/main" id="{A67D8D93-C909-FF4B-A3DC-198C8035CCF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725010" y="5704812"/>
            <a:ext cx="2311399" cy="453013"/>
          </a:xfrm>
          <a:prstGeom prst="rect">
            <a:avLst/>
          </a:prstGeom>
        </p:spPr>
      </p:pic>
      <p:sp>
        <p:nvSpPr>
          <p:cNvPr id="22" name="Content Placeholder 17">
            <a:extLst>
              <a:ext uri="{FF2B5EF4-FFF2-40B4-BE49-F238E27FC236}">
                <a16:creationId xmlns:a16="http://schemas.microsoft.com/office/drawing/2014/main" id="{1F5F2EBD-2B86-F74E-A60D-A6AF107F456F}"/>
              </a:ext>
            </a:extLst>
          </p:cNvPr>
          <p:cNvSpPr>
            <a:spLocks noGrp="1"/>
          </p:cNvSpPr>
          <p:nvPr>
            <p:ph sz="quarter" idx="13" hasCustomPrompt="1"/>
          </p:nvPr>
        </p:nvSpPr>
        <p:spPr>
          <a:xfrm>
            <a:off x="585898" y="463128"/>
            <a:ext cx="3458449" cy="406400"/>
          </a:xfrm>
          <a:prstGeom prst="rect">
            <a:avLst/>
          </a:prstGeom>
        </p:spPr>
        <p:txBody>
          <a:bodyPr>
            <a:noAutofit/>
          </a:bodyPr>
          <a:lstStyle>
            <a:lvl1pPr marL="0" indent="0">
              <a:buFontTx/>
              <a:buNone/>
              <a:defRPr sz="900">
                <a:solidFill>
                  <a:schemeClr val="bg1"/>
                </a:solidFill>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a:t>February 9, 2022</a:t>
            </a:r>
          </a:p>
        </p:txBody>
      </p:sp>
      <p:cxnSp>
        <p:nvCxnSpPr>
          <p:cNvPr id="23" name="Straight Connector 22">
            <a:extLst>
              <a:ext uri="{FF2B5EF4-FFF2-40B4-BE49-F238E27FC236}">
                <a16:creationId xmlns:a16="http://schemas.microsoft.com/office/drawing/2014/main" id="{B8EE99A3-184E-A948-94A5-C5B30F5D0A47}"/>
              </a:ext>
            </a:extLst>
          </p:cNvPr>
          <p:cNvCxnSpPr>
            <a:cxnSpLocks/>
          </p:cNvCxnSpPr>
          <p:nvPr userDrawn="1"/>
        </p:nvCxnSpPr>
        <p:spPr>
          <a:xfrm>
            <a:off x="605777" y="3479946"/>
            <a:ext cx="40457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51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 type="obj">
  <p:cSld name="OBJECT">
    <p:spTree>
      <p:nvGrpSpPr>
        <p:cNvPr id="1" name="Shape 23"/>
        <p:cNvGrpSpPr/>
        <p:nvPr/>
      </p:nvGrpSpPr>
      <p:grpSpPr>
        <a:xfrm>
          <a:off x="0" y="0"/>
          <a:ext cx="0" cy="0"/>
          <a:chOff x="0" y="0"/>
          <a:chExt cx="0" cy="0"/>
        </a:xfrm>
      </p:grpSpPr>
      <p:sp>
        <p:nvSpPr>
          <p:cNvPr id="24" name="Google Shape;24;p45"/>
          <p:cNvSpPr txBox="1">
            <a:spLocks noGrp="1"/>
          </p:cNvSpPr>
          <p:nvPr>
            <p:ph type="title"/>
          </p:nvPr>
        </p:nvSpPr>
        <p:spPr>
          <a:xfrm>
            <a:off x="609600" y="838200"/>
            <a:ext cx="10363200" cy="914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36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5"/>
          <p:cNvSpPr txBox="1">
            <a:spLocks noGrp="1"/>
          </p:cNvSpPr>
          <p:nvPr>
            <p:ph type="body" idx="1"/>
          </p:nvPr>
        </p:nvSpPr>
        <p:spPr>
          <a:xfrm>
            <a:off x="609600" y="1981200"/>
            <a:ext cx="10972800" cy="3886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40"/>
              </a:spcBef>
              <a:spcAft>
                <a:spcPts val="0"/>
              </a:spcAft>
              <a:buSzPts val="2400"/>
              <a:buChar char="■"/>
              <a:defRPr b="0" i="0">
                <a:latin typeface="Arial"/>
                <a:ea typeface="Arial"/>
                <a:cs typeface="Arial"/>
                <a:sym typeface="Arial"/>
              </a:defRPr>
            </a:lvl1pPr>
            <a:lvl2pPr marL="914400" lvl="1" indent="-370840" algn="l">
              <a:lnSpc>
                <a:spcPct val="100000"/>
              </a:lnSpc>
              <a:spcBef>
                <a:spcPts val="560"/>
              </a:spcBef>
              <a:spcAft>
                <a:spcPts val="0"/>
              </a:spcAft>
              <a:buSzPts val="2240"/>
              <a:buChar char="◻"/>
              <a:defRPr b="0" i="0">
                <a:latin typeface="Arial"/>
                <a:ea typeface="Arial"/>
                <a:cs typeface="Arial"/>
                <a:sym typeface="Arial"/>
              </a:defRPr>
            </a:lvl2pPr>
            <a:lvl3pPr marL="1371600" lvl="2" indent="-327660" algn="l">
              <a:lnSpc>
                <a:spcPct val="100000"/>
              </a:lnSpc>
              <a:spcBef>
                <a:spcPts val="480"/>
              </a:spcBef>
              <a:spcAft>
                <a:spcPts val="0"/>
              </a:spcAft>
              <a:buSzPts val="1560"/>
              <a:buChar char="■"/>
              <a:defRPr b="0" i="0">
                <a:latin typeface="Arial"/>
                <a:ea typeface="Arial"/>
                <a:cs typeface="Arial"/>
                <a:sym typeface="Arial"/>
              </a:defRPr>
            </a:lvl3pPr>
            <a:lvl4pPr marL="1828800" lvl="3" indent="-317500" algn="l">
              <a:lnSpc>
                <a:spcPct val="100000"/>
              </a:lnSpc>
              <a:spcBef>
                <a:spcPts val="400"/>
              </a:spcBef>
              <a:spcAft>
                <a:spcPts val="0"/>
              </a:spcAft>
              <a:buSzPts val="1400"/>
              <a:buChar char="◻"/>
              <a:defRPr b="0" i="0">
                <a:latin typeface="Arial"/>
                <a:ea typeface="Arial"/>
                <a:cs typeface="Arial"/>
                <a:sym typeface="Arial"/>
              </a:defRPr>
            </a:lvl4pPr>
            <a:lvl5pPr marL="2286000" lvl="4" indent="-355600" algn="l">
              <a:lnSpc>
                <a:spcPct val="100000"/>
              </a:lnSpc>
              <a:spcBef>
                <a:spcPts val="400"/>
              </a:spcBef>
              <a:spcAft>
                <a:spcPts val="0"/>
              </a:spcAft>
              <a:buSzPts val="2000"/>
              <a:buChar char="▪"/>
              <a:defRPr b="0" i="0">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 Long Logo">
  <p:cSld name="One Column / Long Logo">
    <p:spTree>
      <p:nvGrpSpPr>
        <p:cNvPr id="1" name="Shape 30"/>
        <p:cNvGrpSpPr/>
        <p:nvPr/>
      </p:nvGrpSpPr>
      <p:grpSpPr>
        <a:xfrm>
          <a:off x="0" y="0"/>
          <a:ext cx="0" cy="0"/>
          <a:chOff x="0" y="0"/>
          <a:chExt cx="0" cy="0"/>
        </a:xfrm>
      </p:grpSpPr>
      <p:sp>
        <p:nvSpPr>
          <p:cNvPr id="31" name="Google Shape;31;p50"/>
          <p:cNvSpPr txBox="1">
            <a:spLocks noGrp="1"/>
          </p:cNvSpPr>
          <p:nvPr>
            <p:ph type="title"/>
          </p:nvPr>
        </p:nvSpPr>
        <p:spPr>
          <a:xfrm>
            <a:off x="609600" y="655638"/>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0"/>
          <p:cNvSpPr txBox="1">
            <a:spLocks noGrp="1"/>
          </p:cNvSpPr>
          <p:nvPr>
            <p:ph type="body" idx="1"/>
          </p:nvPr>
        </p:nvSpPr>
        <p:spPr>
          <a:xfrm>
            <a:off x="609600" y="1981200"/>
            <a:ext cx="10972800" cy="3886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40"/>
              </a:spcBef>
              <a:spcAft>
                <a:spcPts val="0"/>
              </a:spcAft>
              <a:buSzPts val="2400"/>
              <a:buChar char="■"/>
              <a:defRPr b="0" i="0">
                <a:latin typeface="Arial"/>
                <a:ea typeface="Arial"/>
                <a:cs typeface="Arial"/>
                <a:sym typeface="Arial"/>
              </a:defRPr>
            </a:lvl1pPr>
            <a:lvl2pPr marL="914400" lvl="1" indent="-370840" algn="l">
              <a:lnSpc>
                <a:spcPct val="100000"/>
              </a:lnSpc>
              <a:spcBef>
                <a:spcPts val="560"/>
              </a:spcBef>
              <a:spcAft>
                <a:spcPts val="0"/>
              </a:spcAft>
              <a:buSzPts val="2240"/>
              <a:buChar char="◻"/>
              <a:defRPr b="0" i="0">
                <a:latin typeface="Arial"/>
                <a:ea typeface="Arial"/>
                <a:cs typeface="Arial"/>
                <a:sym typeface="Arial"/>
              </a:defRPr>
            </a:lvl2pPr>
            <a:lvl3pPr marL="1371600" lvl="2" indent="-327660" algn="l">
              <a:lnSpc>
                <a:spcPct val="100000"/>
              </a:lnSpc>
              <a:spcBef>
                <a:spcPts val="480"/>
              </a:spcBef>
              <a:spcAft>
                <a:spcPts val="0"/>
              </a:spcAft>
              <a:buSzPts val="1560"/>
              <a:buChar char="■"/>
              <a:defRPr b="0" i="0">
                <a:latin typeface="Arial"/>
                <a:ea typeface="Arial"/>
                <a:cs typeface="Arial"/>
                <a:sym typeface="Arial"/>
              </a:defRPr>
            </a:lvl3pPr>
            <a:lvl4pPr marL="1828800" lvl="3" indent="-317500" algn="l">
              <a:lnSpc>
                <a:spcPct val="100000"/>
              </a:lnSpc>
              <a:spcBef>
                <a:spcPts val="400"/>
              </a:spcBef>
              <a:spcAft>
                <a:spcPts val="0"/>
              </a:spcAft>
              <a:buSzPts val="1400"/>
              <a:buChar char="◻"/>
              <a:defRPr b="0" i="0">
                <a:latin typeface="Arial"/>
                <a:ea typeface="Arial"/>
                <a:cs typeface="Arial"/>
                <a:sym typeface="Arial"/>
              </a:defRPr>
            </a:lvl4pPr>
            <a:lvl5pPr marL="2286000" lvl="4" indent="-355600" algn="l">
              <a:lnSpc>
                <a:spcPct val="100000"/>
              </a:lnSpc>
              <a:spcBef>
                <a:spcPts val="400"/>
              </a:spcBef>
              <a:spcAft>
                <a:spcPts val="0"/>
              </a:spcAft>
              <a:buSzPts val="2000"/>
              <a:buChar char="▪"/>
              <a:defRPr b="0" i="0">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3" name="Google Shape;33;p50"/>
          <p:cNvPicPr preferRelativeResize="0"/>
          <p:nvPr/>
        </p:nvPicPr>
        <p:blipFill rotWithShape="1">
          <a:blip r:embed="rId2">
            <a:alphaModFix/>
          </a:blip>
          <a:srcRect/>
          <a:stretch/>
        </p:blipFill>
        <p:spPr>
          <a:xfrm>
            <a:off x="146424" y="6400800"/>
            <a:ext cx="5689600" cy="38748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lumns / Long Logo">
  <p:cSld name="Two Columns / Long Logo">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591671" y="655638"/>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1"/>
          <p:cNvSpPr txBox="1">
            <a:spLocks noGrp="1"/>
          </p:cNvSpPr>
          <p:nvPr>
            <p:ph type="body" idx="1"/>
          </p:nvPr>
        </p:nvSpPr>
        <p:spPr>
          <a:xfrm>
            <a:off x="609600" y="1981200"/>
            <a:ext cx="5080000" cy="3886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40"/>
              </a:spcBef>
              <a:spcAft>
                <a:spcPts val="0"/>
              </a:spcAft>
              <a:buSzPts val="2400"/>
              <a:buChar char="■"/>
              <a:defRPr b="0" i="0">
                <a:latin typeface="Arial"/>
                <a:ea typeface="Arial"/>
                <a:cs typeface="Arial"/>
                <a:sym typeface="Arial"/>
              </a:defRPr>
            </a:lvl1pPr>
            <a:lvl2pPr marL="914400" lvl="1" indent="-370840" algn="l">
              <a:lnSpc>
                <a:spcPct val="100000"/>
              </a:lnSpc>
              <a:spcBef>
                <a:spcPts val="560"/>
              </a:spcBef>
              <a:spcAft>
                <a:spcPts val="0"/>
              </a:spcAft>
              <a:buSzPts val="2240"/>
              <a:buChar char="◻"/>
              <a:defRPr b="0" i="0">
                <a:latin typeface="Arial"/>
                <a:ea typeface="Arial"/>
                <a:cs typeface="Arial"/>
                <a:sym typeface="Arial"/>
              </a:defRPr>
            </a:lvl2pPr>
            <a:lvl3pPr marL="1371600" lvl="2" indent="-327660" algn="l">
              <a:lnSpc>
                <a:spcPct val="100000"/>
              </a:lnSpc>
              <a:spcBef>
                <a:spcPts val="480"/>
              </a:spcBef>
              <a:spcAft>
                <a:spcPts val="0"/>
              </a:spcAft>
              <a:buSzPts val="1560"/>
              <a:buChar char="■"/>
              <a:defRPr b="0" i="0">
                <a:latin typeface="Arial"/>
                <a:ea typeface="Arial"/>
                <a:cs typeface="Arial"/>
                <a:sym typeface="Arial"/>
              </a:defRPr>
            </a:lvl3pPr>
            <a:lvl4pPr marL="1828800" lvl="3" indent="-317500" algn="l">
              <a:lnSpc>
                <a:spcPct val="100000"/>
              </a:lnSpc>
              <a:spcBef>
                <a:spcPts val="400"/>
              </a:spcBef>
              <a:spcAft>
                <a:spcPts val="0"/>
              </a:spcAft>
              <a:buSzPts val="1400"/>
              <a:buChar char="◻"/>
              <a:defRPr b="0" i="0">
                <a:latin typeface="Arial"/>
                <a:ea typeface="Arial"/>
                <a:cs typeface="Arial"/>
                <a:sym typeface="Arial"/>
              </a:defRPr>
            </a:lvl4pPr>
            <a:lvl5pPr marL="2286000" lvl="4" indent="-355600" algn="l">
              <a:lnSpc>
                <a:spcPct val="100000"/>
              </a:lnSpc>
              <a:spcBef>
                <a:spcPts val="400"/>
              </a:spcBef>
              <a:spcAft>
                <a:spcPts val="0"/>
              </a:spcAft>
              <a:buSzPts val="2000"/>
              <a:buChar char="▪"/>
              <a:defRPr b="0" i="0">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37" name="Google Shape;37;p51"/>
          <p:cNvSpPr txBox="1">
            <a:spLocks noGrp="1"/>
          </p:cNvSpPr>
          <p:nvPr>
            <p:ph type="body" idx="2"/>
          </p:nvPr>
        </p:nvSpPr>
        <p:spPr>
          <a:xfrm>
            <a:off x="6197600" y="1981200"/>
            <a:ext cx="5080000" cy="38862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40"/>
              </a:spcBef>
              <a:spcAft>
                <a:spcPts val="0"/>
              </a:spcAft>
              <a:buSzPts val="2400"/>
              <a:buChar char="■"/>
              <a:defRPr>
                <a:latin typeface="Arial"/>
                <a:ea typeface="Arial"/>
                <a:cs typeface="Arial"/>
                <a:sym typeface="Arial"/>
              </a:defRPr>
            </a:lvl1pPr>
            <a:lvl2pPr marL="914400" lvl="1" indent="-370840" algn="l">
              <a:lnSpc>
                <a:spcPct val="100000"/>
              </a:lnSpc>
              <a:spcBef>
                <a:spcPts val="560"/>
              </a:spcBef>
              <a:spcAft>
                <a:spcPts val="0"/>
              </a:spcAft>
              <a:buSzPts val="2240"/>
              <a:buChar char="◻"/>
              <a:defRPr>
                <a:latin typeface="Arial"/>
                <a:ea typeface="Arial"/>
                <a:cs typeface="Arial"/>
                <a:sym typeface="Arial"/>
              </a:defRPr>
            </a:lvl2pPr>
            <a:lvl3pPr marL="1371600" lvl="2" indent="-327660" algn="l">
              <a:lnSpc>
                <a:spcPct val="100000"/>
              </a:lnSpc>
              <a:spcBef>
                <a:spcPts val="480"/>
              </a:spcBef>
              <a:spcAft>
                <a:spcPts val="0"/>
              </a:spcAft>
              <a:buSzPts val="1560"/>
              <a:buChar char="■"/>
              <a:defRPr>
                <a:latin typeface="Arial"/>
                <a:ea typeface="Arial"/>
                <a:cs typeface="Arial"/>
                <a:sym typeface="Arial"/>
              </a:defRPr>
            </a:lvl3pPr>
            <a:lvl4pPr marL="1828800" lvl="3" indent="-317500" algn="l">
              <a:lnSpc>
                <a:spcPct val="100000"/>
              </a:lnSpc>
              <a:spcBef>
                <a:spcPts val="400"/>
              </a:spcBef>
              <a:spcAft>
                <a:spcPts val="0"/>
              </a:spcAft>
              <a:buSzPts val="1400"/>
              <a:buChar char="◻"/>
              <a:defRPr>
                <a:latin typeface="Arial"/>
                <a:ea typeface="Arial"/>
                <a:cs typeface="Arial"/>
                <a:sym typeface="Arial"/>
              </a:defRPr>
            </a:lvl4pPr>
            <a:lvl5pPr marL="2286000" lvl="4" indent="-355600" algn="l">
              <a:lnSpc>
                <a:spcPct val="100000"/>
              </a:lnSpc>
              <a:spcBef>
                <a:spcPts val="400"/>
              </a:spcBef>
              <a:spcAft>
                <a:spcPts val="0"/>
              </a:spcAft>
              <a:buSzPts val="2000"/>
              <a:buChar char="▪"/>
              <a:defRPr>
                <a:latin typeface="Arial"/>
                <a:ea typeface="Arial"/>
                <a:cs typeface="Arial"/>
                <a:sym typeface="Arial"/>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8" name="Google Shape;38;p51"/>
          <p:cNvPicPr preferRelativeResize="0"/>
          <p:nvPr/>
        </p:nvPicPr>
        <p:blipFill rotWithShape="1">
          <a:blip r:embed="rId2">
            <a:alphaModFix/>
          </a:blip>
          <a:srcRect/>
          <a:stretch/>
        </p:blipFill>
        <p:spPr>
          <a:xfrm>
            <a:off x="146424" y="6400800"/>
            <a:ext cx="5689600" cy="38748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 Slide">
  <p:cSld name="Image Slide">
    <p:spTree>
      <p:nvGrpSpPr>
        <p:cNvPr id="1" name="Shape 39"/>
        <p:cNvGrpSpPr/>
        <p:nvPr/>
      </p:nvGrpSpPr>
      <p:grpSpPr>
        <a:xfrm>
          <a:off x="0" y="0"/>
          <a:ext cx="0" cy="0"/>
          <a:chOff x="0" y="0"/>
          <a:chExt cx="0" cy="0"/>
        </a:xfrm>
      </p:grpSpPr>
      <p:sp>
        <p:nvSpPr>
          <p:cNvPr id="40" name="Google Shape;40;p52"/>
          <p:cNvSpPr/>
          <p:nvPr/>
        </p:nvSpPr>
        <p:spPr>
          <a:xfrm>
            <a:off x="11658600" y="6324600"/>
            <a:ext cx="381000" cy="457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slide">
  <p:cSld name="Background slide">
    <p:spTree>
      <p:nvGrpSpPr>
        <p:cNvPr id="1" name="Shape 41"/>
        <p:cNvGrpSpPr/>
        <p:nvPr/>
      </p:nvGrpSpPr>
      <p:grpSpPr>
        <a:xfrm>
          <a:off x="0" y="0"/>
          <a:ext cx="0" cy="0"/>
          <a:chOff x="0" y="0"/>
          <a:chExt cx="0" cy="0"/>
        </a:xfrm>
      </p:grpSpPr>
      <p:sp>
        <p:nvSpPr>
          <p:cNvPr id="42" name="Google Shape;42;p53"/>
          <p:cNvSpPr/>
          <p:nvPr/>
        </p:nvSpPr>
        <p:spPr>
          <a:xfrm>
            <a:off x="0" y="-175437"/>
            <a:ext cx="12293600" cy="703343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3" name="Google Shape;43;p53"/>
          <p:cNvPicPr preferRelativeResize="0"/>
          <p:nvPr/>
        </p:nvPicPr>
        <p:blipFill rotWithShape="1">
          <a:blip r:embed="rId2">
            <a:alphaModFix/>
          </a:blip>
          <a:srcRect r="26357" b="54307"/>
          <a:stretch/>
        </p:blipFill>
        <p:spPr>
          <a:xfrm>
            <a:off x="1805848" y="2353645"/>
            <a:ext cx="8681903" cy="19752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branded master slide">
  <p:cSld name="Co-branded master slide">
    <p:spTree>
      <p:nvGrpSpPr>
        <p:cNvPr id="1" name="Shape 44"/>
        <p:cNvGrpSpPr/>
        <p:nvPr/>
      </p:nvGrpSpPr>
      <p:grpSpPr>
        <a:xfrm>
          <a:off x="0" y="0"/>
          <a:ext cx="0" cy="0"/>
          <a:chOff x="0" y="0"/>
          <a:chExt cx="0" cy="0"/>
        </a:xfrm>
      </p:grpSpPr>
      <p:sp>
        <p:nvSpPr>
          <p:cNvPr id="45" name="Google Shape;45;p54"/>
          <p:cNvSpPr/>
          <p:nvPr/>
        </p:nvSpPr>
        <p:spPr>
          <a:xfrm>
            <a:off x="-11955" y="1940614"/>
            <a:ext cx="12203955" cy="4917387"/>
          </a:xfrm>
          <a:prstGeom prst="rect">
            <a:avLst/>
          </a:prstGeom>
          <a:solidFill>
            <a:srgbClr val="E3E3E3">
              <a:alpha val="6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 name="Google Shape;46;p54"/>
          <p:cNvSpPr txBox="1">
            <a:spLocks noGrp="1"/>
          </p:cNvSpPr>
          <p:nvPr>
            <p:ph type="ctrTitle"/>
          </p:nvPr>
        </p:nvSpPr>
        <p:spPr>
          <a:xfrm>
            <a:off x="2840567" y="2114007"/>
            <a:ext cx="8026400" cy="22098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400"/>
              <a:buNone/>
              <a:defRPr sz="4600" b="0"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4"/>
          <p:cNvSpPr txBox="1">
            <a:spLocks noGrp="1"/>
          </p:cNvSpPr>
          <p:nvPr>
            <p:ph type="subTitle" idx="1"/>
          </p:nvPr>
        </p:nvSpPr>
        <p:spPr>
          <a:xfrm>
            <a:off x="2840567" y="4425516"/>
            <a:ext cx="8741833" cy="1137085"/>
          </a:xfrm>
          <a:prstGeom prst="rect">
            <a:avLst/>
          </a:prstGeom>
          <a:noFill/>
          <a:ln>
            <a:noFill/>
          </a:ln>
        </p:spPr>
        <p:txBody>
          <a:bodyPr spcFirstLastPara="1" wrap="square" lIns="91425" tIns="45700" rIns="91425" bIns="45700" anchor="t" anchorCtr="0">
            <a:noAutofit/>
          </a:bodyPr>
          <a:lstStyle>
            <a:lvl1pPr lvl="0" algn="l">
              <a:lnSpc>
                <a:spcPct val="100000"/>
              </a:lnSpc>
              <a:spcBef>
                <a:spcPts val="500"/>
              </a:spcBef>
              <a:spcAft>
                <a:spcPts val="0"/>
              </a:spcAft>
              <a:buSzPts val="1875"/>
              <a:buFont typeface="Noto Sans Symbols"/>
              <a:buNone/>
              <a:defRPr sz="2500" b="0" i="0">
                <a:latin typeface="Arial"/>
                <a:ea typeface="Arial"/>
                <a:cs typeface="Arial"/>
                <a:sym typeface="Arial"/>
              </a:defRPr>
            </a:lvl1pPr>
            <a:lvl2pPr lvl="1" algn="l">
              <a:lnSpc>
                <a:spcPct val="100000"/>
              </a:lnSpc>
              <a:spcBef>
                <a:spcPts val="360"/>
              </a:spcBef>
              <a:spcAft>
                <a:spcPts val="0"/>
              </a:spcAft>
              <a:buSzPts val="1440"/>
              <a:buChar char="◻"/>
              <a:defRPr/>
            </a:lvl2pPr>
            <a:lvl3pPr lvl="2" algn="l">
              <a:lnSpc>
                <a:spcPct val="100000"/>
              </a:lnSpc>
              <a:spcBef>
                <a:spcPts val="360"/>
              </a:spcBef>
              <a:spcAft>
                <a:spcPts val="0"/>
              </a:spcAft>
              <a:buSzPts val="1170"/>
              <a:buChar char="■"/>
              <a:defRPr/>
            </a:lvl3pPr>
            <a:lvl4pPr lvl="3" algn="l">
              <a:lnSpc>
                <a:spcPct val="100000"/>
              </a:lnSpc>
              <a:spcBef>
                <a:spcPts val="360"/>
              </a:spcBef>
              <a:spcAft>
                <a:spcPts val="0"/>
              </a:spcAft>
              <a:buSzPts val="1260"/>
              <a:buChar char="◻"/>
              <a:defRPr/>
            </a:lvl4pPr>
            <a:lvl5pPr lvl="4" algn="l">
              <a:lnSpc>
                <a:spcPct val="100000"/>
              </a:lnSpc>
              <a:spcBef>
                <a:spcPts val="360"/>
              </a:spcBef>
              <a:spcAft>
                <a:spcPts val="0"/>
              </a:spcAft>
              <a:buSzPts val="1800"/>
              <a:buChar char="▪"/>
              <a:defRPr/>
            </a:lvl5pPr>
            <a:lvl6pPr lvl="5" algn="l">
              <a:lnSpc>
                <a:spcPct val="100000"/>
              </a:lnSpc>
              <a:spcBef>
                <a:spcPts val="360"/>
              </a:spcBef>
              <a:spcAft>
                <a:spcPts val="0"/>
              </a:spcAft>
              <a:buSzPts val="1800"/>
              <a:buChar char="▪"/>
              <a:defRPr/>
            </a:lvl6pPr>
            <a:lvl7pPr lvl="6" algn="l">
              <a:lnSpc>
                <a:spcPct val="100000"/>
              </a:lnSpc>
              <a:spcBef>
                <a:spcPts val="360"/>
              </a:spcBef>
              <a:spcAft>
                <a:spcPts val="0"/>
              </a:spcAft>
              <a:buSzPts val="1800"/>
              <a:buChar char="▪"/>
              <a:defRPr/>
            </a:lvl7pPr>
            <a:lvl8pPr lvl="7" algn="l">
              <a:lnSpc>
                <a:spcPct val="100000"/>
              </a:lnSpc>
              <a:spcBef>
                <a:spcPts val="360"/>
              </a:spcBef>
              <a:spcAft>
                <a:spcPts val="0"/>
              </a:spcAft>
              <a:buSzPts val="1800"/>
              <a:buChar char="▪"/>
              <a:defRPr/>
            </a:lvl8pPr>
            <a:lvl9pPr lvl="8" algn="l">
              <a:lnSpc>
                <a:spcPct val="100000"/>
              </a:lnSpc>
              <a:spcBef>
                <a:spcPts val="360"/>
              </a:spcBef>
              <a:spcAft>
                <a:spcPts val="0"/>
              </a:spcAft>
              <a:buSzPts val="1800"/>
              <a:buChar char="▪"/>
              <a:defRPr/>
            </a:lvl9pPr>
          </a:lstStyle>
          <a:p>
            <a:endParaRPr/>
          </a:p>
        </p:txBody>
      </p:sp>
      <p:grpSp>
        <p:nvGrpSpPr>
          <p:cNvPr id="48" name="Google Shape;48;p54"/>
          <p:cNvGrpSpPr/>
          <p:nvPr/>
        </p:nvGrpSpPr>
        <p:grpSpPr>
          <a:xfrm>
            <a:off x="-11954" y="0"/>
            <a:ext cx="12192001" cy="1943100"/>
            <a:chOff x="0" y="0"/>
            <a:chExt cx="9144001" cy="1240563"/>
          </a:xfrm>
        </p:grpSpPr>
        <p:sp>
          <p:nvSpPr>
            <p:cNvPr id="49" name="Google Shape;49;p54"/>
            <p:cNvSpPr/>
            <p:nvPr/>
          </p:nvSpPr>
          <p:spPr>
            <a:xfrm>
              <a:off x="1" y="0"/>
              <a:ext cx="9144000" cy="152400"/>
            </a:xfrm>
            <a:prstGeom prst="rect">
              <a:avLst/>
            </a:prstGeom>
            <a:solidFill>
              <a:srgbClr val="FF9933"/>
            </a:solidFill>
            <a:ln w="9525" cap="flat" cmpd="sng">
              <a:solidFill>
                <a:srgbClr val="FF93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3"/>
                </a:solidFill>
                <a:latin typeface="Arial"/>
                <a:ea typeface="Arial"/>
                <a:cs typeface="Arial"/>
                <a:sym typeface="Arial"/>
              </a:endParaRPr>
            </a:p>
          </p:txBody>
        </p:sp>
        <p:cxnSp>
          <p:nvCxnSpPr>
            <p:cNvPr id="50" name="Google Shape;50;p54"/>
            <p:cNvCxnSpPr/>
            <p:nvPr/>
          </p:nvCxnSpPr>
          <p:spPr>
            <a:xfrm>
              <a:off x="0" y="1238975"/>
              <a:ext cx="9144000" cy="1588"/>
            </a:xfrm>
            <a:prstGeom prst="straightConnector1">
              <a:avLst/>
            </a:prstGeom>
            <a:noFill/>
            <a:ln w="19050" cap="flat" cmpd="sng">
              <a:solidFill>
                <a:srgbClr val="FF9300"/>
              </a:solidFill>
              <a:prstDash val="solid"/>
              <a:round/>
              <a:headEnd type="none" w="sm" len="sm"/>
              <a:tailEnd type="none" w="sm" len="sm"/>
            </a:ln>
          </p:spPr>
        </p:cxnSp>
      </p:grpSp>
      <p:sp>
        <p:nvSpPr>
          <p:cNvPr id="51" name="Google Shape;51;p54"/>
          <p:cNvSpPr txBox="1"/>
          <p:nvPr/>
        </p:nvSpPr>
        <p:spPr>
          <a:xfrm>
            <a:off x="711200" y="645213"/>
            <a:ext cx="345440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[Insert Secondary Logo Here]</a:t>
            </a:r>
            <a:endParaRPr sz="1400" b="0" i="0" u="none" strike="noStrike" cap="none">
              <a:solidFill>
                <a:srgbClr val="000000"/>
              </a:solidFill>
              <a:latin typeface="Arial"/>
              <a:ea typeface="Arial"/>
              <a:cs typeface="Arial"/>
              <a:sym typeface="Arial"/>
            </a:endParaRPr>
          </a:p>
        </p:txBody>
      </p:sp>
      <p:pic>
        <p:nvPicPr>
          <p:cNvPr id="52" name="Google Shape;52;p54"/>
          <p:cNvPicPr preferRelativeResize="0"/>
          <p:nvPr/>
        </p:nvPicPr>
        <p:blipFill rotWithShape="1">
          <a:blip r:embed="rId2">
            <a:alphaModFix/>
          </a:blip>
          <a:srcRect/>
          <a:stretch/>
        </p:blipFill>
        <p:spPr>
          <a:xfrm>
            <a:off x="8458200" y="461009"/>
            <a:ext cx="3429000" cy="12573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branded background slide">
  <p:cSld name="Co-branded background slide">
    <p:spTree>
      <p:nvGrpSpPr>
        <p:cNvPr id="1" name="Shape 53"/>
        <p:cNvGrpSpPr/>
        <p:nvPr/>
      </p:nvGrpSpPr>
      <p:grpSpPr>
        <a:xfrm>
          <a:off x="0" y="0"/>
          <a:ext cx="0" cy="0"/>
          <a:chOff x="0" y="0"/>
          <a:chExt cx="0" cy="0"/>
        </a:xfrm>
      </p:grpSpPr>
      <p:sp>
        <p:nvSpPr>
          <p:cNvPr id="54" name="Google Shape;54;p55"/>
          <p:cNvSpPr/>
          <p:nvPr/>
        </p:nvSpPr>
        <p:spPr>
          <a:xfrm>
            <a:off x="0" y="-152400"/>
            <a:ext cx="12293600" cy="7033437"/>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 name="Google Shape;55;p55"/>
          <p:cNvSpPr txBox="1"/>
          <p:nvPr/>
        </p:nvSpPr>
        <p:spPr>
          <a:xfrm>
            <a:off x="2205317" y="4038601"/>
            <a:ext cx="802640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[Insert Secondary Logo Here]</a:t>
            </a:r>
            <a:endParaRPr sz="1400" b="0" i="0" u="none" strike="noStrike" cap="none">
              <a:solidFill>
                <a:srgbClr val="000000"/>
              </a:solidFill>
              <a:latin typeface="Arial"/>
              <a:ea typeface="Arial"/>
              <a:cs typeface="Arial"/>
              <a:sym typeface="Arial"/>
            </a:endParaRPr>
          </a:p>
        </p:txBody>
      </p:sp>
      <p:pic>
        <p:nvPicPr>
          <p:cNvPr id="56" name="Google Shape;56;p55"/>
          <p:cNvPicPr preferRelativeResize="0"/>
          <p:nvPr/>
        </p:nvPicPr>
        <p:blipFill rotWithShape="1">
          <a:blip r:embed="rId2">
            <a:alphaModFix/>
          </a:blip>
          <a:srcRect r="26357" b="54307"/>
          <a:stretch/>
        </p:blipFill>
        <p:spPr>
          <a:xfrm>
            <a:off x="2743200" y="1758528"/>
            <a:ext cx="6974542" cy="158682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1AE946-135C-E4E8-BA60-64AB48B87F80}"/>
              </a:ext>
            </a:extLst>
          </p:cNvPr>
          <p:cNvSpPr>
            <a:spLocks noGrp="1"/>
          </p:cNvSpPr>
          <p:nvPr>
            <p:ph type="sldNum" sz="quarter" idx="11"/>
          </p:nvPr>
        </p:nvSpPr>
        <p:spPr/>
        <p:txBody>
          <a:bodyPr/>
          <a:lstStyle/>
          <a:p>
            <a:fld id="{75DF2D63-3FF5-D547-96B9-BE9CCD1ABA58}" type="slidenum">
              <a:rPr lang="en-US" smtClean="0"/>
              <a:t>‹#›</a:t>
            </a:fld>
            <a:endParaRPr lang="en-US" dirty="0"/>
          </a:p>
        </p:txBody>
      </p:sp>
      <p:sp>
        <p:nvSpPr>
          <p:cNvPr id="7" name="Footer Placeholder 6">
            <a:extLst>
              <a:ext uri="{FF2B5EF4-FFF2-40B4-BE49-F238E27FC236}">
                <a16:creationId xmlns:a16="http://schemas.microsoft.com/office/drawing/2014/main" id="{FFD67329-9F30-BEB7-31E2-FECA7FD59B06}"/>
              </a:ext>
            </a:extLst>
          </p:cNvPr>
          <p:cNvSpPr>
            <a:spLocks noGrp="1"/>
          </p:cNvSpPr>
          <p:nvPr>
            <p:ph type="ftr" sz="quarter" idx="12"/>
          </p:nvPr>
        </p:nvSpPr>
        <p:spPr/>
        <p:txBody>
          <a:bodyPr/>
          <a:lstStyle/>
          <a:p>
            <a:r>
              <a:rPr lang="en-US" dirty="0"/>
              <a:t>presentation title</a:t>
            </a:r>
          </a:p>
        </p:txBody>
      </p:sp>
    </p:spTree>
    <p:extLst>
      <p:ext uri="{BB962C8B-B14F-4D97-AF65-F5344CB8AC3E}">
        <p14:creationId xmlns:p14="http://schemas.microsoft.com/office/powerpoint/2010/main" val="246998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p:nvPr/>
        </p:nvSpPr>
        <p:spPr>
          <a:xfrm>
            <a:off x="0" y="0"/>
            <a:ext cx="12203955" cy="533400"/>
          </a:xfrm>
          <a:prstGeom prst="rect">
            <a:avLst/>
          </a:prstGeom>
          <a:solidFill>
            <a:srgbClr val="E3E3E3">
              <a:alpha val="69019"/>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43"/>
          <p:cNvSpPr txBox="1">
            <a:spLocks noGrp="1"/>
          </p:cNvSpPr>
          <p:nvPr>
            <p:ph type="body" idx="1"/>
          </p:nvPr>
        </p:nvSpPr>
        <p:spPr>
          <a:xfrm>
            <a:off x="609600" y="1981200"/>
            <a:ext cx="10972800" cy="38862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43"/>
          <p:cNvSpPr/>
          <p:nvPr/>
        </p:nvSpPr>
        <p:spPr>
          <a:xfrm>
            <a:off x="11618964" y="6400800"/>
            <a:ext cx="46679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chemeClr val="dk1"/>
                </a:solidFill>
                <a:latin typeface="Roboto"/>
                <a:ea typeface="Roboto"/>
                <a:cs typeface="Roboto"/>
                <a:sym typeface="Roboto"/>
              </a:rPr>
              <a:t>‹#›</a:t>
            </a:fld>
            <a:endParaRPr sz="1800" b="0" i="0" u="none" strike="noStrike" cap="none">
              <a:solidFill>
                <a:schemeClr val="dk1"/>
              </a:solidFill>
              <a:latin typeface="Roboto"/>
              <a:ea typeface="Roboto"/>
              <a:cs typeface="Roboto"/>
              <a:sym typeface="Roboto"/>
            </a:endParaRPr>
          </a:p>
        </p:txBody>
      </p:sp>
      <p:sp>
        <p:nvSpPr>
          <p:cNvPr id="13" name="Google Shape;13;p4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9pPr>
          </a:lstStyle>
          <a:p>
            <a:endParaRPr/>
          </a:p>
        </p:txBody>
      </p:sp>
      <p:pic>
        <p:nvPicPr>
          <p:cNvPr id="14" name="Google Shape;14;p43"/>
          <p:cNvPicPr preferRelativeResize="0"/>
          <p:nvPr/>
        </p:nvPicPr>
        <p:blipFill rotWithShape="1">
          <a:blip r:embed="rId13">
            <a:alphaModFix/>
          </a:blip>
          <a:srcRect/>
          <a:stretch/>
        </p:blipFill>
        <p:spPr>
          <a:xfrm>
            <a:off x="10210800" y="75091"/>
            <a:ext cx="1828800" cy="3821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62" r:id="rId9"/>
    <p:sldLayoutId id="2147483663" r:id="rId10"/>
    <p:sldLayoutId id="214748366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hyperlink" Target="https://www.birthplacelab.org/mapping-collaboration-across-birth-setting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cmqcc.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homebirthsummit.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hivece.com/courses/tools-for-receiving-transfers"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tinyurl.com/OHAEM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hyperlink" Target="https://www.cmqcc.org/resources-tool-kits/webinars" TargetMode="External"/><Relationship Id="rId4" Type="http://schemas.openxmlformats.org/officeDocument/2006/relationships/hyperlink" Target="https://www.cmqcc.org/VBirthToolkit"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1111/jmwh.12947"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
          <p:cNvSpPr txBox="1"/>
          <p:nvPr/>
        </p:nvSpPr>
        <p:spPr>
          <a:xfrm>
            <a:off x="731521" y="2091166"/>
            <a:ext cx="8485632" cy="2246729"/>
          </a:xfrm>
          <a:prstGeom prst="rect">
            <a:avLst/>
          </a:prstGeom>
          <a:noFill/>
          <a:ln>
            <a:noFill/>
          </a:ln>
        </p:spPr>
        <p:txBody>
          <a:bodyPr spcFirstLastPara="1" wrap="square" lIns="91425" tIns="45700" rIns="91425" bIns="45700" anchor="t" anchorCtr="0">
            <a:spAutoFit/>
          </a:bodyPr>
          <a:lstStyle/>
          <a:p>
            <a:pPr algn="ctr"/>
            <a:r>
              <a:rPr lang="en-US" sz="3500" b="1" u="none" strike="noStrike" cap="none" dirty="0">
                <a:solidFill>
                  <a:srgbClr val="222222"/>
                </a:solidFill>
                <a:effectLst/>
                <a:latin typeface="Arial" panose="020B0604020202020204" pitchFamily="34" charset="0"/>
              </a:rPr>
              <a:t>The Role of Community Birth in Improving Outcomes:</a:t>
            </a:r>
          </a:p>
          <a:p>
            <a:pPr algn="ctr"/>
            <a:r>
              <a:rPr lang="en-US" sz="3500" b="1" dirty="0">
                <a:solidFill>
                  <a:srgbClr val="222222"/>
                </a:solidFill>
                <a:latin typeface="Arial" panose="020B0604020202020204" pitchFamily="34" charset="0"/>
              </a:rPr>
              <a:t>Insights, Strategies, &amp; Tools for an Integrated Care Continuum</a:t>
            </a:r>
            <a:endParaRPr lang="en-US" sz="3500" dirty="0">
              <a:solidFill>
                <a:schemeClr val="dk1"/>
              </a:solidFill>
              <a:effectLst/>
            </a:endParaRPr>
          </a:p>
        </p:txBody>
      </p:sp>
      <p:pic>
        <p:nvPicPr>
          <p:cNvPr id="2" name="Picture 1">
            <a:extLst>
              <a:ext uri="{FF2B5EF4-FFF2-40B4-BE49-F238E27FC236}">
                <a16:creationId xmlns:a16="http://schemas.microsoft.com/office/drawing/2014/main" id="{3AC4FCCB-89B6-7BF0-46D0-AA404F67791A}"/>
              </a:ext>
            </a:extLst>
          </p:cNvPr>
          <p:cNvPicPr>
            <a:picLocks noChangeAspect="1"/>
          </p:cNvPicPr>
          <p:nvPr/>
        </p:nvPicPr>
        <p:blipFill>
          <a:blip r:embed="rId3"/>
          <a:stretch>
            <a:fillRect/>
          </a:stretch>
        </p:blipFill>
        <p:spPr>
          <a:xfrm>
            <a:off x="9466093" y="2091166"/>
            <a:ext cx="2266653" cy="2606040"/>
          </a:xfrm>
          <a:prstGeom prst="rect">
            <a:avLst/>
          </a:prstGeom>
        </p:spPr>
      </p:pic>
      <p:sp>
        <p:nvSpPr>
          <p:cNvPr id="5" name="TextBox 4">
            <a:extLst>
              <a:ext uri="{FF2B5EF4-FFF2-40B4-BE49-F238E27FC236}">
                <a16:creationId xmlns:a16="http://schemas.microsoft.com/office/drawing/2014/main" id="{473B97B7-B5C1-547F-8881-1B4E23DF222F}"/>
              </a:ext>
            </a:extLst>
          </p:cNvPr>
          <p:cNvSpPr txBox="1"/>
          <p:nvPr/>
        </p:nvSpPr>
        <p:spPr>
          <a:xfrm>
            <a:off x="989714" y="4656387"/>
            <a:ext cx="4206601" cy="1446550"/>
          </a:xfrm>
          <a:prstGeom prst="rect">
            <a:avLst/>
          </a:prstGeom>
          <a:noFill/>
        </p:spPr>
        <p:txBody>
          <a:bodyPr wrap="none" rtlCol="0">
            <a:spAutoFit/>
          </a:bodyPr>
          <a:lstStyle/>
          <a:p>
            <a:r>
              <a:rPr lang="en-US" sz="2000" dirty="0">
                <a:solidFill>
                  <a:schemeClr val="tx1"/>
                </a:solidFill>
              </a:rPr>
              <a:t>Presenters: </a:t>
            </a:r>
          </a:p>
          <a:p>
            <a:pPr marL="342900" indent="-342900">
              <a:buFont typeface="Arial" panose="020B0604020202020204" pitchFamily="34" charset="0"/>
              <a:buChar char="•"/>
            </a:pPr>
            <a:r>
              <a:rPr lang="en-US" sz="2000" dirty="0">
                <a:solidFill>
                  <a:schemeClr val="tx1"/>
                </a:solidFill>
              </a:rPr>
              <a:t>Silke </a:t>
            </a:r>
            <a:r>
              <a:rPr lang="en-US" sz="2000" dirty="0" err="1">
                <a:solidFill>
                  <a:schemeClr val="tx1"/>
                </a:solidFill>
              </a:rPr>
              <a:t>Akerson</a:t>
            </a:r>
            <a:r>
              <a:rPr lang="en-US" sz="2000" dirty="0">
                <a:solidFill>
                  <a:schemeClr val="tx1"/>
                </a:solidFill>
              </a:rPr>
              <a:t>, MPH, CPM, LDM</a:t>
            </a:r>
          </a:p>
          <a:p>
            <a:pPr marL="342900" indent="-342900">
              <a:buFont typeface="Arial" panose="020B0604020202020204" pitchFamily="34" charset="0"/>
              <a:buChar char="•"/>
            </a:pPr>
            <a:r>
              <a:rPr lang="en-US" sz="2000" dirty="0">
                <a:solidFill>
                  <a:schemeClr val="tx1"/>
                </a:solidFill>
              </a:rPr>
              <a:t>Blair Dudley, MPH</a:t>
            </a:r>
          </a:p>
          <a:p>
            <a:endParaRPr lang="en-US" sz="1400" dirty="0">
              <a:solidFill>
                <a:schemeClr val="tx1"/>
              </a:solidFill>
            </a:endParaRPr>
          </a:p>
          <a:p>
            <a:endParaRPr lang="en-US" dirty="0"/>
          </a:p>
        </p:txBody>
      </p:sp>
      <p:sp>
        <p:nvSpPr>
          <p:cNvPr id="6" name="TextBox 5">
            <a:extLst>
              <a:ext uri="{FF2B5EF4-FFF2-40B4-BE49-F238E27FC236}">
                <a16:creationId xmlns:a16="http://schemas.microsoft.com/office/drawing/2014/main" id="{DAEDF67D-6667-0A81-E2CE-3815746418DF}"/>
              </a:ext>
            </a:extLst>
          </p:cNvPr>
          <p:cNvSpPr txBox="1"/>
          <p:nvPr/>
        </p:nvSpPr>
        <p:spPr>
          <a:xfrm>
            <a:off x="5445255" y="4643083"/>
            <a:ext cx="4533613" cy="1323439"/>
          </a:xfrm>
          <a:prstGeom prst="rect">
            <a:avLst/>
          </a:prstGeom>
          <a:noFill/>
        </p:spPr>
        <p:txBody>
          <a:bodyPr wrap="none" rtlCol="0">
            <a:spAutoFit/>
          </a:bodyPr>
          <a:lstStyle/>
          <a:p>
            <a:r>
              <a:rPr lang="en-US" sz="2000" dirty="0">
                <a:solidFill>
                  <a:schemeClr val="tx1"/>
                </a:solidFill>
              </a:rPr>
              <a:t>Panelists: </a:t>
            </a:r>
          </a:p>
          <a:p>
            <a:pPr marL="342900" indent="-342900">
              <a:buFont typeface="Arial" panose="020B0604020202020204" pitchFamily="34" charset="0"/>
              <a:buChar char="•"/>
            </a:pPr>
            <a:r>
              <a:rPr lang="en-US" sz="2000" dirty="0">
                <a:solidFill>
                  <a:schemeClr val="tx1"/>
                </a:solidFill>
              </a:rPr>
              <a:t>Melissa Denmark, LM, CPM</a:t>
            </a:r>
          </a:p>
          <a:p>
            <a:pPr marL="342900" indent="-342900">
              <a:buFont typeface="Arial" panose="020B0604020202020204" pitchFamily="34" charset="0"/>
              <a:buChar char="•"/>
            </a:pPr>
            <a:r>
              <a:rPr lang="en-US" sz="2000" dirty="0">
                <a:solidFill>
                  <a:schemeClr val="tx1"/>
                </a:solidFill>
              </a:rPr>
              <a:t>Kimberly </a:t>
            </a:r>
            <a:r>
              <a:rPr lang="en-US" sz="2000" dirty="0" err="1">
                <a:solidFill>
                  <a:schemeClr val="tx1"/>
                </a:solidFill>
              </a:rPr>
              <a:t>Durdin</a:t>
            </a:r>
            <a:r>
              <a:rPr lang="en-US" sz="2000" dirty="0">
                <a:solidFill>
                  <a:schemeClr val="tx1"/>
                </a:solidFill>
              </a:rPr>
              <a:t>, LM, CPM, IBCLC</a:t>
            </a:r>
          </a:p>
          <a:p>
            <a:pPr marL="342900" indent="-342900">
              <a:buFont typeface="Arial" panose="020B0604020202020204" pitchFamily="34" charset="0"/>
              <a:buChar char="•"/>
            </a:pPr>
            <a:r>
              <a:rPr lang="en-US" sz="2000" dirty="0">
                <a:solidFill>
                  <a:schemeClr val="tx1"/>
                </a:solidFill>
              </a:rPr>
              <a:t>Madeleine Wisner, LM, RM, IBCLC</a:t>
            </a:r>
          </a:p>
        </p:txBody>
      </p:sp>
      <p:sp>
        <p:nvSpPr>
          <p:cNvPr id="7" name="TextBox 6">
            <a:extLst>
              <a:ext uri="{FF2B5EF4-FFF2-40B4-BE49-F238E27FC236}">
                <a16:creationId xmlns:a16="http://schemas.microsoft.com/office/drawing/2014/main" id="{2F9D8F02-5E1C-A762-E9E6-DAE60EDD4B56}"/>
              </a:ext>
            </a:extLst>
          </p:cNvPr>
          <p:cNvSpPr txBox="1"/>
          <p:nvPr/>
        </p:nvSpPr>
        <p:spPr>
          <a:xfrm>
            <a:off x="5454507" y="6102937"/>
            <a:ext cx="5299849" cy="707886"/>
          </a:xfrm>
          <a:prstGeom prst="rect">
            <a:avLst/>
          </a:prstGeom>
          <a:noFill/>
        </p:spPr>
        <p:txBody>
          <a:bodyPr wrap="none" rtlCol="0">
            <a:spAutoFit/>
          </a:bodyPr>
          <a:lstStyle/>
          <a:p>
            <a:r>
              <a:rPr lang="en-US" sz="2000" dirty="0">
                <a:solidFill>
                  <a:schemeClr val="tx1"/>
                </a:solidFill>
              </a:rPr>
              <a:t>Facilitator: Holly Smith, MPH, CNM, FACNM</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1FAB4B-FD35-F886-7C47-E44EC94EDB63}"/>
              </a:ext>
            </a:extLst>
          </p:cNvPr>
          <p:cNvSpPr/>
          <p:nvPr/>
        </p:nvSpPr>
        <p:spPr>
          <a:xfrm>
            <a:off x="0" y="544749"/>
            <a:ext cx="3287947" cy="6313251"/>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29A89A2-E2A0-D9DD-9934-A337CA750E9F}"/>
              </a:ext>
            </a:extLst>
          </p:cNvPr>
          <p:cNvSpPr txBox="1"/>
          <p:nvPr/>
        </p:nvSpPr>
        <p:spPr>
          <a:xfrm>
            <a:off x="0" y="1565357"/>
            <a:ext cx="3287948" cy="3785652"/>
          </a:xfrm>
          <a:prstGeom prst="rect">
            <a:avLst/>
          </a:prstGeom>
          <a:noFill/>
        </p:spPr>
        <p:txBody>
          <a:bodyPr wrap="square" rtlCol="0">
            <a:spAutoFit/>
          </a:bodyPr>
          <a:lstStyle/>
          <a:p>
            <a:pPr algn="ctr"/>
            <a:r>
              <a:rPr lang="en-US" sz="4800" dirty="0">
                <a:latin typeface="Daytona Condensed" panose="020B0306030503040204" pitchFamily="34" charset="0"/>
              </a:rPr>
              <a:t>Why do people choose  community birth?</a:t>
            </a:r>
          </a:p>
        </p:txBody>
      </p:sp>
      <p:sp>
        <p:nvSpPr>
          <p:cNvPr id="4" name="Content Placeholder 2">
            <a:extLst>
              <a:ext uri="{FF2B5EF4-FFF2-40B4-BE49-F238E27FC236}">
                <a16:creationId xmlns:a16="http://schemas.microsoft.com/office/drawing/2014/main" id="{FA8A7AB5-226F-0B89-488A-1098EE179105}"/>
              </a:ext>
            </a:extLst>
          </p:cNvPr>
          <p:cNvSpPr txBox="1">
            <a:spLocks/>
          </p:cNvSpPr>
          <p:nvPr/>
        </p:nvSpPr>
        <p:spPr>
          <a:xfrm>
            <a:off x="3287947" y="1012896"/>
            <a:ext cx="8298572" cy="34977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533400" indent="-457200">
              <a:buClr>
                <a:schemeClr val="tx2"/>
              </a:buClr>
              <a:buSzPct val="100000"/>
              <a:buFont typeface="Wingdings" pitchFamily="2" charset="2"/>
              <a:buChar char="§"/>
            </a:pPr>
            <a:r>
              <a:rPr lang="en-US" sz="2700" dirty="0"/>
              <a:t>Desire for a natural, unmedicated birth </a:t>
            </a:r>
          </a:p>
          <a:p>
            <a:pPr>
              <a:buClr>
                <a:schemeClr val="tx2"/>
              </a:buClr>
              <a:buFont typeface="Wingdings" pitchFamily="2" charset="2"/>
              <a:buChar char="§"/>
            </a:pPr>
            <a:r>
              <a:rPr lang="en-US" sz="2700" dirty="0"/>
              <a:t>Individualized, relationship-based care</a:t>
            </a:r>
          </a:p>
          <a:p>
            <a:pPr>
              <a:lnSpc>
                <a:spcPct val="150000"/>
              </a:lnSpc>
              <a:buClr>
                <a:schemeClr val="tx2"/>
              </a:buClr>
              <a:buFont typeface="Wingdings" pitchFamily="2" charset="2"/>
              <a:buChar char="§"/>
            </a:pPr>
            <a:r>
              <a:rPr lang="en-US" sz="2700" dirty="0"/>
              <a:t>Desire to avoid cesarean or other interventions</a:t>
            </a:r>
          </a:p>
          <a:p>
            <a:pPr>
              <a:buClr>
                <a:schemeClr val="tx2"/>
              </a:buClr>
              <a:buFont typeface="Wingdings" pitchFamily="2" charset="2"/>
              <a:buChar char="§"/>
            </a:pPr>
            <a:r>
              <a:rPr lang="en-US" sz="2700" dirty="0"/>
              <a:t>Fear of hospital/negative experiences in hospital</a:t>
            </a:r>
          </a:p>
          <a:p>
            <a:pPr>
              <a:buClr>
                <a:schemeClr val="tx2"/>
              </a:buClr>
              <a:buSzPct val="100000"/>
              <a:buFont typeface="Wingdings" pitchFamily="2" charset="2"/>
              <a:buChar char="§"/>
            </a:pPr>
            <a:r>
              <a:rPr lang="en-US" sz="2700" dirty="0"/>
              <a:t>Longer appointments</a:t>
            </a:r>
          </a:p>
          <a:p>
            <a:pPr>
              <a:buClr>
                <a:schemeClr val="tx2"/>
              </a:buClr>
              <a:buSzPct val="100000"/>
              <a:buFont typeface="Wingdings" pitchFamily="2" charset="2"/>
              <a:buChar char="§"/>
            </a:pPr>
            <a:r>
              <a:rPr lang="en-US" sz="2700" dirty="0"/>
              <a:t>Autonomy and informed choice</a:t>
            </a:r>
          </a:p>
          <a:p>
            <a:pPr>
              <a:buClr>
                <a:schemeClr val="tx2"/>
              </a:buClr>
              <a:buSzPct val="100000"/>
              <a:buFont typeface="Wingdings" pitchFamily="2" charset="2"/>
              <a:buChar char="§"/>
            </a:pPr>
            <a:r>
              <a:rPr lang="en-US" sz="2700" dirty="0"/>
              <a:t>Direct access to care provider</a:t>
            </a:r>
          </a:p>
          <a:p>
            <a:pPr>
              <a:buClr>
                <a:schemeClr val="tx2"/>
              </a:buClr>
              <a:buSzPct val="100000"/>
              <a:buFont typeface="Wingdings" pitchFamily="2" charset="2"/>
              <a:buChar char="§"/>
            </a:pPr>
            <a:r>
              <a:rPr lang="en-US" sz="2700" dirty="0"/>
              <a:t>Continuity of care </a:t>
            </a:r>
          </a:p>
          <a:p>
            <a:pPr>
              <a:buClr>
                <a:schemeClr val="tx2"/>
              </a:buClr>
              <a:buSzPct val="100000"/>
              <a:buFont typeface="Wingdings" pitchFamily="2" charset="2"/>
              <a:buChar char="§"/>
            </a:pPr>
            <a:r>
              <a:rPr lang="en-US" sz="2700" dirty="0"/>
              <a:t>Religious or cultural reasons</a:t>
            </a:r>
          </a:p>
          <a:p>
            <a:pPr>
              <a:buClr>
                <a:schemeClr val="tx2"/>
              </a:buClr>
              <a:buSzPct val="100000"/>
              <a:buFont typeface="Wingdings" pitchFamily="2" charset="2"/>
              <a:buChar char="§"/>
            </a:pPr>
            <a:r>
              <a:rPr lang="en-US" sz="2700" dirty="0"/>
              <a:t>Desire for control over their birth</a:t>
            </a:r>
          </a:p>
          <a:p>
            <a:pPr indent="-457200">
              <a:buClr>
                <a:schemeClr val="tx2"/>
              </a:buClr>
              <a:buFont typeface="Wingdings" pitchFamily="2" charset="2"/>
              <a:buChar char="§"/>
            </a:pPr>
            <a:endParaRPr lang="en-US" sz="2700" dirty="0"/>
          </a:p>
          <a:p>
            <a:pPr marL="0" indent="0">
              <a:buNone/>
            </a:pPr>
            <a:endParaRPr lang="en-US" sz="2700" dirty="0"/>
          </a:p>
          <a:p>
            <a:pPr marL="285750" indent="-285750"/>
            <a:endParaRPr lang="en-US" sz="1700" dirty="0"/>
          </a:p>
        </p:txBody>
      </p:sp>
    </p:spTree>
    <p:extLst>
      <p:ext uri="{BB962C8B-B14F-4D97-AF65-F5344CB8AC3E}">
        <p14:creationId xmlns:p14="http://schemas.microsoft.com/office/powerpoint/2010/main" val="2514637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A656BC2-8409-D76C-F107-506B5DAAC143}"/>
              </a:ext>
            </a:extLst>
          </p:cNvPr>
          <p:cNvSpPr txBox="1">
            <a:spLocks/>
          </p:cNvSpPr>
          <p:nvPr/>
        </p:nvSpPr>
        <p:spPr>
          <a:xfrm>
            <a:off x="3443591" y="648070"/>
            <a:ext cx="8385243" cy="6209930"/>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109728" indent="0">
              <a:lnSpc>
                <a:spcPct val="120000"/>
              </a:lnSpc>
              <a:buFont typeface="Noto Sans Symbols"/>
              <a:buNone/>
            </a:pPr>
            <a:r>
              <a:rPr lang="en-US" sz="3500" b="1" dirty="0"/>
              <a:t>Community birth with a trained midwife can be a safe option </a:t>
            </a:r>
            <a:r>
              <a:rPr lang="en-US" sz="2900" dirty="0"/>
              <a:t>for healthy people experiencing </a:t>
            </a:r>
            <a:r>
              <a:rPr lang="en-US" sz="2900" b="1" dirty="0"/>
              <a:t>low-risk</a:t>
            </a:r>
            <a:r>
              <a:rPr lang="en-US" sz="2900" dirty="0"/>
              <a:t> pregnancies.</a:t>
            </a:r>
          </a:p>
          <a:p>
            <a:pPr marL="109728" indent="0">
              <a:buFont typeface="Noto Sans Symbols"/>
              <a:buNone/>
            </a:pPr>
            <a:endParaRPr lang="en-US" sz="2900" dirty="0"/>
          </a:p>
          <a:p>
            <a:pPr marL="109728" indent="0">
              <a:buFont typeface="Noto Sans Symbols"/>
              <a:buNone/>
            </a:pPr>
            <a:r>
              <a:rPr lang="en-US" sz="2900" dirty="0"/>
              <a:t>Large body of research shows that low-risk community birth is :</a:t>
            </a:r>
          </a:p>
          <a:p>
            <a:pPr lvl="1">
              <a:buFont typeface="Wingdings" pitchFamily="2" charset="2"/>
              <a:buChar char="§"/>
            </a:pPr>
            <a:r>
              <a:rPr lang="en-US" sz="2900" dirty="0"/>
              <a:t>Safe for moms and birthing people</a:t>
            </a:r>
          </a:p>
          <a:p>
            <a:pPr lvl="1">
              <a:buFont typeface="Wingdings" pitchFamily="2" charset="2"/>
              <a:buChar char="§"/>
            </a:pPr>
            <a:r>
              <a:rPr lang="en-US" sz="2900" dirty="0"/>
              <a:t>Safe for babies</a:t>
            </a:r>
          </a:p>
          <a:p>
            <a:pPr lvl="1">
              <a:buFont typeface="Wingdings" pitchFamily="2" charset="2"/>
              <a:buChar char="§"/>
            </a:pPr>
            <a:r>
              <a:rPr lang="en-US" sz="2900" dirty="0"/>
              <a:t>Leads to fewer cesareans and other interventions…</a:t>
            </a:r>
          </a:p>
          <a:p>
            <a:pPr marL="0" indent="0">
              <a:buFont typeface="Noto Sans Symbols"/>
              <a:buNone/>
            </a:pPr>
            <a:endParaRPr lang="en-US" b="1" u="sng" dirty="0"/>
          </a:p>
          <a:p>
            <a:pPr marL="0" indent="0">
              <a:buFont typeface="Noto Sans Symbols"/>
              <a:buNone/>
            </a:pPr>
            <a:r>
              <a:rPr lang="en-US" sz="3500" b="1" u="sng" dirty="0"/>
              <a:t>When</a:t>
            </a:r>
            <a:r>
              <a:rPr lang="en-US" dirty="0"/>
              <a:t> </a:t>
            </a:r>
            <a:r>
              <a:rPr lang="en-US" sz="2900" dirty="0"/>
              <a:t>midwives can practice to their full scope, have access to smooth consultation and transfer, and are well-integrated into health care systems </a:t>
            </a:r>
          </a:p>
          <a:p>
            <a:pPr marL="0" indent="0">
              <a:buFont typeface="Noto Sans Symbols"/>
              <a:buNone/>
            </a:pPr>
            <a:endParaRPr lang="en-US" sz="1400" dirty="0"/>
          </a:p>
          <a:p>
            <a:pPr marL="0" indent="0">
              <a:buFont typeface="Noto Sans Symbols"/>
              <a:buNone/>
            </a:pPr>
            <a:r>
              <a:rPr lang="en-US" sz="1400" dirty="0"/>
              <a:t>National Academies of Sciences, Engineering, and Medicine. (2020) Birth settings in America: Outcomes, quality, access, and choice</a:t>
            </a:r>
            <a:endParaRPr lang="en-US" sz="1200" dirty="0"/>
          </a:p>
        </p:txBody>
      </p:sp>
      <p:sp>
        <p:nvSpPr>
          <p:cNvPr id="5" name="Rectangle 4">
            <a:extLst>
              <a:ext uri="{FF2B5EF4-FFF2-40B4-BE49-F238E27FC236}">
                <a16:creationId xmlns:a16="http://schemas.microsoft.com/office/drawing/2014/main" id="{74DA4066-9CD2-4FC8-3758-8C94DA4EBEA7}"/>
              </a:ext>
            </a:extLst>
          </p:cNvPr>
          <p:cNvSpPr/>
          <p:nvPr/>
        </p:nvSpPr>
        <p:spPr>
          <a:xfrm>
            <a:off x="0" y="559989"/>
            <a:ext cx="3287947" cy="6313251"/>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F93CCE-B86E-0910-EFEA-0D4ECA065651}"/>
              </a:ext>
            </a:extLst>
          </p:cNvPr>
          <p:cNvSpPr txBox="1"/>
          <p:nvPr/>
        </p:nvSpPr>
        <p:spPr>
          <a:xfrm>
            <a:off x="0" y="2113997"/>
            <a:ext cx="3287948" cy="2308324"/>
          </a:xfrm>
          <a:prstGeom prst="rect">
            <a:avLst/>
          </a:prstGeom>
          <a:noFill/>
        </p:spPr>
        <p:txBody>
          <a:bodyPr wrap="square" rtlCol="0">
            <a:spAutoFit/>
          </a:bodyPr>
          <a:lstStyle/>
          <a:p>
            <a:pPr algn="ctr"/>
            <a:r>
              <a:rPr lang="en-US" sz="4800" dirty="0">
                <a:latin typeface="Daytona Condensed" panose="020B0306030503040204" pitchFamily="34" charset="0"/>
              </a:rPr>
              <a:t>Is community birth safe?</a:t>
            </a:r>
          </a:p>
        </p:txBody>
      </p:sp>
    </p:spTree>
    <p:extLst>
      <p:ext uri="{BB962C8B-B14F-4D97-AF65-F5344CB8AC3E}">
        <p14:creationId xmlns:p14="http://schemas.microsoft.com/office/powerpoint/2010/main" val="422367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A3C69-9182-B666-1C01-C6F1BEA7DAA5}"/>
              </a:ext>
            </a:extLst>
          </p:cNvPr>
          <p:cNvSpPr>
            <a:spLocks noGrp="1"/>
          </p:cNvSpPr>
          <p:nvPr>
            <p:ph type="title"/>
          </p:nvPr>
        </p:nvSpPr>
        <p:spPr>
          <a:xfrm>
            <a:off x="802005" y="503082"/>
            <a:ext cx="10363200" cy="914400"/>
          </a:xfrm>
        </p:spPr>
        <p:txBody>
          <a:bodyPr>
            <a:normAutofit fontScale="90000"/>
          </a:bodyPr>
          <a:lstStyle/>
          <a:p>
            <a:pPr algn="ctr"/>
            <a:r>
              <a:rPr lang="en-US" dirty="0"/>
              <a:t>Community Birth in California </a:t>
            </a:r>
            <a:br>
              <a:rPr lang="en-US" dirty="0"/>
            </a:br>
            <a:r>
              <a:rPr lang="en-US" sz="2800" dirty="0"/>
              <a:t>4,975 total births in 2018</a:t>
            </a:r>
          </a:p>
        </p:txBody>
      </p:sp>
      <p:pic>
        <p:nvPicPr>
          <p:cNvPr id="15" name="Picture 14" descr="A comparison of birth rate&#10;&#10;Description automatically generated">
            <a:extLst>
              <a:ext uri="{FF2B5EF4-FFF2-40B4-BE49-F238E27FC236}">
                <a16:creationId xmlns:a16="http://schemas.microsoft.com/office/drawing/2014/main" id="{4DC3EF8B-0CB9-C4BB-1904-C3A18C357A87}"/>
              </a:ext>
            </a:extLst>
          </p:cNvPr>
          <p:cNvPicPr>
            <a:picLocks noChangeAspect="1"/>
          </p:cNvPicPr>
          <p:nvPr/>
        </p:nvPicPr>
        <p:blipFill>
          <a:blip r:embed="rId3"/>
          <a:stretch>
            <a:fillRect/>
          </a:stretch>
        </p:blipFill>
        <p:spPr>
          <a:xfrm>
            <a:off x="1242060" y="1539402"/>
            <a:ext cx="9707880" cy="5077647"/>
          </a:xfrm>
          <a:prstGeom prst="rect">
            <a:avLst/>
          </a:prstGeom>
          <a:ln>
            <a:solidFill>
              <a:srgbClr val="DA632C"/>
            </a:solidFill>
          </a:ln>
        </p:spPr>
      </p:pic>
    </p:spTree>
    <p:extLst>
      <p:ext uri="{BB962C8B-B14F-4D97-AF65-F5344CB8AC3E}">
        <p14:creationId xmlns:p14="http://schemas.microsoft.com/office/powerpoint/2010/main" val="734670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D984-EB6B-6BE9-2570-F5ABCE164E9F}"/>
              </a:ext>
            </a:extLst>
          </p:cNvPr>
          <p:cNvSpPr>
            <a:spLocks noGrp="1"/>
          </p:cNvSpPr>
          <p:nvPr>
            <p:ph type="title"/>
          </p:nvPr>
        </p:nvSpPr>
        <p:spPr>
          <a:xfrm>
            <a:off x="609600" y="434962"/>
            <a:ext cx="10363200" cy="914400"/>
          </a:xfrm>
        </p:spPr>
        <p:txBody>
          <a:bodyPr>
            <a:normAutofit/>
          </a:bodyPr>
          <a:lstStyle/>
          <a:p>
            <a:pPr algn="ctr"/>
            <a:r>
              <a:rPr lang="en-US" sz="3200" dirty="0"/>
              <a:t>Midwives in California </a:t>
            </a:r>
          </a:p>
        </p:txBody>
      </p:sp>
      <p:pic>
        <p:nvPicPr>
          <p:cNvPr id="7" name="Picture 6" descr="A close-up of a paper&#10;&#10;Description automatically generated">
            <a:extLst>
              <a:ext uri="{FF2B5EF4-FFF2-40B4-BE49-F238E27FC236}">
                <a16:creationId xmlns:a16="http://schemas.microsoft.com/office/drawing/2014/main" id="{EFE0F6AE-F20B-922E-B1D2-9A21BE62A42D}"/>
              </a:ext>
            </a:extLst>
          </p:cNvPr>
          <p:cNvPicPr>
            <a:picLocks noChangeAspect="1"/>
          </p:cNvPicPr>
          <p:nvPr/>
        </p:nvPicPr>
        <p:blipFill>
          <a:blip r:embed="rId3"/>
          <a:stretch>
            <a:fillRect/>
          </a:stretch>
        </p:blipFill>
        <p:spPr>
          <a:xfrm>
            <a:off x="914400" y="1349362"/>
            <a:ext cx="10363200" cy="5270553"/>
          </a:xfrm>
          <a:prstGeom prst="rect">
            <a:avLst/>
          </a:prstGeom>
          <a:ln>
            <a:solidFill>
              <a:srgbClr val="DA632C"/>
            </a:solidFill>
          </a:ln>
        </p:spPr>
      </p:pic>
    </p:spTree>
    <p:extLst>
      <p:ext uri="{BB962C8B-B14F-4D97-AF65-F5344CB8AC3E}">
        <p14:creationId xmlns:p14="http://schemas.microsoft.com/office/powerpoint/2010/main" val="316609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DBCA-6654-7706-F086-EA05E253B766}"/>
              </a:ext>
            </a:extLst>
          </p:cNvPr>
          <p:cNvSpPr>
            <a:spLocks noGrp="1"/>
          </p:cNvSpPr>
          <p:nvPr>
            <p:ph type="title"/>
          </p:nvPr>
        </p:nvSpPr>
        <p:spPr>
          <a:xfrm>
            <a:off x="1023938" y="649287"/>
            <a:ext cx="10363200" cy="914400"/>
          </a:xfrm>
        </p:spPr>
        <p:txBody>
          <a:bodyPr/>
          <a:lstStyle/>
          <a:p>
            <a:pPr algn="ctr"/>
            <a:r>
              <a:rPr lang="en-US" dirty="0"/>
              <a:t>Community Midwife Scope</a:t>
            </a:r>
          </a:p>
        </p:txBody>
      </p:sp>
      <p:sp>
        <p:nvSpPr>
          <p:cNvPr id="6" name="Slide Number Placeholder 3">
            <a:extLst>
              <a:ext uri="{FF2B5EF4-FFF2-40B4-BE49-F238E27FC236}">
                <a16:creationId xmlns:a16="http://schemas.microsoft.com/office/drawing/2014/main" id="{2FE650F5-1254-FB4D-E848-0BA401F05608}"/>
              </a:ext>
            </a:extLst>
          </p:cNvPr>
          <p:cNvSpPr>
            <a:spLocks noGrp="1"/>
          </p:cNvSpPr>
          <p:nvPr>
            <p:ph idx="1"/>
          </p:nvPr>
        </p:nvSpPr>
        <p:spPr>
          <a:xfrm>
            <a:off x="627698" y="1563687"/>
            <a:ext cx="11155680" cy="4548589"/>
          </a:xfrm>
        </p:spPr>
        <p:txBody>
          <a:bodyPr/>
          <a:lstStyle/>
          <a:p>
            <a:pPr marL="0" indent="0">
              <a:buNone/>
            </a:pPr>
            <a:r>
              <a:rPr lang="en-US" sz="2600" b="1" dirty="0"/>
              <a:t>Community midwives in CA (both LMs and CNMs):</a:t>
            </a:r>
          </a:p>
          <a:p>
            <a:pPr>
              <a:buFont typeface="Wingdings" pitchFamily="2" charset="2"/>
              <a:buChar char="§"/>
            </a:pPr>
            <a:r>
              <a:rPr lang="en-US" sz="2600" dirty="0"/>
              <a:t>Order labs, ultrasounds, and fetal surveillance tests</a:t>
            </a:r>
          </a:p>
          <a:p>
            <a:pPr>
              <a:buFont typeface="Wingdings" pitchFamily="2" charset="2"/>
              <a:buChar char="§"/>
            </a:pPr>
            <a:r>
              <a:rPr lang="en-US" sz="2600" dirty="0"/>
              <a:t>Monitor maternal vitals, fundal height, fetal position, + FHT prenatally</a:t>
            </a:r>
          </a:p>
          <a:p>
            <a:pPr>
              <a:buFont typeface="Wingdings" pitchFamily="2" charset="2"/>
              <a:buChar char="§"/>
            </a:pPr>
            <a:r>
              <a:rPr lang="en-US" sz="2600" dirty="0"/>
              <a:t>Monitor FHT during labor using Intermittent Auscultation with a doppler</a:t>
            </a:r>
          </a:p>
          <a:p>
            <a:pPr>
              <a:buFont typeface="Wingdings" pitchFamily="2" charset="2"/>
              <a:buChar char="§"/>
            </a:pPr>
            <a:r>
              <a:rPr lang="en-US" sz="2600" dirty="0"/>
              <a:t>Carry oxygen and equipment for newborn and maternal resuscitation</a:t>
            </a:r>
          </a:p>
          <a:p>
            <a:pPr>
              <a:buFont typeface="Wingdings" pitchFamily="2" charset="2"/>
              <a:buChar char="§"/>
            </a:pPr>
            <a:r>
              <a:rPr lang="en-US" sz="2600" dirty="0"/>
              <a:t>Carry antihemorrhagic medications including oxytocin, methylergonovine, </a:t>
            </a:r>
            <a:r>
              <a:rPr lang="en-US" sz="2600" dirty="0" err="1"/>
              <a:t>misoprostil</a:t>
            </a:r>
            <a:r>
              <a:rPr lang="en-US" sz="2600" dirty="0"/>
              <a:t>, and TXA</a:t>
            </a:r>
          </a:p>
          <a:p>
            <a:pPr>
              <a:buFont typeface="Wingdings" pitchFamily="2" charset="2"/>
              <a:buChar char="§"/>
            </a:pPr>
            <a:r>
              <a:rPr lang="en-US" sz="2600" dirty="0"/>
              <a:t>Can access IV fluids, antibiotics for GBS prophylaxis, and Rho(D) Immune Globulin</a:t>
            </a:r>
          </a:p>
          <a:p>
            <a:pPr>
              <a:buFont typeface="Wingdings" pitchFamily="2" charset="2"/>
              <a:buChar char="§"/>
            </a:pPr>
            <a:r>
              <a:rPr lang="en-US" sz="2600" dirty="0"/>
              <a:t>Carry local anesthetic and suture most lacerations</a:t>
            </a:r>
          </a:p>
          <a:p>
            <a:pPr marL="0" indent="0">
              <a:buNone/>
            </a:pPr>
            <a:endParaRPr lang="en-US" dirty="0"/>
          </a:p>
        </p:txBody>
      </p:sp>
    </p:spTree>
    <p:extLst>
      <p:ext uri="{BB962C8B-B14F-4D97-AF65-F5344CB8AC3E}">
        <p14:creationId xmlns:p14="http://schemas.microsoft.com/office/powerpoint/2010/main" val="1983733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DBCA-6654-7706-F086-EA05E253B766}"/>
              </a:ext>
            </a:extLst>
          </p:cNvPr>
          <p:cNvSpPr>
            <a:spLocks noGrp="1"/>
          </p:cNvSpPr>
          <p:nvPr>
            <p:ph type="title"/>
          </p:nvPr>
        </p:nvSpPr>
        <p:spPr>
          <a:xfrm>
            <a:off x="476250" y="609600"/>
            <a:ext cx="11239500" cy="914400"/>
          </a:xfrm>
        </p:spPr>
        <p:txBody>
          <a:bodyPr/>
          <a:lstStyle/>
          <a:p>
            <a:pPr algn="ctr"/>
            <a:r>
              <a:rPr lang="en-US" sz="4000" dirty="0"/>
              <a:t>Community Midwife Newborn Scope</a:t>
            </a:r>
          </a:p>
        </p:txBody>
      </p:sp>
      <p:sp>
        <p:nvSpPr>
          <p:cNvPr id="6" name="Slide Number Placeholder 3">
            <a:extLst>
              <a:ext uri="{FF2B5EF4-FFF2-40B4-BE49-F238E27FC236}">
                <a16:creationId xmlns:a16="http://schemas.microsoft.com/office/drawing/2014/main" id="{2FE650F5-1254-FB4D-E848-0BA401F05608}"/>
              </a:ext>
            </a:extLst>
          </p:cNvPr>
          <p:cNvSpPr>
            <a:spLocks noGrp="1"/>
          </p:cNvSpPr>
          <p:nvPr>
            <p:ph idx="1"/>
          </p:nvPr>
        </p:nvSpPr>
        <p:spPr>
          <a:xfrm>
            <a:off x="689610" y="1563687"/>
            <a:ext cx="11349990" cy="4684713"/>
          </a:xfrm>
        </p:spPr>
        <p:txBody>
          <a:bodyPr/>
          <a:lstStyle/>
          <a:p>
            <a:pPr marL="0" indent="0">
              <a:buNone/>
            </a:pPr>
            <a:r>
              <a:rPr lang="en-US" sz="2600" b="1" dirty="0">
                <a:latin typeface="Arial" panose="020B0604020202020204" pitchFamily="34" charset="0"/>
                <a:cs typeface="Arial" panose="020B0604020202020204" pitchFamily="34" charset="0"/>
              </a:rPr>
              <a:t>Community midwife scope includes well newborn care through 6 weeks </a:t>
            </a:r>
          </a:p>
          <a:p>
            <a:pPr>
              <a:buFont typeface="Wingdings" pitchFamily="2" charset="2"/>
              <a:buChar char="§"/>
            </a:pPr>
            <a:r>
              <a:rPr lang="en-US" sz="2600" dirty="0"/>
              <a:t>Community midwives provide</a:t>
            </a:r>
          </a:p>
          <a:p>
            <a:pPr marL="342900" lvl="1" indent="0">
              <a:buNone/>
            </a:pPr>
            <a:r>
              <a:rPr lang="en-US" sz="1800" dirty="0">
                <a:ea typeface="Times New Roman" panose="02020603050405020304" pitchFamily="18" charset="0"/>
              </a:rPr>
              <a:t>     N</a:t>
            </a:r>
            <a:r>
              <a:rPr lang="en-US" sz="1800" dirty="0">
                <a:effectLst/>
                <a:ea typeface="Times New Roman" panose="02020603050405020304" pitchFamily="18" charset="0"/>
              </a:rPr>
              <a:t>ewborn exams			Vitamin K prophylaxis</a:t>
            </a:r>
          </a:p>
          <a:p>
            <a:pPr marL="342900" lvl="1" indent="0">
              <a:buNone/>
            </a:pPr>
            <a:r>
              <a:rPr lang="en-US" sz="1800" dirty="0">
                <a:ea typeface="Times New Roman" panose="02020603050405020304" pitchFamily="18" charset="0"/>
              </a:rPr>
              <a:t>     E</a:t>
            </a:r>
            <a:r>
              <a:rPr lang="en-US" sz="1800" dirty="0">
                <a:effectLst/>
                <a:ea typeface="Times New Roman" panose="02020603050405020304" pitchFamily="18" charset="0"/>
              </a:rPr>
              <a:t>ye prophylaxis			Newborn screening</a:t>
            </a:r>
          </a:p>
          <a:p>
            <a:pPr marL="342900" lvl="1" indent="0">
              <a:buNone/>
            </a:pPr>
            <a:r>
              <a:rPr lang="en-US" sz="1800" dirty="0">
                <a:effectLst/>
                <a:ea typeface="Times New Roman" panose="02020603050405020304" pitchFamily="18" charset="0"/>
              </a:rPr>
              <a:t>     CCHD screening			Assessment of jaundice</a:t>
            </a:r>
          </a:p>
          <a:p>
            <a:pPr marL="342900" lvl="1" indent="0">
              <a:buNone/>
            </a:pPr>
            <a:r>
              <a:rPr lang="en-US" sz="1800" dirty="0">
                <a:effectLst/>
                <a:ea typeface="Times New Roman" panose="02020603050405020304" pitchFamily="18" charset="0"/>
              </a:rPr>
              <a:t>     Breastfeeding support 		Vitals checks</a:t>
            </a:r>
          </a:p>
          <a:p>
            <a:pPr marL="342900" lvl="1" indent="0">
              <a:buNone/>
            </a:pPr>
            <a:r>
              <a:rPr lang="en-US" sz="1800" dirty="0">
                <a:effectLst/>
                <a:ea typeface="Times New Roman" panose="02020603050405020304" pitchFamily="18" charset="0"/>
              </a:rPr>
              <a:t>     Weight checks  			Assessment of development</a:t>
            </a:r>
          </a:p>
          <a:p>
            <a:pPr>
              <a:buFont typeface="Wingdings" pitchFamily="2" charset="2"/>
              <a:buChar char="§"/>
            </a:pPr>
            <a:r>
              <a:rPr lang="en-US" sz="2600" dirty="0">
                <a:effectLst/>
                <a:ea typeface="Times New Roman" panose="02020603050405020304" pitchFamily="18" charset="0"/>
              </a:rPr>
              <a:t>Most babies who were born in the hospital after a transfer or who were transferred to the hospital after birth are cared for by their midwife after discharge</a:t>
            </a:r>
          </a:p>
          <a:p>
            <a:pPr>
              <a:buFont typeface="Wingdings" pitchFamily="2" charset="2"/>
              <a:buChar char="§"/>
            </a:pPr>
            <a:r>
              <a:rPr lang="en-US" sz="2600" dirty="0"/>
              <a:t>Community midwives refer to pediatric providers for concerns</a:t>
            </a:r>
          </a:p>
          <a:p>
            <a:pPr marL="0" indent="0">
              <a:buNone/>
            </a:pPr>
            <a:endParaRPr lang="en-US" dirty="0"/>
          </a:p>
        </p:txBody>
      </p:sp>
    </p:spTree>
    <p:extLst>
      <p:ext uri="{BB962C8B-B14F-4D97-AF65-F5344CB8AC3E}">
        <p14:creationId xmlns:p14="http://schemas.microsoft.com/office/powerpoint/2010/main" val="310519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5648AD-3465-071A-FE69-88BCFF205D16}"/>
              </a:ext>
            </a:extLst>
          </p:cNvPr>
          <p:cNvSpPr>
            <a:spLocks noGrp="1"/>
          </p:cNvSpPr>
          <p:nvPr>
            <p:ph type="sldNum" sz="quarter" idx="11"/>
          </p:nvPr>
        </p:nvSpPr>
        <p:spPr/>
        <p:txBody>
          <a:bodyPr/>
          <a:lstStyle/>
          <a:p>
            <a:fld id="{75DF2D63-3FF5-D547-96B9-BE9CCD1ABA58}" type="slidenum">
              <a:rPr lang="en-US" smtClean="0"/>
              <a:t>16</a:t>
            </a:fld>
            <a:endParaRPr lang="en-US" dirty="0"/>
          </a:p>
        </p:txBody>
      </p:sp>
      <p:sp>
        <p:nvSpPr>
          <p:cNvPr id="3" name="Rectangle 2">
            <a:extLst>
              <a:ext uri="{FF2B5EF4-FFF2-40B4-BE49-F238E27FC236}">
                <a16:creationId xmlns:a16="http://schemas.microsoft.com/office/drawing/2014/main" id="{9FBFFDC9-3990-C3DD-0515-4F2E4DDF566B}"/>
              </a:ext>
            </a:extLst>
          </p:cNvPr>
          <p:cNvSpPr/>
          <p:nvPr/>
        </p:nvSpPr>
        <p:spPr>
          <a:xfrm>
            <a:off x="0" y="544749"/>
            <a:ext cx="3287947" cy="6313251"/>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BAF633-6D02-5301-A149-A11062AA52A9}"/>
              </a:ext>
            </a:extLst>
          </p:cNvPr>
          <p:cNvSpPr txBox="1"/>
          <p:nvPr/>
        </p:nvSpPr>
        <p:spPr>
          <a:xfrm>
            <a:off x="-1" y="1809197"/>
            <a:ext cx="3287948" cy="2308324"/>
          </a:xfrm>
          <a:prstGeom prst="rect">
            <a:avLst/>
          </a:prstGeom>
          <a:noFill/>
        </p:spPr>
        <p:txBody>
          <a:bodyPr wrap="square" rtlCol="0">
            <a:spAutoFit/>
          </a:bodyPr>
          <a:lstStyle/>
          <a:p>
            <a:pPr algn="ctr"/>
            <a:r>
              <a:rPr lang="en-US" sz="4800" dirty="0">
                <a:latin typeface="Daytona Condensed" panose="020B0306030503040204" pitchFamily="34" charset="0"/>
              </a:rPr>
              <a:t>Why does community birth matter?</a:t>
            </a:r>
          </a:p>
        </p:txBody>
      </p:sp>
      <p:sp>
        <p:nvSpPr>
          <p:cNvPr id="7" name="Content Placeholder 2">
            <a:extLst>
              <a:ext uri="{FF2B5EF4-FFF2-40B4-BE49-F238E27FC236}">
                <a16:creationId xmlns:a16="http://schemas.microsoft.com/office/drawing/2014/main" id="{48AE8825-1BC6-AA8B-A988-C1B837A6AB65}"/>
              </a:ext>
            </a:extLst>
          </p:cNvPr>
          <p:cNvSpPr txBox="1">
            <a:spLocks/>
          </p:cNvSpPr>
          <p:nvPr/>
        </p:nvSpPr>
        <p:spPr>
          <a:xfrm>
            <a:off x="3562904" y="1132142"/>
            <a:ext cx="7714696" cy="539057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457200">
              <a:buClr>
                <a:schemeClr val="accent6"/>
              </a:buClr>
              <a:buFont typeface="Wingdings" pitchFamily="2" charset="2"/>
              <a:buChar char="§"/>
            </a:pPr>
            <a:r>
              <a:rPr lang="en-US" sz="2800" dirty="0"/>
              <a:t>More families are choosing community birth</a:t>
            </a:r>
          </a:p>
          <a:p>
            <a:pPr marL="457200" indent="-457200">
              <a:buClr>
                <a:schemeClr val="accent6"/>
              </a:buClr>
              <a:buFont typeface="Wingdings" pitchFamily="2" charset="2"/>
              <a:buChar char="§"/>
            </a:pPr>
            <a:endParaRPr lang="en-US" sz="2800" dirty="0"/>
          </a:p>
          <a:p>
            <a:pPr marL="457200" indent="-457200">
              <a:buClr>
                <a:schemeClr val="accent6"/>
              </a:buClr>
              <a:buFont typeface="Wingdings" pitchFamily="2" charset="2"/>
              <a:buChar char="§"/>
            </a:pPr>
            <a:r>
              <a:rPr lang="en-US" sz="2800" dirty="0"/>
              <a:t>Community birth with midwives can improve outcomes</a:t>
            </a:r>
          </a:p>
          <a:p>
            <a:pPr marL="914400" lvl="2" indent="-457200">
              <a:buClr>
                <a:schemeClr val="accent6"/>
              </a:buClr>
              <a:buFont typeface="Wingdings" pitchFamily="2" charset="2"/>
              <a:buChar char="§"/>
            </a:pPr>
            <a:r>
              <a:rPr lang="en-US" sz="2600" dirty="0"/>
              <a:t>In low-risk pregnancies</a:t>
            </a:r>
          </a:p>
          <a:p>
            <a:pPr marL="914400" lvl="2" indent="-457200">
              <a:buClr>
                <a:schemeClr val="accent6"/>
              </a:buClr>
              <a:buFont typeface="Wingdings" pitchFamily="2" charset="2"/>
              <a:buChar char="§"/>
            </a:pPr>
            <a:r>
              <a:rPr lang="en-US" sz="2600" dirty="0"/>
              <a:t>For BIPOC families</a:t>
            </a:r>
          </a:p>
          <a:p>
            <a:pPr marL="914400" lvl="2" indent="-457200">
              <a:buClr>
                <a:schemeClr val="accent6"/>
              </a:buClr>
              <a:buFont typeface="Wingdings" pitchFamily="2" charset="2"/>
              <a:buChar char="§"/>
            </a:pPr>
            <a:r>
              <a:rPr lang="en-US" sz="2600" dirty="0"/>
              <a:t>In communities with poor access to care</a:t>
            </a:r>
          </a:p>
          <a:p>
            <a:pPr marL="914400" lvl="2" indent="-457200">
              <a:buClr>
                <a:schemeClr val="accent6"/>
              </a:buClr>
              <a:buFont typeface="Wingdings" pitchFamily="2" charset="2"/>
              <a:buChar char="§"/>
            </a:pPr>
            <a:r>
              <a:rPr lang="en-US" sz="2600" dirty="0"/>
              <a:t>In rural areas</a:t>
            </a:r>
          </a:p>
          <a:p>
            <a:pPr marL="457200" indent="-457200">
              <a:buClr>
                <a:schemeClr val="accent6"/>
              </a:buClr>
              <a:buFont typeface="Wingdings" pitchFamily="2" charset="2"/>
              <a:buChar char="§"/>
            </a:pPr>
            <a:endParaRPr lang="en-US" sz="2800" dirty="0"/>
          </a:p>
          <a:p>
            <a:pPr marL="457200" indent="-457200">
              <a:buClr>
                <a:schemeClr val="accent6"/>
              </a:buClr>
              <a:buFont typeface="Wingdings" pitchFamily="2" charset="2"/>
              <a:buChar char="§"/>
            </a:pPr>
            <a:r>
              <a:rPr lang="en-US" sz="2800" dirty="0"/>
              <a:t>Integration of midwives and community births improves outcomes</a:t>
            </a:r>
            <a:r>
              <a:rPr lang="en-US" sz="2600" dirty="0"/>
              <a:t> </a:t>
            </a:r>
          </a:p>
          <a:p>
            <a:pPr marL="171450" indent="-171450">
              <a:buClr>
                <a:schemeClr val="accent6"/>
              </a:buClr>
              <a:buFont typeface="Wingdings" pitchFamily="2" charset="2"/>
              <a:buChar char="§"/>
            </a:pPr>
            <a:endParaRPr lang="en-US" sz="1200" dirty="0"/>
          </a:p>
          <a:p>
            <a:endParaRPr lang="en-US" dirty="0"/>
          </a:p>
        </p:txBody>
      </p:sp>
    </p:spTree>
    <p:extLst>
      <p:ext uri="{BB962C8B-B14F-4D97-AF65-F5344CB8AC3E}">
        <p14:creationId xmlns:p14="http://schemas.microsoft.com/office/powerpoint/2010/main" val="4293211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13EC-48E4-ECF1-A585-6E78910DE71C}"/>
              </a:ext>
            </a:extLst>
          </p:cNvPr>
          <p:cNvSpPr>
            <a:spLocks noGrp="1"/>
          </p:cNvSpPr>
          <p:nvPr>
            <p:ph type="title"/>
          </p:nvPr>
        </p:nvSpPr>
        <p:spPr>
          <a:xfrm>
            <a:off x="343772" y="382952"/>
            <a:ext cx="11445774" cy="1141047"/>
          </a:xfrm>
        </p:spPr>
        <p:txBody>
          <a:bodyPr>
            <a:normAutofit fontScale="90000"/>
          </a:bodyPr>
          <a:lstStyle/>
          <a:p>
            <a:r>
              <a:rPr lang="en-US" sz="2800" b="1" cap="none" dirty="0"/>
              <a:t>Increased access to community birth, integration of midwives, improved transfers are all possible solutions to our maternal health crisis </a:t>
            </a:r>
          </a:p>
        </p:txBody>
      </p:sp>
      <p:pic>
        <p:nvPicPr>
          <p:cNvPr id="17" name="Picture 16">
            <a:extLst>
              <a:ext uri="{FF2B5EF4-FFF2-40B4-BE49-F238E27FC236}">
                <a16:creationId xmlns:a16="http://schemas.microsoft.com/office/drawing/2014/main" id="{E82BFBF5-7D85-3766-44B8-908762D62B3B}"/>
              </a:ext>
            </a:extLst>
          </p:cNvPr>
          <p:cNvPicPr>
            <a:picLocks noChangeAspect="1"/>
          </p:cNvPicPr>
          <p:nvPr/>
        </p:nvPicPr>
        <p:blipFill>
          <a:blip r:embed="rId3"/>
          <a:stretch>
            <a:fillRect/>
          </a:stretch>
        </p:blipFill>
        <p:spPr>
          <a:xfrm>
            <a:off x="343772" y="2763751"/>
            <a:ext cx="2868365" cy="3711296"/>
          </a:xfrm>
          <a:prstGeom prst="rect">
            <a:avLst/>
          </a:prstGeom>
        </p:spPr>
      </p:pic>
      <p:pic>
        <p:nvPicPr>
          <p:cNvPr id="23" name="Picture 22">
            <a:extLst>
              <a:ext uri="{FF2B5EF4-FFF2-40B4-BE49-F238E27FC236}">
                <a16:creationId xmlns:a16="http://schemas.microsoft.com/office/drawing/2014/main" id="{B35A4E50-9ED1-7278-47A0-4797A014271D}"/>
              </a:ext>
            </a:extLst>
          </p:cNvPr>
          <p:cNvPicPr>
            <a:picLocks noChangeAspect="1"/>
          </p:cNvPicPr>
          <p:nvPr/>
        </p:nvPicPr>
        <p:blipFill>
          <a:blip r:embed="rId4"/>
          <a:stretch>
            <a:fillRect/>
          </a:stretch>
        </p:blipFill>
        <p:spPr>
          <a:xfrm>
            <a:off x="2903608" y="1524000"/>
            <a:ext cx="3349970" cy="4299751"/>
          </a:xfrm>
          <a:prstGeom prst="rect">
            <a:avLst/>
          </a:prstGeom>
        </p:spPr>
      </p:pic>
      <p:pic>
        <p:nvPicPr>
          <p:cNvPr id="21" name="Picture 20">
            <a:extLst>
              <a:ext uri="{FF2B5EF4-FFF2-40B4-BE49-F238E27FC236}">
                <a16:creationId xmlns:a16="http://schemas.microsoft.com/office/drawing/2014/main" id="{D2543E94-1915-AC24-1643-69C1959ADC09}"/>
              </a:ext>
            </a:extLst>
          </p:cNvPr>
          <p:cNvPicPr>
            <a:picLocks noChangeAspect="1"/>
          </p:cNvPicPr>
          <p:nvPr/>
        </p:nvPicPr>
        <p:blipFill>
          <a:blip r:embed="rId5"/>
          <a:stretch>
            <a:fillRect/>
          </a:stretch>
        </p:blipFill>
        <p:spPr>
          <a:xfrm>
            <a:off x="8780016" y="1630398"/>
            <a:ext cx="3250938" cy="4173874"/>
          </a:xfrm>
          <a:prstGeom prst="rect">
            <a:avLst/>
          </a:prstGeom>
        </p:spPr>
      </p:pic>
      <p:pic>
        <p:nvPicPr>
          <p:cNvPr id="19" name="Picture 18">
            <a:extLst>
              <a:ext uri="{FF2B5EF4-FFF2-40B4-BE49-F238E27FC236}">
                <a16:creationId xmlns:a16="http://schemas.microsoft.com/office/drawing/2014/main" id="{3292A18D-D19E-2D73-A232-FABA767D9E62}"/>
              </a:ext>
            </a:extLst>
          </p:cNvPr>
          <p:cNvPicPr>
            <a:picLocks noChangeAspect="1"/>
          </p:cNvPicPr>
          <p:nvPr/>
        </p:nvPicPr>
        <p:blipFill>
          <a:blip r:embed="rId6"/>
          <a:stretch>
            <a:fillRect/>
          </a:stretch>
        </p:blipFill>
        <p:spPr>
          <a:xfrm>
            <a:off x="6096000" y="2875936"/>
            <a:ext cx="2859456" cy="3711296"/>
          </a:xfrm>
          <a:prstGeom prst="rect">
            <a:avLst/>
          </a:prstGeom>
        </p:spPr>
      </p:pic>
    </p:spTree>
    <p:extLst>
      <p:ext uri="{BB962C8B-B14F-4D97-AF65-F5344CB8AC3E}">
        <p14:creationId xmlns:p14="http://schemas.microsoft.com/office/powerpoint/2010/main" val="2650535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a:extLst>
              <a:ext uri="{FF2B5EF4-FFF2-40B4-BE49-F238E27FC236}">
                <a16:creationId xmlns:a16="http://schemas.microsoft.com/office/drawing/2014/main" id="{9F27398D-EA4C-503E-390C-6ABCCDE2CFA1}"/>
              </a:ext>
            </a:extLst>
          </p:cNvPr>
          <p:cNvPicPr>
            <a:picLocks noChangeAspect="1"/>
          </p:cNvPicPr>
          <p:nvPr/>
        </p:nvPicPr>
        <p:blipFill>
          <a:blip r:embed="rId3"/>
          <a:srcRect l="1980" r="1980"/>
          <a:stretch>
            <a:fillRect/>
          </a:stretch>
        </p:blipFill>
        <p:spPr>
          <a:xfrm>
            <a:off x="3430902" y="672484"/>
            <a:ext cx="8169914" cy="5513032"/>
          </a:xfrm>
          <a:prstGeom prst="rect">
            <a:avLst/>
          </a:prstGeom>
        </p:spPr>
      </p:pic>
      <p:sp>
        <p:nvSpPr>
          <p:cNvPr id="5" name="Rectangle 4">
            <a:extLst>
              <a:ext uri="{FF2B5EF4-FFF2-40B4-BE49-F238E27FC236}">
                <a16:creationId xmlns:a16="http://schemas.microsoft.com/office/drawing/2014/main" id="{548084EE-78DC-E52F-03BD-7C1100017C60}"/>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DF3451-EFEE-4DB6-0A55-3378D0DEFCFB}"/>
              </a:ext>
            </a:extLst>
          </p:cNvPr>
          <p:cNvSpPr txBox="1"/>
          <p:nvPr/>
        </p:nvSpPr>
        <p:spPr>
          <a:xfrm>
            <a:off x="-1" y="1809197"/>
            <a:ext cx="3287948" cy="3046988"/>
          </a:xfrm>
          <a:prstGeom prst="rect">
            <a:avLst/>
          </a:prstGeom>
          <a:noFill/>
        </p:spPr>
        <p:txBody>
          <a:bodyPr wrap="square" rtlCol="0">
            <a:spAutoFit/>
          </a:bodyPr>
          <a:lstStyle/>
          <a:p>
            <a:pPr algn="ctr"/>
            <a:r>
              <a:rPr lang="en-US" sz="4800" dirty="0">
                <a:latin typeface="Daytona Condensed" panose="020B0306030503040204" pitchFamily="34" charset="0"/>
              </a:rPr>
              <a:t>Integration of Midwives Improves Outcomes</a:t>
            </a:r>
          </a:p>
        </p:txBody>
      </p:sp>
    </p:spTree>
    <p:extLst>
      <p:ext uri="{BB962C8B-B14F-4D97-AF65-F5344CB8AC3E}">
        <p14:creationId xmlns:p14="http://schemas.microsoft.com/office/powerpoint/2010/main" val="26611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D7447AB-8086-677D-52F4-432B52101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825" y="807868"/>
            <a:ext cx="10741978" cy="5370989"/>
          </a:xfrm>
          <a:prstGeom prst="rect">
            <a:avLst/>
          </a:prstGeom>
        </p:spPr>
      </p:pic>
      <p:sp>
        <p:nvSpPr>
          <p:cNvPr id="5" name="TextBox 4">
            <a:extLst>
              <a:ext uri="{FF2B5EF4-FFF2-40B4-BE49-F238E27FC236}">
                <a16:creationId xmlns:a16="http://schemas.microsoft.com/office/drawing/2014/main" id="{0942E254-D8F9-8ACC-D688-EB6676259C4D}"/>
              </a:ext>
            </a:extLst>
          </p:cNvPr>
          <p:cNvSpPr txBox="1"/>
          <p:nvPr/>
        </p:nvSpPr>
        <p:spPr>
          <a:xfrm>
            <a:off x="861134" y="6258757"/>
            <a:ext cx="7989903" cy="369332"/>
          </a:xfrm>
          <a:prstGeom prst="rect">
            <a:avLst/>
          </a:prstGeom>
          <a:noFill/>
        </p:spPr>
        <p:txBody>
          <a:bodyPr wrap="square" rtlCol="0">
            <a:spAutoFit/>
          </a:bodyPr>
          <a:lstStyle/>
          <a:p>
            <a:r>
              <a:rPr lang="en-US" dirty="0">
                <a:hlinkClick r:id="rId4"/>
              </a:rPr>
              <a:t>https://www.birthplacelab.org/mapping-collaboration-across-birth-settings/</a:t>
            </a:r>
            <a:r>
              <a:rPr lang="en-US" dirty="0"/>
              <a:t> </a:t>
            </a:r>
          </a:p>
        </p:txBody>
      </p:sp>
    </p:spTree>
    <p:extLst>
      <p:ext uri="{BB962C8B-B14F-4D97-AF65-F5344CB8AC3E}">
        <p14:creationId xmlns:p14="http://schemas.microsoft.com/office/powerpoint/2010/main" val="1171336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43FB9-E075-099B-35CE-435E72C33BCF}"/>
              </a:ext>
            </a:extLst>
          </p:cNvPr>
          <p:cNvSpPr>
            <a:spLocks noGrp="1"/>
          </p:cNvSpPr>
          <p:nvPr>
            <p:ph type="title"/>
          </p:nvPr>
        </p:nvSpPr>
        <p:spPr>
          <a:xfrm>
            <a:off x="533400" y="533400"/>
            <a:ext cx="10363200" cy="914400"/>
          </a:xfrm>
        </p:spPr>
        <p:txBody>
          <a:bodyPr/>
          <a:lstStyle/>
          <a:p>
            <a:r>
              <a:rPr lang="en-US" dirty="0"/>
              <a:t>Housekeeping</a:t>
            </a:r>
          </a:p>
        </p:txBody>
      </p:sp>
      <p:sp>
        <p:nvSpPr>
          <p:cNvPr id="3" name="Content Placeholder 2">
            <a:extLst>
              <a:ext uri="{FF2B5EF4-FFF2-40B4-BE49-F238E27FC236}">
                <a16:creationId xmlns:a16="http://schemas.microsoft.com/office/drawing/2014/main" id="{3850817A-E98F-440A-4B95-4D20F08A5FEE}"/>
              </a:ext>
            </a:extLst>
          </p:cNvPr>
          <p:cNvSpPr>
            <a:spLocks noGrp="1"/>
          </p:cNvSpPr>
          <p:nvPr>
            <p:ph idx="1"/>
          </p:nvPr>
        </p:nvSpPr>
        <p:spPr>
          <a:xfrm>
            <a:off x="762000" y="1447800"/>
            <a:ext cx="9753600" cy="4800600"/>
          </a:xfrm>
        </p:spPr>
        <p:txBody>
          <a:bodyPr/>
          <a:lstStyle/>
          <a:p>
            <a:r>
              <a:rPr lang="en-US" dirty="0"/>
              <a:t>All attendees are muted upon entry</a:t>
            </a:r>
          </a:p>
          <a:p>
            <a:r>
              <a:rPr lang="en-US" dirty="0"/>
              <a:t>Questions will be answered at the end of the webinar and as time allows</a:t>
            </a:r>
          </a:p>
          <a:p>
            <a:r>
              <a:rPr lang="en-US" dirty="0"/>
              <a:t>The webinar is recorded and will be available from the CMQCC website within 3-7 business days</a:t>
            </a:r>
          </a:p>
          <a:p>
            <a:r>
              <a:rPr lang="en-US" dirty="0"/>
              <a:t>The slides will also be available for free download from the CMQCC website, </a:t>
            </a:r>
            <a:r>
              <a:rPr lang="en-US" dirty="0">
                <a:hlinkClick r:id="rId3"/>
              </a:rPr>
              <a:t>www.cmqcc.org</a:t>
            </a:r>
            <a:endParaRPr lang="en-US" dirty="0"/>
          </a:p>
          <a:p>
            <a:endParaRPr lang="en-US" dirty="0"/>
          </a:p>
        </p:txBody>
      </p:sp>
      <p:pic>
        <p:nvPicPr>
          <p:cNvPr id="5" name="Picture 4" descr="Icon&#10;&#10;Description automatically generated">
            <a:extLst>
              <a:ext uri="{FF2B5EF4-FFF2-40B4-BE49-F238E27FC236}">
                <a16:creationId xmlns:a16="http://schemas.microsoft.com/office/drawing/2014/main" id="{97AC39DF-8A45-C450-4A50-2596BCDB392D}"/>
              </a:ext>
            </a:extLst>
          </p:cNvPr>
          <p:cNvPicPr>
            <a:picLocks noChangeAspect="1"/>
          </p:cNvPicPr>
          <p:nvPr/>
        </p:nvPicPr>
        <p:blipFill>
          <a:blip r:embed="rId4"/>
          <a:stretch>
            <a:fillRect/>
          </a:stretch>
        </p:blipFill>
        <p:spPr>
          <a:xfrm>
            <a:off x="9779000" y="-5917"/>
            <a:ext cx="2260600" cy="526617"/>
          </a:xfrm>
          <a:prstGeom prst="rect">
            <a:avLst/>
          </a:prstGeom>
        </p:spPr>
      </p:pic>
    </p:spTree>
    <p:extLst>
      <p:ext uri="{BB962C8B-B14F-4D97-AF65-F5344CB8AC3E}">
        <p14:creationId xmlns:p14="http://schemas.microsoft.com/office/powerpoint/2010/main" val="791117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0A7DDE-EDA4-664E-48AA-6EBFDF906128}"/>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10139AA-C24B-AF68-6C24-0B1684BEAA29}"/>
              </a:ext>
            </a:extLst>
          </p:cNvPr>
          <p:cNvSpPr>
            <a:spLocks noGrp="1"/>
          </p:cNvSpPr>
          <p:nvPr>
            <p:ph type="sldNum" sz="quarter" idx="11"/>
          </p:nvPr>
        </p:nvSpPr>
        <p:spPr/>
        <p:txBody>
          <a:bodyPr/>
          <a:lstStyle/>
          <a:p>
            <a:endParaRPr lang="en-US" dirty="0"/>
          </a:p>
        </p:txBody>
      </p:sp>
      <p:sp>
        <p:nvSpPr>
          <p:cNvPr id="3" name="TextBox 2">
            <a:extLst>
              <a:ext uri="{FF2B5EF4-FFF2-40B4-BE49-F238E27FC236}">
                <a16:creationId xmlns:a16="http://schemas.microsoft.com/office/drawing/2014/main" id="{C22B0BEE-0E8E-26CC-33D9-066B467F4027}"/>
              </a:ext>
            </a:extLst>
          </p:cNvPr>
          <p:cNvSpPr txBox="1"/>
          <p:nvPr/>
        </p:nvSpPr>
        <p:spPr>
          <a:xfrm>
            <a:off x="194224" y="1809196"/>
            <a:ext cx="3093722" cy="2308324"/>
          </a:xfrm>
          <a:prstGeom prst="rect">
            <a:avLst/>
          </a:prstGeom>
          <a:noFill/>
        </p:spPr>
        <p:txBody>
          <a:bodyPr wrap="square" rtlCol="0">
            <a:spAutoFit/>
          </a:bodyPr>
          <a:lstStyle/>
          <a:p>
            <a:pPr algn="ctr"/>
            <a:r>
              <a:rPr lang="en-US" sz="4800" dirty="0">
                <a:latin typeface="Daytona Condensed" panose="020B0306030503040204" pitchFamily="34" charset="0"/>
              </a:rPr>
              <a:t>Community Birth Transfers</a:t>
            </a:r>
          </a:p>
        </p:txBody>
      </p:sp>
      <p:sp>
        <p:nvSpPr>
          <p:cNvPr id="5" name="Content Placeholder 2">
            <a:extLst>
              <a:ext uri="{FF2B5EF4-FFF2-40B4-BE49-F238E27FC236}">
                <a16:creationId xmlns:a16="http://schemas.microsoft.com/office/drawing/2014/main" id="{487561B6-2D1B-7364-3513-D022CC916BEB}"/>
              </a:ext>
            </a:extLst>
          </p:cNvPr>
          <p:cNvSpPr txBox="1">
            <a:spLocks/>
          </p:cNvSpPr>
          <p:nvPr/>
        </p:nvSpPr>
        <p:spPr>
          <a:xfrm>
            <a:off x="3669584" y="761599"/>
            <a:ext cx="7714696" cy="5852961"/>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t>14-20% of planned community births involve transfer of care for the birthing person or baby</a:t>
            </a:r>
          </a:p>
          <a:p>
            <a:endParaRPr lang="en-US" sz="2800" dirty="0"/>
          </a:p>
          <a:p>
            <a:r>
              <a:rPr lang="en-US" sz="2800" dirty="0"/>
              <a:t>Reasons for transfer:</a:t>
            </a:r>
          </a:p>
          <a:p>
            <a:pPr marL="457200" lvl="3" indent="-457200">
              <a:buClr>
                <a:schemeClr val="tx2"/>
              </a:buClr>
              <a:buFont typeface="Wingdings" pitchFamily="2" charset="2"/>
              <a:buChar char="§"/>
            </a:pPr>
            <a:r>
              <a:rPr lang="en-US" sz="2800" dirty="0"/>
              <a:t>Pain relief or labor augmentation</a:t>
            </a:r>
          </a:p>
          <a:p>
            <a:pPr marL="457200" lvl="1" indent="-457200">
              <a:buClr>
                <a:schemeClr val="tx2"/>
              </a:buClr>
              <a:buFont typeface="Wingdings" pitchFamily="2" charset="2"/>
              <a:buChar char="§"/>
            </a:pPr>
            <a:r>
              <a:rPr lang="en-US" sz="2800" dirty="0"/>
              <a:t>Complications arise</a:t>
            </a:r>
          </a:p>
          <a:p>
            <a:pPr lvl="3"/>
            <a:r>
              <a:rPr lang="en-US" sz="2400" dirty="0"/>
              <a:t>	Prolonged ROM, labor, or 2</a:t>
            </a:r>
            <a:r>
              <a:rPr lang="en-US" sz="2400" baseline="30000" dirty="0"/>
              <a:t>nd</a:t>
            </a:r>
            <a:r>
              <a:rPr lang="en-US" sz="2400" dirty="0"/>
              <a:t> stage</a:t>
            </a:r>
          </a:p>
          <a:p>
            <a:pPr lvl="3"/>
            <a:r>
              <a:rPr lang="en-US" sz="2400" dirty="0"/>
              <a:t>	Hypertension or preeclampsia</a:t>
            </a:r>
          </a:p>
          <a:p>
            <a:pPr lvl="3"/>
            <a:r>
              <a:rPr lang="en-US" sz="2400" dirty="0"/>
              <a:t>	Postpartum hemorrhage</a:t>
            </a:r>
          </a:p>
          <a:p>
            <a:pPr lvl="3"/>
            <a:r>
              <a:rPr lang="en-US" sz="2400" dirty="0"/>
              <a:t>	Newborn respiratory issues</a:t>
            </a:r>
          </a:p>
          <a:p>
            <a:pPr lvl="1"/>
            <a:endParaRPr lang="en-US" sz="2800" dirty="0"/>
          </a:p>
          <a:p>
            <a:pPr lvl="1"/>
            <a:r>
              <a:rPr lang="en-US" sz="2800" dirty="0"/>
              <a:t>Emergent transfers are rare</a:t>
            </a:r>
          </a:p>
          <a:p>
            <a:pPr algn="ctr"/>
            <a:endParaRPr lang="en-US" sz="3100" b="1" dirty="0"/>
          </a:p>
          <a:p>
            <a:pPr algn="ctr"/>
            <a:r>
              <a:rPr lang="en-US" sz="3100" b="1" dirty="0"/>
              <a:t>Smooth transfers are essential to community birth outcomes</a:t>
            </a:r>
          </a:p>
          <a:p>
            <a:pPr marL="171450" indent="-171450">
              <a:buFont typeface="Arial" panose="020B0604020202020204" pitchFamily="34" charset="0"/>
              <a:buChar char="•"/>
            </a:pPr>
            <a:endParaRPr lang="en-US" sz="1200" dirty="0"/>
          </a:p>
          <a:p>
            <a:endParaRPr lang="en-US" dirty="0"/>
          </a:p>
        </p:txBody>
      </p:sp>
      <p:sp>
        <p:nvSpPr>
          <p:cNvPr id="6" name="TextBox 5">
            <a:extLst>
              <a:ext uri="{FF2B5EF4-FFF2-40B4-BE49-F238E27FC236}">
                <a16:creationId xmlns:a16="http://schemas.microsoft.com/office/drawing/2014/main" id="{75F6867E-2327-666F-A36C-789DC8011BE4}"/>
              </a:ext>
            </a:extLst>
          </p:cNvPr>
          <p:cNvSpPr txBox="1"/>
          <p:nvPr/>
        </p:nvSpPr>
        <p:spPr>
          <a:xfrm>
            <a:off x="292608" y="97536"/>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15497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1DA1C-57BA-4B01-86D1-5E656EFC167E}"/>
              </a:ext>
            </a:extLst>
          </p:cNvPr>
          <p:cNvSpPr>
            <a:spLocks noGrp="1"/>
          </p:cNvSpPr>
          <p:nvPr>
            <p:ph type="title"/>
          </p:nvPr>
        </p:nvSpPr>
        <p:spPr/>
        <p:txBody>
          <a:bodyPr>
            <a:noAutofit/>
          </a:bodyPr>
          <a:lstStyle/>
          <a:p>
            <a:pPr algn="ctr"/>
            <a:r>
              <a:rPr lang="en-US" sz="3500" b="1" cap="none" dirty="0">
                <a:latin typeface="Daytona Pro Condensed Light" panose="020B0306030503040204"/>
              </a:rPr>
              <a:t>Receiving Provider Experiences of Community Birth Transfers</a:t>
            </a:r>
          </a:p>
        </p:txBody>
      </p:sp>
      <p:sp>
        <p:nvSpPr>
          <p:cNvPr id="3" name="Content Placeholder 2">
            <a:extLst>
              <a:ext uri="{FF2B5EF4-FFF2-40B4-BE49-F238E27FC236}">
                <a16:creationId xmlns:a16="http://schemas.microsoft.com/office/drawing/2014/main" id="{836BCD64-7B7C-489E-9C5D-792D31BA3D18}"/>
              </a:ext>
            </a:extLst>
          </p:cNvPr>
          <p:cNvSpPr>
            <a:spLocks noGrp="1"/>
          </p:cNvSpPr>
          <p:nvPr>
            <p:ph idx="1"/>
          </p:nvPr>
        </p:nvSpPr>
        <p:spPr>
          <a:xfrm>
            <a:off x="457200" y="1889760"/>
            <a:ext cx="11125200" cy="4785359"/>
          </a:xfrm>
          <a:prstGeom prst="flowChartAlternateProcess">
            <a:avLst/>
          </a:prstGeom>
          <a:solidFill>
            <a:srgbClr val="C3E5E6"/>
          </a:solidFill>
          <a:ln w="12700">
            <a:solidFill>
              <a:srgbClr val="DA632C"/>
            </a:solidFill>
          </a:ln>
        </p:spPr>
        <p:txBody>
          <a:bodyPr>
            <a:normAutofit/>
          </a:bodyPr>
          <a:lstStyle/>
          <a:p>
            <a:pPr marL="0" indent="0">
              <a:buNone/>
            </a:pPr>
            <a:r>
              <a:rPr lang="en-US" sz="2000" i="1" dirty="0">
                <a:solidFill>
                  <a:schemeClr val="tx1"/>
                </a:solidFill>
                <a:latin typeface="Lucida Sans" panose="020B0602030504020204" pitchFamily="34" charset="0"/>
              </a:rPr>
              <a:t>“The biggest fear is that something bad will happen to a mother or baby and you will have to carry that. . . . During a transport, we get exposed to practices we are not comfortable with, like women declining antibiotics for group B strep or not wanting a baby to have vitamin K administered. In our typical patient base, these things are declined relatively infrequently. What we are used to is what we are most comfortable with. It is scary to work outside our comfort zone.”</a:t>
            </a:r>
          </a:p>
          <a:p>
            <a:pPr marL="0" indent="0">
              <a:buNone/>
            </a:pPr>
            <a:endParaRPr lang="en-US" sz="2000" i="1" dirty="0">
              <a:solidFill>
                <a:schemeClr val="tx1"/>
              </a:solidFill>
              <a:latin typeface="Lucida Sans" panose="020B0602030504020204" pitchFamily="34" charset="0"/>
            </a:endParaRPr>
          </a:p>
          <a:p>
            <a:pPr marL="0" indent="0">
              <a:buNone/>
            </a:pPr>
            <a:r>
              <a:rPr lang="en-US" sz="2000" i="1" dirty="0">
                <a:solidFill>
                  <a:schemeClr val="tx1"/>
                </a:solidFill>
                <a:latin typeface="Lucida Sans" panose="020B0602030504020204" pitchFamily="34" charset="0"/>
              </a:rPr>
              <a:t>“It is true that few transports are emergencies, but what really frustrates me is what I would call mismanagement. You know, the water has been broken for three days, or she’s been dilated to six centimeters for twelve hours. That’s not an emergency, but it’s also not good care! Why gamble with high-risk situations?”</a:t>
            </a:r>
          </a:p>
          <a:p>
            <a:pPr marL="0" indent="0" algn="r">
              <a:buNone/>
            </a:pPr>
            <a:r>
              <a:rPr lang="en-US" sz="1600" i="1" dirty="0">
                <a:solidFill>
                  <a:schemeClr val="tx1"/>
                </a:solidFill>
                <a:latin typeface="Lucida Sans" panose="020B0602030504020204" pitchFamily="34" charset="0"/>
              </a:rPr>
              <a:t>(Cheyney, et al. 2014)</a:t>
            </a:r>
          </a:p>
        </p:txBody>
      </p:sp>
    </p:spTree>
    <p:extLst>
      <p:ext uri="{BB962C8B-B14F-4D97-AF65-F5344CB8AC3E}">
        <p14:creationId xmlns:p14="http://schemas.microsoft.com/office/powerpoint/2010/main" val="4202303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D413BC-C47A-00FA-52B3-598335648D38}"/>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874225EC-DC7B-2DB3-E445-818E97CFCED4}"/>
              </a:ext>
            </a:extLst>
          </p:cNvPr>
          <p:cNvSpPr txBox="1">
            <a:spLocks/>
          </p:cNvSpPr>
          <p:nvPr/>
        </p:nvSpPr>
        <p:spPr>
          <a:xfrm>
            <a:off x="3750921" y="782403"/>
            <a:ext cx="7714696" cy="5852961"/>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indent="-457200">
              <a:buFont typeface="Wingdings" pitchFamily="2" charset="2"/>
              <a:buChar char="§"/>
            </a:pPr>
            <a:r>
              <a:rPr lang="en-US" sz="2700" dirty="0"/>
              <a:t>Midwives, EMS, receiving providers, and nurses work as a care team during transfers, and we need training and systems to support this</a:t>
            </a:r>
          </a:p>
          <a:p>
            <a:pPr indent="-457200">
              <a:buFont typeface="Wingdings" pitchFamily="2" charset="2"/>
              <a:buChar char="§"/>
            </a:pPr>
            <a:r>
              <a:rPr lang="en-US" sz="2700" dirty="0"/>
              <a:t>Midwives transfer sooner when they have good relationships and positive experiences with receiving hospital providers</a:t>
            </a:r>
          </a:p>
          <a:p>
            <a:pPr indent="-457200">
              <a:buFont typeface="Wingdings" pitchFamily="2" charset="2"/>
              <a:buChar char="§"/>
            </a:pPr>
            <a:r>
              <a:rPr lang="en-US" sz="2700" dirty="0"/>
              <a:t>Clinical outcomes and patient experience are both improved when midwives and hospital providers work smoothly together</a:t>
            </a:r>
          </a:p>
          <a:p>
            <a:pPr indent="-457200">
              <a:buFont typeface="Wingdings" pitchFamily="2" charset="2"/>
              <a:buChar char="§"/>
            </a:pPr>
            <a:r>
              <a:rPr lang="en-US" sz="2700" dirty="0"/>
              <a:t>Community birth transfer reception and relationships vary widely between hospitals</a:t>
            </a:r>
          </a:p>
          <a:p>
            <a:endParaRPr lang="en-US" sz="1200" dirty="0"/>
          </a:p>
          <a:p>
            <a:pPr marL="0" indent="0" algn="ctr">
              <a:buFont typeface="Noto Sans Symbols"/>
              <a:buNone/>
            </a:pPr>
            <a:r>
              <a:rPr lang="en-US" sz="3300" b="1" dirty="0"/>
              <a:t>So how can we improve community birth transfers?</a:t>
            </a:r>
          </a:p>
        </p:txBody>
      </p:sp>
      <p:sp>
        <p:nvSpPr>
          <p:cNvPr id="10" name="TextBox 9">
            <a:extLst>
              <a:ext uri="{FF2B5EF4-FFF2-40B4-BE49-F238E27FC236}">
                <a16:creationId xmlns:a16="http://schemas.microsoft.com/office/drawing/2014/main" id="{4E5BD2F0-424C-2D89-9392-4B93E30D385B}"/>
              </a:ext>
            </a:extLst>
          </p:cNvPr>
          <p:cNvSpPr txBox="1"/>
          <p:nvPr/>
        </p:nvSpPr>
        <p:spPr>
          <a:xfrm>
            <a:off x="194224" y="1809196"/>
            <a:ext cx="3093722" cy="2308324"/>
          </a:xfrm>
          <a:prstGeom prst="rect">
            <a:avLst/>
          </a:prstGeom>
          <a:noFill/>
        </p:spPr>
        <p:txBody>
          <a:bodyPr wrap="square" rtlCol="0">
            <a:spAutoFit/>
          </a:bodyPr>
          <a:lstStyle/>
          <a:p>
            <a:pPr algn="ctr"/>
            <a:r>
              <a:rPr lang="en-US" sz="4800" dirty="0">
                <a:latin typeface="Daytona Condensed" panose="020B0306030503040204" pitchFamily="34" charset="0"/>
              </a:rPr>
              <a:t>Community Birth Transfers</a:t>
            </a:r>
          </a:p>
        </p:txBody>
      </p:sp>
    </p:spTree>
    <p:extLst>
      <p:ext uri="{BB962C8B-B14F-4D97-AF65-F5344CB8AC3E}">
        <p14:creationId xmlns:p14="http://schemas.microsoft.com/office/powerpoint/2010/main" val="496729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4E69-EE56-4D37-A9DD-B6F4CDFA478D}"/>
              </a:ext>
            </a:extLst>
          </p:cNvPr>
          <p:cNvSpPr>
            <a:spLocks noGrp="1"/>
          </p:cNvSpPr>
          <p:nvPr>
            <p:ph type="title"/>
          </p:nvPr>
        </p:nvSpPr>
        <p:spPr>
          <a:xfrm>
            <a:off x="878889" y="452718"/>
            <a:ext cx="10040645" cy="995082"/>
          </a:xfrm>
        </p:spPr>
        <p:txBody>
          <a:bodyPr/>
          <a:lstStyle/>
          <a:p>
            <a:pPr algn="ctr"/>
            <a:r>
              <a:rPr lang="en-US" b="1" dirty="0"/>
              <a:t>ACOG Committee Opinion</a:t>
            </a:r>
          </a:p>
        </p:txBody>
      </p:sp>
      <p:sp>
        <p:nvSpPr>
          <p:cNvPr id="4" name="Content Placeholder 2">
            <a:extLst>
              <a:ext uri="{FF2B5EF4-FFF2-40B4-BE49-F238E27FC236}">
                <a16:creationId xmlns:a16="http://schemas.microsoft.com/office/drawing/2014/main" id="{2E73BB69-8CF1-2CA3-8562-D7D46645ED02}"/>
              </a:ext>
            </a:extLst>
          </p:cNvPr>
          <p:cNvSpPr txBox="1">
            <a:spLocks/>
          </p:cNvSpPr>
          <p:nvPr/>
        </p:nvSpPr>
        <p:spPr>
          <a:xfrm>
            <a:off x="457198" y="1447800"/>
            <a:ext cx="11414761" cy="5212080"/>
          </a:xfrm>
          <a:prstGeom prst="flowChartAlternateProcess">
            <a:avLst/>
          </a:prstGeom>
          <a:solidFill>
            <a:srgbClr val="C3E5E6"/>
          </a:solidFill>
          <a:ln>
            <a:solidFill>
              <a:schemeClr val="accent5">
                <a:lumMod val="75000"/>
              </a:schemeClr>
            </a:solid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0" indent="0">
              <a:buFont typeface="Noto Sans Symbols"/>
              <a:buNone/>
            </a:pPr>
            <a:endParaRPr lang="en-US" sz="1600" i="1" dirty="0">
              <a:solidFill>
                <a:schemeClr val="bg1"/>
              </a:solidFill>
              <a:latin typeface="Lucida Sans" panose="020B0602030504020204" pitchFamily="34" charset="0"/>
            </a:endParaRPr>
          </a:p>
          <a:p>
            <a:pPr marL="0" indent="0">
              <a:buFont typeface="Noto Sans Symbols"/>
              <a:buNone/>
            </a:pPr>
            <a:endParaRPr lang="en-US" sz="1600" i="1" dirty="0">
              <a:solidFill>
                <a:schemeClr val="bg1"/>
              </a:solidFill>
              <a:latin typeface="Lucida Sans" panose="020B0602030504020204" pitchFamily="34" charset="0"/>
            </a:endParaRPr>
          </a:p>
        </p:txBody>
      </p:sp>
      <p:sp>
        <p:nvSpPr>
          <p:cNvPr id="3" name="Content Placeholder 2">
            <a:extLst>
              <a:ext uri="{FF2B5EF4-FFF2-40B4-BE49-F238E27FC236}">
                <a16:creationId xmlns:a16="http://schemas.microsoft.com/office/drawing/2014/main" id="{3A79F431-420E-4D62-86B8-7D91EFEDAA9B}"/>
              </a:ext>
            </a:extLst>
          </p:cNvPr>
          <p:cNvSpPr>
            <a:spLocks noGrp="1"/>
          </p:cNvSpPr>
          <p:nvPr>
            <p:ph idx="1"/>
          </p:nvPr>
        </p:nvSpPr>
        <p:spPr>
          <a:xfrm>
            <a:off x="1075677" y="1859273"/>
            <a:ext cx="10040645" cy="4800607"/>
          </a:xfrm>
        </p:spPr>
        <p:txBody>
          <a:bodyPr>
            <a:normAutofit fontScale="70000" lnSpcReduction="20000"/>
          </a:bodyPr>
          <a:lstStyle/>
          <a:p>
            <a:pPr marL="0" indent="0">
              <a:spcBef>
                <a:spcPts val="0"/>
              </a:spcBef>
              <a:spcAft>
                <a:spcPts val="600"/>
              </a:spcAft>
              <a:buNone/>
            </a:pPr>
            <a:r>
              <a:rPr lang="en-US" i="1" dirty="0"/>
              <a:t>Although the American College of Obstetricians and Gynecologists believes that hospitals and accredited birth centers are the safest settings for birth, </a:t>
            </a:r>
            <a:r>
              <a:rPr lang="en-US" b="1" i="1" dirty="0"/>
              <a:t>each woman has the right to make a medically informed decision about delivery</a:t>
            </a:r>
            <a:r>
              <a:rPr lang="en-US" i="1" dirty="0"/>
              <a:t>.</a:t>
            </a:r>
          </a:p>
          <a:p>
            <a:pPr marL="0" indent="0">
              <a:spcBef>
                <a:spcPts val="0"/>
              </a:spcBef>
              <a:spcAft>
                <a:spcPts val="600"/>
              </a:spcAft>
              <a:buNone/>
            </a:pPr>
            <a:endParaRPr lang="en-US" i="1" dirty="0"/>
          </a:p>
          <a:p>
            <a:pPr marL="0" indent="0">
              <a:spcBef>
                <a:spcPts val="0"/>
              </a:spcBef>
              <a:spcAft>
                <a:spcPts val="600"/>
              </a:spcAft>
              <a:buNone/>
            </a:pPr>
            <a:r>
              <a:rPr lang="en-US" i="1" dirty="0"/>
              <a:t>Several factors are critical to reducing perinatal mortality rates and achieving favorable home birth outcomes (including) ready access to consultation and </a:t>
            </a:r>
            <a:r>
              <a:rPr lang="en-US" b="1" i="1" dirty="0"/>
              <a:t>access to safe and timely transport to nearby hospitals</a:t>
            </a:r>
            <a:r>
              <a:rPr lang="en-US" i="1" dirty="0"/>
              <a:t>.</a:t>
            </a:r>
          </a:p>
          <a:p>
            <a:pPr marL="0" indent="0">
              <a:spcBef>
                <a:spcPts val="0"/>
              </a:spcBef>
              <a:spcAft>
                <a:spcPts val="600"/>
              </a:spcAft>
              <a:buNone/>
            </a:pPr>
            <a:endParaRPr lang="en-US" i="1" dirty="0"/>
          </a:p>
          <a:p>
            <a:pPr marL="0" indent="0">
              <a:spcBef>
                <a:spcPts val="0"/>
              </a:spcBef>
              <a:spcAft>
                <a:spcPts val="600"/>
              </a:spcAft>
              <a:buNone/>
            </a:pPr>
            <a:r>
              <a:rPr lang="en-US" i="1" dirty="0"/>
              <a:t>When antepartum, intrapartum, or postpartum transfer of a woman from home to a hospital occurs, the receiving health care provider should </a:t>
            </a:r>
            <a:r>
              <a:rPr lang="en-US" b="1" i="1" dirty="0"/>
              <a:t>maintain a nonjudgmental demeanor </a:t>
            </a:r>
            <a:r>
              <a:rPr lang="en-US" i="1" dirty="0"/>
              <a:t>with regard to the woman and those individuals accompanying her to the hospital.</a:t>
            </a:r>
          </a:p>
          <a:p>
            <a:pPr marL="0" indent="0">
              <a:spcBef>
                <a:spcPts val="0"/>
              </a:spcBef>
              <a:spcAft>
                <a:spcPts val="600"/>
              </a:spcAft>
              <a:buNone/>
            </a:pPr>
            <a:endParaRPr lang="en-US" b="1" i="1" dirty="0"/>
          </a:p>
          <a:p>
            <a:pPr marL="0" indent="0">
              <a:spcBef>
                <a:spcPts val="0"/>
              </a:spcBef>
              <a:spcAft>
                <a:spcPts val="600"/>
              </a:spcAft>
              <a:buNone/>
            </a:pPr>
            <a:r>
              <a:rPr lang="en-US" b="1" i="1" dirty="0"/>
              <a:t>		Committee Opinion Number 697, April 2017</a:t>
            </a:r>
            <a:endParaRPr lang="en-US" dirty="0"/>
          </a:p>
          <a:p>
            <a:pPr marL="0" indent="0">
              <a:buNone/>
            </a:pPr>
            <a:endParaRPr lang="en-US" dirty="0"/>
          </a:p>
        </p:txBody>
      </p:sp>
    </p:spTree>
    <p:extLst>
      <p:ext uri="{BB962C8B-B14F-4D97-AF65-F5344CB8AC3E}">
        <p14:creationId xmlns:p14="http://schemas.microsoft.com/office/powerpoint/2010/main" val="543048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F60DD3-46EA-500E-C124-36AAD4EFAABF}"/>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1964F37-010E-C512-2051-1509E79604C5}"/>
              </a:ext>
            </a:extLst>
          </p:cNvPr>
          <p:cNvSpPr txBox="1">
            <a:spLocks/>
          </p:cNvSpPr>
          <p:nvPr/>
        </p:nvSpPr>
        <p:spPr>
          <a:xfrm>
            <a:off x="3882944" y="1005039"/>
            <a:ext cx="7714696" cy="5852961"/>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342900" indent="-342900">
              <a:buFont typeface="Wingdings" pitchFamily="2" charset="2"/>
              <a:buChar char="§"/>
            </a:pPr>
            <a:r>
              <a:rPr lang="en-US" sz="2700" dirty="0">
                <a:latin typeface="+mn-lt"/>
                <a:ea typeface="Calibri" panose="020F0502020204030204" pitchFamily="34" charset="0"/>
              </a:rPr>
              <a:t>Stakeholder summits to improve safety and accessibility of  home birth </a:t>
            </a:r>
          </a:p>
          <a:p>
            <a:pPr marL="0" indent="0">
              <a:buNone/>
            </a:pPr>
            <a:endParaRPr lang="en-US" sz="2500" dirty="0">
              <a:latin typeface="+mn-lt"/>
              <a:ea typeface="Calibri" panose="020F0502020204030204" pitchFamily="34" charset="0"/>
            </a:endParaRPr>
          </a:p>
          <a:p>
            <a:pPr marL="342900" indent="-342900">
              <a:buFont typeface="Wingdings" pitchFamily="2" charset="2"/>
              <a:buChar char="§"/>
            </a:pPr>
            <a:r>
              <a:rPr lang="en-US" sz="2700" dirty="0">
                <a:latin typeface="+mn-lt"/>
                <a:ea typeface="Calibri" panose="020F0502020204030204" pitchFamily="34" charset="0"/>
              </a:rPr>
              <a:t>Met in 2011, 2013, 2014, and 2019</a:t>
            </a:r>
          </a:p>
          <a:p>
            <a:pPr marL="0" indent="0">
              <a:buNone/>
            </a:pPr>
            <a:endParaRPr lang="en-US" sz="2500" dirty="0">
              <a:latin typeface="+mn-lt"/>
              <a:ea typeface="Calibri" panose="020F0502020204030204" pitchFamily="34" charset="0"/>
            </a:endParaRPr>
          </a:p>
          <a:p>
            <a:pPr marL="342900" indent="-342900">
              <a:buFont typeface="Wingdings" pitchFamily="2" charset="2"/>
              <a:buChar char="§"/>
            </a:pPr>
            <a:r>
              <a:rPr lang="en-US" sz="2700" dirty="0">
                <a:latin typeface="+mn-lt"/>
                <a:ea typeface="Calibri" panose="020F0502020204030204" pitchFamily="34" charset="0"/>
              </a:rPr>
              <a:t>Included midwives, physicians, nurses, consumers, researchers, insurers, and lawyers</a:t>
            </a:r>
          </a:p>
          <a:p>
            <a:pPr marL="0" indent="0">
              <a:buNone/>
            </a:pPr>
            <a:endParaRPr lang="en-US" sz="2500" dirty="0">
              <a:latin typeface="+mn-lt"/>
              <a:ea typeface="Calibri" panose="020F0502020204030204" pitchFamily="34" charset="0"/>
            </a:endParaRPr>
          </a:p>
          <a:p>
            <a:pPr marL="342900" indent="-342900">
              <a:buFont typeface="Wingdings" pitchFamily="2" charset="2"/>
              <a:buChar char="§"/>
            </a:pPr>
            <a:r>
              <a:rPr lang="en-US" sz="2700" dirty="0">
                <a:latin typeface="+mn-lt"/>
                <a:ea typeface="Calibri" panose="020F0502020204030204" pitchFamily="34" charset="0"/>
              </a:rPr>
              <a:t>Consensus materials developed including Best Practice Transfer Guidelines:</a:t>
            </a:r>
          </a:p>
          <a:p>
            <a:pPr marL="800100" lvl="2" indent="-342900">
              <a:buFont typeface="Wingdings" pitchFamily="2" charset="2"/>
              <a:buChar char="§"/>
            </a:pPr>
            <a:r>
              <a:rPr lang="en-US" sz="2200" dirty="0">
                <a:latin typeface="+mn-lt"/>
                <a:ea typeface="Calibri" panose="020F0502020204030204" pitchFamily="34" charset="0"/>
              </a:rPr>
              <a:t>Maternal and newborn transfer forms</a:t>
            </a:r>
          </a:p>
          <a:p>
            <a:pPr marL="800100" lvl="2" indent="-342900">
              <a:buFont typeface="Wingdings" pitchFamily="2" charset="2"/>
              <a:buChar char="§"/>
            </a:pPr>
            <a:r>
              <a:rPr lang="en-US" sz="2200" dirty="0">
                <a:latin typeface="+mn-lt"/>
                <a:ea typeface="Calibri" panose="020F0502020204030204" pitchFamily="34" charset="0"/>
              </a:rPr>
              <a:t>Model practices for community midwives </a:t>
            </a:r>
            <a:endParaRPr lang="en-US" sz="2200" dirty="0">
              <a:ea typeface="Calibri" panose="020F0502020204030204" pitchFamily="34" charset="0"/>
            </a:endParaRPr>
          </a:p>
          <a:p>
            <a:pPr marL="800100" lvl="2" indent="-342900">
              <a:buFont typeface="Wingdings" pitchFamily="2" charset="2"/>
              <a:buChar char="§"/>
            </a:pPr>
            <a:r>
              <a:rPr lang="en-US" sz="2200" dirty="0">
                <a:latin typeface="+mn-lt"/>
                <a:ea typeface="Calibri" panose="020F0502020204030204" pitchFamily="34" charset="0"/>
              </a:rPr>
              <a:t>Model practices for hospital providers and staff</a:t>
            </a:r>
          </a:p>
          <a:p>
            <a:pPr marL="800100" lvl="2" indent="-342900">
              <a:buFont typeface="Wingdings" pitchFamily="2" charset="2"/>
              <a:buChar char="§"/>
            </a:pPr>
            <a:r>
              <a:rPr lang="en-US" sz="2200" dirty="0">
                <a:latin typeface="+mn-lt"/>
                <a:ea typeface="Calibri" panose="020F0502020204030204" pitchFamily="34" charset="0"/>
              </a:rPr>
              <a:t>Recommendations for quality improvement and policy</a:t>
            </a:r>
          </a:p>
          <a:p>
            <a:pPr lvl="2" indent="0">
              <a:buFont typeface="Noto Sans Symbols"/>
              <a:buNone/>
            </a:pPr>
            <a:r>
              <a:rPr lang="en-US" sz="1200" dirty="0"/>
              <a:t>				</a:t>
            </a:r>
          </a:p>
          <a:p>
            <a:pPr lvl="2" indent="0">
              <a:buFont typeface="Noto Sans Symbols"/>
              <a:buNone/>
            </a:pPr>
            <a:endParaRPr lang="en-US" sz="1200" dirty="0">
              <a:hlinkClick r:id="rId3"/>
            </a:endParaRPr>
          </a:p>
          <a:p>
            <a:pPr lvl="2" indent="0">
              <a:buFont typeface="Noto Sans Symbols"/>
              <a:buNone/>
            </a:pPr>
            <a:r>
              <a:rPr lang="en-US" sz="1200" dirty="0">
                <a:hlinkClick r:id="rId3"/>
              </a:rPr>
              <a:t>https://www.homebirthsummit.org/</a:t>
            </a:r>
            <a:r>
              <a:rPr lang="en-US" sz="1200" dirty="0"/>
              <a:t>  (</a:t>
            </a:r>
            <a:r>
              <a:rPr lang="en-US" sz="1200" dirty="0" err="1"/>
              <a:t>Vedam</a:t>
            </a:r>
            <a:r>
              <a:rPr lang="en-US" sz="1200" dirty="0"/>
              <a:t> et al., 2014)</a:t>
            </a:r>
            <a:endParaRPr lang="en-US" sz="3300" b="1" dirty="0"/>
          </a:p>
        </p:txBody>
      </p:sp>
      <p:pic>
        <p:nvPicPr>
          <p:cNvPr id="5" name="Picture 4">
            <a:extLst>
              <a:ext uri="{FF2B5EF4-FFF2-40B4-BE49-F238E27FC236}">
                <a16:creationId xmlns:a16="http://schemas.microsoft.com/office/drawing/2014/main" id="{10AE55CB-264E-C406-A64D-1C7BFA77CA6F}"/>
              </a:ext>
            </a:extLst>
          </p:cNvPr>
          <p:cNvPicPr>
            <a:picLocks noChangeAspect="1"/>
          </p:cNvPicPr>
          <p:nvPr/>
        </p:nvPicPr>
        <p:blipFill>
          <a:blip r:embed="rId4"/>
          <a:stretch>
            <a:fillRect/>
          </a:stretch>
        </p:blipFill>
        <p:spPr>
          <a:xfrm>
            <a:off x="462974" y="3968358"/>
            <a:ext cx="2361995" cy="1922015"/>
          </a:xfrm>
          <a:prstGeom prst="rect">
            <a:avLst/>
          </a:prstGeom>
        </p:spPr>
      </p:pic>
      <p:sp>
        <p:nvSpPr>
          <p:cNvPr id="7" name="TextBox 6">
            <a:extLst>
              <a:ext uri="{FF2B5EF4-FFF2-40B4-BE49-F238E27FC236}">
                <a16:creationId xmlns:a16="http://schemas.microsoft.com/office/drawing/2014/main" id="{6884CE2B-316D-BDD9-E703-453C43624B7F}"/>
              </a:ext>
            </a:extLst>
          </p:cNvPr>
          <p:cNvSpPr txBox="1"/>
          <p:nvPr/>
        </p:nvSpPr>
        <p:spPr>
          <a:xfrm>
            <a:off x="194224" y="1781591"/>
            <a:ext cx="3093722" cy="1569660"/>
          </a:xfrm>
          <a:prstGeom prst="rect">
            <a:avLst/>
          </a:prstGeom>
          <a:noFill/>
        </p:spPr>
        <p:txBody>
          <a:bodyPr wrap="square" rtlCol="0">
            <a:spAutoFit/>
          </a:bodyPr>
          <a:lstStyle/>
          <a:p>
            <a:pPr algn="ctr"/>
            <a:r>
              <a:rPr lang="en-US" sz="4800" dirty="0">
                <a:latin typeface="Daytona Condensed" panose="020B0306030503040204" pitchFamily="34" charset="0"/>
              </a:rPr>
              <a:t>Home Birth Summit</a:t>
            </a:r>
          </a:p>
        </p:txBody>
      </p:sp>
    </p:spTree>
    <p:extLst>
      <p:ext uri="{BB962C8B-B14F-4D97-AF65-F5344CB8AC3E}">
        <p14:creationId xmlns:p14="http://schemas.microsoft.com/office/powerpoint/2010/main" val="617544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98867F-19E4-6F2A-6CB5-2F9409EFE116}"/>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5378641-FE82-ACF2-45ED-8568383800A6}"/>
              </a:ext>
            </a:extLst>
          </p:cNvPr>
          <p:cNvSpPr txBox="1"/>
          <p:nvPr/>
        </p:nvSpPr>
        <p:spPr>
          <a:xfrm>
            <a:off x="97110" y="1272657"/>
            <a:ext cx="3093722" cy="1569660"/>
          </a:xfrm>
          <a:prstGeom prst="rect">
            <a:avLst/>
          </a:prstGeom>
          <a:noFill/>
        </p:spPr>
        <p:txBody>
          <a:bodyPr wrap="square" rtlCol="0">
            <a:spAutoFit/>
          </a:bodyPr>
          <a:lstStyle/>
          <a:p>
            <a:pPr algn="ctr"/>
            <a:r>
              <a:rPr lang="en-US" sz="4800" dirty="0">
                <a:latin typeface="Daytona Condensed" panose="020B0306030503040204" pitchFamily="34" charset="0"/>
              </a:rPr>
              <a:t>Smooth</a:t>
            </a:r>
          </a:p>
          <a:p>
            <a:pPr algn="ctr"/>
            <a:r>
              <a:rPr lang="en-US" sz="4800" dirty="0" err="1">
                <a:latin typeface="Daytona Condensed" panose="020B0306030503040204" pitchFamily="34" charset="0"/>
              </a:rPr>
              <a:t>Transitions</a:t>
            </a:r>
            <a:r>
              <a:rPr lang="en-US" sz="3000" baseline="30000" dirty="0" err="1">
                <a:latin typeface="Daytona Condensed" panose="020B0306030503040204" pitchFamily="34" charset="0"/>
              </a:rPr>
              <a:t>TM</a:t>
            </a:r>
            <a:endParaRPr lang="en-US" sz="3000" baseline="30000" dirty="0">
              <a:latin typeface="Daytona Condensed" panose="020B0306030503040204" pitchFamily="34" charset="0"/>
            </a:endParaRPr>
          </a:p>
        </p:txBody>
      </p:sp>
      <p:pic>
        <p:nvPicPr>
          <p:cNvPr id="6" name="Picture 5">
            <a:extLst>
              <a:ext uri="{FF2B5EF4-FFF2-40B4-BE49-F238E27FC236}">
                <a16:creationId xmlns:a16="http://schemas.microsoft.com/office/drawing/2014/main" id="{21F4AF0D-B1DE-E8E6-17E2-8F148EE7995A}"/>
              </a:ext>
            </a:extLst>
          </p:cNvPr>
          <p:cNvPicPr>
            <a:picLocks noChangeAspect="1"/>
          </p:cNvPicPr>
          <p:nvPr/>
        </p:nvPicPr>
        <p:blipFill>
          <a:blip r:embed="rId3"/>
          <a:stretch>
            <a:fillRect/>
          </a:stretch>
        </p:blipFill>
        <p:spPr>
          <a:xfrm>
            <a:off x="323171" y="3246067"/>
            <a:ext cx="2484335" cy="609653"/>
          </a:xfrm>
          <a:prstGeom prst="rect">
            <a:avLst/>
          </a:prstGeom>
        </p:spPr>
      </p:pic>
      <p:pic>
        <p:nvPicPr>
          <p:cNvPr id="8" name="Picture 7" descr="A black silhouette of a state&#10;&#10;Description automatically generated">
            <a:extLst>
              <a:ext uri="{FF2B5EF4-FFF2-40B4-BE49-F238E27FC236}">
                <a16:creationId xmlns:a16="http://schemas.microsoft.com/office/drawing/2014/main" id="{6D24AAE8-FF5E-B81B-7B8B-D4119CCB54F5}"/>
              </a:ext>
            </a:extLst>
          </p:cNvPr>
          <p:cNvPicPr>
            <a:picLocks noChangeAspect="1"/>
          </p:cNvPicPr>
          <p:nvPr/>
        </p:nvPicPr>
        <p:blipFill>
          <a:blip r:embed="rId4"/>
          <a:stretch>
            <a:fillRect/>
          </a:stretch>
        </p:blipFill>
        <p:spPr>
          <a:xfrm>
            <a:off x="323171" y="4419600"/>
            <a:ext cx="2641600" cy="1920240"/>
          </a:xfrm>
          <a:prstGeom prst="rect">
            <a:avLst/>
          </a:prstGeom>
        </p:spPr>
      </p:pic>
      <p:sp>
        <p:nvSpPr>
          <p:cNvPr id="9" name="Content Placeholder 2">
            <a:extLst>
              <a:ext uri="{FF2B5EF4-FFF2-40B4-BE49-F238E27FC236}">
                <a16:creationId xmlns:a16="http://schemas.microsoft.com/office/drawing/2014/main" id="{C2D73143-4B23-9D01-2FAD-53C003AAC3B6}"/>
              </a:ext>
            </a:extLst>
          </p:cNvPr>
          <p:cNvSpPr txBox="1">
            <a:spLocks/>
          </p:cNvSpPr>
          <p:nvPr/>
        </p:nvSpPr>
        <p:spPr>
          <a:xfrm>
            <a:off x="3482171" y="683581"/>
            <a:ext cx="8176429" cy="5852961"/>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a:buClr>
                <a:schemeClr val="tx2"/>
              </a:buClr>
              <a:buFont typeface="Wingdings" pitchFamily="2" charset="2"/>
              <a:buChar char="§"/>
            </a:pPr>
            <a:r>
              <a:rPr lang="en-US" sz="4500" b="1" dirty="0"/>
              <a:t>First US statewide transfer improvement program</a:t>
            </a:r>
          </a:p>
          <a:p>
            <a:pPr lvl="1">
              <a:lnSpc>
                <a:spcPct val="120000"/>
              </a:lnSpc>
              <a:buClr>
                <a:schemeClr val="tx2"/>
              </a:buClr>
              <a:buFont typeface="Wingdings" pitchFamily="2" charset="2"/>
              <a:buChar char="§"/>
            </a:pPr>
            <a:r>
              <a:rPr lang="en-US" sz="3300" dirty="0"/>
              <a:t>Created by Washington State Perinatal Collaborative and Midwives Association of Washington</a:t>
            </a:r>
          </a:p>
          <a:p>
            <a:pPr lvl="1">
              <a:lnSpc>
                <a:spcPct val="120000"/>
              </a:lnSpc>
              <a:buClr>
                <a:schemeClr val="tx2"/>
              </a:buClr>
              <a:buFont typeface="Wingdings" pitchFamily="2" charset="2"/>
              <a:buChar char="§"/>
            </a:pPr>
            <a:r>
              <a:rPr lang="en-US" sz="3300" dirty="0"/>
              <a:t>Now housed within the Foundation for Health Care Quality</a:t>
            </a:r>
          </a:p>
          <a:p>
            <a:pPr>
              <a:lnSpc>
                <a:spcPct val="120000"/>
              </a:lnSpc>
              <a:buClr>
                <a:schemeClr val="tx2"/>
              </a:buClr>
              <a:buFont typeface="Wingdings" pitchFamily="2" charset="2"/>
              <a:buChar char="§"/>
            </a:pPr>
            <a:endParaRPr lang="en-US" b="1" dirty="0"/>
          </a:p>
          <a:p>
            <a:pPr>
              <a:buClr>
                <a:schemeClr val="tx2"/>
              </a:buClr>
              <a:buFont typeface="Wingdings" pitchFamily="2" charset="2"/>
              <a:buChar char="§"/>
            </a:pPr>
            <a:r>
              <a:rPr lang="en-US" sz="4500" b="1" dirty="0"/>
              <a:t>Model program for other states:</a:t>
            </a:r>
          </a:p>
          <a:p>
            <a:pPr lvl="1" indent="-457200">
              <a:lnSpc>
                <a:spcPct val="120000"/>
              </a:lnSpc>
              <a:spcBef>
                <a:spcPts val="0"/>
              </a:spcBef>
              <a:buClr>
                <a:schemeClr val="tx2"/>
              </a:buClr>
              <a:buFont typeface="Wingdings" pitchFamily="2" charset="2"/>
              <a:buChar char="§"/>
            </a:pPr>
            <a:r>
              <a:rPr lang="en-US" sz="3300" dirty="0"/>
              <a:t>Statewide coordination and facilitation</a:t>
            </a:r>
          </a:p>
          <a:p>
            <a:pPr lvl="1" indent="-457200">
              <a:lnSpc>
                <a:spcPct val="120000"/>
              </a:lnSpc>
              <a:spcBef>
                <a:spcPts val="0"/>
              </a:spcBef>
              <a:buClr>
                <a:schemeClr val="tx2"/>
              </a:buClr>
              <a:buFont typeface="Wingdings" pitchFamily="2" charset="2"/>
              <a:buChar char="§"/>
            </a:pPr>
            <a:r>
              <a:rPr lang="en-US" sz="3300" dirty="0"/>
              <a:t>Hospital-level transfer improvement committees</a:t>
            </a:r>
          </a:p>
          <a:p>
            <a:pPr lvl="1" indent="-457200">
              <a:lnSpc>
                <a:spcPct val="120000"/>
              </a:lnSpc>
              <a:spcBef>
                <a:spcPts val="0"/>
              </a:spcBef>
              <a:buClr>
                <a:schemeClr val="tx2"/>
              </a:buClr>
              <a:buFont typeface="Wingdings" pitchFamily="2" charset="2"/>
              <a:buChar char="§"/>
            </a:pPr>
            <a:r>
              <a:rPr lang="en-US" sz="3300" dirty="0"/>
              <a:t>Data collection through surveys and annual hospital data</a:t>
            </a:r>
          </a:p>
          <a:p>
            <a:pPr lvl="1" indent="-457200">
              <a:spcBef>
                <a:spcPts val="0"/>
              </a:spcBef>
              <a:buClr>
                <a:schemeClr val="tx2"/>
              </a:buClr>
              <a:buFont typeface="Wingdings" pitchFamily="2" charset="2"/>
              <a:buChar char="§"/>
            </a:pPr>
            <a:endParaRPr lang="en-US" dirty="0"/>
          </a:p>
          <a:p>
            <a:pPr>
              <a:buClr>
                <a:schemeClr val="tx2"/>
              </a:buClr>
              <a:buFont typeface="Wingdings" pitchFamily="2" charset="2"/>
              <a:buChar char="§"/>
            </a:pPr>
            <a:r>
              <a:rPr lang="en-US" sz="4500" b="1" dirty="0"/>
              <a:t>Valuable wisdom from Smooth Transitions:</a:t>
            </a:r>
          </a:p>
          <a:p>
            <a:pPr lvl="1">
              <a:lnSpc>
                <a:spcPct val="120000"/>
              </a:lnSpc>
              <a:buClr>
                <a:schemeClr val="tx2"/>
              </a:buClr>
              <a:buFont typeface="Wingdings" pitchFamily="2" charset="2"/>
              <a:buChar char="§"/>
            </a:pPr>
            <a:r>
              <a:rPr lang="en-US" sz="3300" dirty="0"/>
              <a:t>Data collection is essential to transfer improvement</a:t>
            </a:r>
          </a:p>
          <a:p>
            <a:pPr lvl="1">
              <a:lnSpc>
                <a:spcPct val="120000"/>
              </a:lnSpc>
              <a:buFont typeface="Wingdings" pitchFamily="2" charset="2"/>
              <a:buChar char="§"/>
            </a:pPr>
            <a:r>
              <a:rPr lang="en-US" sz="3300" dirty="0"/>
              <a:t>Transfer improvement is a systems issue</a:t>
            </a:r>
          </a:p>
          <a:p>
            <a:pPr lvl="1">
              <a:lnSpc>
                <a:spcPct val="120000"/>
              </a:lnSpc>
              <a:buFont typeface="Wingdings" pitchFamily="2" charset="2"/>
              <a:buChar char="§"/>
            </a:pPr>
            <a:r>
              <a:rPr lang="en-US" sz="3300" dirty="0"/>
              <a:t>We have shared responsibility for patient safety </a:t>
            </a:r>
          </a:p>
          <a:p>
            <a:pPr lvl="1">
              <a:lnSpc>
                <a:spcPct val="120000"/>
              </a:lnSpc>
              <a:buFont typeface="Wingdings" pitchFamily="2" charset="2"/>
              <a:buChar char="§"/>
            </a:pPr>
            <a:r>
              <a:rPr lang="en-US" sz="3300" dirty="0"/>
              <a:t>Transfer improvement needs to involve policymakers, public health, and health systems, not just community midwives and providers </a:t>
            </a:r>
            <a:endParaRPr lang="en-US" sz="3300" dirty="0">
              <a:hlinkClick r:id="" action="ppaction://noaction"/>
            </a:endParaRPr>
          </a:p>
          <a:p>
            <a:pPr marL="0" lvl="1" indent="0">
              <a:buFont typeface="Noto Sans Symbols"/>
              <a:buNone/>
            </a:pPr>
            <a:endParaRPr lang="en-US" sz="1200" dirty="0">
              <a:hlinkClick r:id="" action="ppaction://noaction"/>
            </a:endParaRPr>
          </a:p>
          <a:p>
            <a:pPr marL="0" lvl="1" indent="0">
              <a:buFont typeface="Noto Sans Symbols"/>
              <a:buNone/>
            </a:pPr>
            <a:endParaRPr lang="en-US" sz="1800" dirty="0">
              <a:hlinkClick r:id="" action="ppaction://noaction"/>
            </a:endParaRPr>
          </a:p>
          <a:p>
            <a:pPr marL="0" lvl="1" indent="0">
              <a:buFont typeface="Noto Sans Symbols"/>
              <a:buNone/>
            </a:pPr>
            <a:r>
              <a:rPr lang="en-US" sz="1800" dirty="0">
                <a:hlinkClick r:id="" action="ppaction://noaction"/>
              </a:rPr>
              <a:t>https://www.qualityhealth.org/smoothtransitions/</a:t>
            </a:r>
            <a:r>
              <a:rPr lang="en-US" sz="1800" dirty="0"/>
              <a:t> (Washington State Perinatal Collaborative, 2015)</a:t>
            </a:r>
          </a:p>
          <a:p>
            <a:pPr indent="-457200">
              <a:buFont typeface="Arial" panose="020B0604020202020204" pitchFamily="34" charset="0"/>
              <a:buChar char="•"/>
            </a:pPr>
            <a:endParaRPr lang="en-US" sz="3300" b="1" dirty="0"/>
          </a:p>
        </p:txBody>
      </p:sp>
    </p:spTree>
    <p:extLst>
      <p:ext uri="{BB962C8B-B14F-4D97-AF65-F5344CB8AC3E}">
        <p14:creationId xmlns:p14="http://schemas.microsoft.com/office/powerpoint/2010/main" val="2118057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5AA38-8655-409E-663A-D9E464DFF7D1}"/>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3B7261E-206B-4B8E-A6F5-081A7F0E3C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796" y="2497516"/>
            <a:ext cx="2562350" cy="3842324"/>
          </a:xfrm>
          <a:prstGeom prst="rect">
            <a:avLst/>
          </a:prstGeom>
        </p:spPr>
      </p:pic>
      <p:sp>
        <p:nvSpPr>
          <p:cNvPr id="6" name="Content Placeholder 2">
            <a:extLst>
              <a:ext uri="{FF2B5EF4-FFF2-40B4-BE49-F238E27FC236}">
                <a16:creationId xmlns:a16="http://schemas.microsoft.com/office/drawing/2014/main" id="{1D2923F9-A1EE-C05E-4CA6-03E9CDD85A18}"/>
              </a:ext>
            </a:extLst>
          </p:cNvPr>
          <p:cNvSpPr txBox="1">
            <a:spLocks/>
          </p:cNvSpPr>
          <p:nvPr/>
        </p:nvSpPr>
        <p:spPr>
          <a:xfrm>
            <a:off x="3684233" y="683581"/>
            <a:ext cx="7974367" cy="5852961"/>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0" indent="0">
              <a:lnSpc>
                <a:spcPct val="120000"/>
              </a:lnSpc>
              <a:spcBef>
                <a:spcPts val="0"/>
              </a:spcBef>
              <a:spcAft>
                <a:spcPts val="800"/>
              </a:spcAft>
              <a:buFont typeface="Noto Sans Symbols"/>
              <a:buNone/>
            </a:pPr>
            <a:r>
              <a:rPr lang="en-US" sz="9200" b="1" dirty="0">
                <a:ea typeface="Calibri" panose="020F0502020204030204" pitchFamily="34" charset="0"/>
                <a:cs typeface="Times New Roman" panose="02020603050405020304" pitchFamily="18" charset="0"/>
              </a:rPr>
              <a:t>Mission:</a:t>
            </a:r>
            <a:r>
              <a:rPr lang="en-US" sz="9200" dirty="0">
                <a:ea typeface="Calibri" panose="020F0502020204030204" pitchFamily="34" charset="0"/>
                <a:cs typeface="Times New Roman" panose="02020603050405020304" pitchFamily="18" charset="0"/>
              </a:rPr>
              <a:t> </a:t>
            </a:r>
            <a:r>
              <a:rPr lang="en-US" sz="7100" dirty="0">
                <a:ea typeface="Calibri" panose="020F0502020204030204" pitchFamily="34" charset="0"/>
                <a:cs typeface="Times New Roman" panose="02020603050405020304" pitchFamily="18" charset="0"/>
              </a:rPr>
              <a:t>To realize a mutually respectful and integrated healthcare system that supports patient/client safety and satisfaction and increases community midwife and hospital collaboration when transfer occurs from community birth to hospital settings.</a:t>
            </a:r>
          </a:p>
          <a:p>
            <a:pPr marL="0" indent="0">
              <a:lnSpc>
                <a:spcPct val="120000"/>
              </a:lnSpc>
              <a:spcBef>
                <a:spcPts val="0"/>
              </a:spcBef>
              <a:spcAft>
                <a:spcPts val="800"/>
              </a:spcAft>
              <a:buFont typeface="Noto Sans Symbols"/>
              <a:buNone/>
            </a:pPr>
            <a:endParaRPr lang="en-US" sz="3600" dirty="0">
              <a:ea typeface="Calibri" panose="020F0502020204030204" pitchFamily="34" charset="0"/>
              <a:cs typeface="Times New Roman" panose="02020603050405020304" pitchFamily="18" charset="0"/>
            </a:endParaRPr>
          </a:p>
          <a:p>
            <a:pPr marL="0" indent="0">
              <a:lnSpc>
                <a:spcPct val="120000"/>
              </a:lnSpc>
              <a:spcBef>
                <a:spcPts val="0"/>
              </a:spcBef>
              <a:spcAft>
                <a:spcPts val="800"/>
              </a:spcAft>
              <a:buFont typeface="Noto Sans Symbols"/>
              <a:buNone/>
            </a:pPr>
            <a:r>
              <a:rPr lang="en-US" sz="9200" b="1" dirty="0">
                <a:ea typeface="Calibri" panose="020F0502020204030204" pitchFamily="34" charset="0"/>
                <a:cs typeface="Times New Roman" panose="02020603050405020304" pitchFamily="18" charset="0"/>
              </a:rPr>
              <a:t>Goals:</a:t>
            </a:r>
            <a:endParaRPr lang="en-US" sz="9200" dirty="0">
              <a:ea typeface="Calibri" panose="020F0502020204030204" pitchFamily="34" charset="0"/>
              <a:cs typeface="Times New Roman" panose="02020603050405020304" pitchFamily="18" charset="0"/>
            </a:endParaRPr>
          </a:p>
          <a:p>
            <a:pPr marL="571500" indent="-571500">
              <a:lnSpc>
                <a:spcPct val="120000"/>
              </a:lnSpc>
              <a:spcBef>
                <a:spcPts val="0"/>
              </a:spcBef>
              <a:buFont typeface="Wingdings" pitchFamily="2" charset="2"/>
              <a:buChar char="§"/>
            </a:pPr>
            <a:r>
              <a:rPr lang="en-US" sz="7200" dirty="0">
                <a:ea typeface="Calibri" panose="020F0502020204030204" pitchFamily="34" charset="0"/>
                <a:cs typeface="Times New Roman" panose="02020603050405020304" pitchFamily="18" charset="0"/>
              </a:rPr>
              <a:t>Eliminate barriers to safe and timely transfers from planned community birth settings to in hospital care settings. </a:t>
            </a:r>
          </a:p>
          <a:p>
            <a:pPr marL="571500" indent="-571500">
              <a:lnSpc>
                <a:spcPct val="120000"/>
              </a:lnSpc>
              <a:spcBef>
                <a:spcPts val="0"/>
              </a:spcBef>
              <a:buFont typeface="Wingdings" pitchFamily="2" charset="2"/>
              <a:buChar char="§"/>
            </a:pPr>
            <a:endParaRPr lang="en-US" sz="7200" dirty="0">
              <a:ea typeface="Calibri" panose="020F0502020204030204" pitchFamily="34" charset="0"/>
              <a:cs typeface="Times New Roman" panose="02020603050405020304" pitchFamily="18" charset="0"/>
            </a:endParaRPr>
          </a:p>
          <a:p>
            <a:pPr marL="571500" indent="-571500">
              <a:lnSpc>
                <a:spcPct val="120000"/>
              </a:lnSpc>
              <a:spcBef>
                <a:spcPts val="0"/>
              </a:spcBef>
              <a:buFont typeface="Wingdings" pitchFamily="2" charset="2"/>
              <a:buChar char="§"/>
            </a:pPr>
            <a:r>
              <a:rPr lang="en-US" sz="7200" dirty="0">
                <a:ea typeface="Calibri" panose="020F0502020204030204" pitchFamily="34" charset="0"/>
                <a:cs typeface="Times New Roman" panose="02020603050405020304" pitchFamily="18" charset="0"/>
              </a:rPr>
              <a:t>Increase consumer engagement in advocacy and quality improvement efforts related to safe transfers of care.</a:t>
            </a:r>
          </a:p>
          <a:p>
            <a:pPr marL="571500" indent="-571500">
              <a:lnSpc>
                <a:spcPct val="120000"/>
              </a:lnSpc>
              <a:spcBef>
                <a:spcPts val="0"/>
              </a:spcBef>
              <a:buFont typeface="Wingdings" pitchFamily="2" charset="2"/>
              <a:buChar char="§"/>
            </a:pPr>
            <a:endParaRPr lang="en-US" sz="7200" dirty="0">
              <a:ea typeface="Calibri" panose="020F0502020204030204" pitchFamily="34" charset="0"/>
              <a:cs typeface="Times New Roman" panose="02020603050405020304" pitchFamily="18" charset="0"/>
            </a:endParaRPr>
          </a:p>
          <a:p>
            <a:pPr marL="571500" indent="-571500">
              <a:lnSpc>
                <a:spcPct val="120000"/>
              </a:lnSpc>
              <a:spcBef>
                <a:spcPts val="0"/>
              </a:spcBef>
              <a:buFont typeface="Wingdings" pitchFamily="2" charset="2"/>
              <a:buChar char="§"/>
            </a:pPr>
            <a:r>
              <a:rPr lang="en-US" sz="7200" dirty="0">
                <a:ea typeface="Calibri" panose="020F0502020204030204" pitchFamily="34" charset="0"/>
                <a:cs typeface="Times New Roman" panose="02020603050405020304" pitchFamily="18" charset="0"/>
              </a:rPr>
              <a:t>Promote interprofessional collaboration to encourage productive, collegial relationships grounded in respectful, patient/client-centered care. </a:t>
            </a:r>
          </a:p>
          <a:p>
            <a:pPr marL="571500" indent="-571500">
              <a:lnSpc>
                <a:spcPct val="120000"/>
              </a:lnSpc>
              <a:spcBef>
                <a:spcPts val="0"/>
              </a:spcBef>
              <a:buFont typeface="Wingdings" pitchFamily="2" charset="2"/>
              <a:buChar char="§"/>
            </a:pPr>
            <a:endParaRPr lang="en-US" sz="7200" dirty="0">
              <a:ea typeface="Calibri" panose="020F0502020204030204" pitchFamily="34" charset="0"/>
              <a:cs typeface="Times New Roman" panose="02020603050405020304" pitchFamily="18" charset="0"/>
            </a:endParaRPr>
          </a:p>
          <a:p>
            <a:pPr marL="571500" indent="-571500">
              <a:lnSpc>
                <a:spcPct val="120000"/>
              </a:lnSpc>
              <a:spcBef>
                <a:spcPts val="0"/>
              </a:spcBef>
              <a:spcAft>
                <a:spcPts val="800"/>
              </a:spcAft>
              <a:buFont typeface="Wingdings" pitchFamily="2" charset="2"/>
              <a:buChar char="§"/>
            </a:pPr>
            <a:r>
              <a:rPr lang="en-US" sz="7200" dirty="0">
                <a:ea typeface="Calibri" panose="020F0502020204030204" pitchFamily="34" charset="0"/>
                <a:cs typeface="Times New Roman" panose="02020603050405020304" pitchFamily="18" charset="0"/>
              </a:rPr>
              <a:t>Expand skills, knowledge, and relationships through meaningful interprofessional case reviews and continuing education. </a:t>
            </a:r>
          </a:p>
          <a:p>
            <a:pPr>
              <a:lnSpc>
                <a:spcPct val="120000"/>
              </a:lnSpc>
            </a:pPr>
            <a:endParaRPr lang="en-US" sz="3300" b="1" dirty="0"/>
          </a:p>
        </p:txBody>
      </p:sp>
      <p:sp>
        <p:nvSpPr>
          <p:cNvPr id="7" name="TextBox 6">
            <a:extLst>
              <a:ext uri="{FF2B5EF4-FFF2-40B4-BE49-F238E27FC236}">
                <a16:creationId xmlns:a16="http://schemas.microsoft.com/office/drawing/2014/main" id="{D0AD7023-0B5A-A14F-4B4B-568B3B512B0B}"/>
              </a:ext>
            </a:extLst>
          </p:cNvPr>
          <p:cNvSpPr txBox="1"/>
          <p:nvPr/>
        </p:nvSpPr>
        <p:spPr>
          <a:xfrm>
            <a:off x="97110" y="870321"/>
            <a:ext cx="3093722" cy="1477328"/>
          </a:xfrm>
          <a:prstGeom prst="rect">
            <a:avLst/>
          </a:prstGeom>
          <a:noFill/>
        </p:spPr>
        <p:txBody>
          <a:bodyPr wrap="square" rtlCol="0">
            <a:spAutoFit/>
          </a:bodyPr>
          <a:lstStyle/>
          <a:p>
            <a:pPr algn="ctr"/>
            <a:r>
              <a:rPr lang="en-US" sz="4500" baseline="30000" dirty="0">
                <a:latin typeface="Daytona Condensed" panose="020B0306030503040204" pitchFamily="34" charset="0"/>
              </a:rPr>
              <a:t>Oregon Community Birth Transfer Partnership</a:t>
            </a:r>
          </a:p>
        </p:txBody>
      </p:sp>
    </p:spTree>
    <p:extLst>
      <p:ext uri="{BB962C8B-B14F-4D97-AF65-F5344CB8AC3E}">
        <p14:creationId xmlns:p14="http://schemas.microsoft.com/office/powerpoint/2010/main" val="1478594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9;p39">
            <a:extLst>
              <a:ext uri="{FF2B5EF4-FFF2-40B4-BE49-F238E27FC236}">
                <a16:creationId xmlns:a16="http://schemas.microsoft.com/office/drawing/2014/main" id="{B858DE67-FE85-4E95-A187-4CCF5FB653BA}"/>
              </a:ext>
            </a:extLst>
          </p:cNvPr>
          <p:cNvGrpSpPr/>
          <p:nvPr/>
        </p:nvGrpSpPr>
        <p:grpSpPr>
          <a:xfrm>
            <a:off x="1613146" y="2419166"/>
            <a:ext cx="8610600" cy="3576945"/>
            <a:chOff x="3080" y="464830"/>
            <a:chExt cx="10509438" cy="3421677"/>
          </a:xfrm>
        </p:grpSpPr>
        <p:sp>
          <p:nvSpPr>
            <p:cNvPr id="3" name="Google Shape;310;p39">
              <a:extLst>
                <a:ext uri="{FF2B5EF4-FFF2-40B4-BE49-F238E27FC236}">
                  <a16:creationId xmlns:a16="http://schemas.microsoft.com/office/drawing/2014/main" id="{AB2D0B7B-39D1-4C48-9C0C-0B3188F18232}"/>
                </a:ext>
              </a:extLst>
            </p:cNvPr>
            <p:cNvSpPr/>
            <p:nvPr/>
          </p:nvSpPr>
          <p:spPr>
            <a:xfrm>
              <a:off x="3080" y="464830"/>
              <a:ext cx="2444055" cy="3421677"/>
            </a:xfrm>
            <a:prstGeom prst="rect">
              <a:avLst/>
            </a:prstGeom>
            <a:solidFill>
              <a:srgbClr val="CFDDEE">
                <a:alpha val="89803"/>
              </a:srgbClr>
            </a:solidFill>
            <a:ln w="12700" cap="flat" cmpd="sng">
              <a:solidFill>
                <a:srgbClr val="CFDDEE">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4" name="Google Shape;311;p39">
              <a:extLst>
                <a:ext uri="{FF2B5EF4-FFF2-40B4-BE49-F238E27FC236}">
                  <a16:creationId xmlns:a16="http://schemas.microsoft.com/office/drawing/2014/main" id="{4E8327D8-730D-4509-A731-47EF0BE65A63}"/>
                </a:ext>
              </a:extLst>
            </p:cNvPr>
            <p:cNvSpPr txBox="1"/>
            <p:nvPr/>
          </p:nvSpPr>
          <p:spPr>
            <a:xfrm>
              <a:off x="3080" y="1765067"/>
              <a:ext cx="2542255" cy="2053006"/>
            </a:xfrm>
            <a:prstGeom prst="rect">
              <a:avLst/>
            </a:prstGeom>
            <a:noFill/>
            <a:ln>
              <a:noFill/>
            </a:ln>
          </p:spPr>
          <p:txBody>
            <a:bodyPr spcFirstLastPara="1" wrap="square" lIns="190525" tIns="330200" rIns="190525" bIns="330200" anchor="t" anchorCtr="0">
              <a:noAutofit/>
            </a:bodyPr>
            <a:lstStyle/>
            <a:p>
              <a:pPr>
                <a:lnSpc>
                  <a:spcPct val="90000"/>
                </a:lnSpc>
                <a:buClr>
                  <a:schemeClr val="dk1"/>
                </a:buClr>
                <a:buSzPts val="2400"/>
              </a:pPr>
              <a:r>
                <a:rPr lang="en-US" sz="2400" dirty="0">
                  <a:solidFill>
                    <a:schemeClr val="dk1"/>
                  </a:solidFill>
                  <a:latin typeface="Calibri"/>
                  <a:cs typeface="Calibri"/>
                  <a:sym typeface="Calibri"/>
                </a:rPr>
                <a:t>Host a transfer improvement presentation</a:t>
              </a:r>
              <a:endParaRPr dirty="0"/>
            </a:p>
          </p:txBody>
        </p:sp>
        <p:sp>
          <p:nvSpPr>
            <p:cNvPr id="5" name="Google Shape;312;p39">
              <a:extLst>
                <a:ext uri="{FF2B5EF4-FFF2-40B4-BE49-F238E27FC236}">
                  <a16:creationId xmlns:a16="http://schemas.microsoft.com/office/drawing/2014/main" id="{6B5302F3-AE23-4CA3-8B9B-26CDC9C13C66}"/>
                </a:ext>
              </a:extLst>
            </p:cNvPr>
            <p:cNvSpPr/>
            <p:nvPr/>
          </p:nvSpPr>
          <p:spPr>
            <a:xfrm>
              <a:off x="711856" y="806997"/>
              <a:ext cx="1026503" cy="1026503"/>
            </a:xfrm>
            <a:prstGeom prst="ellipse">
              <a:avLst/>
            </a:prstGeom>
            <a:solidFill>
              <a:schemeClr val="accent2"/>
            </a:solidFill>
            <a:ln w="12700" cap="flat" cmpd="sng">
              <a:solidFill>
                <a:srgbClr val="5F9DD1"/>
              </a:solidFill>
              <a:prstDash val="solid"/>
              <a:miter lim="800000"/>
              <a:headEnd type="none" w="sm" len="sm"/>
              <a:tailEnd type="none" w="sm" len="sm"/>
            </a:ln>
          </p:spPr>
          <p:txBody>
            <a:bodyPr spcFirstLastPara="1" wrap="square" lIns="91425" tIns="91425" rIns="91425" bIns="91425" anchor="ctr" anchorCtr="0">
              <a:noAutofit/>
            </a:bodyPr>
            <a:lstStyle/>
            <a:p>
              <a:endParaRPr dirty="0"/>
            </a:p>
          </p:txBody>
        </p:sp>
        <p:sp>
          <p:nvSpPr>
            <p:cNvPr id="6" name="Google Shape;313;p39">
              <a:extLst>
                <a:ext uri="{FF2B5EF4-FFF2-40B4-BE49-F238E27FC236}">
                  <a16:creationId xmlns:a16="http://schemas.microsoft.com/office/drawing/2014/main" id="{FFA85E3E-E50D-4F19-A946-587CA4D9F328}"/>
                </a:ext>
              </a:extLst>
            </p:cNvPr>
            <p:cNvSpPr txBox="1"/>
            <p:nvPr/>
          </p:nvSpPr>
          <p:spPr>
            <a:xfrm>
              <a:off x="862184" y="957325"/>
              <a:ext cx="725847" cy="725847"/>
            </a:xfrm>
            <a:prstGeom prst="rect">
              <a:avLst/>
            </a:prstGeom>
            <a:noFill/>
            <a:ln>
              <a:noFill/>
            </a:ln>
          </p:spPr>
          <p:txBody>
            <a:bodyPr spcFirstLastPara="1" wrap="square" lIns="80025" tIns="12700" rIns="80025" bIns="12700" anchor="ctr" anchorCtr="0">
              <a:noAutofit/>
            </a:bodyPr>
            <a:lstStyle/>
            <a:p>
              <a:pPr algn="ctr">
                <a:lnSpc>
                  <a:spcPct val="90000"/>
                </a:lnSpc>
                <a:buClr>
                  <a:schemeClr val="lt1"/>
                </a:buClr>
                <a:buSzPts val="4800"/>
              </a:pPr>
              <a:r>
                <a:rPr lang="en-US" sz="4800" dirty="0">
                  <a:solidFill>
                    <a:schemeClr val="lt1"/>
                  </a:solidFill>
                  <a:latin typeface="Calibri"/>
                  <a:ea typeface="Calibri"/>
                  <a:cs typeface="Calibri"/>
                  <a:sym typeface="Calibri"/>
                </a:rPr>
                <a:t>1</a:t>
              </a:r>
              <a:endParaRPr dirty="0"/>
            </a:p>
          </p:txBody>
        </p:sp>
        <p:sp>
          <p:nvSpPr>
            <p:cNvPr id="7" name="Google Shape;314;p39">
              <a:extLst>
                <a:ext uri="{FF2B5EF4-FFF2-40B4-BE49-F238E27FC236}">
                  <a16:creationId xmlns:a16="http://schemas.microsoft.com/office/drawing/2014/main" id="{8151D519-D36E-44B4-AC5C-883F1033ADD4}"/>
                </a:ext>
              </a:extLst>
            </p:cNvPr>
            <p:cNvSpPr/>
            <p:nvPr/>
          </p:nvSpPr>
          <p:spPr>
            <a:xfrm>
              <a:off x="3080" y="3886435"/>
              <a:ext cx="2444055" cy="72"/>
            </a:xfrm>
            <a:prstGeom prst="rect">
              <a:avLst/>
            </a:prstGeom>
            <a:solidFill>
              <a:srgbClr val="267FD5"/>
            </a:solidFill>
            <a:ln w="12700" cap="flat" cmpd="sng">
              <a:solidFill>
                <a:srgbClr val="267FD5"/>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8" name="Google Shape;315;p39">
              <a:extLst>
                <a:ext uri="{FF2B5EF4-FFF2-40B4-BE49-F238E27FC236}">
                  <a16:creationId xmlns:a16="http://schemas.microsoft.com/office/drawing/2014/main" id="{5831A3F3-6566-4ED5-AFAB-6C8D36D7B3A5}"/>
                </a:ext>
              </a:extLst>
            </p:cNvPr>
            <p:cNvSpPr/>
            <p:nvPr/>
          </p:nvSpPr>
          <p:spPr>
            <a:xfrm>
              <a:off x="2691541" y="464830"/>
              <a:ext cx="2444055" cy="3421677"/>
            </a:xfrm>
            <a:prstGeom prst="rect">
              <a:avLst/>
            </a:prstGeom>
            <a:solidFill>
              <a:srgbClr val="CBD7EF">
                <a:alpha val="89803"/>
              </a:srgbClr>
            </a:solidFill>
            <a:ln w="12700" cap="flat" cmpd="sng">
              <a:solidFill>
                <a:srgbClr val="CBD7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9" name="Google Shape;316;p39">
              <a:extLst>
                <a:ext uri="{FF2B5EF4-FFF2-40B4-BE49-F238E27FC236}">
                  <a16:creationId xmlns:a16="http://schemas.microsoft.com/office/drawing/2014/main" id="{9385186E-D736-40CE-9DE2-85D543A403C4}"/>
                </a:ext>
              </a:extLst>
            </p:cNvPr>
            <p:cNvSpPr txBox="1"/>
            <p:nvPr/>
          </p:nvSpPr>
          <p:spPr>
            <a:xfrm>
              <a:off x="2691540" y="1765067"/>
              <a:ext cx="2444055" cy="2053006"/>
            </a:xfrm>
            <a:prstGeom prst="rect">
              <a:avLst/>
            </a:prstGeom>
            <a:noFill/>
            <a:ln>
              <a:noFill/>
            </a:ln>
          </p:spPr>
          <p:txBody>
            <a:bodyPr spcFirstLastPara="1" wrap="square" lIns="190525" tIns="330200" rIns="190525" bIns="330200" anchor="t" anchorCtr="0">
              <a:noAutofit/>
            </a:bodyPr>
            <a:lstStyle/>
            <a:p>
              <a:pPr>
                <a:lnSpc>
                  <a:spcPct val="90000"/>
                </a:lnSpc>
                <a:buClr>
                  <a:schemeClr val="dk1"/>
                </a:buClr>
                <a:buSzPts val="2400"/>
              </a:pPr>
              <a:r>
                <a:rPr lang="en-US" sz="2400" dirty="0">
                  <a:solidFill>
                    <a:schemeClr val="dk1"/>
                  </a:solidFill>
                  <a:latin typeface="Calibri"/>
                  <a:ea typeface="Calibri"/>
                  <a:cs typeface="Calibri"/>
                  <a:sym typeface="Calibri"/>
                </a:rPr>
                <a:t>Identify clinician champions </a:t>
              </a:r>
              <a:endParaRPr dirty="0"/>
            </a:p>
          </p:txBody>
        </p:sp>
        <p:sp>
          <p:nvSpPr>
            <p:cNvPr id="10" name="Google Shape;317;p39">
              <a:extLst>
                <a:ext uri="{FF2B5EF4-FFF2-40B4-BE49-F238E27FC236}">
                  <a16:creationId xmlns:a16="http://schemas.microsoft.com/office/drawing/2014/main" id="{68E0C271-5F45-47C6-AA7B-85D51B3D846F}"/>
                </a:ext>
              </a:extLst>
            </p:cNvPr>
            <p:cNvSpPr/>
            <p:nvPr/>
          </p:nvSpPr>
          <p:spPr>
            <a:xfrm>
              <a:off x="3400317" y="806997"/>
              <a:ext cx="1026503" cy="1026503"/>
            </a:xfrm>
            <a:prstGeom prst="ellipse">
              <a:avLst/>
            </a:prstGeom>
            <a:solidFill>
              <a:schemeClr val="accent5"/>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1" name="Google Shape;318;p39">
              <a:extLst>
                <a:ext uri="{FF2B5EF4-FFF2-40B4-BE49-F238E27FC236}">
                  <a16:creationId xmlns:a16="http://schemas.microsoft.com/office/drawing/2014/main" id="{7704AC64-0DFB-483A-9D85-AC9040BD56D1}"/>
                </a:ext>
              </a:extLst>
            </p:cNvPr>
            <p:cNvSpPr txBox="1"/>
            <p:nvPr/>
          </p:nvSpPr>
          <p:spPr>
            <a:xfrm>
              <a:off x="3550645" y="957325"/>
              <a:ext cx="725847" cy="725847"/>
            </a:xfrm>
            <a:prstGeom prst="rect">
              <a:avLst/>
            </a:prstGeom>
            <a:noFill/>
            <a:ln>
              <a:noFill/>
            </a:ln>
          </p:spPr>
          <p:txBody>
            <a:bodyPr spcFirstLastPara="1" wrap="square" lIns="80025" tIns="12700" rIns="80025" bIns="12700" anchor="ctr" anchorCtr="0">
              <a:noAutofit/>
            </a:bodyPr>
            <a:lstStyle/>
            <a:p>
              <a:pPr algn="ctr">
                <a:lnSpc>
                  <a:spcPct val="90000"/>
                </a:lnSpc>
                <a:buClr>
                  <a:schemeClr val="lt1"/>
                </a:buClr>
                <a:buSzPts val="4800"/>
              </a:pPr>
              <a:r>
                <a:rPr lang="en-US" sz="4800" dirty="0">
                  <a:solidFill>
                    <a:schemeClr val="lt1"/>
                  </a:solidFill>
                  <a:latin typeface="Calibri"/>
                  <a:ea typeface="Calibri"/>
                  <a:cs typeface="Calibri"/>
                  <a:sym typeface="Calibri"/>
                </a:rPr>
                <a:t>2</a:t>
              </a:r>
              <a:endParaRPr dirty="0"/>
            </a:p>
          </p:txBody>
        </p:sp>
        <p:sp>
          <p:nvSpPr>
            <p:cNvPr id="12" name="Google Shape;319;p39">
              <a:extLst>
                <a:ext uri="{FF2B5EF4-FFF2-40B4-BE49-F238E27FC236}">
                  <a16:creationId xmlns:a16="http://schemas.microsoft.com/office/drawing/2014/main" id="{6FFBCFA3-A906-4C05-A7D3-84C99C8E883F}"/>
                </a:ext>
              </a:extLst>
            </p:cNvPr>
            <p:cNvSpPr/>
            <p:nvPr/>
          </p:nvSpPr>
          <p:spPr>
            <a:xfrm>
              <a:off x="2691541" y="3886435"/>
              <a:ext cx="2444055" cy="72"/>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3" name="Google Shape;320;p39">
              <a:extLst>
                <a:ext uri="{FF2B5EF4-FFF2-40B4-BE49-F238E27FC236}">
                  <a16:creationId xmlns:a16="http://schemas.microsoft.com/office/drawing/2014/main" id="{B4F51841-7986-4856-AA0A-DB11D303FD90}"/>
                </a:ext>
              </a:extLst>
            </p:cNvPr>
            <p:cNvSpPr/>
            <p:nvPr/>
          </p:nvSpPr>
          <p:spPr>
            <a:xfrm>
              <a:off x="5380002" y="464830"/>
              <a:ext cx="2444055" cy="3421677"/>
            </a:xfrm>
            <a:prstGeom prst="rect">
              <a:avLst/>
            </a:prstGeom>
            <a:solidFill>
              <a:srgbClr val="D7DBE1">
                <a:alpha val="89803"/>
              </a:srgbClr>
            </a:solidFill>
            <a:ln w="12700" cap="flat" cmpd="sng">
              <a:solidFill>
                <a:srgbClr val="D7DBE1">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4" name="Google Shape;321;p39">
              <a:extLst>
                <a:ext uri="{FF2B5EF4-FFF2-40B4-BE49-F238E27FC236}">
                  <a16:creationId xmlns:a16="http://schemas.microsoft.com/office/drawing/2014/main" id="{C053E4E5-6DB5-48FD-B4A6-2F4C53A5F675}"/>
                </a:ext>
              </a:extLst>
            </p:cNvPr>
            <p:cNvSpPr txBox="1"/>
            <p:nvPr/>
          </p:nvSpPr>
          <p:spPr>
            <a:xfrm>
              <a:off x="5380001" y="1765067"/>
              <a:ext cx="2590260" cy="2053006"/>
            </a:xfrm>
            <a:prstGeom prst="rect">
              <a:avLst/>
            </a:prstGeom>
            <a:noFill/>
            <a:ln>
              <a:noFill/>
            </a:ln>
          </p:spPr>
          <p:txBody>
            <a:bodyPr spcFirstLastPara="1" wrap="square" lIns="190525" tIns="330200" rIns="190525" bIns="330200" anchor="t" anchorCtr="0">
              <a:noAutofit/>
            </a:bodyPr>
            <a:lstStyle/>
            <a:p>
              <a:pPr>
                <a:lnSpc>
                  <a:spcPct val="90000"/>
                </a:lnSpc>
                <a:buClr>
                  <a:schemeClr val="dk1"/>
                </a:buClr>
                <a:buSzPts val="2400"/>
              </a:pPr>
              <a:r>
                <a:rPr lang="en-US" sz="2400" dirty="0">
                  <a:solidFill>
                    <a:schemeClr val="dk1"/>
                  </a:solidFill>
                  <a:latin typeface="Calibri"/>
                  <a:ea typeface="Calibri"/>
                  <a:cs typeface="Calibri"/>
                  <a:sym typeface="Calibri"/>
                </a:rPr>
                <a:t>Establish a Transfer Improvement Committee  </a:t>
              </a:r>
              <a:endParaRPr dirty="0"/>
            </a:p>
          </p:txBody>
        </p:sp>
        <p:sp>
          <p:nvSpPr>
            <p:cNvPr id="15" name="Google Shape;322;p39">
              <a:extLst>
                <a:ext uri="{FF2B5EF4-FFF2-40B4-BE49-F238E27FC236}">
                  <a16:creationId xmlns:a16="http://schemas.microsoft.com/office/drawing/2014/main" id="{A4B244DA-D9D0-401D-ADE0-F48D1A6DF8C3}"/>
                </a:ext>
              </a:extLst>
            </p:cNvPr>
            <p:cNvSpPr/>
            <p:nvPr/>
          </p:nvSpPr>
          <p:spPr>
            <a:xfrm>
              <a:off x="6088778" y="806997"/>
              <a:ext cx="1026503" cy="1026503"/>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6" name="Google Shape;323;p39">
              <a:extLst>
                <a:ext uri="{FF2B5EF4-FFF2-40B4-BE49-F238E27FC236}">
                  <a16:creationId xmlns:a16="http://schemas.microsoft.com/office/drawing/2014/main" id="{36490DBB-16E9-41F3-A47E-31EAB99B9D0F}"/>
                </a:ext>
              </a:extLst>
            </p:cNvPr>
            <p:cNvSpPr txBox="1"/>
            <p:nvPr/>
          </p:nvSpPr>
          <p:spPr>
            <a:xfrm>
              <a:off x="6239106" y="957325"/>
              <a:ext cx="725847" cy="725847"/>
            </a:xfrm>
            <a:prstGeom prst="rect">
              <a:avLst/>
            </a:prstGeom>
            <a:noFill/>
            <a:ln>
              <a:noFill/>
            </a:ln>
          </p:spPr>
          <p:txBody>
            <a:bodyPr spcFirstLastPara="1" wrap="square" lIns="80025" tIns="12700" rIns="80025" bIns="12700" anchor="ctr" anchorCtr="0">
              <a:noAutofit/>
            </a:bodyPr>
            <a:lstStyle/>
            <a:p>
              <a:pPr algn="ctr">
                <a:lnSpc>
                  <a:spcPct val="90000"/>
                </a:lnSpc>
                <a:buClr>
                  <a:schemeClr val="lt1"/>
                </a:buClr>
                <a:buSzPts val="4800"/>
              </a:pPr>
              <a:r>
                <a:rPr lang="en-US" sz="4800">
                  <a:solidFill>
                    <a:schemeClr val="lt1"/>
                  </a:solidFill>
                  <a:latin typeface="Calibri"/>
                  <a:ea typeface="Calibri"/>
                  <a:cs typeface="Calibri"/>
                  <a:sym typeface="Calibri"/>
                </a:rPr>
                <a:t>3</a:t>
              </a:r>
              <a:endParaRPr/>
            </a:p>
          </p:txBody>
        </p:sp>
        <p:sp>
          <p:nvSpPr>
            <p:cNvPr id="17" name="Google Shape;324;p39">
              <a:extLst>
                <a:ext uri="{FF2B5EF4-FFF2-40B4-BE49-F238E27FC236}">
                  <a16:creationId xmlns:a16="http://schemas.microsoft.com/office/drawing/2014/main" id="{70805642-2F51-4F38-A175-6506AE65D42F}"/>
                </a:ext>
              </a:extLst>
            </p:cNvPr>
            <p:cNvSpPr/>
            <p:nvPr/>
          </p:nvSpPr>
          <p:spPr>
            <a:xfrm>
              <a:off x="5380002" y="3886435"/>
              <a:ext cx="2444055" cy="72"/>
            </a:xfrm>
            <a:prstGeom prst="rect">
              <a:avLst/>
            </a:prstGeom>
            <a:solidFill>
              <a:srgbClr val="5F9DD1"/>
            </a:solidFill>
            <a:ln w="12700" cap="flat" cmpd="sng">
              <a:solidFill>
                <a:srgbClr val="5F9DD1"/>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8" name="Google Shape;325;p39">
              <a:extLst>
                <a:ext uri="{FF2B5EF4-FFF2-40B4-BE49-F238E27FC236}">
                  <a16:creationId xmlns:a16="http://schemas.microsoft.com/office/drawing/2014/main" id="{574F79D2-3C8C-4F9E-A495-68648D7AAACE}"/>
                </a:ext>
              </a:extLst>
            </p:cNvPr>
            <p:cNvSpPr/>
            <p:nvPr/>
          </p:nvSpPr>
          <p:spPr>
            <a:xfrm>
              <a:off x="8068463" y="464830"/>
              <a:ext cx="2444055" cy="3421677"/>
            </a:xfrm>
            <a:prstGeom prst="rect">
              <a:avLst/>
            </a:prstGeom>
            <a:solidFill>
              <a:srgbClr val="CEDFE3">
                <a:alpha val="89803"/>
              </a:srgbClr>
            </a:solidFill>
            <a:ln w="12700" cap="flat" cmpd="sng">
              <a:solidFill>
                <a:srgbClr val="CEDFE3">
                  <a:alpha val="89803"/>
                </a:srgbClr>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19" name="Google Shape;326;p39">
              <a:extLst>
                <a:ext uri="{FF2B5EF4-FFF2-40B4-BE49-F238E27FC236}">
                  <a16:creationId xmlns:a16="http://schemas.microsoft.com/office/drawing/2014/main" id="{2EC99A19-5AEF-4A59-B531-B920127FEB28}"/>
                </a:ext>
              </a:extLst>
            </p:cNvPr>
            <p:cNvSpPr txBox="1"/>
            <p:nvPr/>
          </p:nvSpPr>
          <p:spPr>
            <a:xfrm>
              <a:off x="8068463" y="1765067"/>
              <a:ext cx="2444055" cy="2053006"/>
            </a:xfrm>
            <a:prstGeom prst="rect">
              <a:avLst/>
            </a:prstGeom>
            <a:noFill/>
            <a:ln>
              <a:noFill/>
            </a:ln>
          </p:spPr>
          <p:txBody>
            <a:bodyPr spcFirstLastPara="1" wrap="square" lIns="190525" tIns="330200" rIns="190525" bIns="330200" anchor="t" anchorCtr="0">
              <a:noAutofit/>
            </a:bodyPr>
            <a:lstStyle/>
            <a:p>
              <a:pPr>
                <a:lnSpc>
                  <a:spcPct val="90000"/>
                </a:lnSpc>
                <a:buClr>
                  <a:schemeClr val="dk1"/>
                </a:buClr>
                <a:buSzPts val="2400"/>
              </a:pPr>
              <a:r>
                <a:rPr lang="en-US" sz="2400" dirty="0">
                  <a:solidFill>
                    <a:schemeClr val="dk1"/>
                  </a:solidFill>
                  <a:latin typeface="Calibri"/>
                  <a:ea typeface="Calibri"/>
                  <a:cs typeface="Calibri"/>
                  <a:sym typeface="Calibri"/>
                </a:rPr>
                <a:t>Develop and adopt transfer tools</a:t>
              </a:r>
              <a:endParaRPr dirty="0"/>
            </a:p>
          </p:txBody>
        </p:sp>
        <p:sp>
          <p:nvSpPr>
            <p:cNvPr id="20" name="Google Shape;327;p39">
              <a:extLst>
                <a:ext uri="{FF2B5EF4-FFF2-40B4-BE49-F238E27FC236}">
                  <a16:creationId xmlns:a16="http://schemas.microsoft.com/office/drawing/2014/main" id="{CBBE935E-027B-4204-A99A-E51AD99B066E}"/>
                </a:ext>
              </a:extLst>
            </p:cNvPr>
            <p:cNvSpPr/>
            <p:nvPr/>
          </p:nvSpPr>
          <p:spPr>
            <a:xfrm>
              <a:off x="8777239" y="806997"/>
              <a:ext cx="1026503" cy="1026503"/>
            </a:xfrm>
            <a:prstGeom prst="ellipse">
              <a:avLst/>
            </a:prstGeom>
            <a:solidFill>
              <a:srgbClr val="267FD5"/>
            </a:solidFill>
            <a:ln w="12700" cap="flat" cmpd="sng">
              <a:solidFill>
                <a:srgbClr val="267FD5"/>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sp>
          <p:nvSpPr>
            <p:cNvPr id="21" name="Google Shape;328;p39">
              <a:extLst>
                <a:ext uri="{FF2B5EF4-FFF2-40B4-BE49-F238E27FC236}">
                  <a16:creationId xmlns:a16="http://schemas.microsoft.com/office/drawing/2014/main" id="{10A5A86D-A75B-4910-B50A-D96214DBC182}"/>
                </a:ext>
              </a:extLst>
            </p:cNvPr>
            <p:cNvSpPr txBox="1"/>
            <p:nvPr/>
          </p:nvSpPr>
          <p:spPr>
            <a:xfrm>
              <a:off x="8927567" y="957325"/>
              <a:ext cx="725846" cy="725847"/>
            </a:xfrm>
            <a:prstGeom prst="rect">
              <a:avLst/>
            </a:prstGeom>
            <a:noFill/>
            <a:ln>
              <a:noFill/>
            </a:ln>
          </p:spPr>
          <p:txBody>
            <a:bodyPr spcFirstLastPara="1" wrap="square" lIns="80025" tIns="12700" rIns="80025" bIns="12700" anchor="ctr" anchorCtr="0">
              <a:noAutofit/>
            </a:bodyPr>
            <a:lstStyle/>
            <a:p>
              <a:pPr algn="ctr">
                <a:lnSpc>
                  <a:spcPct val="90000"/>
                </a:lnSpc>
                <a:buClr>
                  <a:schemeClr val="lt1"/>
                </a:buClr>
                <a:buSzPts val="4800"/>
              </a:pPr>
              <a:r>
                <a:rPr lang="en-US" sz="4800">
                  <a:solidFill>
                    <a:schemeClr val="lt1"/>
                  </a:solidFill>
                  <a:latin typeface="Calibri"/>
                  <a:ea typeface="Calibri"/>
                  <a:cs typeface="Calibri"/>
                  <a:sym typeface="Calibri"/>
                </a:rPr>
                <a:t>4</a:t>
              </a:r>
              <a:endParaRPr/>
            </a:p>
          </p:txBody>
        </p:sp>
        <p:sp>
          <p:nvSpPr>
            <p:cNvPr id="22" name="Google Shape;329;p39">
              <a:extLst>
                <a:ext uri="{FF2B5EF4-FFF2-40B4-BE49-F238E27FC236}">
                  <a16:creationId xmlns:a16="http://schemas.microsoft.com/office/drawing/2014/main" id="{3C5E2014-7832-4E30-83DC-0461263C8B36}"/>
                </a:ext>
              </a:extLst>
            </p:cNvPr>
            <p:cNvSpPr/>
            <p:nvPr/>
          </p:nvSpPr>
          <p:spPr>
            <a:xfrm>
              <a:off x="8068463" y="3886435"/>
              <a:ext cx="2444055" cy="72"/>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endParaRPr/>
            </a:p>
          </p:txBody>
        </p:sp>
      </p:grpSp>
      <p:sp>
        <p:nvSpPr>
          <p:cNvPr id="23" name="TextBox 22">
            <a:extLst>
              <a:ext uri="{FF2B5EF4-FFF2-40B4-BE49-F238E27FC236}">
                <a16:creationId xmlns:a16="http://schemas.microsoft.com/office/drawing/2014/main" id="{7E274E83-6E32-48FE-A886-66C561B08A6D}"/>
              </a:ext>
            </a:extLst>
          </p:cNvPr>
          <p:cNvSpPr txBox="1"/>
          <p:nvPr/>
        </p:nvSpPr>
        <p:spPr>
          <a:xfrm>
            <a:off x="1001561" y="1094805"/>
            <a:ext cx="10034016" cy="677108"/>
          </a:xfrm>
          <a:prstGeom prst="rect">
            <a:avLst/>
          </a:prstGeom>
          <a:noFill/>
        </p:spPr>
        <p:txBody>
          <a:bodyPr wrap="square" rtlCol="0">
            <a:spAutoFit/>
          </a:bodyPr>
          <a:lstStyle/>
          <a:p>
            <a:r>
              <a:rPr lang="en-US" sz="3800" b="1" dirty="0"/>
              <a:t>Getting Started with Transfer Improvement</a:t>
            </a:r>
          </a:p>
        </p:txBody>
      </p:sp>
    </p:spTree>
    <p:extLst>
      <p:ext uri="{BB962C8B-B14F-4D97-AF65-F5344CB8AC3E}">
        <p14:creationId xmlns:p14="http://schemas.microsoft.com/office/powerpoint/2010/main" val="1214221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A4E17D-297F-CEAA-9A1B-0AA15D023A5F}"/>
              </a:ext>
            </a:extLst>
          </p:cNvPr>
          <p:cNvSpPr>
            <a:spLocks noGrp="1"/>
          </p:cNvSpPr>
          <p:nvPr>
            <p:ph type="sldNum" sz="quarter" idx="11"/>
          </p:nvPr>
        </p:nvSpPr>
        <p:spPr/>
        <p:txBody>
          <a:bodyPr/>
          <a:lstStyle/>
          <a:p>
            <a:endParaRPr lang="en-US" dirty="0"/>
          </a:p>
        </p:txBody>
      </p:sp>
      <p:sp>
        <p:nvSpPr>
          <p:cNvPr id="3" name="Rectangle 2">
            <a:extLst>
              <a:ext uri="{FF2B5EF4-FFF2-40B4-BE49-F238E27FC236}">
                <a16:creationId xmlns:a16="http://schemas.microsoft.com/office/drawing/2014/main" id="{FAB59A01-75E5-4310-EF76-83305D46CDA4}"/>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7806C0F-1005-071D-B376-65792DBFD08C}"/>
              </a:ext>
            </a:extLst>
          </p:cNvPr>
          <p:cNvSpPr txBox="1"/>
          <p:nvPr/>
        </p:nvSpPr>
        <p:spPr>
          <a:xfrm>
            <a:off x="97111" y="2872472"/>
            <a:ext cx="3093722" cy="1631216"/>
          </a:xfrm>
          <a:prstGeom prst="rect">
            <a:avLst/>
          </a:prstGeom>
          <a:noFill/>
        </p:spPr>
        <p:txBody>
          <a:bodyPr wrap="square" rtlCol="0">
            <a:spAutoFit/>
          </a:bodyPr>
          <a:lstStyle/>
          <a:p>
            <a:pPr algn="ctr"/>
            <a:r>
              <a:rPr lang="en-US" sz="5000" baseline="30000" dirty="0">
                <a:latin typeface="Daytona Condensed" panose="020B0306030503040204" pitchFamily="34" charset="0"/>
              </a:rPr>
              <a:t>Transfer</a:t>
            </a:r>
            <a:r>
              <a:rPr lang="en-US" sz="4500" baseline="30000" dirty="0">
                <a:latin typeface="Daytona Condensed" panose="020B0306030503040204" pitchFamily="34" charset="0"/>
              </a:rPr>
              <a:t> </a:t>
            </a:r>
            <a:r>
              <a:rPr lang="en-US" sz="5000" baseline="30000" dirty="0">
                <a:latin typeface="Daytona Condensed" panose="020B0306030503040204" pitchFamily="34" charset="0"/>
              </a:rPr>
              <a:t>Improvement</a:t>
            </a:r>
          </a:p>
          <a:p>
            <a:pPr algn="ctr"/>
            <a:r>
              <a:rPr lang="en-US" sz="5000" baseline="30000" dirty="0">
                <a:latin typeface="Daytona Condensed" panose="020B0306030503040204" pitchFamily="34" charset="0"/>
              </a:rPr>
              <a:t> Next Steps</a:t>
            </a:r>
          </a:p>
        </p:txBody>
      </p:sp>
      <p:sp>
        <p:nvSpPr>
          <p:cNvPr id="5" name="Content Placeholder 2">
            <a:extLst>
              <a:ext uri="{FF2B5EF4-FFF2-40B4-BE49-F238E27FC236}">
                <a16:creationId xmlns:a16="http://schemas.microsoft.com/office/drawing/2014/main" id="{34E29430-B324-0A59-CCEA-8F7E08ECD948}"/>
              </a:ext>
            </a:extLst>
          </p:cNvPr>
          <p:cNvSpPr txBox="1">
            <a:spLocks/>
          </p:cNvSpPr>
          <p:nvPr/>
        </p:nvSpPr>
        <p:spPr>
          <a:xfrm>
            <a:off x="3739716" y="1367161"/>
            <a:ext cx="8094217" cy="516050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t>Transfer Improvement Committees meet 2-4 times a year to:</a:t>
            </a:r>
            <a:endParaRPr lang="en-US" sz="2800" dirty="0"/>
          </a:p>
          <a:p>
            <a:pPr lvl="1">
              <a:spcAft>
                <a:spcPts val="600"/>
              </a:spcAft>
              <a:buClr>
                <a:schemeClr val="accent6"/>
              </a:buClr>
              <a:buFont typeface="Wingdings" panose="05000000000000000000" pitchFamily="2" charset="2"/>
              <a:buChar char="ü"/>
            </a:pPr>
            <a:r>
              <a:rPr lang="en-US" sz="2800" dirty="0"/>
              <a:t>Strengthen relationships</a:t>
            </a:r>
          </a:p>
          <a:p>
            <a:pPr lvl="1">
              <a:spcAft>
                <a:spcPts val="600"/>
              </a:spcAft>
              <a:buClr>
                <a:schemeClr val="accent6"/>
              </a:buClr>
              <a:buFont typeface="Wingdings" panose="05000000000000000000" pitchFamily="2" charset="2"/>
              <a:buChar char="ü"/>
            </a:pPr>
            <a:r>
              <a:rPr lang="en-US" sz="2800" dirty="0"/>
              <a:t>Review what is and is not working with transfers</a:t>
            </a:r>
          </a:p>
          <a:p>
            <a:pPr lvl="1">
              <a:spcAft>
                <a:spcPts val="600"/>
              </a:spcAft>
              <a:buClr>
                <a:schemeClr val="accent6"/>
              </a:buClr>
              <a:buFont typeface="Wingdings" panose="05000000000000000000" pitchFamily="2" charset="2"/>
              <a:buChar char="ü"/>
            </a:pPr>
            <a:r>
              <a:rPr lang="en-US" sz="2800" dirty="0"/>
              <a:t>Start using transfer surveys</a:t>
            </a:r>
          </a:p>
          <a:p>
            <a:pPr lvl="1">
              <a:spcAft>
                <a:spcPts val="600"/>
              </a:spcAft>
              <a:buClr>
                <a:schemeClr val="accent6"/>
              </a:buClr>
              <a:buFont typeface="Wingdings" panose="05000000000000000000" pitchFamily="2" charset="2"/>
              <a:buChar char="ü"/>
            </a:pPr>
            <a:r>
              <a:rPr lang="en-US" sz="2800" dirty="0"/>
              <a:t>Address safety concerns</a:t>
            </a:r>
          </a:p>
          <a:p>
            <a:pPr lvl="1">
              <a:spcAft>
                <a:spcPts val="600"/>
              </a:spcAft>
              <a:buClr>
                <a:schemeClr val="accent6"/>
              </a:buClr>
              <a:buFont typeface="Wingdings" panose="05000000000000000000" pitchFamily="2" charset="2"/>
              <a:buChar char="ü"/>
            </a:pPr>
            <a:r>
              <a:rPr lang="en-US" sz="2800" dirty="0"/>
              <a:t>Improve tools and practices</a:t>
            </a:r>
          </a:p>
          <a:p>
            <a:pPr lvl="1">
              <a:spcAft>
                <a:spcPts val="600"/>
              </a:spcAft>
              <a:buClr>
                <a:schemeClr val="accent6"/>
              </a:buClr>
              <a:buFont typeface="Wingdings" panose="05000000000000000000" pitchFamily="2" charset="2"/>
              <a:buChar char="ü"/>
            </a:pPr>
            <a:r>
              <a:rPr lang="en-US" sz="2800" dirty="0"/>
              <a:t>Engage in joint continuing education and simulation</a:t>
            </a:r>
          </a:p>
          <a:p>
            <a:pPr lvl="1">
              <a:spcAft>
                <a:spcPts val="600"/>
              </a:spcAft>
              <a:buClr>
                <a:schemeClr val="accent6"/>
              </a:buClr>
              <a:buFont typeface="Wingdings" panose="05000000000000000000" pitchFamily="2" charset="2"/>
              <a:buChar char="ü"/>
            </a:pPr>
            <a:r>
              <a:rPr lang="en-US" sz="2800" dirty="0"/>
              <a:t>Review annual benchmarking data</a:t>
            </a:r>
          </a:p>
          <a:p>
            <a:pPr marL="457200" indent="-457200">
              <a:buFont typeface="Arial" panose="020B0604020202020204" pitchFamily="34" charset="0"/>
              <a:buChar char="•"/>
            </a:pPr>
            <a:endParaRPr lang="en-US" sz="3300" b="1" dirty="0"/>
          </a:p>
        </p:txBody>
      </p:sp>
    </p:spTree>
    <p:extLst>
      <p:ext uri="{BB962C8B-B14F-4D97-AF65-F5344CB8AC3E}">
        <p14:creationId xmlns:p14="http://schemas.microsoft.com/office/powerpoint/2010/main" val="1921965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31A28A-F11F-4B61-E4AC-B03967279520}"/>
              </a:ext>
            </a:extLst>
          </p:cNvPr>
          <p:cNvSpPr>
            <a:spLocks noGrp="1"/>
          </p:cNvSpPr>
          <p:nvPr>
            <p:ph type="sldNum" sz="quarter" idx="11"/>
          </p:nvPr>
        </p:nvSpPr>
        <p:spPr/>
        <p:txBody>
          <a:bodyPr/>
          <a:lstStyle/>
          <a:p>
            <a:endParaRPr lang="en-US" dirty="0"/>
          </a:p>
        </p:txBody>
      </p:sp>
      <p:sp>
        <p:nvSpPr>
          <p:cNvPr id="3" name="Title 1">
            <a:extLst>
              <a:ext uri="{FF2B5EF4-FFF2-40B4-BE49-F238E27FC236}">
                <a16:creationId xmlns:a16="http://schemas.microsoft.com/office/drawing/2014/main" id="{A7227B12-7B87-1FB8-6C1B-8349BF0C845D}"/>
              </a:ext>
            </a:extLst>
          </p:cNvPr>
          <p:cNvSpPr txBox="1">
            <a:spLocks/>
          </p:cNvSpPr>
          <p:nvPr/>
        </p:nvSpPr>
        <p:spPr>
          <a:xfrm>
            <a:off x="816004" y="858381"/>
            <a:ext cx="10147917" cy="1094705"/>
          </a:xfrm>
          <a:prstGeom prst="rect">
            <a:avLst/>
          </a:prstGeom>
        </p:spPr>
        <p:txBody>
          <a:bodyPr>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t>Oregon CBTP Program Development and Equity  </a:t>
            </a:r>
            <a:br>
              <a:rPr lang="en-US" sz="3600" b="1" dirty="0"/>
            </a:br>
            <a:endParaRPr lang="en-US" sz="3600" b="1" dirty="0"/>
          </a:p>
        </p:txBody>
      </p:sp>
      <p:sp>
        <p:nvSpPr>
          <p:cNvPr id="4" name="Content Placeholder 2">
            <a:extLst>
              <a:ext uri="{FF2B5EF4-FFF2-40B4-BE49-F238E27FC236}">
                <a16:creationId xmlns:a16="http://schemas.microsoft.com/office/drawing/2014/main" id="{CF1239EB-91F0-9523-13A4-9C005EAF0658}"/>
              </a:ext>
            </a:extLst>
          </p:cNvPr>
          <p:cNvSpPr txBox="1">
            <a:spLocks/>
          </p:cNvSpPr>
          <p:nvPr/>
        </p:nvSpPr>
        <p:spPr>
          <a:xfrm>
            <a:off x="710214" y="1706880"/>
            <a:ext cx="10591060" cy="4474464"/>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0000"/>
              </a:lnSpc>
            </a:pPr>
            <a:r>
              <a:rPr lang="en-US" sz="2800" b="1" dirty="0">
                <a:solidFill>
                  <a:srgbClr val="00B050"/>
                </a:solidFill>
              </a:rPr>
              <a:t>Goal: </a:t>
            </a:r>
            <a:r>
              <a:rPr lang="en-US" sz="2800" dirty="0"/>
              <a:t>Create a program that is responsive to the lived experience of patients/clients who experienced community birth transfer with special attention to BIPOC, LGBTQ, and disabled people</a:t>
            </a:r>
          </a:p>
          <a:p>
            <a:pPr>
              <a:lnSpc>
                <a:spcPct val="110000"/>
              </a:lnSpc>
            </a:pPr>
            <a:endParaRPr lang="en-US" sz="2800" b="1" dirty="0">
              <a:solidFill>
                <a:srgbClr val="00B050"/>
              </a:solidFill>
            </a:endParaRPr>
          </a:p>
          <a:p>
            <a:pPr>
              <a:lnSpc>
                <a:spcPct val="110000"/>
              </a:lnSpc>
            </a:pPr>
            <a:r>
              <a:rPr lang="en-US" sz="2800" b="1" dirty="0">
                <a:solidFill>
                  <a:srgbClr val="00B050"/>
                </a:solidFill>
              </a:rPr>
              <a:t>Actions: </a:t>
            </a:r>
          </a:p>
          <a:p>
            <a:pPr>
              <a:lnSpc>
                <a:spcPct val="110000"/>
              </a:lnSpc>
            </a:pPr>
            <a:r>
              <a:rPr lang="en-US" sz="2800" dirty="0"/>
              <a:t>Convened statewide, broad stakeholder steering committee</a:t>
            </a:r>
          </a:p>
          <a:p>
            <a:pPr>
              <a:lnSpc>
                <a:spcPct val="110000"/>
              </a:lnSpc>
            </a:pPr>
            <a:r>
              <a:rPr lang="en-US" sz="2800" dirty="0"/>
              <a:t>Distributed survey with equity questions to patients/clients </a:t>
            </a:r>
          </a:p>
          <a:p>
            <a:pPr>
              <a:lnSpc>
                <a:spcPct val="110000"/>
              </a:lnSpc>
            </a:pPr>
            <a:r>
              <a:rPr lang="en-US" sz="2800" dirty="0"/>
              <a:t>Held focus groups </a:t>
            </a:r>
          </a:p>
          <a:p>
            <a:pPr marL="342900" lvl="5" indent="-342900">
              <a:lnSpc>
                <a:spcPct val="110000"/>
              </a:lnSpc>
              <a:buClr>
                <a:schemeClr val="tx2"/>
              </a:buClr>
              <a:buFont typeface="Wingdings" pitchFamily="2" charset="2"/>
              <a:buChar char="§"/>
            </a:pPr>
            <a:r>
              <a:rPr lang="en-US" sz="2400" dirty="0"/>
              <a:t>Persons of color</a:t>
            </a:r>
          </a:p>
          <a:p>
            <a:pPr marL="342900" lvl="5" indent="-342900">
              <a:lnSpc>
                <a:spcPct val="110000"/>
              </a:lnSpc>
              <a:buClr>
                <a:schemeClr val="tx2"/>
              </a:buClr>
              <a:buFont typeface="Wingdings" pitchFamily="2" charset="2"/>
              <a:buChar char="§"/>
            </a:pPr>
            <a:r>
              <a:rPr lang="en-US" sz="2400" dirty="0"/>
              <a:t>Maternal transfers</a:t>
            </a:r>
          </a:p>
          <a:p>
            <a:pPr marL="342900" lvl="5" indent="-342900">
              <a:lnSpc>
                <a:spcPct val="110000"/>
              </a:lnSpc>
              <a:buClr>
                <a:schemeClr val="tx2"/>
              </a:buClr>
              <a:buFont typeface="Wingdings" pitchFamily="2" charset="2"/>
              <a:buChar char="§"/>
            </a:pPr>
            <a:r>
              <a:rPr lang="en-US" sz="2400" dirty="0"/>
              <a:t>Admission to NICU</a:t>
            </a:r>
          </a:p>
          <a:p>
            <a:pPr>
              <a:lnSpc>
                <a:spcPct val="110000"/>
              </a:lnSpc>
            </a:pPr>
            <a:endParaRPr lang="en-US" dirty="0"/>
          </a:p>
        </p:txBody>
      </p:sp>
    </p:spTree>
    <p:extLst>
      <p:ext uri="{BB962C8B-B14F-4D97-AF65-F5344CB8AC3E}">
        <p14:creationId xmlns:p14="http://schemas.microsoft.com/office/powerpoint/2010/main" val="1174212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BDD3-9474-26F1-C9F0-A0D6D8069EDB}"/>
              </a:ext>
            </a:extLst>
          </p:cNvPr>
          <p:cNvSpPr>
            <a:spLocks noGrp="1"/>
          </p:cNvSpPr>
          <p:nvPr>
            <p:ph type="title"/>
          </p:nvPr>
        </p:nvSpPr>
        <p:spPr>
          <a:xfrm>
            <a:off x="609600" y="533400"/>
            <a:ext cx="10363200" cy="914400"/>
          </a:xfrm>
        </p:spPr>
        <p:txBody>
          <a:bodyPr/>
          <a:lstStyle/>
          <a:p>
            <a:r>
              <a:rPr lang="en-US" dirty="0"/>
              <a:t>Instructions</a:t>
            </a:r>
          </a:p>
        </p:txBody>
      </p:sp>
      <p:sp>
        <p:nvSpPr>
          <p:cNvPr id="3" name="Content Placeholder 2">
            <a:extLst>
              <a:ext uri="{FF2B5EF4-FFF2-40B4-BE49-F238E27FC236}">
                <a16:creationId xmlns:a16="http://schemas.microsoft.com/office/drawing/2014/main" id="{3A179D75-6F7D-36FD-71A7-7290B6E15386}"/>
              </a:ext>
            </a:extLst>
          </p:cNvPr>
          <p:cNvSpPr>
            <a:spLocks noGrp="1"/>
          </p:cNvSpPr>
          <p:nvPr>
            <p:ph idx="1"/>
          </p:nvPr>
        </p:nvSpPr>
        <p:spPr>
          <a:xfrm>
            <a:off x="609600" y="2057400"/>
            <a:ext cx="10972800" cy="3886200"/>
          </a:xfrm>
        </p:spPr>
        <p:txBody>
          <a:bodyPr/>
          <a:lstStyle/>
          <a:p>
            <a:pPr marL="457200" indent="-457200" algn="l">
              <a:lnSpc>
                <a:spcPct val="100000"/>
              </a:lnSpc>
              <a:spcBef>
                <a:spcPts val="600"/>
              </a:spcBef>
              <a:spcAft>
                <a:spcPts val="600"/>
              </a:spcAft>
              <a:buClr>
                <a:srgbClr val="FF9933"/>
              </a:buClr>
              <a:buSzPct val="100000"/>
              <a:buFont typeface="Wingdings" pitchFamily="2" charset="2"/>
              <a:buChar char="§"/>
            </a:pPr>
            <a:r>
              <a:rPr lang="en-US" sz="2800" dirty="0"/>
              <a:t>You are welcome to use any of the slides provided for educational purposes</a:t>
            </a:r>
            <a:endParaRPr lang="en-US" sz="2800" dirty="0">
              <a:cs typeface="Calibri Light"/>
            </a:endParaRPr>
          </a:p>
          <a:p>
            <a:pPr marL="457200" indent="-457200" algn="l">
              <a:lnSpc>
                <a:spcPct val="100000"/>
              </a:lnSpc>
              <a:spcBef>
                <a:spcPts val="600"/>
              </a:spcBef>
              <a:spcAft>
                <a:spcPts val="600"/>
              </a:spcAft>
              <a:buClr>
                <a:srgbClr val="FF9933"/>
              </a:buClr>
              <a:buSzPct val="100000"/>
              <a:buFont typeface="Wingdings" pitchFamily="2" charset="2"/>
              <a:buChar char="§"/>
            </a:pPr>
            <a:r>
              <a:rPr lang="en-US" sz="2800" dirty="0"/>
              <a:t>If you modify or add a slide, please substitute your institutional logo and </a:t>
            </a:r>
            <a:r>
              <a:rPr lang="en-US" sz="2800" i="1" dirty="0"/>
              <a:t>do not use </a:t>
            </a:r>
            <a:r>
              <a:rPr lang="en-US" sz="2800" dirty="0"/>
              <a:t>the CMQCC logo</a:t>
            </a:r>
            <a:endParaRPr lang="en-US" sz="2800" dirty="0">
              <a:cs typeface="Calibri Light"/>
            </a:endParaRPr>
          </a:p>
          <a:p>
            <a:pPr marL="457200" indent="-457200" algn="l">
              <a:lnSpc>
                <a:spcPct val="100000"/>
              </a:lnSpc>
              <a:spcBef>
                <a:spcPts val="600"/>
              </a:spcBef>
              <a:spcAft>
                <a:spcPts val="600"/>
              </a:spcAft>
              <a:buClr>
                <a:srgbClr val="FF9933"/>
              </a:buClr>
              <a:buSzPct val="100000"/>
              <a:buFont typeface="Wingdings" pitchFamily="2" charset="2"/>
              <a:buChar char="§"/>
            </a:pPr>
            <a:r>
              <a:rPr lang="en-US" sz="2800" dirty="0"/>
              <a:t>We welcome your feedback and recommendations for improving the slide set</a:t>
            </a:r>
          </a:p>
          <a:p>
            <a:pPr marL="0" indent="0">
              <a:buNone/>
            </a:pPr>
            <a:endParaRPr lang="en-US" dirty="0"/>
          </a:p>
        </p:txBody>
      </p:sp>
    </p:spTree>
    <p:extLst>
      <p:ext uri="{BB962C8B-B14F-4D97-AF65-F5344CB8AC3E}">
        <p14:creationId xmlns:p14="http://schemas.microsoft.com/office/powerpoint/2010/main" val="75405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B47B0E-E36B-433D-9781-BC605B36D3B8}"/>
              </a:ext>
            </a:extLst>
          </p:cNvPr>
          <p:cNvPicPr>
            <a:picLocks noChangeAspect="1"/>
          </p:cNvPicPr>
          <p:nvPr/>
        </p:nvPicPr>
        <p:blipFill>
          <a:blip r:embed="rId3"/>
          <a:stretch>
            <a:fillRect/>
          </a:stretch>
        </p:blipFill>
        <p:spPr>
          <a:xfrm>
            <a:off x="1349406" y="2100916"/>
            <a:ext cx="9605639" cy="4064445"/>
          </a:xfrm>
          <a:prstGeom prst="rect">
            <a:avLst/>
          </a:prstGeom>
        </p:spPr>
      </p:pic>
      <p:sp>
        <p:nvSpPr>
          <p:cNvPr id="4" name="TextBox 3">
            <a:extLst>
              <a:ext uri="{FF2B5EF4-FFF2-40B4-BE49-F238E27FC236}">
                <a16:creationId xmlns:a16="http://schemas.microsoft.com/office/drawing/2014/main" id="{1B653E60-2501-A3DD-E71A-E9A61311F66B}"/>
              </a:ext>
            </a:extLst>
          </p:cNvPr>
          <p:cNvSpPr txBox="1"/>
          <p:nvPr/>
        </p:nvSpPr>
        <p:spPr>
          <a:xfrm>
            <a:off x="1118586" y="692639"/>
            <a:ext cx="10067277" cy="769441"/>
          </a:xfrm>
          <a:prstGeom prst="rect">
            <a:avLst/>
          </a:prstGeom>
          <a:noFill/>
        </p:spPr>
        <p:txBody>
          <a:bodyPr wrap="square" rtlCol="0">
            <a:spAutoFit/>
          </a:bodyPr>
          <a:lstStyle/>
          <a:p>
            <a:r>
              <a:rPr lang="en-US" sz="4400" b="1" dirty="0"/>
              <a:t>CBTP Key Findings: Preparation for Transfer</a:t>
            </a:r>
          </a:p>
        </p:txBody>
      </p:sp>
    </p:spTree>
    <p:extLst>
      <p:ext uri="{BB962C8B-B14F-4D97-AF65-F5344CB8AC3E}">
        <p14:creationId xmlns:p14="http://schemas.microsoft.com/office/powerpoint/2010/main" val="2755583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653E60-2501-A3DD-E71A-E9A61311F66B}"/>
              </a:ext>
            </a:extLst>
          </p:cNvPr>
          <p:cNvSpPr txBox="1"/>
          <p:nvPr/>
        </p:nvSpPr>
        <p:spPr>
          <a:xfrm>
            <a:off x="1168539" y="745132"/>
            <a:ext cx="10067277" cy="769441"/>
          </a:xfrm>
          <a:prstGeom prst="rect">
            <a:avLst/>
          </a:prstGeom>
          <a:noFill/>
        </p:spPr>
        <p:txBody>
          <a:bodyPr wrap="square" rtlCol="0">
            <a:spAutoFit/>
          </a:bodyPr>
          <a:lstStyle/>
          <a:p>
            <a:r>
              <a:rPr lang="en-US" sz="4400" b="1" dirty="0"/>
              <a:t>CBTP Key Findings: Informed Choice + Respect</a:t>
            </a:r>
          </a:p>
        </p:txBody>
      </p:sp>
      <p:pic>
        <p:nvPicPr>
          <p:cNvPr id="2" name="Picture 1">
            <a:extLst>
              <a:ext uri="{FF2B5EF4-FFF2-40B4-BE49-F238E27FC236}">
                <a16:creationId xmlns:a16="http://schemas.microsoft.com/office/drawing/2014/main" id="{7A6FA334-FF1D-975B-5068-B0E60FEF9779}"/>
              </a:ext>
            </a:extLst>
          </p:cNvPr>
          <p:cNvPicPr>
            <a:picLocks noChangeAspect="1"/>
          </p:cNvPicPr>
          <p:nvPr/>
        </p:nvPicPr>
        <p:blipFill>
          <a:blip r:embed="rId3"/>
          <a:stretch>
            <a:fillRect/>
          </a:stretch>
        </p:blipFill>
        <p:spPr>
          <a:xfrm>
            <a:off x="1168539" y="2366059"/>
            <a:ext cx="8968998" cy="4108102"/>
          </a:xfrm>
          <a:prstGeom prst="rect">
            <a:avLst/>
          </a:prstGeom>
        </p:spPr>
      </p:pic>
    </p:spTree>
    <p:extLst>
      <p:ext uri="{BB962C8B-B14F-4D97-AF65-F5344CB8AC3E}">
        <p14:creationId xmlns:p14="http://schemas.microsoft.com/office/powerpoint/2010/main" val="3180603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653E60-2501-A3DD-E71A-E9A61311F66B}"/>
              </a:ext>
            </a:extLst>
          </p:cNvPr>
          <p:cNvSpPr txBox="1"/>
          <p:nvPr/>
        </p:nvSpPr>
        <p:spPr>
          <a:xfrm>
            <a:off x="1180731" y="607751"/>
            <a:ext cx="10067277" cy="769441"/>
          </a:xfrm>
          <a:prstGeom prst="rect">
            <a:avLst/>
          </a:prstGeom>
          <a:noFill/>
        </p:spPr>
        <p:txBody>
          <a:bodyPr wrap="square" rtlCol="0">
            <a:spAutoFit/>
          </a:bodyPr>
          <a:lstStyle/>
          <a:p>
            <a:r>
              <a:rPr lang="en-US" sz="4400" b="1" dirty="0"/>
              <a:t>CBTP Key Findings: Mistreatment + Abuse</a:t>
            </a:r>
          </a:p>
        </p:txBody>
      </p:sp>
      <p:pic>
        <p:nvPicPr>
          <p:cNvPr id="3" name="Picture 2">
            <a:extLst>
              <a:ext uri="{FF2B5EF4-FFF2-40B4-BE49-F238E27FC236}">
                <a16:creationId xmlns:a16="http://schemas.microsoft.com/office/drawing/2014/main" id="{699F5CF0-19DA-CEB4-4D23-3478AE0AE7A2}"/>
              </a:ext>
            </a:extLst>
          </p:cNvPr>
          <p:cNvPicPr>
            <a:picLocks noChangeAspect="1"/>
          </p:cNvPicPr>
          <p:nvPr/>
        </p:nvPicPr>
        <p:blipFill>
          <a:blip r:embed="rId3"/>
          <a:stretch>
            <a:fillRect/>
          </a:stretch>
        </p:blipFill>
        <p:spPr>
          <a:xfrm>
            <a:off x="1856581" y="2249749"/>
            <a:ext cx="8478838" cy="4000500"/>
          </a:xfrm>
          <a:prstGeom prst="rect">
            <a:avLst/>
          </a:prstGeom>
        </p:spPr>
      </p:pic>
    </p:spTree>
    <p:extLst>
      <p:ext uri="{BB962C8B-B14F-4D97-AF65-F5344CB8AC3E}">
        <p14:creationId xmlns:p14="http://schemas.microsoft.com/office/powerpoint/2010/main" val="1428717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653E60-2501-A3DD-E71A-E9A61311F66B}"/>
              </a:ext>
            </a:extLst>
          </p:cNvPr>
          <p:cNvSpPr txBox="1"/>
          <p:nvPr/>
        </p:nvSpPr>
        <p:spPr>
          <a:xfrm>
            <a:off x="915879" y="668932"/>
            <a:ext cx="10360241" cy="769441"/>
          </a:xfrm>
          <a:prstGeom prst="rect">
            <a:avLst/>
          </a:prstGeom>
          <a:noFill/>
        </p:spPr>
        <p:txBody>
          <a:bodyPr wrap="square" rtlCol="0">
            <a:spAutoFit/>
          </a:bodyPr>
          <a:lstStyle/>
          <a:p>
            <a:r>
              <a:rPr lang="en-US" sz="4400" b="1" dirty="0"/>
              <a:t>CBTP Key Findings: Hospital-Midwife Interactions</a:t>
            </a:r>
          </a:p>
        </p:txBody>
      </p:sp>
      <p:pic>
        <p:nvPicPr>
          <p:cNvPr id="2" name="Picture 1">
            <a:extLst>
              <a:ext uri="{FF2B5EF4-FFF2-40B4-BE49-F238E27FC236}">
                <a16:creationId xmlns:a16="http://schemas.microsoft.com/office/drawing/2014/main" id="{A7FA1D24-759C-75EA-EEC7-9BD1CA6DEE38}"/>
              </a:ext>
            </a:extLst>
          </p:cNvPr>
          <p:cNvPicPr>
            <a:picLocks noChangeAspect="1"/>
          </p:cNvPicPr>
          <p:nvPr/>
        </p:nvPicPr>
        <p:blipFill>
          <a:blip r:embed="rId3"/>
          <a:stretch>
            <a:fillRect/>
          </a:stretch>
        </p:blipFill>
        <p:spPr>
          <a:xfrm>
            <a:off x="2024110" y="2172114"/>
            <a:ext cx="7883478" cy="4210931"/>
          </a:xfrm>
          <a:prstGeom prst="rect">
            <a:avLst/>
          </a:prstGeom>
        </p:spPr>
      </p:pic>
    </p:spTree>
    <p:extLst>
      <p:ext uri="{BB962C8B-B14F-4D97-AF65-F5344CB8AC3E}">
        <p14:creationId xmlns:p14="http://schemas.microsoft.com/office/powerpoint/2010/main" val="2445732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B55088-D7F5-442B-F5B9-A8C0D6B2EDFC}"/>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8A28ACD-918E-605F-3484-E074F2024CF0}"/>
              </a:ext>
            </a:extLst>
          </p:cNvPr>
          <p:cNvSpPr txBox="1"/>
          <p:nvPr/>
        </p:nvSpPr>
        <p:spPr>
          <a:xfrm>
            <a:off x="97111" y="2872472"/>
            <a:ext cx="3093722" cy="1118255"/>
          </a:xfrm>
          <a:prstGeom prst="rect">
            <a:avLst/>
          </a:prstGeom>
          <a:noFill/>
        </p:spPr>
        <p:txBody>
          <a:bodyPr wrap="square" rtlCol="0">
            <a:spAutoFit/>
          </a:bodyPr>
          <a:lstStyle/>
          <a:p>
            <a:pPr algn="ctr"/>
            <a:r>
              <a:rPr lang="en-US" sz="5000" baseline="30000" dirty="0">
                <a:latin typeface="Daytona Condensed" panose="020B0306030503040204" pitchFamily="34" charset="0"/>
              </a:rPr>
              <a:t>CBTP Survey Takeaways</a:t>
            </a:r>
          </a:p>
        </p:txBody>
      </p:sp>
      <p:sp>
        <p:nvSpPr>
          <p:cNvPr id="7" name="Content Placeholder 2">
            <a:extLst>
              <a:ext uri="{FF2B5EF4-FFF2-40B4-BE49-F238E27FC236}">
                <a16:creationId xmlns:a16="http://schemas.microsoft.com/office/drawing/2014/main" id="{03A022F6-3412-053B-D04E-4E93B98560FB}"/>
              </a:ext>
            </a:extLst>
          </p:cNvPr>
          <p:cNvSpPr txBox="1">
            <a:spLocks/>
          </p:cNvSpPr>
          <p:nvPr/>
        </p:nvSpPr>
        <p:spPr>
          <a:xfrm>
            <a:off x="3623864" y="761599"/>
            <a:ext cx="7714696" cy="5852961"/>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571500" indent="-571500">
              <a:lnSpc>
                <a:spcPct val="120000"/>
              </a:lnSpc>
              <a:buFont typeface="Wingdings" pitchFamily="2" charset="2"/>
              <a:buChar char="§"/>
            </a:pPr>
            <a:r>
              <a:rPr lang="en-US" sz="4000" dirty="0"/>
              <a:t>People want their community midwife with them and experienced her presence as supportive, comforting, and protective.  </a:t>
            </a:r>
          </a:p>
          <a:p>
            <a:pPr marL="571500" indent="-571500">
              <a:lnSpc>
                <a:spcPct val="120000"/>
              </a:lnSpc>
              <a:buFont typeface="Wingdings" pitchFamily="2" charset="2"/>
              <a:buChar char="§"/>
            </a:pPr>
            <a:r>
              <a:rPr lang="en-US" sz="4000" dirty="0"/>
              <a:t>Many described their midwife as an interpreter between the two worlds/cultures/approaches. </a:t>
            </a:r>
          </a:p>
          <a:p>
            <a:pPr marL="571500" indent="-571500">
              <a:lnSpc>
                <a:spcPct val="120000"/>
              </a:lnSpc>
              <a:buFont typeface="Wingdings" pitchFamily="2" charset="2"/>
              <a:buChar char="§"/>
            </a:pPr>
            <a:r>
              <a:rPr lang="en-US" sz="4200" dirty="0"/>
              <a:t>Kindness, respect, and autonomy related to informed decisions were the most important elements of the transfer experience</a:t>
            </a:r>
          </a:p>
          <a:p>
            <a:pPr marL="571500" indent="-571500">
              <a:lnSpc>
                <a:spcPct val="120000"/>
              </a:lnSpc>
              <a:buFont typeface="Wingdings" pitchFamily="2" charset="2"/>
              <a:buChar char="§"/>
            </a:pPr>
            <a:r>
              <a:rPr lang="en-US" sz="4000" dirty="0"/>
              <a:t>Mothers felt positive about their transfer experience when they felt like their midwife was included in collaborative care. </a:t>
            </a:r>
          </a:p>
          <a:p>
            <a:pPr marL="571500" indent="-571500">
              <a:lnSpc>
                <a:spcPct val="120000"/>
              </a:lnSpc>
              <a:buFont typeface="Wingdings" pitchFamily="2" charset="2"/>
              <a:buChar char="§"/>
            </a:pPr>
            <a:r>
              <a:rPr lang="en-US" sz="4000" dirty="0"/>
              <a:t>People wanted their community midwife with them in the OR during a cesarean section</a:t>
            </a:r>
          </a:p>
          <a:p>
            <a:pPr indent="-457200">
              <a:buFont typeface="Arial" panose="020B0604020202020204" pitchFamily="34" charset="0"/>
              <a:buChar char="•"/>
            </a:pPr>
            <a:endParaRPr lang="en-US" sz="3300" b="1" dirty="0"/>
          </a:p>
        </p:txBody>
      </p:sp>
    </p:spTree>
    <p:extLst>
      <p:ext uri="{BB962C8B-B14F-4D97-AF65-F5344CB8AC3E}">
        <p14:creationId xmlns:p14="http://schemas.microsoft.com/office/powerpoint/2010/main" val="1137027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A9B5BA-F804-014B-7F85-13B07C809A6B}"/>
              </a:ext>
            </a:extLst>
          </p:cNvPr>
          <p:cNvSpPr>
            <a:spLocks noGrp="1"/>
          </p:cNvSpPr>
          <p:nvPr>
            <p:ph type="title"/>
          </p:nvPr>
        </p:nvSpPr>
        <p:spPr>
          <a:xfrm>
            <a:off x="603679" y="835152"/>
            <a:ext cx="10724225" cy="548640"/>
          </a:xfrm>
        </p:spPr>
        <p:txBody>
          <a:bodyPr>
            <a:normAutofit fontScale="90000"/>
          </a:bodyPr>
          <a:lstStyle/>
          <a:p>
            <a:pPr algn="ctr"/>
            <a:r>
              <a:rPr lang="en-US" sz="3600" b="1" dirty="0"/>
              <a:t>CBTP Focus Group Recommendations</a:t>
            </a:r>
          </a:p>
        </p:txBody>
      </p:sp>
      <p:sp>
        <p:nvSpPr>
          <p:cNvPr id="5" name="Content Placeholder 2">
            <a:extLst>
              <a:ext uri="{FF2B5EF4-FFF2-40B4-BE49-F238E27FC236}">
                <a16:creationId xmlns:a16="http://schemas.microsoft.com/office/drawing/2014/main" id="{E891F8F6-BA4F-84D9-AB84-F92D8332B4E8}"/>
              </a:ext>
            </a:extLst>
          </p:cNvPr>
          <p:cNvSpPr txBox="1">
            <a:spLocks/>
          </p:cNvSpPr>
          <p:nvPr/>
        </p:nvSpPr>
        <p:spPr>
          <a:xfrm>
            <a:off x="603679" y="1452475"/>
            <a:ext cx="11054921" cy="395304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a:lnSpc>
                <a:spcPct val="120000"/>
              </a:lnSpc>
              <a:buFont typeface="Wingdings" pitchFamily="2" charset="2"/>
              <a:buChar char="§"/>
            </a:pPr>
            <a:r>
              <a:rPr lang="en-US" sz="2100" dirty="0"/>
              <a:t>SLOW DOWN AND LISTEN </a:t>
            </a:r>
          </a:p>
          <a:p>
            <a:pPr>
              <a:lnSpc>
                <a:spcPct val="120000"/>
              </a:lnSpc>
              <a:buFont typeface="Wingdings" pitchFamily="2" charset="2"/>
              <a:buChar char="§"/>
            </a:pPr>
            <a:r>
              <a:rPr lang="en-US" sz="2100" dirty="0"/>
              <a:t>RECOGNIZE US AS WHOLE PEOPLE</a:t>
            </a:r>
          </a:p>
          <a:p>
            <a:pPr>
              <a:lnSpc>
                <a:spcPct val="120000"/>
              </a:lnSpc>
              <a:buFont typeface="Wingdings" pitchFamily="2" charset="2"/>
              <a:buChar char="§"/>
            </a:pPr>
            <a:r>
              <a:rPr lang="en-US" sz="2100" dirty="0"/>
              <a:t>TALK US THROUGH WHAT IS ABOUT TO HAPPEN</a:t>
            </a:r>
          </a:p>
          <a:p>
            <a:pPr>
              <a:lnSpc>
                <a:spcPct val="120000"/>
              </a:lnSpc>
              <a:buFont typeface="Wingdings" pitchFamily="2" charset="2"/>
              <a:buChar char="§"/>
            </a:pPr>
            <a:r>
              <a:rPr lang="en-US" sz="2100" dirty="0"/>
              <a:t>OFFER KINDNESS AND GENTLENESS </a:t>
            </a:r>
          </a:p>
          <a:p>
            <a:pPr>
              <a:lnSpc>
                <a:spcPct val="120000"/>
              </a:lnSpc>
              <a:buFont typeface="Wingdings" pitchFamily="2" charset="2"/>
              <a:buChar char="§"/>
            </a:pPr>
            <a:r>
              <a:rPr lang="en-US" sz="2100" dirty="0"/>
              <a:t>DON’T SHARE INFORMATION OR TALK ABOUT DECISIONS DURING CONTRACTIONS</a:t>
            </a:r>
          </a:p>
          <a:p>
            <a:pPr>
              <a:lnSpc>
                <a:spcPct val="120000"/>
              </a:lnSpc>
              <a:buFont typeface="Wingdings" pitchFamily="2" charset="2"/>
              <a:buChar char="§"/>
            </a:pPr>
            <a:r>
              <a:rPr lang="en-US" sz="2100" dirty="0"/>
              <a:t>PARTNER WITH THE BIRTHING PERSON AS AN ACTIVE MEMBER OF THE CARE TEAM</a:t>
            </a:r>
          </a:p>
          <a:p>
            <a:pPr>
              <a:lnSpc>
                <a:spcPct val="120000"/>
              </a:lnSpc>
              <a:buFont typeface="Wingdings" pitchFamily="2" charset="2"/>
              <a:buChar char="§"/>
            </a:pPr>
            <a:r>
              <a:rPr lang="en-US" sz="2100" dirty="0"/>
              <a:t>OFFER EMPATHY ABOUT WANTING A HOME BIRTH AND ABOUT THE CHALLENGES OF A HOSPITAL TRANSFER</a:t>
            </a:r>
          </a:p>
          <a:p>
            <a:pPr>
              <a:lnSpc>
                <a:spcPct val="120000"/>
              </a:lnSpc>
              <a:buFont typeface="Wingdings" pitchFamily="2" charset="2"/>
              <a:buChar char="§"/>
            </a:pPr>
            <a:r>
              <a:rPr lang="en-US" sz="2100" dirty="0"/>
              <a:t>CHECK-IN AND ANSWER QUESTIONS AFTER AN EMERGENCY OR SURGERY</a:t>
            </a:r>
          </a:p>
        </p:txBody>
      </p:sp>
    </p:spTree>
    <p:extLst>
      <p:ext uri="{BB962C8B-B14F-4D97-AF65-F5344CB8AC3E}">
        <p14:creationId xmlns:p14="http://schemas.microsoft.com/office/powerpoint/2010/main" val="5731265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FD3E29-7136-8512-44CD-7E7DC52C29FC}"/>
              </a:ext>
            </a:extLst>
          </p:cNvPr>
          <p:cNvSpPr>
            <a:spLocks noGrp="1"/>
          </p:cNvSpPr>
          <p:nvPr>
            <p:ph type="title"/>
          </p:nvPr>
        </p:nvSpPr>
        <p:spPr>
          <a:xfrm>
            <a:off x="1127464" y="819912"/>
            <a:ext cx="10200442" cy="548640"/>
          </a:xfrm>
        </p:spPr>
        <p:txBody>
          <a:bodyPr>
            <a:normAutofit fontScale="90000"/>
          </a:bodyPr>
          <a:lstStyle/>
          <a:p>
            <a:pPr algn="ctr"/>
            <a:r>
              <a:rPr lang="en-US" sz="3600" b="1" dirty="0"/>
              <a:t>CBTP </a:t>
            </a:r>
            <a:r>
              <a:rPr lang="en-US" sz="3600" b="1" u="sng" dirty="0"/>
              <a:t>BIPOC</a:t>
            </a:r>
            <a:r>
              <a:rPr lang="en-US" sz="3600" b="1" dirty="0"/>
              <a:t> Focus Group Key Points</a:t>
            </a:r>
          </a:p>
        </p:txBody>
      </p:sp>
      <p:sp>
        <p:nvSpPr>
          <p:cNvPr id="5" name="Content Placeholder 2">
            <a:extLst>
              <a:ext uri="{FF2B5EF4-FFF2-40B4-BE49-F238E27FC236}">
                <a16:creationId xmlns:a16="http://schemas.microsoft.com/office/drawing/2014/main" id="{77D3B6E0-2CA5-2C15-A86A-E3E7E6560E0B}"/>
              </a:ext>
            </a:extLst>
          </p:cNvPr>
          <p:cNvSpPr txBox="1">
            <a:spLocks/>
          </p:cNvSpPr>
          <p:nvPr/>
        </p:nvSpPr>
        <p:spPr>
          <a:xfrm>
            <a:off x="685060" y="1537109"/>
            <a:ext cx="10821880" cy="5138011"/>
          </a:xfrm>
          <a:prstGeom prst="rect">
            <a:avLst/>
          </a:prstGeom>
          <a:noFill/>
          <a:ln>
            <a:noFill/>
          </a:ln>
        </p:spPr>
        <p:txBody>
          <a:bodyPr spcFirstLastPara="1" wrap="square" lIns="91425" tIns="45700" rIns="91425" bIns="45700" anchor="t" anchorCtr="0">
            <a:normAutofit fontScale="550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indent="-457200">
              <a:lnSpc>
                <a:spcPct val="120000"/>
              </a:lnSpc>
              <a:buFont typeface="Wingdings" pitchFamily="2" charset="2"/>
              <a:buChar char="§"/>
            </a:pPr>
            <a:r>
              <a:rPr lang="en-US" dirty="0"/>
              <a:t>Fear of giving birth in the hospital because of the experiences of black individuals who have not been listened to or believed about their concerns in hospital care. </a:t>
            </a:r>
          </a:p>
          <a:p>
            <a:pPr marL="0" indent="0">
              <a:lnSpc>
                <a:spcPct val="120000"/>
              </a:lnSpc>
              <a:buNone/>
            </a:pPr>
            <a:endParaRPr lang="en-US" dirty="0"/>
          </a:p>
          <a:p>
            <a:pPr indent="-457200">
              <a:lnSpc>
                <a:spcPct val="120000"/>
              </a:lnSpc>
              <a:buFont typeface="Wingdings" pitchFamily="2" charset="2"/>
              <a:buChar char="§"/>
            </a:pPr>
            <a:r>
              <a:rPr lang="en-US" dirty="0"/>
              <a:t>Cultural roots/origins of community birth:</a:t>
            </a:r>
          </a:p>
          <a:p>
            <a:pPr marL="76200" indent="0">
              <a:lnSpc>
                <a:spcPct val="120000"/>
              </a:lnSpc>
              <a:buNone/>
            </a:pPr>
            <a:r>
              <a:rPr lang="en-US" b="1" i="1" dirty="0"/>
              <a:t> 	“I think that the medical community, hospitals and clinics specifically need to have an 	awareness that some people’s preference for more like natural or low-intervention birth 	is cultural and not just like some hippie new age movement. That it’s actually a return to 	roots and actually very important on like a spiritual level for people.”</a:t>
            </a:r>
          </a:p>
          <a:p>
            <a:pPr marL="76200" indent="0">
              <a:lnSpc>
                <a:spcPct val="120000"/>
              </a:lnSpc>
              <a:buNone/>
            </a:pPr>
            <a:endParaRPr lang="en-US" b="1" i="1" dirty="0"/>
          </a:p>
          <a:p>
            <a:pPr indent="-457200">
              <a:lnSpc>
                <a:spcPct val="120000"/>
              </a:lnSpc>
              <a:buFont typeface="Wingdings" pitchFamily="2" charset="2"/>
              <a:buChar char="§"/>
            </a:pPr>
            <a:r>
              <a:rPr lang="en-US" dirty="0"/>
              <a:t>Felt looked down upon for choosing an “unsafe” option in seeking community birth by hospital providers who didn’t understand that real fear of hospital care exists.</a:t>
            </a:r>
          </a:p>
          <a:p>
            <a:pPr indent="-457200">
              <a:lnSpc>
                <a:spcPct val="120000"/>
              </a:lnSpc>
              <a:buFont typeface="Wingdings" pitchFamily="2" charset="2"/>
              <a:buChar char="§"/>
            </a:pPr>
            <a:endParaRPr lang="en-US" dirty="0"/>
          </a:p>
          <a:p>
            <a:pPr indent="-457200">
              <a:lnSpc>
                <a:spcPct val="120000"/>
              </a:lnSpc>
              <a:buFont typeface="Wingdings" pitchFamily="2" charset="2"/>
              <a:buChar char="§"/>
            </a:pPr>
            <a:r>
              <a:rPr lang="en-US" dirty="0"/>
              <a:t>Trust relationship with their midwives that they relied on in an unfamiliar or distressing situation. They described their midwife as a translator, explaining things in language they understood. When their community midwife had relationships with the hospital, they felt like it eased the experience of transfer</a:t>
            </a:r>
          </a:p>
          <a:p>
            <a:endParaRPr lang="en-US" dirty="0"/>
          </a:p>
        </p:txBody>
      </p:sp>
    </p:spTree>
    <p:extLst>
      <p:ext uri="{BB962C8B-B14F-4D97-AF65-F5344CB8AC3E}">
        <p14:creationId xmlns:p14="http://schemas.microsoft.com/office/powerpoint/2010/main" val="2586256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ernate Process 3">
            <a:extLst>
              <a:ext uri="{FF2B5EF4-FFF2-40B4-BE49-F238E27FC236}">
                <a16:creationId xmlns:a16="http://schemas.microsoft.com/office/drawing/2014/main" id="{AFF606F2-4DA6-4838-B910-A5323EBCDCED}"/>
              </a:ext>
            </a:extLst>
          </p:cNvPr>
          <p:cNvSpPr/>
          <p:nvPr/>
        </p:nvSpPr>
        <p:spPr>
          <a:xfrm>
            <a:off x="487680" y="1439942"/>
            <a:ext cx="11216640" cy="4324588"/>
          </a:xfrm>
          <a:prstGeom prst="flowChartAlternateProcess">
            <a:avLst/>
          </a:prstGeom>
          <a:solidFill>
            <a:srgbClr val="C3E5E6"/>
          </a:solidFill>
        </p:spPr>
        <p:txBody>
          <a:bodyPr wrap="square">
            <a:spAutoFit/>
          </a:bodyPr>
          <a:lstStyle/>
          <a:p>
            <a:r>
              <a:rPr lang="en-US" sz="3100" dirty="0">
                <a:solidFill>
                  <a:schemeClr val="tx1"/>
                </a:solidFill>
              </a:rPr>
              <a:t>“Treat someone else how you want to be treated… like I am a human being, you are a human being, I am capable of making decisions, you are capable of making decisions…. We might have completely different beliefs and we might have completely different value systems and like that's fine and that's something that… Yes, I may believe something different, but that doesn't mean that my belief is wrong and that doesn't mean that I am any less than anybody else.”</a:t>
            </a:r>
          </a:p>
        </p:txBody>
      </p:sp>
    </p:spTree>
    <p:extLst>
      <p:ext uri="{BB962C8B-B14F-4D97-AF65-F5344CB8AC3E}">
        <p14:creationId xmlns:p14="http://schemas.microsoft.com/office/powerpoint/2010/main" val="2432353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C1F20-A5B3-234C-E1EA-374A18889DAD}"/>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a:p>
            <a:endParaRPr lang="en-US" dirty="0"/>
          </a:p>
          <a:p>
            <a:endParaRPr lang="en-US" dirty="0"/>
          </a:p>
          <a:p>
            <a:endParaRPr lang="en-US" dirty="0"/>
          </a:p>
          <a:p>
            <a:endParaRPr lang="en-US" dirty="0"/>
          </a:p>
          <a:p>
            <a:endParaRPr lang="en-US" dirty="0"/>
          </a:p>
          <a:p>
            <a:endParaRPr lang="en-US" sz="1600" dirty="0">
              <a:solidFill>
                <a:srgbClr val="E13D00"/>
              </a:solidFill>
              <a:effectLst/>
              <a:latin typeface="Helvetica" pitchFamily="2" charset="0"/>
            </a:endParaRPr>
          </a:p>
          <a:p>
            <a:pPr algn="ctr"/>
            <a:endParaRPr lang="en-US" dirty="0"/>
          </a:p>
        </p:txBody>
      </p:sp>
      <p:sp>
        <p:nvSpPr>
          <p:cNvPr id="5" name="TextBox 4">
            <a:extLst>
              <a:ext uri="{FF2B5EF4-FFF2-40B4-BE49-F238E27FC236}">
                <a16:creationId xmlns:a16="http://schemas.microsoft.com/office/drawing/2014/main" id="{0DF7721C-BA2F-4153-CC80-F6D533A839B2}"/>
              </a:ext>
            </a:extLst>
          </p:cNvPr>
          <p:cNvSpPr txBox="1"/>
          <p:nvPr/>
        </p:nvSpPr>
        <p:spPr>
          <a:xfrm>
            <a:off x="-1" y="1508224"/>
            <a:ext cx="3093722" cy="1631216"/>
          </a:xfrm>
          <a:prstGeom prst="rect">
            <a:avLst/>
          </a:prstGeom>
          <a:noFill/>
        </p:spPr>
        <p:txBody>
          <a:bodyPr wrap="square" rtlCol="0">
            <a:spAutoFit/>
          </a:bodyPr>
          <a:lstStyle/>
          <a:p>
            <a:pPr algn="ctr"/>
            <a:r>
              <a:rPr lang="en-US" sz="5000" baseline="30000" dirty="0">
                <a:latin typeface="Daytona Condensed" panose="020B0306030503040204" pitchFamily="34" charset="0"/>
              </a:rPr>
              <a:t>Transfer Improvement Best Practices</a:t>
            </a:r>
          </a:p>
        </p:txBody>
      </p:sp>
      <p:sp>
        <p:nvSpPr>
          <p:cNvPr id="8" name="Content Placeholder 2">
            <a:extLst>
              <a:ext uri="{FF2B5EF4-FFF2-40B4-BE49-F238E27FC236}">
                <a16:creationId xmlns:a16="http://schemas.microsoft.com/office/drawing/2014/main" id="{334C0D95-F9BB-707B-0CA4-3ACC2CF86B17}"/>
              </a:ext>
            </a:extLst>
          </p:cNvPr>
          <p:cNvSpPr txBox="1">
            <a:spLocks/>
          </p:cNvSpPr>
          <p:nvPr/>
        </p:nvSpPr>
        <p:spPr>
          <a:xfrm>
            <a:off x="3626912" y="1243314"/>
            <a:ext cx="7714696" cy="58707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indent="-457200">
              <a:buClr>
                <a:schemeClr val="tx2"/>
              </a:buClr>
              <a:buFont typeface="Wingdings" pitchFamily="2" charset="2"/>
              <a:buChar char="ü"/>
            </a:pPr>
            <a:r>
              <a:rPr lang="en-US" sz="1700" dirty="0"/>
              <a:t>Community midwives prepare clients for the possibility of hospital transfer</a:t>
            </a:r>
          </a:p>
          <a:p>
            <a:pPr indent="-457200">
              <a:buClr>
                <a:schemeClr val="tx2"/>
              </a:buClr>
              <a:buFont typeface="Wingdings" pitchFamily="2" charset="2"/>
              <a:buChar char="ü"/>
            </a:pPr>
            <a:r>
              <a:rPr lang="en-US" sz="1700" dirty="0"/>
              <a:t>EMS and community midwives train to work as a coordinated team</a:t>
            </a:r>
          </a:p>
          <a:p>
            <a:pPr indent="-457200">
              <a:buClr>
                <a:schemeClr val="tx2"/>
              </a:buClr>
              <a:buFont typeface="Wingdings" pitchFamily="2" charset="2"/>
              <a:buChar char="ü"/>
            </a:pPr>
            <a:r>
              <a:rPr lang="en-US" sz="1700" dirty="0"/>
              <a:t>Community midwives provide a warm hand-off at hospital and use transfer forms</a:t>
            </a:r>
          </a:p>
          <a:p>
            <a:pPr indent="-457200">
              <a:buClr>
                <a:schemeClr val="tx2"/>
              </a:buClr>
              <a:buFont typeface="Wingdings" pitchFamily="2" charset="2"/>
              <a:buChar char="ü"/>
            </a:pPr>
            <a:r>
              <a:rPr lang="en-US" sz="1700" dirty="0"/>
              <a:t>Hospital-level transfer improvement committees meet regularly to prepare for transfers</a:t>
            </a:r>
          </a:p>
          <a:p>
            <a:pPr marL="742950" lvl="1" indent="-285750">
              <a:buClr>
                <a:schemeClr val="tx2"/>
              </a:buClr>
              <a:buFont typeface="Wingdings" pitchFamily="2" charset="2"/>
              <a:buChar char="§"/>
            </a:pPr>
            <a:r>
              <a:rPr lang="en-US" sz="1700" dirty="0"/>
              <a:t>	Committees include community midwife, EMS, maternal, and newborn 	teams</a:t>
            </a:r>
          </a:p>
          <a:p>
            <a:pPr indent="-457200">
              <a:buClr>
                <a:schemeClr val="tx2"/>
              </a:buClr>
              <a:buFont typeface="Wingdings" pitchFamily="2" charset="2"/>
              <a:buChar char="ü"/>
            </a:pPr>
            <a:r>
              <a:rPr lang="en-US" sz="1700" dirty="0"/>
              <a:t>Hospital staff receive transferring patients without judgement </a:t>
            </a:r>
          </a:p>
          <a:p>
            <a:pPr indent="-457200">
              <a:buClr>
                <a:schemeClr val="tx2"/>
              </a:buClr>
              <a:buFont typeface="Wingdings" pitchFamily="2" charset="2"/>
              <a:buChar char="ü"/>
            </a:pPr>
            <a:r>
              <a:rPr lang="en-US" sz="1700" dirty="0"/>
              <a:t>Hospital staff acknowledge potential fear/stress of change in birth plan:</a:t>
            </a:r>
          </a:p>
          <a:p>
            <a:pPr lvl="1" indent="-457200">
              <a:buClr>
                <a:schemeClr val="tx2"/>
              </a:buClr>
              <a:buFont typeface="Wingdings" pitchFamily="2" charset="2"/>
              <a:buChar char="§"/>
            </a:pPr>
            <a:r>
              <a:rPr lang="en-US" sz="1700" i="1" dirty="0"/>
              <a:t>“I know this is not what you planned. Is there anything we can do to help you 	in this transition to the hospital?”</a:t>
            </a:r>
          </a:p>
          <a:p>
            <a:pPr indent="-457200">
              <a:buClr>
                <a:schemeClr val="tx2"/>
              </a:buClr>
              <a:buFont typeface="Wingdings" pitchFamily="2" charset="2"/>
              <a:buChar char="ü"/>
            </a:pPr>
            <a:r>
              <a:rPr lang="en-US" sz="1700" dirty="0"/>
              <a:t>Birthing people are treated with respect as autonomous decision-makers</a:t>
            </a:r>
          </a:p>
          <a:p>
            <a:pPr indent="-457200">
              <a:buClr>
                <a:schemeClr val="tx2"/>
              </a:buClr>
              <a:buFont typeface="Wingdings" pitchFamily="2" charset="2"/>
              <a:buChar char="ü"/>
            </a:pPr>
            <a:r>
              <a:rPr lang="en-US" sz="1700" dirty="0"/>
              <a:t>Community midwives are welcomed as members of the team during hospital transfers</a:t>
            </a:r>
          </a:p>
          <a:p>
            <a:pPr indent="-457200">
              <a:buClr>
                <a:schemeClr val="tx2"/>
              </a:buClr>
              <a:buFont typeface="Wingdings" pitchFamily="2" charset="2"/>
              <a:buChar char="ü"/>
            </a:pPr>
            <a:r>
              <a:rPr lang="en-US" sz="1700" dirty="0"/>
              <a:t>Community midwives are included in state PQCs and other QI work</a:t>
            </a:r>
          </a:p>
        </p:txBody>
      </p:sp>
      <p:cxnSp>
        <p:nvCxnSpPr>
          <p:cNvPr id="10" name="Straight Connector 9">
            <a:extLst>
              <a:ext uri="{FF2B5EF4-FFF2-40B4-BE49-F238E27FC236}">
                <a16:creationId xmlns:a16="http://schemas.microsoft.com/office/drawing/2014/main" id="{6E07A72B-C7BC-AEFB-D2DE-2B559AF53B3C}"/>
              </a:ext>
            </a:extLst>
          </p:cNvPr>
          <p:cNvCxnSpPr/>
          <p:nvPr/>
        </p:nvCxnSpPr>
        <p:spPr>
          <a:xfrm>
            <a:off x="4181856" y="1621536"/>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A466FB-C8AD-0183-ED4A-2B752BB71C82}"/>
              </a:ext>
            </a:extLst>
          </p:cNvPr>
          <p:cNvCxnSpPr/>
          <p:nvPr/>
        </p:nvCxnSpPr>
        <p:spPr>
          <a:xfrm>
            <a:off x="4181856" y="1993392"/>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0BAD7D0-9025-6264-5962-365E7E224D02}"/>
              </a:ext>
            </a:extLst>
          </p:cNvPr>
          <p:cNvCxnSpPr/>
          <p:nvPr/>
        </p:nvCxnSpPr>
        <p:spPr>
          <a:xfrm>
            <a:off x="4181856" y="2602992"/>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FD8FA29-9D7C-FDBB-0B6D-8CEA1E9C2C32}"/>
              </a:ext>
            </a:extLst>
          </p:cNvPr>
          <p:cNvCxnSpPr/>
          <p:nvPr/>
        </p:nvCxnSpPr>
        <p:spPr>
          <a:xfrm>
            <a:off x="4181856" y="3773424"/>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B9317F-D3D1-42F0-1740-E9CF95CE2829}"/>
              </a:ext>
            </a:extLst>
          </p:cNvPr>
          <p:cNvCxnSpPr/>
          <p:nvPr/>
        </p:nvCxnSpPr>
        <p:spPr>
          <a:xfrm>
            <a:off x="4181856" y="4090416"/>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2F0BEEE-B8FB-3138-0B93-8708E7AF4FC5}"/>
              </a:ext>
            </a:extLst>
          </p:cNvPr>
          <p:cNvCxnSpPr/>
          <p:nvPr/>
        </p:nvCxnSpPr>
        <p:spPr>
          <a:xfrm>
            <a:off x="4181856" y="5004816"/>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E089ED-3429-E234-0F1D-C9A5314F0360}"/>
              </a:ext>
            </a:extLst>
          </p:cNvPr>
          <p:cNvCxnSpPr/>
          <p:nvPr/>
        </p:nvCxnSpPr>
        <p:spPr>
          <a:xfrm>
            <a:off x="4181856" y="5334000"/>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C7865A-7B5F-89DA-60C5-6EA223D8598E}"/>
              </a:ext>
            </a:extLst>
          </p:cNvPr>
          <p:cNvCxnSpPr/>
          <p:nvPr/>
        </p:nvCxnSpPr>
        <p:spPr>
          <a:xfrm>
            <a:off x="4181856" y="5943600"/>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9119B10-A486-F7E3-8243-116CE69810B5}"/>
              </a:ext>
            </a:extLst>
          </p:cNvPr>
          <p:cNvCxnSpPr/>
          <p:nvPr/>
        </p:nvCxnSpPr>
        <p:spPr>
          <a:xfrm>
            <a:off x="4181856" y="6382512"/>
            <a:ext cx="7010400" cy="0"/>
          </a:xfrm>
          <a:prstGeom prst="line">
            <a:avLst/>
          </a:prstGeom>
          <a:ln w="19050">
            <a:solidFill>
              <a:srgbClr val="C3E5E6"/>
            </a:solidFill>
          </a:ln>
        </p:spPr>
        <p:style>
          <a:lnRef idx="1">
            <a:schemeClr val="accent1"/>
          </a:lnRef>
          <a:fillRef idx="0">
            <a:schemeClr val="accent1"/>
          </a:fillRef>
          <a:effectRef idx="0">
            <a:schemeClr val="accent1"/>
          </a:effectRef>
          <a:fontRef idx="minor">
            <a:schemeClr val="tx1"/>
          </a:fontRef>
        </p:style>
      </p:cxnSp>
      <p:pic>
        <p:nvPicPr>
          <p:cNvPr id="19" name="Picture 18" descr="A qr code with a dinosaur&#10;&#10;Description automatically generated">
            <a:extLst>
              <a:ext uri="{FF2B5EF4-FFF2-40B4-BE49-F238E27FC236}">
                <a16:creationId xmlns:a16="http://schemas.microsoft.com/office/drawing/2014/main" id="{68AABE02-E14A-5345-8C5E-A86C7C484278}"/>
              </a:ext>
            </a:extLst>
          </p:cNvPr>
          <p:cNvPicPr>
            <a:picLocks noChangeAspect="1"/>
          </p:cNvPicPr>
          <p:nvPr/>
        </p:nvPicPr>
        <p:blipFill>
          <a:blip r:embed="rId3"/>
          <a:stretch>
            <a:fillRect/>
          </a:stretch>
        </p:blipFill>
        <p:spPr>
          <a:xfrm>
            <a:off x="756921" y="5329936"/>
            <a:ext cx="1254759" cy="1254759"/>
          </a:xfrm>
          <a:prstGeom prst="rect">
            <a:avLst/>
          </a:prstGeom>
        </p:spPr>
      </p:pic>
      <p:sp>
        <p:nvSpPr>
          <p:cNvPr id="21" name="TextBox 20">
            <a:extLst>
              <a:ext uri="{FF2B5EF4-FFF2-40B4-BE49-F238E27FC236}">
                <a16:creationId xmlns:a16="http://schemas.microsoft.com/office/drawing/2014/main" id="{DB903884-A1BF-D52C-F2E6-8C5D22D80EA2}"/>
              </a:ext>
            </a:extLst>
          </p:cNvPr>
          <p:cNvSpPr txBox="1"/>
          <p:nvPr/>
        </p:nvSpPr>
        <p:spPr>
          <a:xfrm>
            <a:off x="378955" y="3139440"/>
            <a:ext cx="2462606" cy="2031325"/>
          </a:xfrm>
          <a:prstGeom prst="rect">
            <a:avLst/>
          </a:prstGeom>
          <a:noFill/>
        </p:spPr>
        <p:txBody>
          <a:bodyPr wrap="square" rtlCol="0">
            <a:spAutoFit/>
          </a:bodyPr>
          <a:lstStyle/>
          <a:p>
            <a:r>
              <a:rPr lang="en-US" sz="1600" dirty="0">
                <a:solidFill>
                  <a:srgbClr val="E13D00"/>
                </a:solidFill>
              </a:rPr>
              <a:t>(See also the CMQCC Toolkit To Support Vaginal Birth</a:t>
            </a:r>
            <a:r>
              <a:rPr lang="en-US" sz="1600" i="1" dirty="0">
                <a:solidFill>
                  <a:srgbClr val="E13D00"/>
                </a:solidFill>
              </a:rPr>
              <a:t>, </a:t>
            </a:r>
            <a:r>
              <a:rPr lang="en-US" sz="1600" dirty="0">
                <a:solidFill>
                  <a:srgbClr val="E13D00"/>
                </a:solidFill>
              </a:rPr>
              <a:t>Table 43 – </a:t>
            </a:r>
            <a:r>
              <a:rPr lang="en-US" sz="1600" dirty="0">
                <a:solidFill>
                  <a:srgbClr val="E13D00"/>
                </a:solidFill>
                <a:effectLst/>
                <a:latin typeface="Helvetica" pitchFamily="2" charset="0"/>
              </a:rPr>
              <a:t>Key Strategies for Integration and Improved Safety Across Birth Settings)</a:t>
            </a:r>
          </a:p>
          <a:p>
            <a:endParaRPr lang="en-US" dirty="0"/>
          </a:p>
        </p:txBody>
      </p:sp>
    </p:spTree>
    <p:extLst>
      <p:ext uri="{BB962C8B-B14F-4D97-AF65-F5344CB8AC3E}">
        <p14:creationId xmlns:p14="http://schemas.microsoft.com/office/powerpoint/2010/main" val="680998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8B78E1-A63B-4E75-EFB1-5FA1920C274E}"/>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B8089E-BF98-1AA0-F857-562781277F20}"/>
              </a:ext>
            </a:extLst>
          </p:cNvPr>
          <p:cNvSpPr txBox="1"/>
          <p:nvPr/>
        </p:nvSpPr>
        <p:spPr>
          <a:xfrm>
            <a:off x="97111" y="2872472"/>
            <a:ext cx="3093722" cy="1938992"/>
          </a:xfrm>
          <a:prstGeom prst="rect">
            <a:avLst/>
          </a:prstGeom>
          <a:noFill/>
        </p:spPr>
        <p:txBody>
          <a:bodyPr wrap="square" rtlCol="0">
            <a:spAutoFit/>
          </a:bodyPr>
          <a:lstStyle/>
          <a:p>
            <a:pPr algn="ctr"/>
            <a:r>
              <a:rPr lang="en-US" sz="6000" baseline="30000" dirty="0">
                <a:latin typeface="Daytona Condensed" panose="020B0306030503040204" pitchFamily="34" charset="0"/>
              </a:rPr>
              <a:t>When Transfers </a:t>
            </a:r>
          </a:p>
          <a:p>
            <a:pPr algn="ctr"/>
            <a:r>
              <a:rPr lang="en-US" sz="6000" baseline="30000" dirty="0">
                <a:latin typeface="Daytona Condensed" panose="020B0306030503040204" pitchFamily="34" charset="0"/>
              </a:rPr>
              <a:t>Go Well </a:t>
            </a:r>
          </a:p>
        </p:txBody>
      </p:sp>
      <p:sp>
        <p:nvSpPr>
          <p:cNvPr id="9" name="Content Placeholder 2">
            <a:extLst>
              <a:ext uri="{FF2B5EF4-FFF2-40B4-BE49-F238E27FC236}">
                <a16:creationId xmlns:a16="http://schemas.microsoft.com/office/drawing/2014/main" id="{9177269D-6255-D2D5-185C-69E5C77DED70}"/>
              </a:ext>
            </a:extLst>
          </p:cNvPr>
          <p:cNvSpPr txBox="1">
            <a:spLocks/>
          </p:cNvSpPr>
          <p:nvPr/>
        </p:nvSpPr>
        <p:spPr>
          <a:xfrm>
            <a:off x="3770254" y="1549599"/>
            <a:ext cx="7886700" cy="4495800"/>
          </a:xfrm>
          <a:prstGeom prst="flowChartAlternateProcess">
            <a:avLst/>
          </a:prstGeom>
          <a:solidFill>
            <a:schemeClr val="tx2"/>
          </a:solid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0" indent="0">
              <a:buFont typeface="Noto Sans Symbols"/>
              <a:buNone/>
            </a:pPr>
            <a:r>
              <a:rPr lang="en-US" dirty="0">
                <a:solidFill>
                  <a:schemeClr val="bg1"/>
                </a:solidFill>
              </a:rPr>
              <a:t>“Amazing! The obstetrician really respected my midwife's knowledge and let her be actively involved in helping me labor. They collaborated and explained things together for me. I was so impressed, pleased and grateful.” </a:t>
            </a:r>
          </a:p>
          <a:p>
            <a:pPr marL="0" indent="0">
              <a:buFont typeface="Noto Sans Symbols"/>
              <a:buNone/>
            </a:pPr>
            <a:endParaRPr lang="en-US" dirty="0">
              <a:solidFill>
                <a:schemeClr val="bg1"/>
              </a:solidFill>
            </a:endParaRPr>
          </a:p>
          <a:p>
            <a:pPr marL="0" indent="0">
              <a:buFont typeface="Noto Sans Symbols"/>
              <a:buNone/>
            </a:pPr>
            <a:r>
              <a:rPr lang="en-US" dirty="0">
                <a:solidFill>
                  <a:schemeClr val="bg1"/>
                </a:solidFill>
              </a:rPr>
              <a:t>“The nurse-midwives at the hospital were amazing. They let me push in many different positions and were such cheerleaders. Also, my home birth midwives were in the room the whole time and that really helped. Especially when we had decisions to make that we hadn't thought out yet, it was great to get information from them.”</a:t>
            </a:r>
          </a:p>
        </p:txBody>
      </p:sp>
    </p:spTree>
    <p:extLst>
      <p:ext uri="{BB962C8B-B14F-4D97-AF65-F5344CB8AC3E}">
        <p14:creationId xmlns:p14="http://schemas.microsoft.com/office/powerpoint/2010/main" val="2133431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7145B0-78A8-6E61-CAD7-2484D08921E0}"/>
              </a:ext>
            </a:extLst>
          </p:cNvPr>
          <p:cNvSpPr>
            <a:spLocks noGrp="1"/>
          </p:cNvSpPr>
          <p:nvPr>
            <p:ph idx="1"/>
          </p:nvPr>
        </p:nvSpPr>
        <p:spPr/>
        <p:txBody>
          <a:bodyPr/>
          <a:lstStyle/>
          <a:p>
            <a:pPr marL="0" indent="0" algn="ctr">
              <a:buNone/>
            </a:pPr>
            <a:r>
              <a:rPr lang="en-US" sz="3200" kern="0" dirty="0">
                <a:ea typeface="Roboto Medium"/>
              </a:rPr>
              <a:t>This slide set is considered an educational resource but does not define the standard of care in California or elsewhere. Readers are advised to adapt the guidelines and resources based on their local facility’s level of care and patient populations served and are also advised to not rely solely on the guidelines presented here.</a:t>
            </a:r>
          </a:p>
          <a:p>
            <a:pPr marL="0" indent="0">
              <a:buNone/>
            </a:pPr>
            <a:endParaRPr lang="en-US" dirty="0"/>
          </a:p>
        </p:txBody>
      </p:sp>
    </p:spTree>
    <p:extLst>
      <p:ext uri="{BB962C8B-B14F-4D97-AF65-F5344CB8AC3E}">
        <p14:creationId xmlns:p14="http://schemas.microsoft.com/office/powerpoint/2010/main" val="3462530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62E5BF-C322-8069-93B1-27D54ECC8894}"/>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B54BD8-48F0-735E-5374-7D64165EE5B6}"/>
              </a:ext>
            </a:extLst>
          </p:cNvPr>
          <p:cNvSpPr txBox="1"/>
          <p:nvPr/>
        </p:nvSpPr>
        <p:spPr>
          <a:xfrm>
            <a:off x="97111" y="2872472"/>
            <a:ext cx="3093722" cy="1938992"/>
          </a:xfrm>
          <a:prstGeom prst="rect">
            <a:avLst/>
          </a:prstGeom>
          <a:noFill/>
        </p:spPr>
        <p:txBody>
          <a:bodyPr wrap="square" rtlCol="0">
            <a:spAutoFit/>
          </a:bodyPr>
          <a:lstStyle/>
          <a:p>
            <a:pPr algn="ctr"/>
            <a:r>
              <a:rPr lang="en-US" sz="6000" baseline="30000" dirty="0">
                <a:latin typeface="Daytona Condensed" panose="020B0306030503040204" pitchFamily="34" charset="0"/>
              </a:rPr>
              <a:t>Continuing Education Resources </a:t>
            </a:r>
          </a:p>
        </p:txBody>
      </p:sp>
      <p:sp>
        <p:nvSpPr>
          <p:cNvPr id="7" name="Content Placeholder 2">
            <a:extLst>
              <a:ext uri="{FF2B5EF4-FFF2-40B4-BE49-F238E27FC236}">
                <a16:creationId xmlns:a16="http://schemas.microsoft.com/office/drawing/2014/main" id="{630FCA19-8E10-155F-54A3-CC74C9D4D6BC}"/>
              </a:ext>
            </a:extLst>
          </p:cNvPr>
          <p:cNvSpPr txBox="1">
            <a:spLocks/>
          </p:cNvSpPr>
          <p:nvPr/>
        </p:nvSpPr>
        <p:spPr>
          <a:xfrm>
            <a:off x="3537945" y="821706"/>
            <a:ext cx="5946856" cy="58866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0" indent="0">
              <a:buFont typeface="Noto Sans Symbols"/>
              <a:buNone/>
            </a:pPr>
            <a:r>
              <a:rPr lang="en-US" sz="2300" b="1" dirty="0"/>
              <a:t>Transfer Tools for Hospital Providers</a:t>
            </a:r>
          </a:p>
          <a:p>
            <a:pPr marL="0" indent="0">
              <a:buFont typeface="Noto Sans Symbols"/>
              <a:buNone/>
            </a:pPr>
            <a:r>
              <a:rPr lang="en-US" sz="2300" dirty="0"/>
              <a:t>1.5 hour CE course </a:t>
            </a:r>
          </a:p>
          <a:p>
            <a:pPr marL="0" indent="0">
              <a:buFont typeface="Noto Sans Symbols"/>
              <a:buNone/>
            </a:pPr>
            <a:r>
              <a:rPr lang="en-US" sz="2300" dirty="0"/>
              <a:t>Consensus curriculum co-created by midwives, physicians, and EMS providers</a:t>
            </a:r>
          </a:p>
          <a:p>
            <a:pPr marL="0" indent="0">
              <a:buFont typeface="Noto Sans Symbols"/>
              <a:buNone/>
            </a:pPr>
            <a:r>
              <a:rPr lang="en-US" sz="2300" dirty="0">
                <a:solidFill>
                  <a:srgbClr val="0563C2"/>
                </a:solidFill>
                <a:hlinkClick r:id="rId3"/>
              </a:rPr>
              <a:t>https://www.hivece.com/courses/tools-for-receiving-transfers</a:t>
            </a:r>
            <a:r>
              <a:rPr lang="en-US" sz="2300" dirty="0">
                <a:solidFill>
                  <a:srgbClr val="0563C2"/>
                </a:solidFill>
              </a:rPr>
              <a:t> </a:t>
            </a:r>
          </a:p>
          <a:p>
            <a:pPr marL="0" indent="0">
              <a:buFont typeface="Noto Sans Symbols"/>
              <a:buNone/>
            </a:pPr>
            <a:endParaRPr lang="en-US" sz="2300" dirty="0">
              <a:solidFill>
                <a:srgbClr val="0563C2"/>
              </a:solidFill>
              <a:latin typeface="Calibri" panose="020F0502020204030204" pitchFamily="34" charset="0"/>
            </a:endParaRPr>
          </a:p>
          <a:p>
            <a:pPr marL="0" indent="0">
              <a:buFont typeface="Noto Sans Symbols"/>
              <a:buNone/>
            </a:pPr>
            <a:endParaRPr lang="en-US" sz="2300" b="1" dirty="0"/>
          </a:p>
          <a:p>
            <a:pPr marL="0" indent="0">
              <a:buFont typeface="Noto Sans Symbols"/>
              <a:buNone/>
            </a:pPr>
            <a:r>
              <a:rPr lang="en-US" sz="2300" b="1" dirty="0"/>
              <a:t>Oregon EMS and Trauma Webinar Series: Working with Community Midwives for Smooth Hospital Transfers</a:t>
            </a:r>
          </a:p>
          <a:p>
            <a:pPr marL="0" indent="0">
              <a:buFont typeface="Noto Sans Symbols"/>
              <a:buNone/>
            </a:pPr>
            <a:r>
              <a:rPr lang="en-US" sz="2300" dirty="0"/>
              <a:t>Free 1-hour CE webinar for the Oregon Health Authority EMS and Trauma program</a:t>
            </a:r>
          </a:p>
          <a:p>
            <a:pPr marL="0" indent="0">
              <a:buFont typeface="Noto Sans Symbols"/>
              <a:buNone/>
            </a:pPr>
            <a:r>
              <a:rPr lang="en-US" sz="2300" dirty="0">
                <a:hlinkClick r:id="rId4"/>
              </a:rPr>
              <a:t>https://tinyurl.com/OHAEMS</a:t>
            </a:r>
            <a:r>
              <a:rPr lang="en-US" sz="2300" dirty="0"/>
              <a:t> </a:t>
            </a:r>
          </a:p>
        </p:txBody>
      </p:sp>
      <p:pic>
        <p:nvPicPr>
          <p:cNvPr id="9" name="Picture 8" descr="A qr code with a dinosaur&#10;&#10;Description automatically generated">
            <a:extLst>
              <a:ext uri="{FF2B5EF4-FFF2-40B4-BE49-F238E27FC236}">
                <a16:creationId xmlns:a16="http://schemas.microsoft.com/office/drawing/2014/main" id="{7F4B10B0-61EF-0E08-8874-EC868D1B236E}"/>
              </a:ext>
            </a:extLst>
          </p:cNvPr>
          <p:cNvPicPr>
            <a:picLocks noChangeAspect="1"/>
          </p:cNvPicPr>
          <p:nvPr/>
        </p:nvPicPr>
        <p:blipFill>
          <a:blip r:embed="rId5"/>
          <a:stretch>
            <a:fillRect/>
          </a:stretch>
        </p:blipFill>
        <p:spPr>
          <a:xfrm>
            <a:off x="9484801" y="4657576"/>
            <a:ext cx="1682750" cy="1682750"/>
          </a:xfrm>
          <a:prstGeom prst="rect">
            <a:avLst/>
          </a:prstGeom>
        </p:spPr>
      </p:pic>
      <p:pic>
        <p:nvPicPr>
          <p:cNvPr id="11" name="Picture 10" descr="A qr code with a dinosaur&#10;&#10;Description automatically generated">
            <a:extLst>
              <a:ext uri="{FF2B5EF4-FFF2-40B4-BE49-F238E27FC236}">
                <a16:creationId xmlns:a16="http://schemas.microsoft.com/office/drawing/2014/main" id="{92266C70-1875-4CB2-6F62-7778D03AE8F9}"/>
              </a:ext>
            </a:extLst>
          </p:cNvPr>
          <p:cNvPicPr>
            <a:picLocks noChangeAspect="1"/>
          </p:cNvPicPr>
          <p:nvPr/>
        </p:nvPicPr>
        <p:blipFill>
          <a:blip r:embed="rId6"/>
          <a:stretch>
            <a:fillRect/>
          </a:stretch>
        </p:blipFill>
        <p:spPr>
          <a:xfrm>
            <a:off x="9361272" y="1476184"/>
            <a:ext cx="1815656" cy="1815656"/>
          </a:xfrm>
          <a:prstGeom prst="rect">
            <a:avLst/>
          </a:prstGeom>
        </p:spPr>
      </p:pic>
    </p:spTree>
    <p:extLst>
      <p:ext uri="{BB962C8B-B14F-4D97-AF65-F5344CB8AC3E}">
        <p14:creationId xmlns:p14="http://schemas.microsoft.com/office/powerpoint/2010/main" val="19331766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527EA5-7000-7C43-7DFB-79F3E9C250F6}"/>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A180EAC-C365-24DB-FCEF-4CD07A7EB52D}"/>
              </a:ext>
            </a:extLst>
          </p:cNvPr>
          <p:cNvSpPr txBox="1"/>
          <p:nvPr/>
        </p:nvSpPr>
        <p:spPr>
          <a:xfrm>
            <a:off x="97111" y="2872472"/>
            <a:ext cx="3093722" cy="1323439"/>
          </a:xfrm>
          <a:prstGeom prst="rect">
            <a:avLst/>
          </a:prstGeom>
          <a:noFill/>
        </p:spPr>
        <p:txBody>
          <a:bodyPr wrap="square" rtlCol="0">
            <a:spAutoFit/>
          </a:bodyPr>
          <a:lstStyle/>
          <a:p>
            <a:pPr algn="ctr"/>
            <a:r>
              <a:rPr lang="en-US" sz="6000" baseline="30000" dirty="0">
                <a:latin typeface="Daytona Condensed" panose="020B0306030503040204" pitchFamily="34" charset="0"/>
              </a:rPr>
              <a:t>Coming Soon in 2024!!</a:t>
            </a:r>
          </a:p>
        </p:txBody>
      </p:sp>
      <p:pic>
        <p:nvPicPr>
          <p:cNvPr id="6" name="Picture 5">
            <a:extLst>
              <a:ext uri="{FF2B5EF4-FFF2-40B4-BE49-F238E27FC236}">
                <a16:creationId xmlns:a16="http://schemas.microsoft.com/office/drawing/2014/main" id="{C30D9ED1-6DA4-097C-F9B5-F9BCEAB35754}"/>
              </a:ext>
            </a:extLst>
          </p:cNvPr>
          <p:cNvPicPr>
            <a:picLocks noChangeAspect="1"/>
          </p:cNvPicPr>
          <p:nvPr/>
        </p:nvPicPr>
        <p:blipFill>
          <a:blip r:embed="rId3"/>
          <a:stretch>
            <a:fillRect/>
          </a:stretch>
        </p:blipFill>
        <p:spPr>
          <a:xfrm>
            <a:off x="4984031" y="4603072"/>
            <a:ext cx="5482042" cy="2254928"/>
          </a:xfrm>
          <a:prstGeom prst="rect">
            <a:avLst/>
          </a:prstGeom>
        </p:spPr>
      </p:pic>
      <p:sp>
        <p:nvSpPr>
          <p:cNvPr id="7" name="Content Placeholder 2">
            <a:extLst>
              <a:ext uri="{FF2B5EF4-FFF2-40B4-BE49-F238E27FC236}">
                <a16:creationId xmlns:a16="http://schemas.microsoft.com/office/drawing/2014/main" id="{0BDB44E2-4684-630D-A26B-A7DB872269D2}"/>
              </a:ext>
            </a:extLst>
          </p:cNvPr>
          <p:cNvSpPr txBox="1">
            <a:spLocks/>
          </p:cNvSpPr>
          <p:nvPr/>
        </p:nvSpPr>
        <p:spPr>
          <a:xfrm>
            <a:off x="3867704" y="761599"/>
            <a:ext cx="7714696" cy="585296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marL="76200" indent="0" algn="ctr">
              <a:buNone/>
            </a:pPr>
            <a:endParaRPr lang="en-US" sz="3300" b="1" dirty="0"/>
          </a:p>
          <a:p>
            <a:pPr marL="76200" indent="0" algn="ctr">
              <a:buNone/>
            </a:pPr>
            <a:r>
              <a:rPr lang="en-US" sz="3300" b="1" dirty="0"/>
              <a:t>Alliance for Innovation on Maternal Health </a:t>
            </a:r>
          </a:p>
          <a:p>
            <a:pPr marL="76200" indent="0" algn="ctr">
              <a:buNone/>
            </a:pPr>
            <a:endParaRPr lang="en-US" sz="3300" b="1" dirty="0"/>
          </a:p>
          <a:p>
            <a:pPr marL="76200" indent="0" algn="ctr">
              <a:buNone/>
            </a:pPr>
            <a:r>
              <a:rPr lang="en-US" sz="3300" b="1" dirty="0"/>
              <a:t>Community Birth Transfer Improvement Toolkit</a:t>
            </a:r>
          </a:p>
          <a:p>
            <a:endParaRPr lang="en-US" sz="3300" b="1" dirty="0"/>
          </a:p>
        </p:txBody>
      </p:sp>
    </p:spTree>
    <p:extLst>
      <p:ext uri="{BB962C8B-B14F-4D97-AF65-F5344CB8AC3E}">
        <p14:creationId xmlns:p14="http://schemas.microsoft.com/office/powerpoint/2010/main" val="12576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D4BFF-9D8B-48CE-AD1A-3F9A0E84E6AD}"/>
              </a:ext>
            </a:extLst>
          </p:cNvPr>
          <p:cNvSpPr>
            <a:spLocks noGrp="1"/>
          </p:cNvSpPr>
          <p:nvPr>
            <p:ph type="title"/>
          </p:nvPr>
        </p:nvSpPr>
        <p:spPr>
          <a:xfrm>
            <a:off x="1225117" y="777233"/>
            <a:ext cx="10058400" cy="914400"/>
          </a:xfrm>
        </p:spPr>
        <p:txBody>
          <a:bodyPr>
            <a:normAutofit/>
          </a:bodyPr>
          <a:lstStyle/>
          <a:p>
            <a:r>
              <a:rPr lang="en-US" sz="4000" b="1" dirty="0">
                <a:latin typeface="+mn-lt"/>
              </a:rPr>
              <a:t>What is possible if we work together?</a:t>
            </a:r>
          </a:p>
        </p:txBody>
      </p:sp>
      <p:sp>
        <p:nvSpPr>
          <p:cNvPr id="3" name="Content Placeholder 2">
            <a:extLst>
              <a:ext uri="{FF2B5EF4-FFF2-40B4-BE49-F238E27FC236}">
                <a16:creationId xmlns:a16="http://schemas.microsoft.com/office/drawing/2014/main" id="{4A4B387E-65B9-4382-941C-3BB79D3BDD86}"/>
              </a:ext>
            </a:extLst>
          </p:cNvPr>
          <p:cNvSpPr>
            <a:spLocks noGrp="1"/>
          </p:cNvSpPr>
          <p:nvPr>
            <p:ph idx="1"/>
          </p:nvPr>
        </p:nvSpPr>
        <p:spPr>
          <a:xfrm>
            <a:off x="763478" y="1885286"/>
            <a:ext cx="10981677" cy="4195481"/>
          </a:xfrm>
        </p:spPr>
        <p:txBody>
          <a:bodyPr>
            <a:normAutofit fontScale="85000" lnSpcReduction="20000"/>
          </a:bodyPr>
          <a:lstStyle/>
          <a:p>
            <a:pPr>
              <a:lnSpc>
                <a:spcPct val="110000"/>
              </a:lnSpc>
              <a:buFont typeface="Wingdings" pitchFamily="2" charset="2"/>
              <a:buChar char="§"/>
            </a:pPr>
            <a:r>
              <a:rPr lang="en-US" dirty="0"/>
              <a:t>We know that improvement is possible and there are resources</a:t>
            </a:r>
          </a:p>
          <a:p>
            <a:pPr>
              <a:lnSpc>
                <a:spcPct val="110000"/>
              </a:lnSpc>
              <a:buFont typeface="Wingdings" pitchFamily="2" charset="2"/>
              <a:buChar char="§"/>
            </a:pPr>
            <a:r>
              <a:rPr lang="en-US" dirty="0"/>
              <a:t>We know that integration of midwives improves outcomes for the whole state</a:t>
            </a:r>
          </a:p>
          <a:p>
            <a:pPr>
              <a:lnSpc>
                <a:spcPct val="110000"/>
              </a:lnSpc>
              <a:buFont typeface="Wingdings" pitchFamily="2" charset="2"/>
              <a:buChar char="§"/>
            </a:pPr>
            <a:r>
              <a:rPr lang="en-US" dirty="0"/>
              <a:t>We know that consulting and receiving physicians, nurse-midwives, and nurses are important for safe community midwifery care</a:t>
            </a:r>
          </a:p>
          <a:p>
            <a:pPr>
              <a:lnSpc>
                <a:spcPct val="110000"/>
              </a:lnSpc>
              <a:buFont typeface="Wingdings" pitchFamily="2" charset="2"/>
              <a:buChar char="§"/>
            </a:pPr>
            <a:r>
              <a:rPr lang="en-US" dirty="0"/>
              <a:t>We know that the practices and attitudes of receiving hospitals can impact outcomes and experience of care</a:t>
            </a:r>
          </a:p>
          <a:p>
            <a:pPr marL="342900" indent="-342900">
              <a:lnSpc>
                <a:spcPct val="110000"/>
              </a:lnSpc>
              <a:buFont typeface="Wingdings" pitchFamily="2" charset="2"/>
              <a:buChar char="§"/>
            </a:pPr>
            <a:endParaRPr lang="en-US" sz="2200" dirty="0"/>
          </a:p>
          <a:p>
            <a:pPr marL="0" indent="0" algn="ctr">
              <a:lnSpc>
                <a:spcPct val="110000"/>
              </a:lnSpc>
              <a:buNone/>
            </a:pPr>
            <a:r>
              <a:rPr lang="en-US" b="1" dirty="0"/>
              <a:t>We can work together to create a collaborative and integrated system to support excellent and safe care in all birth settings!</a:t>
            </a:r>
          </a:p>
        </p:txBody>
      </p:sp>
    </p:spTree>
    <p:extLst>
      <p:ext uri="{BB962C8B-B14F-4D97-AF65-F5344CB8AC3E}">
        <p14:creationId xmlns:p14="http://schemas.microsoft.com/office/powerpoint/2010/main" val="2611587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34712AF-2AFC-3767-A16C-DCBECB40BCCC}"/>
              </a:ext>
            </a:extLst>
          </p:cNvPr>
          <p:cNvSpPr>
            <a:spLocks noGrp="1"/>
          </p:cNvSpPr>
          <p:nvPr>
            <p:ph type="pic" sz="quarter" idx="13"/>
          </p:nvPr>
        </p:nvSpPr>
        <p:spPr/>
        <p:txBody>
          <a:bodyPr/>
          <a:lstStyle/>
          <a:p>
            <a:pPr marL="0" indent="0" algn="ctr">
              <a:buNone/>
            </a:pPr>
            <a:r>
              <a:rPr lang="en-US" dirty="0"/>
              <a:t>Silke Akerson, MPH, CPM, LDM</a:t>
            </a:r>
          </a:p>
          <a:p>
            <a:pPr marL="0" indent="0" algn="ctr">
              <a:buNone/>
            </a:pPr>
            <a:r>
              <a:rPr lang="en-US" dirty="0"/>
              <a:t>silkeakerson@gmail.com</a:t>
            </a:r>
          </a:p>
        </p:txBody>
      </p:sp>
      <p:sp>
        <p:nvSpPr>
          <p:cNvPr id="3" name="Text Placeholder 2">
            <a:extLst>
              <a:ext uri="{FF2B5EF4-FFF2-40B4-BE49-F238E27FC236}">
                <a16:creationId xmlns:a16="http://schemas.microsoft.com/office/drawing/2014/main" id="{C9393857-CBAE-0DF1-C359-63D26B6A4C66}"/>
              </a:ext>
            </a:extLst>
          </p:cNvPr>
          <p:cNvSpPr>
            <a:spLocks noGrp="1"/>
          </p:cNvSpPr>
          <p:nvPr>
            <p:ph type="body" sz="quarter" idx="12"/>
          </p:nvPr>
        </p:nvSpPr>
        <p:spPr>
          <a:solidFill>
            <a:srgbClr val="C3E5E6"/>
          </a:solidFill>
          <a:ln>
            <a:solidFill>
              <a:srgbClr val="DA632C"/>
            </a:solidFill>
          </a:ln>
        </p:spPr>
        <p:txBody>
          <a:bodyPr/>
          <a:lstStyle/>
          <a:p>
            <a:r>
              <a:rPr lang="en-US" sz="7500" dirty="0">
                <a:latin typeface="Bradley Hand ITC" panose="020F0502020204030204" pitchFamily="34" charset="0"/>
                <a:cs typeface="Bradley Hand ITC" panose="020F0502020204030204" pitchFamily="34" charset="0"/>
              </a:rPr>
              <a:t>Thank you!</a:t>
            </a:r>
          </a:p>
        </p:txBody>
      </p:sp>
    </p:spTree>
    <p:extLst>
      <p:ext uri="{BB962C8B-B14F-4D97-AF65-F5344CB8AC3E}">
        <p14:creationId xmlns:p14="http://schemas.microsoft.com/office/powerpoint/2010/main" val="409420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8449-ADAF-BDD0-0E1C-BF3F07349BDD}"/>
              </a:ext>
            </a:extLst>
          </p:cNvPr>
          <p:cNvSpPr>
            <a:spLocks noGrp="1"/>
          </p:cNvSpPr>
          <p:nvPr>
            <p:ph type="ctrTitle"/>
          </p:nvPr>
        </p:nvSpPr>
        <p:spPr/>
        <p:txBody>
          <a:bodyPr>
            <a:normAutofit/>
          </a:bodyPr>
          <a:lstStyle/>
          <a:p>
            <a:r>
              <a:rPr lang="en-US" dirty="0"/>
              <a:t>The Role of Community Birth in Improving Access and Outcomes</a:t>
            </a:r>
          </a:p>
        </p:txBody>
      </p:sp>
      <p:sp>
        <p:nvSpPr>
          <p:cNvPr id="4" name="Content Placeholder 3">
            <a:extLst>
              <a:ext uri="{FF2B5EF4-FFF2-40B4-BE49-F238E27FC236}">
                <a16:creationId xmlns:a16="http://schemas.microsoft.com/office/drawing/2014/main" id="{98C07B07-A8D4-2B7D-A7A5-FFB4853F5662}"/>
              </a:ext>
            </a:extLst>
          </p:cNvPr>
          <p:cNvSpPr>
            <a:spLocks noGrp="1"/>
          </p:cNvSpPr>
          <p:nvPr>
            <p:ph sz="quarter" idx="13"/>
          </p:nvPr>
        </p:nvSpPr>
        <p:spPr/>
        <p:txBody>
          <a:bodyPr/>
          <a:lstStyle/>
          <a:p>
            <a:r>
              <a:rPr lang="en-US" sz="1400" dirty="0"/>
              <a:t>October 25, 2023</a:t>
            </a:r>
          </a:p>
        </p:txBody>
      </p:sp>
    </p:spTree>
    <p:extLst>
      <p:ext uri="{BB962C8B-B14F-4D97-AF65-F5344CB8AC3E}">
        <p14:creationId xmlns:p14="http://schemas.microsoft.com/office/powerpoint/2010/main" val="3224884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ogos on a white background&#10;&#10;Description automatically generated">
            <a:extLst>
              <a:ext uri="{FF2B5EF4-FFF2-40B4-BE49-F238E27FC236}">
                <a16:creationId xmlns:a16="http://schemas.microsoft.com/office/drawing/2014/main" id="{6AC77C18-759B-6207-877C-CA0A614C73EC}"/>
              </a:ext>
            </a:extLst>
          </p:cNvPr>
          <p:cNvPicPr>
            <a:picLocks noChangeAspect="1"/>
          </p:cNvPicPr>
          <p:nvPr/>
        </p:nvPicPr>
        <p:blipFill>
          <a:blip r:embed="rId3"/>
          <a:stretch>
            <a:fillRect/>
          </a:stretch>
        </p:blipFill>
        <p:spPr>
          <a:xfrm>
            <a:off x="120650" y="0"/>
            <a:ext cx="11950700" cy="6675282"/>
          </a:xfrm>
          <a:prstGeom prst="rect">
            <a:avLst/>
          </a:prstGeom>
        </p:spPr>
      </p:pic>
    </p:spTree>
    <p:extLst>
      <p:ext uri="{BB962C8B-B14F-4D97-AF65-F5344CB8AC3E}">
        <p14:creationId xmlns:p14="http://schemas.microsoft.com/office/powerpoint/2010/main" val="203819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website&#10;&#10;Description automatically generated">
            <a:extLst>
              <a:ext uri="{FF2B5EF4-FFF2-40B4-BE49-F238E27FC236}">
                <a16:creationId xmlns:a16="http://schemas.microsoft.com/office/drawing/2014/main" id="{2C9C7DF0-4949-F708-BEE4-A4EBE141BAE2}"/>
              </a:ext>
            </a:extLst>
          </p:cNvPr>
          <p:cNvPicPr>
            <a:picLocks noChangeAspect="1"/>
          </p:cNvPicPr>
          <p:nvPr/>
        </p:nvPicPr>
        <p:blipFill>
          <a:blip r:embed="rId3"/>
          <a:stretch>
            <a:fillRect/>
          </a:stretch>
        </p:blipFill>
        <p:spPr>
          <a:xfrm>
            <a:off x="203200" y="162339"/>
            <a:ext cx="11785600" cy="6533322"/>
          </a:xfrm>
          <a:prstGeom prst="rect">
            <a:avLst/>
          </a:prstGeom>
        </p:spPr>
      </p:pic>
    </p:spTree>
    <p:extLst>
      <p:ext uri="{BB962C8B-B14F-4D97-AF65-F5344CB8AC3E}">
        <p14:creationId xmlns:p14="http://schemas.microsoft.com/office/powerpoint/2010/main" val="865689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screen&#10;&#10;Description automatically generated">
            <a:extLst>
              <a:ext uri="{FF2B5EF4-FFF2-40B4-BE49-F238E27FC236}">
                <a16:creationId xmlns:a16="http://schemas.microsoft.com/office/drawing/2014/main" id="{01BE5541-3EEA-012D-D981-ACE549E012BF}"/>
              </a:ext>
            </a:extLst>
          </p:cNvPr>
          <p:cNvPicPr>
            <a:picLocks noChangeAspect="1"/>
          </p:cNvPicPr>
          <p:nvPr/>
        </p:nvPicPr>
        <p:blipFill>
          <a:blip r:embed="rId3"/>
          <a:stretch>
            <a:fillRect/>
          </a:stretch>
        </p:blipFill>
        <p:spPr>
          <a:xfrm>
            <a:off x="276225" y="187366"/>
            <a:ext cx="11639550" cy="6483267"/>
          </a:xfrm>
          <a:prstGeom prst="rect">
            <a:avLst/>
          </a:prstGeom>
        </p:spPr>
      </p:pic>
    </p:spTree>
    <p:extLst>
      <p:ext uri="{BB962C8B-B14F-4D97-AF65-F5344CB8AC3E}">
        <p14:creationId xmlns:p14="http://schemas.microsoft.com/office/powerpoint/2010/main" val="3794284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hospital-birth center collaboration&#10;&#10;Description automatically generated">
            <a:extLst>
              <a:ext uri="{FF2B5EF4-FFF2-40B4-BE49-F238E27FC236}">
                <a16:creationId xmlns:a16="http://schemas.microsoft.com/office/drawing/2014/main" id="{632DDBB6-0F97-4C3E-6237-9F4C6612271B}"/>
              </a:ext>
            </a:extLst>
          </p:cNvPr>
          <p:cNvPicPr>
            <a:picLocks noChangeAspect="1"/>
          </p:cNvPicPr>
          <p:nvPr/>
        </p:nvPicPr>
        <p:blipFill>
          <a:blip r:embed="rId3"/>
          <a:stretch>
            <a:fillRect/>
          </a:stretch>
        </p:blipFill>
        <p:spPr>
          <a:xfrm>
            <a:off x="218969" y="126365"/>
            <a:ext cx="11754061" cy="6605270"/>
          </a:xfrm>
          <a:prstGeom prst="rect">
            <a:avLst/>
          </a:prstGeom>
        </p:spPr>
      </p:pic>
    </p:spTree>
    <p:extLst>
      <p:ext uri="{BB962C8B-B14F-4D97-AF65-F5344CB8AC3E}">
        <p14:creationId xmlns:p14="http://schemas.microsoft.com/office/powerpoint/2010/main" val="2848584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6B8BF543-DB8A-FEBE-8177-3FD79EEA6F57}"/>
              </a:ext>
            </a:extLst>
          </p:cNvPr>
          <p:cNvPicPr>
            <a:picLocks noChangeAspect="1"/>
          </p:cNvPicPr>
          <p:nvPr/>
        </p:nvPicPr>
        <p:blipFill>
          <a:blip r:embed="rId3"/>
          <a:stretch>
            <a:fillRect/>
          </a:stretch>
        </p:blipFill>
        <p:spPr>
          <a:xfrm>
            <a:off x="196850" y="65452"/>
            <a:ext cx="11995150" cy="6727096"/>
          </a:xfrm>
          <a:prstGeom prst="rect">
            <a:avLst/>
          </a:prstGeom>
        </p:spPr>
      </p:pic>
    </p:spTree>
    <p:extLst>
      <p:ext uri="{BB962C8B-B14F-4D97-AF65-F5344CB8AC3E}">
        <p14:creationId xmlns:p14="http://schemas.microsoft.com/office/powerpoint/2010/main" val="127740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B961B-4C25-D606-3FD6-A77ADEE9A4E5}"/>
              </a:ext>
            </a:extLst>
          </p:cNvPr>
          <p:cNvSpPr>
            <a:spLocks noGrp="1"/>
          </p:cNvSpPr>
          <p:nvPr>
            <p:ph type="title"/>
          </p:nvPr>
        </p:nvSpPr>
        <p:spPr/>
        <p:txBody>
          <a:bodyPr/>
          <a:lstStyle/>
          <a:p>
            <a:r>
              <a:rPr lang="en-US" dirty="0"/>
              <a:t>Continuing Education Notice</a:t>
            </a:r>
          </a:p>
        </p:txBody>
      </p:sp>
      <p:sp>
        <p:nvSpPr>
          <p:cNvPr id="3" name="Content Placeholder 2">
            <a:extLst>
              <a:ext uri="{FF2B5EF4-FFF2-40B4-BE49-F238E27FC236}">
                <a16:creationId xmlns:a16="http://schemas.microsoft.com/office/drawing/2014/main" id="{6B027CAC-FDE2-AB44-E600-D02FF5EFAA45}"/>
              </a:ext>
            </a:extLst>
          </p:cNvPr>
          <p:cNvSpPr>
            <a:spLocks noGrp="1"/>
          </p:cNvSpPr>
          <p:nvPr>
            <p:ph idx="1"/>
          </p:nvPr>
        </p:nvSpPr>
        <p:spPr/>
        <p:txBody>
          <a:bodyPr/>
          <a:lstStyle/>
          <a:p>
            <a:pPr marL="0" indent="0">
              <a:buNone/>
            </a:pPr>
            <a:r>
              <a:rPr lang="en-US" sz="3200" dirty="0">
                <a:cs typeface="Calibri" panose="020F0502020204030204" pitchFamily="34" charset="0"/>
              </a:rPr>
              <a:t>In order to receive contact hours (RN) for this webinar, please complete the evaluation via the link, which will be sent to you 24 hours after this webinar.</a:t>
            </a:r>
            <a:br>
              <a:rPr lang="en-US" sz="3200" dirty="0">
                <a:cs typeface="Calibri" panose="020F0502020204030204" pitchFamily="34" charset="0"/>
              </a:rPr>
            </a:br>
            <a:br>
              <a:rPr lang="en-US" sz="3200" dirty="0">
                <a:cs typeface="Calibri" panose="020F0502020204030204" pitchFamily="34" charset="0"/>
              </a:rPr>
            </a:br>
            <a:r>
              <a:rPr lang="en-US" sz="3200" dirty="0">
                <a:cs typeface="Calibri" panose="020F0502020204030204" pitchFamily="34" charset="0"/>
              </a:rPr>
              <a:t>You must be in attendance on the webinar for a minimum of 50 minutes for a contact hour to be awarded.</a:t>
            </a:r>
            <a:br>
              <a:rPr lang="en-US" sz="2000" b="1" dirty="0">
                <a:cs typeface="Calibri" panose="020F0502020204030204" pitchFamily="34" charset="0"/>
              </a:rPr>
            </a:br>
            <a:endParaRPr lang="en-US" dirty="0"/>
          </a:p>
        </p:txBody>
      </p:sp>
    </p:spTree>
    <p:extLst>
      <p:ext uri="{BB962C8B-B14F-4D97-AF65-F5344CB8AC3E}">
        <p14:creationId xmlns:p14="http://schemas.microsoft.com/office/powerpoint/2010/main" val="39763063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 page&#10;&#10;Description automatically generated">
            <a:extLst>
              <a:ext uri="{FF2B5EF4-FFF2-40B4-BE49-F238E27FC236}">
                <a16:creationId xmlns:a16="http://schemas.microsoft.com/office/drawing/2014/main" id="{A2C391AC-77C2-0DA5-450E-E98F0E4A0C9B}"/>
              </a:ext>
            </a:extLst>
          </p:cNvPr>
          <p:cNvPicPr>
            <a:picLocks noChangeAspect="1"/>
          </p:cNvPicPr>
          <p:nvPr/>
        </p:nvPicPr>
        <p:blipFill>
          <a:blip r:embed="rId3"/>
          <a:stretch>
            <a:fillRect/>
          </a:stretch>
        </p:blipFill>
        <p:spPr>
          <a:xfrm>
            <a:off x="203200" y="0"/>
            <a:ext cx="11785600" cy="6597373"/>
          </a:xfrm>
          <a:prstGeom prst="rect">
            <a:avLst/>
          </a:prstGeom>
        </p:spPr>
      </p:pic>
    </p:spTree>
    <p:extLst>
      <p:ext uri="{BB962C8B-B14F-4D97-AF65-F5344CB8AC3E}">
        <p14:creationId xmlns:p14="http://schemas.microsoft.com/office/powerpoint/2010/main" val="4058658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regnancy measurement&#10;&#10;Description automatically generated">
            <a:extLst>
              <a:ext uri="{FF2B5EF4-FFF2-40B4-BE49-F238E27FC236}">
                <a16:creationId xmlns:a16="http://schemas.microsoft.com/office/drawing/2014/main" id="{D6A50FEA-7B74-2AAD-D614-557C81D89B74}"/>
              </a:ext>
            </a:extLst>
          </p:cNvPr>
          <p:cNvPicPr>
            <a:picLocks noChangeAspect="1"/>
          </p:cNvPicPr>
          <p:nvPr/>
        </p:nvPicPr>
        <p:blipFill>
          <a:blip r:embed="rId3"/>
          <a:stretch>
            <a:fillRect/>
          </a:stretch>
        </p:blipFill>
        <p:spPr>
          <a:xfrm>
            <a:off x="260350" y="127000"/>
            <a:ext cx="11824970" cy="6690950"/>
          </a:xfrm>
          <a:prstGeom prst="rect">
            <a:avLst/>
          </a:prstGeom>
        </p:spPr>
      </p:pic>
    </p:spTree>
    <p:extLst>
      <p:ext uri="{BB962C8B-B14F-4D97-AF65-F5344CB8AC3E}">
        <p14:creationId xmlns:p14="http://schemas.microsoft.com/office/powerpoint/2010/main" val="504609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26DADBE6-A792-8AD1-15A0-4D7A7F7516EA}"/>
              </a:ext>
            </a:extLst>
          </p:cNvPr>
          <p:cNvPicPr>
            <a:picLocks noChangeAspect="1"/>
          </p:cNvPicPr>
          <p:nvPr/>
        </p:nvPicPr>
        <p:blipFill>
          <a:blip r:embed="rId2"/>
          <a:stretch>
            <a:fillRect/>
          </a:stretch>
        </p:blipFill>
        <p:spPr>
          <a:xfrm>
            <a:off x="505125" y="304507"/>
            <a:ext cx="11181750" cy="6248986"/>
          </a:xfrm>
          <a:prstGeom prst="rect">
            <a:avLst/>
          </a:prstGeom>
        </p:spPr>
      </p:pic>
    </p:spTree>
    <p:extLst>
      <p:ext uri="{BB962C8B-B14F-4D97-AF65-F5344CB8AC3E}">
        <p14:creationId xmlns:p14="http://schemas.microsoft.com/office/powerpoint/2010/main" val="3966792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holding a baby&#10;&#10;Description automatically generated">
            <a:extLst>
              <a:ext uri="{FF2B5EF4-FFF2-40B4-BE49-F238E27FC236}">
                <a16:creationId xmlns:a16="http://schemas.microsoft.com/office/drawing/2014/main" id="{C1190887-C55D-4C0E-9740-EECC305C72CA}"/>
              </a:ext>
            </a:extLst>
          </p:cNvPr>
          <p:cNvPicPr>
            <a:picLocks noChangeAspect="1"/>
          </p:cNvPicPr>
          <p:nvPr/>
        </p:nvPicPr>
        <p:blipFill>
          <a:blip r:embed="rId3"/>
          <a:stretch>
            <a:fillRect/>
          </a:stretch>
        </p:blipFill>
        <p:spPr>
          <a:xfrm>
            <a:off x="776598" y="902208"/>
            <a:ext cx="4058800" cy="5287518"/>
          </a:xfrm>
          <a:prstGeom prst="rect">
            <a:avLst/>
          </a:prstGeom>
        </p:spPr>
      </p:pic>
      <p:cxnSp>
        <p:nvCxnSpPr>
          <p:cNvPr id="5" name="Straight Arrow Connector 4">
            <a:extLst>
              <a:ext uri="{FF2B5EF4-FFF2-40B4-BE49-F238E27FC236}">
                <a16:creationId xmlns:a16="http://schemas.microsoft.com/office/drawing/2014/main" id="{07DF737C-4612-A7FD-A7EB-AC301DC42EC8}"/>
              </a:ext>
            </a:extLst>
          </p:cNvPr>
          <p:cNvCxnSpPr>
            <a:cxnSpLocks/>
          </p:cNvCxnSpPr>
          <p:nvPr/>
        </p:nvCxnSpPr>
        <p:spPr>
          <a:xfrm>
            <a:off x="4986528" y="2410222"/>
            <a:ext cx="1109472"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0365E91-46A0-8719-B1E0-3F546AD39BC3}"/>
              </a:ext>
            </a:extLst>
          </p:cNvPr>
          <p:cNvSpPr txBox="1"/>
          <p:nvPr/>
        </p:nvSpPr>
        <p:spPr>
          <a:xfrm>
            <a:off x="6247130" y="1634275"/>
            <a:ext cx="4436752" cy="1323439"/>
          </a:xfrm>
          <a:prstGeom prst="rect">
            <a:avLst/>
          </a:prstGeom>
          <a:noFill/>
        </p:spPr>
        <p:txBody>
          <a:bodyPr wrap="square" rtlCol="0">
            <a:spAutoFit/>
          </a:bodyPr>
          <a:lstStyle/>
          <a:p>
            <a:r>
              <a:rPr lang="en-US" sz="2000" dirty="0"/>
              <a:t>More Community Birth and Transfer Resources in Part V of the Toolkit to Support Vaginal Birth! visit </a:t>
            </a:r>
            <a:r>
              <a:rPr lang="en-US" sz="2000" dirty="0">
                <a:hlinkClick r:id="rId4"/>
              </a:rPr>
              <a:t>https://www.cmqcc.org/VBirthToolkit</a:t>
            </a:r>
            <a:r>
              <a:rPr lang="en-US" sz="2000" dirty="0"/>
              <a:t> </a:t>
            </a:r>
          </a:p>
        </p:txBody>
      </p:sp>
      <p:cxnSp>
        <p:nvCxnSpPr>
          <p:cNvPr id="8" name="Straight Arrow Connector 7">
            <a:extLst>
              <a:ext uri="{FF2B5EF4-FFF2-40B4-BE49-F238E27FC236}">
                <a16:creationId xmlns:a16="http://schemas.microsoft.com/office/drawing/2014/main" id="{D90EEFE5-B3EC-EB63-13A7-AC43A34030DD}"/>
              </a:ext>
            </a:extLst>
          </p:cNvPr>
          <p:cNvCxnSpPr>
            <a:cxnSpLocks/>
          </p:cNvCxnSpPr>
          <p:nvPr/>
        </p:nvCxnSpPr>
        <p:spPr>
          <a:xfrm>
            <a:off x="4998720" y="4476767"/>
            <a:ext cx="1109472"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870A31F-9AD0-4622-9129-F58FF4AD9535}"/>
              </a:ext>
            </a:extLst>
          </p:cNvPr>
          <p:cNvSpPr txBox="1"/>
          <p:nvPr/>
        </p:nvSpPr>
        <p:spPr>
          <a:xfrm>
            <a:off x="6271514" y="4095463"/>
            <a:ext cx="3742944" cy="2554545"/>
          </a:xfrm>
          <a:prstGeom prst="rect">
            <a:avLst/>
          </a:prstGeom>
          <a:noFill/>
        </p:spPr>
        <p:txBody>
          <a:bodyPr wrap="square" rtlCol="0">
            <a:spAutoFit/>
          </a:bodyPr>
          <a:lstStyle/>
          <a:p>
            <a:r>
              <a:rPr lang="en-US" sz="2000" dirty="0"/>
              <a:t>The previous 3 webinars in this series are located here:</a:t>
            </a:r>
          </a:p>
          <a:p>
            <a:r>
              <a:rPr lang="en-US" sz="2000" dirty="0">
                <a:hlinkClick r:id="rId5"/>
              </a:rPr>
              <a:t>https://www.cmqcc.org/resources-tool-kits/webinars</a:t>
            </a:r>
            <a:endParaRPr lang="en-US" sz="2000" dirty="0"/>
          </a:p>
          <a:p>
            <a:endParaRPr lang="en-US" sz="2000" dirty="0"/>
          </a:p>
          <a:p>
            <a:r>
              <a:rPr lang="en-US" sz="2000" dirty="0"/>
              <a:t>(Team-based care, Midwifery Integration, and Partnering with Doulas)</a:t>
            </a:r>
          </a:p>
        </p:txBody>
      </p:sp>
      <p:pic>
        <p:nvPicPr>
          <p:cNvPr id="11" name="Picture 10" descr="A qr code with a dinosaur&#10;&#10;Description automatically generated">
            <a:extLst>
              <a:ext uri="{FF2B5EF4-FFF2-40B4-BE49-F238E27FC236}">
                <a16:creationId xmlns:a16="http://schemas.microsoft.com/office/drawing/2014/main" id="{F79EEE83-C286-BC77-DCF9-146DF0075455}"/>
              </a:ext>
            </a:extLst>
          </p:cNvPr>
          <p:cNvPicPr>
            <a:picLocks noChangeAspect="1"/>
          </p:cNvPicPr>
          <p:nvPr/>
        </p:nvPicPr>
        <p:blipFill>
          <a:blip r:embed="rId6"/>
          <a:stretch>
            <a:fillRect/>
          </a:stretch>
        </p:blipFill>
        <p:spPr>
          <a:xfrm>
            <a:off x="10541896" y="5019743"/>
            <a:ext cx="1602486" cy="1602486"/>
          </a:xfrm>
          <a:prstGeom prst="rect">
            <a:avLst/>
          </a:prstGeom>
        </p:spPr>
      </p:pic>
      <p:pic>
        <p:nvPicPr>
          <p:cNvPr id="13" name="Picture 12" descr="A qr code with a dinosaur&#10;&#10;Description automatically generated">
            <a:extLst>
              <a:ext uri="{FF2B5EF4-FFF2-40B4-BE49-F238E27FC236}">
                <a16:creationId xmlns:a16="http://schemas.microsoft.com/office/drawing/2014/main" id="{7A137854-B19D-9545-F15E-796E91853DF1}"/>
              </a:ext>
            </a:extLst>
          </p:cNvPr>
          <p:cNvPicPr>
            <a:picLocks noChangeAspect="1"/>
          </p:cNvPicPr>
          <p:nvPr/>
        </p:nvPicPr>
        <p:blipFill>
          <a:blip r:embed="rId7"/>
          <a:stretch>
            <a:fillRect/>
          </a:stretch>
        </p:blipFill>
        <p:spPr>
          <a:xfrm>
            <a:off x="10564502" y="1506054"/>
            <a:ext cx="1579880" cy="1579880"/>
          </a:xfrm>
          <a:prstGeom prst="rect">
            <a:avLst/>
          </a:prstGeom>
        </p:spPr>
      </p:pic>
      <p:cxnSp>
        <p:nvCxnSpPr>
          <p:cNvPr id="15" name="Straight Connector 14">
            <a:extLst>
              <a:ext uri="{FF2B5EF4-FFF2-40B4-BE49-F238E27FC236}">
                <a16:creationId xmlns:a16="http://schemas.microsoft.com/office/drawing/2014/main" id="{5DB71199-8F03-7F33-68B8-FE937C7CAF09}"/>
              </a:ext>
            </a:extLst>
          </p:cNvPr>
          <p:cNvCxnSpPr>
            <a:cxnSpLocks/>
          </p:cNvCxnSpPr>
          <p:nvPr/>
        </p:nvCxnSpPr>
        <p:spPr>
          <a:xfrm>
            <a:off x="6271514" y="3657600"/>
            <a:ext cx="573760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987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0ED1F2-8812-C4F3-A6D8-A9AE2A278B43}"/>
              </a:ext>
            </a:extLst>
          </p:cNvPr>
          <p:cNvSpPr/>
          <p:nvPr/>
        </p:nvSpPr>
        <p:spPr>
          <a:xfrm>
            <a:off x="-1" y="518160"/>
            <a:ext cx="3287947" cy="6339840"/>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669D67A-7B40-9BB2-79DA-22F737D0B4AA}"/>
              </a:ext>
            </a:extLst>
          </p:cNvPr>
          <p:cNvSpPr txBox="1"/>
          <p:nvPr/>
        </p:nvSpPr>
        <p:spPr>
          <a:xfrm>
            <a:off x="97111" y="2872472"/>
            <a:ext cx="3093722" cy="1118255"/>
          </a:xfrm>
          <a:prstGeom prst="rect">
            <a:avLst/>
          </a:prstGeom>
          <a:noFill/>
        </p:spPr>
        <p:txBody>
          <a:bodyPr wrap="square" rtlCol="0">
            <a:spAutoFit/>
          </a:bodyPr>
          <a:lstStyle/>
          <a:p>
            <a:pPr algn="ctr"/>
            <a:r>
              <a:rPr lang="en-US" sz="5000" baseline="30000" dirty="0">
                <a:latin typeface="Daytona Condensed" panose="020B0306030503040204" pitchFamily="34" charset="0"/>
              </a:rPr>
              <a:t>Panelist Discussion</a:t>
            </a:r>
          </a:p>
        </p:txBody>
      </p:sp>
      <p:pic>
        <p:nvPicPr>
          <p:cNvPr id="5" name="Picture 4" descr="A collage of women with text&#10;&#10;Description automatically generated">
            <a:extLst>
              <a:ext uri="{FF2B5EF4-FFF2-40B4-BE49-F238E27FC236}">
                <a16:creationId xmlns:a16="http://schemas.microsoft.com/office/drawing/2014/main" id="{9A804937-603C-36CD-C15F-5B8175D1FF85}"/>
              </a:ext>
            </a:extLst>
          </p:cNvPr>
          <p:cNvPicPr>
            <a:picLocks noChangeAspect="1"/>
          </p:cNvPicPr>
          <p:nvPr/>
        </p:nvPicPr>
        <p:blipFill>
          <a:blip r:embed="rId2"/>
          <a:stretch>
            <a:fillRect/>
          </a:stretch>
        </p:blipFill>
        <p:spPr>
          <a:xfrm>
            <a:off x="5097460" y="841562"/>
            <a:ext cx="4889312" cy="5693035"/>
          </a:xfrm>
          <a:prstGeom prst="rect">
            <a:avLst/>
          </a:prstGeom>
        </p:spPr>
      </p:pic>
    </p:spTree>
    <p:extLst>
      <p:ext uri="{BB962C8B-B14F-4D97-AF65-F5344CB8AC3E}">
        <p14:creationId xmlns:p14="http://schemas.microsoft.com/office/powerpoint/2010/main" val="2987458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70" name="Google Shape;370;p1"/>
          <p:cNvSpPr txBox="1">
            <a:spLocks noGrp="1"/>
          </p:cNvSpPr>
          <p:nvPr>
            <p:ph type="subTitle" idx="1"/>
          </p:nvPr>
        </p:nvSpPr>
        <p:spPr>
          <a:xfrm>
            <a:off x="193755" y="1813436"/>
            <a:ext cx="11797630" cy="1137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0"/>
              </a:spcBef>
              <a:spcAft>
                <a:spcPts val="0"/>
              </a:spcAft>
              <a:buSzPts val="2400"/>
              <a:buNone/>
            </a:pPr>
            <a:r>
              <a:rPr lang="en-US" sz="1900" dirty="0"/>
              <a:t>Currently recognized identifiers such as </a:t>
            </a:r>
            <a:r>
              <a:rPr lang="en-US" sz="1900" b="1" dirty="0"/>
              <a:t>“birthing people,” “mother</a:t>
            </a:r>
            <a:r>
              <a:rPr lang="en-US" sz="1900" dirty="0"/>
              <a:t>,” </a:t>
            </a:r>
            <a:r>
              <a:rPr lang="en-US" sz="1900" b="1" dirty="0"/>
              <a:t>“maternal,” “they,” “them,</a:t>
            </a:r>
            <a:r>
              <a:rPr lang="en-US" sz="1900" dirty="0"/>
              <a:t>” </a:t>
            </a:r>
            <a:r>
              <a:rPr lang="en-US" sz="1900" b="1" dirty="0"/>
              <a:t>“she,</a:t>
            </a:r>
            <a:r>
              <a:rPr lang="en-US" sz="1900" dirty="0"/>
              <a:t>” </a:t>
            </a:r>
            <a:r>
              <a:rPr lang="en-US" sz="1900" b="1" dirty="0"/>
              <a:t>“her.” </a:t>
            </a:r>
            <a:r>
              <a:rPr lang="en-US" sz="1900" dirty="0"/>
              <a:t>and </a:t>
            </a:r>
            <a:r>
              <a:rPr lang="en-US" sz="1900" b="1" dirty="0"/>
              <a:t>“pregnancy-capable person” </a:t>
            </a:r>
            <a:r>
              <a:rPr lang="en-US" sz="1900" dirty="0"/>
              <a:t>are used in reference to a person who is pregnant or has given birth. </a:t>
            </a:r>
          </a:p>
          <a:p>
            <a:pPr marL="0" lvl="0" indent="0" algn="ctr" rtl="0">
              <a:lnSpc>
                <a:spcPct val="100000"/>
              </a:lnSpc>
              <a:spcBef>
                <a:spcPts val="0"/>
              </a:spcBef>
              <a:spcAft>
                <a:spcPts val="0"/>
              </a:spcAft>
              <a:buSzPts val="2400"/>
              <a:buNone/>
            </a:pPr>
            <a:r>
              <a:rPr lang="en-US" sz="1900" dirty="0"/>
              <a:t>We recognize not all people who become pregnant and give birth identify as mothers or women and will use the above-recognized terms interchangeably to represent all those present in this space receiving care for pregnancy services. All persons are equally deserving of respectful patient-centered care that helps them attain their full potential and live authentic, healthy lives. The healthcare team should respect individual patient preferences regarding gendered language throughout the course of their care.</a:t>
            </a:r>
          </a:p>
          <a:p>
            <a:pPr marL="0" lvl="0" indent="0" algn="ctr" rtl="0">
              <a:lnSpc>
                <a:spcPct val="100000"/>
              </a:lnSpc>
              <a:spcBef>
                <a:spcPts val="0"/>
              </a:spcBef>
              <a:spcAft>
                <a:spcPts val="0"/>
              </a:spcAft>
              <a:buSzPts val="2400"/>
              <a:buNone/>
            </a:pPr>
            <a:endParaRPr lang="en-US" sz="1900" dirty="0"/>
          </a:p>
          <a:p>
            <a:pPr marL="0" lvl="0" indent="0" algn="ctr" rtl="0">
              <a:lnSpc>
                <a:spcPct val="100000"/>
              </a:lnSpc>
              <a:spcBef>
                <a:spcPts val="0"/>
              </a:spcBef>
              <a:spcAft>
                <a:spcPts val="0"/>
              </a:spcAft>
              <a:buSzPts val="2400"/>
              <a:buNone/>
            </a:pPr>
            <a:r>
              <a:rPr lang="en-US" sz="1900" dirty="0"/>
              <a:t>The term </a:t>
            </a:r>
            <a:r>
              <a:rPr lang="en-US" sz="1900" b="1" dirty="0"/>
              <a:t>“family” </a:t>
            </a:r>
            <a:r>
              <a:rPr lang="en-US" sz="1900" dirty="0"/>
              <a:t>is used to refer to any persons the pregnant or postpartum patient designates as such (alternatives: partners, husbands, wives, support persons, loved ones). </a:t>
            </a:r>
          </a:p>
          <a:p>
            <a:pPr marL="0" lvl="0" indent="0" algn="ctr" rtl="0">
              <a:lnSpc>
                <a:spcPct val="100000"/>
              </a:lnSpc>
              <a:spcBef>
                <a:spcPts val="0"/>
              </a:spcBef>
              <a:spcAft>
                <a:spcPts val="0"/>
              </a:spcAft>
              <a:buSzPts val="2400"/>
              <a:buNone/>
            </a:pPr>
            <a:endParaRPr lang="en-US" sz="1900" dirty="0"/>
          </a:p>
          <a:p>
            <a:pPr marL="0" lvl="0" indent="0" algn="ctr" rtl="0">
              <a:lnSpc>
                <a:spcPct val="100000"/>
              </a:lnSpc>
              <a:spcBef>
                <a:spcPts val="0"/>
              </a:spcBef>
              <a:spcAft>
                <a:spcPts val="0"/>
              </a:spcAft>
              <a:buSzPts val="2400"/>
              <a:buNone/>
            </a:pPr>
            <a:r>
              <a:rPr lang="en-US" sz="1900" dirty="0"/>
              <a:t>The term </a:t>
            </a:r>
            <a:r>
              <a:rPr lang="en-US" sz="1900" b="1" dirty="0"/>
              <a:t>“clinician” </a:t>
            </a:r>
            <a:r>
              <a:rPr lang="en-US" sz="1900" dirty="0"/>
              <a:t>is used to denote nursing and medical staff, whereas the term </a:t>
            </a:r>
            <a:r>
              <a:rPr lang="en-US" sz="1900" b="1" dirty="0"/>
              <a:t>“provider” </a:t>
            </a:r>
            <a:r>
              <a:rPr lang="en-US" sz="1900" dirty="0"/>
              <a:t>refers to a clinician with diagnosing and prescribing authority.</a:t>
            </a:r>
          </a:p>
          <a:p>
            <a:pPr marL="0" lvl="0" indent="0" algn="ctr" rtl="0">
              <a:lnSpc>
                <a:spcPct val="100000"/>
              </a:lnSpc>
              <a:spcBef>
                <a:spcPts val="0"/>
              </a:spcBef>
              <a:spcAft>
                <a:spcPts val="0"/>
              </a:spcAft>
              <a:buSzPts val="2400"/>
              <a:buNone/>
            </a:pPr>
            <a:endParaRPr lang="en-US" sz="2000" dirty="0"/>
          </a:p>
          <a:p>
            <a:pPr marL="0" lvl="0" indent="0" algn="ctr" rtl="0">
              <a:lnSpc>
                <a:spcPct val="100000"/>
              </a:lnSpc>
              <a:spcBef>
                <a:spcPts val="720"/>
              </a:spcBef>
              <a:spcAft>
                <a:spcPts val="0"/>
              </a:spcAft>
              <a:buSzPts val="2700"/>
              <a:buNone/>
            </a:pPr>
            <a:endParaRPr sz="3600" dirty="0"/>
          </a:p>
        </p:txBody>
      </p:sp>
      <p:sp>
        <p:nvSpPr>
          <p:cNvPr id="3" name="Rectangle 2">
            <a:extLst>
              <a:ext uri="{FF2B5EF4-FFF2-40B4-BE49-F238E27FC236}">
                <a16:creationId xmlns:a16="http://schemas.microsoft.com/office/drawing/2014/main" id="{B4BF5FC7-3C5D-A367-E372-77B201DAFA3E}"/>
              </a:ext>
            </a:extLst>
          </p:cNvPr>
          <p:cNvSpPr/>
          <p:nvPr/>
        </p:nvSpPr>
        <p:spPr>
          <a:xfrm rot="16200000">
            <a:off x="5140071" y="-5143499"/>
            <a:ext cx="1904997" cy="12192000"/>
          </a:xfrm>
          <a:prstGeom prst="rect">
            <a:avLst/>
          </a:prstGeom>
          <a:solidFill>
            <a:srgbClr val="D96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2F1944C5-828D-2911-27F5-731C0D83CC09}"/>
              </a:ext>
            </a:extLst>
          </p:cNvPr>
          <p:cNvSpPr txBox="1">
            <a:spLocks/>
          </p:cNvSpPr>
          <p:nvPr/>
        </p:nvSpPr>
        <p:spPr>
          <a:xfrm>
            <a:off x="327920" y="322981"/>
            <a:ext cx="115293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
                <a:ea typeface="+mj-ea"/>
                <a:cs typeface="+mj-cs"/>
              </a:defRPr>
            </a:lvl1pPr>
          </a:lstStyle>
          <a:p>
            <a:pPr algn="ctr"/>
            <a:r>
              <a:rPr lang="en-US" b="1" dirty="0"/>
              <a:t>Inclusive Language Notice</a:t>
            </a:r>
            <a:br>
              <a:rPr lang="en-US" b="1" dirty="0"/>
            </a:br>
            <a:endParaRPr lang="en-US" b="1" dirty="0"/>
          </a:p>
        </p:txBody>
      </p:sp>
      <p:pic>
        <p:nvPicPr>
          <p:cNvPr id="5" name="Picture 4" descr="A close-up of a logo&#10;&#10;Description automatically generated with low confidence">
            <a:extLst>
              <a:ext uri="{FF2B5EF4-FFF2-40B4-BE49-F238E27FC236}">
                <a16:creationId xmlns:a16="http://schemas.microsoft.com/office/drawing/2014/main" id="{18B3A3E7-3291-D31D-2785-0991F7BE747E}"/>
              </a:ext>
            </a:extLst>
          </p:cNvPr>
          <p:cNvPicPr>
            <a:picLocks noChangeAspect="1"/>
          </p:cNvPicPr>
          <p:nvPr/>
        </p:nvPicPr>
        <p:blipFill>
          <a:blip r:embed="rId3"/>
          <a:stretch>
            <a:fillRect/>
          </a:stretch>
        </p:blipFill>
        <p:spPr>
          <a:xfrm>
            <a:off x="193755" y="6234431"/>
            <a:ext cx="2034540" cy="422982"/>
          </a:xfrm>
          <a:prstGeom prst="rect">
            <a:avLst/>
          </a:prstGeom>
        </p:spPr>
      </p:pic>
    </p:spTree>
    <p:extLst>
      <p:ext uri="{BB962C8B-B14F-4D97-AF65-F5344CB8AC3E}">
        <p14:creationId xmlns:p14="http://schemas.microsoft.com/office/powerpoint/2010/main" val="172714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B3946-5CC2-0970-3FA2-A7CD9864BCCC}"/>
              </a:ext>
            </a:extLst>
          </p:cNvPr>
          <p:cNvSpPr>
            <a:spLocks noGrp="1"/>
          </p:cNvSpPr>
          <p:nvPr>
            <p:ph type="title"/>
          </p:nvPr>
        </p:nvSpPr>
        <p:spPr>
          <a:xfrm>
            <a:off x="1270836" y="506695"/>
            <a:ext cx="3774554" cy="914400"/>
          </a:xfrm>
        </p:spPr>
        <p:txBody>
          <a:bodyPr>
            <a:normAutofit fontScale="90000"/>
          </a:bodyPr>
          <a:lstStyle/>
          <a:p>
            <a:r>
              <a:rPr lang="en-US" dirty="0"/>
              <a:t>Today’s Presenters</a:t>
            </a:r>
          </a:p>
        </p:txBody>
      </p:sp>
      <p:pic>
        <p:nvPicPr>
          <p:cNvPr id="8" name="Picture 7" descr="A person with long hair&#10;&#10;Description automatically generated">
            <a:extLst>
              <a:ext uri="{FF2B5EF4-FFF2-40B4-BE49-F238E27FC236}">
                <a16:creationId xmlns:a16="http://schemas.microsoft.com/office/drawing/2014/main" id="{D35A59EB-7A1A-ACE9-6B02-E83C1EBE3BEE}"/>
              </a:ext>
            </a:extLst>
          </p:cNvPr>
          <p:cNvPicPr>
            <a:picLocks noChangeAspect="1"/>
          </p:cNvPicPr>
          <p:nvPr/>
        </p:nvPicPr>
        <p:blipFill>
          <a:blip r:embed="rId3"/>
          <a:stretch>
            <a:fillRect/>
          </a:stretch>
        </p:blipFill>
        <p:spPr>
          <a:xfrm>
            <a:off x="998706" y="1488332"/>
            <a:ext cx="1830901" cy="2052536"/>
          </a:xfrm>
          <a:prstGeom prst="rect">
            <a:avLst/>
          </a:prstGeom>
        </p:spPr>
      </p:pic>
      <p:pic>
        <p:nvPicPr>
          <p:cNvPr id="16" name="Picture 15" descr="A person with curly hair wearing glasses&#10;&#10;Description automatically generated">
            <a:extLst>
              <a:ext uri="{FF2B5EF4-FFF2-40B4-BE49-F238E27FC236}">
                <a16:creationId xmlns:a16="http://schemas.microsoft.com/office/drawing/2014/main" id="{1D367F5F-3F30-89DF-7334-2DA01CDF9721}"/>
              </a:ext>
            </a:extLst>
          </p:cNvPr>
          <p:cNvPicPr>
            <a:picLocks noChangeAspect="1"/>
          </p:cNvPicPr>
          <p:nvPr/>
        </p:nvPicPr>
        <p:blipFill>
          <a:blip r:embed="rId4"/>
          <a:stretch>
            <a:fillRect/>
          </a:stretch>
        </p:blipFill>
        <p:spPr>
          <a:xfrm>
            <a:off x="6542978" y="1362792"/>
            <a:ext cx="2042858" cy="2284774"/>
          </a:xfrm>
          <a:prstGeom prst="rect">
            <a:avLst/>
          </a:prstGeom>
        </p:spPr>
      </p:pic>
      <p:pic>
        <p:nvPicPr>
          <p:cNvPr id="22" name="Picture 21" descr="A person smiling at the camera&#10;&#10;Description automatically generated">
            <a:extLst>
              <a:ext uri="{FF2B5EF4-FFF2-40B4-BE49-F238E27FC236}">
                <a16:creationId xmlns:a16="http://schemas.microsoft.com/office/drawing/2014/main" id="{8CF0B2E5-4B07-7CF7-B561-0805F14CDDA9}"/>
              </a:ext>
            </a:extLst>
          </p:cNvPr>
          <p:cNvPicPr>
            <a:picLocks noChangeAspect="1"/>
          </p:cNvPicPr>
          <p:nvPr/>
        </p:nvPicPr>
        <p:blipFill>
          <a:blip r:embed="rId5"/>
          <a:stretch>
            <a:fillRect/>
          </a:stretch>
        </p:blipFill>
        <p:spPr>
          <a:xfrm>
            <a:off x="9239263" y="4375841"/>
            <a:ext cx="2216749" cy="2304715"/>
          </a:xfrm>
          <a:prstGeom prst="rect">
            <a:avLst/>
          </a:prstGeom>
        </p:spPr>
      </p:pic>
      <p:pic>
        <p:nvPicPr>
          <p:cNvPr id="24" name="Picture 23" descr="A person smiling for the camera&#10;&#10;Description automatically generated">
            <a:extLst>
              <a:ext uri="{FF2B5EF4-FFF2-40B4-BE49-F238E27FC236}">
                <a16:creationId xmlns:a16="http://schemas.microsoft.com/office/drawing/2014/main" id="{6618F84F-B9A6-4344-19FC-510521731875}"/>
              </a:ext>
            </a:extLst>
          </p:cNvPr>
          <p:cNvPicPr>
            <a:picLocks noChangeAspect="1"/>
          </p:cNvPicPr>
          <p:nvPr/>
        </p:nvPicPr>
        <p:blipFill>
          <a:blip r:embed="rId6"/>
          <a:stretch>
            <a:fillRect/>
          </a:stretch>
        </p:blipFill>
        <p:spPr>
          <a:xfrm>
            <a:off x="9251268" y="1316751"/>
            <a:ext cx="2254395" cy="2330815"/>
          </a:xfrm>
          <a:prstGeom prst="rect">
            <a:avLst/>
          </a:prstGeom>
        </p:spPr>
      </p:pic>
      <p:pic>
        <p:nvPicPr>
          <p:cNvPr id="28" name="Picture 27" descr="A close-up of a person smiling&#10;&#10;Description automatically generated">
            <a:extLst>
              <a:ext uri="{FF2B5EF4-FFF2-40B4-BE49-F238E27FC236}">
                <a16:creationId xmlns:a16="http://schemas.microsoft.com/office/drawing/2014/main" id="{763711EC-814E-E1C7-E53E-6730B89B6824}"/>
              </a:ext>
            </a:extLst>
          </p:cNvPr>
          <p:cNvPicPr>
            <a:picLocks noChangeAspect="1"/>
          </p:cNvPicPr>
          <p:nvPr/>
        </p:nvPicPr>
        <p:blipFill>
          <a:blip r:embed="rId7"/>
          <a:stretch>
            <a:fillRect/>
          </a:stretch>
        </p:blipFill>
        <p:spPr>
          <a:xfrm>
            <a:off x="3606166" y="1459176"/>
            <a:ext cx="2042858" cy="2134433"/>
          </a:xfrm>
          <a:prstGeom prst="rect">
            <a:avLst/>
          </a:prstGeom>
        </p:spPr>
      </p:pic>
      <p:pic>
        <p:nvPicPr>
          <p:cNvPr id="32" name="Picture 31" descr="A person smiling at the camera&#10;&#10;Description automatically generated">
            <a:extLst>
              <a:ext uri="{FF2B5EF4-FFF2-40B4-BE49-F238E27FC236}">
                <a16:creationId xmlns:a16="http://schemas.microsoft.com/office/drawing/2014/main" id="{18898539-D44F-8285-1660-A3C2F6F298D2}"/>
              </a:ext>
            </a:extLst>
          </p:cNvPr>
          <p:cNvPicPr>
            <a:picLocks noChangeAspect="1"/>
          </p:cNvPicPr>
          <p:nvPr/>
        </p:nvPicPr>
        <p:blipFill>
          <a:blip r:embed="rId8"/>
          <a:stretch>
            <a:fillRect/>
          </a:stretch>
        </p:blipFill>
        <p:spPr>
          <a:xfrm>
            <a:off x="832729" y="4458093"/>
            <a:ext cx="2057836" cy="2222463"/>
          </a:xfrm>
          <a:prstGeom prst="rect">
            <a:avLst/>
          </a:prstGeom>
        </p:spPr>
      </p:pic>
      <p:sp>
        <p:nvSpPr>
          <p:cNvPr id="34" name="TextBox 33">
            <a:extLst>
              <a:ext uri="{FF2B5EF4-FFF2-40B4-BE49-F238E27FC236}">
                <a16:creationId xmlns:a16="http://schemas.microsoft.com/office/drawing/2014/main" id="{81C1A357-E767-B2AD-3892-C2537F186098}"/>
              </a:ext>
            </a:extLst>
          </p:cNvPr>
          <p:cNvSpPr txBox="1"/>
          <p:nvPr/>
        </p:nvSpPr>
        <p:spPr>
          <a:xfrm>
            <a:off x="946567" y="3591011"/>
            <a:ext cx="2042858" cy="584775"/>
          </a:xfrm>
          <a:prstGeom prst="rect">
            <a:avLst/>
          </a:prstGeom>
          <a:noFill/>
        </p:spPr>
        <p:txBody>
          <a:bodyPr wrap="square">
            <a:spAutoFit/>
          </a:bodyPr>
          <a:lstStyle/>
          <a:p>
            <a:r>
              <a:rPr lang="en-US" sz="1600" dirty="0">
                <a:solidFill>
                  <a:schemeClr val="tx1"/>
                </a:solidFill>
              </a:rPr>
              <a:t>Silke </a:t>
            </a:r>
            <a:r>
              <a:rPr lang="en-US" sz="1600" dirty="0" err="1">
                <a:solidFill>
                  <a:schemeClr val="tx1"/>
                </a:solidFill>
              </a:rPr>
              <a:t>Akerson</a:t>
            </a:r>
            <a:r>
              <a:rPr lang="en-US" sz="1600" dirty="0">
                <a:solidFill>
                  <a:schemeClr val="tx1"/>
                </a:solidFill>
              </a:rPr>
              <a:t>, MPH, CPM, LDM</a:t>
            </a:r>
          </a:p>
        </p:txBody>
      </p:sp>
      <p:sp>
        <p:nvSpPr>
          <p:cNvPr id="36" name="TextBox 35">
            <a:extLst>
              <a:ext uri="{FF2B5EF4-FFF2-40B4-BE49-F238E27FC236}">
                <a16:creationId xmlns:a16="http://schemas.microsoft.com/office/drawing/2014/main" id="{964420AE-D545-F24C-2E04-70C84421D50A}"/>
              </a:ext>
            </a:extLst>
          </p:cNvPr>
          <p:cNvSpPr txBox="1"/>
          <p:nvPr/>
        </p:nvSpPr>
        <p:spPr>
          <a:xfrm>
            <a:off x="2892989" y="5103622"/>
            <a:ext cx="2042858" cy="830997"/>
          </a:xfrm>
          <a:prstGeom prst="rect">
            <a:avLst/>
          </a:prstGeom>
          <a:noFill/>
        </p:spPr>
        <p:txBody>
          <a:bodyPr wrap="square">
            <a:spAutoFit/>
          </a:bodyPr>
          <a:lstStyle/>
          <a:p>
            <a:r>
              <a:rPr lang="en-US" sz="1600" dirty="0">
                <a:solidFill>
                  <a:schemeClr val="tx1"/>
                </a:solidFill>
              </a:rPr>
              <a:t>Facilitator:</a:t>
            </a:r>
          </a:p>
          <a:p>
            <a:r>
              <a:rPr lang="en-US" sz="1600" dirty="0">
                <a:solidFill>
                  <a:schemeClr val="tx1"/>
                </a:solidFill>
              </a:rPr>
              <a:t>Holly Smith, CNM, MPH, FACNM</a:t>
            </a:r>
          </a:p>
        </p:txBody>
      </p:sp>
      <p:sp>
        <p:nvSpPr>
          <p:cNvPr id="37" name="TextBox 36">
            <a:extLst>
              <a:ext uri="{FF2B5EF4-FFF2-40B4-BE49-F238E27FC236}">
                <a16:creationId xmlns:a16="http://schemas.microsoft.com/office/drawing/2014/main" id="{F9A5E42A-EB12-D01C-4A1D-A7F8EB90453D}"/>
              </a:ext>
            </a:extLst>
          </p:cNvPr>
          <p:cNvSpPr txBox="1"/>
          <p:nvPr/>
        </p:nvSpPr>
        <p:spPr>
          <a:xfrm>
            <a:off x="3599064" y="3669772"/>
            <a:ext cx="1446326" cy="523220"/>
          </a:xfrm>
          <a:prstGeom prst="rect">
            <a:avLst/>
          </a:prstGeom>
          <a:noFill/>
        </p:spPr>
        <p:txBody>
          <a:bodyPr wrap="square">
            <a:spAutoFit/>
          </a:bodyPr>
          <a:lstStyle/>
          <a:p>
            <a:r>
              <a:rPr lang="en-US" sz="1400" dirty="0">
                <a:solidFill>
                  <a:schemeClr val="tx1"/>
                </a:solidFill>
              </a:rPr>
              <a:t>Blair Dudley, MPH</a:t>
            </a:r>
          </a:p>
        </p:txBody>
      </p:sp>
      <p:sp>
        <p:nvSpPr>
          <p:cNvPr id="39" name="TextBox 38">
            <a:extLst>
              <a:ext uri="{FF2B5EF4-FFF2-40B4-BE49-F238E27FC236}">
                <a16:creationId xmlns:a16="http://schemas.microsoft.com/office/drawing/2014/main" id="{4468AC5A-2020-74BC-1F44-F6381A6DCB6F}"/>
              </a:ext>
            </a:extLst>
          </p:cNvPr>
          <p:cNvSpPr txBox="1"/>
          <p:nvPr/>
        </p:nvSpPr>
        <p:spPr>
          <a:xfrm>
            <a:off x="9261052" y="3695981"/>
            <a:ext cx="2437397" cy="584775"/>
          </a:xfrm>
          <a:prstGeom prst="rect">
            <a:avLst/>
          </a:prstGeom>
          <a:noFill/>
        </p:spPr>
        <p:txBody>
          <a:bodyPr wrap="square">
            <a:spAutoFit/>
          </a:bodyPr>
          <a:lstStyle/>
          <a:p>
            <a:r>
              <a:rPr lang="en-US" sz="1600" dirty="0">
                <a:solidFill>
                  <a:schemeClr val="tx1"/>
                </a:solidFill>
              </a:rPr>
              <a:t>Kimberly </a:t>
            </a:r>
            <a:r>
              <a:rPr lang="en-US" sz="1600" dirty="0" err="1">
                <a:solidFill>
                  <a:schemeClr val="tx1"/>
                </a:solidFill>
              </a:rPr>
              <a:t>Durdin</a:t>
            </a:r>
            <a:r>
              <a:rPr lang="en-US" sz="1600" dirty="0">
                <a:solidFill>
                  <a:schemeClr val="tx1"/>
                </a:solidFill>
              </a:rPr>
              <a:t>, LM, CPM, IBCLC</a:t>
            </a:r>
          </a:p>
        </p:txBody>
      </p:sp>
      <p:sp>
        <p:nvSpPr>
          <p:cNvPr id="40" name="Title 1">
            <a:extLst>
              <a:ext uri="{FF2B5EF4-FFF2-40B4-BE49-F238E27FC236}">
                <a16:creationId xmlns:a16="http://schemas.microsoft.com/office/drawing/2014/main" id="{6EDF1CFD-C535-8578-755B-BAB0FB924EF3}"/>
              </a:ext>
            </a:extLst>
          </p:cNvPr>
          <p:cNvSpPr txBox="1">
            <a:spLocks/>
          </p:cNvSpPr>
          <p:nvPr/>
        </p:nvSpPr>
        <p:spPr>
          <a:xfrm>
            <a:off x="6729449" y="483794"/>
            <a:ext cx="4380511" cy="9144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4000" b="0" i="0" u="none" strike="noStrike" cap="none">
                <a:solidFill>
                  <a:schemeClr val="dk1"/>
                </a:solidFill>
                <a:latin typeface="Arial"/>
                <a:ea typeface="Arial"/>
                <a:cs typeface="Arial"/>
                <a:sym typeface="Arial"/>
              </a:defRPr>
            </a:lvl9pPr>
          </a:lstStyle>
          <a:p>
            <a:r>
              <a:rPr lang="en-US" sz="3200" dirty="0"/>
              <a:t>Today’s Panelists</a:t>
            </a:r>
          </a:p>
        </p:txBody>
      </p:sp>
      <p:sp>
        <p:nvSpPr>
          <p:cNvPr id="42" name="TextBox 41">
            <a:extLst>
              <a:ext uri="{FF2B5EF4-FFF2-40B4-BE49-F238E27FC236}">
                <a16:creationId xmlns:a16="http://schemas.microsoft.com/office/drawing/2014/main" id="{4722D65A-FDD7-9869-13B5-18271360DAAD}"/>
              </a:ext>
            </a:extLst>
          </p:cNvPr>
          <p:cNvSpPr txBox="1"/>
          <p:nvPr/>
        </p:nvSpPr>
        <p:spPr>
          <a:xfrm>
            <a:off x="6542978" y="5248861"/>
            <a:ext cx="2936812" cy="584775"/>
          </a:xfrm>
          <a:prstGeom prst="rect">
            <a:avLst/>
          </a:prstGeom>
          <a:noFill/>
        </p:spPr>
        <p:txBody>
          <a:bodyPr wrap="square">
            <a:spAutoFit/>
          </a:bodyPr>
          <a:lstStyle/>
          <a:p>
            <a:r>
              <a:rPr lang="en-US" sz="1600" dirty="0">
                <a:solidFill>
                  <a:schemeClr val="tx1"/>
                </a:solidFill>
              </a:rPr>
              <a:t>Madeleine Wisner, LM, RM, IBCLC</a:t>
            </a:r>
          </a:p>
        </p:txBody>
      </p:sp>
      <p:sp>
        <p:nvSpPr>
          <p:cNvPr id="44" name="TextBox 43">
            <a:extLst>
              <a:ext uri="{FF2B5EF4-FFF2-40B4-BE49-F238E27FC236}">
                <a16:creationId xmlns:a16="http://schemas.microsoft.com/office/drawing/2014/main" id="{F856A410-D4D5-42DF-BF7C-C58C5914151C}"/>
              </a:ext>
            </a:extLst>
          </p:cNvPr>
          <p:cNvSpPr txBox="1"/>
          <p:nvPr/>
        </p:nvSpPr>
        <p:spPr>
          <a:xfrm>
            <a:off x="6509065" y="3695981"/>
            <a:ext cx="2042858" cy="584775"/>
          </a:xfrm>
          <a:prstGeom prst="rect">
            <a:avLst/>
          </a:prstGeom>
          <a:noFill/>
        </p:spPr>
        <p:txBody>
          <a:bodyPr wrap="square">
            <a:spAutoFit/>
          </a:bodyPr>
          <a:lstStyle/>
          <a:p>
            <a:r>
              <a:rPr lang="en-US" sz="1600" dirty="0">
                <a:solidFill>
                  <a:schemeClr val="tx1"/>
                </a:solidFill>
              </a:rPr>
              <a:t>Melissa Denmark, LM, CPM</a:t>
            </a:r>
          </a:p>
        </p:txBody>
      </p:sp>
      <p:cxnSp>
        <p:nvCxnSpPr>
          <p:cNvPr id="46" name="Straight Connector 45">
            <a:extLst>
              <a:ext uri="{FF2B5EF4-FFF2-40B4-BE49-F238E27FC236}">
                <a16:creationId xmlns:a16="http://schemas.microsoft.com/office/drawing/2014/main" id="{6E17A8AF-1BA3-8191-6BC5-81B89EB5D145}"/>
              </a:ext>
            </a:extLst>
          </p:cNvPr>
          <p:cNvCxnSpPr>
            <a:cxnSpLocks/>
          </p:cNvCxnSpPr>
          <p:nvPr/>
        </p:nvCxnSpPr>
        <p:spPr>
          <a:xfrm>
            <a:off x="6096000" y="1097280"/>
            <a:ext cx="0" cy="558327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840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DE2933-D785-90A5-7F5E-64616AD7E9B5}"/>
              </a:ext>
            </a:extLst>
          </p:cNvPr>
          <p:cNvSpPr/>
          <p:nvPr/>
        </p:nvSpPr>
        <p:spPr>
          <a:xfrm>
            <a:off x="0" y="544749"/>
            <a:ext cx="8188036" cy="6313251"/>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9431E-9C8E-1043-9275-10897F23C828}"/>
              </a:ext>
            </a:extLst>
          </p:cNvPr>
          <p:cNvSpPr>
            <a:spLocks noGrp="1"/>
          </p:cNvSpPr>
          <p:nvPr>
            <p:ph type="title"/>
          </p:nvPr>
        </p:nvSpPr>
        <p:spPr>
          <a:xfrm>
            <a:off x="914400" y="647700"/>
            <a:ext cx="10363200" cy="914400"/>
          </a:xfrm>
        </p:spPr>
        <p:txBody>
          <a:bodyPr>
            <a:normAutofit/>
          </a:bodyPr>
          <a:lstStyle/>
          <a:p>
            <a:r>
              <a:rPr lang="en-US" sz="4500" dirty="0"/>
              <a:t>Objectives</a:t>
            </a:r>
          </a:p>
        </p:txBody>
      </p:sp>
      <p:sp>
        <p:nvSpPr>
          <p:cNvPr id="3" name="Content Placeholder 2">
            <a:extLst>
              <a:ext uri="{FF2B5EF4-FFF2-40B4-BE49-F238E27FC236}">
                <a16:creationId xmlns:a16="http://schemas.microsoft.com/office/drawing/2014/main" id="{7135D9A2-281B-B84D-98DF-159C785A0AA9}"/>
              </a:ext>
            </a:extLst>
          </p:cNvPr>
          <p:cNvSpPr>
            <a:spLocks noGrp="1"/>
          </p:cNvSpPr>
          <p:nvPr>
            <p:ph idx="1"/>
          </p:nvPr>
        </p:nvSpPr>
        <p:spPr>
          <a:xfrm>
            <a:off x="609600" y="1676400"/>
            <a:ext cx="7578436" cy="4419600"/>
          </a:xfrm>
        </p:spPr>
        <p:txBody>
          <a:bodyPr/>
          <a:lstStyle/>
          <a:p>
            <a:pPr marL="596900" indent="-457200" fontAlgn="base">
              <a:spcBef>
                <a:spcPts val="1000"/>
              </a:spcBef>
              <a:buFont typeface="Wingdings" pitchFamily="2" charset="2"/>
              <a:buChar char="§"/>
            </a:pPr>
            <a:r>
              <a:rPr lang="en-US" sz="2300" b="0" i="0" u="none" strike="noStrike" cap="none" dirty="0">
                <a:solidFill>
                  <a:srgbClr val="222222"/>
                </a:solidFill>
                <a:effectLst/>
                <a:latin typeface="Arial" panose="020B0604020202020204" pitchFamily="34" charset="0"/>
              </a:rPr>
              <a:t>Define community birth </a:t>
            </a:r>
            <a:endParaRPr lang="en-US" sz="2300" cap="none" dirty="0">
              <a:solidFill>
                <a:srgbClr val="222222"/>
              </a:solidFill>
              <a:latin typeface="Arial" panose="020B0604020202020204" pitchFamily="34" charset="0"/>
            </a:endParaRPr>
          </a:p>
          <a:p>
            <a:pPr marL="596900" indent="-457200" fontAlgn="base">
              <a:spcBef>
                <a:spcPts val="1000"/>
              </a:spcBef>
              <a:buFont typeface="Wingdings" pitchFamily="2" charset="2"/>
              <a:buChar char="§"/>
            </a:pPr>
            <a:r>
              <a:rPr lang="en-US" sz="2300" b="0" i="0" u="none" strike="noStrike" cap="none" dirty="0">
                <a:solidFill>
                  <a:srgbClr val="222222"/>
                </a:solidFill>
                <a:effectLst/>
                <a:latin typeface="Arial" panose="020B0604020202020204" pitchFamily="34" charset="0"/>
              </a:rPr>
              <a:t>Describe how community birth can improve access to care and lessen disparities in birth outcomes</a:t>
            </a:r>
          </a:p>
          <a:p>
            <a:pPr marL="596900" indent="-457200" fontAlgn="base">
              <a:spcBef>
                <a:spcPts val="1000"/>
              </a:spcBef>
              <a:buFont typeface="Wingdings" pitchFamily="2" charset="2"/>
              <a:buChar char="§"/>
            </a:pPr>
            <a:r>
              <a:rPr lang="en-US" sz="2300" b="0" i="0" u="none" strike="noStrike" cap="none" dirty="0">
                <a:solidFill>
                  <a:srgbClr val="222222"/>
                </a:solidFill>
                <a:effectLst/>
                <a:latin typeface="Arial" panose="020B0604020202020204" pitchFamily="34" charset="0"/>
              </a:rPr>
              <a:t>Summarize the reasons for community birth to hospital transfers</a:t>
            </a:r>
          </a:p>
          <a:p>
            <a:pPr marL="596900" indent="-457200" fontAlgn="base">
              <a:spcBef>
                <a:spcPts val="1000"/>
              </a:spcBef>
              <a:buFont typeface="Wingdings" pitchFamily="2" charset="2"/>
              <a:buChar char="§"/>
            </a:pPr>
            <a:r>
              <a:rPr lang="en-US" sz="2300" cap="none" dirty="0">
                <a:solidFill>
                  <a:srgbClr val="222222"/>
                </a:solidFill>
                <a:latin typeface="Arial" panose="020B0604020202020204" pitchFamily="34" charset="0"/>
              </a:rPr>
              <a:t>Outline</a:t>
            </a:r>
            <a:r>
              <a:rPr lang="en-US" sz="2300" b="0" i="0" u="none" strike="noStrike" cap="none" dirty="0">
                <a:solidFill>
                  <a:srgbClr val="222222"/>
                </a:solidFill>
                <a:effectLst/>
                <a:latin typeface="Arial" panose="020B0604020202020204" pitchFamily="34" charset="0"/>
              </a:rPr>
              <a:t> strategies for partnering with community birth providers to improve safety across birth settings </a:t>
            </a:r>
          </a:p>
          <a:p>
            <a:pPr marL="596900" indent="-457200" fontAlgn="base">
              <a:spcBef>
                <a:spcPts val="1000"/>
              </a:spcBef>
              <a:buFont typeface="Wingdings" pitchFamily="2" charset="2"/>
              <a:buChar char="§"/>
            </a:pPr>
            <a:r>
              <a:rPr lang="en-US" sz="2300" b="0" i="0" u="none" strike="noStrike" cap="none" dirty="0">
                <a:solidFill>
                  <a:srgbClr val="222222"/>
                </a:solidFill>
                <a:effectLst/>
                <a:latin typeface="Arial" panose="020B0604020202020204" pitchFamily="34" charset="0"/>
              </a:rPr>
              <a:t>Review model programs for improving transfers </a:t>
            </a:r>
          </a:p>
          <a:p>
            <a:pPr marL="596900" indent="-457200" fontAlgn="base">
              <a:spcBef>
                <a:spcPts val="1000"/>
              </a:spcBef>
              <a:buFont typeface="Wingdings" pitchFamily="2" charset="2"/>
              <a:buChar char="§"/>
            </a:pPr>
            <a:r>
              <a:rPr lang="en-US" sz="2300" cap="none" dirty="0">
                <a:solidFill>
                  <a:srgbClr val="222222"/>
                </a:solidFill>
                <a:latin typeface="Arial" panose="020B0604020202020204" pitchFamily="34" charset="0"/>
              </a:rPr>
              <a:t>I</a:t>
            </a:r>
            <a:r>
              <a:rPr lang="en-US" sz="2300" b="0" i="0" u="none" strike="noStrike" cap="none" dirty="0">
                <a:solidFill>
                  <a:srgbClr val="222222"/>
                </a:solidFill>
                <a:effectLst/>
                <a:latin typeface="Arial" panose="020B0604020202020204" pitchFamily="34" charset="0"/>
              </a:rPr>
              <a:t>dentify resources </a:t>
            </a:r>
            <a:r>
              <a:rPr lang="en-US" sz="2300" cap="none" dirty="0">
                <a:solidFill>
                  <a:srgbClr val="222222"/>
                </a:solidFill>
                <a:latin typeface="Arial" panose="020B0604020202020204" pitchFamily="34" charset="0"/>
              </a:rPr>
              <a:t>for </a:t>
            </a:r>
            <a:r>
              <a:rPr lang="en-US" sz="2300" b="0" i="0" u="none" strike="noStrike" cap="none" dirty="0">
                <a:solidFill>
                  <a:srgbClr val="222222"/>
                </a:solidFill>
                <a:effectLst/>
                <a:latin typeface="Arial" panose="020B0604020202020204" pitchFamily="34" charset="0"/>
              </a:rPr>
              <a:t>community birth partnership improvement </a:t>
            </a:r>
          </a:p>
          <a:p>
            <a:pPr>
              <a:buFont typeface="Wingdings" pitchFamily="2" charset="2"/>
              <a:buChar char="§"/>
            </a:pPr>
            <a:endParaRPr lang="en-US" sz="2300" dirty="0">
              <a:solidFill>
                <a:srgbClr val="FF0000"/>
              </a:solidFill>
              <a:latin typeface="+mn-lt"/>
            </a:endParaRPr>
          </a:p>
        </p:txBody>
      </p:sp>
      <p:pic>
        <p:nvPicPr>
          <p:cNvPr id="6" name="Picture 5">
            <a:extLst>
              <a:ext uri="{FF2B5EF4-FFF2-40B4-BE49-F238E27FC236}">
                <a16:creationId xmlns:a16="http://schemas.microsoft.com/office/drawing/2014/main" id="{2AB5957C-957D-1785-D5AC-E1C659F26EFC}"/>
              </a:ext>
            </a:extLst>
          </p:cNvPr>
          <p:cNvPicPr>
            <a:picLocks noChangeAspect="1"/>
          </p:cNvPicPr>
          <p:nvPr/>
        </p:nvPicPr>
        <p:blipFill>
          <a:blip r:embed="rId3"/>
          <a:stretch>
            <a:fillRect/>
          </a:stretch>
        </p:blipFill>
        <p:spPr>
          <a:xfrm>
            <a:off x="8188036" y="1406643"/>
            <a:ext cx="3991772" cy="4589462"/>
          </a:xfrm>
          <a:prstGeom prst="rect">
            <a:avLst/>
          </a:prstGeom>
        </p:spPr>
      </p:pic>
    </p:spTree>
    <p:extLst>
      <p:ext uri="{BB962C8B-B14F-4D97-AF65-F5344CB8AC3E}">
        <p14:creationId xmlns:p14="http://schemas.microsoft.com/office/powerpoint/2010/main" val="276133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8C1E25E-0E64-8777-16E0-15071CE5D475}"/>
              </a:ext>
            </a:extLst>
          </p:cNvPr>
          <p:cNvSpPr txBox="1">
            <a:spLocks/>
          </p:cNvSpPr>
          <p:nvPr/>
        </p:nvSpPr>
        <p:spPr>
          <a:xfrm>
            <a:off x="3731774" y="994088"/>
            <a:ext cx="7791450" cy="4684998"/>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81000" algn="l" rtl="0">
              <a:lnSpc>
                <a:spcPct val="100000"/>
              </a:lnSpc>
              <a:spcBef>
                <a:spcPts val="640"/>
              </a:spcBef>
              <a:spcAft>
                <a:spcPts val="0"/>
              </a:spcAft>
              <a:buClr>
                <a:schemeClr val="lt2"/>
              </a:buClr>
              <a:buSzPts val="2400"/>
              <a:buFont typeface="Noto Sans Symbols"/>
              <a:buChar char="■"/>
              <a:defRPr sz="3200" b="0" i="0" u="none" strike="noStrike" cap="none">
                <a:solidFill>
                  <a:schemeClr val="dk1"/>
                </a:solidFill>
                <a:latin typeface="Arial"/>
                <a:ea typeface="Arial"/>
                <a:cs typeface="Arial"/>
                <a:sym typeface="Arial"/>
              </a:defRPr>
            </a:lvl1pPr>
            <a:lvl2pPr marL="914400" marR="0" lvl="1" indent="-370840" algn="l" rtl="0">
              <a:lnSpc>
                <a:spcPct val="100000"/>
              </a:lnSpc>
              <a:spcBef>
                <a:spcPts val="560"/>
              </a:spcBef>
              <a:spcAft>
                <a:spcPts val="0"/>
              </a:spcAft>
              <a:buClr>
                <a:schemeClr val="accent2"/>
              </a:buClr>
              <a:buSzPts val="2240"/>
              <a:buFont typeface="Noto Sans Symbols"/>
              <a:buChar char="◻"/>
              <a:defRPr sz="2800" b="0" i="0" u="none" strike="noStrike" cap="none">
                <a:solidFill>
                  <a:schemeClr val="dk1"/>
                </a:solidFill>
                <a:latin typeface="Arial"/>
                <a:ea typeface="Arial"/>
                <a:cs typeface="Arial"/>
                <a:sym typeface="Arial"/>
              </a:defRPr>
            </a:lvl2pPr>
            <a:lvl3pPr marL="1371600" marR="0" lvl="2" indent="-327660" algn="l" rtl="0">
              <a:lnSpc>
                <a:spcPct val="100000"/>
              </a:lnSpc>
              <a:spcBef>
                <a:spcPts val="480"/>
              </a:spcBef>
              <a:spcAft>
                <a:spcPts val="0"/>
              </a:spcAft>
              <a:buClr>
                <a:schemeClr val="lt2"/>
              </a:buClr>
              <a:buSzPts val="1560"/>
              <a:buFont typeface="Noto Sans Symbols"/>
              <a:buChar char="■"/>
              <a:defRPr sz="2400" b="0" i="0" u="none" strike="noStrike" cap="none">
                <a:solidFill>
                  <a:schemeClr val="dk1"/>
                </a:solidFill>
                <a:latin typeface="Arial"/>
                <a:ea typeface="Arial"/>
                <a:cs typeface="Arial"/>
                <a:sym typeface="Arial"/>
              </a:defRPr>
            </a:lvl3pPr>
            <a:lvl4pPr marL="1828800" marR="0" lvl="3" indent="-317500" algn="l" rtl="0">
              <a:lnSpc>
                <a:spcPct val="100000"/>
              </a:lnSpc>
              <a:spcBef>
                <a:spcPts val="400"/>
              </a:spcBef>
              <a:spcAft>
                <a:spcPts val="0"/>
              </a:spcAft>
              <a:buClr>
                <a:schemeClr val="accent2"/>
              </a:buClr>
              <a:buSzPts val="1400"/>
              <a:buFont typeface="Noto Sans Symbols"/>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lt2"/>
              </a:buClr>
              <a:buSzPts val="200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lt2"/>
              </a:buClr>
              <a:buSzPts val="1800"/>
              <a:buFont typeface="Noto Sans Symbols"/>
              <a:buChar char="▪"/>
              <a:defRPr sz="2000" b="0" i="0" u="none" strike="noStrike" cap="none">
                <a:solidFill>
                  <a:schemeClr val="dk1"/>
                </a:solidFill>
                <a:latin typeface="Arial"/>
                <a:ea typeface="Arial"/>
                <a:cs typeface="Arial"/>
                <a:sym typeface="Arial"/>
              </a:defRPr>
            </a:lvl9pPr>
          </a:lstStyle>
          <a:p>
            <a:pPr>
              <a:buFont typeface="Wingdings" pitchFamily="2" charset="2"/>
              <a:buChar char="§"/>
            </a:pPr>
            <a:r>
              <a:rPr lang="en-US" b="1" dirty="0"/>
              <a:t>Community Birth:  </a:t>
            </a:r>
          </a:p>
          <a:p>
            <a:pPr marL="457200" lvl="1" indent="0">
              <a:buNone/>
            </a:pPr>
            <a:r>
              <a:rPr lang="en-US" sz="3200" dirty="0"/>
              <a:t>Planned home or freestanding birth center birth. Also referred to as out-of-hospital birth.</a:t>
            </a:r>
          </a:p>
          <a:p>
            <a:pPr lvl="1" indent="-457200">
              <a:buFont typeface="Wingdings" pitchFamily="2" charset="2"/>
              <a:buChar char="§"/>
            </a:pPr>
            <a:endParaRPr lang="en-US" sz="3200" dirty="0"/>
          </a:p>
          <a:p>
            <a:pPr>
              <a:buFont typeface="Wingdings" pitchFamily="2" charset="2"/>
              <a:buChar char="§"/>
            </a:pPr>
            <a:r>
              <a:rPr lang="en-US" b="1" dirty="0"/>
              <a:t>How Common is it?</a:t>
            </a:r>
          </a:p>
          <a:p>
            <a:pPr marL="457200" lvl="1" indent="0">
              <a:buFont typeface="Noto Sans Symbols"/>
              <a:buNone/>
            </a:pPr>
            <a:r>
              <a:rPr lang="en-US" sz="3200" dirty="0"/>
              <a:t>1.34 % of births in California and 2% of births nationally are community births.  </a:t>
            </a:r>
          </a:p>
          <a:p>
            <a:pPr marL="457200" lvl="1" indent="0">
              <a:buFont typeface="Noto Sans Symbols"/>
              <a:buNone/>
            </a:pPr>
            <a:endParaRPr lang="en-US" sz="3200" dirty="0"/>
          </a:p>
          <a:p>
            <a:pPr marL="457200" lvl="1" indent="0">
              <a:buFont typeface="Noto Sans Symbols"/>
              <a:buNone/>
            </a:pPr>
            <a:r>
              <a:rPr lang="en-US" sz="3200" dirty="0"/>
              <a:t>The rate of planned community births is increasing.  </a:t>
            </a:r>
            <a:endParaRPr lang="en-US" dirty="0"/>
          </a:p>
          <a:p>
            <a:pPr marL="0" indent="0">
              <a:buFont typeface="Noto Sans Symbols"/>
              <a:buNone/>
            </a:pPr>
            <a:endParaRPr lang="en-US" dirty="0"/>
          </a:p>
        </p:txBody>
      </p:sp>
      <p:sp>
        <p:nvSpPr>
          <p:cNvPr id="5" name="TextBox 4">
            <a:extLst>
              <a:ext uri="{FF2B5EF4-FFF2-40B4-BE49-F238E27FC236}">
                <a16:creationId xmlns:a16="http://schemas.microsoft.com/office/drawing/2014/main" id="{4A1921BE-E287-6337-F01B-2975E7E6886D}"/>
              </a:ext>
            </a:extLst>
          </p:cNvPr>
          <p:cNvSpPr txBox="1"/>
          <p:nvPr/>
        </p:nvSpPr>
        <p:spPr>
          <a:xfrm>
            <a:off x="3537220" y="6128425"/>
            <a:ext cx="9708204" cy="984885"/>
          </a:xfrm>
          <a:prstGeom prst="rect">
            <a:avLst/>
          </a:prstGeom>
          <a:noFill/>
        </p:spPr>
        <p:txBody>
          <a:bodyPr wrap="square" rtlCol="0">
            <a:spAutoFit/>
          </a:bodyPr>
          <a:lstStyle/>
          <a:p>
            <a:pPr marL="0" indent="0">
              <a:buFont typeface="Noto Sans Symbols"/>
              <a:buNone/>
            </a:pPr>
            <a:r>
              <a:rPr lang="en-US" sz="1000" dirty="0"/>
              <a:t>Cheyney, M., </a:t>
            </a:r>
            <a:r>
              <a:rPr lang="en-US" sz="1000" dirty="0" err="1"/>
              <a:t>Bovbjerg</a:t>
            </a:r>
            <a:r>
              <a:rPr lang="en-US" sz="1000" dirty="0"/>
              <a:t>, M.L., Leeman, L. and </a:t>
            </a:r>
            <a:r>
              <a:rPr lang="en-US" sz="1000" dirty="0" err="1"/>
              <a:t>Vedam</a:t>
            </a:r>
            <a:r>
              <a:rPr lang="en-US" sz="1000" dirty="0"/>
              <a:t>, S. (2019), Community Versus Out-of-Hospital Birth: What's in a Name?. Journal of </a:t>
            </a:r>
          </a:p>
          <a:p>
            <a:pPr marL="0" indent="0">
              <a:buFont typeface="Noto Sans Symbols"/>
              <a:buNone/>
            </a:pPr>
            <a:r>
              <a:rPr lang="en-US" sz="1000" dirty="0"/>
              <a:t>Midwifery &amp; Women's Health, 64: 9-11. </a:t>
            </a:r>
            <a:r>
              <a:rPr lang="en-US" sz="1000" dirty="0">
                <a:hlinkClick r:id="rId3"/>
              </a:rPr>
              <a:t>https://doi.org/10.1111/jmwh.12947</a:t>
            </a:r>
            <a:endParaRPr lang="en-US" sz="1000" dirty="0"/>
          </a:p>
          <a:p>
            <a:pPr marL="0" indent="0">
              <a:buFont typeface="Noto Sans Symbols"/>
              <a:buNone/>
            </a:pPr>
            <a:r>
              <a:rPr lang="en-US" sz="1000" dirty="0" err="1"/>
              <a:t>MacDorman</a:t>
            </a:r>
            <a:r>
              <a:rPr lang="en-US" sz="1000" dirty="0"/>
              <a:t>, M. F., Barnard‐</a:t>
            </a:r>
            <a:r>
              <a:rPr lang="en-US" sz="1000" dirty="0" err="1"/>
              <a:t>Mayers</a:t>
            </a:r>
            <a:r>
              <a:rPr lang="en-US" sz="1000" dirty="0"/>
              <a:t>, R., &amp; </a:t>
            </a:r>
            <a:r>
              <a:rPr lang="en-US" sz="1000" dirty="0" err="1"/>
              <a:t>Declercq</a:t>
            </a:r>
            <a:r>
              <a:rPr lang="en-US" sz="1000" dirty="0"/>
              <a:t>, E. (2022). United States community births increased by 20% from 2019 to 2020. </a:t>
            </a:r>
            <a:r>
              <a:rPr lang="en-US" sz="1000" i="1" dirty="0"/>
              <a:t>Birth</a:t>
            </a:r>
            <a:r>
              <a:rPr lang="en-US" sz="1000" dirty="0"/>
              <a:t>.</a:t>
            </a:r>
          </a:p>
          <a:p>
            <a:pPr marL="0" indent="0">
              <a:buFont typeface="Noto Sans Symbols"/>
              <a:buNone/>
            </a:pPr>
            <a:endParaRPr lang="en-US" sz="1400" dirty="0"/>
          </a:p>
          <a:p>
            <a:pPr marL="0" indent="0">
              <a:buFont typeface="Noto Sans Symbols"/>
              <a:buNone/>
            </a:pPr>
            <a:endParaRPr lang="en-US" sz="1400" dirty="0"/>
          </a:p>
        </p:txBody>
      </p:sp>
      <p:sp>
        <p:nvSpPr>
          <p:cNvPr id="7" name="Rectangle 6">
            <a:extLst>
              <a:ext uri="{FF2B5EF4-FFF2-40B4-BE49-F238E27FC236}">
                <a16:creationId xmlns:a16="http://schemas.microsoft.com/office/drawing/2014/main" id="{9B853366-43D4-FC50-E724-E0B13E2EE9D2}"/>
              </a:ext>
            </a:extLst>
          </p:cNvPr>
          <p:cNvSpPr/>
          <p:nvPr/>
        </p:nvSpPr>
        <p:spPr>
          <a:xfrm>
            <a:off x="-194554" y="544749"/>
            <a:ext cx="3537220" cy="6313251"/>
          </a:xfrm>
          <a:prstGeom prst="rect">
            <a:avLst/>
          </a:prstGeom>
          <a:solidFill>
            <a:srgbClr val="C3E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4CEAB8D-B834-8D84-6C51-39C0567D59FC}"/>
              </a:ext>
            </a:extLst>
          </p:cNvPr>
          <p:cNvSpPr txBox="1"/>
          <p:nvPr/>
        </p:nvSpPr>
        <p:spPr>
          <a:xfrm>
            <a:off x="-194554" y="2263676"/>
            <a:ext cx="3731774" cy="2308324"/>
          </a:xfrm>
          <a:prstGeom prst="rect">
            <a:avLst/>
          </a:prstGeom>
          <a:noFill/>
        </p:spPr>
        <p:txBody>
          <a:bodyPr wrap="square" rtlCol="0">
            <a:spAutoFit/>
          </a:bodyPr>
          <a:lstStyle/>
          <a:p>
            <a:pPr algn="ctr"/>
            <a:r>
              <a:rPr lang="en-US" sz="4800" dirty="0">
                <a:latin typeface="Daytona Condensed" panose="020B0306030503040204" pitchFamily="34" charset="0"/>
              </a:rPr>
              <a:t>What is community birth?</a:t>
            </a:r>
          </a:p>
        </p:txBody>
      </p:sp>
    </p:spTree>
    <p:extLst>
      <p:ext uri="{BB962C8B-B14F-4D97-AF65-F5344CB8AC3E}">
        <p14:creationId xmlns:p14="http://schemas.microsoft.com/office/powerpoint/2010/main" val="4184589172"/>
      </p:ext>
    </p:extLst>
  </p:cSld>
  <p:clrMapOvr>
    <a:masterClrMapping/>
  </p:clrMapOvr>
</p:sld>
</file>

<file path=ppt/theme/theme1.xml><?xml version="1.0" encoding="utf-8"?>
<a:theme xmlns:a="http://schemas.openxmlformats.org/drawingml/2006/main" name="CMQCC 3_31">
  <a:themeElements>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4831</TotalTime>
  <Words>3122</Words>
  <Application>Microsoft Macintosh PowerPoint</Application>
  <PresentationFormat>Widescreen</PresentationFormat>
  <Paragraphs>371</Paragraphs>
  <Slides>54</Slides>
  <Notes>52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Bradley Hand ITC</vt:lpstr>
      <vt:lpstr>Calibri</vt:lpstr>
      <vt:lpstr>Daytona Condensed</vt:lpstr>
      <vt:lpstr>Daytona Pro Condensed Light</vt:lpstr>
      <vt:lpstr>Helvetica</vt:lpstr>
      <vt:lpstr>Lucida Sans</vt:lpstr>
      <vt:lpstr>Noto Sans Symbols</vt:lpstr>
      <vt:lpstr>Roboto</vt:lpstr>
      <vt:lpstr>Wingdings</vt:lpstr>
      <vt:lpstr>WORK SANS LIGHT ROMAN</vt:lpstr>
      <vt:lpstr>CMQCC 3_31</vt:lpstr>
      <vt:lpstr>PowerPoint Presentation</vt:lpstr>
      <vt:lpstr>Housekeeping</vt:lpstr>
      <vt:lpstr>Instructions</vt:lpstr>
      <vt:lpstr>PowerPoint Presentation</vt:lpstr>
      <vt:lpstr>Continuing Education Notice</vt:lpstr>
      <vt:lpstr>PowerPoint Presentation</vt:lpstr>
      <vt:lpstr>Today’s Presenters</vt:lpstr>
      <vt:lpstr>Objectives</vt:lpstr>
      <vt:lpstr>PowerPoint Presentation</vt:lpstr>
      <vt:lpstr>PowerPoint Presentation</vt:lpstr>
      <vt:lpstr>PowerPoint Presentation</vt:lpstr>
      <vt:lpstr>Community Birth in California  4,975 total births in 2018</vt:lpstr>
      <vt:lpstr>Midwives in California </vt:lpstr>
      <vt:lpstr>Community Midwife Scope</vt:lpstr>
      <vt:lpstr>Community Midwife Newborn Scope</vt:lpstr>
      <vt:lpstr>PowerPoint Presentation</vt:lpstr>
      <vt:lpstr>Increased access to community birth, integration of midwives, improved transfers are all possible solutions to our maternal health crisis </vt:lpstr>
      <vt:lpstr>PowerPoint Presentation</vt:lpstr>
      <vt:lpstr>PowerPoint Presentation</vt:lpstr>
      <vt:lpstr>PowerPoint Presentation</vt:lpstr>
      <vt:lpstr>Receiving Provider Experiences of Community Birth Transfers</vt:lpstr>
      <vt:lpstr>PowerPoint Presentation</vt:lpstr>
      <vt:lpstr>ACOG Committee Opinion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CBTP Focus Group Recommendations</vt:lpstr>
      <vt:lpstr>CBTP BIPOC Focus Group Key Points</vt:lpstr>
      <vt:lpstr>PowerPoint Presentation</vt:lpstr>
      <vt:lpstr>PowerPoint Presentation</vt:lpstr>
      <vt:lpstr>PowerPoint Presentation</vt:lpstr>
      <vt:lpstr>PowerPoint Presentation</vt:lpstr>
      <vt:lpstr>PowerPoint Presentation</vt:lpstr>
      <vt:lpstr>What is possible if we work together?</vt:lpstr>
      <vt:lpstr>PowerPoint Presentation</vt:lpstr>
      <vt:lpstr>The Role of Community Birth in Improving Access and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Castles</dc:creator>
  <cp:lastModifiedBy>Holly Smith</cp:lastModifiedBy>
  <cp:revision>48</cp:revision>
  <cp:lastPrinted>2023-08-30T17:56:34Z</cp:lastPrinted>
  <dcterms:created xsi:type="dcterms:W3CDTF">2019-05-20T23:47:59Z</dcterms:created>
  <dcterms:modified xsi:type="dcterms:W3CDTF">2023-10-25T14:55:30Z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Small CMQCC Slide Master 5_2_17 (5)</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AE0C6551-6164-4CC8-8327-3E8ABECF1A30</vt:lpwstr>
  </property>
  <property fmtid="{D5CDD505-2E9C-101B-9397-08002B2CF9AE}" pid="6" name="ArticulateProjectFull">
    <vt:lpwstr>C:\Users\Janet\Desktop\Peanut Balls and Labor Support.Module 5.HUDLS.2018.ppta</vt:lpwstr>
  </property>
</Properties>
</file>