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7" r:id="rId2"/>
    <p:sldMasterId id="2147483686" r:id="rId3"/>
    <p:sldMasterId id="2147483700" r:id="rId4"/>
  </p:sldMasterIdLst>
  <p:notesMasterIdLst>
    <p:notesMasterId r:id="rId62"/>
  </p:notesMasterIdLst>
  <p:sldIdLst>
    <p:sldId id="310" r:id="rId5"/>
    <p:sldId id="295" r:id="rId6"/>
    <p:sldId id="1187" r:id="rId7"/>
    <p:sldId id="259" r:id="rId8"/>
    <p:sldId id="1183" r:id="rId9"/>
    <p:sldId id="311" r:id="rId10"/>
    <p:sldId id="1181" r:id="rId11"/>
    <p:sldId id="260" r:id="rId12"/>
    <p:sldId id="1184" r:id="rId13"/>
    <p:sldId id="1209" r:id="rId14"/>
    <p:sldId id="1193" r:id="rId15"/>
    <p:sldId id="1194" r:id="rId16"/>
    <p:sldId id="1195" r:id="rId17"/>
    <p:sldId id="1210" r:id="rId18"/>
    <p:sldId id="265" r:id="rId19"/>
    <p:sldId id="257" r:id="rId20"/>
    <p:sldId id="266" r:id="rId21"/>
    <p:sldId id="267" r:id="rId22"/>
    <p:sldId id="270" r:id="rId23"/>
    <p:sldId id="314" r:id="rId24"/>
    <p:sldId id="315" r:id="rId25"/>
    <p:sldId id="1173" r:id="rId26"/>
    <p:sldId id="1174" r:id="rId27"/>
    <p:sldId id="1178" r:id="rId28"/>
    <p:sldId id="316" r:id="rId29"/>
    <p:sldId id="1168" r:id="rId30"/>
    <p:sldId id="735" r:id="rId31"/>
    <p:sldId id="271" r:id="rId32"/>
    <p:sldId id="1191" r:id="rId33"/>
    <p:sldId id="262" r:id="rId34"/>
    <p:sldId id="736" r:id="rId35"/>
    <p:sldId id="1165" r:id="rId36"/>
    <p:sldId id="1203" r:id="rId37"/>
    <p:sldId id="1198" r:id="rId38"/>
    <p:sldId id="1205" r:id="rId39"/>
    <p:sldId id="1166" r:id="rId40"/>
    <p:sldId id="1199" r:id="rId41"/>
    <p:sldId id="1200" r:id="rId42"/>
    <p:sldId id="1201" r:id="rId43"/>
    <p:sldId id="256" r:id="rId44"/>
    <p:sldId id="458" r:id="rId45"/>
    <p:sldId id="468" r:id="rId46"/>
    <p:sldId id="471" r:id="rId47"/>
    <p:sldId id="1189" r:id="rId48"/>
    <p:sldId id="474" r:id="rId49"/>
    <p:sldId id="472" r:id="rId50"/>
    <p:sldId id="275" r:id="rId51"/>
    <p:sldId id="460" r:id="rId52"/>
    <p:sldId id="473" r:id="rId53"/>
    <p:sldId id="457" r:id="rId54"/>
    <p:sldId id="263" r:id="rId55"/>
    <p:sldId id="294" r:id="rId56"/>
    <p:sldId id="313" r:id="rId57"/>
    <p:sldId id="293" r:id="rId58"/>
    <p:sldId id="1202" r:id="rId59"/>
    <p:sldId id="1182" r:id="rId60"/>
    <p:sldId id="29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Webinar Scroll" id="{C5487EAF-EBE5-8A4E-92A2-57F97BD29F49}">
          <p14:sldIdLst>
            <p14:sldId id="310"/>
            <p14:sldId id="295"/>
            <p14:sldId id="1187"/>
            <p14:sldId id="259"/>
            <p14:sldId id="1183"/>
            <p14:sldId id="311"/>
            <p14:sldId id="1181"/>
            <p14:sldId id="260"/>
          </p14:sldIdLst>
        </p14:section>
        <p14:section name="Kendra Smith" id="{4E772ADD-856A-7246-946A-A85D5676AF56}">
          <p14:sldIdLst>
            <p14:sldId id="1184"/>
            <p14:sldId id="1209"/>
            <p14:sldId id="1193"/>
            <p14:sldId id="1194"/>
            <p14:sldId id="1195"/>
            <p14:sldId id="1210"/>
          </p14:sldIdLst>
        </p14:section>
        <p14:section name="Section 1" id="{64BD8D25-A8E7-0A4D-A1F8-192FEB0A4D47}">
          <p14:sldIdLst>
            <p14:sldId id="265"/>
            <p14:sldId id="257"/>
            <p14:sldId id="266"/>
            <p14:sldId id="267"/>
            <p14:sldId id="270"/>
            <p14:sldId id="314"/>
            <p14:sldId id="315"/>
            <p14:sldId id="1173"/>
            <p14:sldId id="1174"/>
            <p14:sldId id="1178"/>
            <p14:sldId id="316"/>
            <p14:sldId id="1168"/>
            <p14:sldId id="735"/>
            <p14:sldId id="271"/>
            <p14:sldId id="1191"/>
            <p14:sldId id="262"/>
            <p14:sldId id="736"/>
            <p14:sldId id="1165"/>
            <p14:sldId id="1203"/>
            <p14:sldId id="1198"/>
            <p14:sldId id="1205"/>
            <p14:sldId id="1166"/>
            <p14:sldId id="1199"/>
            <p14:sldId id="1200"/>
            <p14:sldId id="1201"/>
          </p14:sldIdLst>
        </p14:section>
        <p14:section name="Rev. Candace Kelly" id="{83B46150-75A1-5D48-86EF-91863DB95F3B}">
          <p14:sldIdLst>
            <p14:sldId id="256"/>
            <p14:sldId id="458"/>
            <p14:sldId id="468"/>
            <p14:sldId id="471"/>
            <p14:sldId id="1189"/>
            <p14:sldId id="474"/>
            <p14:sldId id="472"/>
            <p14:sldId id="275"/>
            <p14:sldId id="460"/>
            <p14:sldId id="473"/>
            <p14:sldId id="457"/>
            <p14:sldId id="263"/>
          </p14:sldIdLst>
        </p14:section>
        <p14:section name="Closing" id="{49FDF164-C70B-B347-A5C6-A3D49585C21F}">
          <p14:sldIdLst>
            <p14:sldId id="294"/>
            <p14:sldId id="313"/>
            <p14:sldId id="293"/>
            <p14:sldId id="1202"/>
            <p14:sldId id="1182"/>
            <p14:sldId id="2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6128"/>
    <a:srgbClr val="D97813"/>
    <a:srgbClr val="67AEC2"/>
    <a:srgbClr val="FAF9F3"/>
    <a:srgbClr val="10587D"/>
    <a:srgbClr val="F8DCD5"/>
    <a:srgbClr val="FFA7B6"/>
    <a:srgbClr val="FFDCE1"/>
    <a:srgbClr val="8053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18"/>
    <p:restoredTop sz="73925"/>
  </p:normalViewPr>
  <p:slideViewPr>
    <p:cSldViewPr snapToGrid="0">
      <p:cViewPr varScale="1">
        <p:scale>
          <a:sx n="91" d="100"/>
          <a:sy n="91" d="100"/>
        </p:scale>
        <p:origin x="936" y="176"/>
      </p:cViewPr>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emilymccormick/Desktop/Amanda%20Williams%20Data%20Run_4.3.23.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Users/emilymccormick/Desktop/Amanda%20Williams%20Data%20Run_4.3.23.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Users/emilymccormick/Desktop/Amanda%20Williams%20Data%20Run_4.3.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NTS</a:t>
            </a:r>
            <a:r>
              <a:rPr lang="en-US" baseline="0"/>
              <a:t>V Cesarean Birth (PC-02: Period-Specific)</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'NTSV CS  R_E Breakdown'!$B$4</c:f>
              <c:strCache>
                <c:ptCount val="1"/>
                <c:pt idx="0">
                  <c:v>2017</c:v>
                </c:pt>
              </c:strCache>
            </c:strRef>
          </c:tx>
          <c:spPr>
            <a:solidFill>
              <a:schemeClr val="accent1"/>
            </a:solidFill>
            <a:ln>
              <a:noFill/>
            </a:ln>
            <a:effectLst/>
          </c:spPr>
          <c:invertIfNegative val="0"/>
          <c:cat>
            <c:strRef>
              <c:f>'NTSV CS  R_E Breakdown'!$A$5:$A$10</c:f>
              <c:strCache>
                <c:ptCount val="6"/>
                <c:pt idx="0">
                  <c:v>Asian/Pacific Islander</c:v>
                </c:pt>
                <c:pt idx="1">
                  <c:v>Black</c:v>
                </c:pt>
                <c:pt idx="2">
                  <c:v>Hispanic</c:v>
                </c:pt>
                <c:pt idx="3">
                  <c:v>Native American</c:v>
                </c:pt>
                <c:pt idx="4">
                  <c:v>White</c:v>
                </c:pt>
                <c:pt idx="5">
                  <c:v>Overall</c:v>
                </c:pt>
              </c:strCache>
            </c:strRef>
          </c:cat>
          <c:val>
            <c:numRef>
              <c:f>'NTSV CS  R_E Breakdown'!$B$5:$B$10</c:f>
              <c:numCache>
                <c:formatCode>0.0%</c:formatCode>
                <c:ptCount val="6"/>
                <c:pt idx="0">
                  <c:v>0.25600000000000001</c:v>
                </c:pt>
                <c:pt idx="1">
                  <c:v>0.30299999999999999</c:v>
                </c:pt>
                <c:pt idx="2">
                  <c:v>0.23799999999999999</c:v>
                </c:pt>
                <c:pt idx="3">
                  <c:v>0.249</c:v>
                </c:pt>
                <c:pt idx="4">
                  <c:v>0.23899999999999999</c:v>
                </c:pt>
                <c:pt idx="5">
                  <c:v>0.245</c:v>
                </c:pt>
              </c:numCache>
            </c:numRef>
          </c:val>
          <c:extLst>
            <c:ext xmlns:c16="http://schemas.microsoft.com/office/drawing/2014/chart" uri="{C3380CC4-5D6E-409C-BE32-E72D297353CC}">
              <c16:uniqueId val="{00000000-74E1-CA49-9877-D048907339F0}"/>
            </c:ext>
          </c:extLst>
        </c:ser>
        <c:ser>
          <c:idx val="1"/>
          <c:order val="1"/>
          <c:tx>
            <c:strRef>
              <c:f>'NTSV CS  R_E Breakdown'!$C$4</c:f>
              <c:strCache>
                <c:ptCount val="1"/>
                <c:pt idx="0">
                  <c:v>2018</c:v>
                </c:pt>
              </c:strCache>
            </c:strRef>
          </c:tx>
          <c:spPr>
            <a:solidFill>
              <a:schemeClr val="accent2"/>
            </a:solidFill>
            <a:ln>
              <a:noFill/>
            </a:ln>
            <a:effectLst/>
          </c:spPr>
          <c:invertIfNegative val="0"/>
          <c:cat>
            <c:strRef>
              <c:f>'NTSV CS  R_E Breakdown'!$A$5:$A$10</c:f>
              <c:strCache>
                <c:ptCount val="6"/>
                <c:pt idx="0">
                  <c:v>Asian/Pacific Islander</c:v>
                </c:pt>
                <c:pt idx="1">
                  <c:v>Black</c:v>
                </c:pt>
                <c:pt idx="2">
                  <c:v>Hispanic</c:v>
                </c:pt>
                <c:pt idx="3">
                  <c:v>Native American</c:v>
                </c:pt>
                <c:pt idx="4">
                  <c:v>White</c:v>
                </c:pt>
                <c:pt idx="5">
                  <c:v>Overall</c:v>
                </c:pt>
              </c:strCache>
            </c:strRef>
          </c:cat>
          <c:val>
            <c:numRef>
              <c:f>'NTSV CS  R_E Breakdown'!$C$5:$C$10</c:f>
              <c:numCache>
                <c:formatCode>0.0%</c:formatCode>
                <c:ptCount val="6"/>
                <c:pt idx="0">
                  <c:v>0.24399999999999999</c:v>
                </c:pt>
                <c:pt idx="1">
                  <c:v>0.28499999999999998</c:v>
                </c:pt>
                <c:pt idx="2">
                  <c:v>0.22800000000000001</c:v>
                </c:pt>
                <c:pt idx="3">
                  <c:v>0.21099999999999999</c:v>
                </c:pt>
                <c:pt idx="4">
                  <c:v>0.22800000000000001</c:v>
                </c:pt>
                <c:pt idx="5">
                  <c:v>0.23400000000000001</c:v>
                </c:pt>
              </c:numCache>
            </c:numRef>
          </c:val>
          <c:extLst>
            <c:ext xmlns:c16="http://schemas.microsoft.com/office/drawing/2014/chart" uri="{C3380CC4-5D6E-409C-BE32-E72D297353CC}">
              <c16:uniqueId val="{00000001-74E1-CA49-9877-D048907339F0}"/>
            </c:ext>
          </c:extLst>
        </c:ser>
        <c:ser>
          <c:idx val="2"/>
          <c:order val="2"/>
          <c:tx>
            <c:strRef>
              <c:f>'NTSV CS  R_E Breakdown'!$D$4</c:f>
              <c:strCache>
                <c:ptCount val="1"/>
                <c:pt idx="0">
                  <c:v>2019</c:v>
                </c:pt>
              </c:strCache>
            </c:strRef>
          </c:tx>
          <c:spPr>
            <a:solidFill>
              <a:schemeClr val="accent3"/>
            </a:solidFill>
            <a:ln>
              <a:noFill/>
            </a:ln>
            <a:effectLst/>
          </c:spPr>
          <c:invertIfNegative val="0"/>
          <c:cat>
            <c:strRef>
              <c:f>'NTSV CS  R_E Breakdown'!$A$5:$A$10</c:f>
              <c:strCache>
                <c:ptCount val="6"/>
                <c:pt idx="0">
                  <c:v>Asian/Pacific Islander</c:v>
                </c:pt>
                <c:pt idx="1">
                  <c:v>Black</c:v>
                </c:pt>
                <c:pt idx="2">
                  <c:v>Hispanic</c:v>
                </c:pt>
                <c:pt idx="3">
                  <c:v>Native American</c:v>
                </c:pt>
                <c:pt idx="4">
                  <c:v>White</c:v>
                </c:pt>
                <c:pt idx="5">
                  <c:v>Overall</c:v>
                </c:pt>
              </c:strCache>
            </c:strRef>
          </c:cat>
          <c:val>
            <c:numRef>
              <c:f>'NTSV CS  R_E Breakdown'!$D$5:$D$10</c:f>
              <c:numCache>
                <c:formatCode>0.0%</c:formatCode>
                <c:ptCount val="6"/>
                <c:pt idx="0">
                  <c:v>0.23699999999999999</c:v>
                </c:pt>
                <c:pt idx="1">
                  <c:v>0.27700000000000002</c:v>
                </c:pt>
                <c:pt idx="2">
                  <c:v>0.22</c:v>
                </c:pt>
                <c:pt idx="3">
                  <c:v>0.23</c:v>
                </c:pt>
                <c:pt idx="4">
                  <c:v>0.22500000000000001</c:v>
                </c:pt>
                <c:pt idx="5">
                  <c:v>0.22800000000000001</c:v>
                </c:pt>
              </c:numCache>
            </c:numRef>
          </c:val>
          <c:extLst>
            <c:ext xmlns:c16="http://schemas.microsoft.com/office/drawing/2014/chart" uri="{C3380CC4-5D6E-409C-BE32-E72D297353CC}">
              <c16:uniqueId val="{00000002-74E1-CA49-9877-D048907339F0}"/>
            </c:ext>
          </c:extLst>
        </c:ser>
        <c:ser>
          <c:idx val="3"/>
          <c:order val="3"/>
          <c:tx>
            <c:strRef>
              <c:f>'NTSV CS  R_E Breakdown'!$E$4</c:f>
              <c:strCache>
                <c:ptCount val="1"/>
                <c:pt idx="0">
                  <c:v>2020</c:v>
                </c:pt>
              </c:strCache>
            </c:strRef>
          </c:tx>
          <c:spPr>
            <a:solidFill>
              <a:schemeClr val="accent4"/>
            </a:solidFill>
            <a:ln>
              <a:noFill/>
            </a:ln>
            <a:effectLst/>
          </c:spPr>
          <c:invertIfNegative val="0"/>
          <c:cat>
            <c:strRef>
              <c:f>'NTSV CS  R_E Breakdown'!$A$5:$A$10</c:f>
              <c:strCache>
                <c:ptCount val="6"/>
                <c:pt idx="0">
                  <c:v>Asian/Pacific Islander</c:v>
                </c:pt>
                <c:pt idx="1">
                  <c:v>Black</c:v>
                </c:pt>
                <c:pt idx="2">
                  <c:v>Hispanic</c:v>
                </c:pt>
                <c:pt idx="3">
                  <c:v>Native American</c:v>
                </c:pt>
                <c:pt idx="4">
                  <c:v>White</c:v>
                </c:pt>
                <c:pt idx="5">
                  <c:v>Overall</c:v>
                </c:pt>
              </c:strCache>
            </c:strRef>
          </c:cat>
          <c:val>
            <c:numRef>
              <c:f>'NTSV CS  R_E Breakdown'!$E$5:$E$10</c:f>
              <c:numCache>
                <c:formatCode>0.0%</c:formatCode>
                <c:ptCount val="6"/>
                <c:pt idx="0">
                  <c:v>0.23899999999999999</c:v>
                </c:pt>
                <c:pt idx="1">
                  <c:v>0.28999999999999998</c:v>
                </c:pt>
                <c:pt idx="2">
                  <c:v>0.22500000000000001</c:v>
                </c:pt>
                <c:pt idx="3">
                  <c:v>0.21</c:v>
                </c:pt>
                <c:pt idx="4">
                  <c:v>0.23</c:v>
                </c:pt>
                <c:pt idx="5">
                  <c:v>0.23300000000000001</c:v>
                </c:pt>
              </c:numCache>
            </c:numRef>
          </c:val>
          <c:extLst>
            <c:ext xmlns:c16="http://schemas.microsoft.com/office/drawing/2014/chart" uri="{C3380CC4-5D6E-409C-BE32-E72D297353CC}">
              <c16:uniqueId val="{00000003-74E1-CA49-9877-D048907339F0}"/>
            </c:ext>
          </c:extLst>
        </c:ser>
        <c:ser>
          <c:idx val="4"/>
          <c:order val="4"/>
          <c:tx>
            <c:strRef>
              <c:f>'NTSV CS  R_E Breakdown'!$F$4</c:f>
              <c:strCache>
                <c:ptCount val="1"/>
                <c:pt idx="0">
                  <c:v>2021</c:v>
                </c:pt>
              </c:strCache>
            </c:strRef>
          </c:tx>
          <c:spPr>
            <a:solidFill>
              <a:schemeClr val="accent5"/>
            </a:solidFill>
            <a:ln>
              <a:noFill/>
            </a:ln>
            <a:effectLst/>
          </c:spPr>
          <c:invertIfNegative val="0"/>
          <c:cat>
            <c:strRef>
              <c:f>'NTSV CS  R_E Breakdown'!$A$5:$A$10</c:f>
              <c:strCache>
                <c:ptCount val="6"/>
                <c:pt idx="0">
                  <c:v>Asian/Pacific Islander</c:v>
                </c:pt>
                <c:pt idx="1">
                  <c:v>Black</c:v>
                </c:pt>
                <c:pt idx="2">
                  <c:v>Hispanic</c:v>
                </c:pt>
                <c:pt idx="3">
                  <c:v>Native American</c:v>
                </c:pt>
                <c:pt idx="4">
                  <c:v>White</c:v>
                </c:pt>
                <c:pt idx="5">
                  <c:v>Overall</c:v>
                </c:pt>
              </c:strCache>
            </c:strRef>
          </c:cat>
          <c:val>
            <c:numRef>
              <c:f>'NTSV CS  R_E Breakdown'!$F$5:$F$10</c:f>
              <c:numCache>
                <c:formatCode>0.0%</c:formatCode>
                <c:ptCount val="6"/>
                <c:pt idx="0">
                  <c:v>0.246</c:v>
                </c:pt>
                <c:pt idx="1">
                  <c:v>0.29199999999999998</c:v>
                </c:pt>
                <c:pt idx="2">
                  <c:v>0.23200000000000001</c:v>
                </c:pt>
                <c:pt idx="3">
                  <c:v>0.20799999999999999</c:v>
                </c:pt>
                <c:pt idx="4">
                  <c:v>0.23599999999999999</c:v>
                </c:pt>
                <c:pt idx="5">
                  <c:v>0.23899999999999999</c:v>
                </c:pt>
              </c:numCache>
            </c:numRef>
          </c:val>
          <c:extLst>
            <c:ext xmlns:c16="http://schemas.microsoft.com/office/drawing/2014/chart" uri="{C3380CC4-5D6E-409C-BE32-E72D297353CC}">
              <c16:uniqueId val="{00000004-74E1-CA49-9877-D048907339F0}"/>
            </c:ext>
          </c:extLst>
        </c:ser>
        <c:dLbls>
          <c:showLegendKey val="0"/>
          <c:showVal val="0"/>
          <c:showCatName val="0"/>
          <c:showSerName val="0"/>
          <c:showPercent val="0"/>
          <c:showBubbleSize val="0"/>
        </c:dLbls>
        <c:gapWidth val="219"/>
        <c:overlap val="-27"/>
        <c:axId val="1518356223"/>
        <c:axId val="1519322959"/>
      </c:barChart>
      <c:catAx>
        <c:axId val="1518356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9322959"/>
        <c:crosses val="autoZero"/>
        <c:auto val="1"/>
        <c:lblAlgn val="ctr"/>
        <c:lblOffset val="100"/>
        <c:noMultiLvlLbl val="0"/>
      </c:catAx>
      <c:valAx>
        <c:axId val="151932295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835622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CDPH: Exclusive Breastfeeding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Sheet6!$B$4</c:f>
              <c:strCache>
                <c:ptCount val="1"/>
                <c:pt idx="0">
                  <c:v>2017</c:v>
                </c:pt>
              </c:strCache>
            </c:strRef>
          </c:tx>
          <c:spPr>
            <a:solidFill>
              <a:schemeClr val="accent1"/>
            </a:solidFill>
            <a:ln>
              <a:noFill/>
            </a:ln>
            <a:effectLst/>
          </c:spPr>
          <c:invertIfNegative val="0"/>
          <c:cat>
            <c:strRef>
              <c:f>Sheet6!$A$5:$A$10</c:f>
              <c:strCache>
                <c:ptCount val="6"/>
                <c:pt idx="0">
                  <c:v>American Indian/Alaska Native</c:v>
                </c:pt>
                <c:pt idx="1">
                  <c:v>Asian/Pacific Islander</c:v>
                </c:pt>
                <c:pt idx="2">
                  <c:v>Black</c:v>
                </c:pt>
                <c:pt idx="3">
                  <c:v>Hispanic</c:v>
                </c:pt>
                <c:pt idx="4">
                  <c:v>White</c:v>
                </c:pt>
                <c:pt idx="5">
                  <c:v>Overall</c:v>
                </c:pt>
              </c:strCache>
            </c:strRef>
          </c:cat>
          <c:val>
            <c:numRef>
              <c:f>Sheet6!$B$5:$B$10</c:f>
              <c:numCache>
                <c:formatCode>0.0%</c:formatCode>
                <c:ptCount val="6"/>
                <c:pt idx="0">
                  <c:v>0.70299999999999996</c:v>
                </c:pt>
                <c:pt idx="1">
                  <c:v>0.64</c:v>
                </c:pt>
                <c:pt idx="2">
                  <c:v>0.61499999999999999</c:v>
                </c:pt>
                <c:pt idx="3">
                  <c:v>0.65500000000000003</c:v>
                </c:pt>
                <c:pt idx="4">
                  <c:v>0.81299999999999994</c:v>
                </c:pt>
                <c:pt idx="5">
                  <c:v>0.69799999999999995</c:v>
                </c:pt>
              </c:numCache>
            </c:numRef>
          </c:val>
          <c:extLst>
            <c:ext xmlns:c16="http://schemas.microsoft.com/office/drawing/2014/chart" uri="{C3380CC4-5D6E-409C-BE32-E72D297353CC}">
              <c16:uniqueId val="{00000000-0CEC-F943-A387-2AB48719AFC7}"/>
            </c:ext>
          </c:extLst>
        </c:ser>
        <c:ser>
          <c:idx val="1"/>
          <c:order val="1"/>
          <c:tx>
            <c:strRef>
              <c:f>Sheet6!$C$4</c:f>
              <c:strCache>
                <c:ptCount val="1"/>
                <c:pt idx="0">
                  <c:v>2018</c:v>
                </c:pt>
              </c:strCache>
            </c:strRef>
          </c:tx>
          <c:spPr>
            <a:solidFill>
              <a:schemeClr val="accent2"/>
            </a:solidFill>
            <a:ln>
              <a:noFill/>
            </a:ln>
            <a:effectLst/>
          </c:spPr>
          <c:invertIfNegative val="0"/>
          <c:cat>
            <c:strRef>
              <c:f>Sheet6!$A$5:$A$10</c:f>
              <c:strCache>
                <c:ptCount val="6"/>
                <c:pt idx="0">
                  <c:v>American Indian/Alaska Native</c:v>
                </c:pt>
                <c:pt idx="1">
                  <c:v>Asian/Pacific Islander</c:v>
                </c:pt>
                <c:pt idx="2">
                  <c:v>Black</c:v>
                </c:pt>
                <c:pt idx="3">
                  <c:v>Hispanic</c:v>
                </c:pt>
                <c:pt idx="4">
                  <c:v>White</c:v>
                </c:pt>
                <c:pt idx="5">
                  <c:v>Overall</c:v>
                </c:pt>
              </c:strCache>
            </c:strRef>
          </c:cat>
          <c:val>
            <c:numRef>
              <c:f>Sheet6!$C$5:$C$10</c:f>
              <c:numCache>
                <c:formatCode>0.0%</c:formatCode>
                <c:ptCount val="6"/>
                <c:pt idx="0">
                  <c:v>0.70599999999999996</c:v>
                </c:pt>
                <c:pt idx="1">
                  <c:v>0.65800000000000003</c:v>
                </c:pt>
                <c:pt idx="2">
                  <c:v>0.61499999999999999</c:v>
                </c:pt>
                <c:pt idx="3">
                  <c:v>0.66300000000000003</c:v>
                </c:pt>
                <c:pt idx="4">
                  <c:v>0.81200000000000006</c:v>
                </c:pt>
                <c:pt idx="5">
                  <c:v>0.70399999999999996</c:v>
                </c:pt>
              </c:numCache>
            </c:numRef>
          </c:val>
          <c:extLst>
            <c:ext xmlns:c16="http://schemas.microsoft.com/office/drawing/2014/chart" uri="{C3380CC4-5D6E-409C-BE32-E72D297353CC}">
              <c16:uniqueId val="{00000001-0CEC-F943-A387-2AB48719AFC7}"/>
            </c:ext>
          </c:extLst>
        </c:ser>
        <c:ser>
          <c:idx val="2"/>
          <c:order val="2"/>
          <c:tx>
            <c:strRef>
              <c:f>Sheet6!$D$4</c:f>
              <c:strCache>
                <c:ptCount val="1"/>
                <c:pt idx="0">
                  <c:v>2019</c:v>
                </c:pt>
              </c:strCache>
            </c:strRef>
          </c:tx>
          <c:spPr>
            <a:solidFill>
              <a:schemeClr val="accent3"/>
            </a:solidFill>
            <a:ln>
              <a:noFill/>
            </a:ln>
            <a:effectLst/>
          </c:spPr>
          <c:invertIfNegative val="0"/>
          <c:cat>
            <c:strRef>
              <c:f>Sheet6!$A$5:$A$10</c:f>
              <c:strCache>
                <c:ptCount val="6"/>
                <c:pt idx="0">
                  <c:v>American Indian/Alaska Native</c:v>
                </c:pt>
                <c:pt idx="1">
                  <c:v>Asian/Pacific Islander</c:v>
                </c:pt>
                <c:pt idx="2">
                  <c:v>Black</c:v>
                </c:pt>
                <c:pt idx="3">
                  <c:v>Hispanic</c:v>
                </c:pt>
                <c:pt idx="4">
                  <c:v>White</c:v>
                </c:pt>
                <c:pt idx="5">
                  <c:v>Overall</c:v>
                </c:pt>
              </c:strCache>
            </c:strRef>
          </c:cat>
          <c:val>
            <c:numRef>
              <c:f>Sheet6!$D$5:$D$10</c:f>
              <c:numCache>
                <c:formatCode>0.0%</c:formatCode>
                <c:ptCount val="6"/>
                <c:pt idx="0">
                  <c:v>0.76400000000000001</c:v>
                </c:pt>
                <c:pt idx="1">
                  <c:v>0.64200000000000002</c:v>
                </c:pt>
                <c:pt idx="2">
                  <c:v>0.61599999999999999</c:v>
                </c:pt>
                <c:pt idx="3">
                  <c:v>0.66100000000000003</c:v>
                </c:pt>
                <c:pt idx="4">
                  <c:v>0.82</c:v>
                </c:pt>
                <c:pt idx="5">
                  <c:v>0.70199999999999996</c:v>
                </c:pt>
              </c:numCache>
            </c:numRef>
          </c:val>
          <c:extLst>
            <c:ext xmlns:c16="http://schemas.microsoft.com/office/drawing/2014/chart" uri="{C3380CC4-5D6E-409C-BE32-E72D297353CC}">
              <c16:uniqueId val="{00000002-0CEC-F943-A387-2AB48719AFC7}"/>
            </c:ext>
          </c:extLst>
        </c:ser>
        <c:ser>
          <c:idx val="3"/>
          <c:order val="3"/>
          <c:tx>
            <c:strRef>
              <c:f>Sheet6!$E$4</c:f>
              <c:strCache>
                <c:ptCount val="1"/>
                <c:pt idx="0">
                  <c:v>2020</c:v>
                </c:pt>
              </c:strCache>
            </c:strRef>
          </c:tx>
          <c:spPr>
            <a:solidFill>
              <a:schemeClr val="accent4"/>
            </a:solidFill>
            <a:ln>
              <a:noFill/>
            </a:ln>
            <a:effectLst/>
          </c:spPr>
          <c:invertIfNegative val="0"/>
          <c:cat>
            <c:strRef>
              <c:f>Sheet6!$A$5:$A$10</c:f>
              <c:strCache>
                <c:ptCount val="6"/>
                <c:pt idx="0">
                  <c:v>American Indian/Alaska Native</c:v>
                </c:pt>
                <c:pt idx="1">
                  <c:v>Asian/Pacific Islander</c:v>
                </c:pt>
                <c:pt idx="2">
                  <c:v>Black</c:v>
                </c:pt>
                <c:pt idx="3">
                  <c:v>Hispanic</c:v>
                </c:pt>
                <c:pt idx="4">
                  <c:v>White</c:v>
                </c:pt>
                <c:pt idx="5">
                  <c:v>Overall</c:v>
                </c:pt>
              </c:strCache>
            </c:strRef>
          </c:cat>
          <c:val>
            <c:numRef>
              <c:f>Sheet6!$E$5:$E$10</c:f>
              <c:numCache>
                <c:formatCode>0.0%</c:formatCode>
                <c:ptCount val="6"/>
                <c:pt idx="0">
                  <c:v>0.71299999999999997</c:v>
                </c:pt>
                <c:pt idx="1">
                  <c:v>0.67200000000000004</c:v>
                </c:pt>
                <c:pt idx="2">
                  <c:v>0.60699999999999998</c:v>
                </c:pt>
                <c:pt idx="3">
                  <c:v>0.64600000000000002</c:v>
                </c:pt>
                <c:pt idx="4">
                  <c:v>0.81399999999999995</c:v>
                </c:pt>
                <c:pt idx="5">
                  <c:v>0.69699999999999995</c:v>
                </c:pt>
              </c:numCache>
            </c:numRef>
          </c:val>
          <c:extLst>
            <c:ext xmlns:c16="http://schemas.microsoft.com/office/drawing/2014/chart" uri="{C3380CC4-5D6E-409C-BE32-E72D297353CC}">
              <c16:uniqueId val="{00000003-0CEC-F943-A387-2AB48719AFC7}"/>
            </c:ext>
          </c:extLst>
        </c:ser>
        <c:ser>
          <c:idx val="4"/>
          <c:order val="4"/>
          <c:tx>
            <c:strRef>
              <c:f>Sheet6!$F$4</c:f>
              <c:strCache>
                <c:ptCount val="1"/>
                <c:pt idx="0">
                  <c:v>2021</c:v>
                </c:pt>
              </c:strCache>
            </c:strRef>
          </c:tx>
          <c:spPr>
            <a:solidFill>
              <a:schemeClr val="accent5"/>
            </a:solidFill>
            <a:ln>
              <a:noFill/>
            </a:ln>
            <a:effectLst/>
          </c:spPr>
          <c:invertIfNegative val="0"/>
          <c:cat>
            <c:strRef>
              <c:f>Sheet6!$A$5:$A$10</c:f>
              <c:strCache>
                <c:ptCount val="6"/>
                <c:pt idx="0">
                  <c:v>American Indian/Alaska Native</c:v>
                </c:pt>
                <c:pt idx="1">
                  <c:v>Asian/Pacific Islander</c:v>
                </c:pt>
                <c:pt idx="2">
                  <c:v>Black</c:v>
                </c:pt>
                <c:pt idx="3">
                  <c:v>Hispanic</c:v>
                </c:pt>
                <c:pt idx="4">
                  <c:v>White</c:v>
                </c:pt>
                <c:pt idx="5">
                  <c:v>Overall</c:v>
                </c:pt>
              </c:strCache>
            </c:strRef>
          </c:cat>
          <c:val>
            <c:numRef>
              <c:f>Sheet6!$F$5:$F$10</c:f>
              <c:numCache>
                <c:formatCode>0.0%</c:formatCode>
                <c:ptCount val="6"/>
                <c:pt idx="0">
                  <c:v>0.72599999999999998</c:v>
                </c:pt>
                <c:pt idx="1">
                  <c:v>0.69099999999999995</c:v>
                </c:pt>
                <c:pt idx="2">
                  <c:v>0.6</c:v>
                </c:pt>
                <c:pt idx="3">
                  <c:v>0.63600000000000001</c:v>
                </c:pt>
                <c:pt idx="4">
                  <c:v>0.80700000000000005</c:v>
                </c:pt>
                <c:pt idx="5">
                  <c:v>0.69199999999999995</c:v>
                </c:pt>
              </c:numCache>
            </c:numRef>
          </c:val>
          <c:extLst>
            <c:ext xmlns:c16="http://schemas.microsoft.com/office/drawing/2014/chart" uri="{C3380CC4-5D6E-409C-BE32-E72D297353CC}">
              <c16:uniqueId val="{00000004-0CEC-F943-A387-2AB48719AFC7}"/>
            </c:ext>
          </c:extLst>
        </c:ser>
        <c:dLbls>
          <c:showLegendKey val="0"/>
          <c:showVal val="0"/>
          <c:showCatName val="0"/>
          <c:showSerName val="0"/>
          <c:showPercent val="0"/>
          <c:showBubbleSize val="0"/>
        </c:dLbls>
        <c:gapWidth val="219"/>
        <c:overlap val="-27"/>
        <c:axId val="2115423472"/>
        <c:axId val="2115101680"/>
      </c:barChart>
      <c:catAx>
        <c:axId val="2115423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5101680"/>
        <c:crosses val="autoZero"/>
        <c:auto val="1"/>
        <c:lblAlgn val="ctr"/>
        <c:lblOffset val="100"/>
        <c:noMultiLvlLbl val="0"/>
      </c:catAx>
      <c:valAx>
        <c:axId val="21151016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542347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CDPH: Severe Maternal Morbidity</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Sheet5!$B$2</c:f>
              <c:strCache>
                <c:ptCount val="1"/>
                <c:pt idx="0">
                  <c:v>2017</c:v>
                </c:pt>
              </c:strCache>
            </c:strRef>
          </c:tx>
          <c:spPr>
            <a:solidFill>
              <a:schemeClr val="accent1"/>
            </a:solidFill>
            <a:ln>
              <a:noFill/>
            </a:ln>
            <a:effectLst/>
          </c:spPr>
          <c:invertIfNegative val="0"/>
          <c:cat>
            <c:strRef>
              <c:f>Sheet5!$A$3:$A$8</c:f>
              <c:strCache>
                <c:ptCount val="6"/>
                <c:pt idx="0">
                  <c:v>American Indian/Alaska Native</c:v>
                </c:pt>
                <c:pt idx="1">
                  <c:v>Asian/Pacific Islander</c:v>
                </c:pt>
                <c:pt idx="2">
                  <c:v>Black</c:v>
                </c:pt>
                <c:pt idx="3">
                  <c:v>Hispanic</c:v>
                </c:pt>
                <c:pt idx="4">
                  <c:v>White</c:v>
                </c:pt>
                <c:pt idx="5">
                  <c:v>Overall</c:v>
                </c:pt>
              </c:strCache>
            </c:strRef>
          </c:cat>
          <c:val>
            <c:numRef>
              <c:f>Sheet5!$B$3:$B$8</c:f>
              <c:numCache>
                <c:formatCode>0.0</c:formatCode>
                <c:ptCount val="6"/>
                <c:pt idx="0">
                  <c:v>77.5</c:v>
                </c:pt>
                <c:pt idx="1">
                  <c:v>91.3</c:v>
                </c:pt>
                <c:pt idx="2">
                  <c:v>139.19999999999999</c:v>
                </c:pt>
                <c:pt idx="3">
                  <c:v>84.4</c:v>
                </c:pt>
                <c:pt idx="4">
                  <c:v>74.400000000000006</c:v>
                </c:pt>
                <c:pt idx="5">
                  <c:v>85.7</c:v>
                </c:pt>
              </c:numCache>
            </c:numRef>
          </c:val>
          <c:extLst>
            <c:ext xmlns:c16="http://schemas.microsoft.com/office/drawing/2014/chart" uri="{C3380CC4-5D6E-409C-BE32-E72D297353CC}">
              <c16:uniqueId val="{00000000-5587-FB4B-9971-2A5A6D093A9A}"/>
            </c:ext>
          </c:extLst>
        </c:ser>
        <c:ser>
          <c:idx val="1"/>
          <c:order val="1"/>
          <c:tx>
            <c:strRef>
              <c:f>Sheet5!$C$2</c:f>
              <c:strCache>
                <c:ptCount val="1"/>
                <c:pt idx="0">
                  <c:v>2018</c:v>
                </c:pt>
              </c:strCache>
            </c:strRef>
          </c:tx>
          <c:spPr>
            <a:solidFill>
              <a:schemeClr val="accent2"/>
            </a:solidFill>
            <a:ln>
              <a:noFill/>
            </a:ln>
            <a:effectLst/>
          </c:spPr>
          <c:invertIfNegative val="0"/>
          <c:cat>
            <c:strRef>
              <c:f>Sheet5!$A$3:$A$8</c:f>
              <c:strCache>
                <c:ptCount val="6"/>
                <c:pt idx="0">
                  <c:v>American Indian/Alaska Native</c:v>
                </c:pt>
                <c:pt idx="1">
                  <c:v>Asian/Pacific Islander</c:v>
                </c:pt>
                <c:pt idx="2">
                  <c:v>Black</c:v>
                </c:pt>
                <c:pt idx="3">
                  <c:v>Hispanic</c:v>
                </c:pt>
                <c:pt idx="4">
                  <c:v>White</c:v>
                </c:pt>
                <c:pt idx="5">
                  <c:v>Overall</c:v>
                </c:pt>
              </c:strCache>
            </c:strRef>
          </c:cat>
          <c:val>
            <c:numRef>
              <c:f>Sheet5!$C$3:$C$8</c:f>
              <c:numCache>
                <c:formatCode>0.0</c:formatCode>
                <c:ptCount val="6"/>
                <c:pt idx="0">
                  <c:v>140.69999999999999</c:v>
                </c:pt>
                <c:pt idx="1">
                  <c:v>110</c:v>
                </c:pt>
                <c:pt idx="2">
                  <c:v>148.30000000000001</c:v>
                </c:pt>
                <c:pt idx="3">
                  <c:v>88.4</c:v>
                </c:pt>
                <c:pt idx="4">
                  <c:v>82.5</c:v>
                </c:pt>
                <c:pt idx="5">
                  <c:v>93.5</c:v>
                </c:pt>
              </c:numCache>
            </c:numRef>
          </c:val>
          <c:extLst>
            <c:ext xmlns:c16="http://schemas.microsoft.com/office/drawing/2014/chart" uri="{C3380CC4-5D6E-409C-BE32-E72D297353CC}">
              <c16:uniqueId val="{00000001-5587-FB4B-9971-2A5A6D093A9A}"/>
            </c:ext>
          </c:extLst>
        </c:ser>
        <c:ser>
          <c:idx val="2"/>
          <c:order val="2"/>
          <c:tx>
            <c:strRef>
              <c:f>Sheet5!$D$2</c:f>
              <c:strCache>
                <c:ptCount val="1"/>
                <c:pt idx="0">
                  <c:v>2019</c:v>
                </c:pt>
              </c:strCache>
            </c:strRef>
          </c:tx>
          <c:spPr>
            <a:solidFill>
              <a:schemeClr val="accent3"/>
            </a:solidFill>
            <a:ln>
              <a:noFill/>
            </a:ln>
            <a:effectLst/>
          </c:spPr>
          <c:invertIfNegative val="0"/>
          <c:cat>
            <c:strRef>
              <c:f>Sheet5!$A$3:$A$8</c:f>
              <c:strCache>
                <c:ptCount val="6"/>
                <c:pt idx="0">
                  <c:v>American Indian/Alaska Native</c:v>
                </c:pt>
                <c:pt idx="1">
                  <c:v>Asian/Pacific Islander</c:v>
                </c:pt>
                <c:pt idx="2">
                  <c:v>Black</c:v>
                </c:pt>
                <c:pt idx="3">
                  <c:v>Hispanic</c:v>
                </c:pt>
                <c:pt idx="4">
                  <c:v>White</c:v>
                </c:pt>
                <c:pt idx="5">
                  <c:v>Overall</c:v>
                </c:pt>
              </c:strCache>
            </c:strRef>
          </c:cat>
          <c:val>
            <c:numRef>
              <c:f>Sheet5!$D$3:$D$8</c:f>
              <c:numCache>
                <c:formatCode>0.0</c:formatCode>
                <c:ptCount val="6"/>
                <c:pt idx="0">
                  <c:v>92.8</c:v>
                </c:pt>
                <c:pt idx="1">
                  <c:v>103</c:v>
                </c:pt>
                <c:pt idx="2">
                  <c:v>167.7</c:v>
                </c:pt>
                <c:pt idx="3">
                  <c:v>94.4</c:v>
                </c:pt>
                <c:pt idx="4">
                  <c:v>85.5</c:v>
                </c:pt>
                <c:pt idx="5">
                  <c:v>98.1</c:v>
                </c:pt>
              </c:numCache>
            </c:numRef>
          </c:val>
          <c:extLst>
            <c:ext xmlns:c16="http://schemas.microsoft.com/office/drawing/2014/chart" uri="{C3380CC4-5D6E-409C-BE32-E72D297353CC}">
              <c16:uniqueId val="{00000002-5587-FB4B-9971-2A5A6D093A9A}"/>
            </c:ext>
          </c:extLst>
        </c:ser>
        <c:ser>
          <c:idx val="3"/>
          <c:order val="3"/>
          <c:tx>
            <c:strRef>
              <c:f>Sheet5!$E$2</c:f>
              <c:strCache>
                <c:ptCount val="1"/>
                <c:pt idx="0">
                  <c:v>2020</c:v>
                </c:pt>
              </c:strCache>
            </c:strRef>
          </c:tx>
          <c:spPr>
            <a:solidFill>
              <a:schemeClr val="accent4"/>
            </a:solidFill>
            <a:ln>
              <a:noFill/>
            </a:ln>
            <a:effectLst/>
          </c:spPr>
          <c:invertIfNegative val="0"/>
          <c:cat>
            <c:strRef>
              <c:f>Sheet5!$A$3:$A$8</c:f>
              <c:strCache>
                <c:ptCount val="6"/>
                <c:pt idx="0">
                  <c:v>American Indian/Alaska Native</c:v>
                </c:pt>
                <c:pt idx="1">
                  <c:v>Asian/Pacific Islander</c:v>
                </c:pt>
                <c:pt idx="2">
                  <c:v>Black</c:v>
                </c:pt>
                <c:pt idx="3">
                  <c:v>Hispanic</c:v>
                </c:pt>
                <c:pt idx="4">
                  <c:v>White</c:v>
                </c:pt>
                <c:pt idx="5">
                  <c:v>Overall</c:v>
                </c:pt>
              </c:strCache>
            </c:strRef>
          </c:cat>
          <c:val>
            <c:numRef>
              <c:f>Sheet5!$E$3:$E$8</c:f>
              <c:numCache>
                <c:formatCode>0.0</c:formatCode>
                <c:ptCount val="6"/>
                <c:pt idx="0">
                  <c:v>102.2</c:v>
                </c:pt>
                <c:pt idx="1">
                  <c:v>119.7</c:v>
                </c:pt>
                <c:pt idx="2">
                  <c:v>168.7</c:v>
                </c:pt>
                <c:pt idx="3">
                  <c:v>103.8</c:v>
                </c:pt>
                <c:pt idx="4">
                  <c:v>87.1</c:v>
                </c:pt>
                <c:pt idx="5">
                  <c:v>104.4</c:v>
                </c:pt>
              </c:numCache>
            </c:numRef>
          </c:val>
          <c:extLst>
            <c:ext xmlns:c16="http://schemas.microsoft.com/office/drawing/2014/chart" uri="{C3380CC4-5D6E-409C-BE32-E72D297353CC}">
              <c16:uniqueId val="{00000003-5587-FB4B-9971-2A5A6D093A9A}"/>
            </c:ext>
          </c:extLst>
        </c:ser>
        <c:ser>
          <c:idx val="4"/>
          <c:order val="4"/>
          <c:tx>
            <c:strRef>
              <c:f>Sheet5!$F$2</c:f>
              <c:strCache>
                <c:ptCount val="1"/>
                <c:pt idx="0">
                  <c:v>2021</c:v>
                </c:pt>
              </c:strCache>
            </c:strRef>
          </c:tx>
          <c:spPr>
            <a:solidFill>
              <a:schemeClr val="accent5"/>
            </a:solidFill>
            <a:ln>
              <a:noFill/>
            </a:ln>
            <a:effectLst/>
          </c:spPr>
          <c:invertIfNegative val="0"/>
          <c:cat>
            <c:strRef>
              <c:f>Sheet5!$A$3:$A$8</c:f>
              <c:strCache>
                <c:ptCount val="6"/>
                <c:pt idx="0">
                  <c:v>American Indian/Alaska Native</c:v>
                </c:pt>
                <c:pt idx="1">
                  <c:v>Asian/Pacific Islander</c:v>
                </c:pt>
                <c:pt idx="2">
                  <c:v>Black</c:v>
                </c:pt>
                <c:pt idx="3">
                  <c:v>Hispanic</c:v>
                </c:pt>
                <c:pt idx="4">
                  <c:v>White</c:v>
                </c:pt>
                <c:pt idx="5">
                  <c:v>Overall</c:v>
                </c:pt>
              </c:strCache>
            </c:strRef>
          </c:cat>
          <c:val>
            <c:numRef>
              <c:f>Sheet5!$F$3:$F$8</c:f>
              <c:numCache>
                <c:formatCode>0.0</c:formatCode>
                <c:ptCount val="6"/>
                <c:pt idx="0">
                  <c:v>167</c:v>
                </c:pt>
                <c:pt idx="1">
                  <c:v>129.30000000000001</c:v>
                </c:pt>
                <c:pt idx="2">
                  <c:v>173.8</c:v>
                </c:pt>
                <c:pt idx="3">
                  <c:v>106.6</c:v>
                </c:pt>
                <c:pt idx="4">
                  <c:v>92.9</c:v>
                </c:pt>
                <c:pt idx="5">
                  <c:v>110.5</c:v>
                </c:pt>
              </c:numCache>
            </c:numRef>
          </c:val>
          <c:extLst>
            <c:ext xmlns:c16="http://schemas.microsoft.com/office/drawing/2014/chart" uri="{C3380CC4-5D6E-409C-BE32-E72D297353CC}">
              <c16:uniqueId val="{00000004-5587-FB4B-9971-2A5A6D093A9A}"/>
            </c:ext>
          </c:extLst>
        </c:ser>
        <c:dLbls>
          <c:showLegendKey val="0"/>
          <c:showVal val="0"/>
          <c:showCatName val="0"/>
          <c:showSerName val="0"/>
          <c:showPercent val="0"/>
          <c:showBubbleSize val="0"/>
        </c:dLbls>
        <c:gapWidth val="219"/>
        <c:overlap val="-27"/>
        <c:axId val="727557695"/>
        <c:axId val="727554399"/>
      </c:barChart>
      <c:catAx>
        <c:axId val="727557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27554399"/>
        <c:crosses val="autoZero"/>
        <c:auto val="1"/>
        <c:lblAlgn val="ctr"/>
        <c:lblOffset val="100"/>
        <c:noMultiLvlLbl val="0"/>
      </c:catAx>
      <c:valAx>
        <c:axId val="7275543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2755769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5FE21F-1387-0240-AE64-0EA06F434BCE}"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en-US"/>
        </a:p>
      </dgm:t>
    </dgm:pt>
    <dgm:pt modelId="{6BE810B4-F1B0-5245-9E70-D559C1BC66A3}">
      <dgm:prSet phldrT="[Text]"/>
      <dgm:spPr/>
      <dgm:t>
        <a:bodyPr/>
        <a:lstStyle/>
        <a:p>
          <a:r>
            <a:rPr lang="en-US" b="0" i="0" u="none" dirty="0">
              <a:latin typeface="Roboto" panose="02000000000000000000" pitchFamily="2" charset="0"/>
              <a:ea typeface="Roboto" panose="02000000000000000000" pitchFamily="2" charset="0"/>
            </a:rPr>
            <a:t>Provide understanding about the current state of maternal health inequities in California.</a:t>
          </a:r>
          <a:endParaRPr lang="en-US" dirty="0">
            <a:latin typeface="Roboto" panose="02000000000000000000" pitchFamily="2" charset="0"/>
            <a:ea typeface="Roboto" panose="02000000000000000000" pitchFamily="2" charset="0"/>
          </a:endParaRPr>
        </a:p>
      </dgm:t>
    </dgm:pt>
    <dgm:pt modelId="{F6FF9AD9-1884-CD43-B1E5-065C56105988}" type="parTrans" cxnId="{789E5137-AC78-244D-9707-C80F24E213CA}">
      <dgm:prSet/>
      <dgm:spPr/>
      <dgm:t>
        <a:bodyPr/>
        <a:lstStyle/>
        <a:p>
          <a:endParaRPr lang="en-US"/>
        </a:p>
      </dgm:t>
    </dgm:pt>
    <dgm:pt modelId="{4BAE7862-383C-5548-AEE5-BAFDB2039533}" type="sibTrans" cxnId="{789E5137-AC78-244D-9707-C80F24E213CA}">
      <dgm:prSet/>
      <dgm:spPr/>
      <dgm:t>
        <a:bodyPr/>
        <a:lstStyle/>
        <a:p>
          <a:endParaRPr lang="en-US"/>
        </a:p>
      </dgm:t>
    </dgm:pt>
    <dgm:pt modelId="{12B63BC0-0DDD-7E44-857C-5CF4A4B36A2E}">
      <dgm:prSet phldrT="[Text]"/>
      <dgm:spPr/>
      <dgm:t>
        <a:bodyPr/>
        <a:lstStyle/>
        <a:p>
          <a:r>
            <a:rPr lang="en-US" b="0" i="0" u="none" strike="noStrike">
              <a:effectLst/>
              <a:latin typeface="Roboto" panose="02000000000000000000" pitchFamily="2" charset="0"/>
              <a:ea typeface="Roboto" panose="02000000000000000000" pitchFamily="2" charset="0"/>
            </a:rPr>
            <a:t>Build knowledge of the data available for stratification in the Maternal Data Center and how to use the data to drive maternal health quality improvement in their hospital setting.</a:t>
          </a:r>
          <a:endParaRPr lang="en-US" dirty="0">
            <a:latin typeface="Roboto" panose="02000000000000000000" pitchFamily="2" charset="0"/>
            <a:ea typeface="Roboto" panose="02000000000000000000" pitchFamily="2" charset="0"/>
          </a:endParaRPr>
        </a:p>
      </dgm:t>
    </dgm:pt>
    <dgm:pt modelId="{348B3807-C4B1-4F4C-9129-66153D07C14E}" type="parTrans" cxnId="{4635BFAD-165B-6E48-BA47-53133F1872DB}">
      <dgm:prSet/>
      <dgm:spPr/>
      <dgm:t>
        <a:bodyPr/>
        <a:lstStyle/>
        <a:p>
          <a:endParaRPr lang="en-US"/>
        </a:p>
      </dgm:t>
    </dgm:pt>
    <dgm:pt modelId="{92DC1AC4-DFEE-2E40-B7A4-3BFB59EC0898}" type="sibTrans" cxnId="{4635BFAD-165B-6E48-BA47-53133F1872DB}">
      <dgm:prSet/>
      <dgm:spPr/>
      <dgm:t>
        <a:bodyPr/>
        <a:lstStyle/>
        <a:p>
          <a:endParaRPr lang="en-US"/>
        </a:p>
      </dgm:t>
    </dgm:pt>
    <dgm:pt modelId="{0A97E74C-2F2E-354F-BE23-F5AD09043037}">
      <dgm:prSet phldrT="[Text]"/>
      <dgm:spPr/>
      <dgm:t>
        <a:bodyPr/>
        <a:lstStyle/>
        <a:p>
          <a:r>
            <a:rPr lang="en-US" b="0" i="0" u="none" strike="noStrike" dirty="0">
              <a:effectLst/>
              <a:latin typeface="Roboto" panose="02000000000000000000" pitchFamily="2" charset="0"/>
              <a:ea typeface="Roboto" panose="02000000000000000000" pitchFamily="2" charset="0"/>
            </a:rPr>
            <a:t>Share knowledge of tools, resources, and support about new CMQCC initiatives coming soon for hospitals in CA.</a:t>
          </a:r>
          <a:endParaRPr lang="en-US" dirty="0">
            <a:latin typeface="Roboto" panose="02000000000000000000" pitchFamily="2" charset="0"/>
            <a:ea typeface="Roboto" panose="02000000000000000000" pitchFamily="2" charset="0"/>
          </a:endParaRPr>
        </a:p>
      </dgm:t>
    </dgm:pt>
    <dgm:pt modelId="{8AEFBB96-691E-A14A-B81A-B955D2ECA47D}" type="parTrans" cxnId="{E6F33704-0C6D-EE40-8514-6A47A241B27F}">
      <dgm:prSet/>
      <dgm:spPr/>
      <dgm:t>
        <a:bodyPr/>
        <a:lstStyle/>
        <a:p>
          <a:endParaRPr lang="en-US"/>
        </a:p>
      </dgm:t>
    </dgm:pt>
    <dgm:pt modelId="{3C3092C5-A3FA-ED49-BE59-7684E8103C92}" type="sibTrans" cxnId="{E6F33704-0C6D-EE40-8514-6A47A241B27F}">
      <dgm:prSet/>
      <dgm:spPr/>
      <dgm:t>
        <a:bodyPr/>
        <a:lstStyle/>
        <a:p>
          <a:endParaRPr lang="en-US"/>
        </a:p>
      </dgm:t>
    </dgm:pt>
    <dgm:pt modelId="{C0FFF850-195F-2B40-8EB3-76059CA10B9D}" type="pres">
      <dgm:prSet presAssocID="{035FE21F-1387-0240-AE64-0EA06F434BCE}" presName="linearFlow" presStyleCnt="0">
        <dgm:presLayoutVars>
          <dgm:dir/>
          <dgm:resizeHandles val="exact"/>
        </dgm:presLayoutVars>
      </dgm:prSet>
      <dgm:spPr/>
    </dgm:pt>
    <dgm:pt modelId="{1C8F947F-1F9F-A242-885A-313B2432617C}" type="pres">
      <dgm:prSet presAssocID="{6BE810B4-F1B0-5245-9E70-D559C1BC66A3}" presName="composite" presStyleCnt="0"/>
      <dgm:spPr/>
    </dgm:pt>
    <dgm:pt modelId="{90BCFCAC-5F16-E94F-95FE-5A1E3A639B12}" type="pres">
      <dgm:prSet presAssocID="{6BE810B4-F1B0-5245-9E70-D559C1BC66A3}"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effectLst>
          <a:outerShdw blurRad="50800" dist="50800" dir="5400000" algn="ctr" rotWithShape="0">
            <a:srgbClr val="10587D"/>
          </a:outerShdw>
        </a:effectLst>
      </dgm:spPr>
      <dgm:extLst>
        <a:ext uri="{E40237B7-FDA0-4F09-8148-C483321AD2D9}">
          <dgm14:cNvPr xmlns:dgm14="http://schemas.microsoft.com/office/drawing/2010/diagram" id="0" name="" descr="Lightbulb and gear with solid fill"/>
        </a:ext>
      </dgm:extLst>
    </dgm:pt>
    <dgm:pt modelId="{AAAEDE89-FCE2-B44E-8656-4946C2B0A474}" type="pres">
      <dgm:prSet presAssocID="{6BE810B4-F1B0-5245-9E70-D559C1BC66A3}" presName="txShp" presStyleLbl="node1" presStyleIdx="0" presStyleCnt="3">
        <dgm:presLayoutVars>
          <dgm:bulletEnabled val="1"/>
        </dgm:presLayoutVars>
      </dgm:prSet>
      <dgm:spPr/>
    </dgm:pt>
    <dgm:pt modelId="{778B9818-216C-9046-8E2D-D80C011D6B31}" type="pres">
      <dgm:prSet presAssocID="{4BAE7862-383C-5548-AEE5-BAFDB2039533}" presName="spacing" presStyleCnt="0"/>
      <dgm:spPr/>
    </dgm:pt>
    <dgm:pt modelId="{898547B2-81E9-B640-9273-0542F7255F99}" type="pres">
      <dgm:prSet presAssocID="{12B63BC0-0DDD-7E44-857C-5CF4A4B36A2E}" presName="composite" presStyleCnt="0"/>
      <dgm:spPr/>
    </dgm:pt>
    <dgm:pt modelId="{AADABADC-D12C-F040-A6F4-05F872570801}" type="pres">
      <dgm:prSet presAssocID="{12B63BC0-0DDD-7E44-857C-5CF4A4B36A2E}" presName="imgShp"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effectLst>
          <a:outerShdw blurRad="50800" dist="50800" dir="5400000" algn="ctr" rotWithShape="0">
            <a:srgbClr val="10587D"/>
          </a:outerShdw>
        </a:effectLst>
      </dgm:spPr>
      <dgm:extLst>
        <a:ext uri="{E40237B7-FDA0-4F09-8148-C483321AD2D9}">
          <dgm14:cNvPr xmlns:dgm14="http://schemas.microsoft.com/office/drawing/2010/diagram" id="0" name="" descr="Research with solid fill"/>
        </a:ext>
      </dgm:extLst>
    </dgm:pt>
    <dgm:pt modelId="{A33B29BC-06BE-E14D-AB03-8D8C5C40C4D0}" type="pres">
      <dgm:prSet presAssocID="{12B63BC0-0DDD-7E44-857C-5CF4A4B36A2E}" presName="txShp" presStyleLbl="node1" presStyleIdx="1" presStyleCnt="3">
        <dgm:presLayoutVars>
          <dgm:bulletEnabled val="1"/>
        </dgm:presLayoutVars>
      </dgm:prSet>
      <dgm:spPr/>
    </dgm:pt>
    <dgm:pt modelId="{A892C410-D32C-9E44-ADA9-C01F63EC6D6D}" type="pres">
      <dgm:prSet presAssocID="{92DC1AC4-DFEE-2E40-B7A4-3BFB59EC0898}" presName="spacing" presStyleCnt="0"/>
      <dgm:spPr/>
    </dgm:pt>
    <dgm:pt modelId="{22DCA653-FD21-3A4A-8B7C-1F78A04F0EBF}" type="pres">
      <dgm:prSet presAssocID="{0A97E74C-2F2E-354F-BE23-F5AD09043037}" presName="composite" presStyleCnt="0"/>
      <dgm:spPr/>
    </dgm:pt>
    <dgm:pt modelId="{07EABD0A-FE9A-7B44-95BC-95EA3B74ADCA}" type="pres">
      <dgm:prSet presAssocID="{0A97E74C-2F2E-354F-BE23-F5AD09043037}" presName="imgShp"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effectLst>
          <a:outerShdw blurRad="50800" dist="50800" dir="5400000" algn="ctr" rotWithShape="0">
            <a:srgbClr val="10587D"/>
          </a:outerShdw>
        </a:effectLst>
      </dgm:spPr>
      <dgm:extLst>
        <a:ext uri="{E40237B7-FDA0-4F09-8148-C483321AD2D9}">
          <dgm14:cNvPr xmlns:dgm14="http://schemas.microsoft.com/office/drawing/2010/diagram" id="0" name="" descr="Books on shelf outline"/>
        </a:ext>
      </dgm:extLst>
    </dgm:pt>
    <dgm:pt modelId="{EC2126F9-4BED-B345-B24F-B0BDBBC5A90A}" type="pres">
      <dgm:prSet presAssocID="{0A97E74C-2F2E-354F-BE23-F5AD09043037}" presName="txShp" presStyleLbl="node1" presStyleIdx="2" presStyleCnt="3">
        <dgm:presLayoutVars>
          <dgm:bulletEnabled val="1"/>
        </dgm:presLayoutVars>
      </dgm:prSet>
      <dgm:spPr/>
    </dgm:pt>
  </dgm:ptLst>
  <dgm:cxnLst>
    <dgm:cxn modelId="{E6F33704-0C6D-EE40-8514-6A47A241B27F}" srcId="{035FE21F-1387-0240-AE64-0EA06F434BCE}" destId="{0A97E74C-2F2E-354F-BE23-F5AD09043037}" srcOrd="2" destOrd="0" parTransId="{8AEFBB96-691E-A14A-B81A-B955D2ECA47D}" sibTransId="{3C3092C5-A3FA-ED49-BE59-7684E8103C92}"/>
    <dgm:cxn modelId="{789E5137-AC78-244D-9707-C80F24E213CA}" srcId="{035FE21F-1387-0240-AE64-0EA06F434BCE}" destId="{6BE810B4-F1B0-5245-9E70-D559C1BC66A3}" srcOrd="0" destOrd="0" parTransId="{F6FF9AD9-1884-CD43-B1E5-065C56105988}" sibTransId="{4BAE7862-383C-5548-AEE5-BAFDB2039533}"/>
    <dgm:cxn modelId="{53CF0C8C-CAFD-674F-8BA3-4123EDC2A92A}" type="presOf" srcId="{6BE810B4-F1B0-5245-9E70-D559C1BC66A3}" destId="{AAAEDE89-FCE2-B44E-8656-4946C2B0A474}" srcOrd="0" destOrd="0" presId="urn:microsoft.com/office/officeart/2005/8/layout/vList3"/>
    <dgm:cxn modelId="{1A81D0AB-167F-CC4C-94A4-3C03F0651B9F}" type="presOf" srcId="{035FE21F-1387-0240-AE64-0EA06F434BCE}" destId="{C0FFF850-195F-2B40-8EB3-76059CA10B9D}" srcOrd="0" destOrd="0" presId="urn:microsoft.com/office/officeart/2005/8/layout/vList3"/>
    <dgm:cxn modelId="{4635BFAD-165B-6E48-BA47-53133F1872DB}" srcId="{035FE21F-1387-0240-AE64-0EA06F434BCE}" destId="{12B63BC0-0DDD-7E44-857C-5CF4A4B36A2E}" srcOrd="1" destOrd="0" parTransId="{348B3807-C4B1-4F4C-9129-66153D07C14E}" sibTransId="{92DC1AC4-DFEE-2E40-B7A4-3BFB59EC0898}"/>
    <dgm:cxn modelId="{C04A9DDA-8456-9646-A250-8E894CAE7B2F}" type="presOf" srcId="{0A97E74C-2F2E-354F-BE23-F5AD09043037}" destId="{EC2126F9-4BED-B345-B24F-B0BDBBC5A90A}" srcOrd="0" destOrd="0" presId="urn:microsoft.com/office/officeart/2005/8/layout/vList3"/>
    <dgm:cxn modelId="{98DAD4FD-FA80-4040-8AE6-1A9CFB6FA0D5}" type="presOf" srcId="{12B63BC0-0DDD-7E44-857C-5CF4A4B36A2E}" destId="{A33B29BC-06BE-E14D-AB03-8D8C5C40C4D0}" srcOrd="0" destOrd="0" presId="urn:microsoft.com/office/officeart/2005/8/layout/vList3"/>
    <dgm:cxn modelId="{59BD6141-F02F-7540-8A87-E02FF1479D52}" type="presParOf" srcId="{C0FFF850-195F-2B40-8EB3-76059CA10B9D}" destId="{1C8F947F-1F9F-A242-885A-313B2432617C}" srcOrd="0" destOrd="0" presId="urn:microsoft.com/office/officeart/2005/8/layout/vList3"/>
    <dgm:cxn modelId="{B34D5216-D7CF-E84A-8E18-B086A4A26341}" type="presParOf" srcId="{1C8F947F-1F9F-A242-885A-313B2432617C}" destId="{90BCFCAC-5F16-E94F-95FE-5A1E3A639B12}" srcOrd="0" destOrd="0" presId="urn:microsoft.com/office/officeart/2005/8/layout/vList3"/>
    <dgm:cxn modelId="{6DCA2821-2226-BE4B-9BCC-D8B1F4E7F721}" type="presParOf" srcId="{1C8F947F-1F9F-A242-885A-313B2432617C}" destId="{AAAEDE89-FCE2-B44E-8656-4946C2B0A474}" srcOrd="1" destOrd="0" presId="urn:microsoft.com/office/officeart/2005/8/layout/vList3"/>
    <dgm:cxn modelId="{D8B8F741-B524-F64D-BE10-275E0429AAFC}" type="presParOf" srcId="{C0FFF850-195F-2B40-8EB3-76059CA10B9D}" destId="{778B9818-216C-9046-8E2D-D80C011D6B31}" srcOrd="1" destOrd="0" presId="urn:microsoft.com/office/officeart/2005/8/layout/vList3"/>
    <dgm:cxn modelId="{9DA5DFBF-E5C9-114B-B1F7-DA679496DB8E}" type="presParOf" srcId="{C0FFF850-195F-2B40-8EB3-76059CA10B9D}" destId="{898547B2-81E9-B640-9273-0542F7255F99}" srcOrd="2" destOrd="0" presId="urn:microsoft.com/office/officeart/2005/8/layout/vList3"/>
    <dgm:cxn modelId="{8DD9F2EB-8E60-374E-A3A2-65FC56310294}" type="presParOf" srcId="{898547B2-81E9-B640-9273-0542F7255F99}" destId="{AADABADC-D12C-F040-A6F4-05F872570801}" srcOrd="0" destOrd="0" presId="urn:microsoft.com/office/officeart/2005/8/layout/vList3"/>
    <dgm:cxn modelId="{2B8C4AB6-F316-044C-A525-BA3F162D9F72}" type="presParOf" srcId="{898547B2-81E9-B640-9273-0542F7255F99}" destId="{A33B29BC-06BE-E14D-AB03-8D8C5C40C4D0}" srcOrd="1" destOrd="0" presId="urn:microsoft.com/office/officeart/2005/8/layout/vList3"/>
    <dgm:cxn modelId="{44CD5DD0-0FC6-6347-B8A9-D3461B0DEBF3}" type="presParOf" srcId="{C0FFF850-195F-2B40-8EB3-76059CA10B9D}" destId="{A892C410-D32C-9E44-ADA9-C01F63EC6D6D}" srcOrd="3" destOrd="0" presId="urn:microsoft.com/office/officeart/2005/8/layout/vList3"/>
    <dgm:cxn modelId="{F3D94778-F5CA-5549-8BDE-BF9EA727DF37}" type="presParOf" srcId="{C0FFF850-195F-2B40-8EB3-76059CA10B9D}" destId="{22DCA653-FD21-3A4A-8B7C-1F78A04F0EBF}" srcOrd="4" destOrd="0" presId="urn:microsoft.com/office/officeart/2005/8/layout/vList3"/>
    <dgm:cxn modelId="{60CE0230-6E7F-EF4C-AEC5-D6DDEB0D76F3}" type="presParOf" srcId="{22DCA653-FD21-3A4A-8B7C-1F78A04F0EBF}" destId="{07EABD0A-FE9A-7B44-95BC-95EA3B74ADCA}" srcOrd="0" destOrd="0" presId="urn:microsoft.com/office/officeart/2005/8/layout/vList3"/>
    <dgm:cxn modelId="{3D5F983F-500E-2B45-B6F2-76600A1AD672}" type="presParOf" srcId="{22DCA653-FD21-3A4A-8B7C-1F78A04F0EBF}" destId="{EC2126F9-4BED-B345-B24F-B0BDBBC5A90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9B9D04-AF12-9C4F-AEC3-F5781586DB61}" type="doc">
      <dgm:prSet loTypeId="urn:microsoft.com/office/officeart/2008/layout/LinedList" loCatId="list" qsTypeId="urn:microsoft.com/office/officeart/2005/8/quickstyle/simple4" qsCatId="simple" csTypeId="urn:microsoft.com/office/officeart/2005/8/colors/accent2_2" csCatId="accent2" phldr="1"/>
      <dgm:spPr/>
      <dgm:t>
        <a:bodyPr/>
        <a:lstStyle/>
        <a:p>
          <a:endParaRPr lang="en-US"/>
        </a:p>
      </dgm:t>
    </dgm:pt>
    <dgm:pt modelId="{3DF007EE-901A-4A44-994B-13A100E78414}">
      <dgm:prSet custT="1"/>
      <dgm:spPr/>
      <dgm:t>
        <a:bodyPr/>
        <a:lstStyle/>
        <a:p>
          <a:r>
            <a:rPr lang="en-US" sz="2400" dirty="0">
              <a:latin typeface="Roboto" panose="02000000000000000000" pitchFamily="2" charset="0"/>
              <a:ea typeface="Roboto" panose="02000000000000000000" pitchFamily="2" charset="0"/>
            </a:rPr>
            <a:t>CMQCC is a well-known quality improvement (QI) organization.</a:t>
          </a:r>
        </a:p>
      </dgm:t>
    </dgm:pt>
    <dgm:pt modelId="{9183A763-5A96-3C46-8C9D-5FB356AD8585}" type="parTrans" cxnId="{3C7FB5E6-83B5-524E-8879-7AD96ADB12F3}">
      <dgm:prSet/>
      <dgm:spPr/>
      <dgm:t>
        <a:bodyPr/>
        <a:lstStyle/>
        <a:p>
          <a:endParaRPr lang="en-US"/>
        </a:p>
      </dgm:t>
    </dgm:pt>
    <dgm:pt modelId="{91D89D9D-42BB-3541-922F-F2FE9C43E5EA}" type="sibTrans" cxnId="{3C7FB5E6-83B5-524E-8879-7AD96ADB12F3}">
      <dgm:prSet/>
      <dgm:spPr/>
      <dgm:t>
        <a:bodyPr/>
        <a:lstStyle/>
        <a:p>
          <a:endParaRPr lang="en-US"/>
        </a:p>
      </dgm:t>
    </dgm:pt>
    <dgm:pt modelId="{89DD91EC-171F-AC4D-8C34-60526D87CE7A}">
      <dgm:prSet custT="1"/>
      <dgm:spPr/>
      <dgm:t>
        <a:bodyPr/>
        <a:lstStyle/>
        <a:p>
          <a:r>
            <a:rPr lang="en-US" sz="2400" dirty="0">
              <a:latin typeface="Roboto" panose="02000000000000000000" pitchFamily="2" charset="0"/>
              <a:ea typeface="Roboto" panose="02000000000000000000" pitchFamily="2" charset="0"/>
            </a:rPr>
            <a:t>Recognition that strides made in maternal health in California were unequal and there were disparate poor health outcomes, most affecting people of color.</a:t>
          </a:r>
        </a:p>
      </dgm:t>
    </dgm:pt>
    <dgm:pt modelId="{5E0E4286-4531-EB4E-A18A-C961C4712512}" type="parTrans" cxnId="{0E7B6264-DA65-254F-9640-62E94BAE04F0}">
      <dgm:prSet/>
      <dgm:spPr/>
      <dgm:t>
        <a:bodyPr/>
        <a:lstStyle/>
        <a:p>
          <a:endParaRPr lang="en-US"/>
        </a:p>
      </dgm:t>
    </dgm:pt>
    <dgm:pt modelId="{5B3FDC1C-989E-B548-AF78-564EB24722F6}" type="sibTrans" cxnId="{0E7B6264-DA65-254F-9640-62E94BAE04F0}">
      <dgm:prSet/>
      <dgm:spPr/>
      <dgm:t>
        <a:bodyPr/>
        <a:lstStyle/>
        <a:p>
          <a:endParaRPr lang="en-US"/>
        </a:p>
      </dgm:t>
    </dgm:pt>
    <dgm:pt modelId="{5D82A528-F075-2F4A-ACAF-FFE0D5DE2ECA}">
      <dgm:prSet custT="1"/>
      <dgm:spPr/>
      <dgm:t>
        <a:bodyPr/>
        <a:lstStyle/>
        <a:p>
          <a:r>
            <a:rPr lang="en-US" sz="2400" dirty="0">
              <a:latin typeface="Roboto" panose="02000000000000000000" pitchFamily="2" charset="0"/>
              <a:ea typeface="Roboto" panose="02000000000000000000" pitchFamily="2" charset="0"/>
            </a:rPr>
            <a:t>Issues like microaggressions, racism, disrespect, and overall unequal treatment were not adequately addressed in maternal care.</a:t>
          </a:r>
        </a:p>
      </dgm:t>
    </dgm:pt>
    <dgm:pt modelId="{D57EC450-90CD-BD4F-AB11-4F55B3F43ABA}" type="parTrans" cxnId="{300E5521-1F97-014A-9171-9DD1240DD9FB}">
      <dgm:prSet/>
      <dgm:spPr/>
      <dgm:t>
        <a:bodyPr/>
        <a:lstStyle/>
        <a:p>
          <a:endParaRPr lang="en-US"/>
        </a:p>
      </dgm:t>
    </dgm:pt>
    <dgm:pt modelId="{49774AA1-9F65-5B49-9370-81BE1BF99770}" type="sibTrans" cxnId="{300E5521-1F97-014A-9171-9DD1240DD9FB}">
      <dgm:prSet/>
      <dgm:spPr/>
      <dgm:t>
        <a:bodyPr/>
        <a:lstStyle/>
        <a:p>
          <a:endParaRPr lang="en-US"/>
        </a:p>
      </dgm:t>
    </dgm:pt>
    <dgm:pt modelId="{B2DCF3A5-7A3A-2C4B-A0A4-AEA0457E5359}">
      <dgm:prSet custT="1"/>
      <dgm:spPr/>
      <dgm:t>
        <a:bodyPr/>
        <a:lstStyle/>
        <a:p>
          <a:r>
            <a:rPr lang="en-US" sz="2400" dirty="0">
              <a:latin typeface="Roboto" panose="02000000000000000000" pitchFamily="2" charset="0"/>
              <a:ea typeface="Roboto" panose="02000000000000000000" pitchFamily="2" charset="0"/>
            </a:rPr>
            <a:t>Required transition in thinking and understanding about our approach to QI.</a:t>
          </a:r>
        </a:p>
      </dgm:t>
    </dgm:pt>
    <dgm:pt modelId="{0DBFF66E-796C-3043-89EE-341838FF632C}" type="parTrans" cxnId="{47FFAE7B-4037-5A45-BA4E-63E2DB0D09B4}">
      <dgm:prSet/>
      <dgm:spPr/>
      <dgm:t>
        <a:bodyPr/>
        <a:lstStyle/>
        <a:p>
          <a:endParaRPr lang="en-US"/>
        </a:p>
      </dgm:t>
    </dgm:pt>
    <dgm:pt modelId="{49B6C1C6-3293-5D45-977A-2928153A7E5F}" type="sibTrans" cxnId="{47FFAE7B-4037-5A45-BA4E-63E2DB0D09B4}">
      <dgm:prSet/>
      <dgm:spPr/>
      <dgm:t>
        <a:bodyPr/>
        <a:lstStyle/>
        <a:p>
          <a:endParaRPr lang="en-US"/>
        </a:p>
      </dgm:t>
    </dgm:pt>
    <dgm:pt modelId="{6FE98F4A-5100-0B40-A43D-04B08B7F81AC}" type="pres">
      <dgm:prSet presAssocID="{EE9B9D04-AF12-9C4F-AEC3-F5781586DB61}" presName="vert0" presStyleCnt="0">
        <dgm:presLayoutVars>
          <dgm:dir/>
          <dgm:animOne val="branch"/>
          <dgm:animLvl val="lvl"/>
        </dgm:presLayoutVars>
      </dgm:prSet>
      <dgm:spPr/>
    </dgm:pt>
    <dgm:pt modelId="{4C5DF73E-FB4A-AC4C-B8A6-6EDC0846AE88}" type="pres">
      <dgm:prSet presAssocID="{3DF007EE-901A-4A44-994B-13A100E78414}" presName="thickLine" presStyleLbl="alignNode1" presStyleIdx="0" presStyleCnt="4"/>
      <dgm:spPr>
        <a:ln>
          <a:solidFill>
            <a:srgbClr val="D96128"/>
          </a:solidFill>
        </a:ln>
      </dgm:spPr>
    </dgm:pt>
    <dgm:pt modelId="{5BA41D61-722E-9C45-BB91-EE2DD55EB129}" type="pres">
      <dgm:prSet presAssocID="{3DF007EE-901A-4A44-994B-13A100E78414}" presName="horz1" presStyleCnt="0"/>
      <dgm:spPr/>
    </dgm:pt>
    <dgm:pt modelId="{836D7872-9D18-124D-9AAE-C51FCCD3AB3E}" type="pres">
      <dgm:prSet presAssocID="{3DF007EE-901A-4A44-994B-13A100E78414}" presName="tx1" presStyleLbl="revTx" presStyleIdx="0" presStyleCnt="4"/>
      <dgm:spPr/>
    </dgm:pt>
    <dgm:pt modelId="{F36B2EC8-135C-654C-B30C-EFF54910AD73}" type="pres">
      <dgm:prSet presAssocID="{3DF007EE-901A-4A44-994B-13A100E78414}" presName="vert1" presStyleCnt="0"/>
      <dgm:spPr/>
    </dgm:pt>
    <dgm:pt modelId="{1B2B26AD-C91C-8B44-8B07-4DC250188B8F}" type="pres">
      <dgm:prSet presAssocID="{89DD91EC-171F-AC4D-8C34-60526D87CE7A}" presName="thickLine" presStyleLbl="alignNode1" presStyleIdx="1" presStyleCnt="4"/>
      <dgm:spPr/>
    </dgm:pt>
    <dgm:pt modelId="{6B0C236A-E25F-2C45-AEEC-552778E0BE98}" type="pres">
      <dgm:prSet presAssocID="{89DD91EC-171F-AC4D-8C34-60526D87CE7A}" presName="horz1" presStyleCnt="0"/>
      <dgm:spPr/>
    </dgm:pt>
    <dgm:pt modelId="{4AE61895-D13D-8E4B-9139-9AFF93DCC144}" type="pres">
      <dgm:prSet presAssocID="{89DD91EC-171F-AC4D-8C34-60526D87CE7A}" presName="tx1" presStyleLbl="revTx" presStyleIdx="1" presStyleCnt="4"/>
      <dgm:spPr/>
    </dgm:pt>
    <dgm:pt modelId="{7AE8E876-3E5A-BA42-BE6F-DA0D1E46D3D9}" type="pres">
      <dgm:prSet presAssocID="{89DD91EC-171F-AC4D-8C34-60526D87CE7A}" presName="vert1" presStyleCnt="0"/>
      <dgm:spPr/>
    </dgm:pt>
    <dgm:pt modelId="{E9BBA086-4E11-F54C-821A-33321FEBF623}" type="pres">
      <dgm:prSet presAssocID="{5D82A528-F075-2F4A-ACAF-FFE0D5DE2ECA}" presName="thickLine" presStyleLbl="alignNode1" presStyleIdx="2" presStyleCnt="4"/>
      <dgm:spPr/>
    </dgm:pt>
    <dgm:pt modelId="{F16140F3-2DFF-5443-A5CA-C8AAC4BD4A30}" type="pres">
      <dgm:prSet presAssocID="{5D82A528-F075-2F4A-ACAF-FFE0D5DE2ECA}" presName="horz1" presStyleCnt="0"/>
      <dgm:spPr/>
    </dgm:pt>
    <dgm:pt modelId="{BF30CCFA-01F8-F548-9B8E-37E87FFA79BD}" type="pres">
      <dgm:prSet presAssocID="{5D82A528-F075-2F4A-ACAF-FFE0D5DE2ECA}" presName="tx1" presStyleLbl="revTx" presStyleIdx="2" presStyleCnt="4"/>
      <dgm:spPr/>
    </dgm:pt>
    <dgm:pt modelId="{E9A623B9-5799-1046-91FB-3F7777EFC520}" type="pres">
      <dgm:prSet presAssocID="{5D82A528-F075-2F4A-ACAF-FFE0D5DE2ECA}" presName="vert1" presStyleCnt="0"/>
      <dgm:spPr/>
    </dgm:pt>
    <dgm:pt modelId="{0C00AEC0-9645-2745-B350-699068483F88}" type="pres">
      <dgm:prSet presAssocID="{B2DCF3A5-7A3A-2C4B-A0A4-AEA0457E5359}" presName="thickLine" presStyleLbl="alignNode1" presStyleIdx="3" presStyleCnt="4"/>
      <dgm:spPr/>
    </dgm:pt>
    <dgm:pt modelId="{FE6FD685-1624-C847-AF1A-D86D9FA4D603}" type="pres">
      <dgm:prSet presAssocID="{B2DCF3A5-7A3A-2C4B-A0A4-AEA0457E5359}" presName="horz1" presStyleCnt="0"/>
      <dgm:spPr/>
    </dgm:pt>
    <dgm:pt modelId="{042E6A22-D11A-4B44-A8B3-B135E878C04A}" type="pres">
      <dgm:prSet presAssocID="{B2DCF3A5-7A3A-2C4B-A0A4-AEA0457E5359}" presName="tx1" presStyleLbl="revTx" presStyleIdx="3" presStyleCnt="4"/>
      <dgm:spPr/>
    </dgm:pt>
    <dgm:pt modelId="{0A03BA85-9A9E-2247-9055-792A401C9AE1}" type="pres">
      <dgm:prSet presAssocID="{B2DCF3A5-7A3A-2C4B-A0A4-AEA0457E5359}" presName="vert1" presStyleCnt="0"/>
      <dgm:spPr/>
    </dgm:pt>
  </dgm:ptLst>
  <dgm:cxnLst>
    <dgm:cxn modelId="{B2DAF20B-84C2-DB43-B72D-EEA3021007FB}" type="presOf" srcId="{3DF007EE-901A-4A44-994B-13A100E78414}" destId="{836D7872-9D18-124D-9AAE-C51FCCD3AB3E}" srcOrd="0" destOrd="0" presId="urn:microsoft.com/office/officeart/2008/layout/LinedList"/>
    <dgm:cxn modelId="{300E5521-1F97-014A-9171-9DD1240DD9FB}" srcId="{EE9B9D04-AF12-9C4F-AEC3-F5781586DB61}" destId="{5D82A528-F075-2F4A-ACAF-FFE0D5DE2ECA}" srcOrd="2" destOrd="0" parTransId="{D57EC450-90CD-BD4F-AB11-4F55B3F43ABA}" sibTransId="{49774AA1-9F65-5B49-9370-81BE1BF99770}"/>
    <dgm:cxn modelId="{0E7B6264-DA65-254F-9640-62E94BAE04F0}" srcId="{EE9B9D04-AF12-9C4F-AEC3-F5781586DB61}" destId="{89DD91EC-171F-AC4D-8C34-60526D87CE7A}" srcOrd="1" destOrd="0" parTransId="{5E0E4286-4531-EB4E-A18A-C961C4712512}" sibTransId="{5B3FDC1C-989E-B548-AF78-564EB24722F6}"/>
    <dgm:cxn modelId="{6D46B765-985E-5F47-9BED-53AFE29CE975}" type="presOf" srcId="{EE9B9D04-AF12-9C4F-AEC3-F5781586DB61}" destId="{6FE98F4A-5100-0B40-A43D-04B08B7F81AC}" srcOrd="0" destOrd="0" presId="urn:microsoft.com/office/officeart/2008/layout/LinedList"/>
    <dgm:cxn modelId="{19F63969-BE2F-404E-9D5C-DC33800E1BFD}" type="presOf" srcId="{89DD91EC-171F-AC4D-8C34-60526D87CE7A}" destId="{4AE61895-D13D-8E4B-9139-9AFF93DCC144}" srcOrd="0" destOrd="0" presId="urn:microsoft.com/office/officeart/2008/layout/LinedList"/>
    <dgm:cxn modelId="{47FFAE7B-4037-5A45-BA4E-63E2DB0D09B4}" srcId="{EE9B9D04-AF12-9C4F-AEC3-F5781586DB61}" destId="{B2DCF3A5-7A3A-2C4B-A0A4-AEA0457E5359}" srcOrd="3" destOrd="0" parTransId="{0DBFF66E-796C-3043-89EE-341838FF632C}" sibTransId="{49B6C1C6-3293-5D45-977A-2928153A7E5F}"/>
    <dgm:cxn modelId="{C5B526B8-6750-8042-9BF9-EAE84700DD02}" type="presOf" srcId="{B2DCF3A5-7A3A-2C4B-A0A4-AEA0457E5359}" destId="{042E6A22-D11A-4B44-A8B3-B135E878C04A}" srcOrd="0" destOrd="0" presId="urn:microsoft.com/office/officeart/2008/layout/LinedList"/>
    <dgm:cxn modelId="{9D2AACB8-335F-C244-B03B-94DABC2C5468}" type="presOf" srcId="{5D82A528-F075-2F4A-ACAF-FFE0D5DE2ECA}" destId="{BF30CCFA-01F8-F548-9B8E-37E87FFA79BD}" srcOrd="0" destOrd="0" presId="urn:microsoft.com/office/officeart/2008/layout/LinedList"/>
    <dgm:cxn modelId="{3C7FB5E6-83B5-524E-8879-7AD96ADB12F3}" srcId="{EE9B9D04-AF12-9C4F-AEC3-F5781586DB61}" destId="{3DF007EE-901A-4A44-994B-13A100E78414}" srcOrd="0" destOrd="0" parTransId="{9183A763-5A96-3C46-8C9D-5FB356AD8585}" sibTransId="{91D89D9D-42BB-3541-922F-F2FE9C43E5EA}"/>
    <dgm:cxn modelId="{9572B6B7-7EE4-4846-8467-3F3C7383F205}" type="presParOf" srcId="{6FE98F4A-5100-0B40-A43D-04B08B7F81AC}" destId="{4C5DF73E-FB4A-AC4C-B8A6-6EDC0846AE88}" srcOrd="0" destOrd="0" presId="urn:microsoft.com/office/officeart/2008/layout/LinedList"/>
    <dgm:cxn modelId="{89E12938-31DA-5048-9568-982C71A89E93}" type="presParOf" srcId="{6FE98F4A-5100-0B40-A43D-04B08B7F81AC}" destId="{5BA41D61-722E-9C45-BB91-EE2DD55EB129}" srcOrd="1" destOrd="0" presId="urn:microsoft.com/office/officeart/2008/layout/LinedList"/>
    <dgm:cxn modelId="{7146E37E-35EE-9B4B-BF7E-5DA718362D56}" type="presParOf" srcId="{5BA41D61-722E-9C45-BB91-EE2DD55EB129}" destId="{836D7872-9D18-124D-9AAE-C51FCCD3AB3E}" srcOrd="0" destOrd="0" presId="urn:microsoft.com/office/officeart/2008/layout/LinedList"/>
    <dgm:cxn modelId="{A0731796-F173-F844-870D-5ECC39A0340D}" type="presParOf" srcId="{5BA41D61-722E-9C45-BB91-EE2DD55EB129}" destId="{F36B2EC8-135C-654C-B30C-EFF54910AD73}" srcOrd="1" destOrd="0" presId="urn:microsoft.com/office/officeart/2008/layout/LinedList"/>
    <dgm:cxn modelId="{2C50B6ED-8073-E24B-B98F-548E4E0E5869}" type="presParOf" srcId="{6FE98F4A-5100-0B40-A43D-04B08B7F81AC}" destId="{1B2B26AD-C91C-8B44-8B07-4DC250188B8F}" srcOrd="2" destOrd="0" presId="urn:microsoft.com/office/officeart/2008/layout/LinedList"/>
    <dgm:cxn modelId="{AFED8DCB-4665-804D-8C99-7639B3955117}" type="presParOf" srcId="{6FE98F4A-5100-0B40-A43D-04B08B7F81AC}" destId="{6B0C236A-E25F-2C45-AEEC-552778E0BE98}" srcOrd="3" destOrd="0" presId="urn:microsoft.com/office/officeart/2008/layout/LinedList"/>
    <dgm:cxn modelId="{F74A64BB-DB59-1846-8ED8-4E6FB0888468}" type="presParOf" srcId="{6B0C236A-E25F-2C45-AEEC-552778E0BE98}" destId="{4AE61895-D13D-8E4B-9139-9AFF93DCC144}" srcOrd="0" destOrd="0" presId="urn:microsoft.com/office/officeart/2008/layout/LinedList"/>
    <dgm:cxn modelId="{58DAFD4B-F958-764A-9E39-63590A4AA887}" type="presParOf" srcId="{6B0C236A-E25F-2C45-AEEC-552778E0BE98}" destId="{7AE8E876-3E5A-BA42-BE6F-DA0D1E46D3D9}" srcOrd="1" destOrd="0" presId="urn:microsoft.com/office/officeart/2008/layout/LinedList"/>
    <dgm:cxn modelId="{036966B1-B58F-7F42-B8D0-720844D61CEA}" type="presParOf" srcId="{6FE98F4A-5100-0B40-A43D-04B08B7F81AC}" destId="{E9BBA086-4E11-F54C-821A-33321FEBF623}" srcOrd="4" destOrd="0" presId="urn:microsoft.com/office/officeart/2008/layout/LinedList"/>
    <dgm:cxn modelId="{2BB056BF-FC42-E24D-944B-DA6B0B46C686}" type="presParOf" srcId="{6FE98F4A-5100-0B40-A43D-04B08B7F81AC}" destId="{F16140F3-2DFF-5443-A5CA-C8AAC4BD4A30}" srcOrd="5" destOrd="0" presId="urn:microsoft.com/office/officeart/2008/layout/LinedList"/>
    <dgm:cxn modelId="{5B6E4333-6F5D-A34E-801A-97153A0F749C}" type="presParOf" srcId="{F16140F3-2DFF-5443-A5CA-C8AAC4BD4A30}" destId="{BF30CCFA-01F8-F548-9B8E-37E87FFA79BD}" srcOrd="0" destOrd="0" presId="urn:microsoft.com/office/officeart/2008/layout/LinedList"/>
    <dgm:cxn modelId="{29DD165C-2C1B-4845-A401-AF3A76A0B83D}" type="presParOf" srcId="{F16140F3-2DFF-5443-A5CA-C8AAC4BD4A30}" destId="{E9A623B9-5799-1046-91FB-3F7777EFC520}" srcOrd="1" destOrd="0" presId="urn:microsoft.com/office/officeart/2008/layout/LinedList"/>
    <dgm:cxn modelId="{979CB7AF-6C20-8644-ACB7-3E00F4D693AB}" type="presParOf" srcId="{6FE98F4A-5100-0B40-A43D-04B08B7F81AC}" destId="{0C00AEC0-9645-2745-B350-699068483F88}" srcOrd="6" destOrd="0" presId="urn:microsoft.com/office/officeart/2008/layout/LinedList"/>
    <dgm:cxn modelId="{521DD0CD-8A6E-3A43-B273-73F453E5A486}" type="presParOf" srcId="{6FE98F4A-5100-0B40-A43D-04B08B7F81AC}" destId="{FE6FD685-1624-C847-AF1A-D86D9FA4D603}" srcOrd="7" destOrd="0" presId="urn:microsoft.com/office/officeart/2008/layout/LinedList"/>
    <dgm:cxn modelId="{C2BD4CAC-7B7A-0D40-BE88-4D073D95A6CA}" type="presParOf" srcId="{FE6FD685-1624-C847-AF1A-D86D9FA4D603}" destId="{042E6A22-D11A-4B44-A8B3-B135E878C04A}" srcOrd="0" destOrd="0" presId="urn:microsoft.com/office/officeart/2008/layout/LinedList"/>
    <dgm:cxn modelId="{A01A3AA8-28B3-9C4F-BF57-FEAB81DD3384}" type="presParOf" srcId="{FE6FD685-1624-C847-AF1A-D86D9FA4D603}" destId="{0A03BA85-9A9E-2247-9055-792A401C9AE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AD9491-1945-8148-9D2B-CC68A6EF6B2B}" type="doc">
      <dgm:prSet loTypeId="urn:microsoft.com/office/officeart/2005/8/layout/process4" loCatId="relationship" qsTypeId="urn:microsoft.com/office/officeart/2005/8/quickstyle/simple3" qsCatId="simple" csTypeId="urn:microsoft.com/office/officeart/2005/8/colors/colorful2" csCatId="colorful" phldr="1"/>
      <dgm:spPr/>
      <dgm:t>
        <a:bodyPr/>
        <a:lstStyle/>
        <a:p>
          <a:endParaRPr lang="en-US"/>
        </a:p>
      </dgm:t>
    </dgm:pt>
    <dgm:pt modelId="{F98A9A86-999E-9E49-916B-94D432336E11}">
      <dgm:prSet phldrT="[Text]"/>
      <dgm:spPr/>
      <dgm:t>
        <a:bodyPr/>
        <a:lstStyle/>
        <a:p>
          <a:r>
            <a:rPr lang="en-US" dirty="0"/>
            <a:t>Completion of an internal assessment</a:t>
          </a:r>
        </a:p>
      </dgm:t>
    </dgm:pt>
    <dgm:pt modelId="{200852B7-F431-7E4D-90D3-20508F712BEE}" type="parTrans" cxnId="{7752C175-0035-4D43-A85E-3C8A8584FD2A}">
      <dgm:prSet/>
      <dgm:spPr/>
      <dgm:t>
        <a:bodyPr/>
        <a:lstStyle/>
        <a:p>
          <a:endParaRPr lang="en-US"/>
        </a:p>
      </dgm:t>
    </dgm:pt>
    <dgm:pt modelId="{8395C50A-9D88-2947-9F95-8614509D6D52}" type="sibTrans" cxnId="{7752C175-0035-4D43-A85E-3C8A8584FD2A}">
      <dgm:prSet/>
      <dgm:spPr/>
      <dgm:t>
        <a:bodyPr/>
        <a:lstStyle/>
        <a:p>
          <a:endParaRPr lang="en-US"/>
        </a:p>
      </dgm:t>
    </dgm:pt>
    <dgm:pt modelId="{7A629F25-3F51-AA4F-843E-1401D9A90D74}">
      <dgm:prSet/>
      <dgm:spPr/>
      <dgm:t>
        <a:bodyPr/>
        <a:lstStyle/>
        <a:p>
          <a:r>
            <a:rPr lang="en-US"/>
            <a:t>Creation of birth equity team</a:t>
          </a:r>
          <a:endParaRPr lang="en-US" dirty="0"/>
        </a:p>
      </dgm:t>
    </dgm:pt>
    <dgm:pt modelId="{CF24F480-79CA-4047-B15B-CEB586C1D885}" type="parTrans" cxnId="{167DED93-CC49-0F4B-987A-D4DC447D75A4}">
      <dgm:prSet/>
      <dgm:spPr/>
      <dgm:t>
        <a:bodyPr/>
        <a:lstStyle/>
        <a:p>
          <a:endParaRPr lang="en-US"/>
        </a:p>
      </dgm:t>
    </dgm:pt>
    <dgm:pt modelId="{EB070707-6AE6-AE41-B589-2E41DE92EA9E}" type="sibTrans" cxnId="{167DED93-CC49-0F4B-987A-D4DC447D75A4}">
      <dgm:prSet/>
      <dgm:spPr/>
      <dgm:t>
        <a:bodyPr/>
        <a:lstStyle/>
        <a:p>
          <a:endParaRPr lang="en-US"/>
        </a:p>
      </dgm:t>
    </dgm:pt>
    <dgm:pt modelId="{301F9F9C-243E-F144-9B7E-D2EDB525A2E1}">
      <dgm:prSet/>
      <dgm:spPr/>
      <dgm:t>
        <a:bodyPr/>
        <a:lstStyle/>
        <a:p>
          <a:r>
            <a:rPr lang="en-US" dirty="0"/>
            <a:t>Continuous all-team Diversity Equity &amp;Inclusion learning</a:t>
          </a:r>
        </a:p>
      </dgm:t>
    </dgm:pt>
    <dgm:pt modelId="{C767DEC0-F001-8A4B-9E97-E6F03AA2D06B}" type="parTrans" cxnId="{0B327B18-87F3-9342-8B66-0315C01F2673}">
      <dgm:prSet/>
      <dgm:spPr/>
      <dgm:t>
        <a:bodyPr/>
        <a:lstStyle/>
        <a:p>
          <a:endParaRPr lang="en-US"/>
        </a:p>
      </dgm:t>
    </dgm:pt>
    <dgm:pt modelId="{0EAC0AB0-4D34-0C45-86F0-1D206A8144DB}" type="sibTrans" cxnId="{0B327B18-87F3-9342-8B66-0315C01F2673}">
      <dgm:prSet/>
      <dgm:spPr/>
      <dgm:t>
        <a:bodyPr/>
        <a:lstStyle/>
        <a:p>
          <a:endParaRPr lang="en-US"/>
        </a:p>
      </dgm:t>
    </dgm:pt>
    <dgm:pt modelId="{B24BF6D8-25F4-424B-A332-8F052E15FDF6}">
      <dgm:prSet/>
      <dgm:spPr/>
      <dgm:t>
        <a:bodyPr/>
        <a:lstStyle/>
        <a:p>
          <a:r>
            <a:rPr lang="en-US" dirty="0"/>
            <a:t>Creation of a birth equity agenda</a:t>
          </a:r>
        </a:p>
      </dgm:t>
    </dgm:pt>
    <dgm:pt modelId="{A8374E4E-DD50-FE4F-97F9-F31CA6FCD32D}" type="parTrans" cxnId="{F277C6A6-3E58-6B4F-88BA-D032296BE388}">
      <dgm:prSet/>
      <dgm:spPr/>
      <dgm:t>
        <a:bodyPr/>
        <a:lstStyle/>
        <a:p>
          <a:endParaRPr lang="en-US"/>
        </a:p>
      </dgm:t>
    </dgm:pt>
    <dgm:pt modelId="{3C885B67-A35C-F542-A683-E9A889AE66C0}" type="sibTrans" cxnId="{F277C6A6-3E58-6B4F-88BA-D032296BE388}">
      <dgm:prSet/>
      <dgm:spPr/>
      <dgm:t>
        <a:bodyPr/>
        <a:lstStyle/>
        <a:p>
          <a:endParaRPr lang="en-US"/>
        </a:p>
      </dgm:t>
    </dgm:pt>
    <dgm:pt modelId="{C51CD2DE-51A5-A848-B27C-CCC3F80FC238}" type="pres">
      <dgm:prSet presAssocID="{32AD9491-1945-8148-9D2B-CC68A6EF6B2B}" presName="Name0" presStyleCnt="0">
        <dgm:presLayoutVars>
          <dgm:dir/>
          <dgm:animLvl val="lvl"/>
          <dgm:resizeHandles val="exact"/>
        </dgm:presLayoutVars>
      </dgm:prSet>
      <dgm:spPr/>
    </dgm:pt>
    <dgm:pt modelId="{57149730-9839-F246-8764-F1EB1DF54AD5}" type="pres">
      <dgm:prSet presAssocID="{B24BF6D8-25F4-424B-A332-8F052E15FDF6}" presName="boxAndChildren" presStyleCnt="0"/>
      <dgm:spPr/>
    </dgm:pt>
    <dgm:pt modelId="{0A436019-0D2C-D945-8494-D1F72CF32FF1}" type="pres">
      <dgm:prSet presAssocID="{B24BF6D8-25F4-424B-A332-8F052E15FDF6}" presName="parentTextBox" presStyleLbl="node1" presStyleIdx="0" presStyleCnt="4"/>
      <dgm:spPr/>
    </dgm:pt>
    <dgm:pt modelId="{B00DF695-C3F5-4A4D-9314-9E7603099987}" type="pres">
      <dgm:prSet presAssocID="{0EAC0AB0-4D34-0C45-86F0-1D206A8144DB}" presName="sp" presStyleCnt="0"/>
      <dgm:spPr/>
    </dgm:pt>
    <dgm:pt modelId="{682E90A5-DEBE-9247-AEBE-5B208A948490}" type="pres">
      <dgm:prSet presAssocID="{301F9F9C-243E-F144-9B7E-D2EDB525A2E1}" presName="arrowAndChildren" presStyleCnt="0"/>
      <dgm:spPr/>
    </dgm:pt>
    <dgm:pt modelId="{D8A50461-54CD-814F-8884-F0D63A18E5C4}" type="pres">
      <dgm:prSet presAssocID="{301F9F9C-243E-F144-9B7E-D2EDB525A2E1}" presName="parentTextArrow" presStyleLbl="node1" presStyleIdx="1" presStyleCnt="4"/>
      <dgm:spPr/>
    </dgm:pt>
    <dgm:pt modelId="{95E1DF83-DB29-9442-937D-429F81AB2CC4}" type="pres">
      <dgm:prSet presAssocID="{EB070707-6AE6-AE41-B589-2E41DE92EA9E}" presName="sp" presStyleCnt="0"/>
      <dgm:spPr/>
    </dgm:pt>
    <dgm:pt modelId="{3FBCD1EE-5C79-864B-AD5A-7C745AFDDD55}" type="pres">
      <dgm:prSet presAssocID="{7A629F25-3F51-AA4F-843E-1401D9A90D74}" presName="arrowAndChildren" presStyleCnt="0"/>
      <dgm:spPr/>
    </dgm:pt>
    <dgm:pt modelId="{64414044-BB4D-E148-B815-CB355ADD565E}" type="pres">
      <dgm:prSet presAssocID="{7A629F25-3F51-AA4F-843E-1401D9A90D74}" presName="parentTextArrow" presStyleLbl="node1" presStyleIdx="2" presStyleCnt="4"/>
      <dgm:spPr/>
    </dgm:pt>
    <dgm:pt modelId="{D39E6418-A732-B049-9538-4AF36C807D8E}" type="pres">
      <dgm:prSet presAssocID="{8395C50A-9D88-2947-9F95-8614509D6D52}" presName="sp" presStyleCnt="0"/>
      <dgm:spPr/>
    </dgm:pt>
    <dgm:pt modelId="{FDDAE90C-03F3-D941-BF30-10E131077294}" type="pres">
      <dgm:prSet presAssocID="{F98A9A86-999E-9E49-916B-94D432336E11}" presName="arrowAndChildren" presStyleCnt="0"/>
      <dgm:spPr/>
    </dgm:pt>
    <dgm:pt modelId="{1AF4FC81-F548-0242-9695-3ED15CFCC907}" type="pres">
      <dgm:prSet presAssocID="{F98A9A86-999E-9E49-916B-94D432336E11}" presName="parentTextArrow" presStyleLbl="node1" presStyleIdx="3" presStyleCnt="4"/>
      <dgm:spPr/>
    </dgm:pt>
  </dgm:ptLst>
  <dgm:cxnLst>
    <dgm:cxn modelId="{EB347802-4DB9-F645-A445-1A4EAA9D72E7}" type="presOf" srcId="{B24BF6D8-25F4-424B-A332-8F052E15FDF6}" destId="{0A436019-0D2C-D945-8494-D1F72CF32FF1}" srcOrd="0" destOrd="0" presId="urn:microsoft.com/office/officeart/2005/8/layout/process4"/>
    <dgm:cxn modelId="{0B327B18-87F3-9342-8B66-0315C01F2673}" srcId="{32AD9491-1945-8148-9D2B-CC68A6EF6B2B}" destId="{301F9F9C-243E-F144-9B7E-D2EDB525A2E1}" srcOrd="2" destOrd="0" parTransId="{C767DEC0-F001-8A4B-9E97-E6F03AA2D06B}" sibTransId="{0EAC0AB0-4D34-0C45-86F0-1D206A8144DB}"/>
    <dgm:cxn modelId="{8C072461-F46D-E646-B6E6-AAD97C8FAF8A}" type="presOf" srcId="{32AD9491-1945-8148-9D2B-CC68A6EF6B2B}" destId="{C51CD2DE-51A5-A848-B27C-CCC3F80FC238}" srcOrd="0" destOrd="0" presId="urn:microsoft.com/office/officeart/2005/8/layout/process4"/>
    <dgm:cxn modelId="{7752C175-0035-4D43-A85E-3C8A8584FD2A}" srcId="{32AD9491-1945-8148-9D2B-CC68A6EF6B2B}" destId="{F98A9A86-999E-9E49-916B-94D432336E11}" srcOrd="0" destOrd="0" parTransId="{200852B7-F431-7E4D-90D3-20508F712BEE}" sibTransId="{8395C50A-9D88-2947-9F95-8614509D6D52}"/>
    <dgm:cxn modelId="{CC555893-E315-124D-8ADF-BC9CFC672B2D}" type="presOf" srcId="{F98A9A86-999E-9E49-916B-94D432336E11}" destId="{1AF4FC81-F548-0242-9695-3ED15CFCC907}" srcOrd="0" destOrd="0" presId="urn:microsoft.com/office/officeart/2005/8/layout/process4"/>
    <dgm:cxn modelId="{167DED93-CC49-0F4B-987A-D4DC447D75A4}" srcId="{32AD9491-1945-8148-9D2B-CC68A6EF6B2B}" destId="{7A629F25-3F51-AA4F-843E-1401D9A90D74}" srcOrd="1" destOrd="0" parTransId="{CF24F480-79CA-4047-B15B-CEB586C1D885}" sibTransId="{EB070707-6AE6-AE41-B589-2E41DE92EA9E}"/>
    <dgm:cxn modelId="{4913039B-8710-394F-939E-73C656BF665F}" type="presOf" srcId="{301F9F9C-243E-F144-9B7E-D2EDB525A2E1}" destId="{D8A50461-54CD-814F-8884-F0D63A18E5C4}" srcOrd="0" destOrd="0" presId="urn:microsoft.com/office/officeart/2005/8/layout/process4"/>
    <dgm:cxn modelId="{C0FCC89E-E0E2-7F4C-ABFC-2724B7A9B982}" type="presOf" srcId="{7A629F25-3F51-AA4F-843E-1401D9A90D74}" destId="{64414044-BB4D-E148-B815-CB355ADD565E}" srcOrd="0" destOrd="0" presId="urn:microsoft.com/office/officeart/2005/8/layout/process4"/>
    <dgm:cxn modelId="{F277C6A6-3E58-6B4F-88BA-D032296BE388}" srcId="{32AD9491-1945-8148-9D2B-CC68A6EF6B2B}" destId="{B24BF6D8-25F4-424B-A332-8F052E15FDF6}" srcOrd="3" destOrd="0" parTransId="{A8374E4E-DD50-FE4F-97F9-F31CA6FCD32D}" sibTransId="{3C885B67-A35C-F542-A683-E9A889AE66C0}"/>
    <dgm:cxn modelId="{1EAEA84D-B33F-6F43-8219-0B43589D9BC9}" type="presParOf" srcId="{C51CD2DE-51A5-A848-B27C-CCC3F80FC238}" destId="{57149730-9839-F246-8764-F1EB1DF54AD5}" srcOrd="0" destOrd="0" presId="urn:microsoft.com/office/officeart/2005/8/layout/process4"/>
    <dgm:cxn modelId="{542C1E59-68C8-5140-B9EE-1040ED9292E9}" type="presParOf" srcId="{57149730-9839-F246-8764-F1EB1DF54AD5}" destId="{0A436019-0D2C-D945-8494-D1F72CF32FF1}" srcOrd="0" destOrd="0" presId="urn:microsoft.com/office/officeart/2005/8/layout/process4"/>
    <dgm:cxn modelId="{2F232992-7DFA-D14F-92E2-EA85ABB88F93}" type="presParOf" srcId="{C51CD2DE-51A5-A848-B27C-CCC3F80FC238}" destId="{B00DF695-C3F5-4A4D-9314-9E7603099987}" srcOrd="1" destOrd="0" presId="urn:microsoft.com/office/officeart/2005/8/layout/process4"/>
    <dgm:cxn modelId="{4DE5E4C4-6C3E-8A41-AE7A-693A4541DAA5}" type="presParOf" srcId="{C51CD2DE-51A5-A848-B27C-CCC3F80FC238}" destId="{682E90A5-DEBE-9247-AEBE-5B208A948490}" srcOrd="2" destOrd="0" presId="urn:microsoft.com/office/officeart/2005/8/layout/process4"/>
    <dgm:cxn modelId="{0D1A20B9-E9E8-1441-A02C-F98D0BBC6D9B}" type="presParOf" srcId="{682E90A5-DEBE-9247-AEBE-5B208A948490}" destId="{D8A50461-54CD-814F-8884-F0D63A18E5C4}" srcOrd="0" destOrd="0" presId="urn:microsoft.com/office/officeart/2005/8/layout/process4"/>
    <dgm:cxn modelId="{0DCDF466-EB66-B74A-8CF8-E2E3C5A8E5CD}" type="presParOf" srcId="{C51CD2DE-51A5-A848-B27C-CCC3F80FC238}" destId="{95E1DF83-DB29-9442-937D-429F81AB2CC4}" srcOrd="3" destOrd="0" presId="urn:microsoft.com/office/officeart/2005/8/layout/process4"/>
    <dgm:cxn modelId="{A4A23D23-EE05-F246-9A81-2098468B1A4E}" type="presParOf" srcId="{C51CD2DE-51A5-A848-B27C-CCC3F80FC238}" destId="{3FBCD1EE-5C79-864B-AD5A-7C745AFDDD55}" srcOrd="4" destOrd="0" presId="urn:microsoft.com/office/officeart/2005/8/layout/process4"/>
    <dgm:cxn modelId="{A3B9C309-1083-A843-9D60-33E4EFA41F80}" type="presParOf" srcId="{3FBCD1EE-5C79-864B-AD5A-7C745AFDDD55}" destId="{64414044-BB4D-E148-B815-CB355ADD565E}" srcOrd="0" destOrd="0" presId="urn:microsoft.com/office/officeart/2005/8/layout/process4"/>
    <dgm:cxn modelId="{0C364482-59D0-894E-849E-092C57CDA1C8}" type="presParOf" srcId="{C51CD2DE-51A5-A848-B27C-CCC3F80FC238}" destId="{D39E6418-A732-B049-9538-4AF36C807D8E}" srcOrd="5" destOrd="0" presId="urn:microsoft.com/office/officeart/2005/8/layout/process4"/>
    <dgm:cxn modelId="{2F448097-BFF2-6A41-9348-5B4475D6E8E7}" type="presParOf" srcId="{C51CD2DE-51A5-A848-B27C-CCC3F80FC238}" destId="{FDDAE90C-03F3-D941-BF30-10E131077294}" srcOrd="6" destOrd="0" presId="urn:microsoft.com/office/officeart/2005/8/layout/process4"/>
    <dgm:cxn modelId="{9E396692-C77D-CF46-9FD0-2BACD040CDF0}" type="presParOf" srcId="{FDDAE90C-03F3-D941-BF30-10E131077294}" destId="{1AF4FC81-F548-0242-9695-3ED15CFCC907}" srcOrd="0" destOrd="0" presId="urn:microsoft.com/office/officeart/2005/8/layout/process4"/>
  </dgm:cxnLst>
  <dgm:bg>
    <a:solidFill>
      <a:srgbClr val="FAF9F3"/>
    </a:solid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A37C7640-E7D7-CC44-8C96-6665619C7F98}" type="doc">
      <dgm:prSet loTypeId="urn:microsoft.com/office/officeart/2005/8/layout/radial4" loCatId="relationship" qsTypeId="urn:microsoft.com/office/officeart/2005/8/quickstyle/simple3" qsCatId="simple" csTypeId="urn:microsoft.com/office/officeart/2005/8/colors/colorful3" csCatId="colorful" phldr="1"/>
      <dgm:spPr/>
      <dgm:t>
        <a:bodyPr/>
        <a:lstStyle/>
        <a:p>
          <a:endParaRPr lang="en-US"/>
        </a:p>
      </dgm:t>
    </dgm:pt>
    <dgm:pt modelId="{4A6CC424-66F1-1841-9CF6-3011549153B8}">
      <dgm:prSet/>
      <dgm:spPr/>
      <dgm:t>
        <a:bodyPr/>
        <a:lstStyle/>
        <a:p>
          <a:r>
            <a:rPr lang="en-US" dirty="0"/>
            <a:t>Equitable care does not happen on its own</a:t>
          </a:r>
        </a:p>
      </dgm:t>
    </dgm:pt>
    <dgm:pt modelId="{8B914B8D-3CA4-2940-909E-56B8C7550B39}" type="parTrans" cxnId="{F61DA22C-3936-7443-BA1A-366292051983}">
      <dgm:prSet/>
      <dgm:spPr/>
      <dgm:t>
        <a:bodyPr/>
        <a:lstStyle/>
        <a:p>
          <a:endParaRPr lang="en-US"/>
        </a:p>
      </dgm:t>
    </dgm:pt>
    <dgm:pt modelId="{50C3C3DE-AC59-AB41-9841-85D197F275B8}" type="sibTrans" cxnId="{F61DA22C-3936-7443-BA1A-366292051983}">
      <dgm:prSet/>
      <dgm:spPr/>
      <dgm:t>
        <a:bodyPr/>
        <a:lstStyle/>
        <a:p>
          <a:endParaRPr lang="en-US"/>
        </a:p>
      </dgm:t>
    </dgm:pt>
    <dgm:pt modelId="{531CBBD4-0EA7-7748-9797-166B6A852926}">
      <dgm:prSet/>
      <dgm:spPr/>
      <dgm:t>
        <a:bodyPr/>
        <a:lstStyle/>
        <a:p>
          <a:r>
            <a:rPr lang="en-US" dirty="0"/>
            <a:t>Elevate the voices of patients</a:t>
          </a:r>
        </a:p>
      </dgm:t>
    </dgm:pt>
    <dgm:pt modelId="{26EB84E5-66E1-F04D-8C07-1DF5D5D1AB3D}" type="parTrans" cxnId="{FE9CBB0C-2626-2B4F-B12F-BF299DBDD56E}">
      <dgm:prSet/>
      <dgm:spPr/>
      <dgm:t>
        <a:bodyPr/>
        <a:lstStyle/>
        <a:p>
          <a:endParaRPr lang="en-US"/>
        </a:p>
      </dgm:t>
    </dgm:pt>
    <dgm:pt modelId="{57EEE872-5580-344A-AFFF-84AE1B02EDE5}" type="sibTrans" cxnId="{FE9CBB0C-2626-2B4F-B12F-BF299DBDD56E}">
      <dgm:prSet/>
      <dgm:spPr/>
      <dgm:t>
        <a:bodyPr/>
        <a:lstStyle/>
        <a:p>
          <a:endParaRPr lang="en-US"/>
        </a:p>
      </dgm:t>
    </dgm:pt>
    <dgm:pt modelId="{84A8738E-AF90-884A-80C4-F309416D132C}">
      <dgm:prSet/>
      <dgm:spPr/>
      <dgm:t>
        <a:bodyPr/>
        <a:lstStyle/>
        <a:p>
          <a:r>
            <a:rPr lang="en-US" dirty="0"/>
            <a:t>Create new opportunities for healthcare teams to engage with patients</a:t>
          </a:r>
        </a:p>
      </dgm:t>
    </dgm:pt>
    <dgm:pt modelId="{5B3190AF-CD5D-C04A-8C5A-28348FD2DF17}" type="parTrans" cxnId="{9B032EB2-2A0F-F741-8BBD-138E851FF037}">
      <dgm:prSet/>
      <dgm:spPr/>
      <dgm:t>
        <a:bodyPr/>
        <a:lstStyle/>
        <a:p>
          <a:endParaRPr lang="en-US"/>
        </a:p>
      </dgm:t>
    </dgm:pt>
    <dgm:pt modelId="{F8D80F11-FFF5-264C-875A-7C2526C61F3F}" type="sibTrans" cxnId="{9B032EB2-2A0F-F741-8BBD-138E851FF037}">
      <dgm:prSet/>
      <dgm:spPr/>
      <dgm:t>
        <a:bodyPr/>
        <a:lstStyle/>
        <a:p>
          <a:endParaRPr lang="en-US"/>
        </a:p>
      </dgm:t>
    </dgm:pt>
    <dgm:pt modelId="{11CFF106-1E8D-3043-811F-92DA8647624F}">
      <dgm:prSet phldrT="[Text]"/>
      <dgm:spPr/>
      <dgm:t>
        <a:bodyPr/>
        <a:lstStyle/>
        <a:p>
          <a:r>
            <a:rPr lang="en-US" dirty="0"/>
            <a:t>Why Equity-centered care?</a:t>
          </a:r>
        </a:p>
      </dgm:t>
    </dgm:pt>
    <dgm:pt modelId="{565D80F7-CFC0-6B4D-BA13-2A75F608E039}" type="parTrans" cxnId="{47D34F77-598E-1644-B846-7CBE15D57AB5}">
      <dgm:prSet/>
      <dgm:spPr/>
      <dgm:t>
        <a:bodyPr/>
        <a:lstStyle/>
        <a:p>
          <a:endParaRPr lang="en-US"/>
        </a:p>
      </dgm:t>
    </dgm:pt>
    <dgm:pt modelId="{5A7835A9-37ED-A44A-9894-B6B40C5A5EAE}" type="sibTrans" cxnId="{47D34F77-598E-1644-B846-7CBE15D57AB5}">
      <dgm:prSet/>
      <dgm:spPr/>
      <dgm:t>
        <a:bodyPr/>
        <a:lstStyle/>
        <a:p>
          <a:endParaRPr lang="en-US"/>
        </a:p>
      </dgm:t>
    </dgm:pt>
    <dgm:pt modelId="{D90A417B-F338-964E-B092-EE8B374A86B8}" type="pres">
      <dgm:prSet presAssocID="{A37C7640-E7D7-CC44-8C96-6665619C7F98}" presName="cycle" presStyleCnt="0">
        <dgm:presLayoutVars>
          <dgm:chMax val="1"/>
          <dgm:dir/>
          <dgm:animLvl val="ctr"/>
          <dgm:resizeHandles val="exact"/>
        </dgm:presLayoutVars>
      </dgm:prSet>
      <dgm:spPr/>
    </dgm:pt>
    <dgm:pt modelId="{E218B00F-DF59-5D47-B63C-94C158CDD733}" type="pres">
      <dgm:prSet presAssocID="{11CFF106-1E8D-3043-811F-92DA8647624F}" presName="centerShape" presStyleLbl="node0" presStyleIdx="0" presStyleCnt="1" custLinFactNeighborX="-718" custLinFactNeighborY="-41197"/>
      <dgm:spPr/>
    </dgm:pt>
    <dgm:pt modelId="{2FF08633-1E79-3D4B-9232-EDF820B0DA79}" type="pres">
      <dgm:prSet presAssocID="{8B914B8D-3CA4-2940-909E-56B8C7550B39}" presName="parTrans" presStyleLbl="bgSibTrans2D1" presStyleIdx="0" presStyleCnt="3"/>
      <dgm:spPr/>
    </dgm:pt>
    <dgm:pt modelId="{EC14E2FA-7A4A-FA49-9E15-C1C6659DFD21}" type="pres">
      <dgm:prSet presAssocID="{4A6CC424-66F1-1841-9CF6-3011549153B8}" presName="node" presStyleLbl="node1" presStyleIdx="0" presStyleCnt="3" custRadScaleRad="111247" custRadScaleInc="-6605">
        <dgm:presLayoutVars>
          <dgm:bulletEnabled val="1"/>
        </dgm:presLayoutVars>
      </dgm:prSet>
      <dgm:spPr/>
    </dgm:pt>
    <dgm:pt modelId="{872E55C8-36BC-1040-AEE7-CB952D739CB9}" type="pres">
      <dgm:prSet presAssocID="{26EB84E5-66E1-F04D-8C07-1DF5D5D1AB3D}" presName="parTrans" presStyleLbl="bgSibTrans2D1" presStyleIdx="1" presStyleCnt="3"/>
      <dgm:spPr/>
    </dgm:pt>
    <dgm:pt modelId="{DE35EFE3-9D25-3F4D-94AE-46F82539E992}" type="pres">
      <dgm:prSet presAssocID="{531CBBD4-0EA7-7748-9797-166B6A852926}" presName="node" presStyleLbl="node1" presStyleIdx="1" presStyleCnt="3" custRadScaleRad="12178" custRadScaleInc="-281106">
        <dgm:presLayoutVars>
          <dgm:bulletEnabled val="1"/>
        </dgm:presLayoutVars>
      </dgm:prSet>
      <dgm:spPr/>
    </dgm:pt>
    <dgm:pt modelId="{1202999E-09EB-3743-AD6B-1B33F5AC4EC2}" type="pres">
      <dgm:prSet presAssocID="{5B3190AF-CD5D-C04A-8C5A-28348FD2DF17}" presName="parTrans" presStyleLbl="bgSibTrans2D1" presStyleIdx="2" presStyleCnt="3"/>
      <dgm:spPr/>
    </dgm:pt>
    <dgm:pt modelId="{5729CD14-66D1-634F-B94D-54FA241E569D}" type="pres">
      <dgm:prSet presAssocID="{84A8738E-AF90-884A-80C4-F309416D132C}" presName="node" presStyleLbl="node1" presStyleIdx="2" presStyleCnt="3" custRadScaleRad="110837" custRadScaleInc="6393">
        <dgm:presLayoutVars>
          <dgm:bulletEnabled val="1"/>
        </dgm:presLayoutVars>
      </dgm:prSet>
      <dgm:spPr/>
    </dgm:pt>
  </dgm:ptLst>
  <dgm:cxnLst>
    <dgm:cxn modelId="{FE9CBB0C-2626-2B4F-B12F-BF299DBDD56E}" srcId="{11CFF106-1E8D-3043-811F-92DA8647624F}" destId="{531CBBD4-0EA7-7748-9797-166B6A852926}" srcOrd="1" destOrd="0" parTransId="{26EB84E5-66E1-F04D-8C07-1DF5D5D1AB3D}" sibTransId="{57EEE872-5580-344A-AFFF-84AE1B02EDE5}"/>
    <dgm:cxn modelId="{F61DA22C-3936-7443-BA1A-366292051983}" srcId="{11CFF106-1E8D-3043-811F-92DA8647624F}" destId="{4A6CC424-66F1-1841-9CF6-3011549153B8}" srcOrd="0" destOrd="0" parTransId="{8B914B8D-3CA4-2940-909E-56B8C7550B39}" sibTransId="{50C3C3DE-AC59-AB41-9841-85D197F275B8}"/>
    <dgm:cxn modelId="{17A5E039-57DF-074E-9261-7C1B6B906340}" type="presOf" srcId="{5B3190AF-CD5D-C04A-8C5A-28348FD2DF17}" destId="{1202999E-09EB-3743-AD6B-1B33F5AC4EC2}" srcOrd="0" destOrd="0" presId="urn:microsoft.com/office/officeart/2005/8/layout/radial4"/>
    <dgm:cxn modelId="{0EE4593E-D098-1346-AC6A-5FF0F3EDDACD}" type="presOf" srcId="{A37C7640-E7D7-CC44-8C96-6665619C7F98}" destId="{D90A417B-F338-964E-B092-EE8B374A86B8}" srcOrd="0" destOrd="0" presId="urn:microsoft.com/office/officeart/2005/8/layout/radial4"/>
    <dgm:cxn modelId="{519C0862-F82D-4D46-840E-788FD0380CAF}" type="presOf" srcId="{4A6CC424-66F1-1841-9CF6-3011549153B8}" destId="{EC14E2FA-7A4A-FA49-9E15-C1C6659DFD21}" srcOrd="0" destOrd="0" presId="urn:microsoft.com/office/officeart/2005/8/layout/radial4"/>
    <dgm:cxn modelId="{C945D766-9ADB-3C49-8E3A-B564BA284FED}" type="presOf" srcId="{84A8738E-AF90-884A-80C4-F309416D132C}" destId="{5729CD14-66D1-634F-B94D-54FA241E569D}" srcOrd="0" destOrd="0" presId="urn:microsoft.com/office/officeart/2005/8/layout/radial4"/>
    <dgm:cxn modelId="{47D34F77-598E-1644-B846-7CBE15D57AB5}" srcId="{A37C7640-E7D7-CC44-8C96-6665619C7F98}" destId="{11CFF106-1E8D-3043-811F-92DA8647624F}" srcOrd="0" destOrd="0" parTransId="{565D80F7-CFC0-6B4D-BA13-2A75F608E039}" sibTransId="{5A7835A9-37ED-A44A-9894-B6B40C5A5EAE}"/>
    <dgm:cxn modelId="{E157407B-CE8E-EB4B-AC81-42F662522531}" type="presOf" srcId="{531CBBD4-0EA7-7748-9797-166B6A852926}" destId="{DE35EFE3-9D25-3F4D-94AE-46F82539E992}" srcOrd="0" destOrd="0" presId="urn:microsoft.com/office/officeart/2005/8/layout/radial4"/>
    <dgm:cxn modelId="{BF3D217F-51EB-A94E-A3CB-A595082E8250}" type="presOf" srcId="{8B914B8D-3CA4-2940-909E-56B8C7550B39}" destId="{2FF08633-1E79-3D4B-9232-EDF820B0DA79}" srcOrd="0" destOrd="0" presId="urn:microsoft.com/office/officeart/2005/8/layout/radial4"/>
    <dgm:cxn modelId="{D618EF94-5724-0342-815A-AC4086550EC7}" type="presOf" srcId="{11CFF106-1E8D-3043-811F-92DA8647624F}" destId="{E218B00F-DF59-5D47-B63C-94C158CDD733}" srcOrd="0" destOrd="0" presId="urn:microsoft.com/office/officeart/2005/8/layout/radial4"/>
    <dgm:cxn modelId="{9B032EB2-2A0F-F741-8BBD-138E851FF037}" srcId="{11CFF106-1E8D-3043-811F-92DA8647624F}" destId="{84A8738E-AF90-884A-80C4-F309416D132C}" srcOrd="2" destOrd="0" parTransId="{5B3190AF-CD5D-C04A-8C5A-28348FD2DF17}" sibTransId="{F8D80F11-FFF5-264C-875A-7C2526C61F3F}"/>
    <dgm:cxn modelId="{3F0A19C7-A55E-B24E-A081-0E8CD00338C5}" type="presOf" srcId="{26EB84E5-66E1-F04D-8C07-1DF5D5D1AB3D}" destId="{872E55C8-36BC-1040-AEE7-CB952D739CB9}" srcOrd="0" destOrd="0" presId="urn:microsoft.com/office/officeart/2005/8/layout/radial4"/>
    <dgm:cxn modelId="{31CBA783-045D-1545-B5E1-FFC575B00AFF}" type="presParOf" srcId="{D90A417B-F338-964E-B092-EE8B374A86B8}" destId="{E218B00F-DF59-5D47-B63C-94C158CDD733}" srcOrd="0" destOrd="0" presId="urn:microsoft.com/office/officeart/2005/8/layout/radial4"/>
    <dgm:cxn modelId="{BE2EE938-F7EA-754B-9448-ED73DF31BD1C}" type="presParOf" srcId="{D90A417B-F338-964E-B092-EE8B374A86B8}" destId="{2FF08633-1E79-3D4B-9232-EDF820B0DA79}" srcOrd="1" destOrd="0" presId="urn:microsoft.com/office/officeart/2005/8/layout/radial4"/>
    <dgm:cxn modelId="{42DF4C47-4C58-0544-B362-A3450A3567E9}" type="presParOf" srcId="{D90A417B-F338-964E-B092-EE8B374A86B8}" destId="{EC14E2FA-7A4A-FA49-9E15-C1C6659DFD21}" srcOrd="2" destOrd="0" presId="urn:microsoft.com/office/officeart/2005/8/layout/radial4"/>
    <dgm:cxn modelId="{FF95F662-BA3F-B944-83DE-A984C566B7D7}" type="presParOf" srcId="{D90A417B-F338-964E-B092-EE8B374A86B8}" destId="{872E55C8-36BC-1040-AEE7-CB952D739CB9}" srcOrd="3" destOrd="0" presId="urn:microsoft.com/office/officeart/2005/8/layout/radial4"/>
    <dgm:cxn modelId="{A2E7756F-C414-384F-8E6D-0319044249F2}" type="presParOf" srcId="{D90A417B-F338-964E-B092-EE8B374A86B8}" destId="{DE35EFE3-9D25-3F4D-94AE-46F82539E992}" srcOrd="4" destOrd="0" presId="urn:microsoft.com/office/officeart/2005/8/layout/radial4"/>
    <dgm:cxn modelId="{41F2FA19-3675-8742-BD8C-DF55C0C4E3B4}" type="presParOf" srcId="{D90A417B-F338-964E-B092-EE8B374A86B8}" destId="{1202999E-09EB-3743-AD6B-1B33F5AC4EC2}" srcOrd="5" destOrd="0" presId="urn:microsoft.com/office/officeart/2005/8/layout/radial4"/>
    <dgm:cxn modelId="{0F10393F-C1AF-BA46-8C52-EA9EAEE4E032}" type="presParOf" srcId="{D90A417B-F338-964E-B092-EE8B374A86B8}" destId="{5729CD14-66D1-634F-B94D-54FA241E569D}"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3DAEBC2-4EC5-4511-B53D-BED0E358815D}" type="doc">
      <dgm:prSet loTypeId="urn:microsoft.com/office/officeart/2018/5/layout/IconLeafLabelList" loCatId="icon" qsTypeId="urn:microsoft.com/office/officeart/2005/8/quickstyle/simple1" qsCatId="simple" csTypeId="urn:microsoft.com/office/officeart/2005/8/colors/accent0_1" csCatId="mainScheme" phldr="1"/>
      <dgm:spPr/>
      <dgm:t>
        <a:bodyPr/>
        <a:lstStyle/>
        <a:p>
          <a:endParaRPr lang="en-US"/>
        </a:p>
      </dgm:t>
    </dgm:pt>
    <dgm:pt modelId="{386CDEB9-1CD2-4178-8D1E-2AC24762754B}">
      <dgm:prSet custT="1"/>
      <dgm:spPr/>
      <dgm:t>
        <a:bodyPr/>
        <a:lstStyle/>
        <a:p>
          <a:pPr>
            <a:lnSpc>
              <a:spcPct val="100000"/>
            </a:lnSpc>
            <a:defRPr cap="all"/>
          </a:pPr>
          <a:r>
            <a:rPr lang="en-US" sz="1800" cap="none" dirty="0"/>
            <a:t>Outcomes stratified by race and ethnicity provided by CMQCC</a:t>
          </a:r>
        </a:p>
      </dgm:t>
    </dgm:pt>
    <dgm:pt modelId="{1066E078-3866-40F2-85CF-B1EA1D8D05D0}" type="parTrans" cxnId="{415FC6E7-52B7-470B-91AC-E105C8B9A769}">
      <dgm:prSet/>
      <dgm:spPr/>
      <dgm:t>
        <a:bodyPr/>
        <a:lstStyle/>
        <a:p>
          <a:endParaRPr lang="en-US"/>
        </a:p>
      </dgm:t>
    </dgm:pt>
    <dgm:pt modelId="{120DA044-FF31-4430-946A-180273D4BC75}" type="sibTrans" cxnId="{415FC6E7-52B7-470B-91AC-E105C8B9A769}">
      <dgm:prSet/>
      <dgm:spPr/>
      <dgm:t>
        <a:bodyPr/>
        <a:lstStyle/>
        <a:p>
          <a:endParaRPr lang="en-US"/>
        </a:p>
      </dgm:t>
    </dgm:pt>
    <dgm:pt modelId="{0031BF8F-7E94-41CE-96B7-5C0E4B82F01D}">
      <dgm:prSet custT="1"/>
      <dgm:spPr/>
      <dgm:t>
        <a:bodyPr/>
        <a:lstStyle/>
        <a:p>
          <a:pPr>
            <a:lnSpc>
              <a:spcPct val="100000"/>
            </a:lnSpc>
            <a:defRPr cap="all"/>
          </a:pPr>
          <a:r>
            <a:rPr lang="en-US" sz="1800" b="0" kern="1200" cap="none" dirty="0">
              <a:solidFill>
                <a:prstClr val="black">
                  <a:hueOff val="0"/>
                  <a:satOff val="0"/>
                  <a:lumOff val="0"/>
                  <a:alphaOff val="0"/>
                </a:prstClr>
              </a:solidFill>
              <a:latin typeface="Arial Nova Light"/>
              <a:ea typeface="+mn-ea"/>
              <a:cs typeface="+mn-cs"/>
            </a:rPr>
            <a:t>Initial educational opportunity: </a:t>
          </a:r>
        </a:p>
        <a:p>
          <a:pPr>
            <a:lnSpc>
              <a:spcPct val="100000"/>
            </a:lnSpc>
            <a:defRPr cap="all"/>
          </a:pPr>
          <a:r>
            <a:rPr lang="en-US" sz="1800" b="0" kern="1200" cap="none" dirty="0"/>
            <a:t>equity terms &amp; definitions </a:t>
          </a:r>
        </a:p>
        <a:p>
          <a:pPr>
            <a:lnSpc>
              <a:spcPct val="100000"/>
            </a:lnSpc>
            <a:defRPr cap="all"/>
          </a:pPr>
          <a:r>
            <a:rPr lang="en-US" sz="1800" b="0" kern="1200" cap="none" dirty="0"/>
            <a:t> the conversation followed</a:t>
          </a:r>
        </a:p>
      </dgm:t>
    </dgm:pt>
    <dgm:pt modelId="{7E4FF10D-7A17-458C-88E8-2290B467B8CF}" type="sibTrans" cxnId="{DF63F6F0-27A0-4886-AB13-A60B8E3E7FBE}">
      <dgm:prSet/>
      <dgm:spPr/>
      <dgm:t>
        <a:bodyPr/>
        <a:lstStyle/>
        <a:p>
          <a:endParaRPr lang="en-US"/>
        </a:p>
      </dgm:t>
    </dgm:pt>
    <dgm:pt modelId="{CEB0D795-3CCA-4B4B-9BA1-3DF5B4DBCD21}" type="parTrans" cxnId="{DF63F6F0-27A0-4886-AB13-A60B8E3E7FBE}">
      <dgm:prSet/>
      <dgm:spPr/>
      <dgm:t>
        <a:bodyPr/>
        <a:lstStyle/>
        <a:p>
          <a:endParaRPr lang="en-US"/>
        </a:p>
      </dgm:t>
    </dgm:pt>
    <dgm:pt modelId="{BACA8A83-8015-47EF-B7C4-2D9C2ADBC754}">
      <dgm:prSet custT="1"/>
      <dgm:spPr/>
      <dgm:t>
        <a:bodyPr/>
        <a:lstStyle/>
        <a:p>
          <a:pPr>
            <a:lnSpc>
              <a:spcPct val="100000"/>
            </a:lnSpc>
            <a:defRPr cap="all"/>
          </a:pPr>
          <a:r>
            <a:rPr lang="en-US" sz="1800" kern="1200" cap="none" dirty="0">
              <a:latin typeface="+mn-lt"/>
            </a:rPr>
            <a:t>Assimilating the comments and experiencing the new environment </a:t>
          </a:r>
        </a:p>
        <a:p>
          <a:pPr>
            <a:lnSpc>
              <a:spcPct val="100000"/>
            </a:lnSpc>
            <a:defRPr cap="all"/>
          </a:pPr>
          <a:r>
            <a:rPr lang="en-US" sz="1800" kern="1200" cap="none" dirty="0">
              <a:solidFill>
                <a:prstClr val="black">
                  <a:hueOff val="0"/>
                  <a:satOff val="0"/>
                  <a:lumOff val="0"/>
                  <a:alphaOff val="0"/>
                </a:prstClr>
              </a:solidFill>
              <a:latin typeface="+mn-lt"/>
              <a:ea typeface="+mn-ea"/>
              <a:cs typeface="+mn-cs"/>
            </a:rPr>
            <a:t>brainstorming</a:t>
          </a:r>
          <a:r>
            <a:rPr lang="en-US" sz="1800" kern="1200" cap="none" dirty="0">
              <a:latin typeface="+mn-lt"/>
            </a:rPr>
            <a:t> how to move forward with change efforts</a:t>
          </a:r>
        </a:p>
      </dgm:t>
    </dgm:pt>
    <dgm:pt modelId="{89ECBFDD-9D4B-4FEB-92F9-BC2D9B9B4A7A}" type="sibTrans" cxnId="{B0787AA3-288D-4DC2-864E-816A840DDB99}">
      <dgm:prSet/>
      <dgm:spPr/>
      <dgm:t>
        <a:bodyPr/>
        <a:lstStyle/>
        <a:p>
          <a:endParaRPr lang="en-US"/>
        </a:p>
      </dgm:t>
    </dgm:pt>
    <dgm:pt modelId="{3E90578F-0CF9-45BE-A535-B871C78D3B69}" type="parTrans" cxnId="{B0787AA3-288D-4DC2-864E-816A840DDB99}">
      <dgm:prSet/>
      <dgm:spPr/>
      <dgm:t>
        <a:bodyPr/>
        <a:lstStyle/>
        <a:p>
          <a:endParaRPr lang="en-US"/>
        </a:p>
      </dgm:t>
    </dgm:pt>
    <dgm:pt modelId="{ABD95C3C-6F8F-4010-887B-A493D8714472}">
      <dgm:prSet custT="1"/>
      <dgm:spPr/>
      <dgm:t>
        <a:bodyPr/>
        <a:lstStyle/>
        <a:p>
          <a:pPr>
            <a:lnSpc>
              <a:spcPct val="100000"/>
            </a:lnSpc>
            <a:defRPr cap="all"/>
          </a:pPr>
          <a:r>
            <a:rPr lang="en-US" sz="1800" cap="none" dirty="0"/>
            <a:t>Initiated the new patient reported experience metric (prem) survey with patients</a:t>
          </a:r>
        </a:p>
      </dgm:t>
    </dgm:pt>
    <dgm:pt modelId="{E8010273-3C8C-4C41-B067-DEBB06EFA431}" type="sibTrans" cxnId="{6E6CBF81-3F68-4EFA-B959-6405643E1F3F}">
      <dgm:prSet/>
      <dgm:spPr/>
      <dgm:t>
        <a:bodyPr/>
        <a:lstStyle/>
        <a:p>
          <a:endParaRPr lang="en-US"/>
        </a:p>
      </dgm:t>
    </dgm:pt>
    <dgm:pt modelId="{2C3C19D5-CD37-4C33-99F0-4116E4710CFB}" type="parTrans" cxnId="{6E6CBF81-3F68-4EFA-B959-6405643E1F3F}">
      <dgm:prSet/>
      <dgm:spPr/>
      <dgm:t>
        <a:bodyPr/>
        <a:lstStyle/>
        <a:p>
          <a:endParaRPr lang="en-US"/>
        </a:p>
      </dgm:t>
    </dgm:pt>
    <dgm:pt modelId="{20F49775-AFFB-4D9A-90FA-5F3D4D0DF8AE}" type="pres">
      <dgm:prSet presAssocID="{93DAEBC2-4EC5-4511-B53D-BED0E358815D}" presName="root" presStyleCnt="0">
        <dgm:presLayoutVars>
          <dgm:dir/>
          <dgm:resizeHandles val="exact"/>
        </dgm:presLayoutVars>
      </dgm:prSet>
      <dgm:spPr/>
    </dgm:pt>
    <dgm:pt modelId="{9436AAA9-9BCD-4A9E-99BC-50F9A86BCB10}" type="pres">
      <dgm:prSet presAssocID="{386CDEB9-1CD2-4178-8D1E-2AC24762754B}" presName="compNode" presStyleCnt="0"/>
      <dgm:spPr/>
    </dgm:pt>
    <dgm:pt modelId="{D8B14FAB-0FA7-4C46-9078-04217761B483}" type="pres">
      <dgm:prSet presAssocID="{386CDEB9-1CD2-4178-8D1E-2AC24762754B}" presName="iconBgRect" presStyleLbl="bgShp" presStyleIdx="0" presStyleCnt="4" custLinFactX="300000" custLinFactNeighborX="323016" custLinFactNeighborY="8990"/>
      <dgm:spPr>
        <a:prstGeom prst="rect">
          <a:avLst/>
        </a:prstGeom>
        <a:solidFill>
          <a:schemeClr val="accent6">
            <a:lumMod val="60000"/>
            <a:lumOff val="40000"/>
          </a:schemeClr>
        </a:solidFill>
      </dgm:spPr>
    </dgm:pt>
    <dgm:pt modelId="{1FD0D5A1-F0C7-4E6B-A4C4-8A10BD48E088}" type="pres">
      <dgm:prSet presAssocID="{386CDEB9-1CD2-4178-8D1E-2AC24762754B}" presName="iconRect" presStyleLbl="node1" presStyleIdx="0" presStyleCnt="4" custLinFactX="500000" custLinFactNeighborX="584640" custLinFactNeighborY="2568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E77C5DB9-7A18-4A0E-BA6E-CE84DD09B206}" type="pres">
      <dgm:prSet presAssocID="{386CDEB9-1CD2-4178-8D1E-2AC24762754B}" presName="spaceRect" presStyleCnt="0"/>
      <dgm:spPr/>
    </dgm:pt>
    <dgm:pt modelId="{D598BC45-187A-45B8-934B-5393285F685C}" type="pres">
      <dgm:prSet presAssocID="{386CDEB9-1CD2-4178-8D1E-2AC24762754B}" presName="textRect" presStyleLbl="revTx" presStyleIdx="0" presStyleCnt="4" custLinFactNeighborX="-5247" custLinFactNeighborY="-3264">
        <dgm:presLayoutVars>
          <dgm:chMax val="1"/>
          <dgm:chPref val="1"/>
        </dgm:presLayoutVars>
      </dgm:prSet>
      <dgm:spPr/>
    </dgm:pt>
    <dgm:pt modelId="{1D3E024E-49A8-4068-93C2-168C81DCCF56}" type="pres">
      <dgm:prSet presAssocID="{120DA044-FF31-4430-946A-180273D4BC75}" presName="sibTrans" presStyleCnt="0"/>
      <dgm:spPr/>
    </dgm:pt>
    <dgm:pt modelId="{C0B9089A-394B-4B58-9CC1-E366FFF55F55}" type="pres">
      <dgm:prSet presAssocID="{0031BF8F-7E94-41CE-96B7-5C0E4B82F01D}" presName="compNode" presStyleCnt="0"/>
      <dgm:spPr/>
    </dgm:pt>
    <dgm:pt modelId="{5C078BFC-B670-4C6E-B02B-546B47FA2FC1}" type="pres">
      <dgm:prSet presAssocID="{0031BF8F-7E94-41CE-96B7-5C0E4B82F01D}" presName="iconBgRect" presStyleLbl="bgShp" presStyleIdx="1" presStyleCnt="4" custLinFactNeighborX="1529" custLinFactNeighborY="8990"/>
      <dgm:spPr>
        <a:prstGeom prst="rect">
          <a:avLst/>
        </a:prstGeom>
        <a:solidFill>
          <a:schemeClr val="accent6">
            <a:lumMod val="60000"/>
            <a:lumOff val="40000"/>
          </a:schemeClr>
        </a:solidFill>
      </dgm:spPr>
    </dgm:pt>
    <dgm:pt modelId="{F6E0F646-F13A-4D26-A35E-0239EBE522D5}" type="pres">
      <dgm:prSet presAssocID="{0031BF8F-7E94-41CE-96B7-5C0E4B82F01D}" presName="iconRect" presStyleLbl="node1" presStyleIdx="1" presStyleCnt="4" custLinFactNeighborX="6126" custLinFactNeighborY="1873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ead with gears"/>
        </a:ext>
      </dgm:extLst>
    </dgm:pt>
    <dgm:pt modelId="{6A96BBAE-36EC-4379-A9C9-3C2A1334DFA3}" type="pres">
      <dgm:prSet presAssocID="{0031BF8F-7E94-41CE-96B7-5C0E4B82F01D}" presName="spaceRect" presStyleCnt="0"/>
      <dgm:spPr/>
    </dgm:pt>
    <dgm:pt modelId="{359D72E0-DA82-4E8D-833E-8A90527B0928}" type="pres">
      <dgm:prSet presAssocID="{0031BF8F-7E94-41CE-96B7-5C0E4B82F01D}" presName="textRect" presStyleLbl="revTx" presStyleIdx="1" presStyleCnt="4" custScaleX="117795" custLinFactNeighborX="1833" custLinFactNeighborY="-3001">
        <dgm:presLayoutVars>
          <dgm:chMax val="1"/>
          <dgm:chPref val="1"/>
        </dgm:presLayoutVars>
      </dgm:prSet>
      <dgm:spPr/>
    </dgm:pt>
    <dgm:pt modelId="{19A8797B-6BE3-4F3E-91BE-9FB469E46F49}" type="pres">
      <dgm:prSet presAssocID="{7E4FF10D-7A17-458C-88E8-2290B467B8CF}" presName="sibTrans" presStyleCnt="0"/>
      <dgm:spPr/>
    </dgm:pt>
    <dgm:pt modelId="{C4C95833-8403-46AA-9F91-13CC19CD6ED1}" type="pres">
      <dgm:prSet presAssocID="{BACA8A83-8015-47EF-B7C4-2D9C2ADBC754}" presName="compNode" presStyleCnt="0"/>
      <dgm:spPr/>
    </dgm:pt>
    <dgm:pt modelId="{994A99EA-ACB3-42D5-B541-741520E39102}" type="pres">
      <dgm:prSet presAssocID="{BACA8A83-8015-47EF-B7C4-2D9C2ADBC754}" presName="iconBgRect" presStyleLbl="bgShp" presStyleIdx="2" presStyleCnt="4" custLinFactX="-200000" custLinFactNeighborX="-244976" custLinFactNeighborY="8990"/>
      <dgm:spPr>
        <a:prstGeom prst="rect">
          <a:avLst/>
        </a:prstGeom>
        <a:solidFill>
          <a:schemeClr val="accent6">
            <a:lumMod val="60000"/>
            <a:lumOff val="40000"/>
          </a:schemeClr>
        </a:solidFill>
      </dgm:spPr>
    </dgm:pt>
    <dgm:pt modelId="{8C12BA44-21B9-40FD-A811-A4B917B9344C}" type="pres">
      <dgm:prSet presAssocID="{BACA8A83-8015-47EF-B7C4-2D9C2ADBC754}" presName="iconRect" presStyleLbl="node1" presStyleIdx="2" presStyleCnt="4" custLinFactX="-375531" custLinFactNeighborX="-400000" custLinFactNeighborY="2568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1B93224D-0F76-4BD4-A8CD-8C7F92987A0C}" type="pres">
      <dgm:prSet presAssocID="{BACA8A83-8015-47EF-B7C4-2D9C2ADBC754}" presName="spaceRect" presStyleCnt="0"/>
      <dgm:spPr/>
    </dgm:pt>
    <dgm:pt modelId="{2FFE6558-5336-49D4-8792-A0A1FAD91649}" type="pres">
      <dgm:prSet presAssocID="{BACA8A83-8015-47EF-B7C4-2D9C2ADBC754}" presName="textRect" presStyleLbl="revTx" presStyleIdx="2" presStyleCnt="4">
        <dgm:presLayoutVars>
          <dgm:chMax val="1"/>
          <dgm:chPref val="1"/>
        </dgm:presLayoutVars>
      </dgm:prSet>
      <dgm:spPr/>
    </dgm:pt>
    <dgm:pt modelId="{DC53E660-85C4-49C3-A1B9-DF16D345FA0C}" type="pres">
      <dgm:prSet presAssocID="{89ECBFDD-9D4B-4FEB-92F9-BC2D9B9B4A7A}" presName="sibTrans" presStyleCnt="0"/>
      <dgm:spPr/>
    </dgm:pt>
    <dgm:pt modelId="{4CB6626B-28FD-481F-BB1F-1BDA165E83DB}" type="pres">
      <dgm:prSet presAssocID="{ABD95C3C-6F8F-4010-887B-A493D8714472}" presName="compNode" presStyleCnt="0"/>
      <dgm:spPr/>
    </dgm:pt>
    <dgm:pt modelId="{B87BB102-0A43-4CC3-BFDF-79E100CD6D86}" type="pres">
      <dgm:prSet presAssocID="{ABD95C3C-6F8F-4010-887B-A493D8714472}" presName="iconBgRect" presStyleLbl="bgShp" presStyleIdx="3" presStyleCnt="4" custLinFactX="-94050" custLinFactNeighborX="-100000" custLinFactNeighborY="8990"/>
      <dgm:spPr>
        <a:prstGeom prst="rect">
          <a:avLst/>
        </a:prstGeom>
        <a:solidFill>
          <a:schemeClr val="accent6">
            <a:lumMod val="60000"/>
            <a:lumOff val="40000"/>
          </a:schemeClr>
        </a:solidFill>
      </dgm:spPr>
    </dgm:pt>
    <dgm:pt modelId="{D2AE6B4F-AC88-4FC8-9700-E4CFE987F201}" type="pres">
      <dgm:prSet presAssocID="{ABD95C3C-6F8F-4010-887B-A493D8714472}" presName="iconRect" presStyleLbl="node1" presStyleIdx="3" presStyleCnt="4" custLinFactX="-136057" custLinFactNeighborX="-200000" custLinFactNeighborY="16759"/>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omment Add with solid fill"/>
        </a:ext>
      </dgm:extLst>
    </dgm:pt>
    <dgm:pt modelId="{751F012A-7CD4-4A82-B4DD-93935425FD31}" type="pres">
      <dgm:prSet presAssocID="{ABD95C3C-6F8F-4010-887B-A493D8714472}" presName="spaceRect" presStyleCnt="0"/>
      <dgm:spPr/>
    </dgm:pt>
    <dgm:pt modelId="{17EFB1C1-AF6C-4117-A769-9F4AE38F4DCF}" type="pres">
      <dgm:prSet presAssocID="{ABD95C3C-6F8F-4010-887B-A493D8714472}" presName="textRect" presStyleLbl="revTx" presStyleIdx="3" presStyleCnt="4">
        <dgm:presLayoutVars>
          <dgm:chMax val="1"/>
          <dgm:chPref val="1"/>
        </dgm:presLayoutVars>
      </dgm:prSet>
      <dgm:spPr/>
    </dgm:pt>
  </dgm:ptLst>
  <dgm:cxnLst>
    <dgm:cxn modelId="{31B4321E-377F-8A48-83C8-59A1AE215E5E}" type="presOf" srcId="{BACA8A83-8015-47EF-B7C4-2D9C2ADBC754}" destId="{2FFE6558-5336-49D4-8792-A0A1FAD91649}" srcOrd="0" destOrd="0" presId="urn:microsoft.com/office/officeart/2018/5/layout/IconLeafLabelList"/>
    <dgm:cxn modelId="{6E6CBF81-3F68-4EFA-B959-6405643E1F3F}" srcId="{93DAEBC2-4EC5-4511-B53D-BED0E358815D}" destId="{ABD95C3C-6F8F-4010-887B-A493D8714472}" srcOrd="3" destOrd="0" parTransId="{2C3C19D5-CD37-4C33-99F0-4116E4710CFB}" sibTransId="{E8010273-3C8C-4C41-B067-DEBB06EFA431}"/>
    <dgm:cxn modelId="{471E7786-448F-244E-A892-10510D5A777B}" type="presOf" srcId="{386CDEB9-1CD2-4178-8D1E-2AC24762754B}" destId="{D598BC45-187A-45B8-934B-5393285F685C}" srcOrd="0" destOrd="0" presId="urn:microsoft.com/office/officeart/2018/5/layout/IconLeafLabelList"/>
    <dgm:cxn modelId="{B0787AA3-288D-4DC2-864E-816A840DDB99}" srcId="{93DAEBC2-4EC5-4511-B53D-BED0E358815D}" destId="{BACA8A83-8015-47EF-B7C4-2D9C2ADBC754}" srcOrd="2" destOrd="0" parTransId="{3E90578F-0CF9-45BE-A535-B871C78D3B69}" sibTransId="{89ECBFDD-9D4B-4FEB-92F9-BC2D9B9B4A7A}"/>
    <dgm:cxn modelId="{AA48D8C7-577E-3747-B89A-08F0FE8299A8}" type="presOf" srcId="{ABD95C3C-6F8F-4010-887B-A493D8714472}" destId="{17EFB1C1-AF6C-4117-A769-9F4AE38F4DCF}" srcOrd="0" destOrd="0" presId="urn:microsoft.com/office/officeart/2018/5/layout/IconLeafLabelList"/>
    <dgm:cxn modelId="{36712CDF-70D3-44B5-A2CD-8EDA52991939}" type="presOf" srcId="{93DAEBC2-4EC5-4511-B53D-BED0E358815D}" destId="{20F49775-AFFB-4D9A-90FA-5F3D4D0DF8AE}" srcOrd="0" destOrd="0" presId="urn:microsoft.com/office/officeart/2018/5/layout/IconLeafLabelList"/>
    <dgm:cxn modelId="{415FC6E7-52B7-470B-91AC-E105C8B9A769}" srcId="{93DAEBC2-4EC5-4511-B53D-BED0E358815D}" destId="{386CDEB9-1CD2-4178-8D1E-2AC24762754B}" srcOrd="0" destOrd="0" parTransId="{1066E078-3866-40F2-85CF-B1EA1D8D05D0}" sibTransId="{120DA044-FF31-4430-946A-180273D4BC75}"/>
    <dgm:cxn modelId="{DF63F6F0-27A0-4886-AB13-A60B8E3E7FBE}" srcId="{93DAEBC2-4EC5-4511-B53D-BED0E358815D}" destId="{0031BF8F-7E94-41CE-96B7-5C0E4B82F01D}" srcOrd="1" destOrd="0" parTransId="{CEB0D795-3CCA-4B4B-9BA1-3DF5B4DBCD21}" sibTransId="{7E4FF10D-7A17-458C-88E8-2290B467B8CF}"/>
    <dgm:cxn modelId="{0D16A0FA-CCA6-E143-80C0-B667BDD64899}" type="presOf" srcId="{0031BF8F-7E94-41CE-96B7-5C0E4B82F01D}" destId="{359D72E0-DA82-4E8D-833E-8A90527B0928}" srcOrd="0" destOrd="0" presId="urn:microsoft.com/office/officeart/2018/5/layout/IconLeafLabelList"/>
    <dgm:cxn modelId="{0139B2CF-9FD3-134F-B6A5-3CF98B28FAC4}" type="presParOf" srcId="{20F49775-AFFB-4D9A-90FA-5F3D4D0DF8AE}" destId="{9436AAA9-9BCD-4A9E-99BC-50F9A86BCB10}" srcOrd="0" destOrd="0" presId="urn:microsoft.com/office/officeart/2018/5/layout/IconLeafLabelList"/>
    <dgm:cxn modelId="{57A24F44-B84D-0E4B-B57F-3790DEEF12A3}" type="presParOf" srcId="{9436AAA9-9BCD-4A9E-99BC-50F9A86BCB10}" destId="{D8B14FAB-0FA7-4C46-9078-04217761B483}" srcOrd="0" destOrd="0" presId="urn:microsoft.com/office/officeart/2018/5/layout/IconLeafLabelList"/>
    <dgm:cxn modelId="{D0A2D7AE-1618-104C-87A7-5A35824654C5}" type="presParOf" srcId="{9436AAA9-9BCD-4A9E-99BC-50F9A86BCB10}" destId="{1FD0D5A1-F0C7-4E6B-A4C4-8A10BD48E088}" srcOrd="1" destOrd="0" presId="urn:microsoft.com/office/officeart/2018/5/layout/IconLeafLabelList"/>
    <dgm:cxn modelId="{A863CDC3-A169-5246-A8A0-3A7FAC273D09}" type="presParOf" srcId="{9436AAA9-9BCD-4A9E-99BC-50F9A86BCB10}" destId="{E77C5DB9-7A18-4A0E-BA6E-CE84DD09B206}" srcOrd="2" destOrd="0" presId="urn:microsoft.com/office/officeart/2018/5/layout/IconLeafLabelList"/>
    <dgm:cxn modelId="{ACACA98F-30BC-444E-A795-F2FD6BAF2E0A}" type="presParOf" srcId="{9436AAA9-9BCD-4A9E-99BC-50F9A86BCB10}" destId="{D598BC45-187A-45B8-934B-5393285F685C}" srcOrd="3" destOrd="0" presId="urn:microsoft.com/office/officeart/2018/5/layout/IconLeafLabelList"/>
    <dgm:cxn modelId="{11997994-35EB-9344-8F10-F31CF1C0C035}" type="presParOf" srcId="{20F49775-AFFB-4D9A-90FA-5F3D4D0DF8AE}" destId="{1D3E024E-49A8-4068-93C2-168C81DCCF56}" srcOrd="1" destOrd="0" presId="urn:microsoft.com/office/officeart/2018/5/layout/IconLeafLabelList"/>
    <dgm:cxn modelId="{1D514C74-2DDF-E84A-BF95-4CFB65ED23D1}" type="presParOf" srcId="{20F49775-AFFB-4D9A-90FA-5F3D4D0DF8AE}" destId="{C0B9089A-394B-4B58-9CC1-E366FFF55F55}" srcOrd="2" destOrd="0" presId="urn:microsoft.com/office/officeart/2018/5/layout/IconLeafLabelList"/>
    <dgm:cxn modelId="{929CB453-F576-DE4C-83FE-025BD480C8B3}" type="presParOf" srcId="{C0B9089A-394B-4B58-9CC1-E366FFF55F55}" destId="{5C078BFC-B670-4C6E-B02B-546B47FA2FC1}" srcOrd="0" destOrd="0" presId="urn:microsoft.com/office/officeart/2018/5/layout/IconLeafLabelList"/>
    <dgm:cxn modelId="{313C5CF6-F733-C641-A6EF-C882AE93F5B6}" type="presParOf" srcId="{C0B9089A-394B-4B58-9CC1-E366FFF55F55}" destId="{F6E0F646-F13A-4D26-A35E-0239EBE522D5}" srcOrd="1" destOrd="0" presId="urn:microsoft.com/office/officeart/2018/5/layout/IconLeafLabelList"/>
    <dgm:cxn modelId="{4F9B213E-BE18-E54F-9CF5-41679A922ACE}" type="presParOf" srcId="{C0B9089A-394B-4B58-9CC1-E366FFF55F55}" destId="{6A96BBAE-36EC-4379-A9C9-3C2A1334DFA3}" srcOrd="2" destOrd="0" presId="urn:microsoft.com/office/officeart/2018/5/layout/IconLeafLabelList"/>
    <dgm:cxn modelId="{D7CD69FA-C13C-AC4B-BBC4-3E66FED80751}" type="presParOf" srcId="{C0B9089A-394B-4B58-9CC1-E366FFF55F55}" destId="{359D72E0-DA82-4E8D-833E-8A90527B0928}" srcOrd="3" destOrd="0" presId="urn:microsoft.com/office/officeart/2018/5/layout/IconLeafLabelList"/>
    <dgm:cxn modelId="{E36DD983-8ADA-094B-A262-10B5738A8BFE}" type="presParOf" srcId="{20F49775-AFFB-4D9A-90FA-5F3D4D0DF8AE}" destId="{19A8797B-6BE3-4F3E-91BE-9FB469E46F49}" srcOrd="3" destOrd="0" presId="urn:microsoft.com/office/officeart/2018/5/layout/IconLeafLabelList"/>
    <dgm:cxn modelId="{CF8AD9C6-8277-4B47-B90E-6EFEC2C637A5}" type="presParOf" srcId="{20F49775-AFFB-4D9A-90FA-5F3D4D0DF8AE}" destId="{C4C95833-8403-46AA-9F91-13CC19CD6ED1}" srcOrd="4" destOrd="0" presId="urn:microsoft.com/office/officeart/2018/5/layout/IconLeafLabelList"/>
    <dgm:cxn modelId="{478D68C0-4082-2448-B23D-752419D71DD0}" type="presParOf" srcId="{C4C95833-8403-46AA-9F91-13CC19CD6ED1}" destId="{994A99EA-ACB3-42D5-B541-741520E39102}" srcOrd="0" destOrd="0" presId="urn:microsoft.com/office/officeart/2018/5/layout/IconLeafLabelList"/>
    <dgm:cxn modelId="{01227DDB-CAA2-634B-8783-B4EA23E8BE85}" type="presParOf" srcId="{C4C95833-8403-46AA-9F91-13CC19CD6ED1}" destId="{8C12BA44-21B9-40FD-A811-A4B917B9344C}" srcOrd="1" destOrd="0" presId="urn:microsoft.com/office/officeart/2018/5/layout/IconLeafLabelList"/>
    <dgm:cxn modelId="{811ADE62-E60B-EB49-AE4B-22DA141C0460}" type="presParOf" srcId="{C4C95833-8403-46AA-9F91-13CC19CD6ED1}" destId="{1B93224D-0F76-4BD4-A8CD-8C7F92987A0C}" srcOrd="2" destOrd="0" presId="urn:microsoft.com/office/officeart/2018/5/layout/IconLeafLabelList"/>
    <dgm:cxn modelId="{E95C57CC-25F3-BF45-8DA2-A6B50DF91105}" type="presParOf" srcId="{C4C95833-8403-46AA-9F91-13CC19CD6ED1}" destId="{2FFE6558-5336-49D4-8792-A0A1FAD91649}" srcOrd="3" destOrd="0" presId="urn:microsoft.com/office/officeart/2018/5/layout/IconLeafLabelList"/>
    <dgm:cxn modelId="{79D05C64-693D-5044-8635-10B618A89170}" type="presParOf" srcId="{20F49775-AFFB-4D9A-90FA-5F3D4D0DF8AE}" destId="{DC53E660-85C4-49C3-A1B9-DF16D345FA0C}" srcOrd="5" destOrd="0" presId="urn:microsoft.com/office/officeart/2018/5/layout/IconLeafLabelList"/>
    <dgm:cxn modelId="{9C9AB9DB-3B9A-4441-B6F8-2F503A4B6E05}" type="presParOf" srcId="{20F49775-AFFB-4D9A-90FA-5F3D4D0DF8AE}" destId="{4CB6626B-28FD-481F-BB1F-1BDA165E83DB}" srcOrd="6" destOrd="0" presId="urn:microsoft.com/office/officeart/2018/5/layout/IconLeafLabelList"/>
    <dgm:cxn modelId="{737F32D1-3CF9-A148-9A77-8A4E0FCC2CB2}" type="presParOf" srcId="{4CB6626B-28FD-481F-BB1F-1BDA165E83DB}" destId="{B87BB102-0A43-4CC3-BFDF-79E100CD6D86}" srcOrd="0" destOrd="0" presId="urn:microsoft.com/office/officeart/2018/5/layout/IconLeafLabelList"/>
    <dgm:cxn modelId="{C4196CB8-3CAC-664F-A384-14E0CC6FFA40}" type="presParOf" srcId="{4CB6626B-28FD-481F-BB1F-1BDA165E83DB}" destId="{D2AE6B4F-AC88-4FC8-9700-E4CFE987F201}" srcOrd="1" destOrd="0" presId="urn:microsoft.com/office/officeart/2018/5/layout/IconLeafLabelList"/>
    <dgm:cxn modelId="{B648CABB-C92C-6248-9E14-FB6DBC3A9E29}" type="presParOf" srcId="{4CB6626B-28FD-481F-BB1F-1BDA165E83DB}" destId="{751F012A-7CD4-4A82-B4DD-93935425FD31}" srcOrd="2" destOrd="0" presId="urn:microsoft.com/office/officeart/2018/5/layout/IconLeafLabelList"/>
    <dgm:cxn modelId="{6BF63C9C-6E41-064C-9B89-976F67257992}" type="presParOf" srcId="{4CB6626B-28FD-481F-BB1F-1BDA165E83DB}" destId="{17EFB1C1-AF6C-4117-A769-9F4AE38F4DCF}"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7B41C2-0BC6-429B-9D9C-74A640058250}"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499092C0-2FC9-4374-87F3-746393E5DB0D}">
      <dgm:prSet/>
      <dgm:spPr/>
      <dgm:t>
        <a:bodyPr/>
        <a:lstStyle/>
        <a:p>
          <a:r>
            <a:rPr lang="en-US" dirty="0"/>
            <a:t>Clinical Lead Guidance</a:t>
          </a:r>
        </a:p>
      </dgm:t>
    </dgm:pt>
    <dgm:pt modelId="{C24FB753-99F7-436C-BA52-8FD732E3B774}" type="parTrans" cxnId="{B840BF56-3C27-4AF4-B81D-16EAED39A3BF}">
      <dgm:prSet/>
      <dgm:spPr/>
      <dgm:t>
        <a:bodyPr/>
        <a:lstStyle/>
        <a:p>
          <a:endParaRPr lang="en-US"/>
        </a:p>
      </dgm:t>
    </dgm:pt>
    <dgm:pt modelId="{8D09DA53-0F73-4887-A6BE-A979110BD2E4}" type="sibTrans" cxnId="{B840BF56-3C27-4AF4-B81D-16EAED39A3BF}">
      <dgm:prSet/>
      <dgm:spPr/>
      <dgm:t>
        <a:bodyPr/>
        <a:lstStyle/>
        <a:p>
          <a:endParaRPr lang="en-US"/>
        </a:p>
      </dgm:t>
    </dgm:pt>
    <dgm:pt modelId="{7559F4FB-7CA5-49A2-A8F8-C40BD48E82B0}">
      <dgm:prSet/>
      <dgm:spPr/>
      <dgm:t>
        <a:bodyPr/>
        <a:lstStyle/>
        <a:p>
          <a:r>
            <a:rPr lang="en-US" dirty="0"/>
            <a:t>Access to peer support</a:t>
          </a:r>
        </a:p>
      </dgm:t>
    </dgm:pt>
    <dgm:pt modelId="{0DADA672-4FAA-43EA-AC61-72CB50E6B29E}" type="parTrans" cxnId="{55B804CA-8F0A-49AC-B5CB-7AC4438683DA}">
      <dgm:prSet/>
      <dgm:spPr/>
      <dgm:t>
        <a:bodyPr/>
        <a:lstStyle/>
        <a:p>
          <a:endParaRPr lang="en-US"/>
        </a:p>
      </dgm:t>
    </dgm:pt>
    <dgm:pt modelId="{8A04EFFD-507E-4EC7-8DB5-A3973296F697}" type="sibTrans" cxnId="{55B804CA-8F0A-49AC-B5CB-7AC4438683DA}">
      <dgm:prSet/>
      <dgm:spPr/>
      <dgm:t>
        <a:bodyPr/>
        <a:lstStyle/>
        <a:p>
          <a:endParaRPr lang="en-US"/>
        </a:p>
      </dgm:t>
    </dgm:pt>
    <dgm:pt modelId="{BF81E67E-54E4-4150-9ADA-2176378B043A}">
      <dgm:prSet/>
      <dgm:spPr/>
      <dgm:t>
        <a:bodyPr/>
        <a:lstStyle/>
        <a:p>
          <a:r>
            <a:rPr lang="en-US" dirty="0"/>
            <a:t>Ability to reflect in order to address the denialist</a:t>
          </a:r>
        </a:p>
      </dgm:t>
    </dgm:pt>
    <dgm:pt modelId="{465D5CD8-6A9F-4B4D-8CA7-678E5B3E2E97}" type="parTrans" cxnId="{2F790F24-39EB-48F6-B299-A6D1572913ED}">
      <dgm:prSet/>
      <dgm:spPr/>
      <dgm:t>
        <a:bodyPr/>
        <a:lstStyle/>
        <a:p>
          <a:endParaRPr lang="en-US"/>
        </a:p>
      </dgm:t>
    </dgm:pt>
    <dgm:pt modelId="{10A5FBB2-2A85-4788-A706-35C6F014D8EF}" type="sibTrans" cxnId="{2F790F24-39EB-48F6-B299-A6D1572913ED}">
      <dgm:prSet/>
      <dgm:spPr/>
      <dgm:t>
        <a:bodyPr/>
        <a:lstStyle/>
        <a:p>
          <a:endParaRPr lang="en-US"/>
        </a:p>
      </dgm:t>
    </dgm:pt>
    <dgm:pt modelId="{FB17B1C4-FBB1-432B-9DA0-BB26AA47532A}">
      <dgm:prSet/>
      <dgm:spPr/>
      <dgm:t>
        <a:bodyPr/>
        <a:lstStyle/>
        <a:p>
          <a:r>
            <a:rPr lang="en-US" dirty="0"/>
            <a:t>Space to have the hard conversations about racism</a:t>
          </a:r>
        </a:p>
      </dgm:t>
    </dgm:pt>
    <dgm:pt modelId="{1D9F0835-1344-4EB2-88B7-97F57AE3AF65}" type="sibTrans" cxnId="{0143F818-814E-4310-9280-385737557311}">
      <dgm:prSet/>
      <dgm:spPr/>
      <dgm:t>
        <a:bodyPr/>
        <a:lstStyle/>
        <a:p>
          <a:endParaRPr lang="en-US"/>
        </a:p>
      </dgm:t>
    </dgm:pt>
    <dgm:pt modelId="{BA1DD3E6-D1C5-4892-A70B-BBCBBF20DC16}" type="parTrans" cxnId="{0143F818-814E-4310-9280-385737557311}">
      <dgm:prSet/>
      <dgm:spPr/>
      <dgm:t>
        <a:bodyPr/>
        <a:lstStyle/>
        <a:p>
          <a:endParaRPr lang="en-US"/>
        </a:p>
      </dgm:t>
    </dgm:pt>
    <dgm:pt modelId="{E2A46A25-82BF-44E2-B5EE-F9CC16FCF396}" type="pres">
      <dgm:prSet presAssocID="{D77B41C2-0BC6-429B-9D9C-74A640058250}" presName="linear" presStyleCnt="0">
        <dgm:presLayoutVars>
          <dgm:animLvl val="lvl"/>
          <dgm:resizeHandles val="exact"/>
        </dgm:presLayoutVars>
      </dgm:prSet>
      <dgm:spPr/>
    </dgm:pt>
    <dgm:pt modelId="{0D69B820-2BB2-4BA5-9471-E05A0FC42D02}" type="pres">
      <dgm:prSet presAssocID="{499092C0-2FC9-4374-87F3-746393E5DB0D}" presName="parentText" presStyleLbl="node1" presStyleIdx="0" presStyleCnt="4" custLinFactNeighborX="83" custLinFactNeighborY="-59180">
        <dgm:presLayoutVars>
          <dgm:chMax val="0"/>
          <dgm:bulletEnabled val="1"/>
        </dgm:presLayoutVars>
      </dgm:prSet>
      <dgm:spPr/>
    </dgm:pt>
    <dgm:pt modelId="{4D6AD1AE-AA07-485A-A5AB-79DF9EF9C087}" type="pres">
      <dgm:prSet presAssocID="{8D09DA53-0F73-4887-A6BE-A979110BD2E4}" presName="spacer" presStyleCnt="0"/>
      <dgm:spPr/>
    </dgm:pt>
    <dgm:pt modelId="{969385C5-30E6-4B97-AB8F-5418F18BEDA0}" type="pres">
      <dgm:prSet presAssocID="{7559F4FB-7CA5-49A2-A8F8-C40BD48E82B0}" presName="parentText" presStyleLbl="node1" presStyleIdx="1" presStyleCnt="4" custLinFactNeighborX="-293" custLinFactNeighborY="7753">
        <dgm:presLayoutVars>
          <dgm:chMax val="0"/>
          <dgm:bulletEnabled val="1"/>
        </dgm:presLayoutVars>
      </dgm:prSet>
      <dgm:spPr/>
    </dgm:pt>
    <dgm:pt modelId="{92749DBF-E824-4298-93E4-D5489E0CE686}" type="pres">
      <dgm:prSet presAssocID="{8A04EFFD-507E-4EC7-8DB5-A3973296F697}" presName="spacer" presStyleCnt="0"/>
      <dgm:spPr/>
    </dgm:pt>
    <dgm:pt modelId="{6AFAD5E1-14A5-4A21-B055-2E54B1DCCD7C}" type="pres">
      <dgm:prSet presAssocID="{FB17B1C4-FBB1-432B-9DA0-BB26AA47532A}" presName="parentText" presStyleLbl="node1" presStyleIdx="2" presStyleCnt="4">
        <dgm:presLayoutVars>
          <dgm:chMax val="0"/>
          <dgm:bulletEnabled val="1"/>
        </dgm:presLayoutVars>
      </dgm:prSet>
      <dgm:spPr/>
    </dgm:pt>
    <dgm:pt modelId="{77FBC405-15EE-4C1A-A9B9-E62680BB8651}" type="pres">
      <dgm:prSet presAssocID="{1D9F0835-1344-4EB2-88B7-97F57AE3AF65}" presName="spacer" presStyleCnt="0"/>
      <dgm:spPr/>
    </dgm:pt>
    <dgm:pt modelId="{A5291C57-04D2-42C1-B791-A65972988150}" type="pres">
      <dgm:prSet presAssocID="{BF81E67E-54E4-4150-9ADA-2176378B043A}" presName="parentText" presStyleLbl="node1" presStyleIdx="3" presStyleCnt="4" custLinFactNeighborY="-29088">
        <dgm:presLayoutVars>
          <dgm:chMax val="0"/>
          <dgm:bulletEnabled val="1"/>
        </dgm:presLayoutVars>
      </dgm:prSet>
      <dgm:spPr/>
    </dgm:pt>
  </dgm:ptLst>
  <dgm:cxnLst>
    <dgm:cxn modelId="{0143F818-814E-4310-9280-385737557311}" srcId="{D77B41C2-0BC6-429B-9D9C-74A640058250}" destId="{FB17B1C4-FBB1-432B-9DA0-BB26AA47532A}" srcOrd="2" destOrd="0" parTransId="{BA1DD3E6-D1C5-4892-A70B-BBCBBF20DC16}" sibTransId="{1D9F0835-1344-4EB2-88B7-97F57AE3AF65}"/>
    <dgm:cxn modelId="{2F790F24-39EB-48F6-B299-A6D1572913ED}" srcId="{D77B41C2-0BC6-429B-9D9C-74A640058250}" destId="{BF81E67E-54E4-4150-9ADA-2176378B043A}" srcOrd="3" destOrd="0" parTransId="{465D5CD8-6A9F-4B4D-8CA7-678E5B3E2E97}" sibTransId="{10A5FBB2-2A85-4788-A706-35C6F014D8EF}"/>
    <dgm:cxn modelId="{B840BF56-3C27-4AF4-B81D-16EAED39A3BF}" srcId="{D77B41C2-0BC6-429B-9D9C-74A640058250}" destId="{499092C0-2FC9-4374-87F3-746393E5DB0D}" srcOrd="0" destOrd="0" parTransId="{C24FB753-99F7-436C-BA52-8FD732E3B774}" sibTransId="{8D09DA53-0F73-4887-A6BE-A979110BD2E4}"/>
    <dgm:cxn modelId="{1680C886-F127-4B34-BDAF-70316F7DFAD1}" type="presOf" srcId="{BF81E67E-54E4-4150-9ADA-2176378B043A}" destId="{A5291C57-04D2-42C1-B791-A65972988150}" srcOrd="0" destOrd="0" presId="urn:microsoft.com/office/officeart/2005/8/layout/vList2"/>
    <dgm:cxn modelId="{7A4AC9A8-3506-47F5-9F61-A42AAB4E8568}" type="presOf" srcId="{7559F4FB-7CA5-49A2-A8F8-C40BD48E82B0}" destId="{969385C5-30E6-4B97-AB8F-5418F18BEDA0}" srcOrd="0" destOrd="0" presId="urn:microsoft.com/office/officeart/2005/8/layout/vList2"/>
    <dgm:cxn modelId="{782C00B1-A2D0-437B-A141-3BEF30D8F71A}" type="presOf" srcId="{FB17B1C4-FBB1-432B-9DA0-BB26AA47532A}" destId="{6AFAD5E1-14A5-4A21-B055-2E54B1DCCD7C}" srcOrd="0" destOrd="0" presId="urn:microsoft.com/office/officeart/2005/8/layout/vList2"/>
    <dgm:cxn modelId="{DB59D6BF-32FF-43B0-A90A-4E40270645B7}" type="presOf" srcId="{499092C0-2FC9-4374-87F3-746393E5DB0D}" destId="{0D69B820-2BB2-4BA5-9471-E05A0FC42D02}" srcOrd="0" destOrd="0" presId="urn:microsoft.com/office/officeart/2005/8/layout/vList2"/>
    <dgm:cxn modelId="{1EBD99C8-5FA5-405A-99B6-553E0EC4C169}" type="presOf" srcId="{D77B41C2-0BC6-429B-9D9C-74A640058250}" destId="{E2A46A25-82BF-44E2-B5EE-F9CC16FCF396}" srcOrd="0" destOrd="0" presId="urn:microsoft.com/office/officeart/2005/8/layout/vList2"/>
    <dgm:cxn modelId="{55B804CA-8F0A-49AC-B5CB-7AC4438683DA}" srcId="{D77B41C2-0BC6-429B-9D9C-74A640058250}" destId="{7559F4FB-7CA5-49A2-A8F8-C40BD48E82B0}" srcOrd="1" destOrd="0" parTransId="{0DADA672-4FAA-43EA-AC61-72CB50E6B29E}" sibTransId="{8A04EFFD-507E-4EC7-8DB5-A3973296F697}"/>
    <dgm:cxn modelId="{8BFD4AE0-96CA-48ED-84A1-C1CB5C28A9B9}" type="presParOf" srcId="{E2A46A25-82BF-44E2-B5EE-F9CC16FCF396}" destId="{0D69B820-2BB2-4BA5-9471-E05A0FC42D02}" srcOrd="0" destOrd="0" presId="urn:microsoft.com/office/officeart/2005/8/layout/vList2"/>
    <dgm:cxn modelId="{E95DAF90-4168-4F55-AB0A-FCAF907EF11A}" type="presParOf" srcId="{E2A46A25-82BF-44E2-B5EE-F9CC16FCF396}" destId="{4D6AD1AE-AA07-485A-A5AB-79DF9EF9C087}" srcOrd="1" destOrd="0" presId="urn:microsoft.com/office/officeart/2005/8/layout/vList2"/>
    <dgm:cxn modelId="{CC3A68C8-7AF5-4D8C-B708-3846013E5841}" type="presParOf" srcId="{E2A46A25-82BF-44E2-B5EE-F9CC16FCF396}" destId="{969385C5-30E6-4B97-AB8F-5418F18BEDA0}" srcOrd="2" destOrd="0" presId="urn:microsoft.com/office/officeart/2005/8/layout/vList2"/>
    <dgm:cxn modelId="{5F535CF3-80E0-4956-8A93-FD9744B95089}" type="presParOf" srcId="{E2A46A25-82BF-44E2-B5EE-F9CC16FCF396}" destId="{92749DBF-E824-4298-93E4-D5489E0CE686}" srcOrd="3" destOrd="0" presId="urn:microsoft.com/office/officeart/2005/8/layout/vList2"/>
    <dgm:cxn modelId="{A48C045C-1931-401A-9B60-9DE9DBFC5406}" type="presParOf" srcId="{E2A46A25-82BF-44E2-B5EE-F9CC16FCF396}" destId="{6AFAD5E1-14A5-4A21-B055-2E54B1DCCD7C}" srcOrd="4" destOrd="0" presId="urn:microsoft.com/office/officeart/2005/8/layout/vList2"/>
    <dgm:cxn modelId="{4F17EDF8-1040-43A0-8C0A-29E055FAD1C4}" type="presParOf" srcId="{E2A46A25-82BF-44E2-B5EE-F9CC16FCF396}" destId="{77FBC405-15EE-4C1A-A9B9-E62680BB8651}" srcOrd="5" destOrd="0" presId="urn:microsoft.com/office/officeart/2005/8/layout/vList2"/>
    <dgm:cxn modelId="{3698D7F8-FF23-4E12-841C-5FCA3D5F7619}" type="presParOf" srcId="{E2A46A25-82BF-44E2-B5EE-F9CC16FCF396}" destId="{A5291C57-04D2-42C1-B791-A65972988150}" srcOrd="6" destOrd="0" presId="urn:microsoft.com/office/officeart/2005/8/layout/vList2"/>
  </dgm:cxnLst>
  <dgm:bg>
    <a:solidFill>
      <a:schemeClr val="tx1">
        <a:lumMod val="65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2A19B3-5830-5648-BC17-5918B6400D7B}" type="doc">
      <dgm:prSet loTypeId="urn:microsoft.com/office/officeart/2005/8/layout/radial3" loCatId="relationship" qsTypeId="urn:microsoft.com/office/officeart/2005/8/quickstyle/3d6" qsCatId="3D" csTypeId="urn:microsoft.com/office/officeart/2005/8/colors/colorful3" csCatId="colorful" phldr="1"/>
      <dgm:spPr/>
      <dgm:t>
        <a:bodyPr/>
        <a:lstStyle/>
        <a:p>
          <a:endParaRPr lang="en-US"/>
        </a:p>
      </dgm:t>
    </dgm:pt>
    <dgm:pt modelId="{64F126E9-21DA-0B42-86E6-5E0F9646A3FD}">
      <dgm:prSet/>
      <dgm:spPr/>
      <dgm:t>
        <a:bodyPr/>
        <a:lstStyle/>
        <a:p>
          <a:r>
            <a:rPr lang="en-US"/>
            <a:t>Community Birthing Advocates, Doulas and Midwifes</a:t>
          </a:r>
          <a:endParaRPr lang="en-US" dirty="0"/>
        </a:p>
      </dgm:t>
    </dgm:pt>
    <dgm:pt modelId="{DEDD0804-0A1D-5349-B135-B9C9CD2E3148}" type="parTrans" cxnId="{975EFD8C-A91D-AD4C-A4B1-AC64C867868C}">
      <dgm:prSet/>
      <dgm:spPr/>
      <dgm:t>
        <a:bodyPr/>
        <a:lstStyle/>
        <a:p>
          <a:endParaRPr lang="en-US">
            <a:solidFill>
              <a:schemeClr val="tx1"/>
            </a:solidFill>
          </a:endParaRPr>
        </a:p>
      </dgm:t>
    </dgm:pt>
    <dgm:pt modelId="{301BB126-B347-A649-9A69-19A19E60B4AC}" type="sibTrans" cxnId="{975EFD8C-A91D-AD4C-A4B1-AC64C867868C}">
      <dgm:prSet/>
      <dgm:spPr/>
      <dgm:t>
        <a:bodyPr/>
        <a:lstStyle/>
        <a:p>
          <a:endParaRPr lang="en-US">
            <a:solidFill>
              <a:schemeClr val="tx1"/>
            </a:solidFill>
          </a:endParaRPr>
        </a:p>
      </dgm:t>
    </dgm:pt>
    <dgm:pt modelId="{A983D484-1A65-9A46-B096-3C042611E5A8}">
      <dgm:prSet/>
      <dgm:spPr/>
      <dgm:t>
        <a:bodyPr/>
        <a:lstStyle/>
        <a:p>
          <a:r>
            <a:rPr lang="en-US"/>
            <a:t>Professional Groups (California sections of national organizations)</a:t>
          </a:r>
          <a:endParaRPr lang="en-US" dirty="0"/>
        </a:p>
      </dgm:t>
    </dgm:pt>
    <dgm:pt modelId="{0EF1DB3A-44C5-D345-9320-466E1DBD254F}" type="parTrans" cxnId="{692160CF-502A-074C-91F4-D09BC797DF38}">
      <dgm:prSet/>
      <dgm:spPr/>
      <dgm:t>
        <a:bodyPr/>
        <a:lstStyle/>
        <a:p>
          <a:endParaRPr lang="en-US">
            <a:solidFill>
              <a:schemeClr val="tx1"/>
            </a:solidFill>
          </a:endParaRPr>
        </a:p>
      </dgm:t>
    </dgm:pt>
    <dgm:pt modelId="{07D9CB57-CCEE-EE48-B8B9-3E5288C8C325}" type="sibTrans" cxnId="{692160CF-502A-074C-91F4-D09BC797DF38}">
      <dgm:prSet/>
      <dgm:spPr/>
      <dgm:t>
        <a:bodyPr/>
        <a:lstStyle/>
        <a:p>
          <a:endParaRPr lang="en-US">
            <a:solidFill>
              <a:schemeClr val="tx1"/>
            </a:solidFill>
          </a:endParaRPr>
        </a:p>
      </dgm:t>
    </dgm:pt>
    <dgm:pt modelId="{4434B34C-97F0-244E-93B6-90AE79381EA5}">
      <dgm:prSet/>
      <dgm:spPr/>
      <dgm:t>
        <a:bodyPr/>
        <a:lstStyle/>
        <a:p>
          <a:r>
            <a:rPr lang="en-US" dirty="0"/>
            <a:t>Funders</a:t>
          </a:r>
        </a:p>
      </dgm:t>
    </dgm:pt>
    <dgm:pt modelId="{70187140-C683-7446-9F33-21EC0AD2EF47}" type="parTrans" cxnId="{038013BC-AA17-F742-9FAC-B11883F9053F}">
      <dgm:prSet/>
      <dgm:spPr/>
      <dgm:t>
        <a:bodyPr/>
        <a:lstStyle/>
        <a:p>
          <a:endParaRPr lang="en-US">
            <a:solidFill>
              <a:schemeClr val="tx1"/>
            </a:solidFill>
          </a:endParaRPr>
        </a:p>
      </dgm:t>
    </dgm:pt>
    <dgm:pt modelId="{7DA10EBE-8C0D-A34F-8DE4-1E5E89B7998A}" type="sibTrans" cxnId="{038013BC-AA17-F742-9FAC-B11883F9053F}">
      <dgm:prSet/>
      <dgm:spPr/>
      <dgm:t>
        <a:bodyPr/>
        <a:lstStyle/>
        <a:p>
          <a:endParaRPr lang="en-US">
            <a:solidFill>
              <a:schemeClr val="tx1"/>
            </a:solidFill>
          </a:endParaRPr>
        </a:p>
      </dgm:t>
    </dgm:pt>
    <dgm:pt modelId="{E282359B-97CD-4F48-811F-08314D3DFF71}">
      <dgm:prSet phldrT="[Text]"/>
      <dgm:spPr/>
      <dgm:t>
        <a:bodyPr/>
        <a:lstStyle/>
        <a:p>
          <a:r>
            <a:rPr lang="en-US"/>
            <a:t>Key Medical and Nursing Leaders</a:t>
          </a:r>
          <a:endParaRPr lang="en-US" dirty="0"/>
        </a:p>
      </dgm:t>
    </dgm:pt>
    <dgm:pt modelId="{B0A02D95-0518-CD48-8923-E04AFBA6E186}" type="parTrans" cxnId="{CB60D9B3-E3FA-504D-906F-DDF2DD8C84E7}">
      <dgm:prSet/>
      <dgm:spPr/>
      <dgm:t>
        <a:bodyPr/>
        <a:lstStyle/>
        <a:p>
          <a:endParaRPr lang="en-US">
            <a:solidFill>
              <a:schemeClr val="tx1"/>
            </a:solidFill>
          </a:endParaRPr>
        </a:p>
      </dgm:t>
    </dgm:pt>
    <dgm:pt modelId="{585C2DAF-1151-364D-8B7A-572A600AB3DC}" type="sibTrans" cxnId="{CB60D9B3-E3FA-504D-906F-DDF2DD8C84E7}">
      <dgm:prSet/>
      <dgm:spPr/>
      <dgm:t>
        <a:bodyPr/>
        <a:lstStyle/>
        <a:p>
          <a:endParaRPr lang="en-US">
            <a:solidFill>
              <a:schemeClr val="tx1"/>
            </a:solidFill>
          </a:endParaRPr>
        </a:p>
      </dgm:t>
    </dgm:pt>
    <dgm:pt modelId="{F2AC8002-FC5E-BD48-A143-DBE5742DACAB}">
      <dgm:prSet phldrT="[Text]"/>
      <dgm:spPr/>
      <dgm:t>
        <a:bodyPr/>
        <a:lstStyle/>
        <a:p>
          <a:r>
            <a:rPr lang="en-US"/>
            <a:t>State and Federal Government Agencies</a:t>
          </a:r>
          <a:endParaRPr lang="en-US" dirty="0"/>
        </a:p>
      </dgm:t>
    </dgm:pt>
    <dgm:pt modelId="{FFD4533B-3119-DC45-84E9-931B91192826}" type="parTrans" cxnId="{FB347CB5-3D7C-D049-8E77-1C9F12EAFA2E}">
      <dgm:prSet/>
      <dgm:spPr/>
      <dgm:t>
        <a:bodyPr/>
        <a:lstStyle/>
        <a:p>
          <a:endParaRPr lang="en-US">
            <a:solidFill>
              <a:schemeClr val="tx1"/>
            </a:solidFill>
          </a:endParaRPr>
        </a:p>
      </dgm:t>
    </dgm:pt>
    <dgm:pt modelId="{501D8AAA-DDD9-764F-99CF-DA4008ECAF37}" type="sibTrans" cxnId="{FB347CB5-3D7C-D049-8E77-1C9F12EAFA2E}">
      <dgm:prSet/>
      <dgm:spPr/>
      <dgm:t>
        <a:bodyPr/>
        <a:lstStyle/>
        <a:p>
          <a:endParaRPr lang="en-US">
            <a:solidFill>
              <a:schemeClr val="tx1"/>
            </a:solidFill>
          </a:endParaRPr>
        </a:p>
      </dgm:t>
    </dgm:pt>
    <dgm:pt modelId="{E4C6E7DF-D76B-5743-9433-EB068C146E19}">
      <dgm:prSet/>
      <dgm:spPr/>
      <dgm:t>
        <a:bodyPr/>
        <a:lstStyle/>
        <a:p>
          <a:r>
            <a:rPr lang="en-US"/>
            <a:t>Health Plans</a:t>
          </a:r>
          <a:endParaRPr lang="en-US" dirty="0"/>
        </a:p>
      </dgm:t>
    </dgm:pt>
    <dgm:pt modelId="{1B3C2A01-F58F-4C4B-924D-CCEB7E2EFFE8}" type="parTrans" cxnId="{0A5D07F7-E860-0342-B770-91FBEFB18654}">
      <dgm:prSet/>
      <dgm:spPr/>
      <dgm:t>
        <a:bodyPr/>
        <a:lstStyle/>
        <a:p>
          <a:endParaRPr lang="en-US">
            <a:solidFill>
              <a:schemeClr val="tx1"/>
            </a:solidFill>
          </a:endParaRPr>
        </a:p>
      </dgm:t>
    </dgm:pt>
    <dgm:pt modelId="{6E5C7ED1-D347-B647-8FF4-377A04A1C8BA}" type="sibTrans" cxnId="{0A5D07F7-E860-0342-B770-91FBEFB18654}">
      <dgm:prSet/>
      <dgm:spPr/>
      <dgm:t>
        <a:bodyPr/>
        <a:lstStyle/>
        <a:p>
          <a:endParaRPr lang="en-US">
            <a:solidFill>
              <a:schemeClr val="tx1"/>
            </a:solidFill>
          </a:endParaRPr>
        </a:p>
      </dgm:t>
    </dgm:pt>
    <dgm:pt modelId="{03C18725-30B7-3942-8ABB-B90683B88943}">
      <dgm:prSet/>
      <dgm:spPr/>
      <dgm:t>
        <a:bodyPr/>
        <a:lstStyle/>
        <a:p>
          <a:r>
            <a:rPr lang="en-US"/>
            <a:t>Membership Associations</a:t>
          </a:r>
          <a:endParaRPr lang="en-US" dirty="0"/>
        </a:p>
      </dgm:t>
    </dgm:pt>
    <dgm:pt modelId="{7D37FA30-4F02-8142-A033-38AF617E1B3C}" type="parTrans" cxnId="{58782E82-29C5-7647-B5C1-4565CB032A77}">
      <dgm:prSet/>
      <dgm:spPr/>
      <dgm:t>
        <a:bodyPr/>
        <a:lstStyle/>
        <a:p>
          <a:endParaRPr lang="en-US">
            <a:solidFill>
              <a:schemeClr val="tx1"/>
            </a:solidFill>
          </a:endParaRPr>
        </a:p>
      </dgm:t>
    </dgm:pt>
    <dgm:pt modelId="{F0491ED2-1F71-A741-AB7D-CAA1337A76D8}" type="sibTrans" cxnId="{58782E82-29C5-7647-B5C1-4565CB032A77}">
      <dgm:prSet/>
      <dgm:spPr/>
      <dgm:t>
        <a:bodyPr/>
        <a:lstStyle/>
        <a:p>
          <a:endParaRPr lang="en-US">
            <a:solidFill>
              <a:schemeClr val="tx1"/>
            </a:solidFill>
          </a:endParaRPr>
        </a:p>
      </dgm:t>
    </dgm:pt>
    <dgm:pt modelId="{3287173C-357F-3D4F-96CA-50385CF4CFD8}">
      <dgm:prSet phldrT="[Text]"/>
      <dgm:spPr/>
      <dgm:t>
        <a:bodyPr/>
        <a:lstStyle/>
        <a:p>
          <a:r>
            <a:rPr lang="en-US" dirty="0"/>
            <a:t>Public, Patient, Consumer and Community Groups</a:t>
          </a:r>
        </a:p>
      </dgm:t>
    </dgm:pt>
    <dgm:pt modelId="{9E884B4A-9259-1C41-ABCE-A51F3DA5F9F5}" type="parTrans" cxnId="{F1EE21C1-3782-8B41-83C6-B67302685E0F}">
      <dgm:prSet/>
      <dgm:spPr/>
      <dgm:t>
        <a:bodyPr/>
        <a:lstStyle/>
        <a:p>
          <a:endParaRPr lang="en-US">
            <a:solidFill>
              <a:schemeClr val="tx1"/>
            </a:solidFill>
          </a:endParaRPr>
        </a:p>
      </dgm:t>
    </dgm:pt>
    <dgm:pt modelId="{CF5E51E3-97F2-5B44-A843-FF9D34CB965B}" type="sibTrans" cxnId="{F1EE21C1-3782-8B41-83C6-B67302685E0F}">
      <dgm:prSet/>
      <dgm:spPr/>
      <dgm:t>
        <a:bodyPr/>
        <a:lstStyle/>
        <a:p>
          <a:endParaRPr lang="en-US">
            <a:solidFill>
              <a:schemeClr val="tx1"/>
            </a:solidFill>
          </a:endParaRPr>
        </a:p>
      </dgm:t>
    </dgm:pt>
    <dgm:pt modelId="{743D6B3E-A86C-424A-B211-F37833ADA11B}">
      <dgm:prSet phldrT="[Text]"/>
      <dgm:spPr/>
      <dgm:t>
        <a:bodyPr/>
        <a:lstStyle/>
        <a:p>
          <a:r>
            <a:rPr lang="en-US" dirty="0"/>
            <a:t>CMQCC</a:t>
          </a:r>
        </a:p>
      </dgm:t>
    </dgm:pt>
    <dgm:pt modelId="{40689627-2915-6B44-A6C7-38D36A437DB9}" type="parTrans" cxnId="{814526EA-5FCE-4748-B7F7-173C094C6B4B}">
      <dgm:prSet/>
      <dgm:spPr/>
      <dgm:t>
        <a:bodyPr/>
        <a:lstStyle/>
        <a:p>
          <a:endParaRPr lang="en-US">
            <a:solidFill>
              <a:schemeClr val="tx1"/>
            </a:solidFill>
          </a:endParaRPr>
        </a:p>
      </dgm:t>
    </dgm:pt>
    <dgm:pt modelId="{A950810C-AEE2-F64E-9A09-BF80342A0986}" type="sibTrans" cxnId="{814526EA-5FCE-4748-B7F7-173C094C6B4B}">
      <dgm:prSet/>
      <dgm:spPr/>
      <dgm:t>
        <a:bodyPr/>
        <a:lstStyle/>
        <a:p>
          <a:endParaRPr lang="en-US">
            <a:solidFill>
              <a:schemeClr val="tx1"/>
            </a:solidFill>
          </a:endParaRPr>
        </a:p>
      </dgm:t>
    </dgm:pt>
    <dgm:pt modelId="{113DB578-E534-A545-9DB6-C07DA6329E46}">
      <dgm:prSet phldrT="[Text]"/>
      <dgm:spPr/>
      <dgm:t>
        <a:bodyPr/>
        <a:lstStyle/>
        <a:p>
          <a:r>
            <a:rPr lang="en-US" dirty="0"/>
            <a:t>Hospitals</a:t>
          </a:r>
        </a:p>
      </dgm:t>
    </dgm:pt>
    <dgm:pt modelId="{85021278-18F1-3A4D-B381-5548B5923540}" type="parTrans" cxnId="{E8D36609-862B-5A46-962E-BDE6030B50BD}">
      <dgm:prSet/>
      <dgm:spPr/>
      <dgm:t>
        <a:bodyPr/>
        <a:lstStyle/>
        <a:p>
          <a:endParaRPr lang="en-US"/>
        </a:p>
      </dgm:t>
    </dgm:pt>
    <dgm:pt modelId="{3869A672-819F-C442-861B-1368B25EC019}" type="sibTrans" cxnId="{E8D36609-862B-5A46-962E-BDE6030B50BD}">
      <dgm:prSet/>
      <dgm:spPr/>
      <dgm:t>
        <a:bodyPr/>
        <a:lstStyle/>
        <a:p>
          <a:endParaRPr lang="en-US"/>
        </a:p>
      </dgm:t>
    </dgm:pt>
    <dgm:pt modelId="{6DFC65BB-48E0-3441-908A-A344A9673A14}" type="pres">
      <dgm:prSet presAssocID="{022A19B3-5830-5648-BC17-5918B6400D7B}" presName="composite" presStyleCnt="0">
        <dgm:presLayoutVars>
          <dgm:chMax val="1"/>
          <dgm:dir/>
          <dgm:resizeHandles val="exact"/>
        </dgm:presLayoutVars>
      </dgm:prSet>
      <dgm:spPr/>
    </dgm:pt>
    <dgm:pt modelId="{56BD0284-3FA7-7C48-837F-1719121940A0}" type="pres">
      <dgm:prSet presAssocID="{022A19B3-5830-5648-BC17-5918B6400D7B}" presName="radial" presStyleCnt="0">
        <dgm:presLayoutVars>
          <dgm:animLvl val="ctr"/>
        </dgm:presLayoutVars>
      </dgm:prSet>
      <dgm:spPr/>
    </dgm:pt>
    <dgm:pt modelId="{A0FC041B-05C7-5843-924E-886932923CE3}" type="pres">
      <dgm:prSet presAssocID="{743D6B3E-A86C-424A-B211-F37833ADA11B}" presName="centerShape" presStyleLbl="vennNode1" presStyleIdx="0" presStyleCnt="10"/>
      <dgm:spPr/>
    </dgm:pt>
    <dgm:pt modelId="{3E28ABE5-8E13-6F47-8F31-80F1E2372D97}" type="pres">
      <dgm:prSet presAssocID="{F2AC8002-FC5E-BD48-A143-DBE5742DACAB}" presName="node" presStyleLbl="vennNode1" presStyleIdx="1" presStyleCnt="10">
        <dgm:presLayoutVars>
          <dgm:bulletEnabled val="1"/>
        </dgm:presLayoutVars>
      </dgm:prSet>
      <dgm:spPr/>
    </dgm:pt>
    <dgm:pt modelId="{BFB4907F-C8DA-0643-9530-7903393ED75B}" type="pres">
      <dgm:prSet presAssocID="{113DB578-E534-A545-9DB6-C07DA6329E46}" presName="node" presStyleLbl="vennNode1" presStyleIdx="2" presStyleCnt="10">
        <dgm:presLayoutVars>
          <dgm:bulletEnabled val="1"/>
        </dgm:presLayoutVars>
      </dgm:prSet>
      <dgm:spPr/>
    </dgm:pt>
    <dgm:pt modelId="{EC483A90-5DB0-B943-B96E-BA5E8EE97171}" type="pres">
      <dgm:prSet presAssocID="{3287173C-357F-3D4F-96CA-50385CF4CFD8}" presName="node" presStyleLbl="vennNode1" presStyleIdx="3" presStyleCnt="10">
        <dgm:presLayoutVars>
          <dgm:bulletEnabled val="1"/>
        </dgm:presLayoutVars>
      </dgm:prSet>
      <dgm:spPr/>
    </dgm:pt>
    <dgm:pt modelId="{E6140F38-A42D-5244-9C42-31E396D7F3E5}" type="pres">
      <dgm:prSet presAssocID="{E282359B-97CD-4F48-811F-08314D3DFF71}" presName="node" presStyleLbl="vennNode1" presStyleIdx="4" presStyleCnt="10">
        <dgm:presLayoutVars>
          <dgm:bulletEnabled val="1"/>
        </dgm:presLayoutVars>
      </dgm:prSet>
      <dgm:spPr/>
    </dgm:pt>
    <dgm:pt modelId="{CC46C221-341F-2447-AD20-20DEEDAF61BD}" type="pres">
      <dgm:prSet presAssocID="{64F126E9-21DA-0B42-86E6-5E0F9646A3FD}" presName="node" presStyleLbl="vennNode1" presStyleIdx="5" presStyleCnt="10">
        <dgm:presLayoutVars>
          <dgm:bulletEnabled val="1"/>
        </dgm:presLayoutVars>
      </dgm:prSet>
      <dgm:spPr/>
    </dgm:pt>
    <dgm:pt modelId="{B3AED3D3-4D56-944E-B2F6-4F36968E0AF1}" type="pres">
      <dgm:prSet presAssocID="{A983D484-1A65-9A46-B096-3C042611E5A8}" presName="node" presStyleLbl="vennNode1" presStyleIdx="6" presStyleCnt="10">
        <dgm:presLayoutVars>
          <dgm:bulletEnabled val="1"/>
        </dgm:presLayoutVars>
      </dgm:prSet>
      <dgm:spPr/>
    </dgm:pt>
    <dgm:pt modelId="{0F724265-BC5A-5A49-9E19-740A0166F6FA}" type="pres">
      <dgm:prSet presAssocID="{E4C6E7DF-D76B-5743-9433-EB068C146E19}" presName="node" presStyleLbl="vennNode1" presStyleIdx="7" presStyleCnt="10">
        <dgm:presLayoutVars>
          <dgm:bulletEnabled val="1"/>
        </dgm:presLayoutVars>
      </dgm:prSet>
      <dgm:spPr/>
    </dgm:pt>
    <dgm:pt modelId="{60DF1D64-405F-294C-92BA-B1FFC9324E97}" type="pres">
      <dgm:prSet presAssocID="{03C18725-30B7-3942-8ABB-B90683B88943}" presName="node" presStyleLbl="vennNode1" presStyleIdx="8" presStyleCnt="10">
        <dgm:presLayoutVars>
          <dgm:bulletEnabled val="1"/>
        </dgm:presLayoutVars>
      </dgm:prSet>
      <dgm:spPr/>
    </dgm:pt>
    <dgm:pt modelId="{1E57C79E-F240-F645-B116-2248BB0A5310}" type="pres">
      <dgm:prSet presAssocID="{4434B34C-97F0-244E-93B6-90AE79381EA5}" presName="node" presStyleLbl="vennNode1" presStyleIdx="9" presStyleCnt="10">
        <dgm:presLayoutVars>
          <dgm:bulletEnabled val="1"/>
        </dgm:presLayoutVars>
      </dgm:prSet>
      <dgm:spPr/>
    </dgm:pt>
  </dgm:ptLst>
  <dgm:cxnLst>
    <dgm:cxn modelId="{EAE8B100-427D-1240-AE31-1C974EA6F6DB}" type="presOf" srcId="{E282359B-97CD-4F48-811F-08314D3DFF71}" destId="{E6140F38-A42D-5244-9C42-31E396D7F3E5}" srcOrd="0" destOrd="0" presId="urn:microsoft.com/office/officeart/2005/8/layout/radial3"/>
    <dgm:cxn modelId="{E8D36609-862B-5A46-962E-BDE6030B50BD}" srcId="{743D6B3E-A86C-424A-B211-F37833ADA11B}" destId="{113DB578-E534-A545-9DB6-C07DA6329E46}" srcOrd="1" destOrd="0" parTransId="{85021278-18F1-3A4D-B381-5548B5923540}" sibTransId="{3869A672-819F-C442-861B-1368B25EC019}"/>
    <dgm:cxn modelId="{314D0D42-CBF3-0946-88E7-F73CB1E33FBA}" type="presOf" srcId="{E4C6E7DF-D76B-5743-9433-EB068C146E19}" destId="{0F724265-BC5A-5A49-9E19-740A0166F6FA}" srcOrd="0" destOrd="0" presId="urn:microsoft.com/office/officeart/2005/8/layout/radial3"/>
    <dgm:cxn modelId="{8E9B9D71-20A2-A845-B1E2-A07F43403C77}" type="presOf" srcId="{4434B34C-97F0-244E-93B6-90AE79381EA5}" destId="{1E57C79E-F240-F645-B116-2248BB0A5310}" srcOrd="0" destOrd="0" presId="urn:microsoft.com/office/officeart/2005/8/layout/radial3"/>
    <dgm:cxn modelId="{58782E82-29C5-7647-B5C1-4565CB032A77}" srcId="{743D6B3E-A86C-424A-B211-F37833ADA11B}" destId="{03C18725-30B7-3942-8ABB-B90683B88943}" srcOrd="7" destOrd="0" parTransId="{7D37FA30-4F02-8142-A033-38AF617E1B3C}" sibTransId="{F0491ED2-1F71-A741-AB7D-CAA1337A76D8}"/>
    <dgm:cxn modelId="{975EFD8C-A91D-AD4C-A4B1-AC64C867868C}" srcId="{743D6B3E-A86C-424A-B211-F37833ADA11B}" destId="{64F126E9-21DA-0B42-86E6-5E0F9646A3FD}" srcOrd="4" destOrd="0" parTransId="{DEDD0804-0A1D-5349-B135-B9C9CD2E3148}" sibTransId="{301BB126-B347-A649-9A69-19A19E60B4AC}"/>
    <dgm:cxn modelId="{4FB45E93-E560-EB41-AC4C-FF40348E2580}" type="presOf" srcId="{3287173C-357F-3D4F-96CA-50385CF4CFD8}" destId="{EC483A90-5DB0-B943-B96E-BA5E8EE97171}" srcOrd="0" destOrd="0" presId="urn:microsoft.com/office/officeart/2005/8/layout/radial3"/>
    <dgm:cxn modelId="{3380919E-129C-D949-B7AA-0B1B06AB91B0}" type="presOf" srcId="{743D6B3E-A86C-424A-B211-F37833ADA11B}" destId="{A0FC041B-05C7-5843-924E-886932923CE3}" srcOrd="0" destOrd="0" presId="urn:microsoft.com/office/officeart/2005/8/layout/radial3"/>
    <dgm:cxn modelId="{CB60D9B3-E3FA-504D-906F-DDF2DD8C84E7}" srcId="{743D6B3E-A86C-424A-B211-F37833ADA11B}" destId="{E282359B-97CD-4F48-811F-08314D3DFF71}" srcOrd="3" destOrd="0" parTransId="{B0A02D95-0518-CD48-8923-E04AFBA6E186}" sibTransId="{585C2DAF-1151-364D-8B7A-572A600AB3DC}"/>
    <dgm:cxn modelId="{AB7B9BB4-C3B6-054D-831B-46DA9FDB82FC}" type="presOf" srcId="{022A19B3-5830-5648-BC17-5918B6400D7B}" destId="{6DFC65BB-48E0-3441-908A-A344A9673A14}" srcOrd="0" destOrd="0" presId="urn:microsoft.com/office/officeart/2005/8/layout/radial3"/>
    <dgm:cxn modelId="{DAE6FCB4-CBD3-9B4B-A059-81C0BBFD750B}" type="presOf" srcId="{F2AC8002-FC5E-BD48-A143-DBE5742DACAB}" destId="{3E28ABE5-8E13-6F47-8F31-80F1E2372D97}" srcOrd="0" destOrd="0" presId="urn:microsoft.com/office/officeart/2005/8/layout/radial3"/>
    <dgm:cxn modelId="{FB347CB5-3D7C-D049-8E77-1C9F12EAFA2E}" srcId="{743D6B3E-A86C-424A-B211-F37833ADA11B}" destId="{F2AC8002-FC5E-BD48-A143-DBE5742DACAB}" srcOrd="0" destOrd="0" parTransId="{FFD4533B-3119-DC45-84E9-931B91192826}" sibTransId="{501D8AAA-DDD9-764F-99CF-DA4008ECAF37}"/>
    <dgm:cxn modelId="{038013BC-AA17-F742-9FAC-B11883F9053F}" srcId="{743D6B3E-A86C-424A-B211-F37833ADA11B}" destId="{4434B34C-97F0-244E-93B6-90AE79381EA5}" srcOrd="8" destOrd="0" parTransId="{70187140-C683-7446-9F33-21EC0AD2EF47}" sibTransId="{7DA10EBE-8C0D-A34F-8DE4-1E5E89B7998A}"/>
    <dgm:cxn modelId="{F1EE21C1-3782-8B41-83C6-B67302685E0F}" srcId="{743D6B3E-A86C-424A-B211-F37833ADA11B}" destId="{3287173C-357F-3D4F-96CA-50385CF4CFD8}" srcOrd="2" destOrd="0" parTransId="{9E884B4A-9259-1C41-ABCE-A51F3DA5F9F5}" sibTransId="{CF5E51E3-97F2-5B44-A843-FF9D34CB965B}"/>
    <dgm:cxn modelId="{E930C1CA-9A73-5E4E-A16C-4B06E33F73DA}" type="presOf" srcId="{A983D484-1A65-9A46-B096-3C042611E5A8}" destId="{B3AED3D3-4D56-944E-B2F6-4F36968E0AF1}" srcOrd="0" destOrd="0" presId="urn:microsoft.com/office/officeart/2005/8/layout/radial3"/>
    <dgm:cxn modelId="{692160CF-502A-074C-91F4-D09BC797DF38}" srcId="{743D6B3E-A86C-424A-B211-F37833ADA11B}" destId="{A983D484-1A65-9A46-B096-3C042611E5A8}" srcOrd="5" destOrd="0" parTransId="{0EF1DB3A-44C5-D345-9320-466E1DBD254F}" sibTransId="{07D9CB57-CCEE-EE48-B8B9-3E5288C8C325}"/>
    <dgm:cxn modelId="{BB6D9CD0-92EE-3348-AEB4-47D2D790F6C4}" type="presOf" srcId="{64F126E9-21DA-0B42-86E6-5E0F9646A3FD}" destId="{CC46C221-341F-2447-AD20-20DEEDAF61BD}" srcOrd="0" destOrd="0" presId="urn:microsoft.com/office/officeart/2005/8/layout/radial3"/>
    <dgm:cxn modelId="{3A3F56E1-AC94-B349-BA3A-2AFEDED993E8}" type="presOf" srcId="{03C18725-30B7-3942-8ABB-B90683B88943}" destId="{60DF1D64-405F-294C-92BA-B1FFC9324E97}" srcOrd="0" destOrd="0" presId="urn:microsoft.com/office/officeart/2005/8/layout/radial3"/>
    <dgm:cxn modelId="{C617A9E4-5B95-1A42-AAB8-750404664406}" type="presOf" srcId="{113DB578-E534-A545-9DB6-C07DA6329E46}" destId="{BFB4907F-C8DA-0643-9530-7903393ED75B}" srcOrd="0" destOrd="0" presId="urn:microsoft.com/office/officeart/2005/8/layout/radial3"/>
    <dgm:cxn modelId="{814526EA-5FCE-4748-B7F7-173C094C6B4B}" srcId="{022A19B3-5830-5648-BC17-5918B6400D7B}" destId="{743D6B3E-A86C-424A-B211-F37833ADA11B}" srcOrd="0" destOrd="0" parTransId="{40689627-2915-6B44-A6C7-38D36A437DB9}" sibTransId="{A950810C-AEE2-F64E-9A09-BF80342A0986}"/>
    <dgm:cxn modelId="{0A5D07F7-E860-0342-B770-91FBEFB18654}" srcId="{743D6B3E-A86C-424A-B211-F37833ADA11B}" destId="{E4C6E7DF-D76B-5743-9433-EB068C146E19}" srcOrd="6" destOrd="0" parTransId="{1B3C2A01-F58F-4C4B-924D-CCEB7E2EFFE8}" sibTransId="{6E5C7ED1-D347-B647-8FF4-377A04A1C8BA}"/>
    <dgm:cxn modelId="{A214921F-ABB2-F94D-A5AE-88063FB74EBB}" type="presParOf" srcId="{6DFC65BB-48E0-3441-908A-A344A9673A14}" destId="{56BD0284-3FA7-7C48-837F-1719121940A0}" srcOrd="0" destOrd="0" presId="urn:microsoft.com/office/officeart/2005/8/layout/radial3"/>
    <dgm:cxn modelId="{7B515F82-E8D8-2E4E-AF5A-2E456050F0BA}" type="presParOf" srcId="{56BD0284-3FA7-7C48-837F-1719121940A0}" destId="{A0FC041B-05C7-5843-924E-886932923CE3}" srcOrd="0" destOrd="0" presId="urn:microsoft.com/office/officeart/2005/8/layout/radial3"/>
    <dgm:cxn modelId="{7CF41B13-6F0D-C144-B8B8-1E235DCDA6E2}" type="presParOf" srcId="{56BD0284-3FA7-7C48-837F-1719121940A0}" destId="{3E28ABE5-8E13-6F47-8F31-80F1E2372D97}" srcOrd="1" destOrd="0" presId="urn:microsoft.com/office/officeart/2005/8/layout/radial3"/>
    <dgm:cxn modelId="{2EBC03DF-E2EB-EE46-A6C6-C43210E2EC05}" type="presParOf" srcId="{56BD0284-3FA7-7C48-837F-1719121940A0}" destId="{BFB4907F-C8DA-0643-9530-7903393ED75B}" srcOrd="2" destOrd="0" presId="urn:microsoft.com/office/officeart/2005/8/layout/radial3"/>
    <dgm:cxn modelId="{36E5CFE8-35CA-F643-8428-5F95A112AC8C}" type="presParOf" srcId="{56BD0284-3FA7-7C48-837F-1719121940A0}" destId="{EC483A90-5DB0-B943-B96E-BA5E8EE97171}" srcOrd="3" destOrd="0" presId="urn:microsoft.com/office/officeart/2005/8/layout/radial3"/>
    <dgm:cxn modelId="{4D70480B-DDCE-C640-9074-66A080F37401}" type="presParOf" srcId="{56BD0284-3FA7-7C48-837F-1719121940A0}" destId="{E6140F38-A42D-5244-9C42-31E396D7F3E5}" srcOrd="4" destOrd="0" presId="urn:microsoft.com/office/officeart/2005/8/layout/radial3"/>
    <dgm:cxn modelId="{C8181525-E40D-F44A-8B3A-5EE861798AFA}" type="presParOf" srcId="{56BD0284-3FA7-7C48-837F-1719121940A0}" destId="{CC46C221-341F-2447-AD20-20DEEDAF61BD}" srcOrd="5" destOrd="0" presId="urn:microsoft.com/office/officeart/2005/8/layout/radial3"/>
    <dgm:cxn modelId="{0FA82A9F-61F2-3646-A1D9-6C1D4FAF8578}" type="presParOf" srcId="{56BD0284-3FA7-7C48-837F-1719121940A0}" destId="{B3AED3D3-4D56-944E-B2F6-4F36968E0AF1}" srcOrd="6" destOrd="0" presId="urn:microsoft.com/office/officeart/2005/8/layout/radial3"/>
    <dgm:cxn modelId="{5892A0EE-AE44-8F45-BA03-FCBA47FAB011}" type="presParOf" srcId="{56BD0284-3FA7-7C48-837F-1719121940A0}" destId="{0F724265-BC5A-5A49-9E19-740A0166F6FA}" srcOrd="7" destOrd="0" presId="urn:microsoft.com/office/officeart/2005/8/layout/radial3"/>
    <dgm:cxn modelId="{E8893F5F-2B8C-EF4E-A708-485A93B304D9}" type="presParOf" srcId="{56BD0284-3FA7-7C48-837F-1719121940A0}" destId="{60DF1D64-405F-294C-92BA-B1FFC9324E97}" srcOrd="8" destOrd="0" presId="urn:microsoft.com/office/officeart/2005/8/layout/radial3"/>
    <dgm:cxn modelId="{6FD801C3-6A2D-2740-B1F2-215F8DBCD951}" type="presParOf" srcId="{56BD0284-3FA7-7C48-837F-1719121940A0}" destId="{1E57C79E-F240-F645-B116-2248BB0A5310}" srcOrd="9"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5624CA3-C388-6E4A-ADA5-7849DC0C753C}" type="doc">
      <dgm:prSet loTypeId="urn:microsoft.com/office/officeart/2005/8/layout/vList5" loCatId="relationship" qsTypeId="urn:microsoft.com/office/officeart/2005/8/quickstyle/simple3" qsCatId="simple" csTypeId="urn:microsoft.com/office/officeart/2005/8/colors/accent2_5" csCatId="accent2" phldr="1"/>
      <dgm:spPr/>
      <dgm:t>
        <a:bodyPr/>
        <a:lstStyle/>
        <a:p>
          <a:endParaRPr lang="en-US"/>
        </a:p>
      </dgm:t>
    </dgm:pt>
    <dgm:pt modelId="{792BA357-BC40-9846-92AF-939ADE0D5AD9}">
      <dgm:prSet phldrT="[Text]" custT="1"/>
      <dgm:spPr/>
      <dgm:t>
        <a:bodyPr/>
        <a:lstStyle/>
        <a:p>
          <a:r>
            <a:rPr lang="en-US" sz="3200" b="1" dirty="0">
              <a:latin typeface="Roboto Condensed Light" panose="02000000000000000000" pitchFamily="2" charset="0"/>
              <a:ea typeface="Roboto Condensed Light" panose="02000000000000000000" pitchFamily="2" charset="0"/>
            </a:rPr>
            <a:t>Slides</a:t>
          </a:r>
        </a:p>
      </dgm:t>
    </dgm:pt>
    <dgm:pt modelId="{25BC0B2C-2761-5A47-A950-D821A0F45C92}" type="parTrans" cxnId="{D4AAB902-6DAF-2544-BC85-76DD9A13271C}">
      <dgm:prSet/>
      <dgm:spPr/>
      <dgm:t>
        <a:bodyPr/>
        <a:lstStyle/>
        <a:p>
          <a:endParaRPr lang="en-US" sz="1400" b="1">
            <a:latin typeface="Roboto Condensed Light" panose="02000000000000000000" pitchFamily="2" charset="0"/>
            <a:ea typeface="Roboto Condensed Light" panose="02000000000000000000" pitchFamily="2" charset="0"/>
          </a:endParaRPr>
        </a:p>
      </dgm:t>
    </dgm:pt>
    <dgm:pt modelId="{CB2B717A-71F9-1A40-9A95-5211416C0D0C}" type="sibTrans" cxnId="{D4AAB902-6DAF-2544-BC85-76DD9A13271C}">
      <dgm:prSet/>
      <dgm:spPr/>
      <dgm:t>
        <a:bodyPr/>
        <a:lstStyle/>
        <a:p>
          <a:endParaRPr lang="en-US" sz="1400" b="1">
            <a:latin typeface="Roboto Condensed Light" panose="02000000000000000000" pitchFamily="2" charset="0"/>
            <a:ea typeface="Roboto Condensed Light" panose="02000000000000000000" pitchFamily="2" charset="0"/>
          </a:endParaRPr>
        </a:p>
      </dgm:t>
    </dgm:pt>
    <dgm:pt modelId="{8E8FE26C-43DE-4C40-996E-CDDA34FA5227}">
      <dgm:prSet phldrT="[Text]" custT="1"/>
      <dgm:spPr/>
      <dgm:t>
        <a:bodyPr/>
        <a:lstStyle/>
        <a:p>
          <a:r>
            <a:rPr lang="en-US" sz="2800" b="1" dirty="0">
              <a:latin typeface="Roboto Condensed Light" panose="02000000000000000000" pitchFamily="2" charset="0"/>
              <a:ea typeface="Roboto Condensed Light" panose="02000000000000000000" pitchFamily="2" charset="0"/>
            </a:rPr>
            <a:t>Website – 1 Week</a:t>
          </a:r>
        </a:p>
      </dgm:t>
    </dgm:pt>
    <dgm:pt modelId="{E7675F10-7563-F346-B3B8-9DC7D2AEEC7F}" type="parTrans" cxnId="{BE7414A0-F9D3-2B49-8F0D-07A0CD5C2EFC}">
      <dgm:prSet/>
      <dgm:spPr/>
      <dgm:t>
        <a:bodyPr/>
        <a:lstStyle/>
        <a:p>
          <a:endParaRPr lang="en-US" sz="1400" b="1">
            <a:latin typeface="Roboto Condensed Light" panose="02000000000000000000" pitchFamily="2" charset="0"/>
            <a:ea typeface="Roboto Condensed Light" panose="02000000000000000000" pitchFamily="2" charset="0"/>
          </a:endParaRPr>
        </a:p>
      </dgm:t>
    </dgm:pt>
    <dgm:pt modelId="{8FCC912A-181F-B64C-AB90-F30F9A458488}" type="sibTrans" cxnId="{BE7414A0-F9D3-2B49-8F0D-07A0CD5C2EFC}">
      <dgm:prSet/>
      <dgm:spPr/>
      <dgm:t>
        <a:bodyPr/>
        <a:lstStyle/>
        <a:p>
          <a:endParaRPr lang="en-US" sz="1400" b="1">
            <a:latin typeface="Roboto Condensed Light" panose="02000000000000000000" pitchFamily="2" charset="0"/>
            <a:ea typeface="Roboto Condensed Light" panose="02000000000000000000" pitchFamily="2" charset="0"/>
          </a:endParaRPr>
        </a:p>
      </dgm:t>
    </dgm:pt>
    <dgm:pt modelId="{24C9C867-024E-C447-A6D8-246D9C82B3F1}">
      <dgm:prSet phldrT="[Text]" custT="1"/>
      <dgm:spPr/>
      <dgm:t>
        <a:bodyPr/>
        <a:lstStyle/>
        <a:p>
          <a:r>
            <a:rPr lang="en-US" sz="3600" b="1" dirty="0">
              <a:latin typeface="Roboto Condensed Light" panose="02000000000000000000" pitchFamily="2" charset="0"/>
              <a:ea typeface="Roboto Condensed Light" panose="02000000000000000000" pitchFamily="2" charset="0"/>
            </a:rPr>
            <a:t>Replay</a:t>
          </a:r>
          <a:br>
            <a:rPr lang="en-US" sz="3600" b="1" dirty="0">
              <a:latin typeface="Roboto Condensed Light" panose="02000000000000000000" pitchFamily="2" charset="0"/>
              <a:ea typeface="Roboto Condensed Light" panose="02000000000000000000" pitchFamily="2" charset="0"/>
            </a:rPr>
          </a:br>
          <a:r>
            <a:rPr lang="en-US" sz="3600" b="1" dirty="0">
              <a:latin typeface="Roboto Condensed Light" panose="02000000000000000000" pitchFamily="2" charset="0"/>
              <a:ea typeface="Roboto Condensed Light" panose="02000000000000000000" pitchFamily="2" charset="0"/>
            </a:rPr>
            <a:t>Video</a:t>
          </a:r>
        </a:p>
      </dgm:t>
    </dgm:pt>
    <dgm:pt modelId="{F06C2388-1BBA-4349-9064-593448405964}" type="parTrans" cxnId="{38C93400-27A2-DF43-80F2-AEC6B2451A37}">
      <dgm:prSet/>
      <dgm:spPr/>
      <dgm:t>
        <a:bodyPr/>
        <a:lstStyle/>
        <a:p>
          <a:endParaRPr lang="en-US" sz="1400" b="1">
            <a:latin typeface="Roboto Condensed Light" panose="02000000000000000000" pitchFamily="2" charset="0"/>
            <a:ea typeface="Roboto Condensed Light" panose="02000000000000000000" pitchFamily="2" charset="0"/>
          </a:endParaRPr>
        </a:p>
      </dgm:t>
    </dgm:pt>
    <dgm:pt modelId="{F10023F2-900B-664C-B011-ED9AD04028EB}" type="sibTrans" cxnId="{38C93400-27A2-DF43-80F2-AEC6B2451A37}">
      <dgm:prSet/>
      <dgm:spPr/>
      <dgm:t>
        <a:bodyPr/>
        <a:lstStyle/>
        <a:p>
          <a:endParaRPr lang="en-US" sz="1400" b="1">
            <a:latin typeface="Roboto Condensed Light" panose="02000000000000000000" pitchFamily="2" charset="0"/>
            <a:ea typeface="Roboto Condensed Light" panose="02000000000000000000" pitchFamily="2" charset="0"/>
          </a:endParaRPr>
        </a:p>
      </dgm:t>
    </dgm:pt>
    <dgm:pt modelId="{EE7FF628-CCE5-6843-9D85-01BED0599A80}">
      <dgm:prSet phldrT="[Text]" custT="1"/>
      <dgm:spPr/>
      <dgm:t>
        <a:bodyPr/>
        <a:lstStyle/>
        <a:p>
          <a:r>
            <a:rPr lang="en-US" sz="2800" b="1" dirty="0">
              <a:latin typeface="Roboto Condensed Light" panose="02000000000000000000" pitchFamily="2" charset="0"/>
              <a:ea typeface="Roboto Condensed Light" panose="02000000000000000000" pitchFamily="2" charset="0"/>
            </a:rPr>
            <a:t>Website/YouTube – 1 Week</a:t>
          </a:r>
        </a:p>
      </dgm:t>
    </dgm:pt>
    <dgm:pt modelId="{F02F06ED-7E76-1342-90E2-903541B0A868}" type="parTrans" cxnId="{70A7238B-5493-E44C-96A1-449443FD780F}">
      <dgm:prSet/>
      <dgm:spPr/>
      <dgm:t>
        <a:bodyPr/>
        <a:lstStyle/>
        <a:p>
          <a:endParaRPr lang="en-US" sz="1400" b="1">
            <a:latin typeface="Roboto Condensed Light" panose="02000000000000000000" pitchFamily="2" charset="0"/>
            <a:ea typeface="Roboto Condensed Light" panose="02000000000000000000" pitchFamily="2" charset="0"/>
          </a:endParaRPr>
        </a:p>
      </dgm:t>
    </dgm:pt>
    <dgm:pt modelId="{888DC3AD-E99E-054A-9651-97CBA8FD1786}" type="sibTrans" cxnId="{70A7238B-5493-E44C-96A1-449443FD780F}">
      <dgm:prSet/>
      <dgm:spPr/>
      <dgm:t>
        <a:bodyPr/>
        <a:lstStyle/>
        <a:p>
          <a:endParaRPr lang="en-US" sz="1400" b="1">
            <a:latin typeface="Roboto Condensed Light" panose="02000000000000000000" pitchFamily="2" charset="0"/>
            <a:ea typeface="Roboto Condensed Light" panose="02000000000000000000" pitchFamily="2" charset="0"/>
          </a:endParaRPr>
        </a:p>
      </dgm:t>
    </dgm:pt>
    <dgm:pt modelId="{CF43649D-6E1E-E446-87D6-6A85C40F2CE5}">
      <dgm:prSet phldrT="[Text]" custT="1"/>
      <dgm:spPr/>
      <dgm:t>
        <a:bodyPr/>
        <a:lstStyle/>
        <a:p>
          <a:r>
            <a:rPr lang="en-US" sz="3600" b="1" dirty="0">
              <a:latin typeface="Roboto Condensed Light" panose="02000000000000000000" pitchFamily="2" charset="0"/>
              <a:ea typeface="Roboto Condensed Light" panose="02000000000000000000" pitchFamily="2" charset="0"/>
            </a:rPr>
            <a:t>Evaluation</a:t>
          </a:r>
        </a:p>
      </dgm:t>
    </dgm:pt>
    <dgm:pt modelId="{61FD008F-A934-9140-8F83-BC979930748F}" type="parTrans" cxnId="{C1A63D37-07D3-B840-A65F-FD7AF54A1BC6}">
      <dgm:prSet/>
      <dgm:spPr/>
      <dgm:t>
        <a:bodyPr/>
        <a:lstStyle/>
        <a:p>
          <a:endParaRPr lang="en-US" sz="1400"/>
        </a:p>
      </dgm:t>
    </dgm:pt>
    <dgm:pt modelId="{4189B301-A1F5-2544-8F36-F00A1E41A18E}" type="sibTrans" cxnId="{C1A63D37-07D3-B840-A65F-FD7AF54A1BC6}">
      <dgm:prSet/>
      <dgm:spPr/>
      <dgm:t>
        <a:bodyPr/>
        <a:lstStyle/>
        <a:p>
          <a:endParaRPr lang="en-US" sz="1400"/>
        </a:p>
      </dgm:t>
    </dgm:pt>
    <dgm:pt modelId="{5E64EA02-1DD0-AF4F-8E64-85AE4715EC64}">
      <dgm:prSet phldrT="[Text]" custT="1"/>
      <dgm:spPr/>
      <dgm:t>
        <a:bodyPr/>
        <a:lstStyle/>
        <a:p>
          <a:r>
            <a:rPr lang="en-US" sz="2800" b="1" dirty="0">
              <a:latin typeface="Roboto Condensed Light" panose="02000000000000000000" pitchFamily="2" charset="0"/>
              <a:ea typeface="Roboto Condensed Light" panose="02000000000000000000" pitchFamily="2" charset="0"/>
            </a:rPr>
            <a:t>Coming within 48 hours via email</a:t>
          </a:r>
        </a:p>
      </dgm:t>
    </dgm:pt>
    <dgm:pt modelId="{1CE657BE-D39C-A346-9F8F-9C30CB18B07F}" type="parTrans" cxnId="{EDBC9F42-DFFE-764E-93D3-677489584767}">
      <dgm:prSet/>
      <dgm:spPr/>
      <dgm:t>
        <a:bodyPr/>
        <a:lstStyle/>
        <a:p>
          <a:endParaRPr lang="en-US" sz="1400"/>
        </a:p>
      </dgm:t>
    </dgm:pt>
    <dgm:pt modelId="{DA28053A-EEC6-6A46-987C-9CAEC427C159}" type="sibTrans" cxnId="{EDBC9F42-DFFE-764E-93D3-677489584767}">
      <dgm:prSet/>
      <dgm:spPr/>
      <dgm:t>
        <a:bodyPr/>
        <a:lstStyle/>
        <a:p>
          <a:endParaRPr lang="en-US" sz="1400"/>
        </a:p>
      </dgm:t>
    </dgm:pt>
    <dgm:pt modelId="{56DFF488-80C9-4C4F-9E53-59FC4E42E7C4}" type="pres">
      <dgm:prSet presAssocID="{A5624CA3-C388-6E4A-ADA5-7849DC0C753C}" presName="Name0" presStyleCnt="0">
        <dgm:presLayoutVars>
          <dgm:dir/>
          <dgm:animLvl val="lvl"/>
          <dgm:resizeHandles val="exact"/>
        </dgm:presLayoutVars>
      </dgm:prSet>
      <dgm:spPr/>
    </dgm:pt>
    <dgm:pt modelId="{46649D32-D99F-1A41-AADF-398A164E07C5}" type="pres">
      <dgm:prSet presAssocID="{792BA357-BC40-9846-92AF-939ADE0D5AD9}" presName="linNode" presStyleCnt="0"/>
      <dgm:spPr/>
    </dgm:pt>
    <dgm:pt modelId="{40D1B5AF-66E4-1242-90A4-E5B7FC5A9514}" type="pres">
      <dgm:prSet presAssocID="{792BA357-BC40-9846-92AF-939ADE0D5AD9}" presName="parentText" presStyleLbl="node1" presStyleIdx="0" presStyleCnt="3">
        <dgm:presLayoutVars>
          <dgm:chMax val="1"/>
          <dgm:bulletEnabled val="1"/>
        </dgm:presLayoutVars>
      </dgm:prSet>
      <dgm:spPr/>
    </dgm:pt>
    <dgm:pt modelId="{12E20747-8774-6B4E-A8E2-A447EF2AC2E8}" type="pres">
      <dgm:prSet presAssocID="{792BA357-BC40-9846-92AF-939ADE0D5AD9}" presName="descendantText" presStyleLbl="alignAccFollowNode1" presStyleIdx="0" presStyleCnt="3">
        <dgm:presLayoutVars>
          <dgm:bulletEnabled val="1"/>
        </dgm:presLayoutVars>
      </dgm:prSet>
      <dgm:spPr/>
    </dgm:pt>
    <dgm:pt modelId="{490B1A9A-DD23-6D47-9295-86A2505F2358}" type="pres">
      <dgm:prSet presAssocID="{CB2B717A-71F9-1A40-9A95-5211416C0D0C}" presName="sp" presStyleCnt="0"/>
      <dgm:spPr/>
    </dgm:pt>
    <dgm:pt modelId="{D5BB9C4D-423E-AE48-BC4C-D1676FA1E34A}" type="pres">
      <dgm:prSet presAssocID="{24C9C867-024E-C447-A6D8-246D9C82B3F1}" presName="linNode" presStyleCnt="0"/>
      <dgm:spPr/>
    </dgm:pt>
    <dgm:pt modelId="{4108727B-3085-6F45-B555-B327903BD087}" type="pres">
      <dgm:prSet presAssocID="{24C9C867-024E-C447-A6D8-246D9C82B3F1}" presName="parentText" presStyleLbl="node1" presStyleIdx="1" presStyleCnt="3">
        <dgm:presLayoutVars>
          <dgm:chMax val="1"/>
          <dgm:bulletEnabled val="1"/>
        </dgm:presLayoutVars>
      </dgm:prSet>
      <dgm:spPr/>
    </dgm:pt>
    <dgm:pt modelId="{30814241-0A64-BF40-8368-E94F6A0A0442}" type="pres">
      <dgm:prSet presAssocID="{24C9C867-024E-C447-A6D8-246D9C82B3F1}" presName="descendantText" presStyleLbl="alignAccFollowNode1" presStyleIdx="1" presStyleCnt="3">
        <dgm:presLayoutVars>
          <dgm:bulletEnabled val="1"/>
        </dgm:presLayoutVars>
      </dgm:prSet>
      <dgm:spPr/>
    </dgm:pt>
    <dgm:pt modelId="{C0FA7D3C-0D7A-7145-B205-68254DCAB581}" type="pres">
      <dgm:prSet presAssocID="{F10023F2-900B-664C-B011-ED9AD04028EB}" presName="sp" presStyleCnt="0"/>
      <dgm:spPr/>
    </dgm:pt>
    <dgm:pt modelId="{79D388B3-240B-524A-BCC4-285F2CE93BC5}" type="pres">
      <dgm:prSet presAssocID="{CF43649D-6E1E-E446-87D6-6A85C40F2CE5}" presName="linNode" presStyleCnt="0"/>
      <dgm:spPr/>
    </dgm:pt>
    <dgm:pt modelId="{4F13B475-2C3A-3846-8AFE-1DF293EEDFD9}" type="pres">
      <dgm:prSet presAssocID="{CF43649D-6E1E-E446-87D6-6A85C40F2CE5}" presName="parentText" presStyleLbl="node1" presStyleIdx="2" presStyleCnt="3">
        <dgm:presLayoutVars>
          <dgm:chMax val="1"/>
          <dgm:bulletEnabled val="1"/>
        </dgm:presLayoutVars>
      </dgm:prSet>
      <dgm:spPr/>
    </dgm:pt>
    <dgm:pt modelId="{A216214A-7D87-324D-B525-0FA2D870C12E}" type="pres">
      <dgm:prSet presAssocID="{CF43649D-6E1E-E446-87D6-6A85C40F2CE5}" presName="descendantText" presStyleLbl="alignAccFollowNode1" presStyleIdx="2" presStyleCnt="3">
        <dgm:presLayoutVars>
          <dgm:bulletEnabled val="1"/>
        </dgm:presLayoutVars>
      </dgm:prSet>
      <dgm:spPr/>
    </dgm:pt>
  </dgm:ptLst>
  <dgm:cxnLst>
    <dgm:cxn modelId="{38C93400-27A2-DF43-80F2-AEC6B2451A37}" srcId="{A5624CA3-C388-6E4A-ADA5-7849DC0C753C}" destId="{24C9C867-024E-C447-A6D8-246D9C82B3F1}" srcOrd="1" destOrd="0" parTransId="{F06C2388-1BBA-4349-9064-593448405964}" sibTransId="{F10023F2-900B-664C-B011-ED9AD04028EB}"/>
    <dgm:cxn modelId="{D4AAB902-6DAF-2544-BC85-76DD9A13271C}" srcId="{A5624CA3-C388-6E4A-ADA5-7849DC0C753C}" destId="{792BA357-BC40-9846-92AF-939ADE0D5AD9}" srcOrd="0" destOrd="0" parTransId="{25BC0B2C-2761-5A47-A950-D821A0F45C92}" sibTransId="{CB2B717A-71F9-1A40-9A95-5211416C0D0C}"/>
    <dgm:cxn modelId="{DE99100A-E8BE-0E41-B16C-28FB682A69AB}" type="presOf" srcId="{5E64EA02-1DD0-AF4F-8E64-85AE4715EC64}" destId="{A216214A-7D87-324D-B525-0FA2D870C12E}" srcOrd="0" destOrd="0" presId="urn:microsoft.com/office/officeart/2005/8/layout/vList5"/>
    <dgm:cxn modelId="{C1A63D37-07D3-B840-A65F-FD7AF54A1BC6}" srcId="{A5624CA3-C388-6E4A-ADA5-7849DC0C753C}" destId="{CF43649D-6E1E-E446-87D6-6A85C40F2CE5}" srcOrd="2" destOrd="0" parTransId="{61FD008F-A934-9140-8F83-BC979930748F}" sibTransId="{4189B301-A1F5-2544-8F36-F00A1E41A18E}"/>
    <dgm:cxn modelId="{AD41E441-BA80-BD49-A3BE-01627A652C76}" type="presOf" srcId="{EE7FF628-CCE5-6843-9D85-01BED0599A80}" destId="{30814241-0A64-BF40-8368-E94F6A0A0442}" srcOrd="0" destOrd="0" presId="urn:microsoft.com/office/officeart/2005/8/layout/vList5"/>
    <dgm:cxn modelId="{EDBC9F42-DFFE-764E-93D3-677489584767}" srcId="{CF43649D-6E1E-E446-87D6-6A85C40F2CE5}" destId="{5E64EA02-1DD0-AF4F-8E64-85AE4715EC64}" srcOrd="0" destOrd="0" parTransId="{1CE657BE-D39C-A346-9F8F-9C30CB18B07F}" sibTransId="{DA28053A-EEC6-6A46-987C-9CAEC427C159}"/>
    <dgm:cxn modelId="{A7819A5F-911A-B947-9F7A-AC250F0C6228}" type="presOf" srcId="{24C9C867-024E-C447-A6D8-246D9C82B3F1}" destId="{4108727B-3085-6F45-B555-B327903BD087}" srcOrd="0" destOrd="0" presId="urn:microsoft.com/office/officeart/2005/8/layout/vList5"/>
    <dgm:cxn modelId="{A1B0BD6D-CB18-6148-A9CC-41DDBEBD04E7}" type="presOf" srcId="{792BA357-BC40-9846-92AF-939ADE0D5AD9}" destId="{40D1B5AF-66E4-1242-90A4-E5B7FC5A9514}" srcOrd="0" destOrd="0" presId="urn:microsoft.com/office/officeart/2005/8/layout/vList5"/>
    <dgm:cxn modelId="{70A7238B-5493-E44C-96A1-449443FD780F}" srcId="{24C9C867-024E-C447-A6D8-246D9C82B3F1}" destId="{EE7FF628-CCE5-6843-9D85-01BED0599A80}" srcOrd="0" destOrd="0" parTransId="{F02F06ED-7E76-1342-90E2-903541B0A868}" sibTransId="{888DC3AD-E99E-054A-9651-97CBA8FD1786}"/>
    <dgm:cxn modelId="{3F6B8E8E-A3C4-604E-BC09-0D78BAF6A6A8}" type="presOf" srcId="{CF43649D-6E1E-E446-87D6-6A85C40F2CE5}" destId="{4F13B475-2C3A-3846-8AFE-1DF293EEDFD9}" srcOrd="0" destOrd="0" presId="urn:microsoft.com/office/officeart/2005/8/layout/vList5"/>
    <dgm:cxn modelId="{BE7414A0-F9D3-2B49-8F0D-07A0CD5C2EFC}" srcId="{792BA357-BC40-9846-92AF-939ADE0D5AD9}" destId="{8E8FE26C-43DE-4C40-996E-CDDA34FA5227}" srcOrd="0" destOrd="0" parTransId="{E7675F10-7563-F346-B3B8-9DC7D2AEEC7F}" sibTransId="{8FCC912A-181F-B64C-AB90-F30F9A458488}"/>
    <dgm:cxn modelId="{E09595A2-0BA7-B84B-A002-CDE423E064B4}" type="presOf" srcId="{A5624CA3-C388-6E4A-ADA5-7849DC0C753C}" destId="{56DFF488-80C9-4C4F-9E53-59FC4E42E7C4}" srcOrd="0" destOrd="0" presId="urn:microsoft.com/office/officeart/2005/8/layout/vList5"/>
    <dgm:cxn modelId="{312B45CB-7DDB-F741-BADB-7816085EC8D3}" type="presOf" srcId="{8E8FE26C-43DE-4C40-996E-CDDA34FA5227}" destId="{12E20747-8774-6B4E-A8E2-A447EF2AC2E8}" srcOrd="0" destOrd="0" presId="urn:microsoft.com/office/officeart/2005/8/layout/vList5"/>
    <dgm:cxn modelId="{9B62E255-6578-3B41-ADB3-A7A12307582F}" type="presParOf" srcId="{56DFF488-80C9-4C4F-9E53-59FC4E42E7C4}" destId="{46649D32-D99F-1A41-AADF-398A164E07C5}" srcOrd="0" destOrd="0" presId="urn:microsoft.com/office/officeart/2005/8/layout/vList5"/>
    <dgm:cxn modelId="{84A1784E-548B-8744-9034-63EB4304EA27}" type="presParOf" srcId="{46649D32-D99F-1A41-AADF-398A164E07C5}" destId="{40D1B5AF-66E4-1242-90A4-E5B7FC5A9514}" srcOrd="0" destOrd="0" presId="urn:microsoft.com/office/officeart/2005/8/layout/vList5"/>
    <dgm:cxn modelId="{B4D097BA-9CEC-F048-83AD-E6EF055FA056}" type="presParOf" srcId="{46649D32-D99F-1A41-AADF-398A164E07C5}" destId="{12E20747-8774-6B4E-A8E2-A447EF2AC2E8}" srcOrd="1" destOrd="0" presId="urn:microsoft.com/office/officeart/2005/8/layout/vList5"/>
    <dgm:cxn modelId="{7FA40D66-103E-5948-BA98-9A7F9785CCBE}" type="presParOf" srcId="{56DFF488-80C9-4C4F-9E53-59FC4E42E7C4}" destId="{490B1A9A-DD23-6D47-9295-86A2505F2358}" srcOrd="1" destOrd="0" presId="urn:microsoft.com/office/officeart/2005/8/layout/vList5"/>
    <dgm:cxn modelId="{2637F3BD-CB4C-6F49-B838-2430A6F57FB9}" type="presParOf" srcId="{56DFF488-80C9-4C4F-9E53-59FC4E42E7C4}" destId="{D5BB9C4D-423E-AE48-BC4C-D1676FA1E34A}" srcOrd="2" destOrd="0" presId="urn:microsoft.com/office/officeart/2005/8/layout/vList5"/>
    <dgm:cxn modelId="{24CF78B9-0807-FA4E-A9E9-ACB65FD17D30}" type="presParOf" srcId="{D5BB9C4D-423E-AE48-BC4C-D1676FA1E34A}" destId="{4108727B-3085-6F45-B555-B327903BD087}" srcOrd="0" destOrd="0" presId="urn:microsoft.com/office/officeart/2005/8/layout/vList5"/>
    <dgm:cxn modelId="{CC634FD5-B435-8049-BCF4-E2127C2B3C62}" type="presParOf" srcId="{D5BB9C4D-423E-AE48-BC4C-D1676FA1E34A}" destId="{30814241-0A64-BF40-8368-E94F6A0A0442}" srcOrd="1" destOrd="0" presId="urn:microsoft.com/office/officeart/2005/8/layout/vList5"/>
    <dgm:cxn modelId="{696F0A8A-0363-2649-B552-026B41EF0BAE}" type="presParOf" srcId="{56DFF488-80C9-4C4F-9E53-59FC4E42E7C4}" destId="{C0FA7D3C-0D7A-7145-B205-68254DCAB581}" srcOrd="3" destOrd="0" presId="urn:microsoft.com/office/officeart/2005/8/layout/vList5"/>
    <dgm:cxn modelId="{CE79F23B-6221-D246-9FFE-A2C6A49CBFE6}" type="presParOf" srcId="{56DFF488-80C9-4C4F-9E53-59FC4E42E7C4}" destId="{79D388B3-240B-524A-BCC4-285F2CE93BC5}" srcOrd="4" destOrd="0" presId="urn:microsoft.com/office/officeart/2005/8/layout/vList5"/>
    <dgm:cxn modelId="{3430918F-2999-A746-9BFC-FA3FAED3D547}" type="presParOf" srcId="{79D388B3-240B-524A-BCC4-285F2CE93BC5}" destId="{4F13B475-2C3A-3846-8AFE-1DF293EEDFD9}" srcOrd="0" destOrd="0" presId="urn:microsoft.com/office/officeart/2005/8/layout/vList5"/>
    <dgm:cxn modelId="{8C938BA1-9429-5242-A554-9CAD8ABB74F4}" type="presParOf" srcId="{79D388B3-240B-524A-BCC4-285F2CE93BC5}" destId="{A216214A-7D87-324D-B525-0FA2D870C12E}"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5624CA3-C388-6E4A-ADA5-7849DC0C753C}" type="doc">
      <dgm:prSet loTypeId="urn:microsoft.com/office/officeart/2005/8/layout/vList5" loCatId="relationship" qsTypeId="urn:microsoft.com/office/officeart/2005/8/quickstyle/simple3" qsCatId="simple" csTypeId="urn:microsoft.com/office/officeart/2005/8/colors/accent2_5" csCatId="accent2" phldr="1"/>
      <dgm:spPr/>
      <dgm:t>
        <a:bodyPr/>
        <a:lstStyle/>
        <a:p>
          <a:endParaRPr lang="en-US"/>
        </a:p>
      </dgm:t>
    </dgm:pt>
    <dgm:pt modelId="{4CAC215A-C513-1545-9840-678BE8146C16}">
      <dgm:prSet phldrT="[Text]" custT="1"/>
      <dgm:spPr/>
      <dgm:t>
        <a:bodyPr/>
        <a:lstStyle/>
        <a:p>
          <a:r>
            <a:rPr lang="en-US" sz="1800" b="1" dirty="0">
              <a:latin typeface="Roboto Condensed Light" panose="02000000000000000000" pitchFamily="2" charset="0"/>
              <a:ea typeface="Roboto Condensed Light" panose="02000000000000000000" pitchFamily="2" charset="0"/>
            </a:rPr>
            <a:t>Data</a:t>
          </a:r>
        </a:p>
      </dgm:t>
    </dgm:pt>
    <dgm:pt modelId="{B3921FA3-1174-394B-AC6B-403B0BD88DBD}" type="sibTrans" cxnId="{B9053843-81F9-C64A-8262-858340C8607B}">
      <dgm:prSet/>
      <dgm:spPr/>
      <dgm:t>
        <a:bodyPr/>
        <a:lstStyle/>
        <a:p>
          <a:endParaRPr lang="en-US" sz="1800" b="1">
            <a:latin typeface="Roboto Condensed Light" panose="02000000000000000000" pitchFamily="2" charset="0"/>
            <a:ea typeface="Roboto Condensed Light" panose="02000000000000000000" pitchFamily="2" charset="0"/>
          </a:endParaRPr>
        </a:p>
      </dgm:t>
    </dgm:pt>
    <dgm:pt modelId="{DD730A65-E3F3-0640-A61E-85BE57F3ADD3}" type="parTrans" cxnId="{B9053843-81F9-C64A-8262-858340C8607B}">
      <dgm:prSet/>
      <dgm:spPr/>
      <dgm:t>
        <a:bodyPr/>
        <a:lstStyle/>
        <a:p>
          <a:endParaRPr lang="en-US" sz="1800" b="1">
            <a:latin typeface="Roboto Condensed Light" panose="02000000000000000000" pitchFamily="2" charset="0"/>
            <a:ea typeface="Roboto Condensed Light" panose="02000000000000000000" pitchFamily="2" charset="0"/>
          </a:endParaRPr>
        </a:p>
      </dgm:t>
    </dgm:pt>
    <dgm:pt modelId="{83ED634F-C358-EF44-AAD8-B79BCCCB1DE1}">
      <dgm:prSet phldrT="[Text]" custT="1"/>
      <dgm:spPr/>
      <dgm:t>
        <a:bodyPr/>
        <a:lstStyle/>
        <a:p>
          <a:r>
            <a:rPr lang="en-US" sz="1800" b="1" dirty="0">
              <a:latin typeface="Roboto Condensed Light" panose="02000000000000000000" pitchFamily="2" charset="0"/>
              <a:ea typeface="Roboto Condensed Light" panose="02000000000000000000" pitchFamily="2" charset="0"/>
            </a:rPr>
            <a:t>Maternal Data Center</a:t>
          </a:r>
        </a:p>
      </dgm:t>
    </dgm:pt>
    <dgm:pt modelId="{0936F2FB-CC3E-C041-A361-E4884C4103B9}" type="sibTrans" cxnId="{AC534783-FF2F-6D40-AF02-35DCB890C273}">
      <dgm:prSet/>
      <dgm:spPr/>
      <dgm:t>
        <a:bodyPr/>
        <a:lstStyle/>
        <a:p>
          <a:endParaRPr lang="en-US" sz="1800" b="1">
            <a:latin typeface="Roboto Condensed Light" panose="02000000000000000000" pitchFamily="2" charset="0"/>
            <a:ea typeface="Roboto Condensed Light" panose="02000000000000000000" pitchFamily="2" charset="0"/>
          </a:endParaRPr>
        </a:p>
      </dgm:t>
    </dgm:pt>
    <dgm:pt modelId="{CC656C4E-4E71-CD4B-BA3F-7B7C76FFBD65}" type="parTrans" cxnId="{AC534783-FF2F-6D40-AF02-35DCB890C273}">
      <dgm:prSet/>
      <dgm:spPr/>
      <dgm:t>
        <a:bodyPr/>
        <a:lstStyle/>
        <a:p>
          <a:endParaRPr lang="en-US" sz="1800" b="1">
            <a:latin typeface="Roboto Condensed Light" panose="02000000000000000000" pitchFamily="2" charset="0"/>
            <a:ea typeface="Roboto Condensed Light" panose="02000000000000000000" pitchFamily="2" charset="0"/>
          </a:endParaRPr>
        </a:p>
      </dgm:t>
    </dgm:pt>
    <dgm:pt modelId="{01053701-8B3F-2C49-BD31-DA614D9C641F}">
      <dgm:prSet phldrT="[Text]" custT="1"/>
      <dgm:spPr/>
      <dgm:t>
        <a:bodyPr/>
        <a:lstStyle/>
        <a:p>
          <a:r>
            <a:rPr lang="en-US" sz="1800" b="1" dirty="0">
              <a:latin typeface="Roboto Condensed Light" panose="02000000000000000000" pitchFamily="2" charset="0"/>
              <a:ea typeface="Roboto Condensed Light" panose="02000000000000000000" pitchFamily="2" charset="0"/>
            </a:rPr>
            <a:t>Stratify Data By Race/Ethnicity</a:t>
          </a:r>
        </a:p>
      </dgm:t>
    </dgm:pt>
    <dgm:pt modelId="{C49B0B29-CB6E-144F-9E5B-DFC351E5DE3B}" type="sibTrans" cxnId="{133201EC-3928-7C49-AF47-6CDE2A01C480}">
      <dgm:prSet/>
      <dgm:spPr/>
      <dgm:t>
        <a:bodyPr/>
        <a:lstStyle/>
        <a:p>
          <a:endParaRPr lang="en-US" sz="1800" b="1">
            <a:latin typeface="Roboto Condensed Light" panose="02000000000000000000" pitchFamily="2" charset="0"/>
            <a:ea typeface="Roboto Condensed Light" panose="02000000000000000000" pitchFamily="2" charset="0"/>
          </a:endParaRPr>
        </a:p>
      </dgm:t>
    </dgm:pt>
    <dgm:pt modelId="{7182E6E2-58FC-1B41-8477-D3AEBCC85855}" type="parTrans" cxnId="{133201EC-3928-7C49-AF47-6CDE2A01C480}">
      <dgm:prSet/>
      <dgm:spPr/>
      <dgm:t>
        <a:bodyPr/>
        <a:lstStyle/>
        <a:p>
          <a:endParaRPr lang="en-US" sz="1800" b="1">
            <a:latin typeface="Roboto Condensed Light" panose="02000000000000000000" pitchFamily="2" charset="0"/>
            <a:ea typeface="Roboto Condensed Light" panose="02000000000000000000" pitchFamily="2" charset="0"/>
          </a:endParaRPr>
        </a:p>
      </dgm:t>
    </dgm:pt>
    <dgm:pt modelId="{345C807E-CA5E-1E43-962E-B752D133E87F}">
      <dgm:prSet phldrT="[Text]" custT="1"/>
      <dgm:spPr/>
      <dgm:t>
        <a:bodyPr/>
        <a:lstStyle/>
        <a:p>
          <a:r>
            <a:rPr lang="en-US" sz="1800" b="1" dirty="0">
              <a:latin typeface="Roboto Condensed Light" panose="02000000000000000000" pitchFamily="2" charset="0"/>
              <a:ea typeface="Roboto Condensed Light" panose="02000000000000000000" pitchFamily="2" charset="0"/>
            </a:rPr>
            <a:t>Assess</a:t>
          </a:r>
        </a:p>
      </dgm:t>
    </dgm:pt>
    <dgm:pt modelId="{61580066-5ADF-814F-800B-25B366222A48}" type="sibTrans" cxnId="{1AEA0CB4-FCC5-9C45-A595-945935F39901}">
      <dgm:prSet/>
      <dgm:spPr/>
      <dgm:t>
        <a:bodyPr/>
        <a:lstStyle/>
        <a:p>
          <a:endParaRPr lang="en-US" sz="1800" b="1">
            <a:latin typeface="Roboto Condensed Light" panose="02000000000000000000" pitchFamily="2" charset="0"/>
            <a:ea typeface="Roboto Condensed Light" panose="02000000000000000000" pitchFamily="2" charset="0"/>
          </a:endParaRPr>
        </a:p>
      </dgm:t>
    </dgm:pt>
    <dgm:pt modelId="{94339F56-D47C-D44E-A9D7-F7003EA63EF0}" type="parTrans" cxnId="{1AEA0CB4-FCC5-9C45-A595-945935F39901}">
      <dgm:prSet/>
      <dgm:spPr/>
      <dgm:t>
        <a:bodyPr/>
        <a:lstStyle/>
        <a:p>
          <a:endParaRPr lang="en-US" sz="1800" b="1">
            <a:latin typeface="Roboto Condensed Light" panose="02000000000000000000" pitchFamily="2" charset="0"/>
            <a:ea typeface="Roboto Condensed Light" panose="02000000000000000000" pitchFamily="2" charset="0"/>
          </a:endParaRPr>
        </a:p>
      </dgm:t>
    </dgm:pt>
    <dgm:pt modelId="{00164FC6-E44C-C544-A505-28160003DC28}">
      <dgm:prSet phldrT="[Text]" custT="1"/>
      <dgm:spPr/>
      <dgm:t>
        <a:bodyPr/>
        <a:lstStyle/>
        <a:p>
          <a:r>
            <a:rPr lang="en-US" sz="1800" b="1" dirty="0">
              <a:latin typeface="Roboto Condensed Light" panose="02000000000000000000" pitchFamily="2" charset="0"/>
              <a:ea typeface="Roboto Condensed Light" panose="02000000000000000000" pitchFamily="2" charset="0"/>
            </a:rPr>
            <a:t>Prepare to discuss and conduct baseline assessment</a:t>
          </a:r>
        </a:p>
      </dgm:t>
    </dgm:pt>
    <dgm:pt modelId="{48BB04AE-EC15-5A49-A233-9CF61564D160}" type="sibTrans" cxnId="{66FC7B50-F27D-5744-804D-3EB80AC9DB5F}">
      <dgm:prSet/>
      <dgm:spPr/>
      <dgm:t>
        <a:bodyPr/>
        <a:lstStyle/>
        <a:p>
          <a:endParaRPr lang="en-US" sz="1800" b="1">
            <a:latin typeface="Roboto Condensed Light" panose="02000000000000000000" pitchFamily="2" charset="0"/>
            <a:ea typeface="Roboto Condensed Light" panose="02000000000000000000" pitchFamily="2" charset="0"/>
          </a:endParaRPr>
        </a:p>
      </dgm:t>
    </dgm:pt>
    <dgm:pt modelId="{958D5363-0912-F444-ADE4-521D10376F63}" type="parTrans" cxnId="{66FC7B50-F27D-5744-804D-3EB80AC9DB5F}">
      <dgm:prSet/>
      <dgm:spPr/>
      <dgm:t>
        <a:bodyPr/>
        <a:lstStyle/>
        <a:p>
          <a:endParaRPr lang="en-US" sz="1800" b="1">
            <a:latin typeface="Roboto Condensed Light" panose="02000000000000000000" pitchFamily="2" charset="0"/>
            <a:ea typeface="Roboto Condensed Light" panose="02000000000000000000" pitchFamily="2" charset="0"/>
          </a:endParaRPr>
        </a:p>
      </dgm:t>
    </dgm:pt>
    <dgm:pt modelId="{E6153C4D-03B0-7D45-A98F-917B6C4C9D96}">
      <dgm:prSet phldrT="[Text]" custT="1"/>
      <dgm:spPr/>
      <dgm:t>
        <a:bodyPr/>
        <a:lstStyle/>
        <a:p>
          <a:r>
            <a:rPr lang="en-US" sz="1800" b="1" dirty="0">
              <a:latin typeface="Roboto Condensed Light" panose="02000000000000000000" pitchFamily="2" charset="0"/>
              <a:ea typeface="Roboto Condensed Light" panose="02000000000000000000" pitchFamily="2" charset="0"/>
            </a:rPr>
            <a:t>Register</a:t>
          </a:r>
        </a:p>
      </dgm:t>
    </dgm:pt>
    <dgm:pt modelId="{C4E4B721-2C18-4744-8395-2C11E0AED35F}" type="sibTrans" cxnId="{12C1D608-959F-1F48-B92A-8960C7DAC9AA}">
      <dgm:prSet/>
      <dgm:spPr/>
      <dgm:t>
        <a:bodyPr/>
        <a:lstStyle/>
        <a:p>
          <a:endParaRPr lang="en-US" sz="1800" b="1">
            <a:latin typeface="Roboto Condensed Light" panose="02000000000000000000" pitchFamily="2" charset="0"/>
            <a:ea typeface="Roboto Condensed Light" panose="02000000000000000000" pitchFamily="2" charset="0"/>
          </a:endParaRPr>
        </a:p>
      </dgm:t>
    </dgm:pt>
    <dgm:pt modelId="{2D7E002E-AEF6-5D46-94BC-F553038614CF}" type="parTrans" cxnId="{12C1D608-959F-1F48-B92A-8960C7DAC9AA}">
      <dgm:prSet/>
      <dgm:spPr/>
      <dgm:t>
        <a:bodyPr/>
        <a:lstStyle/>
        <a:p>
          <a:endParaRPr lang="en-US" sz="1800" b="1">
            <a:latin typeface="Roboto Condensed Light" panose="02000000000000000000" pitchFamily="2" charset="0"/>
            <a:ea typeface="Roboto Condensed Light" panose="02000000000000000000" pitchFamily="2" charset="0"/>
          </a:endParaRPr>
        </a:p>
      </dgm:t>
    </dgm:pt>
    <dgm:pt modelId="{D89B5600-6B2B-FB43-9F7B-66ABF7FF1C28}">
      <dgm:prSet phldrT="[Text]" custT="1"/>
      <dgm:spPr/>
      <dgm:t>
        <a:bodyPr/>
        <a:lstStyle/>
        <a:p>
          <a:r>
            <a:rPr lang="en-US" sz="1800" b="1" dirty="0">
              <a:latin typeface="Roboto Condensed Light" panose="02000000000000000000" pitchFamily="2" charset="0"/>
              <a:ea typeface="Roboto Condensed Light" panose="02000000000000000000" pitchFamily="2" charset="0"/>
            </a:rPr>
            <a:t>Equity Webinars (Quarterly) Starting in August</a:t>
          </a:r>
        </a:p>
      </dgm:t>
    </dgm:pt>
    <dgm:pt modelId="{4BECD6F9-CB63-474B-B04D-9AB52E817D4D}" type="sibTrans" cxnId="{F10B048F-4633-7444-9D89-54DA157FA2C3}">
      <dgm:prSet/>
      <dgm:spPr/>
      <dgm:t>
        <a:bodyPr/>
        <a:lstStyle/>
        <a:p>
          <a:endParaRPr lang="en-US" sz="1800" b="1">
            <a:latin typeface="Roboto Condensed Light" panose="02000000000000000000" pitchFamily="2" charset="0"/>
            <a:ea typeface="Roboto Condensed Light" panose="02000000000000000000" pitchFamily="2" charset="0"/>
          </a:endParaRPr>
        </a:p>
      </dgm:t>
    </dgm:pt>
    <dgm:pt modelId="{76B72885-BF8D-1345-A5D9-85E14F637370}" type="parTrans" cxnId="{F10B048F-4633-7444-9D89-54DA157FA2C3}">
      <dgm:prSet/>
      <dgm:spPr/>
      <dgm:t>
        <a:bodyPr/>
        <a:lstStyle/>
        <a:p>
          <a:endParaRPr lang="en-US" sz="1800" b="1">
            <a:latin typeface="Roboto Condensed Light" panose="02000000000000000000" pitchFamily="2" charset="0"/>
            <a:ea typeface="Roboto Condensed Light" panose="02000000000000000000" pitchFamily="2" charset="0"/>
          </a:endParaRPr>
        </a:p>
      </dgm:t>
    </dgm:pt>
    <dgm:pt modelId="{CFCBCB59-164C-2B40-8E15-57F51E506475}">
      <dgm:prSet phldrT="[Text]" custT="1"/>
      <dgm:spPr/>
      <dgm:t>
        <a:bodyPr/>
        <a:lstStyle/>
        <a:p>
          <a:r>
            <a:rPr lang="en-US" sz="1800" b="1" dirty="0">
              <a:latin typeface="Roboto Condensed Light" panose="02000000000000000000" pitchFamily="2" charset="0"/>
              <a:ea typeface="Roboto Condensed Light" panose="02000000000000000000" pitchFamily="2" charset="0"/>
            </a:rPr>
            <a:t>21- Day Challenge</a:t>
          </a:r>
        </a:p>
      </dgm:t>
    </dgm:pt>
    <dgm:pt modelId="{2D3A437B-3635-FB41-825C-287A2B764B9C}" type="parTrans" cxnId="{065B2B08-C30A-7043-8079-6F52600FBFD7}">
      <dgm:prSet/>
      <dgm:spPr/>
      <dgm:t>
        <a:bodyPr/>
        <a:lstStyle/>
        <a:p>
          <a:endParaRPr lang="en-US" sz="1800"/>
        </a:p>
      </dgm:t>
    </dgm:pt>
    <dgm:pt modelId="{A19BF8B4-ADED-364C-8DA0-8E9FAF88FD9C}" type="sibTrans" cxnId="{065B2B08-C30A-7043-8079-6F52600FBFD7}">
      <dgm:prSet/>
      <dgm:spPr/>
      <dgm:t>
        <a:bodyPr/>
        <a:lstStyle/>
        <a:p>
          <a:endParaRPr lang="en-US" sz="1800"/>
        </a:p>
      </dgm:t>
    </dgm:pt>
    <dgm:pt modelId="{127FE8E1-6382-3540-941B-B5370F4BC8FB}">
      <dgm:prSet phldrT="[Text]" custT="1"/>
      <dgm:spPr/>
      <dgm:t>
        <a:bodyPr/>
        <a:lstStyle/>
        <a:p>
          <a:r>
            <a:rPr lang="en-US" sz="1800" b="1" dirty="0">
              <a:latin typeface="Roboto Condensed Light" panose="02000000000000000000" pitchFamily="2" charset="0"/>
              <a:ea typeface="Roboto Condensed Light" panose="02000000000000000000" pitchFamily="2" charset="0"/>
            </a:rPr>
            <a:t>Racial Equity Habit Building Challenge</a:t>
          </a:r>
        </a:p>
      </dgm:t>
    </dgm:pt>
    <dgm:pt modelId="{9DF6FFE2-3AFD-EE49-94A0-3B51D9FF33CC}" type="parTrans" cxnId="{C45C2B02-55A7-9A42-8A2B-C183E574DC09}">
      <dgm:prSet/>
      <dgm:spPr/>
      <dgm:t>
        <a:bodyPr/>
        <a:lstStyle/>
        <a:p>
          <a:endParaRPr lang="en-US" sz="1800"/>
        </a:p>
      </dgm:t>
    </dgm:pt>
    <dgm:pt modelId="{EA8E427D-31D6-AE46-9A81-09C60F274C9A}" type="sibTrans" cxnId="{C45C2B02-55A7-9A42-8A2B-C183E574DC09}">
      <dgm:prSet/>
      <dgm:spPr/>
      <dgm:t>
        <a:bodyPr/>
        <a:lstStyle/>
        <a:p>
          <a:endParaRPr lang="en-US" sz="1800"/>
        </a:p>
      </dgm:t>
    </dgm:pt>
    <dgm:pt modelId="{6EC0A853-75C3-9144-B43A-C3139DF009DA}">
      <dgm:prSet phldrT="[Text]" custT="1"/>
      <dgm:spPr/>
      <dgm:t>
        <a:bodyPr/>
        <a:lstStyle/>
        <a:p>
          <a:r>
            <a:rPr lang="en-US" sz="1800" b="1" dirty="0">
              <a:latin typeface="Roboto Condensed Light" panose="02000000000000000000" pitchFamily="2" charset="0"/>
              <a:ea typeface="Roboto Condensed Light" panose="02000000000000000000" pitchFamily="2" charset="0"/>
            </a:rPr>
            <a:t>Source: American &amp; Moore, LLC</a:t>
          </a:r>
          <a:br>
            <a:rPr lang="en-US" sz="1800" b="1" dirty="0">
              <a:latin typeface="Roboto Condensed Light" panose="02000000000000000000" pitchFamily="2" charset="0"/>
              <a:ea typeface="Roboto Condensed Light" panose="02000000000000000000" pitchFamily="2" charset="0"/>
            </a:rPr>
          </a:br>
          <a:endParaRPr lang="en-US" sz="1800" b="1" dirty="0">
            <a:latin typeface="Roboto Condensed Light" panose="02000000000000000000" pitchFamily="2" charset="0"/>
            <a:ea typeface="Roboto Condensed Light" panose="02000000000000000000" pitchFamily="2" charset="0"/>
          </a:endParaRPr>
        </a:p>
      </dgm:t>
    </dgm:pt>
    <dgm:pt modelId="{0C74C2C9-512B-DC4F-AEED-3F9B941BD048}" type="parTrans" cxnId="{19EF4AFE-1B3C-BF48-97C5-6FB9DEF5D096}">
      <dgm:prSet/>
      <dgm:spPr/>
      <dgm:t>
        <a:bodyPr/>
        <a:lstStyle/>
        <a:p>
          <a:endParaRPr lang="en-US" sz="1800"/>
        </a:p>
      </dgm:t>
    </dgm:pt>
    <dgm:pt modelId="{2E3583FB-BF86-DF44-B538-270BB40EC7CF}" type="sibTrans" cxnId="{19EF4AFE-1B3C-BF48-97C5-6FB9DEF5D096}">
      <dgm:prSet/>
      <dgm:spPr/>
      <dgm:t>
        <a:bodyPr/>
        <a:lstStyle/>
        <a:p>
          <a:endParaRPr lang="en-US" sz="1800"/>
        </a:p>
      </dgm:t>
    </dgm:pt>
    <dgm:pt modelId="{6DFD7CB1-ACF8-DA45-8855-C7175B8C9D48}">
      <dgm:prSet phldrT="[Text]" custT="1"/>
      <dgm:spPr/>
      <dgm:t>
        <a:bodyPr/>
        <a:lstStyle/>
        <a:p>
          <a:r>
            <a:rPr lang="en-US" sz="1800" b="1" dirty="0">
              <a:latin typeface="Roboto Condensed Light" panose="02000000000000000000" pitchFamily="2" charset="0"/>
              <a:ea typeface="Roboto Condensed Light" panose="02000000000000000000" pitchFamily="2" charset="0"/>
            </a:rPr>
            <a:t>Team</a:t>
          </a:r>
        </a:p>
      </dgm:t>
    </dgm:pt>
    <dgm:pt modelId="{A9320F0B-5E5D-5346-AA18-1D2CB8CB1965}" type="parTrans" cxnId="{17C130F1-26FB-DD40-816B-09969AEFB0E8}">
      <dgm:prSet/>
      <dgm:spPr/>
      <dgm:t>
        <a:bodyPr/>
        <a:lstStyle/>
        <a:p>
          <a:endParaRPr lang="en-US" sz="1800"/>
        </a:p>
      </dgm:t>
    </dgm:pt>
    <dgm:pt modelId="{90317788-20A3-8045-8CE4-CD8D06D60136}" type="sibTrans" cxnId="{17C130F1-26FB-DD40-816B-09969AEFB0E8}">
      <dgm:prSet/>
      <dgm:spPr/>
      <dgm:t>
        <a:bodyPr/>
        <a:lstStyle/>
        <a:p>
          <a:endParaRPr lang="en-US" sz="1800"/>
        </a:p>
      </dgm:t>
    </dgm:pt>
    <dgm:pt modelId="{D48FDC3F-277F-A840-871F-20C21EDA3E12}">
      <dgm:prSet phldrT="[Text]" custT="1"/>
      <dgm:spPr/>
      <dgm:t>
        <a:bodyPr/>
        <a:lstStyle/>
        <a:p>
          <a:r>
            <a:rPr lang="en-US" sz="1800" b="1" dirty="0">
              <a:latin typeface="Roboto Condensed Light" panose="02000000000000000000" pitchFamily="2" charset="0"/>
              <a:ea typeface="Roboto Condensed Light" panose="02000000000000000000" pitchFamily="2" charset="0"/>
            </a:rPr>
            <a:t>Build your internal equity team</a:t>
          </a:r>
        </a:p>
      </dgm:t>
    </dgm:pt>
    <dgm:pt modelId="{BC1D6DAB-0DAB-6040-9C04-07D568EC62E2}" type="parTrans" cxnId="{EF1D6094-5329-8844-93AE-15529E0F162A}">
      <dgm:prSet/>
      <dgm:spPr/>
      <dgm:t>
        <a:bodyPr/>
        <a:lstStyle/>
        <a:p>
          <a:endParaRPr lang="en-US" sz="1800"/>
        </a:p>
      </dgm:t>
    </dgm:pt>
    <dgm:pt modelId="{7D1EA53D-84F7-D342-AB7B-EA0FAA4D4C9B}" type="sibTrans" cxnId="{EF1D6094-5329-8844-93AE-15529E0F162A}">
      <dgm:prSet/>
      <dgm:spPr/>
      <dgm:t>
        <a:bodyPr/>
        <a:lstStyle/>
        <a:p>
          <a:endParaRPr lang="en-US" sz="1800"/>
        </a:p>
      </dgm:t>
    </dgm:pt>
    <dgm:pt modelId="{56DFF488-80C9-4C4F-9E53-59FC4E42E7C4}" type="pres">
      <dgm:prSet presAssocID="{A5624CA3-C388-6E4A-ADA5-7849DC0C753C}" presName="Name0" presStyleCnt="0">
        <dgm:presLayoutVars>
          <dgm:dir/>
          <dgm:animLvl val="lvl"/>
          <dgm:resizeHandles val="exact"/>
        </dgm:presLayoutVars>
      </dgm:prSet>
      <dgm:spPr/>
    </dgm:pt>
    <dgm:pt modelId="{C643EC53-9AF2-9743-8A0A-1F079F43D46D}" type="pres">
      <dgm:prSet presAssocID="{6DFD7CB1-ACF8-DA45-8855-C7175B8C9D48}" presName="linNode" presStyleCnt="0"/>
      <dgm:spPr/>
    </dgm:pt>
    <dgm:pt modelId="{17646E54-C973-7844-81BB-0A54433EDD72}" type="pres">
      <dgm:prSet presAssocID="{6DFD7CB1-ACF8-DA45-8855-C7175B8C9D48}" presName="parentText" presStyleLbl="node1" presStyleIdx="0" presStyleCnt="5">
        <dgm:presLayoutVars>
          <dgm:chMax val="1"/>
          <dgm:bulletEnabled val="1"/>
        </dgm:presLayoutVars>
      </dgm:prSet>
      <dgm:spPr/>
    </dgm:pt>
    <dgm:pt modelId="{70B7B452-78D1-A247-AE98-C3416400DB08}" type="pres">
      <dgm:prSet presAssocID="{6DFD7CB1-ACF8-DA45-8855-C7175B8C9D48}" presName="descendantText" presStyleLbl="alignAccFollowNode1" presStyleIdx="0" presStyleCnt="5">
        <dgm:presLayoutVars>
          <dgm:bulletEnabled val="1"/>
        </dgm:presLayoutVars>
      </dgm:prSet>
      <dgm:spPr/>
    </dgm:pt>
    <dgm:pt modelId="{38106A53-EFFA-244B-BBA2-4618467E0006}" type="pres">
      <dgm:prSet presAssocID="{90317788-20A3-8045-8CE4-CD8D06D60136}" presName="sp" presStyleCnt="0"/>
      <dgm:spPr/>
    </dgm:pt>
    <dgm:pt modelId="{81949775-B7CA-4D4C-B877-340A45305D6F}" type="pres">
      <dgm:prSet presAssocID="{4CAC215A-C513-1545-9840-678BE8146C16}" presName="linNode" presStyleCnt="0"/>
      <dgm:spPr/>
    </dgm:pt>
    <dgm:pt modelId="{24C10F38-7B3F-754D-B7E0-85FEE3FE613A}" type="pres">
      <dgm:prSet presAssocID="{4CAC215A-C513-1545-9840-678BE8146C16}" presName="parentText" presStyleLbl="node1" presStyleIdx="1" presStyleCnt="5">
        <dgm:presLayoutVars>
          <dgm:chMax val="1"/>
          <dgm:bulletEnabled val="1"/>
        </dgm:presLayoutVars>
      </dgm:prSet>
      <dgm:spPr/>
    </dgm:pt>
    <dgm:pt modelId="{AB1B3CCC-490F-B249-8566-BCFAB20B4DC7}" type="pres">
      <dgm:prSet presAssocID="{4CAC215A-C513-1545-9840-678BE8146C16}" presName="descendantText" presStyleLbl="alignAccFollowNode1" presStyleIdx="1" presStyleCnt="5">
        <dgm:presLayoutVars>
          <dgm:bulletEnabled val="1"/>
        </dgm:presLayoutVars>
      </dgm:prSet>
      <dgm:spPr/>
    </dgm:pt>
    <dgm:pt modelId="{221AFBE1-3199-EC4E-9BEB-6EDC07699E78}" type="pres">
      <dgm:prSet presAssocID="{B3921FA3-1174-394B-AC6B-403B0BD88DBD}" presName="sp" presStyleCnt="0"/>
      <dgm:spPr/>
    </dgm:pt>
    <dgm:pt modelId="{A05F9A59-D5AC-1D4D-9F31-18281CB7A28C}" type="pres">
      <dgm:prSet presAssocID="{345C807E-CA5E-1E43-962E-B752D133E87F}" presName="linNode" presStyleCnt="0"/>
      <dgm:spPr/>
    </dgm:pt>
    <dgm:pt modelId="{5B791FF2-4BD5-7D46-A2FC-756EF8A6EEA0}" type="pres">
      <dgm:prSet presAssocID="{345C807E-CA5E-1E43-962E-B752D133E87F}" presName="parentText" presStyleLbl="node1" presStyleIdx="2" presStyleCnt="5">
        <dgm:presLayoutVars>
          <dgm:chMax val="1"/>
          <dgm:bulletEnabled val="1"/>
        </dgm:presLayoutVars>
      </dgm:prSet>
      <dgm:spPr/>
    </dgm:pt>
    <dgm:pt modelId="{C56DA5E2-AD96-FA40-968F-28F3E017A8D3}" type="pres">
      <dgm:prSet presAssocID="{345C807E-CA5E-1E43-962E-B752D133E87F}" presName="descendantText" presStyleLbl="alignAccFollowNode1" presStyleIdx="2" presStyleCnt="5">
        <dgm:presLayoutVars>
          <dgm:bulletEnabled val="1"/>
        </dgm:presLayoutVars>
      </dgm:prSet>
      <dgm:spPr/>
    </dgm:pt>
    <dgm:pt modelId="{9620D393-B4BE-9843-9DF7-3E4490FC8D75}" type="pres">
      <dgm:prSet presAssocID="{61580066-5ADF-814F-800B-25B366222A48}" presName="sp" presStyleCnt="0"/>
      <dgm:spPr/>
    </dgm:pt>
    <dgm:pt modelId="{33C2DCB1-5DCB-6441-B00D-4F55D9BBB79F}" type="pres">
      <dgm:prSet presAssocID="{CFCBCB59-164C-2B40-8E15-57F51E506475}" presName="linNode" presStyleCnt="0"/>
      <dgm:spPr/>
    </dgm:pt>
    <dgm:pt modelId="{12B1C6E8-95A4-6E4D-8F3D-798B13D352D2}" type="pres">
      <dgm:prSet presAssocID="{CFCBCB59-164C-2B40-8E15-57F51E506475}" presName="parentText" presStyleLbl="node1" presStyleIdx="3" presStyleCnt="5">
        <dgm:presLayoutVars>
          <dgm:chMax val="1"/>
          <dgm:bulletEnabled val="1"/>
        </dgm:presLayoutVars>
      </dgm:prSet>
      <dgm:spPr/>
    </dgm:pt>
    <dgm:pt modelId="{F897FDB9-4029-3546-8224-A0C3B5F7D129}" type="pres">
      <dgm:prSet presAssocID="{CFCBCB59-164C-2B40-8E15-57F51E506475}" presName="descendantText" presStyleLbl="alignAccFollowNode1" presStyleIdx="3" presStyleCnt="5">
        <dgm:presLayoutVars>
          <dgm:bulletEnabled val="1"/>
        </dgm:presLayoutVars>
      </dgm:prSet>
      <dgm:spPr/>
    </dgm:pt>
    <dgm:pt modelId="{3FCD53D8-A7EE-B945-ADC6-E952183FF372}" type="pres">
      <dgm:prSet presAssocID="{A19BF8B4-ADED-364C-8DA0-8E9FAF88FD9C}" presName="sp" presStyleCnt="0"/>
      <dgm:spPr/>
    </dgm:pt>
    <dgm:pt modelId="{FA63C991-BC68-4B46-8EC3-4F0CBFDD6E99}" type="pres">
      <dgm:prSet presAssocID="{E6153C4D-03B0-7D45-A98F-917B6C4C9D96}" presName="linNode" presStyleCnt="0"/>
      <dgm:spPr/>
    </dgm:pt>
    <dgm:pt modelId="{B49660A8-9242-404E-B3A6-0EE41FE54C4C}" type="pres">
      <dgm:prSet presAssocID="{E6153C4D-03B0-7D45-A98F-917B6C4C9D96}" presName="parentText" presStyleLbl="node1" presStyleIdx="4" presStyleCnt="5">
        <dgm:presLayoutVars>
          <dgm:chMax val="1"/>
          <dgm:bulletEnabled val="1"/>
        </dgm:presLayoutVars>
      </dgm:prSet>
      <dgm:spPr/>
    </dgm:pt>
    <dgm:pt modelId="{AD83BCAC-B38E-9440-B63F-CB169245BB26}" type="pres">
      <dgm:prSet presAssocID="{E6153C4D-03B0-7D45-A98F-917B6C4C9D96}" presName="descendantText" presStyleLbl="alignAccFollowNode1" presStyleIdx="4" presStyleCnt="5">
        <dgm:presLayoutVars>
          <dgm:bulletEnabled val="1"/>
        </dgm:presLayoutVars>
      </dgm:prSet>
      <dgm:spPr/>
    </dgm:pt>
  </dgm:ptLst>
  <dgm:cxnLst>
    <dgm:cxn modelId="{C45C2B02-55A7-9A42-8A2B-C183E574DC09}" srcId="{CFCBCB59-164C-2B40-8E15-57F51E506475}" destId="{127FE8E1-6382-3540-941B-B5370F4BC8FB}" srcOrd="0" destOrd="0" parTransId="{9DF6FFE2-3AFD-EE49-94A0-3B51D9FF33CC}" sibTransId="{EA8E427D-31D6-AE46-9A81-09C60F274C9A}"/>
    <dgm:cxn modelId="{BF603D02-A54D-9643-B034-1D01A69495CC}" type="presOf" srcId="{6EC0A853-75C3-9144-B43A-C3139DF009DA}" destId="{F897FDB9-4029-3546-8224-A0C3B5F7D129}" srcOrd="0" destOrd="1" presId="urn:microsoft.com/office/officeart/2005/8/layout/vList5"/>
    <dgm:cxn modelId="{065B2B08-C30A-7043-8079-6F52600FBFD7}" srcId="{A5624CA3-C388-6E4A-ADA5-7849DC0C753C}" destId="{CFCBCB59-164C-2B40-8E15-57F51E506475}" srcOrd="3" destOrd="0" parTransId="{2D3A437B-3635-FB41-825C-287A2B764B9C}" sibTransId="{A19BF8B4-ADED-364C-8DA0-8E9FAF88FD9C}"/>
    <dgm:cxn modelId="{12C1D608-959F-1F48-B92A-8960C7DAC9AA}" srcId="{A5624CA3-C388-6E4A-ADA5-7849DC0C753C}" destId="{E6153C4D-03B0-7D45-A98F-917B6C4C9D96}" srcOrd="4" destOrd="0" parTransId="{2D7E002E-AEF6-5D46-94BC-F553038614CF}" sibTransId="{C4E4B721-2C18-4744-8395-2C11E0AED35F}"/>
    <dgm:cxn modelId="{AD1F4619-77D7-D541-B69E-E9D2B60FF6A3}" type="presOf" srcId="{01053701-8B3F-2C49-BD31-DA614D9C641F}" destId="{AB1B3CCC-490F-B249-8566-BCFAB20B4DC7}" srcOrd="0" destOrd="1" presId="urn:microsoft.com/office/officeart/2005/8/layout/vList5"/>
    <dgm:cxn modelId="{EDB81724-1147-DB4F-9E58-08F485B1C82C}" type="presOf" srcId="{D89B5600-6B2B-FB43-9F7B-66ABF7FF1C28}" destId="{AD83BCAC-B38E-9440-B63F-CB169245BB26}" srcOrd="0" destOrd="0" presId="urn:microsoft.com/office/officeart/2005/8/layout/vList5"/>
    <dgm:cxn modelId="{A2FDBF39-2E52-CB40-A0E3-6ABEFDEF380C}" type="presOf" srcId="{00164FC6-E44C-C544-A505-28160003DC28}" destId="{C56DA5E2-AD96-FA40-968F-28F3E017A8D3}" srcOrd="0" destOrd="0" presId="urn:microsoft.com/office/officeart/2005/8/layout/vList5"/>
    <dgm:cxn modelId="{A3AAFA3E-98DD-6241-9C9E-241529F1DDB8}" type="presOf" srcId="{D48FDC3F-277F-A840-871F-20C21EDA3E12}" destId="{70B7B452-78D1-A247-AE98-C3416400DB08}" srcOrd="0" destOrd="0" presId="urn:microsoft.com/office/officeart/2005/8/layout/vList5"/>
    <dgm:cxn modelId="{B9053843-81F9-C64A-8262-858340C8607B}" srcId="{A5624CA3-C388-6E4A-ADA5-7849DC0C753C}" destId="{4CAC215A-C513-1545-9840-678BE8146C16}" srcOrd="1" destOrd="0" parTransId="{DD730A65-E3F3-0640-A61E-85BE57F3ADD3}" sibTransId="{B3921FA3-1174-394B-AC6B-403B0BD88DBD}"/>
    <dgm:cxn modelId="{66FC7B50-F27D-5744-804D-3EB80AC9DB5F}" srcId="{345C807E-CA5E-1E43-962E-B752D133E87F}" destId="{00164FC6-E44C-C544-A505-28160003DC28}" srcOrd="0" destOrd="0" parTransId="{958D5363-0912-F444-ADE4-521D10376F63}" sibTransId="{48BB04AE-EC15-5A49-A233-9CF61564D160}"/>
    <dgm:cxn modelId="{56E8B661-FDDD-784F-92CB-96269E735BD3}" type="presOf" srcId="{4CAC215A-C513-1545-9840-678BE8146C16}" destId="{24C10F38-7B3F-754D-B7E0-85FEE3FE613A}" srcOrd="0" destOrd="0" presId="urn:microsoft.com/office/officeart/2005/8/layout/vList5"/>
    <dgm:cxn modelId="{AC534783-FF2F-6D40-AF02-35DCB890C273}" srcId="{4CAC215A-C513-1545-9840-678BE8146C16}" destId="{83ED634F-C358-EF44-AAD8-B79BCCCB1DE1}" srcOrd="0" destOrd="0" parTransId="{CC656C4E-4E71-CD4B-BA3F-7B7C76FFBD65}" sibTransId="{0936F2FB-CC3E-C041-A361-E4884C4103B9}"/>
    <dgm:cxn modelId="{B07E598B-6868-E34C-BFC2-705CB390425F}" type="presOf" srcId="{345C807E-CA5E-1E43-962E-B752D133E87F}" destId="{5B791FF2-4BD5-7D46-A2FC-756EF8A6EEA0}" srcOrd="0" destOrd="0" presId="urn:microsoft.com/office/officeart/2005/8/layout/vList5"/>
    <dgm:cxn modelId="{F10B048F-4633-7444-9D89-54DA157FA2C3}" srcId="{E6153C4D-03B0-7D45-A98F-917B6C4C9D96}" destId="{D89B5600-6B2B-FB43-9F7B-66ABF7FF1C28}" srcOrd="0" destOrd="0" parTransId="{76B72885-BF8D-1345-A5D9-85E14F637370}" sibTransId="{4BECD6F9-CB63-474B-B04D-9AB52E817D4D}"/>
    <dgm:cxn modelId="{EF1D6094-5329-8844-93AE-15529E0F162A}" srcId="{6DFD7CB1-ACF8-DA45-8855-C7175B8C9D48}" destId="{D48FDC3F-277F-A840-871F-20C21EDA3E12}" srcOrd="0" destOrd="0" parTransId="{BC1D6DAB-0DAB-6040-9C04-07D568EC62E2}" sibTransId="{7D1EA53D-84F7-D342-AB7B-EA0FAA4D4C9B}"/>
    <dgm:cxn modelId="{4759CF95-915F-004F-8DFD-9368734D2BD8}" type="presOf" srcId="{127FE8E1-6382-3540-941B-B5370F4BC8FB}" destId="{F897FDB9-4029-3546-8224-A0C3B5F7D129}" srcOrd="0" destOrd="0" presId="urn:microsoft.com/office/officeart/2005/8/layout/vList5"/>
    <dgm:cxn modelId="{E09595A2-0BA7-B84B-A002-CDE423E064B4}" type="presOf" srcId="{A5624CA3-C388-6E4A-ADA5-7849DC0C753C}" destId="{56DFF488-80C9-4C4F-9E53-59FC4E42E7C4}" srcOrd="0" destOrd="0" presId="urn:microsoft.com/office/officeart/2005/8/layout/vList5"/>
    <dgm:cxn modelId="{8FA6F4B2-B74A-D54C-8058-BC4DE09548F1}" type="presOf" srcId="{6DFD7CB1-ACF8-DA45-8855-C7175B8C9D48}" destId="{17646E54-C973-7844-81BB-0A54433EDD72}" srcOrd="0" destOrd="0" presId="urn:microsoft.com/office/officeart/2005/8/layout/vList5"/>
    <dgm:cxn modelId="{1AEA0CB4-FCC5-9C45-A595-945935F39901}" srcId="{A5624CA3-C388-6E4A-ADA5-7849DC0C753C}" destId="{345C807E-CA5E-1E43-962E-B752D133E87F}" srcOrd="2" destOrd="0" parTransId="{94339F56-D47C-D44E-A9D7-F7003EA63EF0}" sibTransId="{61580066-5ADF-814F-800B-25B366222A48}"/>
    <dgm:cxn modelId="{035735BD-A71C-D54D-A3D6-177C48C0CB86}" type="presOf" srcId="{CFCBCB59-164C-2B40-8E15-57F51E506475}" destId="{12B1C6E8-95A4-6E4D-8F3D-798B13D352D2}" srcOrd="0" destOrd="0" presId="urn:microsoft.com/office/officeart/2005/8/layout/vList5"/>
    <dgm:cxn modelId="{FC2CE2C1-D2FB-3E45-B92B-378672EF85C0}" type="presOf" srcId="{E6153C4D-03B0-7D45-A98F-917B6C4C9D96}" destId="{B49660A8-9242-404E-B3A6-0EE41FE54C4C}" srcOrd="0" destOrd="0" presId="urn:microsoft.com/office/officeart/2005/8/layout/vList5"/>
    <dgm:cxn modelId="{9E5E29DA-BEFF-104D-9A55-AEFECDB02272}" type="presOf" srcId="{83ED634F-C358-EF44-AAD8-B79BCCCB1DE1}" destId="{AB1B3CCC-490F-B249-8566-BCFAB20B4DC7}" srcOrd="0" destOrd="0" presId="urn:microsoft.com/office/officeart/2005/8/layout/vList5"/>
    <dgm:cxn modelId="{133201EC-3928-7C49-AF47-6CDE2A01C480}" srcId="{4CAC215A-C513-1545-9840-678BE8146C16}" destId="{01053701-8B3F-2C49-BD31-DA614D9C641F}" srcOrd="1" destOrd="0" parTransId="{7182E6E2-58FC-1B41-8477-D3AEBCC85855}" sibTransId="{C49B0B29-CB6E-144F-9E5B-DFC351E5DE3B}"/>
    <dgm:cxn modelId="{17C130F1-26FB-DD40-816B-09969AEFB0E8}" srcId="{A5624CA3-C388-6E4A-ADA5-7849DC0C753C}" destId="{6DFD7CB1-ACF8-DA45-8855-C7175B8C9D48}" srcOrd="0" destOrd="0" parTransId="{A9320F0B-5E5D-5346-AA18-1D2CB8CB1965}" sibTransId="{90317788-20A3-8045-8CE4-CD8D06D60136}"/>
    <dgm:cxn modelId="{19EF4AFE-1B3C-BF48-97C5-6FB9DEF5D096}" srcId="{CFCBCB59-164C-2B40-8E15-57F51E506475}" destId="{6EC0A853-75C3-9144-B43A-C3139DF009DA}" srcOrd="1" destOrd="0" parTransId="{0C74C2C9-512B-DC4F-AEED-3F9B941BD048}" sibTransId="{2E3583FB-BF86-DF44-B538-270BB40EC7CF}"/>
    <dgm:cxn modelId="{4E33D56E-9EFE-A143-A222-DD7A606A39D2}" type="presParOf" srcId="{56DFF488-80C9-4C4F-9E53-59FC4E42E7C4}" destId="{C643EC53-9AF2-9743-8A0A-1F079F43D46D}" srcOrd="0" destOrd="0" presId="urn:microsoft.com/office/officeart/2005/8/layout/vList5"/>
    <dgm:cxn modelId="{61EF312C-77BC-8246-B254-8B01EE25354B}" type="presParOf" srcId="{C643EC53-9AF2-9743-8A0A-1F079F43D46D}" destId="{17646E54-C973-7844-81BB-0A54433EDD72}" srcOrd="0" destOrd="0" presId="urn:microsoft.com/office/officeart/2005/8/layout/vList5"/>
    <dgm:cxn modelId="{ACDF7675-BACC-6F47-86E3-A2DE012DD3E3}" type="presParOf" srcId="{C643EC53-9AF2-9743-8A0A-1F079F43D46D}" destId="{70B7B452-78D1-A247-AE98-C3416400DB08}" srcOrd="1" destOrd="0" presId="urn:microsoft.com/office/officeart/2005/8/layout/vList5"/>
    <dgm:cxn modelId="{ABE8101D-AF15-FB44-ACF5-49A9900A0681}" type="presParOf" srcId="{56DFF488-80C9-4C4F-9E53-59FC4E42E7C4}" destId="{38106A53-EFFA-244B-BBA2-4618467E0006}" srcOrd="1" destOrd="0" presId="urn:microsoft.com/office/officeart/2005/8/layout/vList5"/>
    <dgm:cxn modelId="{876F7EE4-39A0-E54C-AD97-45CA3730E58B}" type="presParOf" srcId="{56DFF488-80C9-4C4F-9E53-59FC4E42E7C4}" destId="{81949775-B7CA-4D4C-B877-340A45305D6F}" srcOrd="2" destOrd="0" presId="urn:microsoft.com/office/officeart/2005/8/layout/vList5"/>
    <dgm:cxn modelId="{A4ECF9EF-6B47-CB45-A242-E0F833A30E76}" type="presParOf" srcId="{81949775-B7CA-4D4C-B877-340A45305D6F}" destId="{24C10F38-7B3F-754D-B7E0-85FEE3FE613A}" srcOrd="0" destOrd="0" presId="urn:microsoft.com/office/officeart/2005/8/layout/vList5"/>
    <dgm:cxn modelId="{C850608B-9BDF-5E40-846E-D97A9FC53951}" type="presParOf" srcId="{81949775-B7CA-4D4C-B877-340A45305D6F}" destId="{AB1B3CCC-490F-B249-8566-BCFAB20B4DC7}" srcOrd="1" destOrd="0" presId="urn:microsoft.com/office/officeart/2005/8/layout/vList5"/>
    <dgm:cxn modelId="{F0AACADE-C141-B04F-A020-BEBAFAD78FE2}" type="presParOf" srcId="{56DFF488-80C9-4C4F-9E53-59FC4E42E7C4}" destId="{221AFBE1-3199-EC4E-9BEB-6EDC07699E78}" srcOrd="3" destOrd="0" presId="urn:microsoft.com/office/officeart/2005/8/layout/vList5"/>
    <dgm:cxn modelId="{5B01020A-3A1E-6843-81EF-F709EB7FBC1B}" type="presParOf" srcId="{56DFF488-80C9-4C4F-9E53-59FC4E42E7C4}" destId="{A05F9A59-D5AC-1D4D-9F31-18281CB7A28C}" srcOrd="4" destOrd="0" presId="urn:microsoft.com/office/officeart/2005/8/layout/vList5"/>
    <dgm:cxn modelId="{F5ACFD4D-AFBC-804D-9ECA-9ED9A00865A4}" type="presParOf" srcId="{A05F9A59-D5AC-1D4D-9F31-18281CB7A28C}" destId="{5B791FF2-4BD5-7D46-A2FC-756EF8A6EEA0}" srcOrd="0" destOrd="0" presId="urn:microsoft.com/office/officeart/2005/8/layout/vList5"/>
    <dgm:cxn modelId="{B1E911E4-0147-BB4D-AF60-8D1E1CDE8CD4}" type="presParOf" srcId="{A05F9A59-D5AC-1D4D-9F31-18281CB7A28C}" destId="{C56DA5E2-AD96-FA40-968F-28F3E017A8D3}" srcOrd="1" destOrd="0" presId="urn:microsoft.com/office/officeart/2005/8/layout/vList5"/>
    <dgm:cxn modelId="{9675EF4F-B5FB-434C-962C-BCB52A033E20}" type="presParOf" srcId="{56DFF488-80C9-4C4F-9E53-59FC4E42E7C4}" destId="{9620D393-B4BE-9843-9DF7-3E4490FC8D75}" srcOrd="5" destOrd="0" presId="urn:microsoft.com/office/officeart/2005/8/layout/vList5"/>
    <dgm:cxn modelId="{0CCB0162-0D7E-D046-92AC-77C075D43D89}" type="presParOf" srcId="{56DFF488-80C9-4C4F-9E53-59FC4E42E7C4}" destId="{33C2DCB1-5DCB-6441-B00D-4F55D9BBB79F}" srcOrd="6" destOrd="0" presId="urn:microsoft.com/office/officeart/2005/8/layout/vList5"/>
    <dgm:cxn modelId="{E3CC341C-DCAD-7646-BF6E-5D63C58E5A06}" type="presParOf" srcId="{33C2DCB1-5DCB-6441-B00D-4F55D9BBB79F}" destId="{12B1C6E8-95A4-6E4D-8F3D-798B13D352D2}" srcOrd="0" destOrd="0" presId="urn:microsoft.com/office/officeart/2005/8/layout/vList5"/>
    <dgm:cxn modelId="{C3F1B6C2-E284-2249-A007-83E22F7F1370}" type="presParOf" srcId="{33C2DCB1-5DCB-6441-B00D-4F55D9BBB79F}" destId="{F897FDB9-4029-3546-8224-A0C3B5F7D129}" srcOrd="1" destOrd="0" presId="urn:microsoft.com/office/officeart/2005/8/layout/vList5"/>
    <dgm:cxn modelId="{6FA9AE74-3AA2-6945-BB90-26B5356903D0}" type="presParOf" srcId="{56DFF488-80C9-4C4F-9E53-59FC4E42E7C4}" destId="{3FCD53D8-A7EE-B945-ADC6-E952183FF372}" srcOrd="7" destOrd="0" presId="urn:microsoft.com/office/officeart/2005/8/layout/vList5"/>
    <dgm:cxn modelId="{2B019A41-B611-8E4E-A8D1-29B759C46D2C}" type="presParOf" srcId="{56DFF488-80C9-4C4F-9E53-59FC4E42E7C4}" destId="{FA63C991-BC68-4B46-8EC3-4F0CBFDD6E99}" srcOrd="8" destOrd="0" presId="urn:microsoft.com/office/officeart/2005/8/layout/vList5"/>
    <dgm:cxn modelId="{B80F0ED0-0169-6740-B7C7-F97C8AECE6B5}" type="presParOf" srcId="{FA63C991-BC68-4B46-8EC3-4F0CBFDD6E99}" destId="{B49660A8-9242-404E-B3A6-0EE41FE54C4C}" srcOrd="0" destOrd="0" presId="urn:microsoft.com/office/officeart/2005/8/layout/vList5"/>
    <dgm:cxn modelId="{F21FB8AC-0FC9-3F49-BB5B-F66FEAADE870}" type="presParOf" srcId="{FA63C991-BC68-4B46-8EC3-4F0CBFDD6E99}" destId="{AD83BCAC-B38E-9440-B63F-CB169245BB26}"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EDE89-FCE2-B44E-8656-4946C2B0A474}">
      <dsp:nvSpPr>
        <dsp:cNvPr id="0" name=""/>
        <dsp:cNvSpPr/>
      </dsp:nvSpPr>
      <dsp:spPr>
        <a:xfrm rot="10800000">
          <a:off x="2095159" y="921"/>
          <a:ext cx="6667500" cy="1663007"/>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3340"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b="0" i="0" u="none" kern="1200" dirty="0">
              <a:latin typeface="Roboto" panose="02000000000000000000" pitchFamily="2" charset="0"/>
              <a:ea typeface="Roboto" panose="02000000000000000000" pitchFamily="2" charset="0"/>
            </a:rPr>
            <a:t>Provide understanding about the current state of maternal health inequities in California.</a:t>
          </a:r>
          <a:endParaRPr lang="en-US" sz="2100" kern="1200" dirty="0">
            <a:latin typeface="Roboto" panose="02000000000000000000" pitchFamily="2" charset="0"/>
            <a:ea typeface="Roboto" panose="02000000000000000000" pitchFamily="2" charset="0"/>
          </a:endParaRPr>
        </a:p>
      </dsp:txBody>
      <dsp:txXfrm rot="10800000">
        <a:off x="2510911" y="921"/>
        <a:ext cx="6251748" cy="1663007"/>
      </dsp:txXfrm>
    </dsp:sp>
    <dsp:sp modelId="{90BCFCAC-5F16-E94F-95FE-5A1E3A639B12}">
      <dsp:nvSpPr>
        <dsp:cNvPr id="0" name=""/>
        <dsp:cNvSpPr/>
      </dsp:nvSpPr>
      <dsp:spPr>
        <a:xfrm>
          <a:off x="1263656" y="921"/>
          <a:ext cx="1663007" cy="1663007"/>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accent2">
              <a:shade val="80000"/>
              <a:hueOff val="0"/>
              <a:satOff val="0"/>
              <a:lumOff val="0"/>
              <a:alphaOff val="0"/>
            </a:schemeClr>
          </a:solidFill>
          <a:prstDash val="solid"/>
          <a:miter lim="800000"/>
        </a:ln>
        <a:effectLst>
          <a:outerShdw blurRad="50800" dist="50800" dir="5400000" algn="ctr" rotWithShape="0">
            <a:srgbClr val="10587D"/>
          </a:outerShdw>
        </a:effectLst>
      </dsp:spPr>
      <dsp:style>
        <a:lnRef idx="2">
          <a:scrgbClr r="0" g="0" b="0"/>
        </a:lnRef>
        <a:fillRef idx="1">
          <a:scrgbClr r="0" g="0" b="0"/>
        </a:fillRef>
        <a:effectRef idx="0">
          <a:scrgbClr r="0" g="0" b="0"/>
        </a:effectRef>
        <a:fontRef idx="minor"/>
      </dsp:style>
    </dsp:sp>
    <dsp:sp modelId="{A33B29BC-06BE-E14D-AB03-8D8C5C40C4D0}">
      <dsp:nvSpPr>
        <dsp:cNvPr id="0" name=""/>
        <dsp:cNvSpPr/>
      </dsp:nvSpPr>
      <dsp:spPr>
        <a:xfrm rot="10800000">
          <a:off x="2095159" y="2160349"/>
          <a:ext cx="6667500" cy="1663007"/>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3340"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b="0" i="0" u="none" strike="noStrike" kern="1200">
              <a:effectLst/>
              <a:latin typeface="Roboto" panose="02000000000000000000" pitchFamily="2" charset="0"/>
              <a:ea typeface="Roboto" panose="02000000000000000000" pitchFamily="2" charset="0"/>
            </a:rPr>
            <a:t>Build knowledge of the data available for stratification in the Maternal Data Center and how to use the data to drive maternal health quality improvement in their hospital setting.</a:t>
          </a:r>
          <a:endParaRPr lang="en-US" sz="2100" kern="1200" dirty="0">
            <a:latin typeface="Roboto" panose="02000000000000000000" pitchFamily="2" charset="0"/>
            <a:ea typeface="Roboto" panose="02000000000000000000" pitchFamily="2" charset="0"/>
          </a:endParaRPr>
        </a:p>
      </dsp:txBody>
      <dsp:txXfrm rot="10800000">
        <a:off x="2510911" y="2160349"/>
        <a:ext cx="6251748" cy="1663007"/>
      </dsp:txXfrm>
    </dsp:sp>
    <dsp:sp modelId="{AADABADC-D12C-F040-A6F4-05F872570801}">
      <dsp:nvSpPr>
        <dsp:cNvPr id="0" name=""/>
        <dsp:cNvSpPr/>
      </dsp:nvSpPr>
      <dsp:spPr>
        <a:xfrm>
          <a:off x="1263656" y="2160349"/>
          <a:ext cx="1663007" cy="1663007"/>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accent2">
              <a:shade val="80000"/>
              <a:hueOff val="0"/>
              <a:satOff val="0"/>
              <a:lumOff val="0"/>
              <a:alphaOff val="0"/>
            </a:schemeClr>
          </a:solidFill>
          <a:prstDash val="solid"/>
          <a:miter lim="800000"/>
        </a:ln>
        <a:effectLst>
          <a:outerShdw blurRad="50800" dist="50800" dir="5400000" algn="ctr" rotWithShape="0">
            <a:srgbClr val="10587D"/>
          </a:outerShdw>
        </a:effectLst>
      </dsp:spPr>
      <dsp:style>
        <a:lnRef idx="2">
          <a:scrgbClr r="0" g="0" b="0"/>
        </a:lnRef>
        <a:fillRef idx="1">
          <a:scrgbClr r="0" g="0" b="0"/>
        </a:fillRef>
        <a:effectRef idx="0">
          <a:scrgbClr r="0" g="0" b="0"/>
        </a:effectRef>
        <a:fontRef idx="minor"/>
      </dsp:style>
    </dsp:sp>
    <dsp:sp modelId="{EC2126F9-4BED-B345-B24F-B0BDBBC5A90A}">
      <dsp:nvSpPr>
        <dsp:cNvPr id="0" name=""/>
        <dsp:cNvSpPr/>
      </dsp:nvSpPr>
      <dsp:spPr>
        <a:xfrm rot="10800000">
          <a:off x="2095159" y="4319776"/>
          <a:ext cx="6667500" cy="1663007"/>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3340"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b="0" i="0" u="none" strike="noStrike" kern="1200" dirty="0">
              <a:effectLst/>
              <a:latin typeface="Roboto" panose="02000000000000000000" pitchFamily="2" charset="0"/>
              <a:ea typeface="Roboto" panose="02000000000000000000" pitchFamily="2" charset="0"/>
            </a:rPr>
            <a:t>Share knowledge of tools, resources, and support about new CMQCC initiatives coming soon for hospitals in CA.</a:t>
          </a:r>
          <a:endParaRPr lang="en-US" sz="2100" kern="1200" dirty="0">
            <a:latin typeface="Roboto" panose="02000000000000000000" pitchFamily="2" charset="0"/>
            <a:ea typeface="Roboto" panose="02000000000000000000" pitchFamily="2" charset="0"/>
          </a:endParaRPr>
        </a:p>
      </dsp:txBody>
      <dsp:txXfrm rot="10800000">
        <a:off x="2510911" y="4319776"/>
        <a:ext cx="6251748" cy="1663007"/>
      </dsp:txXfrm>
    </dsp:sp>
    <dsp:sp modelId="{07EABD0A-FE9A-7B44-95BC-95EA3B74ADCA}">
      <dsp:nvSpPr>
        <dsp:cNvPr id="0" name=""/>
        <dsp:cNvSpPr/>
      </dsp:nvSpPr>
      <dsp:spPr>
        <a:xfrm>
          <a:off x="1263656" y="4319776"/>
          <a:ext cx="1663007" cy="1663007"/>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accent2">
              <a:shade val="80000"/>
              <a:hueOff val="0"/>
              <a:satOff val="0"/>
              <a:lumOff val="0"/>
              <a:alphaOff val="0"/>
            </a:schemeClr>
          </a:solidFill>
          <a:prstDash val="solid"/>
          <a:miter lim="800000"/>
        </a:ln>
        <a:effectLst>
          <a:outerShdw blurRad="50800" dist="50800" dir="5400000" algn="ctr" rotWithShape="0">
            <a:srgbClr val="10587D"/>
          </a:outerShdw>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DF73E-FB4A-AC4C-B8A6-6EDC0846AE88}">
      <dsp:nvSpPr>
        <dsp:cNvPr id="0" name=""/>
        <dsp:cNvSpPr/>
      </dsp:nvSpPr>
      <dsp:spPr>
        <a:xfrm>
          <a:off x="0" y="0"/>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rgbClr val="D96128"/>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36D7872-9D18-124D-9AAE-C51FCCD3AB3E}">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Roboto" panose="02000000000000000000" pitchFamily="2" charset="0"/>
              <a:ea typeface="Roboto" panose="02000000000000000000" pitchFamily="2" charset="0"/>
            </a:rPr>
            <a:t>CMQCC is a well-known quality improvement (QI) organization.</a:t>
          </a:r>
        </a:p>
      </dsp:txBody>
      <dsp:txXfrm>
        <a:off x="0" y="0"/>
        <a:ext cx="10515600" cy="1087834"/>
      </dsp:txXfrm>
    </dsp:sp>
    <dsp:sp modelId="{1B2B26AD-C91C-8B44-8B07-4DC250188B8F}">
      <dsp:nvSpPr>
        <dsp:cNvPr id="0" name=""/>
        <dsp:cNvSpPr/>
      </dsp:nvSpPr>
      <dsp:spPr>
        <a:xfrm>
          <a:off x="0" y="1087834"/>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AE61895-D13D-8E4B-9139-9AFF93DCC144}">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Roboto" panose="02000000000000000000" pitchFamily="2" charset="0"/>
              <a:ea typeface="Roboto" panose="02000000000000000000" pitchFamily="2" charset="0"/>
            </a:rPr>
            <a:t>Recognition that strides made in maternal health in California were unequal and there were disparate poor health outcomes, most affecting people of color.</a:t>
          </a:r>
        </a:p>
      </dsp:txBody>
      <dsp:txXfrm>
        <a:off x="0" y="1087834"/>
        <a:ext cx="10515600" cy="1087834"/>
      </dsp:txXfrm>
    </dsp:sp>
    <dsp:sp modelId="{E9BBA086-4E11-F54C-821A-33321FEBF623}">
      <dsp:nvSpPr>
        <dsp:cNvPr id="0" name=""/>
        <dsp:cNvSpPr/>
      </dsp:nvSpPr>
      <dsp:spPr>
        <a:xfrm>
          <a:off x="0" y="2175669"/>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F30CCFA-01F8-F548-9B8E-37E87FFA79BD}">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Roboto" panose="02000000000000000000" pitchFamily="2" charset="0"/>
              <a:ea typeface="Roboto" panose="02000000000000000000" pitchFamily="2" charset="0"/>
            </a:rPr>
            <a:t>Issues like microaggressions, racism, disrespect, and overall unequal treatment were not adequately addressed in maternal care.</a:t>
          </a:r>
        </a:p>
      </dsp:txBody>
      <dsp:txXfrm>
        <a:off x="0" y="2175669"/>
        <a:ext cx="10515600" cy="1087834"/>
      </dsp:txXfrm>
    </dsp:sp>
    <dsp:sp modelId="{0C00AEC0-9645-2745-B350-699068483F88}">
      <dsp:nvSpPr>
        <dsp:cNvPr id="0" name=""/>
        <dsp:cNvSpPr/>
      </dsp:nvSpPr>
      <dsp:spPr>
        <a:xfrm>
          <a:off x="0" y="3263503"/>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42E6A22-D11A-4B44-A8B3-B135E878C04A}">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Roboto" panose="02000000000000000000" pitchFamily="2" charset="0"/>
              <a:ea typeface="Roboto" panose="02000000000000000000" pitchFamily="2" charset="0"/>
            </a:rPr>
            <a:t>Required transition in thinking and understanding about our approach to QI.</a:t>
          </a:r>
        </a:p>
      </dsp:txBody>
      <dsp:txXfrm>
        <a:off x="0" y="3263503"/>
        <a:ext cx="10515600" cy="10878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36019-0D2C-D945-8494-D1F72CF32FF1}">
      <dsp:nvSpPr>
        <dsp:cNvPr id="0" name=""/>
        <dsp:cNvSpPr/>
      </dsp:nvSpPr>
      <dsp:spPr>
        <a:xfrm>
          <a:off x="0" y="4444481"/>
          <a:ext cx="8128000" cy="97234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Creation of a birth equity agenda</a:t>
          </a:r>
        </a:p>
      </dsp:txBody>
      <dsp:txXfrm>
        <a:off x="0" y="4444481"/>
        <a:ext cx="8128000" cy="972343"/>
      </dsp:txXfrm>
    </dsp:sp>
    <dsp:sp modelId="{D8A50461-54CD-814F-8884-F0D63A18E5C4}">
      <dsp:nvSpPr>
        <dsp:cNvPr id="0" name=""/>
        <dsp:cNvSpPr/>
      </dsp:nvSpPr>
      <dsp:spPr>
        <a:xfrm rot="10800000">
          <a:off x="0" y="2963601"/>
          <a:ext cx="8128000" cy="1495464"/>
        </a:xfrm>
        <a:prstGeom prst="upArrowCallout">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Continuous all-team Diversity Equity &amp;Inclusion learning</a:t>
          </a:r>
        </a:p>
      </dsp:txBody>
      <dsp:txXfrm rot="10800000">
        <a:off x="0" y="2963601"/>
        <a:ext cx="8128000" cy="971708"/>
      </dsp:txXfrm>
    </dsp:sp>
    <dsp:sp modelId="{64414044-BB4D-E148-B815-CB355ADD565E}">
      <dsp:nvSpPr>
        <dsp:cNvPr id="0" name=""/>
        <dsp:cNvSpPr/>
      </dsp:nvSpPr>
      <dsp:spPr>
        <a:xfrm rot="10800000">
          <a:off x="0" y="1482721"/>
          <a:ext cx="8128000" cy="1495464"/>
        </a:xfrm>
        <a:prstGeom prst="upArrowCallout">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Creation of birth equity team</a:t>
          </a:r>
          <a:endParaRPr lang="en-US" sz="2600" kern="1200" dirty="0"/>
        </a:p>
      </dsp:txBody>
      <dsp:txXfrm rot="10800000">
        <a:off x="0" y="1482721"/>
        <a:ext cx="8128000" cy="971708"/>
      </dsp:txXfrm>
    </dsp:sp>
    <dsp:sp modelId="{1AF4FC81-F548-0242-9695-3ED15CFCC907}">
      <dsp:nvSpPr>
        <dsp:cNvPr id="0" name=""/>
        <dsp:cNvSpPr/>
      </dsp:nvSpPr>
      <dsp:spPr>
        <a:xfrm rot="10800000">
          <a:off x="0" y="1842"/>
          <a:ext cx="8128000" cy="1495464"/>
        </a:xfrm>
        <a:prstGeom prst="upArrowCallou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Completion of an internal assessment</a:t>
          </a:r>
        </a:p>
      </dsp:txBody>
      <dsp:txXfrm rot="10800000">
        <a:off x="0" y="1842"/>
        <a:ext cx="8128000" cy="9717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8B00F-DF59-5D47-B63C-94C158CDD733}">
      <dsp:nvSpPr>
        <dsp:cNvPr id="0" name=""/>
        <dsp:cNvSpPr/>
      </dsp:nvSpPr>
      <dsp:spPr>
        <a:xfrm>
          <a:off x="3345532" y="301702"/>
          <a:ext cx="2511007" cy="2511007"/>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Why Equity-centered care?</a:t>
          </a:r>
        </a:p>
      </dsp:txBody>
      <dsp:txXfrm>
        <a:off x="3713260" y="669430"/>
        <a:ext cx="1775551" cy="1775551"/>
      </dsp:txXfrm>
    </dsp:sp>
    <dsp:sp modelId="{2FF08633-1E79-3D4B-9232-EDF820B0DA79}">
      <dsp:nvSpPr>
        <dsp:cNvPr id="0" name=""/>
        <dsp:cNvSpPr/>
      </dsp:nvSpPr>
      <dsp:spPr>
        <a:xfrm rot="9904109">
          <a:off x="1366076" y="1802675"/>
          <a:ext cx="1945296" cy="715637"/>
        </a:xfrm>
        <a:prstGeom prst="lef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EC14E2FA-7A4A-FA49-9E15-C1C6659DFD21}">
      <dsp:nvSpPr>
        <dsp:cNvPr id="0" name=""/>
        <dsp:cNvSpPr/>
      </dsp:nvSpPr>
      <dsp:spPr>
        <a:xfrm>
          <a:off x="206189" y="1456928"/>
          <a:ext cx="2385457" cy="1908365"/>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Equitable care does not happen on its own</a:t>
          </a:r>
        </a:p>
      </dsp:txBody>
      <dsp:txXfrm>
        <a:off x="262083" y="1512822"/>
        <a:ext cx="2273669" cy="1796577"/>
      </dsp:txXfrm>
    </dsp:sp>
    <dsp:sp modelId="{872E55C8-36BC-1040-AEE7-CB952D739CB9}">
      <dsp:nvSpPr>
        <dsp:cNvPr id="0" name=""/>
        <dsp:cNvSpPr/>
      </dsp:nvSpPr>
      <dsp:spPr>
        <a:xfrm rot="5436063">
          <a:off x="3699325" y="3435255"/>
          <a:ext cx="1756510" cy="715637"/>
        </a:xfrm>
        <a:prstGeom prst="leftArrow">
          <a:avLst>
            <a:gd name="adj1" fmla="val 60000"/>
            <a:gd name="adj2" fmla="val 50000"/>
          </a:avLst>
        </a:prstGeom>
        <a:gradFill rotWithShape="0">
          <a:gsLst>
            <a:gs pos="0">
              <a:schemeClr val="accent3">
                <a:hueOff val="1355300"/>
                <a:satOff val="50000"/>
                <a:lumOff val="-7353"/>
                <a:alphaOff val="0"/>
                <a:lumMod val="110000"/>
                <a:satMod val="105000"/>
                <a:tint val="67000"/>
              </a:schemeClr>
            </a:gs>
            <a:gs pos="50000">
              <a:schemeClr val="accent3">
                <a:hueOff val="1355300"/>
                <a:satOff val="50000"/>
                <a:lumOff val="-7353"/>
                <a:alphaOff val="0"/>
                <a:lumMod val="105000"/>
                <a:satMod val="103000"/>
                <a:tint val="73000"/>
              </a:schemeClr>
            </a:gs>
            <a:gs pos="100000">
              <a:schemeClr val="accent3">
                <a:hueOff val="1355300"/>
                <a:satOff val="50000"/>
                <a:lumOff val="-735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DE35EFE3-9D25-3F4D-94AE-46F82539E992}">
      <dsp:nvSpPr>
        <dsp:cNvPr id="0" name=""/>
        <dsp:cNvSpPr/>
      </dsp:nvSpPr>
      <dsp:spPr>
        <a:xfrm>
          <a:off x="3375639" y="3717098"/>
          <a:ext cx="2385457" cy="1908365"/>
        </a:xfrm>
        <a:prstGeom prst="roundRect">
          <a:avLst>
            <a:gd name="adj" fmla="val 10000"/>
          </a:avLst>
        </a:prstGeom>
        <a:gradFill rotWithShape="0">
          <a:gsLst>
            <a:gs pos="0">
              <a:schemeClr val="accent3">
                <a:hueOff val="1355300"/>
                <a:satOff val="50000"/>
                <a:lumOff val="-7353"/>
                <a:alphaOff val="0"/>
                <a:lumMod val="110000"/>
                <a:satMod val="105000"/>
                <a:tint val="67000"/>
              </a:schemeClr>
            </a:gs>
            <a:gs pos="50000">
              <a:schemeClr val="accent3">
                <a:hueOff val="1355300"/>
                <a:satOff val="50000"/>
                <a:lumOff val="-7353"/>
                <a:alphaOff val="0"/>
                <a:lumMod val="105000"/>
                <a:satMod val="103000"/>
                <a:tint val="73000"/>
              </a:schemeClr>
            </a:gs>
            <a:gs pos="100000">
              <a:schemeClr val="accent3">
                <a:hueOff val="1355300"/>
                <a:satOff val="50000"/>
                <a:lumOff val="-7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Elevate the voices of patients</a:t>
          </a:r>
        </a:p>
      </dsp:txBody>
      <dsp:txXfrm>
        <a:off x="3431533" y="3772992"/>
        <a:ext cx="2273669" cy="1796577"/>
      </dsp:txXfrm>
    </dsp:sp>
    <dsp:sp modelId="{1202999E-09EB-3743-AD6B-1B33F5AC4EC2}">
      <dsp:nvSpPr>
        <dsp:cNvPr id="0" name=""/>
        <dsp:cNvSpPr/>
      </dsp:nvSpPr>
      <dsp:spPr>
        <a:xfrm rot="874602">
          <a:off x="5897395" y="1799135"/>
          <a:ext cx="2019906" cy="715637"/>
        </a:xfrm>
        <a:prstGeom prst="leftArrow">
          <a:avLst>
            <a:gd name="adj1" fmla="val 60000"/>
            <a:gd name="adj2" fmla="val 50000"/>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729CD14-66D1-634F-B94D-54FA241E569D}">
      <dsp:nvSpPr>
        <dsp:cNvPr id="0" name=""/>
        <dsp:cNvSpPr/>
      </dsp:nvSpPr>
      <dsp:spPr>
        <a:xfrm>
          <a:off x="6692065" y="1456952"/>
          <a:ext cx="2385457" cy="1908365"/>
        </a:xfrm>
        <a:prstGeom prst="roundRect">
          <a:avLst>
            <a:gd name="adj" fmla="val 10000"/>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Create new opportunities for healthcare teams to engage with patients</a:t>
          </a:r>
        </a:p>
      </dsp:txBody>
      <dsp:txXfrm>
        <a:off x="6747959" y="1512846"/>
        <a:ext cx="2273669" cy="17965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14FAB-0FA7-4C46-9078-04217761B483}">
      <dsp:nvSpPr>
        <dsp:cNvPr id="0" name=""/>
        <dsp:cNvSpPr/>
      </dsp:nvSpPr>
      <dsp:spPr>
        <a:xfrm>
          <a:off x="8664603" y="446490"/>
          <a:ext cx="1264141" cy="1264141"/>
        </a:xfrm>
        <a:prstGeom prst="rect">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1FD0D5A1-F0C7-4E6B-A4C4-8A10BD48E088}">
      <dsp:nvSpPr>
        <dsp:cNvPr id="0" name=""/>
        <dsp:cNvSpPr/>
      </dsp:nvSpPr>
      <dsp:spPr>
        <a:xfrm>
          <a:off x="8925394" y="788558"/>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98BC45-187A-45B8-934B-5393285F685C}">
      <dsp:nvSpPr>
        <dsp:cNvPr id="0" name=""/>
        <dsp:cNvSpPr/>
      </dsp:nvSpPr>
      <dsp:spPr>
        <a:xfrm>
          <a:off x="275954" y="1924346"/>
          <a:ext cx="2072362" cy="203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cap="none" dirty="0"/>
            <a:t>Outcomes stratified by race and ethnicity provided by CMQCC</a:t>
          </a:r>
        </a:p>
      </dsp:txBody>
      <dsp:txXfrm>
        <a:off x="275954" y="1924346"/>
        <a:ext cx="2072362" cy="2033945"/>
      </dsp:txXfrm>
    </dsp:sp>
    <dsp:sp modelId="{5C078BFC-B670-4C6E-B02B-546B47FA2FC1}">
      <dsp:nvSpPr>
        <dsp:cNvPr id="0" name=""/>
        <dsp:cNvSpPr/>
      </dsp:nvSpPr>
      <dsp:spPr>
        <a:xfrm>
          <a:off x="3427545" y="446490"/>
          <a:ext cx="1264141" cy="1264141"/>
        </a:xfrm>
        <a:prstGeom prst="rect">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F6E0F646-F13A-4D26-A35E-0239EBE522D5}">
      <dsp:nvSpPr>
        <dsp:cNvPr id="0" name=""/>
        <dsp:cNvSpPr/>
      </dsp:nvSpPr>
      <dsp:spPr>
        <a:xfrm>
          <a:off x="3722057" y="738112"/>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9D72E0-DA82-4E8D-833E-8A90527B0928}">
      <dsp:nvSpPr>
        <dsp:cNvPr id="0" name=""/>
        <dsp:cNvSpPr/>
      </dsp:nvSpPr>
      <dsp:spPr>
        <a:xfrm>
          <a:off x="2857703" y="1929695"/>
          <a:ext cx="2441139" cy="203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0" kern="1200" cap="none" dirty="0">
              <a:solidFill>
                <a:prstClr val="black">
                  <a:hueOff val="0"/>
                  <a:satOff val="0"/>
                  <a:lumOff val="0"/>
                  <a:alphaOff val="0"/>
                </a:prstClr>
              </a:solidFill>
              <a:latin typeface="Arial Nova Light"/>
              <a:ea typeface="+mn-ea"/>
              <a:cs typeface="+mn-cs"/>
            </a:rPr>
            <a:t>Initial educational opportunity: </a:t>
          </a:r>
        </a:p>
        <a:p>
          <a:pPr marL="0" lvl="0" indent="0" algn="ctr" defTabSz="800100">
            <a:lnSpc>
              <a:spcPct val="100000"/>
            </a:lnSpc>
            <a:spcBef>
              <a:spcPct val="0"/>
            </a:spcBef>
            <a:spcAft>
              <a:spcPct val="35000"/>
            </a:spcAft>
            <a:buNone/>
            <a:defRPr cap="all"/>
          </a:pPr>
          <a:r>
            <a:rPr lang="en-US" sz="1800" b="0" kern="1200" cap="none" dirty="0"/>
            <a:t>equity terms &amp; definitions </a:t>
          </a:r>
        </a:p>
        <a:p>
          <a:pPr marL="0" lvl="0" indent="0" algn="ctr" defTabSz="800100">
            <a:lnSpc>
              <a:spcPct val="100000"/>
            </a:lnSpc>
            <a:spcBef>
              <a:spcPct val="0"/>
            </a:spcBef>
            <a:spcAft>
              <a:spcPct val="35000"/>
            </a:spcAft>
            <a:buNone/>
            <a:defRPr cap="all"/>
          </a:pPr>
          <a:r>
            <a:rPr lang="en-US" sz="1800" b="0" kern="1200" cap="none" dirty="0"/>
            <a:t> the conversation followed</a:t>
          </a:r>
        </a:p>
      </dsp:txBody>
      <dsp:txXfrm>
        <a:off x="2857703" y="1929695"/>
        <a:ext cx="2441139" cy="2033945"/>
      </dsp:txXfrm>
    </dsp:sp>
    <dsp:sp modelId="{994A99EA-ACB3-42D5-B541-741520E39102}">
      <dsp:nvSpPr>
        <dsp:cNvPr id="0" name=""/>
        <dsp:cNvSpPr/>
      </dsp:nvSpPr>
      <dsp:spPr>
        <a:xfrm>
          <a:off x="402506" y="446490"/>
          <a:ext cx="1264141" cy="1264141"/>
        </a:xfrm>
        <a:prstGeom prst="rect">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8C12BA44-21B9-40FD-A811-A4B917B9344C}">
      <dsp:nvSpPr>
        <dsp:cNvPr id="0" name=""/>
        <dsp:cNvSpPr/>
      </dsp:nvSpPr>
      <dsp:spPr>
        <a:xfrm>
          <a:off x="671903" y="788558"/>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FE6558-5336-49D4-8792-A0A1FAD91649}">
      <dsp:nvSpPr>
        <dsp:cNvPr id="0" name=""/>
        <dsp:cNvSpPr/>
      </dsp:nvSpPr>
      <dsp:spPr>
        <a:xfrm>
          <a:off x="5623520" y="1990734"/>
          <a:ext cx="2072362" cy="203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cap="none" dirty="0">
              <a:latin typeface="+mn-lt"/>
            </a:rPr>
            <a:t>Assimilating the comments and experiencing the new environment </a:t>
          </a:r>
        </a:p>
        <a:p>
          <a:pPr marL="0" lvl="0" indent="0" algn="ctr" defTabSz="800100">
            <a:lnSpc>
              <a:spcPct val="100000"/>
            </a:lnSpc>
            <a:spcBef>
              <a:spcPct val="0"/>
            </a:spcBef>
            <a:spcAft>
              <a:spcPct val="35000"/>
            </a:spcAft>
            <a:buNone/>
            <a:defRPr cap="all"/>
          </a:pPr>
          <a:r>
            <a:rPr lang="en-US" sz="1800" kern="1200" cap="none" dirty="0">
              <a:solidFill>
                <a:prstClr val="black">
                  <a:hueOff val="0"/>
                  <a:satOff val="0"/>
                  <a:lumOff val="0"/>
                  <a:alphaOff val="0"/>
                </a:prstClr>
              </a:solidFill>
              <a:latin typeface="+mn-lt"/>
              <a:ea typeface="+mn-ea"/>
              <a:cs typeface="+mn-cs"/>
            </a:rPr>
            <a:t>brainstorming</a:t>
          </a:r>
          <a:r>
            <a:rPr lang="en-US" sz="1800" kern="1200" cap="none" dirty="0">
              <a:latin typeface="+mn-lt"/>
            </a:rPr>
            <a:t> how to move forward with change efforts</a:t>
          </a:r>
        </a:p>
      </dsp:txBody>
      <dsp:txXfrm>
        <a:off x="5623520" y="1990734"/>
        <a:ext cx="2072362" cy="2033945"/>
      </dsp:txXfrm>
    </dsp:sp>
    <dsp:sp modelId="{B87BB102-0A43-4CC3-BFDF-79E100CD6D86}">
      <dsp:nvSpPr>
        <dsp:cNvPr id="0" name=""/>
        <dsp:cNvSpPr/>
      </dsp:nvSpPr>
      <dsp:spPr>
        <a:xfrm>
          <a:off x="6009590" y="446490"/>
          <a:ext cx="1264141" cy="1264141"/>
        </a:xfrm>
        <a:prstGeom prst="rect">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D2AE6B4F-AC88-4FC8-9700-E4CFE987F201}">
      <dsp:nvSpPr>
        <dsp:cNvPr id="0" name=""/>
        <dsp:cNvSpPr/>
      </dsp:nvSpPr>
      <dsp:spPr>
        <a:xfrm>
          <a:off x="6294552" y="723808"/>
          <a:ext cx="725326" cy="72532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EFB1C1-AF6C-4117-A769-9F4AE38F4DCF}">
      <dsp:nvSpPr>
        <dsp:cNvPr id="0" name=""/>
        <dsp:cNvSpPr/>
      </dsp:nvSpPr>
      <dsp:spPr>
        <a:xfrm>
          <a:off x="8058546" y="1990734"/>
          <a:ext cx="2072362" cy="203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cap="none" dirty="0"/>
            <a:t>Initiated the new patient reported experience metric (prem) survey with patients</a:t>
          </a:r>
        </a:p>
      </dsp:txBody>
      <dsp:txXfrm>
        <a:off x="8058546" y="1990734"/>
        <a:ext cx="2072362" cy="20339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9B820-2BB2-4BA5-9471-E05A0FC42D02}">
      <dsp:nvSpPr>
        <dsp:cNvPr id="0" name=""/>
        <dsp:cNvSpPr/>
      </dsp:nvSpPr>
      <dsp:spPr>
        <a:xfrm>
          <a:off x="0" y="0"/>
          <a:ext cx="7232020" cy="139038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Clinical Lead Guidance</a:t>
          </a:r>
        </a:p>
      </dsp:txBody>
      <dsp:txXfrm>
        <a:off x="67873" y="67873"/>
        <a:ext cx="7096274" cy="1254634"/>
      </dsp:txXfrm>
    </dsp:sp>
    <dsp:sp modelId="{969385C5-30E6-4B97-AB8F-5418F18BEDA0}">
      <dsp:nvSpPr>
        <dsp:cNvPr id="0" name=""/>
        <dsp:cNvSpPr/>
      </dsp:nvSpPr>
      <dsp:spPr>
        <a:xfrm>
          <a:off x="0" y="1540243"/>
          <a:ext cx="7232020" cy="139038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Access to peer support</a:t>
          </a:r>
        </a:p>
      </dsp:txBody>
      <dsp:txXfrm>
        <a:off x="67873" y="1608116"/>
        <a:ext cx="7096274" cy="1254634"/>
      </dsp:txXfrm>
    </dsp:sp>
    <dsp:sp modelId="{6AFAD5E1-14A5-4A21-B055-2E54B1DCCD7C}">
      <dsp:nvSpPr>
        <dsp:cNvPr id="0" name=""/>
        <dsp:cNvSpPr/>
      </dsp:nvSpPr>
      <dsp:spPr>
        <a:xfrm>
          <a:off x="0" y="3023608"/>
          <a:ext cx="7232020" cy="139038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Space to have the hard conversations about racism</a:t>
          </a:r>
        </a:p>
      </dsp:txBody>
      <dsp:txXfrm>
        <a:off x="67873" y="3091481"/>
        <a:ext cx="7096274" cy="1254634"/>
      </dsp:txXfrm>
    </dsp:sp>
    <dsp:sp modelId="{A5291C57-04D2-42C1-B791-A65972988150}">
      <dsp:nvSpPr>
        <dsp:cNvPr id="0" name=""/>
        <dsp:cNvSpPr/>
      </dsp:nvSpPr>
      <dsp:spPr>
        <a:xfrm>
          <a:off x="0" y="4485468"/>
          <a:ext cx="7232020" cy="139038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Ability to reflect in order to address the denialist</a:t>
          </a:r>
        </a:p>
      </dsp:txBody>
      <dsp:txXfrm>
        <a:off x="67873" y="4553341"/>
        <a:ext cx="7096274" cy="12546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C041B-05C7-5843-924E-886932923CE3}">
      <dsp:nvSpPr>
        <dsp:cNvPr id="0" name=""/>
        <dsp:cNvSpPr/>
      </dsp:nvSpPr>
      <dsp:spPr>
        <a:xfrm>
          <a:off x="3815212" y="1576881"/>
          <a:ext cx="3830742" cy="3830742"/>
        </a:xfrm>
        <a:prstGeom prst="ellipse">
          <a:avLst/>
        </a:prstGeom>
        <a:solidFill>
          <a:schemeClr val="accent3">
            <a:alpha val="50000"/>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81280" tIns="81280" rIns="81280" bIns="81280" numCol="1" spcCol="1270" anchor="ctr" anchorCtr="0">
          <a:noAutofit/>
        </a:bodyPr>
        <a:lstStyle/>
        <a:p>
          <a:pPr marL="0" lvl="0" indent="0" algn="ctr" defTabSz="2844800">
            <a:lnSpc>
              <a:spcPct val="90000"/>
            </a:lnSpc>
            <a:spcBef>
              <a:spcPct val="0"/>
            </a:spcBef>
            <a:spcAft>
              <a:spcPct val="35000"/>
            </a:spcAft>
            <a:buNone/>
          </a:pPr>
          <a:r>
            <a:rPr lang="en-US" sz="6400" kern="1200" dirty="0"/>
            <a:t>CMQCC</a:t>
          </a:r>
        </a:p>
      </dsp:txBody>
      <dsp:txXfrm>
        <a:off x="4376211" y="2137880"/>
        <a:ext cx="2708744" cy="2708744"/>
      </dsp:txXfrm>
    </dsp:sp>
    <dsp:sp modelId="{3E28ABE5-8E13-6F47-8F31-80F1E2372D97}">
      <dsp:nvSpPr>
        <dsp:cNvPr id="0" name=""/>
        <dsp:cNvSpPr/>
      </dsp:nvSpPr>
      <dsp:spPr>
        <a:xfrm>
          <a:off x="4772897" y="37877"/>
          <a:ext cx="1915371" cy="1915371"/>
        </a:xfrm>
        <a:prstGeom prst="ellipse">
          <a:avLst/>
        </a:prstGeom>
        <a:solidFill>
          <a:schemeClr val="accent3">
            <a:alpha val="50000"/>
            <a:hueOff val="301178"/>
            <a:satOff val="11111"/>
            <a:lumOff val="-1634"/>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State and Federal Government Agencies</a:t>
          </a:r>
          <a:endParaRPr lang="en-US" sz="1500" kern="1200" dirty="0"/>
        </a:p>
      </dsp:txBody>
      <dsp:txXfrm>
        <a:off x="5053397" y="318377"/>
        <a:ext cx="1354371" cy="1354371"/>
      </dsp:txXfrm>
    </dsp:sp>
    <dsp:sp modelId="{BFB4907F-C8DA-0643-9530-7903393ED75B}">
      <dsp:nvSpPr>
        <dsp:cNvPr id="0" name=""/>
        <dsp:cNvSpPr/>
      </dsp:nvSpPr>
      <dsp:spPr>
        <a:xfrm>
          <a:off x="6377739" y="621991"/>
          <a:ext cx="1915371" cy="1915371"/>
        </a:xfrm>
        <a:prstGeom prst="ellipse">
          <a:avLst/>
        </a:prstGeom>
        <a:solidFill>
          <a:schemeClr val="accent3">
            <a:alpha val="50000"/>
            <a:hueOff val="602355"/>
            <a:satOff val="22222"/>
            <a:lumOff val="-3268"/>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Hospitals</a:t>
          </a:r>
        </a:p>
      </dsp:txBody>
      <dsp:txXfrm>
        <a:off x="6658239" y="902491"/>
        <a:ext cx="1354371" cy="1354371"/>
      </dsp:txXfrm>
    </dsp:sp>
    <dsp:sp modelId="{EC483A90-5DB0-B943-B96E-BA5E8EE97171}">
      <dsp:nvSpPr>
        <dsp:cNvPr id="0" name=""/>
        <dsp:cNvSpPr/>
      </dsp:nvSpPr>
      <dsp:spPr>
        <a:xfrm>
          <a:off x="7231657" y="2101021"/>
          <a:ext cx="1915371" cy="1915371"/>
        </a:xfrm>
        <a:prstGeom prst="ellipse">
          <a:avLst/>
        </a:prstGeom>
        <a:solidFill>
          <a:schemeClr val="accent3">
            <a:alpha val="50000"/>
            <a:hueOff val="903533"/>
            <a:satOff val="33333"/>
            <a:lumOff val="-4902"/>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Public, Patient, Consumer and Community Groups</a:t>
          </a:r>
        </a:p>
      </dsp:txBody>
      <dsp:txXfrm>
        <a:off x="7512157" y="2381521"/>
        <a:ext cx="1354371" cy="1354371"/>
      </dsp:txXfrm>
    </dsp:sp>
    <dsp:sp modelId="{E6140F38-A42D-5244-9C42-31E396D7F3E5}">
      <dsp:nvSpPr>
        <dsp:cNvPr id="0" name=""/>
        <dsp:cNvSpPr/>
      </dsp:nvSpPr>
      <dsp:spPr>
        <a:xfrm>
          <a:off x="6935095" y="3782912"/>
          <a:ext cx="1915371" cy="1915371"/>
        </a:xfrm>
        <a:prstGeom prst="ellipse">
          <a:avLst/>
        </a:prstGeom>
        <a:solidFill>
          <a:schemeClr val="accent3">
            <a:alpha val="50000"/>
            <a:hueOff val="1204711"/>
            <a:satOff val="44444"/>
            <a:lumOff val="-6536"/>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Key Medical and Nursing Leaders</a:t>
          </a:r>
          <a:endParaRPr lang="en-US" sz="1500" kern="1200" dirty="0"/>
        </a:p>
      </dsp:txBody>
      <dsp:txXfrm>
        <a:off x="7215595" y="4063412"/>
        <a:ext cx="1354371" cy="1354371"/>
      </dsp:txXfrm>
    </dsp:sp>
    <dsp:sp modelId="{CC46C221-341F-2447-AD20-20DEEDAF61BD}">
      <dsp:nvSpPr>
        <dsp:cNvPr id="0" name=""/>
        <dsp:cNvSpPr/>
      </dsp:nvSpPr>
      <dsp:spPr>
        <a:xfrm>
          <a:off x="5626816" y="4880688"/>
          <a:ext cx="1915371" cy="1915371"/>
        </a:xfrm>
        <a:prstGeom prst="ellipse">
          <a:avLst/>
        </a:prstGeom>
        <a:solidFill>
          <a:schemeClr val="accent3">
            <a:alpha val="50000"/>
            <a:hueOff val="1505888"/>
            <a:satOff val="55556"/>
            <a:lumOff val="-817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Community Birthing Advocates, Doulas and Midwifes</a:t>
          </a:r>
          <a:endParaRPr lang="en-US" sz="1500" kern="1200" dirty="0"/>
        </a:p>
      </dsp:txBody>
      <dsp:txXfrm>
        <a:off x="5907316" y="5161188"/>
        <a:ext cx="1354371" cy="1354371"/>
      </dsp:txXfrm>
    </dsp:sp>
    <dsp:sp modelId="{B3AED3D3-4D56-944E-B2F6-4F36968E0AF1}">
      <dsp:nvSpPr>
        <dsp:cNvPr id="0" name=""/>
        <dsp:cNvSpPr/>
      </dsp:nvSpPr>
      <dsp:spPr>
        <a:xfrm>
          <a:off x="3918979" y="4880688"/>
          <a:ext cx="1915371" cy="1915371"/>
        </a:xfrm>
        <a:prstGeom prst="ellipse">
          <a:avLst/>
        </a:prstGeom>
        <a:solidFill>
          <a:schemeClr val="accent3">
            <a:alpha val="50000"/>
            <a:hueOff val="1807066"/>
            <a:satOff val="66667"/>
            <a:lumOff val="-9804"/>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Professional Groups (California sections of national organizations)</a:t>
          </a:r>
          <a:endParaRPr lang="en-US" sz="1500" kern="1200" dirty="0"/>
        </a:p>
      </dsp:txBody>
      <dsp:txXfrm>
        <a:off x="4199479" y="5161188"/>
        <a:ext cx="1354371" cy="1354371"/>
      </dsp:txXfrm>
    </dsp:sp>
    <dsp:sp modelId="{0F724265-BC5A-5A49-9E19-740A0166F6FA}">
      <dsp:nvSpPr>
        <dsp:cNvPr id="0" name=""/>
        <dsp:cNvSpPr/>
      </dsp:nvSpPr>
      <dsp:spPr>
        <a:xfrm>
          <a:off x="2610700" y="3782912"/>
          <a:ext cx="1915371" cy="1915371"/>
        </a:xfrm>
        <a:prstGeom prst="ellipse">
          <a:avLst/>
        </a:prstGeom>
        <a:solidFill>
          <a:schemeClr val="accent3">
            <a:alpha val="50000"/>
            <a:hueOff val="2108244"/>
            <a:satOff val="77778"/>
            <a:lumOff val="-11438"/>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Health Plans</a:t>
          </a:r>
          <a:endParaRPr lang="en-US" sz="1500" kern="1200" dirty="0"/>
        </a:p>
      </dsp:txBody>
      <dsp:txXfrm>
        <a:off x="2891200" y="4063412"/>
        <a:ext cx="1354371" cy="1354371"/>
      </dsp:txXfrm>
    </dsp:sp>
    <dsp:sp modelId="{60DF1D64-405F-294C-92BA-B1FFC9324E97}">
      <dsp:nvSpPr>
        <dsp:cNvPr id="0" name=""/>
        <dsp:cNvSpPr/>
      </dsp:nvSpPr>
      <dsp:spPr>
        <a:xfrm>
          <a:off x="2314138" y="2101021"/>
          <a:ext cx="1915371" cy="1915371"/>
        </a:xfrm>
        <a:prstGeom prst="ellipse">
          <a:avLst/>
        </a:prstGeom>
        <a:solidFill>
          <a:schemeClr val="accent3">
            <a:alpha val="50000"/>
            <a:hueOff val="2409421"/>
            <a:satOff val="88889"/>
            <a:lumOff val="-13072"/>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Membership Associations</a:t>
          </a:r>
          <a:endParaRPr lang="en-US" sz="1500" kern="1200" dirty="0"/>
        </a:p>
      </dsp:txBody>
      <dsp:txXfrm>
        <a:off x="2594638" y="2381521"/>
        <a:ext cx="1354371" cy="1354371"/>
      </dsp:txXfrm>
    </dsp:sp>
    <dsp:sp modelId="{1E57C79E-F240-F645-B116-2248BB0A5310}">
      <dsp:nvSpPr>
        <dsp:cNvPr id="0" name=""/>
        <dsp:cNvSpPr/>
      </dsp:nvSpPr>
      <dsp:spPr>
        <a:xfrm>
          <a:off x="3168056" y="621991"/>
          <a:ext cx="1915371" cy="1915371"/>
        </a:xfrm>
        <a:prstGeom prst="ellipse">
          <a:avLst/>
        </a:prstGeom>
        <a:solidFill>
          <a:schemeClr val="accent3">
            <a:alpha val="50000"/>
            <a:hueOff val="2710599"/>
            <a:satOff val="100000"/>
            <a:lumOff val="-14706"/>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Funders</a:t>
          </a:r>
        </a:p>
      </dsp:txBody>
      <dsp:txXfrm>
        <a:off x="3448556" y="902491"/>
        <a:ext cx="1354371" cy="13543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20747-8774-6B4E-A8E2-A447EF2AC2E8}">
      <dsp:nvSpPr>
        <dsp:cNvPr id="0" name=""/>
        <dsp:cNvSpPr/>
      </dsp:nvSpPr>
      <dsp:spPr>
        <a:xfrm rot="5400000">
          <a:off x="4598884" y="-1676543"/>
          <a:ext cx="1245244" cy="4914359"/>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latin typeface="Roboto Condensed Light" panose="02000000000000000000" pitchFamily="2" charset="0"/>
              <a:ea typeface="Roboto Condensed Light" panose="02000000000000000000" pitchFamily="2" charset="0"/>
            </a:rPr>
            <a:t>Website – 1 Week</a:t>
          </a:r>
        </a:p>
      </dsp:txBody>
      <dsp:txXfrm rot="-5400000">
        <a:off x="2764327" y="218802"/>
        <a:ext cx="4853571" cy="1123668"/>
      </dsp:txXfrm>
    </dsp:sp>
    <dsp:sp modelId="{40D1B5AF-66E4-1242-90A4-E5B7FC5A9514}">
      <dsp:nvSpPr>
        <dsp:cNvPr id="0" name=""/>
        <dsp:cNvSpPr/>
      </dsp:nvSpPr>
      <dsp:spPr>
        <a:xfrm>
          <a:off x="0" y="2358"/>
          <a:ext cx="2764326" cy="1556555"/>
        </a:xfrm>
        <a:prstGeom prst="roundRect">
          <a:avLst/>
        </a:prstGeom>
        <a:gradFill rotWithShape="0">
          <a:gsLst>
            <a:gs pos="0">
              <a:schemeClr val="accent2">
                <a:alpha val="90000"/>
                <a:hueOff val="0"/>
                <a:satOff val="0"/>
                <a:lumOff val="0"/>
                <a:alphaOff val="0"/>
                <a:lumMod val="110000"/>
                <a:satMod val="105000"/>
                <a:tint val="67000"/>
              </a:schemeClr>
            </a:gs>
            <a:gs pos="50000">
              <a:schemeClr val="accent2">
                <a:alpha val="90000"/>
                <a:hueOff val="0"/>
                <a:satOff val="0"/>
                <a:lumOff val="0"/>
                <a:alphaOff val="0"/>
                <a:lumMod val="105000"/>
                <a:satMod val="103000"/>
                <a:tint val="73000"/>
              </a:schemeClr>
            </a:gs>
            <a:gs pos="100000">
              <a:schemeClr val="accent2">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Roboto Condensed Light" panose="02000000000000000000" pitchFamily="2" charset="0"/>
              <a:ea typeface="Roboto Condensed Light" panose="02000000000000000000" pitchFamily="2" charset="0"/>
            </a:rPr>
            <a:t>Slides</a:t>
          </a:r>
        </a:p>
      </dsp:txBody>
      <dsp:txXfrm>
        <a:off x="75985" y="78343"/>
        <a:ext cx="2612356" cy="1404585"/>
      </dsp:txXfrm>
    </dsp:sp>
    <dsp:sp modelId="{30814241-0A64-BF40-8368-E94F6A0A0442}">
      <dsp:nvSpPr>
        <dsp:cNvPr id="0" name=""/>
        <dsp:cNvSpPr/>
      </dsp:nvSpPr>
      <dsp:spPr>
        <a:xfrm rot="5400000">
          <a:off x="4598884" y="-42160"/>
          <a:ext cx="1245244" cy="4914359"/>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latin typeface="Roboto Condensed Light" panose="02000000000000000000" pitchFamily="2" charset="0"/>
              <a:ea typeface="Roboto Condensed Light" panose="02000000000000000000" pitchFamily="2" charset="0"/>
            </a:rPr>
            <a:t>Website/YouTube – 1 Week</a:t>
          </a:r>
        </a:p>
      </dsp:txBody>
      <dsp:txXfrm rot="-5400000">
        <a:off x="2764327" y="1853185"/>
        <a:ext cx="4853571" cy="1123668"/>
      </dsp:txXfrm>
    </dsp:sp>
    <dsp:sp modelId="{4108727B-3085-6F45-B555-B327903BD087}">
      <dsp:nvSpPr>
        <dsp:cNvPr id="0" name=""/>
        <dsp:cNvSpPr/>
      </dsp:nvSpPr>
      <dsp:spPr>
        <a:xfrm>
          <a:off x="0" y="1636741"/>
          <a:ext cx="2764326" cy="1556555"/>
        </a:xfrm>
        <a:prstGeom prst="roundRect">
          <a:avLst/>
        </a:prstGeom>
        <a:gradFill rotWithShape="0">
          <a:gsLst>
            <a:gs pos="0">
              <a:schemeClr val="accent2">
                <a:alpha val="90000"/>
                <a:hueOff val="0"/>
                <a:satOff val="0"/>
                <a:lumOff val="0"/>
                <a:alphaOff val="-20000"/>
                <a:lumMod val="110000"/>
                <a:satMod val="105000"/>
                <a:tint val="67000"/>
              </a:schemeClr>
            </a:gs>
            <a:gs pos="50000">
              <a:schemeClr val="accent2">
                <a:alpha val="90000"/>
                <a:hueOff val="0"/>
                <a:satOff val="0"/>
                <a:lumOff val="0"/>
                <a:alphaOff val="-20000"/>
                <a:lumMod val="105000"/>
                <a:satMod val="103000"/>
                <a:tint val="73000"/>
              </a:schemeClr>
            </a:gs>
            <a:gs pos="100000">
              <a:schemeClr val="accent2">
                <a:alpha val="90000"/>
                <a:hueOff val="0"/>
                <a:satOff val="0"/>
                <a:lumOff val="0"/>
                <a:alphaOff val="-2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Roboto Condensed Light" panose="02000000000000000000" pitchFamily="2" charset="0"/>
              <a:ea typeface="Roboto Condensed Light" panose="02000000000000000000" pitchFamily="2" charset="0"/>
            </a:rPr>
            <a:t>Replay</a:t>
          </a:r>
          <a:br>
            <a:rPr lang="en-US" sz="3600" b="1" kern="1200" dirty="0">
              <a:latin typeface="Roboto Condensed Light" panose="02000000000000000000" pitchFamily="2" charset="0"/>
              <a:ea typeface="Roboto Condensed Light" panose="02000000000000000000" pitchFamily="2" charset="0"/>
            </a:rPr>
          </a:br>
          <a:r>
            <a:rPr lang="en-US" sz="3600" b="1" kern="1200" dirty="0">
              <a:latin typeface="Roboto Condensed Light" panose="02000000000000000000" pitchFamily="2" charset="0"/>
              <a:ea typeface="Roboto Condensed Light" panose="02000000000000000000" pitchFamily="2" charset="0"/>
            </a:rPr>
            <a:t>Video</a:t>
          </a:r>
        </a:p>
      </dsp:txBody>
      <dsp:txXfrm>
        <a:off x="75985" y="1712726"/>
        <a:ext cx="2612356" cy="1404585"/>
      </dsp:txXfrm>
    </dsp:sp>
    <dsp:sp modelId="{A216214A-7D87-324D-B525-0FA2D870C12E}">
      <dsp:nvSpPr>
        <dsp:cNvPr id="0" name=""/>
        <dsp:cNvSpPr/>
      </dsp:nvSpPr>
      <dsp:spPr>
        <a:xfrm rot="5400000">
          <a:off x="4598884" y="1592222"/>
          <a:ext cx="1245244" cy="4914359"/>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latin typeface="Roboto Condensed Light" panose="02000000000000000000" pitchFamily="2" charset="0"/>
              <a:ea typeface="Roboto Condensed Light" panose="02000000000000000000" pitchFamily="2" charset="0"/>
            </a:rPr>
            <a:t>Coming within 48 hours via email</a:t>
          </a:r>
        </a:p>
      </dsp:txBody>
      <dsp:txXfrm rot="-5400000">
        <a:off x="2764327" y="3487567"/>
        <a:ext cx="4853571" cy="1123668"/>
      </dsp:txXfrm>
    </dsp:sp>
    <dsp:sp modelId="{4F13B475-2C3A-3846-8AFE-1DF293EEDFD9}">
      <dsp:nvSpPr>
        <dsp:cNvPr id="0" name=""/>
        <dsp:cNvSpPr/>
      </dsp:nvSpPr>
      <dsp:spPr>
        <a:xfrm>
          <a:off x="0" y="3271124"/>
          <a:ext cx="2764326" cy="1556555"/>
        </a:xfrm>
        <a:prstGeom prst="roundRect">
          <a:avLst/>
        </a:prstGeom>
        <a:gradFill rotWithShape="0">
          <a:gsLst>
            <a:gs pos="0">
              <a:schemeClr val="accent2">
                <a:alpha val="90000"/>
                <a:hueOff val="0"/>
                <a:satOff val="0"/>
                <a:lumOff val="0"/>
                <a:alphaOff val="-40000"/>
                <a:lumMod val="110000"/>
                <a:satMod val="105000"/>
                <a:tint val="67000"/>
              </a:schemeClr>
            </a:gs>
            <a:gs pos="50000">
              <a:schemeClr val="accent2">
                <a:alpha val="90000"/>
                <a:hueOff val="0"/>
                <a:satOff val="0"/>
                <a:lumOff val="0"/>
                <a:alphaOff val="-40000"/>
                <a:lumMod val="105000"/>
                <a:satMod val="103000"/>
                <a:tint val="73000"/>
              </a:schemeClr>
            </a:gs>
            <a:gs pos="100000">
              <a:schemeClr val="accent2">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Roboto Condensed Light" panose="02000000000000000000" pitchFamily="2" charset="0"/>
              <a:ea typeface="Roboto Condensed Light" panose="02000000000000000000" pitchFamily="2" charset="0"/>
            </a:rPr>
            <a:t>Evaluation</a:t>
          </a:r>
        </a:p>
      </dsp:txBody>
      <dsp:txXfrm>
        <a:off x="75985" y="3347109"/>
        <a:ext cx="2612356" cy="140458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7B452-78D1-A247-AE98-C3416400DB08}">
      <dsp:nvSpPr>
        <dsp:cNvPr id="0" name=""/>
        <dsp:cNvSpPr/>
      </dsp:nvSpPr>
      <dsp:spPr>
        <a:xfrm rot="5400000">
          <a:off x="5257653" y="-2148358"/>
          <a:ext cx="830005" cy="5338970"/>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latin typeface="Roboto Condensed Light" panose="02000000000000000000" pitchFamily="2" charset="0"/>
              <a:ea typeface="Roboto Condensed Light" panose="02000000000000000000" pitchFamily="2" charset="0"/>
            </a:rPr>
            <a:t>Build your internal equity team</a:t>
          </a:r>
        </a:p>
      </dsp:txBody>
      <dsp:txXfrm rot="-5400000">
        <a:off x="3003171" y="146642"/>
        <a:ext cx="5298452" cy="748969"/>
      </dsp:txXfrm>
    </dsp:sp>
    <dsp:sp modelId="{17646E54-C973-7844-81BB-0A54433EDD72}">
      <dsp:nvSpPr>
        <dsp:cNvPr id="0" name=""/>
        <dsp:cNvSpPr/>
      </dsp:nvSpPr>
      <dsp:spPr>
        <a:xfrm>
          <a:off x="0" y="2372"/>
          <a:ext cx="3003170" cy="1037506"/>
        </a:xfrm>
        <a:prstGeom prst="roundRect">
          <a:avLst/>
        </a:prstGeom>
        <a:gradFill rotWithShape="0">
          <a:gsLst>
            <a:gs pos="0">
              <a:schemeClr val="accent2">
                <a:alpha val="90000"/>
                <a:hueOff val="0"/>
                <a:satOff val="0"/>
                <a:lumOff val="0"/>
                <a:alphaOff val="0"/>
                <a:lumMod val="110000"/>
                <a:satMod val="105000"/>
                <a:tint val="67000"/>
              </a:schemeClr>
            </a:gs>
            <a:gs pos="50000">
              <a:schemeClr val="accent2">
                <a:alpha val="90000"/>
                <a:hueOff val="0"/>
                <a:satOff val="0"/>
                <a:lumOff val="0"/>
                <a:alphaOff val="0"/>
                <a:lumMod val="105000"/>
                <a:satMod val="103000"/>
                <a:tint val="73000"/>
              </a:schemeClr>
            </a:gs>
            <a:gs pos="100000">
              <a:schemeClr val="accent2">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Roboto Condensed Light" panose="02000000000000000000" pitchFamily="2" charset="0"/>
              <a:ea typeface="Roboto Condensed Light" panose="02000000000000000000" pitchFamily="2" charset="0"/>
            </a:rPr>
            <a:t>Team</a:t>
          </a:r>
        </a:p>
      </dsp:txBody>
      <dsp:txXfrm>
        <a:off x="50647" y="53019"/>
        <a:ext cx="2901876" cy="936212"/>
      </dsp:txXfrm>
    </dsp:sp>
    <dsp:sp modelId="{AB1B3CCC-490F-B249-8566-BCFAB20B4DC7}">
      <dsp:nvSpPr>
        <dsp:cNvPr id="0" name=""/>
        <dsp:cNvSpPr/>
      </dsp:nvSpPr>
      <dsp:spPr>
        <a:xfrm rot="5400000">
          <a:off x="5257653" y="-1058977"/>
          <a:ext cx="830005" cy="5338970"/>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latin typeface="Roboto Condensed Light" panose="02000000000000000000" pitchFamily="2" charset="0"/>
              <a:ea typeface="Roboto Condensed Light" panose="02000000000000000000" pitchFamily="2" charset="0"/>
            </a:rPr>
            <a:t>Maternal Data Center</a:t>
          </a:r>
        </a:p>
        <a:p>
          <a:pPr marL="171450" lvl="1" indent="-171450" algn="l" defTabSz="800100">
            <a:lnSpc>
              <a:spcPct val="90000"/>
            </a:lnSpc>
            <a:spcBef>
              <a:spcPct val="0"/>
            </a:spcBef>
            <a:spcAft>
              <a:spcPct val="15000"/>
            </a:spcAft>
            <a:buChar char="•"/>
          </a:pPr>
          <a:r>
            <a:rPr lang="en-US" sz="1800" b="1" kern="1200" dirty="0">
              <a:latin typeface="Roboto Condensed Light" panose="02000000000000000000" pitchFamily="2" charset="0"/>
              <a:ea typeface="Roboto Condensed Light" panose="02000000000000000000" pitchFamily="2" charset="0"/>
            </a:rPr>
            <a:t>Stratify Data By Race/Ethnicity</a:t>
          </a:r>
        </a:p>
      </dsp:txBody>
      <dsp:txXfrm rot="-5400000">
        <a:off x="3003171" y="1236023"/>
        <a:ext cx="5298452" cy="748969"/>
      </dsp:txXfrm>
    </dsp:sp>
    <dsp:sp modelId="{24C10F38-7B3F-754D-B7E0-85FEE3FE613A}">
      <dsp:nvSpPr>
        <dsp:cNvPr id="0" name=""/>
        <dsp:cNvSpPr/>
      </dsp:nvSpPr>
      <dsp:spPr>
        <a:xfrm>
          <a:off x="0" y="1091754"/>
          <a:ext cx="3003170" cy="1037506"/>
        </a:xfrm>
        <a:prstGeom prst="roundRect">
          <a:avLst/>
        </a:prstGeom>
        <a:gradFill rotWithShape="0">
          <a:gsLst>
            <a:gs pos="0">
              <a:schemeClr val="accent2">
                <a:alpha val="90000"/>
                <a:hueOff val="0"/>
                <a:satOff val="0"/>
                <a:lumOff val="0"/>
                <a:alphaOff val="-10000"/>
                <a:lumMod val="110000"/>
                <a:satMod val="105000"/>
                <a:tint val="67000"/>
              </a:schemeClr>
            </a:gs>
            <a:gs pos="50000">
              <a:schemeClr val="accent2">
                <a:alpha val="90000"/>
                <a:hueOff val="0"/>
                <a:satOff val="0"/>
                <a:lumOff val="0"/>
                <a:alphaOff val="-10000"/>
                <a:lumMod val="105000"/>
                <a:satMod val="103000"/>
                <a:tint val="73000"/>
              </a:schemeClr>
            </a:gs>
            <a:gs pos="100000">
              <a:schemeClr val="accent2">
                <a:alpha val="90000"/>
                <a:hueOff val="0"/>
                <a:satOff val="0"/>
                <a:lumOff val="0"/>
                <a:alphaOff val="-1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Roboto Condensed Light" panose="02000000000000000000" pitchFamily="2" charset="0"/>
              <a:ea typeface="Roboto Condensed Light" panose="02000000000000000000" pitchFamily="2" charset="0"/>
            </a:rPr>
            <a:t>Data</a:t>
          </a:r>
        </a:p>
      </dsp:txBody>
      <dsp:txXfrm>
        <a:off x="50647" y="1142401"/>
        <a:ext cx="2901876" cy="936212"/>
      </dsp:txXfrm>
    </dsp:sp>
    <dsp:sp modelId="{C56DA5E2-AD96-FA40-968F-28F3E017A8D3}">
      <dsp:nvSpPr>
        <dsp:cNvPr id="0" name=""/>
        <dsp:cNvSpPr/>
      </dsp:nvSpPr>
      <dsp:spPr>
        <a:xfrm rot="5400000">
          <a:off x="5257653" y="30404"/>
          <a:ext cx="830005" cy="5338970"/>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latin typeface="Roboto Condensed Light" panose="02000000000000000000" pitchFamily="2" charset="0"/>
              <a:ea typeface="Roboto Condensed Light" panose="02000000000000000000" pitchFamily="2" charset="0"/>
            </a:rPr>
            <a:t>Prepare to discuss and conduct baseline assessment</a:t>
          </a:r>
        </a:p>
      </dsp:txBody>
      <dsp:txXfrm rot="-5400000">
        <a:off x="3003171" y="2325404"/>
        <a:ext cx="5298452" cy="748969"/>
      </dsp:txXfrm>
    </dsp:sp>
    <dsp:sp modelId="{5B791FF2-4BD5-7D46-A2FC-756EF8A6EEA0}">
      <dsp:nvSpPr>
        <dsp:cNvPr id="0" name=""/>
        <dsp:cNvSpPr/>
      </dsp:nvSpPr>
      <dsp:spPr>
        <a:xfrm>
          <a:off x="0" y="2181136"/>
          <a:ext cx="3003170" cy="1037506"/>
        </a:xfrm>
        <a:prstGeom prst="roundRect">
          <a:avLst/>
        </a:prstGeom>
        <a:gradFill rotWithShape="0">
          <a:gsLst>
            <a:gs pos="0">
              <a:schemeClr val="accent2">
                <a:alpha val="90000"/>
                <a:hueOff val="0"/>
                <a:satOff val="0"/>
                <a:lumOff val="0"/>
                <a:alphaOff val="-20000"/>
                <a:lumMod val="110000"/>
                <a:satMod val="105000"/>
                <a:tint val="67000"/>
              </a:schemeClr>
            </a:gs>
            <a:gs pos="50000">
              <a:schemeClr val="accent2">
                <a:alpha val="90000"/>
                <a:hueOff val="0"/>
                <a:satOff val="0"/>
                <a:lumOff val="0"/>
                <a:alphaOff val="-20000"/>
                <a:lumMod val="105000"/>
                <a:satMod val="103000"/>
                <a:tint val="73000"/>
              </a:schemeClr>
            </a:gs>
            <a:gs pos="100000">
              <a:schemeClr val="accent2">
                <a:alpha val="90000"/>
                <a:hueOff val="0"/>
                <a:satOff val="0"/>
                <a:lumOff val="0"/>
                <a:alphaOff val="-2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Roboto Condensed Light" panose="02000000000000000000" pitchFamily="2" charset="0"/>
              <a:ea typeface="Roboto Condensed Light" panose="02000000000000000000" pitchFamily="2" charset="0"/>
            </a:rPr>
            <a:t>Assess</a:t>
          </a:r>
        </a:p>
      </dsp:txBody>
      <dsp:txXfrm>
        <a:off x="50647" y="2231783"/>
        <a:ext cx="2901876" cy="936212"/>
      </dsp:txXfrm>
    </dsp:sp>
    <dsp:sp modelId="{F897FDB9-4029-3546-8224-A0C3B5F7D129}">
      <dsp:nvSpPr>
        <dsp:cNvPr id="0" name=""/>
        <dsp:cNvSpPr/>
      </dsp:nvSpPr>
      <dsp:spPr>
        <a:xfrm rot="5400000">
          <a:off x="5257653" y="1119786"/>
          <a:ext cx="830005" cy="5338970"/>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latin typeface="Roboto Condensed Light" panose="02000000000000000000" pitchFamily="2" charset="0"/>
              <a:ea typeface="Roboto Condensed Light" panose="02000000000000000000" pitchFamily="2" charset="0"/>
            </a:rPr>
            <a:t>Racial Equity Habit Building Challenge</a:t>
          </a:r>
        </a:p>
        <a:p>
          <a:pPr marL="171450" lvl="1" indent="-171450" algn="l" defTabSz="800100">
            <a:lnSpc>
              <a:spcPct val="90000"/>
            </a:lnSpc>
            <a:spcBef>
              <a:spcPct val="0"/>
            </a:spcBef>
            <a:spcAft>
              <a:spcPct val="15000"/>
            </a:spcAft>
            <a:buChar char="•"/>
          </a:pPr>
          <a:r>
            <a:rPr lang="en-US" sz="1800" b="1" kern="1200" dirty="0">
              <a:latin typeface="Roboto Condensed Light" panose="02000000000000000000" pitchFamily="2" charset="0"/>
              <a:ea typeface="Roboto Condensed Light" panose="02000000000000000000" pitchFamily="2" charset="0"/>
            </a:rPr>
            <a:t>Source: American &amp; Moore, LLC</a:t>
          </a:r>
          <a:br>
            <a:rPr lang="en-US" sz="1800" b="1" kern="1200" dirty="0">
              <a:latin typeface="Roboto Condensed Light" panose="02000000000000000000" pitchFamily="2" charset="0"/>
              <a:ea typeface="Roboto Condensed Light" panose="02000000000000000000" pitchFamily="2" charset="0"/>
            </a:rPr>
          </a:br>
          <a:endParaRPr lang="en-US" sz="1800" b="1" kern="1200" dirty="0">
            <a:latin typeface="Roboto Condensed Light" panose="02000000000000000000" pitchFamily="2" charset="0"/>
            <a:ea typeface="Roboto Condensed Light" panose="02000000000000000000" pitchFamily="2" charset="0"/>
          </a:endParaRPr>
        </a:p>
      </dsp:txBody>
      <dsp:txXfrm rot="-5400000">
        <a:off x="3003171" y="3414786"/>
        <a:ext cx="5298452" cy="748969"/>
      </dsp:txXfrm>
    </dsp:sp>
    <dsp:sp modelId="{12B1C6E8-95A4-6E4D-8F3D-798B13D352D2}">
      <dsp:nvSpPr>
        <dsp:cNvPr id="0" name=""/>
        <dsp:cNvSpPr/>
      </dsp:nvSpPr>
      <dsp:spPr>
        <a:xfrm>
          <a:off x="0" y="3270518"/>
          <a:ext cx="3003170" cy="1037506"/>
        </a:xfrm>
        <a:prstGeom prst="roundRect">
          <a:avLst/>
        </a:prstGeom>
        <a:gradFill rotWithShape="0">
          <a:gsLst>
            <a:gs pos="0">
              <a:schemeClr val="accent2">
                <a:alpha val="90000"/>
                <a:hueOff val="0"/>
                <a:satOff val="0"/>
                <a:lumOff val="0"/>
                <a:alphaOff val="-30000"/>
                <a:lumMod val="110000"/>
                <a:satMod val="105000"/>
                <a:tint val="67000"/>
              </a:schemeClr>
            </a:gs>
            <a:gs pos="50000">
              <a:schemeClr val="accent2">
                <a:alpha val="90000"/>
                <a:hueOff val="0"/>
                <a:satOff val="0"/>
                <a:lumOff val="0"/>
                <a:alphaOff val="-30000"/>
                <a:lumMod val="105000"/>
                <a:satMod val="103000"/>
                <a:tint val="73000"/>
              </a:schemeClr>
            </a:gs>
            <a:gs pos="100000">
              <a:schemeClr val="accent2">
                <a:alpha val="90000"/>
                <a:hueOff val="0"/>
                <a:satOff val="0"/>
                <a:lumOff val="0"/>
                <a:alphaOff val="-3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Roboto Condensed Light" panose="02000000000000000000" pitchFamily="2" charset="0"/>
              <a:ea typeface="Roboto Condensed Light" panose="02000000000000000000" pitchFamily="2" charset="0"/>
            </a:rPr>
            <a:t>21- Day Challenge</a:t>
          </a:r>
        </a:p>
      </dsp:txBody>
      <dsp:txXfrm>
        <a:off x="50647" y="3321165"/>
        <a:ext cx="2901876" cy="936212"/>
      </dsp:txXfrm>
    </dsp:sp>
    <dsp:sp modelId="{AD83BCAC-B38E-9440-B63F-CB169245BB26}">
      <dsp:nvSpPr>
        <dsp:cNvPr id="0" name=""/>
        <dsp:cNvSpPr/>
      </dsp:nvSpPr>
      <dsp:spPr>
        <a:xfrm rot="5400000">
          <a:off x="5257653" y="2209168"/>
          <a:ext cx="830005" cy="5338970"/>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latin typeface="Roboto Condensed Light" panose="02000000000000000000" pitchFamily="2" charset="0"/>
              <a:ea typeface="Roboto Condensed Light" panose="02000000000000000000" pitchFamily="2" charset="0"/>
            </a:rPr>
            <a:t>Equity Webinars (Quarterly) Starting in August</a:t>
          </a:r>
        </a:p>
      </dsp:txBody>
      <dsp:txXfrm rot="-5400000">
        <a:off x="3003171" y="4504168"/>
        <a:ext cx="5298452" cy="748969"/>
      </dsp:txXfrm>
    </dsp:sp>
    <dsp:sp modelId="{B49660A8-9242-404E-B3A6-0EE41FE54C4C}">
      <dsp:nvSpPr>
        <dsp:cNvPr id="0" name=""/>
        <dsp:cNvSpPr/>
      </dsp:nvSpPr>
      <dsp:spPr>
        <a:xfrm>
          <a:off x="0" y="4359900"/>
          <a:ext cx="3003170" cy="1037506"/>
        </a:xfrm>
        <a:prstGeom prst="roundRect">
          <a:avLst/>
        </a:prstGeom>
        <a:gradFill rotWithShape="0">
          <a:gsLst>
            <a:gs pos="0">
              <a:schemeClr val="accent2">
                <a:alpha val="90000"/>
                <a:hueOff val="0"/>
                <a:satOff val="0"/>
                <a:lumOff val="0"/>
                <a:alphaOff val="-40000"/>
                <a:lumMod val="110000"/>
                <a:satMod val="105000"/>
                <a:tint val="67000"/>
              </a:schemeClr>
            </a:gs>
            <a:gs pos="50000">
              <a:schemeClr val="accent2">
                <a:alpha val="90000"/>
                <a:hueOff val="0"/>
                <a:satOff val="0"/>
                <a:lumOff val="0"/>
                <a:alphaOff val="-40000"/>
                <a:lumMod val="105000"/>
                <a:satMod val="103000"/>
                <a:tint val="73000"/>
              </a:schemeClr>
            </a:gs>
            <a:gs pos="100000">
              <a:schemeClr val="accent2">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Roboto Condensed Light" panose="02000000000000000000" pitchFamily="2" charset="0"/>
              <a:ea typeface="Roboto Condensed Light" panose="02000000000000000000" pitchFamily="2" charset="0"/>
            </a:rPr>
            <a:t>Register</a:t>
          </a:r>
        </a:p>
      </dsp:txBody>
      <dsp:txXfrm>
        <a:off x="50647" y="4410547"/>
        <a:ext cx="2901876" cy="936212"/>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E45876-D8CB-B146-B384-A4306F8AD4B0}" type="datetimeFigureOut">
              <a:rPr lang="en-US" smtClean="0"/>
              <a:t>5/5/23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BEC283-ADEF-1347-BAD7-46D7883B1E5B}" type="slidenum">
              <a:rPr lang="en-US" smtClean="0"/>
              <a:t>‹#›</a:t>
            </a:fld>
            <a:endParaRPr lang="en-US"/>
          </a:p>
        </p:txBody>
      </p:sp>
    </p:spTree>
    <p:extLst>
      <p:ext uri="{BB962C8B-B14F-4D97-AF65-F5344CB8AC3E}">
        <p14:creationId xmlns:p14="http://schemas.microsoft.com/office/powerpoint/2010/main" val="2435656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EC283-ADEF-1347-BAD7-46D7883B1E5B}" type="slidenum">
              <a:rPr lang="en-US" smtClean="0"/>
              <a:t>1</a:t>
            </a:fld>
            <a:endParaRPr lang="en-US"/>
          </a:p>
        </p:txBody>
      </p:sp>
    </p:spTree>
    <p:extLst>
      <p:ext uri="{BB962C8B-B14F-4D97-AF65-F5344CB8AC3E}">
        <p14:creationId xmlns:p14="http://schemas.microsoft.com/office/powerpoint/2010/main" val="2285884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372cfe4b7d_0_0: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372cfe4b7d_0_0:notes"/>
          <p:cNvSpPr txBox="1">
            <a:spLocks noGrp="1"/>
          </p:cNvSpPr>
          <p:nvPr>
            <p:ph type="body" idx="1"/>
          </p:nvPr>
        </p:nvSpPr>
        <p:spPr>
          <a:xfrm>
            <a:off x="708191" y="4448309"/>
            <a:ext cx="5660700" cy="4212900"/>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a:p>
        </p:txBody>
      </p:sp>
      <p:sp>
        <p:nvSpPr>
          <p:cNvPr id="391" name="Google Shape;391;g2372cfe4b7d_0_0:notes"/>
          <p:cNvSpPr txBox="1">
            <a:spLocks noGrp="1"/>
          </p:cNvSpPr>
          <p:nvPr>
            <p:ph type="sldNum" idx="12"/>
          </p:nvPr>
        </p:nvSpPr>
        <p:spPr>
          <a:xfrm>
            <a:off x="4008651" y="8892377"/>
            <a:ext cx="3067200" cy="468600"/>
          </a:xfrm>
          <a:prstGeom prst="rect">
            <a:avLst/>
          </a:prstGeom>
        </p:spPr>
        <p:txBody>
          <a:bodyPr spcFirstLastPara="1" wrap="square" lIns="93925" tIns="46950" rIns="93925" bIns="469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extLst>
      <p:ext uri="{BB962C8B-B14F-4D97-AF65-F5344CB8AC3E}">
        <p14:creationId xmlns:p14="http://schemas.microsoft.com/office/powerpoint/2010/main" val="2364388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8:notes"/>
          <p:cNvSpPr txBox="1">
            <a:spLocks noGrp="1"/>
          </p:cNvSpPr>
          <p:nvPr>
            <p:ph type="body" idx="1"/>
          </p:nvPr>
        </p:nvSpPr>
        <p:spPr>
          <a:xfrm>
            <a:off x="708191" y="4448309"/>
            <a:ext cx="5660700" cy="4212900"/>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a:p>
        </p:txBody>
      </p:sp>
      <p:sp>
        <p:nvSpPr>
          <p:cNvPr id="411" name="Google Shape;411;p18: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70403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372cfe4b7d_0_0: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372cfe4b7d_0_0:notes"/>
          <p:cNvSpPr txBox="1">
            <a:spLocks noGrp="1"/>
          </p:cNvSpPr>
          <p:nvPr>
            <p:ph type="body" idx="1"/>
          </p:nvPr>
        </p:nvSpPr>
        <p:spPr>
          <a:xfrm>
            <a:off x="708191" y="4448309"/>
            <a:ext cx="5660700" cy="4212900"/>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a:p>
        </p:txBody>
      </p:sp>
      <p:sp>
        <p:nvSpPr>
          <p:cNvPr id="391" name="Google Shape;391;g2372cfe4b7d_0_0:notes"/>
          <p:cNvSpPr txBox="1">
            <a:spLocks noGrp="1"/>
          </p:cNvSpPr>
          <p:nvPr>
            <p:ph type="sldNum" idx="12"/>
          </p:nvPr>
        </p:nvSpPr>
        <p:spPr>
          <a:xfrm>
            <a:off x="4008651" y="8892377"/>
            <a:ext cx="3067200" cy="468600"/>
          </a:xfrm>
          <a:prstGeom prst="rect">
            <a:avLst/>
          </a:prstGeom>
        </p:spPr>
        <p:txBody>
          <a:bodyPr spcFirstLastPara="1" wrap="square" lIns="93925" tIns="46950" rIns="93925" bIns="469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extLst>
      <p:ext uri="{BB962C8B-B14F-4D97-AF65-F5344CB8AC3E}">
        <p14:creationId xmlns:p14="http://schemas.microsoft.com/office/powerpoint/2010/main" val="4118052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372cfe4b7d_0_0: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372cfe4b7d_0_0:notes"/>
          <p:cNvSpPr txBox="1">
            <a:spLocks noGrp="1"/>
          </p:cNvSpPr>
          <p:nvPr>
            <p:ph type="body" idx="1"/>
          </p:nvPr>
        </p:nvSpPr>
        <p:spPr>
          <a:xfrm>
            <a:off x="708191" y="4448309"/>
            <a:ext cx="5660700" cy="4212900"/>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a:p>
        </p:txBody>
      </p:sp>
      <p:sp>
        <p:nvSpPr>
          <p:cNvPr id="391" name="Google Shape;391;g2372cfe4b7d_0_0:notes"/>
          <p:cNvSpPr txBox="1">
            <a:spLocks noGrp="1"/>
          </p:cNvSpPr>
          <p:nvPr>
            <p:ph type="sldNum" idx="12"/>
          </p:nvPr>
        </p:nvSpPr>
        <p:spPr>
          <a:xfrm>
            <a:off x="4008651" y="8892377"/>
            <a:ext cx="3067200" cy="468600"/>
          </a:xfrm>
          <a:prstGeom prst="rect">
            <a:avLst/>
          </a:prstGeom>
        </p:spPr>
        <p:txBody>
          <a:bodyPr spcFirstLastPara="1" wrap="square" lIns="93925" tIns="46950" rIns="93925" bIns="469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extLst>
      <p:ext uri="{BB962C8B-B14F-4D97-AF65-F5344CB8AC3E}">
        <p14:creationId xmlns:p14="http://schemas.microsoft.com/office/powerpoint/2010/main" val="2205658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372cfe4b7d_0_0: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372cfe4b7d_0_0:notes"/>
          <p:cNvSpPr txBox="1">
            <a:spLocks noGrp="1"/>
          </p:cNvSpPr>
          <p:nvPr>
            <p:ph type="body" idx="1"/>
          </p:nvPr>
        </p:nvSpPr>
        <p:spPr>
          <a:xfrm>
            <a:off x="708191" y="4448309"/>
            <a:ext cx="5660700" cy="4212900"/>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a:p>
        </p:txBody>
      </p:sp>
      <p:sp>
        <p:nvSpPr>
          <p:cNvPr id="391" name="Google Shape;391;g2372cfe4b7d_0_0:notes"/>
          <p:cNvSpPr txBox="1">
            <a:spLocks noGrp="1"/>
          </p:cNvSpPr>
          <p:nvPr>
            <p:ph type="sldNum" idx="12"/>
          </p:nvPr>
        </p:nvSpPr>
        <p:spPr>
          <a:xfrm>
            <a:off x="4008651" y="8892377"/>
            <a:ext cx="3067200" cy="468600"/>
          </a:xfrm>
          <a:prstGeom prst="rect">
            <a:avLst/>
          </a:prstGeom>
        </p:spPr>
        <p:txBody>
          <a:bodyPr spcFirstLastPara="1" wrap="square" lIns="93925" tIns="46950" rIns="93925" bIns="469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extLst>
      <p:ext uri="{BB962C8B-B14F-4D97-AF65-F5344CB8AC3E}">
        <p14:creationId xmlns:p14="http://schemas.microsoft.com/office/powerpoint/2010/main" val="3531493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372cfe4b7d_0_0: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372cfe4b7d_0_0:notes"/>
          <p:cNvSpPr txBox="1">
            <a:spLocks noGrp="1"/>
          </p:cNvSpPr>
          <p:nvPr>
            <p:ph type="body" idx="1"/>
          </p:nvPr>
        </p:nvSpPr>
        <p:spPr>
          <a:xfrm>
            <a:off x="708191" y="4448309"/>
            <a:ext cx="5660700" cy="4212900"/>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a:p>
        </p:txBody>
      </p:sp>
      <p:sp>
        <p:nvSpPr>
          <p:cNvPr id="391" name="Google Shape;391;g2372cfe4b7d_0_0:notes"/>
          <p:cNvSpPr txBox="1">
            <a:spLocks noGrp="1"/>
          </p:cNvSpPr>
          <p:nvPr>
            <p:ph type="sldNum" idx="12"/>
          </p:nvPr>
        </p:nvSpPr>
        <p:spPr>
          <a:xfrm>
            <a:off x="4008651" y="8892377"/>
            <a:ext cx="3067200" cy="468600"/>
          </a:xfrm>
          <a:prstGeom prst="rect">
            <a:avLst/>
          </a:prstGeom>
        </p:spPr>
        <p:txBody>
          <a:bodyPr spcFirstLastPara="1" wrap="square" lIns="93925" tIns="46950" rIns="93925" bIns="469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extLst>
      <p:ext uri="{BB962C8B-B14F-4D97-AF65-F5344CB8AC3E}">
        <p14:creationId xmlns:p14="http://schemas.microsoft.com/office/powerpoint/2010/main" val="1373928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372cfe4b7d_0_0: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372cfe4b7d_0_0:notes"/>
          <p:cNvSpPr txBox="1">
            <a:spLocks noGrp="1"/>
          </p:cNvSpPr>
          <p:nvPr>
            <p:ph type="body" idx="1"/>
          </p:nvPr>
        </p:nvSpPr>
        <p:spPr>
          <a:xfrm>
            <a:off x="708191" y="4448309"/>
            <a:ext cx="5660700" cy="4212900"/>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a:p>
        </p:txBody>
      </p:sp>
      <p:sp>
        <p:nvSpPr>
          <p:cNvPr id="391" name="Google Shape;391;g2372cfe4b7d_0_0:notes"/>
          <p:cNvSpPr txBox="1">
            <a:spLocks noGrp="1"/>
          </p:cNvSpPr>
          <p:nvPr>
            <p:ph type="sldNum" idx="12"/>
          </p:nvPr>
        </p:nvSpPr>
        <p:spPr>
          <a:xfrm>
            <a:off x="4008651" y="8892377"/>
            <a:ext cx="3067200" cy="468600"/>
          </a:xfrm>
          <a:prstGeom prst="rect">
            <a:avLst/>
          </a:prstGeom>
        </p:spPr>
        <p:txBody>
          <a:bodyPr spcFirstLastPara="1" wrap="square" lIns="93925" tIns="46950" rIns="93925" bIns="469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extLst>
      <p:ext uri="{BB962C8B-B14F-4D97-AF65-F5344CB8AC3E}">
        <p14:creationId xmlns:p14="http://schemas.microsoft.com/office/powerpoint/2010/main" val="2663669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EC283-ADEF-1347-BAD7-46D7883B1E5B}" type="slidenum">
              <a:rPr lang="en-US" smtClean="0"/>
              <a:t>25</a:t>
            </a:fld>
            <a:endParaRPr lang="en-US"/>
          </a:p>
        </p:txBody>
      </p:sp>
    </p:spTree>
    <p:extLst>
      <p:ext uri="{BB962C8B-B14F-4D97-AF65-F5344CB8AC3E}">
        <p14:creationId xmlns:p14="http://schemas.microsoft.com/office/powerpoint/2010/main" val="1422329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372cfe4b7d_0_0: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372cfe4b7d_0_0:notes"/>
          <p:cNvSpPr txBox="1">
            <a:spLocks noGrp="1"/>
          </p:cNvSpPr>
          <p:nvPr>
            <p:ph type="body" idx="1"/>
          </p:nvPr>
        </p:nvSpPr>
        <p:spPr>
          <a:xfrm>
            <a:off x="708191" y="4448309"/>
            <a:ext cx="5660700" cy="4212900"/>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a:p>
        </p:txBody>
      </p:sp>
      <p:sp>
        <p:nvSpPr>
          <p:cNvPr id="391" name="Google Shape;391;g2372cfe4b7d_0_0:notes"/>
          <p:cNvSpPr txBox="1">
            <a:spLocks noGrp="1"/>
          </p:cNvSpPr>
          <p:nvPr>
            <p:ph type="sldNum" idx="12"/>
          </p:nvPr>
        </p:nvSpPr>
        <p:spPr>
          <a:xfrm>
            <a:off x="4008651" y="8892377"/>
            <a:ext cx="3067200" cy="468600"/>
          </a:xfrm>
          <a:prstGeom prst="rect">
            <a:avLst/>
          </a:prstGeom>
        </p:spPr>
        <p:txBody>
          <a:bodyPr spcFirstLastPara="1" wrap="square" lIns="93925" tIns="46950" rIns="93925" bIns="469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extLst>
      <p:ext uri="{BB962C8B-B14F-4D97-AF65-F5344CB8AC3E}">
        <p14:creationId xmlns:p14="http://schemas.microsoft.com/office/powerpoint/2010/main" val="1193664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noted, we started with California hospitals in 2012; we now serve 214 hospitals that account for 99% of the delivery volume in California—all of whom actively submit data with incredible timeliness.</a:t>
            </a:r>
          </a:p>
          <a:p>
            <a:endParaRPr lang="en-US" dirty="0"/>
          </a:p>
          <a:p>
            <a:r>
              <a:rPr lang="en-US" dirty="0"/>
              <a:t>In 2014, state perinatal collaboratives in WA and OR got wind of the Maternal Data Center, and asked if we would be willing to bring the MDC  to hospitals in their states—to support their QI collaborative work. </a:t>
            </a:r>
          </a:p>
          <a:p>
            <a:endParaRPr lang="en-US" dirty="0"/>
          </a:p>
          <a:p>
            <a:r>
              <a:rPr lang="en-US" dirty="0"/>
              <a:t>We worked with OGC representatives to make that happen, and now serve over 70 voluntarily participating hospitals in those states, as well as a few in Alaska and Montana that have joined through the WA MDC.  The result is a database that includes over 500,000 deliveries a year, which makes for incredible benchmarking statistics, as we can create aggregates for like facilities. </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115810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notes"/>
          <p:cNvSpPr txBox="1">
            <a:spLocks noGrp="1"/>
          </p:cNvSpPr>
          <p:nvPr>
            <p:ph type="body" idx="1"/>
          </p:nvPr>
        </p:nvSpPr>
        <p:spPr>
          <a:xfrm>
            <a:off x="708191" y="4448309"/>
            <a:ext cx="5660693" cy="4212961"/>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dirty="0"/>
          </a:p>
        </p:txBody>
      </p:sp>
      <p:sp>
        <p:nvSpPr>
          <p:cNvPr id="367" name="Google Shape;367;p1: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736228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87435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r>
              <a:rPr lang="en-US" dirty="0"/>
              <a:t>One column layout</a:t>
            </a:r>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97938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39411"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itchFamily="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5BDC9F66-FAE5-5F48-95EE-ED992B26C4E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154939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8:notes"/>
          <p:cNvSpPr txBox="1">
            <a:spLocks noGrp="1"/>
          </p:cNvSpPr>
          <p:nvPr>
            <p:ph type="body" idx="1"/>
          </p:nvPr>
        </p:nvSpPr>
        <p:spPr>
          <a:xfrm>
            <a:off x="708191" y="4448309"/>
            <a:ext cx="5660700" cy="4212900"/>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dirty="0"/>
          </a:p>
        </p:txBody>
      </p:sp>
      <p:sp>
        <p:nvSpPr>
          <p:cNvPr id="411" name="Google Shape;411;p18: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268123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EC283-ADEF-1347-BAD7-46D7883B1E5B}" type="slidenum">
              <a:rPr lang="en-US" smtClean="0"/>
              <a:t>33</a:t>
            </a:fld>
            <a:endParaRPr lang="en-US"/>
          </a:p>
        </p:txBody>
      </p:sp>
    </p:spTree>
    <p:extLst>
      <p:ext uri="{BB962C8B-B14F-4D97-AF65-F5344CB8AC3E}">
        <p14:creationId xmlns:p14="http://schemas.microsoft.com/office/powerpoint/2010/main" val="2286032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372cfe4b7d_0_0: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372cfe4b7d_0_0:notes"/>
          <p:cNvSpPr txBox="1">
            <a:spLocks noGrp="1"/>
          </p:cNvSpPr>
          <p:nvPr>
            <p:ph type="body" idx="1"/>
          </p:nvPr>
        </p:nvSpPr>
        <p:spPr>
          <a:xfrm>
            <a:off x="708191" y="4448309"/>
            <a:ext cx="5660700" cy="4212900"/>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lang="en-US" dirty="0"/>
          </a:p>
          <a:p>
            <a:pPr marL="171450" lvl="0" indent="-171450" algn="l" rtl="0">
              <a:lnSpc>
                <a:spcPct val="100000"/>
              </a:lnSpc>
              <a:spcBef>
                <a:spcPts val="0"/>
              </a:spcBef>
              <a:spcAft>
                <a:spcPts val="0"/>
              </a:spcAft>
              <a:buClr>
                <a:schemeClr val="dk1"/>
              </a:buClr>
              <a:buSzPts val="1200"/>
              <a:buFont typeface="Arial"/>
              <a:buChar char="•"/>
            </a:pPr>
            <a:r>
              <a:rPr lang="en-US" dirty="0"/>
              <a:t>To reach our goal of eliminating racial disparities in maternal outcomes we have to change culture.  Implicit bias training and education is only a beginning. We have worked with 5 pilot hospitals and communities to develop action tools that are designed to change unit attitudes and culture. </a:t>
            </a:r>
          </a:p>
          <a:p>
            <a:pPr marL="171450" lvl="0" indent="-171450" algn="l" rtl="0">
              <a:lnSpc>
                <a:spcPct val="100000"/>
              </a:lnSpc>
              <a:spcBef>
                <a:spcPts val="360"/>
              </a:spcBef>
              <a:spcAft>
                <a:spcPts val="0"/>
              </a:spcAft>
              <a:buClr>
                <a:schemeClr val="dk1"/>
              </a:buClr>
              <a:buSzPts val="1200"/>
              <a:buFont typeface="Arial"/>
              <a:buChar char="•"/>
            </a:pPr>
            <a:r>
              <a:rPr lang="en-US" dirty="0"/>
              <a:t>Creating accountability is critical.  For one example, with our hospitals and community partners, we created a commitment document for mothers describing the promises we make as nurses and doctors for the care they will receive in labor and provide it to every woman on admission.  It emphasizes care with dignity, respect, active listening, and shared decision making.  Before discharge, we survey the mothers to see if our care lived up to our promises.  This has been extraordinarily popular with patients, and it has transformed the attitudes of the staff.</a:t>
            </a:r>
          </a:p>
          <a:p>
            <a:pPr marL="171450" lvl="0" indent="-171450" algn="l" rtl="0">
              <a:lnSpc>
                <a:spcPct val="100000"/>
              </a:lnSpc>
              <a:spcBef>
                <a:spcPts val="360"/>
              </a:spcBef>
              <a:spcAft>
                <a:spcPts val="0"/>
              </a:spcAft>
              <a:buClr>
                <a:schemeClr val="dk1"/>
              </a:buClr>
              <a:buSzPts val="1200"/>
              <a:buFont typeface="Arial"/>
              <a:buChar char="•"/>
            </a:pPr>
            <a:r>
              <a:rPr lang="en-US" sz="1200" dirty="0">
                <a:latin typeface="Trebuchet MS"/>
                <a:ea typeface="Trebuchet MS"/>
                <a:cs typeface="Trebuchet MS"/>
                <a:sym typeface="Trebuchet MS"/>
              </a:rPr>
              <a:t>Race-stratified data analysis from our data center plays a central role.  Surprisingly, Most hospitals have no clue that their Black or Hispanic mothers have different outcomes than their White mothers.  Quote: ”It doesn’t happen here”</a:t>
            </a:r>
            <a:endParaRPr lang="en-US" dirty="0"/>
          </a:p>
          <a:p>
            <a:pPr marL="171450" lvl="0" indent="-171450" algn="l" rtl="0">
              <a:lnSpc>
                <a:spcPct val="100000"/>
              </a:lnSpc>
              <a:spcBef>
                <a:spcPts val="360"/>
              </a:spcBef>
              <a:spcAft>
                <a:spcPts val="0"/>
              </a:spcAft>
              <a:buClr>
                <a:schemeClr val="dk1"/>
              </a:buClr>
              <a:buSzPts val="1200"/>
              <a:buFont typeface="Arial"/>
              <a:buChar char="•"/>
            </a:pPr>
            <a:r>
              <a:rPr lang="en-US" sz="1200" dirty="0">
                <a:latin typeface="Trebuchet MS"/>
                <a:ea typeface="Trebuchet MS"/>
                <a:cs typeface="Trebuchet MS"/>
                <a:sym typeface="Trebuchet MS"/>
              </a:rPr>
              <a:t>They continue to work with the common delusion that QUOTE “We treat all mothers the same”.</a:t>
            </a:r>
          </a:p>
          <a:p>
            <a:pPr marL="457200" lvl="0" indent="-317500" algn="l" rtl="0">
              <a:spcBef>
                <a:spcPts val="360"/>
              </a:spcBef>
              <a:spcAft>
                <a:spcPts val="0"/>
              </a:spcAft>
              <a:buSzPts val="1400"/>
              <a:buFont typeface="Trebuchet MS"/>
              <a:buChar char="•"/>
            </a:pPr>
            <a:r>
              <a:rPr lang="en-US" dirty="0">
                <a:latin typeface="Trebuchet MS"/>
                <a:ea typeface="Trebuchet MS"/>
                <a:cs typeface="Trebuchet MS"/>
                <a:sym typeface="Trebuchet MS"/>
              </a:rPr>
              <a:t>Another key tool set, addresses micro-aggressions. Micro-aggressions, including demeaning comments, are commonplace both toward patients and towards other staff and need to be called out.</a:t>
            </a:r>
          </a:p>
          <a:p>
            <a:pPr marL="171450" lvl="0" indent="-171450" algn="l" rtl="0">
              <a:lnSpc>
                <a:spcPct val="100000"/>
              </a:lnSpc>
              <a:spcBef>
                <a:spcPts val="360"/>
              </a:spcBef>
              <a:spcAft>
                <a:spcPts val="0"/>
              </a:spcAft>
              <a:buClr>
                <a:schemeClr val="dk1"/>
              </a:buClr>
              <a:buSzPts val="1200"/>
              <a:buFont typeface="Arial"/>
              <a:buChar char="•"/>
            </a:pPr>
            <a:r>
              <a:rPr lang="en-US" sz="1200" dirty="0">
                <a:latin typeface="Trebuchet MS"/>
                <a:ea typeface="Trebuchet MS"/>
                <a:cs typeface="Trebuchet MS"/>
                <a:sym typeface="Trebuchet MS"/>
              </a:rPr>
              <a:t>Our 5 pilot hospitals have made great strides and we need to scale it up to a statewide initiative, and beyond.</a:t>
            </a:r>
            <a:endParaRPr lang="en-US" dirty="0"/>
          </a:p>
          <a:p>
            <a:pPr marL="0" lvl="0" indent="0" algn="l" rtl="0">
              <a:spcBef>
                <a:spcPts val="360"/>
              </a:spcBef>
              <a:spcAft>
                <a:spcPts val="0"/>
              </a:spcAft>
              <a:buNone/>
            </a:pPr>
            <a:endParaRPr dirty="0"/>
          </a:p>
        </p:txBody>
      </p:sp>
      <p:sp>
        <p:nvSpPr>
          <p:cNvPr id="391" name="Google Shape;391;g2372cfe4b7d_0_0:notes"/>
          <p:cNvSpPr txBox="1">
            <a:spLocks noGrp="1"/>
          </p:cNvSpPr>
          <p:nvPr>
            <p:ph type="sldNum" idx="12"/>
          </p:nvPr>
        </p:nvSpPr>
        <p:spPr>
          <a:xfrm>
            <a:off x="4008651" y="8892377"/>
            <a:ext cx="3067200" cy="468600"/>
          </a:xfrm>
          <a:prstGeom prst="rect">
            <a:avLst/>
          </a:prstGeom>
        </p:spPr>
        <p:txBody>
          <a:bodyPr spcFirstLastPara="1" wrap="square" lIns="93925" tIns="46950" rIns="93925" bIns="469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extLst>
      <p:ext uri="{BB962C8B-B14F-4D97-AF65-F5344CB8AC3E}">
        <p14:creationId xmlns:p14="http://schemas.microsoft.com/office/powerpoint/2010/main" val="3833525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372cfe4b7d_0_0: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372cfe4b7d_0_0:notes"/>
          <p:cNvSpPr txBox="1">
            <a:spLocks noGrp="1"/>
          </p:cNvSpPr>
          <p:nvPr>
            <p:ph type="body" idx="1"/>
          </p:nvPr>
        </p:nvSpPr>
        <p:spPr>
          <a:xfrm>
            <a:off x="708191" y="4448309"/>
            <a:ext cx="5660700" cy="4212900"/>
          </a:xfrm>
          <a:prstGeom prst="rect">
            <a:avLst/>
          </a:prstGeom>
        </p:spPr>
        <p:txBody>
          <a:bodyPr spcFirstLastPara="1" wrap="square" lIns="93925" tIns="46950" rIns="93925" bIns="46950" anchor="t" anchorCtr="0">
            <a:noAutofit/>
          </a:bodyPr>
          <a:lstStyle/>
          <a:p>
            <a:pPr marL="0" marR="0" lvl="0" indent="0" algn="l" defTabSz="914400" rtl="0" eaLnBrk="1" fontAlgn="auto" latinLnBrk="0" hangingPunct="1">
              <a:lnSpc>
                <a:spcPct val="100000"/>
              </a:lnSpc>
              <a:spcBef>
                <a:spcPts val="360"/>
              </a:spcBef>
              <a:spcAft>
                <a:spcPts val="0"/>
              </a:spcAft>
              <a:buClrTx/>
              <a:buSzTx/>
              <a:buFontTx/>
              <a:buNone/>
              <a:tabLst/>
              <a:defRPr/>
            </a:pPr>
            <a:r>
              <a:rPr lang="en-US" sz="1200" b="0" i="0" u="none" strike="noStrike" cap="none" dirty="0">
                <a:solidFill>
                  <a:schemeClr val="dk1"/>
                </a:solidFill>
                <a:latin typeface="Arial"/>
                <a:ea typeface="Arial"/>
                <a:cs typeface="Arial"/>
                <a:sym typeface="Arial"/>
              </a:rPr>
              <a:t>Thank you to our five birth equity collaborative pilot hospitals</a:t>
            </a:r>
            <a:endParaRPr lang="en-US" dirty="0"/>
          </a:p>
          <a:p>
            <a:pPr marL="0" lvl="0" indent="0" algn="l" rtl="0">
              <a:spcBef>
                <a:spcPts val="360"/>
              </a:spcBef>
              <a:spcAft>
                <a:spcPts val="0"/>
              </a:spcAft>
              <a:buNone/>
            </a:pPr>
            <a:endParaRPr dirty="0"/>
          </a:p>
        </p:txBody>
      </p:sp>
      <p:sp>
        <p:nvSpPr>
          <p:cNvPr id="391" name="Google Shape;391;g2372cfe4b7d_0_0:notes"/>
          <p:cNvSpPr txBox="1">
            <a:spLocks noGrp="1"/>
          </p:cNvSpPr>
          <p:nvPr>
            <p:ph type="sldNum" idx="12"/>
          </p:nvPr>
        </p:nvSpPr>
        <p:spPr>
          <a:xfrm>
            <a:off x="4008651" y="8892377"/>
            <a:ext cx="3067200" cy="468600"/>
          </a:xfrm>
          <a:prstGeom prst="rect">
            <a:avLst/>
          </a:prstGeom>
        </p:spPr>
        <p:txBody>
          <a:bodyPr spcFirstLastPara="1" wrap="square" lIns="93925" tIns="46950" rIns="93925" bIns="469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extLst>
      <p:ext uri="{BB962C8B-B14F-4D97-AF65-F5344CB8AC3E}">
        <p14:creationId xmlns:p14="http://schemas.microsoft.com/office/powerpoint/2010/main" val="504699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8:notes"/>
          <p:cNvSpPr txBox="1">
            <a:spLocks noGrp="1"/>
          </p:cNvSpPr>
          <p:nvPr>
            <p:ph type="body" idx="1"/>
          </p:nvPr>
        </p:nvSpPr>
        <p:spPr>
          <a:xfrm>
            <a:off x="708191" y="4448309"/>
            <a:ext cx="5660700" cy="4212900"/>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a:p>
        </p:txBody>
      </p:sp>
      <p:sp>
        <p:nvSpPr>
          <p:cNvPr id="411" name="Google Shape;411;p18: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88041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372cfe4b7d_0_0: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372cfe4b7d_0_0:notes"/>
          <p:cNvSpPr txBox="1">
            <a:spLocks noGrp="1"/>
          </p:cNvSpPr>
          <p:nvPr>
            <p:ph type="body" idx="1"/>
          </p:nvPr>
        </p:nvSpPr>
        <p:spPr>
          <a:xfrm>
            <a:off x="708191" y="4448309"/>
            <a:ext cx="5660700" cy="4212900"/>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dirty="0"/>
          </a:p>
        </p:txBody>
      </p:sp>
      <p:sp>
        <p:nvSpPr>
          <p:cNvPr id="391" name="Google Shape;391;g2372cfe4b7d_0_0:notes"/>
          <p:cNvSpPr txBox="1">
            <a:spLocks noGrp="1"/>
          </p:cNvSpPr>
          <p:nvPr>
            <p:ph type="sldNum" idx="12"/>
          </p:nvPr>
        </p:nvSpPr>
        <p:spPr>
          <a:xfrm>
            <a:off x="4008651" y="8892377"/>
            <a:ext cx="3067200" cy="468600"/>
          </a:xfrm>
          <a:prstGeom prst="rect">
            <a:avLst/>
          </a:prstGeom>
        </p:spPr>
        <p:txBody>
          <a:bodyPr spcFirstLastPara="1" wrap="square" lIns="93925" tIns="46950" rIns="93925" bIns="469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extLst>
      <p:ext uri="{BB962C8B-B14F-4D97-AF65-F5344CB8AC3E}">
        <p14:creationId xmlns:p14="http://schemas.microsoft.com/office/powerpoint/2010/main" val="2420574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372cfe4b7d_0_0: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372cfe4b7d_0_0:notes"/>
          <p:cNvSpPr txBox="1">
            <a:spLocks noGrp="1"/>
          </p:cNvSpPr>
          <p:nvPr>
            <p:ph type="body" idx="1"/>
          </p:nvPr>
        </p:nvSpPr>
        <p:spPr>
          <a:xfrm>
            <a:off x="708191" y="4448309"/>
            <a:ext cx="5660700" cy="4212900"/>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dirty="0"/>
          </a:p>
        </p:txBody>
      </p:sp>
      <p:sp>
        <p:nvSpPr>
          <p:cNvPr id="391" name="Google Shape;391;g2372cfe4b7d_0_0:notes"/>
          <p:cNvSpPr txBox="1">
            <a:spLocks noGrp="1"/>
          </p:cNvSpPr>
          <p:nvPr>
            <p:ph type="sldNum" idx="12"/>
          </p:nvPr>
        </p:nvSpPr>
        <p:spPr>
          <a:xfrm>
            <a:off x="4008651" y="8892377"/>
            <a:ext cx="3067200" cy="468600"/>
          </a:xfrm>
          <a:prstGeom prst="rect">
            <a:avLst/>
          </a:prstGeom>
        </p:spPr>
        <p:txBody>
          <a:bodyPr spcFirstLastPara="1" wrap="square" lIns="93925" tIns="46950" rIns="93925" bIns="469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extLst>
      <p:ext uri="{BB962C8B-B14F-4D97-AF65-F5344CB8AC3E}">
        <p14:creationId xmlns:p14="http://schemas.microsoft.com/office/powerpoint/2010/main" val="1013893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notes"/>
          <p:cNvSpPr txBox="1">
            <a:spLocks noGrp="1"/>
          </p:cNvSpPr>
          <p:nvPr>
            <p:ph type="body" idx="1"/>
          </p:nvPr>
        </p:nvSpPr>
        <p:spPr>
          <a:xfrm>
            <a:off x="708191" y="4448309"/>
            <a:ext cx="5660693" cy="4212961"/>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dirty="0"/>
          </a:p>
        </p:txBody>
      </p:sp>
      <p:sp>
        <p:nvSpPr>
          <p:cNvPr id="367" name="Google Shape;367;p1: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7304959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372cfe4b7d_0_0: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372cfe4b7d_0_0:notes"/>
          <p:cNvSpPr txBox="1">
            <a:spLocks noGrp="1"/>
          </p:cNvSpPr>
          <p:nvPr>
            <p:ph type="body" idx="1"/>
          </p:nvPr>
        </p:nvSpPr>
        <p:spPr>
          <a:xfrm>
            <a:off x="708191" y="4448309"/>
            <a:ext cx="5660700" cy="4212900"/>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dirty="0"/>
          </a:p>
        </p:txBody>
      </p:sp>
      <p:sp>
        <p:nvSpPr>
          <p:cNvPr id="391" name="Google Shape;391;g2372cfe4b7d_0_0:notes"/>
          <p:cNvSpPr txBox="1">
            <a:spLocks noGrp="1"/>
          </p:cNvSpPr>
          <p:nvPr>
            <p:ph type="sldNum" idx="12"/>
          </p:nvPr>
        </p:nvSpPr>
        <p:spPr>
          <a:xfrm>
            <a:off x="4008651" y="8892377"/>
            <a:ext cx="3067200" cy="468600"/>
          </a:xfrm>
          <a:prstGeom prst="rect">
            <a:avLst/>
          </a:prstGeom>
        </p:spPr>
        <p:txBody>
          <a:bodyPr spcFirstLastPara="1" wrap="square" lIns="93925" tIns="46950" rIns="93925" bIns="469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extLst>
      <p:ext uri="{BB962C8B-B14F-4D97-AF65-F5344CB8AC3E}">
        <p14:creationId xmlns:p14="http://schemas.microsoft.com/office/powerpoint/2010/main" val="1271788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17BB0-8AB8-4841-8751-1E4CFB96B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945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17BB0-8AB8-4841-8751-1E4CFB96B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752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1BE40-E78C-4FEB-904F-42E9EF1DB2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4212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4295B8-C9CB-4A85-8280-221B0E295A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249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17BB0-8AB8-4841-8751-1E4CFB96B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8247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Access to peer support</a:t>
            </a:r>
          </a:p>
          <a:p>
            <a:pPr lvl="0"/>
            <a:r>
              <a:rPr lang="en-US" dirty="0"/>
              <a:t>Space to have the hard conversations about racism</a:t>
            </a:r>
          </a:p>
          <a:p>
            <a:pPr lvl="0"/>
            <a:r>
              <a:rPr lang="en-US" dirty="0"/>
              <a:t>And what we found we all had in common were those we coined the denialist; those who didn’t see value in doing the work because they could not see beyond themselves to see the suffering and the pain </a:t>
            </a:r>
            <a:r>
              <a:rPr lang="en-US"/>
              <a:t>of others.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1BE40-E78C-4FEB-904F-42E9EF1DB2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525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3"/>
        <p:cNvGrpSpPr/>
        <p:nvPr/>
      </p:nvGrpSpPr>
      <p:grpSpPr>
        <a:xfrm>
          <a:off x="0" y="0"/>
          <a:ext cx="0" cy="0"/>
          <a:chOff x="0" y="0"/>
          <a:chExt cx="0" cy="0"/>
        </a:xfrm>
      </p:grpSpPr>
      <p:sp>
        <p:nvSpPr>
          <p:cNvPr id="2044" name="Google Shape;2044;g1eac4d0136e_0_700:notes"/>
          <p:cNvSpPr>
            <a:spLocks noGrp="1" noRot="1" noChangeAspect="1"/>
          </p:cNvSpPr>
          <p:nvPr>
            <p:ph type="sldImg" idx="2"/>
          </p:nvPr>
        </p:nvSpPr>
        <p:spPr>
          <a:xfrm>
            <a:off x="727075" y="1174750"/>
            <a:ext cx="5622925" cy="3162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5" name="Google Shape;2045;g1eac4d0136e_0_700:notes"/>
          <p:cNvSpPr txBox="1">
            <a:spLocks noGrp="1"/>
          </p:cNvSpPr>
          <p:nvPr>
            <p:ph type="body" idx="1"/>
          </p:nvPr>
        </p:nvSpPr>
        <p:spPr>
          <a:xfrm>
            <a:off x="707708" y="4509041"/>
            <a:ext cx="5661600" cy="3689100"/>
          </a:xfrm>
          <a:prstGeom prst="rect">
            <a:avLst/>
          </a:prstGeom>
        </p:spPr>
        <p:txBody>
          <a:bodyPr spcFirstLastPara="1" wrap="square" lIns="92850" tIns="46425" rIns="92850" bIns="46425" anchor="t" anchorCtr="0">
            <a:noAutofit/>
          </a:bodyPr>
          <a:lstStyle/>
          <a:p>
            <a:pPr marL="0" lvl="0" indent="0" algn="l" rtl="0">
              <a:spcBef>
                <a:spcPts val="0"/>
              </a:spcBef>
              <a:spcAft>
                <a:spcPts val="0"/>
              </a:spcAft>
              <a:buNone/>
            </a:pPr>
            <a:endParaRPr dirty="0"/>
          </a:p>
        </p:txBody>
      </p:sp>
      <p:sp>
        <p:nvSpPr>
          <p:cNvPr id="2046" name="Google Shape;2046;g1eac4d0136e_0_700:notes"/>
          <p:cNvSpPr txBox="1">
            <a:spLocks noGrp="1"/>
          </p:cNvSpPr>
          <p:nvPr>
            <p:ph type="sldNum" idx="12"/>
          </p:nvPr>
        </p:nvSpPr>
        <p:spPr>
          <a:xfrm>
            <a:off x="4008711" y="8899330"/>
            <a:ext cx="3066600" cy="470100"/>
          </a:xfrm>
          <a:prstGeom prst="rect">
            <a:avLst/>
          </a:prstGeom>
        </p:spPr>
        <p:txBody>
          <a:bodyPr spcFirstLastPara="1" wrap="square" lIns="92850" tIns="46425" rIns="92850" bIns="464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063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17BB0-8AB8-4841-8751-1E4CFB96B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5098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notes"/>
          <p:cNvSpPr txBox="1">
            <a:spLocks noGrp="1"/>
          </p:cNvSpPr>
          <p:nvPr>
            <p:ph type="body" idx="1"/>
          </p:nvPr>
        </p:nvSpPr>
        <p:spPr>
          <a:xfrm>
            <a:off x="708191" y="4448309"/>
            <a:ext cx="5660693" cy="4212961"/>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dirty="0"/>
          </a:p>
        </p:txBody>
      </p:sp>
      <p:sp>
        <p:nvSpPr>
          <p:cNvPr id="367" name="Google Shape;367;p1: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379749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EC283-ADEF-1347-BAD7-46D7883B1E5B}" type="slidenum">
              <a:rPr lang="en-US" smtClean="0"/>
              <a:t>11</a:t>
            </a:fld>
            <a:endParaRPr lang="en-US"/>
          </a:p>
        </p:txBody>
      </p:sp>
    </p:spTree>
    <p:extLst>
      <p:ext uri="{BB962C8B-B14F-4D97-AF65-F5344CB8AC3E}">
        <p14:creationId xmlns:p14="http://schemas.microsoft.com/office/powerpoint/2010/main" val="9040815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372cfe4b7d_0_8: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372cfe4b7d_0_8:notes"/>
          <p:cNvSpPr txBox="1">
            <a:spLocks noGrp="1"/>
          </p:cNvSpPr>
          <p:nvPr>
            <p:ph type="body" idx="1"/>
          </p:nvPr>
        </p:nvSpPr>
        <p:spPr>
          <a:xfrm>
            <a:off x="708191" y="4448309"/>
            <a:ext cx="5660700" cy="4212900"/>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dirty="0"/>
          </a:p>
        </p:txBody>
      </p:sp>
      <p:sp>
        <p:nvSpPr>
          <p:cNvPr id="398" name="Google Shape;398;g2372cfe4b7d_0_8:notes"/>
          <p:cNvSpPr txBox="1">
            <a:spLocks noGrp="1"/>
          </p:cNvSpPr>
          <p:nvPr>
            <p:ph type="sldNum" idx="12"/>
          </p:nvPr>
        </p:nvSpPr>
        <p:spPr>
          <a:xfrm>
            <a:off x="4008651" y="8892377"/>
            <a:ext cx="3067200" cy="468600"/>
          </a:xfrm>
          <a:prstGeom prst="rect">
            <a:avLst/>
          </a:prstGeom>
        </p:spPr>
        <p:txBody>
          <a:bodyPr spcFirstLastPara="1" wrap="square" lIns="93925" tIns="46950" rIns="93925" bIns="469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53</a:t>
            </a:fld>
            <a:endParaRPr/>
          </a:p>
        </p:txBody>
      </p:sp>
    </p:spTree>
    <p:extLst>
      <p:ext uri="{BB962C8B-B14F-4D97-AF65-F5344CB8AC3E}">
        <p14:creationId xmlns:p14="http://schemas.microsoft.com/office/powerpoint/2010/main" val="31083442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EC283-ADEF-1347-BAD7-46D7883B1E5B}" type="slidenum">
              <a:rPr lang="en-US" smtClean="0"/>
              <a:t>54</a:t>
            </a:fld>
            <a:endParaRPr lang="en-US"/>
          </a:p>
        </p:txBody>
      </p:sp>
    </p:spTree>
    <p:extLst>
      <p:ext uri="{BB962C8B-B14F-4D97-AF65-F5344CB8AC3E}">
        <p14:creationId xmlns:p14="http://schemas.microsoft.com/office/powerpoint/2010/main" val="23809358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EC283-ADEF-1347-BAD7-46D7883B1E5B}" type="slidenum">
              <a:rPr lang="en-US" smtClean="0"/>
              <a:t>55</a:t>
            </a:fld>
            <a:endParaRPr lang="en-US"/>
          </a:p>
        </p:txBody>
      </p:sp>
    </p:spTree>
    <p:extLst>
      <p:ext uri="{BB962C8B-B14F-4D97-AF65-F5344CB8AC3E}">
        <p14:creationId xmlns:p14="http://schemas.microsoft.com/office/powerpoint/2010/main" val="26765326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372cfe4b7d_0_8: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372cfe4b7d_0_8:notes"/>
          <p:cNvSpPr txBox="1">
            <a:spLocks noGrp="1"/>
          </p:cNvSpPr>
          <p:nvPr>
            <p:ph type="body" idx="1"/>
          </p:nvPr>
        </p:nvSpPr>
        <p:spPr>
          <a:xfrm>
            <a:off x="708191" y="4448309"/>
            <a:ext cx="5660700" cy="4212900"/>
          </a:xfrm>
          <a:prstGeom prst="rect">
            <a:avLst/>
          </a:prstGeom>
        </p:spPr>
        <p:txBody>
          <a:bodyPr spcFirstLastPara="1" wrap="square" lIns="93925" tIns="46950" rIns="93925" bIns="46950" anchor="t" anchorCtr="0">
            <a:noAutofit/>
          </a:bodyPr>
          <a:lstStyle/>
          <a:p>
            <a:pPr marL="0" lvl="0" indent="0" algn="l" rtl="0">
              <a:spcBef>
                <a:spcPts val="360"/>
              </a:spcBef>
              <a:spcAft>
                <a:spcPts val="0"/>
              </a:spcAft>
              <a:buNone/>
            </a:pPr>
            <a:endParaRPr/>
          </a:p>
        </p:txBody>
      </p:sp>
      <p:sp>
        <p:nvSpPr>
          <p:cNvPr id="398" name="Google Shape;398;g2372cfe4b7d_0_8:notes"/>
          <p:cNvSpPr txBox="1">
            <a:spLocks noGrp="1"/>
          </p:cNvSpPr>
          <p:nvPr>
            <p:ph type="sldNum" idx="12"/>
          </p:nvPr>
        </p:nvSpPr>
        <p:spPr>
          <a:xfrm>
            <a:off x="4008651" y="8892377"/>
            <a:ext cx="3067200" cy="468600"/>
          </a:xfrm>
          <a:prstGeom prst="rect">
            <a:avLst/>
          </a:prstGeom>
        </p:spPr>
        <p:txBody>
          <a:bodyPr spcFirstLastPara="1" wrap="square" lIns="93925" tIns="46950" rIns="93925" bIns="469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56</a:t>
            </a:fld>
            <a:endParaRPr/>
          </a:p>
        </p:txBody>
      </p:sp>
    </p:spTree>
    <p:extLst>
      <p:ext uri="{BB962C8B-B14F-4D97-AF65-F5344CB8AC3E}">
        <p14:creationId xmlns:p14="http://schemas.microsoft.com/office/powerpoint/2010/main" val="25262243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EC283-ADEF-1347-BAD7-46D7883B1E5B}" type="slidenum">
              <a:rPr lang="en-US" smtClean="0"/>
              <a:t>57</a:t>
            </a:fld>
            <a:endParaRPr lang="en-US"/>
          </a:p>
        </p:txBody>
      </p:sp>
    </p:spTree>
    <p:extLst>
      <p:ext uri="{BB962C8B-B14F-4D97-AF65-F5344CB8AC3E}">
        <p14:creationId xmlns:p14="http://schemas.microsoft.com/office/powerpoint/2010/main" val="2497152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EC283-ADEF-1347-BAD7-46D7883B1E5B}" type="slidenum">
              <a:rPr lang="en-US" smtClean="0"/>
              <a:t>12</a:t>
            </a:fld>
            <a:endParaRPr lang="en-US"/>
          </a:p>
        </p:txBody>
      </p:sp>
    </p:spTree>
    <p:extLst>
      <p:ext uri="{BB962C8B-B14F-4D97-AF65-F5344CB8AC3E}">
        <p14:creationId xmlns:p14="http://schemas.microsoft.com/office/powerpoint/2010/main" val="2155866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EC283-ADEF-1347-BAD7-46D7883B1E5B}" type="slidenum">
              <a:rPr lang="en-US" smtClean="0"/>
              <a:t>13</a:t>
            </a:fld>
            <a:endParaRPr lang="en-US"/>
          </a:p>
        </p:txBody>
      </p:sp>
    </p:spTree>
    <p:extLst>
      <p:ext uri="{BB962C8B-B14F-4D97-AF65-F5344CB8AC3E}">
        <p14:creationId xmlns:p14="http://schemas.microsoft.com/office/powerpoint/2010/main" val="2232499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notes"/>
          <p:cNvSpPr txBox="1">
            <a:spLocks noGrp="1"/>
          </p:cNvSpPr>
          <p:nvPr>
            <p:ph type="body" idx="1"/>
          </p:nvPr>
        </p:nvSpPr>
        <p:spPr>
          <a:xfrm>
            <a:off x="708191" y="4448309"/>
            <a:ext cx="5660693" cy="4212961"/>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dirty="0"/>
          </a:p>
        </p:txBody>
      </p:sp>
      <p:sp>
        <p:nvSpPr>
          <p:cNvPr id="367" name="Google Shape;367;p1: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490691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176c27d24e_0_0:notes"/>
          <p:cNvSpPr txBox="1">
            <a:spLocks noGrp="1"/>
          </p:cNvSpPr>
          <p:nvPr>
            <p:ph type="body" idx="1"/>
          </p:nvPr>
        </p:nvSpPr>
        <p:spPr>
          <a:xfrm>
            <a:off x="708191" y="4448309"/>
            <a:ext cx="5660700" cy="4212900"/>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a:p>
        </p:txBody>
      </p:sp>
      <p:sp>
        <p:nvSpPr>
          <p:cNvPr id="373" name="Google Shape;373;g2176c27d24e_0_0: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4039315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1426e9367b_0_0:notes"/>
          <p:cNvSpPr>
            <a:spLocks noGrp="1" noRot="1" noChangeAspect="1"/>
          </p:cNvSpPr>
          <p:nvPr>
            <p:ph type="sldImg" idx="2"/>
          </p:nvPr>
        </p:nvSpPr>
        <p:spPr>
          <a:xfrm>
            <a:off x="730250" y="1169988"/>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21426e9367b_0_0:notes"/>
          <p:cNvSpPr txBox="1">
            <a:spLocks noGrp="1"/>
          </p:cNvSpPr>
          <p:nvPr>
            <p:ph type="body" idx="1"/>
          </p:nvPr>
        </p:nvSpPr>
        <p:spPr>
          <a:xfrm>
            <a:off x="707708" y="4505979"/>
            <a:ext cx="5661600" cy="3686700"/>
          </a:xfrm>
          <a:prstGeom prst="rect">
            <a:avLst/>
          </a:prstGeom>
          <a:noFill/>
          <a:ln>
            <a:noFill/>
          </a:ln>
        </p:spPr>
        <p:txBody>
          <a:bodyPr spcFirstLastPara="1" wrap="square" lIns="93900" tIns="46950" rIns="93900" bIns="46950" anchor="t" anchorCtr="0">
            <a:noAutofit/>
          </a:bodyPr>
          <a:lstStyle/>
          <a:p>
            <a:pPr marL="0" marR="0" lvl="0" indent="0" algn="l" rtl="0">
              <a:lnSpc>
                <a:spcPct val="107000"/>
              </a:lnSpc>
              <a:spcBef>
                <a:spcPts val="0"/>
              </a:spcBef>
              <a:spcAft>
                <a:spcPts val="0"/>
              </a:spcAft>
              <a:buSzPts val="1400"/>
              <a:buNone/>
            </a:pPr>
            <a:r>
              <a:rPr lang="en-US" b="1" dirty="0"/>
              <a:t>UPDATE notes below</a:t>
            </a:r>
            <a:endParaRPr dirty="0"/>
          </a:p>
          <a:p>
            <a:pPr marL="0" marR="0" lvl="0" indent="0" algn="l" rtl="0">
              <a:lnSpc>
                <a:spcPct val="107000"/>
              </a:lnSpc>
              <a:spcBef>
                <a:spcPts val="0"/>
              </a:spcBef>
              <a:spcAft>
                <a:spcPts val="0"/>
              </a:spcAft>
              <a:buSzPts val="1400"/>
              <a:buNone/>
            </a:pPr>
            <a:endParaRPr dirty="0"/>
          </a:p>
          <a:p>
            <a:pPr marL="0" marR="0" lvl="0" indent="0" algn="l" rtl="0">
              <a:lnSpc>
                <a:spcPct val="107000"/>
              </a:lnSpc>
              <a:spcBef>
                <a:spcPts val="0"/>
              </a:spcBef>
              <a:spcAft>
                <a:spcPts val="0"/>
              </a:spcAft>
              <a:buSzPts val="1400"/>
              <a:buNone/>
            </a:pPr>
            <a:r>
              <a:rPr lang="en-US" dirty="0"/>
              <a:t>Alt Text:</a:t>
            </a:r>
            <a:endParaRPr dirty="0"/>
          </a:p>
          <a:p>
            <a:pPr marL="0" marR="0" lvl="0" indent="0" algn="l" rtl="0">
              <a:lnSpc>
                <a:spcPct val="107000"/>
              </a:lnSpc>
              <a:spcBef>
                <a:spcPts val="0"/>
              </a:spcBef>
              <a:spcAft>
                <a:spcPts val="0"/>
              </a:spcAft>
              <a:buSzPts val="1400"/>
              <a:buNone/>
            </a:pPr>
            <a:r>
              <a:rPr lang="en-US" dirty="0"/>
              <a:t>Line chart showing the pregnancy-related mortality ratio in the U.S. and California from 2012 through 2020</a:t>
            </a:r>
            <a:endParaRPr dirty="0"/>
          </a:p>
          <a:p>
            <a:pPr marL="0" marR="0" lvl="0" indent="0" algn="l" rtl="0">
              <a:lnSpc>
                <a:spcPct val="107000"/>
              </a:lnSpc>
              <a:spcBef>
                <a:spcPts val="0"/>
              </a:spcBef>
              <a:spcAft>
                <a:spcPts val="0"/>
              </a:spcAft>
              <a:buSzPts val="1400"/>
              <a:buNone/>
            </a:pPr>
            <a:r>
              <a:rPr lang="en-US" dirty="0"/>
              <a:t>California’s pregnancy-related mortality ratio was consistently lower than the U.S. PRMR from 2012 through 2018 (the latest available data for U.S.). </a:t>
            </a:r>
            <a:endParaRPr dirty="0"/>
          </a:p>
          <a:p>
            <a:pPr marL="0" marR="0" lvl="0" indent="0" algn="l" rtl="0">
              <a:lnSpc>
                <a:spcPct val="107000"/>
              </a:lnSpc>
              <a:spcBef>
                <a:spcPts val="0"/>
              </a:spcBef>
              <a:spcAft>
                <a:spcPts val="0"/>
              </a:spcAft>
              <a:buSzPts val="1400"/>
              <a:buNone/>
            </a:pPr>
            <a:r>
              <a:rPr lang="en-US" dirty="0"/>
              <a:t>In 2020, California’s pregnancy-related mortality ratio was 18.6 deaths per 100,000 live births. </a:t>
            </a:r>
            <a:endParaRPr dirty="0"/>
          </a:p>
          <a:p>
            <a:pPr marL="0" marR="0" lvl="0" indent="0" algn="l" rtl="0">
              <a:lnSpc>
                <a:spcPct val="107000"/>
              </a:lnSpc>
              <a:spcBef>
                <a:spcPts val="0"/>
              </a:spcBef>
              <a:spcAft>
                <a:spcPts val="0"/>
              </a:spcAft>
              <a:buSzPts val="1400"/>
              <a:buNone/>
            </a:pPr>
            <a:endParaRPr dirty="0"/>
          </a:p>
          <a:p>
            <a:pPr marL="0" marR="0" lvl="0" indent="0" algn="l" rtl="0">
              <a:lnSpc>
                <a:spcPct val="107000"/>
              </a:lnSpc>
              <a:spcBef>
                <a:spcPts val="0"/>
              </a:spcBef>
              <a:spcAft>
                <a:spcPts val="0"/>
              </a:spcAft>
              <a:buSzPts val="1400"/>
              <a:buNone/>
            </a:pPr>
            <a:r>
              <a:rPr lang="en-US" dirty="0"/>
              <a:t>California’s pregnancy-related mortality ratio began to rise gradually in 2013 and peaked in 2020</a:t>
            </a:r>
            <a:endParaRPr dirty="0"/>
          </a:p>
          <a:p>
            <a:pPr marL="0" marR="0" lvl="0" indent="0" algn="l" rtl="0">
              <a:lnSpc>
                <a:spcPct val="107000"/>
              </a:lnSpc>
              <a:spcBef>
                <a:spcPts val="0"/>
              </a:spcBef>
              <a:spcAft>
                <a:spcPts val="0"/>
              </a:spcAft>
              <a:buSzPts val="1400"/>
              <a:buNone/>
            </a:pPr>
            <a:endParaRPr dirty="0"/>
          </a:p>
          <a:p>
            <a:pPr marL="0" marR="0" lvl="0" indent="0" algn="l" rtl="0">
              <a:lnSpc>
                <a:spcPct val="107000"/>
              </a:lnSpc>
              <a:spcBef>
                <a:spcPts val="0"/>
              </a:spcBef>
              <a:spcAft>
                <a:spcPts val="0"/>
              </a:spcAft>
              <a:buSzPts val="1400"/>
              <a:buNone/>
            </a:pPr>
            <a:r>
              <a:rPr lang="en-US" dirty="0"/>
              <a:t>Other notes:</a:t>
            </a:r>
            <a:endParaRPr dirty="0"/>
          </a:p>
          <a:p>
            <a:pPr marL="171450" marR="0" lvl="0" indent="-171450" algn="l" rtl="0">
              <a:lnSpc>
                <a:spcPct val="107000"/>
              </a:lnSpc>
              <a:spcBef>
                <a:spcPts val="0"/>
              </a:spcBef>
              <a:spcAft>
                <a:spcPts val="0"/>
              </a:spcAft>
              <a:buClr>
                <a:schemeClr val="dk1"/>
              </a:buClr>
              <a:buSzPts val="1200"/>
              <a:buFont typeface="Arial"/>
              <a:buChar char="•"/>
            </a:pPr>
            <a:r>
              <a:rPr lang="en-US" dirty="0"/>
              <a:t>CA’s PRMR remained consistently lower than the US PRMR from 2009 to 2017. (Though unknown if the differences were statistically significant - could not test)</a:t>
            </a:r>
            <a:endParaRPr dirty="0"/>
          </a:p>
          <a:p>
            <a:pPr marL="171450" marR="0" lvl="0" indent="-171450" algn="l" rtl="0">
              <a:lnSpc>
                <a:spcPct val="107000"/>
              </a:lnSpc>
              <a:spcBef>
                <a:spcPts val="0"/>
              </a:spcBef>
              <a:spcAft>
                <a:spcPts val="0"/>
              </a:spcAft>
              <a:buClr>
                <a:schemeClr val="dk1"/>
              </a:buClr>
              <a:buSzPts val="1200"/>
              <a:buFont typeface="Arial"/>
              <a:buChar char="•"/>
            </a:pPr>
            <a:r>
              <a:rPr lang="en-US" dirty="0"/>
              <a:t>Note – the US PRMR from the CDC PMSS may be an underestimate… CDC has access to fewer data sources than individual states. CA identified 1/3 of the deaths through patient discharge and ED data alone.</a:t>
            </a:r>
            <a:endParaRPr dirty="0"/>
          </a:p>
        </p:txBody>
      </p:sp>
      <p:sp>
        <p:nvSpPr>
          <p:cNvPr id="383" name="Google Shape;383;g21426e9367b_0_0:notes"/>
          <p:cNvSpPr txBox="1">
            <a:spLocks noGrp="1"/>
          </p:cNvSpPr>
          <p:nvPr>
            <p:ph type="sldNum" idx="12"/>
          </p:nvPr>
        </p:nvSpPr>
        <p:spPr>
          <a:xfrm>
            <a:off x="4008706" y="8893297"/>
            <a:ext cx="3066600" cy="469800"/>
          </a:xfrm>
          <a:prstGeom prst="rect">
            <a:avLst/>
          </a:prstGeom>
          <a:noFill/>
          <a:ln>
            <a:noFill/>
          </a:ln>
        </p:spPr>
        <p:txBody>
          <a:bodyPr spcFirstLastPara="1" wrap="square" lIns="93900" tIns="46950" rIns="93900" bIns="4695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3826353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4.xml"/><Relationship Id="rId1" Type="http://schemas.openxmlformats.org/officeDocument/2006/relationships/tags" Target="../tags/tag2.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3.xml"/><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4.xml"/><Relationship Id="rId1" Type="http://schemas.openxmlformats.org/officeDocument/2006/relationships/tags" Target="../tags/tag4.xml"/><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AF500-7B46-BB25-60E7-5DFE1A8BD2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C2D921-C920-CFE1-D677-E783166909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5AA01A-1AEF-440A-CFE2-5848A2181563}"/>
              </a:ext>
            </a:extLst>
          </p:cNvPr>
          <p:cNvSpPr>
            <a:spLocks noGrp="1"/>
          </p:cNvSpPr>
          <p:nvPr>
            <p:ph type="dt" sz="half" idx="10"/>
          </p:nvPr>
        </p:nvSpPr>
        <p:spPr/>
        <p:txBody>
          <a:bodyPr/>
          <a:lstStyle/>
          <a:p>
            <a:fld id="{5BDBA300-ECF8-AD4B-BDF1-271F4BBEC65B}" type="datetimeFigureOut">
              <a:rPr lang="en-US" smtClean="0"/>
              <a:t>5/5/23</a:t>
            </a:fld>
            <a:endParaRPr lang="en-US"/>
          </a:p>
        </p:txBody>
      </p:sp>
      <p:sp>
        <p:nvSpPr>
          <p:cNvPr id="5" name="Footer Placeholder 4">
            <a:extLst>
              <a:ext uri="{FF2B5EF4-FFF2-40B4-BE49-F238E27FC236}">
                <a16:creationId xmlns:a16="http://schemas.microsoft.com/office/drawing/2014/main" id="{5CD07A89-F987-0A7B-91A5-1A99DD579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C6F00C-6D33-B787-5E01-54E1DC3C44ED}"/>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2449399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0A688-433F-B128-72F5-AEF9D5D72B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532F32-41C9-7F9D-B626-30438397A4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555A0-DDAD-EDE2-5678-A884E2BC29CC}"/>
              </a:ext>
            </a:extLst>
          </p:cNvPr>
          <p:cNvSpPr>
            <a:spLocks noGrp="1"/>
          </p:cNvSpPr>
          <p:nvPr>
            <p:ph type="dt" sz="half" idx="10"/>
          </p:nvPr>
        </p:nvSpPr>
        <p:spPr/>
        <p:txBody>
          <a:bodyPr/>
          <a:lstStyle/>
          <a:p>
            <a:fld id="{5BDBA300-ECF8-AD4B-BDF1-271F4BBEC65B}" type="datetimeFigureOut">
              <a:rPr lang="en-US" smtClean="0"/>
              <a:t>5/5/23</a:t>
            </a:fld>
            <a:endParaRPr lang="en-US"/>
          </a:p>
        </p:txBody>
      </p:sp>
      <p:sp>
        <p:nvSpPr>
          <p:cNvPr id="5" name="Footer Placeholder 4">
            <a:extLst>
              <a:ext uri="{FF2B5EF4-FFF2-40B4-BE49-F238E27FC236}">
                <a16:creationId xmlns:a16="http://schemas.microsoft.com/office/drawing/2014/main" id="{B47B6EC0-2973-B9B9-D254-620171B114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31F30-6988-350D-D299-D46532A2C918}"/>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1790830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65B37-386D-8ED4-7ABC-371DCE2040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CB42BA-D3CA-D1E6-A8FF-29386FB58A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19242F-4AF0-2554-18EF-B487016A6B61}"/>
              </a:ext>
            </a:extLst>
          </p:cNvPr>
          <p:cNvSpPr>
            <a:spLocks noGrp="1"/>
          </p:cNvSpPr>
          <p:nvPr>
            <p:ph type="dt" sz="half" idx="10"/>
          </p:nvPr>
        </p:nvSpPr>
        <p:spPr/>
        <p:txBody>
          <a:bodyPr/>
          <a:lstStyle/>
          <a:p>
            <a:fld id="{5BDBA300-ECF8-AD4B-BDF1-271F4BBEC65B}" type="datetimeFigureOut">
              <a:rPr lang="en-US" smtClean="0"/>
              <a:t>5/5/23</a:t>
            </a:fld>
            <a:endParaRPr lang="en-US"/>
          </a:p>
        </p:txBody>
      </p:sp>
      <p:sp>
        <p:nvSpPr>
          <p:cNvPr id="5" name="Footer Placeholder 4">
            <a:extLst>
              <a:ext uri="{FF2B5EF4-FFF2-40B4-BE49-F238E27FC236}">
                <a16:creationId xmlns:a16="http://schemas.microsoft.com/office/drawing/2014/main" id="{17A43BB8-26BB-B1E7-E2EB-A0344EFB2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EF0488-D001-C375-884B-913B73EE571C}"/>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925246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ata Heavy, bullet">
  <p:cSld name="Data Heavy, bullet">
    <p:bg>
      <p:bgPr>
        <a:solidFill>
          <a:srgbClr val="FAF9F3"/>
        </a:solidFill>
        <a:effectLst/>
      </p:bgPr>
    </p:bg>
    <p:spTree>
      <p:nvGrpSpPr>
        <p:cNvPr id="1" name="Shape 26"/>
        <p:cNvGrpSpPr/>
        <p:nvPr/>
      </p:nvGrpSpPr>
      <p:grpSpPr>
        <a:xfrm>
          <a:off x="0" y="0"/>
          <a:ext cx="0" cy="0"/>
          <a:chOff x="0" y="0"/>
          <a:chExt cx="0" cy="0"/>
        </a:xfrm>
      </p:grpSpPr>
      <p:sp>
        <p:nvSpPr>
          <p:cNvPr id="27" name="Google Shape;27;g21426e9367b_0_177"/>
          <p:cNvSpPr txBox="1">
            <a:spLocks noGrp="1"/>
          </p:cNvSpPr>
          <p:nvPr>
            <p:ph type="title"/>
          </p:nvPr>
        </p:nvSpPr>
        <p:spPr>
          <a:xfrm>
            <a:off x="609600" y="333375"/>
            <a:ext cx="10972800" cy="1107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0587D"/>
              </a:buClr>
              <a:buSzPts val="4400"/>
              <a:buFont typeface="Calibri"/>
              <a:buNone/>
              <a:defRPr b="1">
                <a:solidFill>
                  <a:schemeClr val="tx1"/>
                </a:solidFill>
                <a:latin typefac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8" name="Google Shape;28;g21426e9367b_0_177"/>
          <p:cNvSpPr txBox="1">
            <a:spLocks noGrp="1"/>
          </p:cNvSpPr>
          <p:nvPr>
            <p:ph type="body" idx="1"/>
          </p:nvPr>
        </p:nvSpPr>
        <p:spPr>
          <a:xfrm>
            <a:off x="685800" y="1809750"/>
            <a:ext cx="10896600" cy="45720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grpSp>
        <p:nvGrpSpPr>
          <p:cNvPr id="29" name="Google Shape;29;g21426e9367b_0_177"/>
          <p:cNvGrpSpPr/>
          <p:nvPr/>
        </p:nvGrpSpPr>
        <p:grpSpPr>
          <a:xfrm>
            <a:off x="10087424" y="6056938"/>
            <a:ext cx="1624533" cy="614585"/>
            <a:chOff x="7001324" y="6056938"/>
            <a:chExt cx="1624533" cy="614585"/>
          </a:xfrm>
        </p:grpSpPr>
        <p:pic>
          <p:nvPicPr>
            <p:cNvPr id="30" name="Google Shape;30;g21426e9367b_0_177"/>
            <p:cNvPicPr preferRelativeResize="0"/>
            <p:nvPr/>
          </p:nvPicPr>
          <p:blipFill rotWithShape="1">
            <a:blip r:embed="rId2">
              <a:alphaModFix/>
            </a:blip>
            <a:srcRect/>
            <a:stretch/>
          </p:blipFill>
          <p:spPr>
            <a:xfrm>
              <a:off x="7963413" y="6330656"/>
              <a:ext cx="662444" cy="334303"/>
            </a:xfrm>
            <a:prstGeom prst="rect">
              <a:avLst/>
            </a:prstGeom>
            <a:noFill/>
            <a:ln>
              <a:noFill/>
            </a:ln>
          </p:spPr>
        </p:pic>
        <p:pic>
          <p:nvPicPr>
            <p:cNvPr id="31" name="Google Shape;31;g21426e9367b_0_177"/>
            <p:cNvPicPr preferRelativeResize="0"/>
            <p:nvPr/>
          </p:nvPicPr>
          <p:blipFill rotWithShape="1">
            <a:blip r:embed="rId3">
              <a:alphaModFix/>
            </a:blip>
            <a:srcRect/>
            <a:stretch/>
          </p:blipFill>
          <p:spPr>
            <a:xfrm>
              <a:off x="7001324" y="6056938"/>
              <a:ext cx="733979" cy="614585"/>
            </a:xfrm>
            <a:prstGeom prst="rect">
              <a:avLst/>
            </a:prstGeom>
            <a:noFill/>
            <a:ln>
              <a:noFill/>
            </a:ln>
          </p:spPr>
        </p:pic>
        <p:cxnSp>
          <p:nvCxnSpPr>
            <p:cNvPr id="32" name="Google Shape;32;g21426e9367b_0_177"/>
            <p:cNvCxnSpPr/>
            <p:nvPr/>
          </p:nvCxnSpPr>
          <p:spPr>
            <a:xfrm>
              <a:off x="7833594" y="6330656"/>
              <a:ext cx="0" cy="279900"/>
            </a:xfrm>
            <a:prstGeom prst="straightConnector1">
              <a:avLst/>
            </a:prstGeom>
            <a:noFill/>
            <a:ln w="9525" cap="flat" cmpd="sng">
              <a:solidFill>
                <a:srgbClr val="BFBFBF"/>
              </a:solidFill>
              <a:prstDash val="solid"/>
              <a:miter lim="800000"/>
              <a:headEnd type="none" w="sm" len="sm"/>
              <a:tailEnd type="none" w="sm" len="sm"/>
            </a:ln>
          </p:spPr>
        </p:cxnSp>
      </p:grpSp>
      <p:sp>
        <p:nvSpPr>
          <p:cNvPr id="33" name="Google Shape;33;g21426e9367b_0_177"/>
          <p:cNvSpPr/>
          <p:nvPr/>
        </p:nvSpPr>
        <p:spPr>
          <a:xfrm>
            <a:off x="681037" y="1482860"/>
            <a:ext cx="10830000" cy="45600"/>
          </a:xfrm>
          <a:prstGeom prst="rect">
            <a:avLst/>
          </a:prstGeom>
          <a:gradFill>
            <a:gsLst>
              <a:gs pos="0">
                <a:srgbClr val="10587D"/>
              </a:gs>
              <a:gs pos="100000">
                <a:srgbClr val="DFEBF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54394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 Slide">
  <p:cSld name="Image Slide">
    <p:spTree>
      <p:nvGrpSpPr>
        <p:cNvPr id="1" name="Shape 34"/>
        <p:cNvGrpSpPr/>
        <p:nvPr/>
      </p:nvGrpSpPr>
      <p:grpSpPr>
        <a:xfrm>
          <a:off x="0" y="0"/>
          <a:ext cx="0" cy="0"/>
          <a:chOff x="0" y="0"/>
          <a:chExt cx="0" cy="0"/>
        </a:xfrm>
      </p:grpSpPr>
      <p:sp>
        <p:nvSpPr>
          <p:cNvPr id="35" name="Google Shape;35;p33"/>
          <p:cNvSpPr/>
          <p:nvPr/>
        </p:nvSpPr>
        <p:spPr>
          <a:xfrm>
            <a:off x="11658600" y="6324600"/>
            <a:ext cx="381000" cy="45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20852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AF500-7B46-BB25-60E7-5DFE1A8BD2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C2D921-C920-CFE1-D677-E783166909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5AA01A-1AEF-440A-CFE2-5848A2181563}"/>
              </a:ext>
            </a:extLst>
          </p:cNvPr>
          <p:cNvSpPr>
            <a:spLocks noGrp="1"/>
          </p:cNvSpPr>
          <p:nvPr>
            <p:ph type="dt" sz="half" idx="10"/>
          </p:nvPr>
        </p:nvSpPr>
        <p:spPr/>
        <p:txBody>
          <a:bodyPr/>
          <a:lstStyle/>
          <a:p>
            <a:fld id="{5BDBA300-ECF8-AD4B-BDF1-271F4BBEC65B}" type="datetimeFigureOut">
              <a:rPr lang="en-US" smtClean="0"/>
              <a:t>5/5/23</a:t>
            </a:fld>
            <a:endParaRPr lang="en-US"/>
          </a:p>
        </p:txBody>
      </p:sp>
      <p:sp>
        <p:nvSpPr>
          <p:cNvPr id="5" name="Footer Placeholder 4">
            <a:extLst>
              <a:ext uri="{FF2B5EF4-FFF2-40B4-BE49-F238E27FC236}">
                <a16:creationId xmlns:a16="http://schemas.microsoft.com/office/drawing/2014/main" id="{5CD07A89-F987-0A7B-91A5-1A99DD579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C6F00C-6D33-B787-5E01-54E1DC3C44ED}"/>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1161573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B079E-DB00-A8AE-89CF-EE640D3A58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186B4B-76B3-2D89-795F-62A56EF070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DA08C-B332-6F83-C6C7-B02E0DF6972E}"/>
              </a:ext>
            </a:extLst>
          </p:cNvPr>
          <p:cNvSpPr>
            <a:spLocks noGrp="1"/>
          </p:cNvSpPr>
          <p:nvPr>
            <p:ph type="dt" sz="half" idx="10"/>
          </p:nvPr>
        </p:nvSpPr>
        <p:spPr/>
        <p:txBody>
          <a:bodyPr/>
          <a:lstStyle/>
          <a:p>
            <a:fld id="{5BDBA300-ECF8-AD4B-BDF1-271F4BBEC65B}" type="datetimeFigureOut">
              <a:rPr lang="en-US" smtClean="0"/>
              <a:t>5/5/23</a:t>
            </a:fld>
            <a:endParaRPr lang="en-US"/>
          </a:p>
        </p:txBody>
      </p:sp>
      <p:sp>
        <p:nvSpPr>
          <p:cNvPr id="5" name="Footer Placeholder 4">
            <a:extLst>
              <a:ext uri="{FF2B5EF4-FFF2-40B4-BE49-F238E27FC236}">
                <a16:creationId xmlns:a16="http://schemas.microsoft.com/office/drawing/2014/main" id="{555CD637-D41F-7791-0EED-21F1F5F59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BA543E-FC5F-7DEF-E066-1559559CC3D3}"/>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1954157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F76B9-8885-FDA8-1147-1E4DF38EC6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2B489F-9A29-2806-9762-96A7DC746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99CD15-6BB1-A144-748B-0BC5E4BB8F9B}"/>
              </a:ext>
            </a:extLst>
          </p:cNvPr>
          <p:cNvSpPr>
            <a:spLocks noGrp="1"/>
          </p:cNvSpPr>
          <p:nvPr>
            <p:ph type="dt" sz="half" idx="10"/>
          </p:nvPr>
        </p:nvSpPr>
        <p:spPr/>
        <p:txBody>
          <a:bodyPr/>
          <a:lstStyle/>
          <a:p>
            <a:fld id="{5BDBA300-ECF8-AD4B-BDF1-271F4BBEC65B}" type="datetimeFigureOut">
              <a:rPr lang="en-US" smtClean="0"/>
              <a:t>5/5/23</a:t>
            </a:fld>
            <a:endParaRPr lang="en-US"/>
          </a:p>
        </p:txBody>
      </p:sp>
      <p:sp>
        <p:nvSpPr>
          <p:cNvPr id="5" name="Footer Placeholder 4">
            <a:extLst>
              <a:ext uri="{FF2B5EF4-FFF2-40B4-BE49-F238E27FC236}">
                <a16:creationId xmlns:a16="http://schemas.microsoft.com/office/drawing/2014/main" id="{44E767BF-0D81-6073-CC96-E6FAE278C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1F504-4623-5157-28FD-630535856C7A}"/>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562943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DDC32-F8EA-43F5-F355-0D09A3C07C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7605A6-C742-0F33-5A54-AB84B3F0CD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8F92D4-D938-D205-866F-AED82C0EDD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14D2D5-BEDB-BDEF-27A2-2D2D3E3D871C}"/>
              </a:ext>
            </a:extLst>
          </p:cNvPr>
          <p:cNvSpPr>
            <a:spLocks noGrp="1"/>
          </p:cNvSpPr>
          <p:nvPr>
            <p:ph type="dt" sz="half" idx="10"/>
          </p:nvPr>
        </p:nvSpPr>
        <p:spPr/>
        <p:txBody>
          <a:bodyPr/>
          <a:lstStyle/>
          <a:p>
            <a:fld id="{5BDBA300-ECF8-AD4B-BDF1-271F4BBEC65B}" type="datetimeFigureOut">
              <a:rPr lang="en-US" smtClean="0"/>
              <a:t>5/5/23</a:t>
            </a:fld>
            <a:endParaRPr lang="en-US"/>
          </a:p>
        </p:txBody>
      </p:sp>
      <p:sp>
        <p:nvSpPr>
          <p:cNvPr id="6" name="Footer Placeholder 5">
            <a:extLst>
              <a:ext uri="{FF2B5EF4-FFF2-40B4-BE49-F238E27FC236}">
                <a16:creationId xmlns:a16="http://schemas.microsoft.com/office/drawing/2014/main" id="{1556EE55-A2F1-2A2A-1156-F734A3F746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AE8498-AD73-6725-EBB5-32606629EB7B}"/>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1414978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A886A-40DC-9EE0-11D5-9BD3BC4091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F1B1F4-8D00-3A5E-7389-D2FBB1A161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DE9DB5-B3FD-D476-C5A9-A92EBE0261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54F3B6-8C1A-92C2-8F30-8BE1D7F089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0B486C-BA54-3E70-E673-76DAF12DD9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B8B7BB-11F8-1CF9-C99D-9F9A957DB468}"/>
              </a:ext>
            </a:extLst>
          </p:cNvPr>
          <p:cNvSpPr>
            <a:spLocks noGrp="1"/>
          </p:cNvSpPr>
          <p:nvPr>
            <p:ph type="dt" sz="half" idx="10"/>
          </p:nvPr>
        </p:nvSpPr>
        <p:spPr/>
        <p:txBody>
          <a:bodyPr/>
          <a:lstStyle/>
          <a:p>
            <a:fld id="{5BDBA300-ECF8-AD4B-BDF1-271F4BBEC65B}" type="datetimeFigureOut">
              <a:rPr lang="en-US" smtClean="0"/>
              <a:t>5/5/23</a:t>
            </a:fld>
            <a:endParaRPr lang="en-US"/>
          </a:p>
        </p:txBody>
      </p:sp>
      <p:sp>
        <p:nvSpPr>
          <p:cNvPr id="8" name="Footer Placeholder 7">
            <a:extLst>
              <a:ext uri="{FF2B5EF4-FFF2-40B4-BE49-F238E27FC236}">
                <a16:creationId xmlns:a16="http://schemas.microsoft.com/office/drawing/2014/main" id="{2CC5AAC6-CA24-DA5A-AEA3-123BA879C2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79A8B0-4A0F-C943-F1A7-2DC668E98A7E}"/>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3824901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EF3D5-EC42-E686-7762-7335C09258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139B94-4262-B11A-8CAF-50A18D85DA9F}"/>
              </a:ext>
            </a:extLst>
          </p:cNvPr>
          <p:cNvSpPr>
            <a:spLocks noGrp="1"/>
          </p:cNvSpPr>
          <p:nvPr>
            <p:ph type="dt" sz="half" idx="10"/>
          </p:nvPr>
        </p:nvSpPr>
        <p:spPr/>
        <p:txBody>
          <a:bodyPr/>
          <a:lstStyle/>
          <a:p>
            <a:fld id="{5BDBA300-ECF8-AD4B-BDF1-271F4BBEC65B}" type="datetimeFigureOut">
              <a:rPr lang="en-US" smtClean="0"/>
              <a:t>5/5/23</a:t>
            </a:fld>
            <a:endParaRPr lang="en-US"/>
          </a:p>
        </p:txBody>
      </p:sp>
      <p:sp>
        <p:nvSpPr>
          <p:cNvPr id="4" name="Footer Placeholder 3">
            <a:extLst>
              <a:ext uri="{FF2B5EF4-FFF2-40B4-BE49-F238E27FC236}">
                <a16:creationId xmlns:a16="http://schemas.microsoft.com/office/drawing/2014/main" id="{624A812E-CB4A-92A4-2A75-D2D8C23F21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A1CBC7-94E3-5E7C-066C-03277E1E78ED}"/>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4270198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AF9F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00E882-3D7A-68D8-3F1C-E1E87DA580A8}"/>
              </a:ext>
            </a:extLst>
          </p:cNvPr>
          <p:cNvSpPr/>
          <p:nvPr userDrawn="1"/>
        </p:nvSpPr>
        <p:spPr>
          <a:xfrm>
            <a:off x="0" y="0"/>
            <a:ext cx="2995448" cy="6858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1186B4B-76B3-2D89-795F-62A56EF07071}"/>
              </a:ext>
            </a:extLst>
          </p:cNvPr>
          <p:cNvSpPr>
            <a:spLocks noGrp="1"/>
          </p:cNvSpPr>
          <p:nvPr>
            <p:ph idx="1"/>
          </p:nvPr>
        </p:nvSpPr>
        <p:spPr>
          <a:xfrm>
            <a:off x="3444908" y="1825625"/>
            <a:ext cx="790889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27B079E-DB00-A8AE-89CF-EE640D3A583A}"/>
              </a:ext>
            </a:extLst>
          </p:cNvPr>
          <p:cNvSpPr>
            <a:spLocks noGrp="1"/>
          </p:cNvSpPr>
          <p:nvPr>
            <p:ph type="title"/>
          </p:nvPr>
        </p:nvSpPr>
        <p:spPr>
          <a:xfrm>
            <a:off x="449460" y="1073150"/>
            <a:ext cx="1892643" cy="1325563"/>
          </a:xfrm>
        </p:spPr>
        <p:txBody>
          <a:bodyPr/>
          <a:lstStyle/>
          <a:p>
            <a:r>
              <a:rPr lang="en-US"/>
              <a:t>Click to edit Master title style</a:t>
            </a:r>
          </a:p>
        </p:txBody>
      </p:sp>
      <p:sp>
        <p:nvSpPr>
          <p:cNvPr id="4" name="Date Placeholder 3">
            <a:extLst>
              <a:ext uri="{FF2B5EF4-FFF2-40B4-BE49-F238E27FC236}">
                <a16:creationId xmlns:a16="http://schemas.microsoft.com/office/drawing/2014/main" id="{AEEDA08C-B332-6F83-C6C7-B02E0DF6972E}"/>
              </a:ext>
            </a:extLst>
          </p:cNvPr>
          <p:cNvSpPr>
            <a:spLocks noGrp="1"/>
          </p:cNvSpPr>
          <p:nvPr>
            <p:ph type="dt" sz="half" idx="10"/>
          </p:nvPr>
        </p:nvSpPr>
        <p:spPr/>
        <p:txBody>
          <a:bodyPr/>
          <a:lstStyle/>
          <a:p>
            <a:fld id="{5BDBA300-ECF8-AD4B-BDF1-271F4BBEC65B}" type="datetimeFigureOut">
              <a:rPr lang="en-US" smtClean="0"/>
              <a:t>5/5/23</a:t>
            </a:fld>
            <a:endParaRPr lang="en-US"/>
          </a:p>
        </p:txBody>
      </p:sp>
      <p:sp>
        <p:nvSpPr>
          <p:cNvPr id="5" name="Footer Placeholder 4">
            <a:extLst>
              <a:ext uri="{FF2B5EF4-FFF2-40B4-BE49-F238E27FC236}">
                <a16:creationId xmlns:a16="http://schemas.microsoft.com/office/drawing/2014/main" id="{555CD637-D41F-7791-0EED-21F1F5F59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BA543E-FC5F-7DEF-E066-1559559CC3D3}"/>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2116829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FB1436-DED1-D660-4DE4-55E9E982733D}"/>
              </a:ext>
            </a:extLst>
          </p:cNvPr>
          <p:cNvSpPr>
            <a:spLocks noGrp="1"/>
          </p:cNvSpPr>
          <p:nvPr>
            <p:ph type="dt" sz="half" idx="10"/>
          </p:nvPr>
        </p:nvSpPr>
        <p:spPr/>
        <p:txBody>
          <a:bodyPr/>
          <a:lstStyle/>
          <a:p>
            <a:fld id="{5BDBA300-ECF8-AD4B-BDF1-271F4BBEC65B}" type="datetimeFigureOut">
              <a:rPr lang="en-US" smtClean="0"/>
              <a:t>5/5/23</a:t>
            </a:fld>
            <a:endParaRPr lang="en-US"/>
          </a:p>
        </p:txBody>
      </p:sp>
      <p:sp>
        <p:nvSpPr>
          <p:cNvPr id="3" name="Footer Placeholder 2">
            <a:extLst>
              <a:ext uri="{FF2B5EF4-FFF2-40B4-BE49-F238E27FC236}">
                <a16:creationId xmlns:a16="http://schemas.microsoft.com/office/drawing/2014/main" id="{F229EFA6-85EA-7F62-5D76-CA6D7710D8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85AC8D-21BA-C690-08A8-9434723E7542}"/>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662192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1053C-A335-A814-982A-B4D29B5B4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1E672E-4300-5CD8-46CB-9B6736A4D4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CB4209-889E-FC50-31C8-19E91CAAA0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3E0ACE-3E07-8DE0-9405-E74C4A360992}"/>
              </a:ext>
            </a:extLst>
          </p:cNvPr>
          <p:cNvSpPr>
            <a:spLocks noGrp="1"/>
          </p:cNvSpPr>
          <p:nvPr>
            <p:ph type="dt" sz="half" idx="10"/>
          </p:nvPr>
        </p:nvSpPr>
        <p:spPr/>
        <p:txBody>
          <a:bodyPr/>
          <a:lstStyle/>
          <a:p>
            <a:fld id="{5BDBA300-ECF8-AD4B-BDF1-271F4BBEC65B}" type="datetimeFigureOut">
              <a:rPr lang="en-US" smtClean="0"/>
              <a:t>5/5/23</a:t>
            </a:fld>
            <a:endParaRPr lang="en-US"/>
          </a:p>
        </p:txBody>
      </p:sp>
      <p:sp>
        <p:nvSpPr>
          <p:cNvPr id="6" name="Footer Placeholder 5">
            <a:extLst>
              <a:ext uri="{FF2B5EF4-FFF2-40B4-BE49-F238E27FC236}">
                <a16:creationId xmlns:a16="http://schemas.microsoft.com/office/drawing/2014/main" id="{E7109993-F071-2A80-A19D-8765D48BE0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B3AAAA-1C6B-01F9-BCAE-7B2832803586}"/>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3418400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14B68-6144-430B-59A9-9DFA1D4153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3D5820-E944-DEC7-2597-067075619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E80FC2-E507-F920-4849-1850F21F55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E46DCF-F73E-B36A-0D24-A560E25CD550}"/>
              </a:ext>
            </a:extLst>
          </p:cNvPr>
          <p:cNvSpPr>
            <a:spLocks noGrp="1"/>
          </p:cNvSpPr>
          <p:nvPr>
            <p:ph type="dt" sz="half" idx="10"/>
          </p:nvPr>
        </p:nvSpPr>
        <p:spPr/>
        <p:txBody>
          <a:bodyPr/>
          <a:lstStyle/>
          <a:p>
            <a:fld id="{5BDBA300-ECF8-AD4B-BDF1-271F4BBEC65B}" type="datetimeFigureOut">
              <a:rPr lang="en-US" smtClean="0"/>
              <a:t>5/5/23</a:t>
            </a:fld>
            <a:endParaRPr lang="en-US"/>
          </a:p>
        </p:txBody>
      </p:sp>
      <p:sp>
        <p:nvSpPr>
          <p:cNvPr id="6" name="Footer Placeholder 5">
            <a:extLst>
              <a:ext uri="{FF2B5EF4-FFF2-40B4-BE49-F238E27FC236}">
                <a16:creationId xmlns:a16="http://schemas.microsoft.com/office/drawing/2014/main" id="{103B0153-64D9-A800-A61F-359BC47DB3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035BE-2B9D-C9BC-341F-D32C4864191D}"/>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3125252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0A688-433F-B128-72F5-AEF9D5D72B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532F32-41C9-7F9D-B626-30438397A4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555A0-DDAD-EDE2-5678-A884E2BC29CC}"/>
              </a:ext>
            </a:extLst>
          </p:cNvPr>
          <p:cNvSpPr>
            <a:spLocks noGrp="1"/>
          </p:cNvSpPr>
          <p:nvPr>
            <p:ph type="dt" sz="half" idx="10"/>
          </p:nvPr>
        </p:nvSpPr>
        <p:spPr/>
        <p:txBody>
          <a:bodyPr/>
          <a:lstStyle/>
          <a:p>
            <a:fld id="{5BDBA300-ECF8-AD4B-BDF1-271F4BBEC65B}" type="datetimeFigureOut">
              <a:rPr lang="en-US" smtClean="0"/>
              <a:t>5/5/23</a:t>
            </a:fld>
            <a:endParaRPr lang="en-US"/>
          </a:p>
        </p:txBody>
      </p:sp>
      <p:sp>
        <p:nvSpPr>
          <p:cNvPr id="5" name="Footer Placeholder 4">
            <a:extLst>
              <a:ext uri="{FF2B5EF4-FFF2-40B4-BE49-F238E27FC236}">
                <a16:creationId xmlns:a16="http://schemas.microsoft.com/office/drawing/2014/main" id="{B47B6EC0-2973-B9B9-D254-620171B114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31F30-6988-350D-D299-D46532A2C918}"/>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24330046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65B37-386D-8ED4-7ABC-371DCE2040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CB42BA-D3CA-D1E6-A8FF-29386FB58A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19242F-4AF0-2554-18EF-B487016A6B61}"/>
              </a:ext>
            </a:extLst>
          </p:cNvPr>
          <p:cNvSpPr>
            <a:spLocks noGrp="1"/>
          </p:cNvSpPr>
          <p:nvPr>
            <p:ph type="dt" sz="half" idx="10"/>
          </p:nvPr>
        </p:nvSpPr>
        <p:spPr/>
        <p:txBody>
          <a:bodyPr/>
          <a:lstStyle/>
          <a:p>
            <a:fld id="{5BDBA300-ECF8-AD4B-BDF1-271F4BBEC65B}" type="datetimeFigureOut">
              <a:rPr lang="en-US" smtClean="0"/>
              <a:t>5/5/23</a:t>
            </a:fld>
            <a:endParaRPr lang="en-US"/>
          </a:p>
        </p:txBody>
      </p:sp>
      <p:sp>
        <p:nvSpPr>
          <p:cNvPr id="5" name="Footer Placeholder 4">
            <a:extLst>
              <a:ext uri="{FF2B5EF4-FFF2-40B4-BE49-F238E27FC236}">
                <a16:creationId xmlns:a16="http://schemas.microsoft.com/office/drawing/2014/main" id="{17A43BB8-26BB-B1E7-E2EB-A0344EFB2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EF0488-D001-C375-884B-913B73EE571C}"/>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679562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ata Heavy, bullet" preserve="1">
  <p:cSld name="Data Heavy, bullet">
    <p:spTree>
      <p:nvGrpSpPr>
        <p:cNvPr id="1" name="Shape 26"/>
        <p:cNvGrpSpPr/>
        <p:nvPr/>
      </p:nvGrpSpPr>
      <p:grpSpPr>
        <a:xfrm>
          <a:off x="0" y="0"/>
          <a:ext cx="0" cy="0"/>
          <a:chOff x="0" y="0"/>
          <a:chExt cx="0" cy="0"/>
        </a:xfrm>
      </p:grpSpPr>
      <p:sp>
        <p:nvSpPr>
          <p:cNvPr id="27" name="Google Shape;27;g21426e9367b_0_177"/>
          <p:cNvSpPr txBox="1">
            <a:spLocks noGrp="1"/>
          </p:cNvSpPr>
          <p:nvPr>
            <p:ph type="title"/>
          </p:nvPr>
        </p:nvSpPr>
        <p:spPr>
          <a:xfrm>
            <a:off x="609600" y="333375"/>
            <a:ext cx="10972800" cy="1107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0587D"/>
              </a:buClr>
              <a:buSzPts val="4400"/>
              <a:buFont typeface="Calibri"/>
              <a:buNone/>
              <a:defRPr b="1">
                <a:solidFill>
                  <a:srgbClr val="10587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g21426e9367b_0_177"/>
          <p:cNvSpPr txBox="1">
            <a:spLocks noGrp="1"/>
          </p:cNvSpPr>
          <p:nvPr>
            <p:ph type="body" idx="1"/>
          </p:nvPr>
        </p:nvSpPr>
        <p:spPr>
          <a:xfrm>
            <a:off x="685800" y="1809750"/>
            <a:ext cx="10896600" cy="45720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9" name="Google Shape;29;g21426e9367b_0_177"/>
          <p:cNvGrpSpPr/>
          <p:nvPr/>
        </p:nvGrpSpPr>
        <p:grpSpPr>
          <a:xfrm>
            <a:off x="10087424" y="6056938"/>
            <a:ext cx="1624533" cy="614585"/>
            <a:chOff x="7001324" y="6056938"/>
            <a:chExt cx="1624533" cy="614585"/>
          </a:xfrm>
        </p:grpSpPr>
        <p:pic>
          <p:nvPicPr>
            <p:cNvPr id="30" name="Google Shape;30;g21426e9367b_0_177"/>
            <p:cNvPicPr preferRelativeResize="0"/>
            <p:nvPr/>
          </p:nvPicPr>
          <p:blipFill rotWithShape="1">
            <a:blip r:embed="rId2">
              <a:alphaModFix/>
            </a:blip>
            <a:srcRect/>
            <a:stretch/>
          </p:blipFill>
          <p:spPr>
            <a:xfrm>
              <a:off x="7963413" y="6330656"/>
              <a:ext cx="662444" cy="334303"/>
            </a:xfrm>
            <a:prstGeom prst="rect">
              <a:avLst/>
            </a:prstGeom>
            <a:noFill/>
            <a:ln>
              <a:noFill/>
            </a:ln>
          </p:spPr>
        </p:pic>
        <p:pic>
          <p:nvPicPr>
            <p:cNvPr id="31" name="Google Shape;31;g21426e9367b_0_177"/>
            <p:cNvPicPr preferRelativeResize="0"/>
            <p:nvPr/>
          </p:nvPicPr>
          <p:blipFill rotWithShape="1">
            <a:blip r:embed="rId3">
              <a:alphaModFix/>
            </a:blip>
            <a:srcRect/>
            <a:stretch/>
          </p:blipFill>
          <p:spPr>
            <a:xfrm>
              <a:off x="7001324" y="6056938"/>
              <a:ext cx="733979" cy="614585"/>
            </a:xfrm>
            <a:prstGeom prst="rect">
              <a:avLst/>
            </a:prstGeom>
            <a:noFill/>
            <a:ln>
              <a:noFill/>
            </a:ln>
          </p:spPr>
        </p:pic>
        <p:cxnSp>
          <p:nvCxnSpPr>
            <p:cNvPr id="32" name="Google Shape;32;g21426e9367b_0_177"/>
            <p:cNvCxnSpPr/>
            <p:nvPr/>
          </p:nvCxnSpPr>
          <p:spPr>
            <a:xfrm>
              <a:off x="7833594" y="6330656"/>
              <a:ext cx="0" cy="279900"/>
            </a:xfrm>
            <a:prstGeom prst="straightConnector1">
              <a:avLst/>
            </a:prstGeom>
            <a:noFill/>
            <a:ln w="9525" cap="flat" cmpd="sng">
              <a:solidFill>
                <a:srgbClr val="BFBFBF"/>
              </a:solidFill>
              <a:prstDash val="solid"/>
              <a:miter lim="800000"/>
              <a:headEnd type="none" w="sm" len="sm"/>
              <a:tailEnd type="none" w="sm" len="sm"/>
            </a:ln>
          </p:spPr>
        </p:cxnSp>
      </p:grpSp>
      <p:sp>
        <p:nvSpPr>
          <p:cNvPr id="33" name="Google Shape;33;g21426e9367b_0_177"/>
          <p:cNvSpPr/>
          <p:nvPr/>
        </p:nvSpPr>
        <p:spPr>
          <a:xfrm>
            <a:off x="681037" y="1482860"/>
            <a:ext cx="10830000" cy="45600"/>
          </a:xfrm>
          <a:prstGeom prst="rect">
            <a:avLst/>
          </a:prstGeom>
          <a:gradFill>
            <a:gsLst>
              <a:gs pos="0">
                <a:srgbClr val="10587D"/>
              </a:gs>
              <a:gs pos="100000">
                <a:srgbClr val="DFEBF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085700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mage Slide" preserve="1">
  <p:cSld name="Image Slide">
    <p:spTree>
      <p:nvGrpSpPr>
        <p:cNvPr id="1" name="Shape 34"/>
        <p:cNvGrpSpPr/>
        <p:nvPr/>
      </p:nvGrpSpPr>
      <p:grpSpPr>
        <a:xfrm>
          <a:off x="0" y="0"/>
          <a:ext cx="0" cy="0"/>
          <a:chOff x="0" y="0"/>
          <a:chExt cx="0" cy="0"/>
        </a:xfrm>
      </p:grpSpPr>
      <p:sp>
        <p:nvSpPr>
          <p:cNvPr id="35" name="Google Shape;35;p33"/>
          <p:cNvSpPr/>
          <p:nvPr/>
        </p:nvSpPr>
        <p:spPr>
          <a:xfrm>
            <a:off x="11658600" y="6324600"/>
            <a:ext cx="381000" cy="45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33104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lumns" preserve="1">
  <p:cSld name="Two columns">
    <p:spTree>
      <p:nvGrpSpPr>
        <p:cNvPr id="1" name="Shape 36"/>
        <p:cNvGrpSpPr/>
        <p:nvPr/>
      </p:nvGrpSpPr>
      <p:grpSpPr>
        <a:xfrm>
          <a:off x="0" y="0"/>
          <a:ext cx="0" cy="0"/>
          <a:chOff x="0" y="0"/>
          <a:chExt cx="0" cy="0"/>
        </a:xfrm>
      </p:grpSpPr>
      <p:sp>
        <p:nvSpPr>
          <p:cNvPr id="37" name="Google Shape;37;p34"/>
          <p:cNvSpPr txBox="1">
            <a:spLocks noGrp="1"/>
          </p:cNvSpPr>
          <p:nvPr>
            <p:ph type="title"/>
          </p:nvPr>
        </p:nvSpPr>
        <p:spPr>
          <a:xfrm>
            <a:off x="609600" y="838200"/>
            <a:ext cx="10363200" cy="914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4"/>
          <p:cNvSpPr txBox="1">
            <a:spLocks noGrp="1"/>
          </p:cNvSpPr>
          <p:nvPr>
            <p:ph type="body" idx="1"/>
          </p:nvPr>
        </p:nvSpPr>
        <p:spPr>
          <a:xfrm>
            <a:off x="609600" y="1981200"/>
            <a:ext cx="5080000" cy="38862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640"/>
              </a:spcBef>
              <a:spcAft>
                <a:spcPts val="0"/>
              </a:spcAft>
              <a:buSzPts val="2400"/>
              <a:buChar char="■"/>
              <a:defRPr b="0" i="0">
                <a:latin typeface="Arial"/>
                <a:ea typeface="Arial"/>
                <a:cs typeface="Arial"/>
                <a:sym typeface="Arial"/>
              </a:defRPr>
            </a:lvl1pPr>
            <a:lvl2pPr marL="914400" lvl="1" indent="-370840" algn="l">
              <a:lnSpc>
                <a:spcPct val="100000"/>
              </a:lnSpc>
              <a:spcBef>
                <a:spcPts val="560"/>
              </a:spcBef>
              <a:spcAft>
                <a:spcPts val="0"/>
              </a:spcAft>
              <a:buSzPts val="2240"/>
              <a:buChar char="◻"/>
              <a:defRPr b="0" i="0">
                <a:latin typeface="Arial"/>
                <a:ea typeface="Arial"/>
                <a:cs typeface="Arial"/>
                <a:sym typeface="Arial"/>
              </a:defRPr>
            </a:lvl2pPr>
            <a:lvl3pPr marL="1371600" lvl="2" indent="-327660" algn="l">
              <a:lnSpc>
                <a:spcPct val="100000"/>
              </a:lnSpc>
              <a:spcBef>
                <a:spcPts val="480"/>
              </a:spcBef>
              <a:spcAft>
                <a:spcPts val="0"/>
              </a:spcAft>
              <a:buSzPts val="1560"/>
              <a:buChar char="■"/>
              <a:defRPr b="0" i="0">
                <a:latin typeface="Arial"/>
                <a:ea typeface="Arial"/>
                <a:cs typeface="Arial"/>
                <a:sym typeface="Arial"/>
              </a:defRPr>
            </a:lvl3pPr>
            <a:lvl4pPr marL="1828800" lvl="3" indent="-317500" algn="l">
              <a:lnSpc>
                <a:spcPct val="100000"/>
              </a:lnSpc>
              <a:spcBef>
                <a:spcPts val="400"/>
              </a:spcBef>
              <a:spcAft>
                <a:spcPts val="0"/>
              </a:spcAft>
              <a:buSzPts val="1400"/>
              <a:buChar char="◻"/>
              <a:defRPr b="0" i="0">
                <a:latin typeface="Arial"/>
                <a:ea typeface="Arial"/>
                <a:cs typeface="Arial"/>
                <a:sym typeface="Arial"/>
              </a:defRPr>
            </a:lvl4pPr>
            <a:lvl5pPr marL="2286000" lvl="4" indent="-355600" algn="l">
              <a:lnSpc>
                <a:spcPct val="100000"/>
              </a:lnSpc>
              <a:spcBef>
                <a:spcPts val="400"/>
              </a:spcBef>
              <a:spcAft>
                <a:spcPts val="0"/>
              </a:spcAft>
              <a:buSzPts val="2000"/>
              <a:buChar char="▪"/>
              <a:defRPr b="0" i="0">
                <a:latin typeface="Arial"/>
                <a:ea typeface="Arial"/>
                <a:cs typeface="Arial"/>
                <a:sym typeface="Aria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9" name="Google Shape;39;p34"/>
          <p:cNvSpPr txBox="1">
            <a:spLocks noGrp="1"/>
          </p:cNvSpPr>
          <p:nvPr>
            <p:ph type="body" idx="2"/>
          </p:nvPr>
        </p:nvSpPr>
        <p:spPr>
          <a:xfrm>
            <a:off x="6197600" y="1981200"/>
            <a:ext cx="5080000" cy="38862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640"/>
              </a:spcBef>
              <a:spcAft>
                <a:spcPts val="0"/>
              </a:spcAft>
              <a:buSzPts val="2400"/>
              <a:buChar char="■"/>
              <a:defRPr>
                <a:latin typeface="Arial"/>
                <a:ea typeface="Arial"/>
                <a:cs typeface="Arial"/>
                <a:sym typeface="Arial"/>
              </a:defRPr>
            </a:lvl1pPr>
            <a:lvl2pPr marL="914400" lvl="1" indent="-370840" algn="l">
              <a:lnSpc>
                <a:spcPct val="100000"/>
              </a:lnSpc>
              <a:spcBef>
                <a:spcPts val="560"/>
              </a:spcBef>
              <a:spcAft>
                <a:spcPts val="0"/>
              </a:spcAft>
              <a:buSzPts val="2240"/>
              <a:buChar char="◻"/>
              <a:defRPr>
                <a:latin typeface="Arial"/>
                <a:ea typeface="Arial"/>
                <a:cs typeface="Arial"/>
                <a:sym typeface="Arial"/>
              </a:defRPr>
            </a:lvl2pPr>
            <a:lvl3pPr marL="1371600" lvl="2" indent="-327660" algn="l">
              <a:lnSpc>
                <a:spcPct val="100000"/>
              </a:lnSpc>
              <a:spcBef>
                <a:spcPts val="480"/>
              </a:spcBef>
              <a:spcAft>
                <a:spcPts val="0"/>
              </a:spcAft>
              <a:buSzPts val="1560"/>
              <a:buChar char="■"/>
              <a:defRPr>
                <a:latin typeface="Arial"/>
                <a:ea typeface="Arial"/>
                <a:cs typeface="Arial"/>
                <a:sym typeface="Arial"/>
              </a:defRPr>
            </a:lvl3pPr>
            <a:lvl4pPr marL="1828800" lvl="3" indent="-317500" algn="l">
              <a:lnSpc>
                <a:spcPct val="100000"/>
              </a:lnSpc>
              <a:spcBef>
                <a:spcPts val="400"/>
              </a:spcBef>
              <a:spcAft>
                <a:spcPts val="0"/>
              </a:spcAft>
              <a:buSzPts val="1400"/>
              <a:buChar char="◻"/>
              <a:defRPr>
                <a:latin typeface="Arial"/>
                <a:ea typeface="Arial"/>
                <a:cs typeface="Arial"/>
                <a:sym typeface="Arial"/>
              </a:defRPr>
            </a:lvl4pPr>
            <a:lvl5pPr marL="2286000" lvl="4" indent="-355600" algn="l">
              <a:lnSpc>
                <a:spcPct val="100000"/>
              </a:lnSpc>
              <a:spcBef>
                <a:spcPts val="400"/>
              </a:spcBef>
              <a:spcAft>
                <a:spcPts val="0"/>
              </a:spcAft>
              <a:buSzPts val="2000"/>
              <a:buChar char="▪"/>
              <a:defRPr>
                <a:latin typeface="Arial"/>
                <a:ea typeface="Arial"/>
                <a:cs typeface="Arial"/>
                <a:sym typeface="Aria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extLst>
      <p:ext uri="{BB962C8B-B14F-4D97-AF65-F5344CB8AC3E}">
        <p14:creationId xmlns:p14="http://schemas.microsoft.com/office/powerpoint/2010/main" val="1160764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ata/Chart, sidebar" preserve="1">
  <p:cSld name="Data/Chart, sidebar">
    <p:spTree>
      <p:nvGrpSpPr>
        <p:cNvPr id="1" name="Shape 40"/>
        <p:cNvGrpSpPr/>
        <p:nvPr/>
      </p:nvGrpSpPr>
      <p:grpSpPr>
        <a:xfrm>
          <a:off x="0" y="0"/>
          <a:ext cx="0" cy="0"/>
          <a:chOff x="0" y="0"/>
          <a:chExt cx="0" cy="0"/>
        </a:xfrm>
      </p:grpSpPr>
      <p:sp>
        <p:nvSpPr>
          <p:cNvPr id="41" name="Google Shape;41;g21426e9367b_0_539"/>
          <p:cNvSpPr txBox="1">
            <a:spLocks noGrp="1"/>
          </p:cNvSpPr>
          <p:nvPr>
            <p:ph type="title"/>
          </p:nvPr>
        </p:nvSpPr>
        <p:spPr>
          <a:xfrm>
            <a:off x="609600" y="333375"/>
            <a:ext cx="10972800" cy="1107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0587D"/>
              </a:buClr>
              <a:buSzPts val="4400"/>
              <a:buFont typeface="Calibri"/>
              <a:buNone/>
              <a:defRPr b="1">
                <a:solidFill>
                  <a:srgbClr val="10587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g21426e9367b_0_539"/>
          <p:cNvSpPr txBox="1">
            <a:spLocks noGrp="1"/>
          </p:cNvSpPr>
          <p:nvPr>
            <p:ph type="body" idx="1"/>
          </p:nvPr>
        </p:nvSpPr>
        <p:spPr>
          <a:xfrm>
            <a:off x="609600" y="1825624"/>
            <a:ext cx="7780200" cy="4441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g21426e9367b_0_539"/>
          <p:cNvSpPr txBox="1">
            <a:spLocks noGrp="1"/>
          </p:cNvSpPr>
          <p:nvPr>
            <p:ph type="body" idx="2"/>
          </p:nvPr>
        </p:nvSpPr>
        <p:spPr>
          <a:xfrm>
            <a:off x="8540750" y="1828800"/>
            <a:ext cx="3041700" cy="3760800"/>
          </a:xfrm>
          <a:prstGeom prst="rect">
            <a:avLst/>
          </a:prstGeom>
          <a:solidFill>
            <a:srgbClr val="EAF6FC"/>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587D"/>
              </a:buClr>
              <a:buSzPts val="2800"/>
              <a:buNone/>
              <a:defRPr>
                <a:solidFill>
                  <a:srgbClr val="10587D"/>
                </a:solidFill>
              </a:defRPr>
            </a:lvl1pPr>
            <a:lvl2pPr marL="914400" lvl="1" indent="-228600" algn="l">
              <a:lnSpc>
                <a:spcPct val="90000"/>
              </a:lnSpc>
              <a:spcBef>
                <a:spcPts val="500"/>
              </a:spcBef>
              <a:spcAft>
                <a:spcPts val="0"/>
              </a:spcAft>
              <a:buClr>
                <a:srgbClr val="10587D"/>
              </a:buClr>
              <a:buSzPts val="2400"/>
              <a:buNone/>
              <a:defRPr>
                <a:solidFill>
                  <a:srgbClr val="10587D"/>
                </a:solidFill>
              </a:defRPr>
            </a:lvl2pPr>
            <a:lvl3pPr marL="1371600" lvl="2" indent="-228600" algn="l">
              <a:lnSpc>
                <a:spcPct val="90000"/>
              </a:lnSpc>
              <a:spcBef>
                <a:spcPts val="500"/>
              </a:spcBef>
              <a:spcAft>
                <a:spcPts val="0"/>
              </a:spcAft>
              <a:buClr>
                <a:srgbClr val="10587D"/>
              </a:buClr>
              <a:buSzPts val="2000"/>
              <a:buNone/>
              <a:defRPr>
                <a:solidFill>
                  <a:srgbClr val="10587D"/>
                </a:solidFill>
              </a:defRPr>
            </a:lvl3pPr>
            <a:lvl4pPr marL="1828800" lvl="3" indent="-228600" algn="l">
              <a:lnSpc>
                <a:spcPct val="90000"/>
              </a:lnSpc>
              <a:spcBef>
                <a:spcPts val="500"/>
              </a:spcBef>
              <a:spcAft>
                <a:spcPts val="0"/>
              </a:spcAft>
              <a:buClr>
                <a:srgbClr val="10587D"/>
              </a:buClr>
              <a:buSzPts val="1800"/>
              <a:buNone/>
              <a:defRPr>
                <a:solidFill>
                  <a:srgbClr val="10587D"/>
                </a:solidFill>
              </a:defRPr>
            </a:lvl4pPr>
            <a:lvl5pPr marL="2286000" lvl="4" indent="-228600" algn="l">
              <a:lnSpc>
                <a:spcPct val="90000"/>
              </a:lnSpc>
              <a:spcBef>
                <a:spcPts val="500"/>
              </a:spcBef>
              <a:spcAft>
                <a:spcPts val="0"/>
              </a:spcAft>
              <a:buClr>
                <a:srgbClr val="10587D"/>
              </a:buClr>
              <a:buSzPts val="1800"/>
              <a:buNone/>
              <a:defRPr>
                <a:solidFill>
                  <a:srgbClr val="10587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4" name="Google Shape;44;g21426e9367b_0_539"/>
          <p:cNvGrpSpPr/>
          <p:nvPr/>
        </p:nvGrpSpPr>
        <p:grpSpPr>
          <a:xfrm>
            <a:off x="10087424" y="6056938"/>
            <a:ext cx="1624533" cy="614585"/>
            <a:chOff x="7001324" y="6056938"/>
            <a:chExt cx="1624533" cy="614585"/>
          </a:xfrm>
        </p:grpSpPr>
        <p:pic>
          <p:nvPicPr>
            <p:cNvPr id="45" name="Google Shape;45;g21426e9367b_0_539"/>
            <p:cNvPicPr preferRelativeResize="0"/>
            <p:nvPr/>
          </p:nvPicPr>
          <p:blipFill rotWithShape="1">
            <a:blip r:embed="rId2">
              <a:alphaModFix/>
            </a:blip>
            <a:srcRect/>
            <a:stretch/>
          </p:blipFill>
          <p:spPr>
            <a:xfrm>
              <a:off x="7963413" y="6330656"/>
              <a:ext cx="662444" cy="334303"/>
            </a:xfrm>
            <a:prstGeom prst="rect">
              <a:avLst/>
            </a:prstGeom>
            <a:noFill/>
            <a:ln>
              <a:noFill/>
            </a:ln>
          </p:spPr>
        </p:pic>
        <p:pic>
          <p:nvPicPr>
            <p:cNvPr id="46" name="Google Shape;46;g21426e9367b_0_539"/>
            <p:cNvPicPr preferRelativeResize="0"/>
            <p:nvPr/>
          </p:nvPicPr>
          <p:blipFill rotWithShape="1">
            <a:blip r:embed="rId3">
              <a:alphaModFix/>
            </a:blip>
            <a:srcRect/>
            <a:stretch/>
          </p:blipFill>
          <p:spPr>
            <a:xfrm>
              <a:off x="7001324" y="6056938"/>
              <a:ext cx="733979" cy="614585"/>
            </a:xfrm>
            <a:prstGeom prst="rect">
              <a:avLst/>
            </a:prstGeom>
            <a:noFill/>
            <a:ln>
              <a:noFill/>
            </a:ln>
          </p:spPr>
        </p:pic>
        <p:cxnSp>
          <p:nvCxnSpPr>
            <p:cNvPr id="47" name="Google Shape;47;g21426e9367b_0_539"/>
            <p:cNvCxnSpPr/>
            <p:nvPr/>
          </p:nvCxnSpPr>
          <p:spPr>
            <a:xfrm>
              <a:off x="7833594" y="6330656"/>
              <a:ext cx="0" cy="279900"/>
            </a:xfrm>
            <a:prstGeom prst="straightConnector1">
              <a:avLst/>
            </a:prstGeom>
            <a:noFill/>
            <a:ln w="9525" cap="flat" cmpd="sng">
              <a:solidFill>
                <a:srgbClr val="BFBFBF"/>
              </a:solidFill>
              <a:prstDash val="solid"/>
              <a:miter lim="800000"/>
              <a:headEnd type="none" w="sm" len="sm"/>
              <a:tailEnd type="none" w="sm" len="sm"/>
            </a:ln>
          </p:spPr>
        </p:cxnSp>
      </p:grpSp>
      <p:sp>
        <p:nvSpPr>
          <p:cNvPr id="48" name="Google Shape;48;g21426e9367b_0_539"/>
          <p:cNvSpPr/>
          <p:nvPr/>
        </p:nvSpPr>
        <p:spPr>
          <a:xfrm>
            <a:off x="681037" y="1482860"/>
            <a:ext cx="10830000" cy="45600"/>
          </a:xfrm>
          <a:prstGeom prst="rect">
            <a:avLst/>
          </a:prstGeom>
          <a:gradFill>
            <a:gsLst>
              <a:gs pos="0">
                <a:srgbClr val="10587D"/>
              </a:gs>
              <a:gs pos="100000">
                <a:srgbClr val="DFEBF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05851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reserve="1">
  <p:cSld name="1_Title and Content">
    <p:spTree>
      <p:nvGrpSpPr>
        <p:cNvPr id="1" name="Shape 61"/>
        <p:cNvGrpSpPr/>
        <p:nvPr/>
      </p:nvGrpSpPr>
      <p:grpSpPr>
        <a:xfrm>
          <a:off x="0" y="0"/>
          <a:ext cx="0" cy="0"/>
          <a:chOff x="0" y="0"/>
          <a:chExt cx="0" cy="0"/>
        </a:xfrm>
      </p:grpSpPr>
      <p:sp>
        <p:nvSpPr>
          <p:cNvPr id="62" name="Google Shape;62;g1dd89ce578e_0_1567"/>
          <p:cNvSpPr txBox="1">
            <a:spLocks noGrp="1"/>
          </p:cNvSpPr>
          <p:nvPr>
            <p:ph type="title"/>
          </p:nvPr>
        </p:nvSpPr>
        <p:spPr>
          <a:xfrm>
            <a:off x="1265035" y="479388"/>
            <a:ext cx="10277100" cy="650700"/>
          </a:xfrm>
          <a:prstGeom prst="rect">
            <a:avLst/>
          </a:prstGeom>
          <a:noFill/>
          <a:ln>
            <a:noFill/>
          </a:ln>
        </p:spPr>
        <p:txBody>
          <a:bodyPr spcFirstLastPara="1" wrap="square" lIns="0" tIns="60925" rIns="121900" bIns="60925" anchor="b" anchorCtr="0">
            <a:normAutofit/>
          </a:bodyPr>
          <a:lstStyle>
            <a:lvl1pPr lvl="0" algn="l">
              <a:lnSpc>
                <a:spcPct val="85000"/>
              </a:lnSpc>
              <a:spcBef>
                <a:spcPts val="0"/>
              </a:spcBef>
              <a:spcAft>
                <a:spcPts val="0"/>
              </a:spcAft>
              <a:buSzPts val="1400"/>
              <a:buNone/>
              <a:defRPr sz="3200">
                <a:solidFill>
                  <a:schemeClr val="lt2"/>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63" name="Google Shape;63;g1dd89ce578e_0_1567"/>
          <p:cNvSpPr txBox="1">
            <a:spLocks noGrp="1"/>
          </p:cNvSpPr>
          <p:nvPr>
            <p:ph type="body" idx="1"/>
          </p:nvPr>
        </p:nvSpPr>
        <p:spPr>
          <a:xfrm>
            <a:off x="1274236" y="1211580"/>
            <a:ext cx="10268100" cy="5012100"/>
          </a:xfrm>
          <a:prstGeom prst="rect">
            <a:avLst/>
          </a:prstGeom>
          <a:noFill/>
          <a:ln>
            <a:noFill/>
          </a:ln>
        </p:spPr>
        <p:txBody>
          <a:bodyPr spcFirstLastPara="1" wrap="square" lIns="0" tIns="60925" rIns="0" bIns="60925" anchor="t" anchorCtr="0">
            <a:normAutofit/>
          </a:bodyPr>
          <a:lstStyle>
            <a:lvl1pPr marL="457200" lvl="0" indent="-228600" algn="l">
              <a:lnSpc>
                <a:spcPct val="100000"/>
              </a:lnSpc>
              <a:spcBef>
                <a:spcPts val="500"/>
              </a:spcBef>
              <a:spcAft>
                <a:spcPts val="0"/>
              </a:spcAft>
              <a:buSzPts val="2400"/>
              <a:buNone/>
              <a:defRPr/>
            </a:lvl1pPr>
            <a:lvl2pPr marL="914400" lvl="1" indent="-381000" algn="l">
              <a:lnSpc>
                <a:spcPct val="100000"/>
              </a:lnSpc>
              <a:spcBef>
                <a:spcPts val="500"/>
              </a:spcBef>
              <a:spcAft>
                <a:spcPts val="0"/>
              </a:spcAft>
              <a:buSzPts val="2400"/>
              <a:buChar char="◻"/>
              <a:defRPr/>
            </a:lvl2pPr>
            <a:lvl3pPr marL="1371600" lvl="2" indent="-381000" algn="l">
              <a:lnSpc>
                <a:spcPct val="100000"/>
              </a:lnSpc>
              <a:spcBef>
                <a:spcPts val="500"/>
              </a:spcBef>
              <a:spcAft>
                <a:spcPts val="0"/>
              </a:spcAft>
              <a:buSzPts val="2400"/>
              <a:buChar char="■"/>
              <a:defRPr/>
            </a:lvl3pPr>
            <a:lvl4pPr marL="1828800" lvl="3" indent="-381000" algn="l">
              <a:lnSpc>
                <a:spcPct val="100000"/>
              </a:lnSpc>
              <a:spcBef>
                <a:spcPts val="500"/>
              </a:spcBef>
              <a:spcAft>
                <a:spcPts val="0"/>
              </a:spcAft>
              <a:buSzPts val="2400"/>
              <a:buChar char="◻"/>
              <a:defRPr/>
            </a:lvl4pPr>
            <a:lvl5pPr marL="2286000" lvl="4" indent="-381000" algn="l">
              <a:lnSpc>
                <a:spcPct val="100000"/>
              </a:lnSpc>
              <a:spcBef>
                <a:spcPts val="500"/>
              </a:spcBef>
              <a:spcAft>
                <a:spcPts val="0"/>
              </a:spcAft>
              <a:buSzPts val="2400"/>
              <a:buChar char="▪"/>
              <a:defRPr/>
            </a:lvl5pPr>
            <a:lvl6pPr marL="2743200" lvl="5" indent="-381000" algn="l">
              <a:lnSpc>
                <a:spcPct val="100000"/>
              </a:lnSpc>
              <a:spcBef>
                <a:spcPts val="500"/>
              </a:spcBef>
              <a:spcAft>
                <a:spcPts val="0"/>
              </a:spcAft>
              <a:buClr>
                <a:schemeClr val="dk1"/>
              </a:buClr>
              <a:buSzPts val="2400"/>
              <a:buChar char="▪"/>
              <a:defRPr/>
            </a:lvl6pPr>
            <a:lvl7pPr marL="3200400" lvl="6" indent="-381000" algn="l">
              <a:lnSpc>
                <a:spcPct val="100000"/>
              </a:lnSpc>
              <a:spcBef>
                <a:spcPts val="500"/>
              </a:spcBef>
              <a:spcAft>
                <a:spcPts val="0"/>
              </a:spcAft>
              <a:buClr>
                <a:schemeClr val="dk1"/>
              </a:buClr>
              <a:buSzPts val="2400"/>
              <a:buChar char="▪"/>
              <a:defRPr/>
            </a:lvl7pPr>
            <a:lvl8pPr marL="3657600" lvl="7" indent="-381000" algn="l">
              <a:lnSpc>
                <a:spcPct val="100000"/>
              </a:lnSpc>
              <a:spcBef>
                <a:spcPts val="500"/>
              </a:spcBef>
              <a:spcAft>
                <a:spcPts val="0"/>
              </a:spcAft>
              <a:buClr>
                <a:schemeClr val="dk1"/>
              </a:buClr>
              <a:buSzPts val="2400"/>
              <a:buChar char="▪"/>
              <a:defRPr/>
            </a:lvl8pPr>
            <a:lvl9pPr marL="4114800" lvl="8" indent="-381000" algn="l">
              <a:lnSpc>
                <a:spcPct val="100000"/>
              </a:lnSpc>
              <a:spcBef>
                <a:spcPts val="500"/>
              </a:spcBef>
              <a:spcAft>
                <a:spcPts val="0"/>
              </a:spcAft>
              <a:buClr>
                <a:schemeClr val="dk1"/>
              </a:buClr>
              <a:buSzPts val="2400"/>
              <a:buChar char="▪"/>
              <a:defRPr/>
            </a:lvl9pPr>
          </a:lstStyle>
          <a:p>
            <a:endParaRPr/>
          </a:p>
        </p:txBody>
      </p:sp>
    </p:spTree>
    <p:extLst>
      <p:ext uri="{BB962C8B-B14F-4D97-AF65-F5344CB8AC3E}">
        <p14:creationId xmlns:p14="http://schemas.microsoft.com/office/powerpoint/2010/main" val="379386518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F76B9-8885-FDA8-1147-1E4DF38EC6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2B489F-9A29-2806-9762-96A7DC746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99CD15-6BB1-A144-748B-0BC5E4BB8F9B}"/>
              </a:ext>
            </a:extLst>
          </p:cNvPr>
          <p:cNvSpPr>
            <a:spLocks noGrp="1"/>
          </p:cNvSpPr>
          <p:nvPr>
            <p:ph type="dt" sz="half" idx="10"/>
          </p:nvPr>
        </p:nvSpPr>
        <p:spPr/>
        <p:txBody>
          <a:bodyPr/>
          <a:lstStyle/>
          <a:p>
            <a:fld id="{5BDBA300-ECF8-AD4B-BDF1-271F4BBEC65B}" type="datetimeFigureOut">
              <a:rPr lang="en-US" smtClean="0"/>
              <a:t>5/5/23</a:t>
            </a:fld>
            <a:endParaRPr lang="en-US"/>
          </a:p>
        </p:txBody>
      </p:sp>
      <p:sp>
        <p:nvSpPr>
          <p:cNvPr id="5" name="Footer Placeholder 4">
            <a:extLst>
              <a:ext uri="{FF2B5EF4-FFF2-40B4-BE49-F238E27FC236}">
                <a16:creationId xmlns:a16="http://schemas.microsoft.com/office/drawing/2014/main" id="{44E767BF-0D81-6073-CC96-E6FAE278C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1F504-4623-5157-28FD-630535856C7A}"/>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27277589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branded background slide" preserve="1">
  <p:cSld name="Co-branded background slide">
    <p:spTree>
      <p:nvGrpSpPr>
        <p:cNvPr id="1" name="Shape 65"/>
        <p:cNvGrpSpPr/>
        <p:nvPr/>
      </p:nvGrpSpPr>
      <p:grpSpPr>
        <a:xfrm>
          <a:off x="0" y="0"/>
          <a:ext cx="0" cy="0"/>
          <a:chOff x="0" y="0"/>
          <a:chExt cx="0" cy="0"/>
        </a:xfrm>
      </p:grpSpPr>
      <p:sp>
        <p:nvSpPr>
          <p:cNvPr id="66" name="Google Shape;66;p45"/>
          <p:cNvSpPr/>
          <p:nvPr/>
        </p:nvSpPr>
        <p:spPr>
          <a:xfrm>
            <a:off x="0" y="-152400"/>
            <a:ext cx="12293600" cy="703343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 name="Google Shape;67;p45"/>
          <p:cNvSpPr txBox="1"/>
          <p:nvPr/>
        </p:nvSpPr>
        <p:spPr>
          <a:xfrm>
            <a:off x="2205317" y="4038601"/>
            <a:ext cx="802640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[Insert Secondary Logo Here]</a:t>
            </a:r>
            <a:endParaRPr sz="1400" b="0" i="0" u="none" strike="noStrike" cap="none">
              <a:solidFill>
                <a:srgbClr val="000000"/>
              </a:solidFill>
              <a:latin typeface="Arial"/>
              <a:ea typeface="Arial"/>
              <a:cs typeface="Arial"/>
              <a:sym typeface="Arial"/>
            </a:endParaRPr>
          </a:p>
        </p:txBody>
      </p:sp>
      <p:pic>
        <p:nvPicPr>
          <p:cNvPr id="68" name="Google Shape;68;p45"/>
          <p:cNvPicPr preferRelativeResize="0"/>
          <p:nvPr/>
        </p:nvPicPr>
        <p:blipFill rotWithShape="1">
          <a:blip r:embed="rId2">
            <a:alphaModFix/>
          </a:blip>
          <a:srcRect r="26355" b="54307"/>
          <a:stretch/>
        </p:blipFill>
        <p:spPr>
          <a:xfrm>
            <a:off x="2743200" y="1758528"/>
            <a:ext cx="6974542" cy="1586820"/>
          </a:xfrm>
          <a:prstGeom prst="rect">
            <a:avLst/>
          </a:prstGeom>
          <a:noFill/>
          <a:ln>
            <a:noFill/>
          </a:ln>
        </p:spPr>
      </p:pic>
    </p:spTree>
    <p:extLst>
      <p:ext uri="{BB962C8B-B14F-4D97-AF65-F5344CB8AC3E}">
        <p14:creationId xmlns:p14="http://schemas.microsoft.com/office/powerpoint/2010/main" val="38944256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 Long Logo" preserve="1">
  <p:cSld name="One Column / Long Logo">
    <p:spTree>
      <p:nvGrpSpPr>
        <p:cNvPr id="1" name="Shape 69"/>
        <p:cNvGrpSpPr/>
        <p:nvPr/>
      </p:nvGrpSpPr>
      <p:grpSpPr>
        <a:xfrm>
          <a:off x="0" y="0"/>
          <a:ext cx="0" cy="0"/>
          <a:chOff x="0" y="0"/>
          <a:chExt cx="0" cy="0"/>
        </a:xfrm>
      </p:grpSpPr>
      <p:sp>
        <p:nvSpPr>
          <p:cNvPr id="70" name="Google Shape;70;p41"/>
          <p:cNvSpPr txBox="1">
            <a:spLocks noGrp="1"/>
          </p:cNvSpPr>
          <p:nvPr>
            <p:ph type="title"/>
          </p:nvPr>
        </p:nvSpPr>
        <p:spPr>
          <a:xfrm>
            <a:off x="609600" y="655638"/>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1"/>
          <p:cNvSpPr txBox="1">
            <a:spLocks noGrp="1"/>
          </p:cNvSpPr>
          <p:nvPr>
            <p:ph type="body" idx="1"/>
          </p:nvPr>
        </p:nvSpPr>
        <p:spPr>
          <a:xfrm>
            <a:off x="609600" y="1981200"/>
            <a:ext cx="10972800" cy="38862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640"/>
              </a:spcBef>
              <a:spcAft>
                <a:spcPts val="0"/>
              </a:spcAft>
              <a:buSzPts val="2400"/>
              <a:buChar char="■"/>
              <a:defRPr b="0" i="0">
                <a:latin typeface="Arial"/>
                <a:ea typeface="Arial"/>
                <a:cs typeface="Arial"/>
                <a:sym typeface="Arial"/>
              </a:defRPr>
            </a:lvl1pPr>
            <a:lvl2pPr marL="914400" lvl="1" indent="-370840" algn="l">
              <a:lnSpc>
                <a:spcPct val="100000"/>
              </a:lnSpc>
              <a:spcBef>
                <a:spcPts val="560"/>
              </a:spcBef>
              <a:spcAft>
                <a:spcPts val="0"/>
              </a:spcAft>
              <a:buSzPts val="2240"/>
              <a:buChar char="◻"/>
              <a:defRPr b="0" i="0">
                <a:latin typeface="Arial"/>
                <a:ea typeface="Arial"/>
                <a:cs typeface="Arial"/>
                <a:sym typeface="Arial"/>
              </a:defRPr>
            </a:lvl2pPr>
            <a:lvl3pPr marL="1371600" lvl="2" indent="-327660" algn="l">
              <a:lnSpc>
                <a:spcPct val="100000"/>
              </a:lnSpc>
              <a:spcBef>
                <a:spcPts val="480"/>
              </a:spcBef>
              <a:spcAft>
                <a:spcPts val="0"/>
              </a:spcAft>
              <a:buSzPts val="1560"/>
              <a:buChar char="■"/>
              <a:defRPr b="0" i="0">
                <a:latin typeface="Arial"/>
                <a:ea typeface="Arial"/>
                <a:cs typeface="Arial"/>
                <a:sym typeface="Arial"/>
              </a:defRPr>
            </a:lvl3pPr>
            <a:lvl4pPr marL="1828800" lvl="3" indent="-317500" algn="l">
              <a:lnSpc>
                <a:spcPct val="100000"/>
              </a:lnSpc>
              <a:spcBef>
                <a:spcPts val="400"/>
              </a:spcBef>
              <a:spcAft>
                <a:spcPts val="0"/>
              </a:spcAft>
              <a:buSzPts val="1400"/>
              <a:buChar char="◻"/>
              <a:defRPr b="0" i="0">
                <a:latin typeface="Arial"/>
                <a:ea typeface="Arial"/>
                <a:cs typeface="Arial"/>
                <a:sym typeface="Arial"/>
              </a:defRPr>
            </a:lvl4pPr>
            <a:lvl5pPr marL="2286000" lvl="4" indent="-355600" algn="l">
              <a:lnSpc>
                <a:spcPct val="100000"/>
              </a:lnSpc>
              <a:spcBef>
                <a:spcPts val="400"/>
              </a:spcBef>
              <a:spcAft>
                <a:spcPts val="0"/>
              </a:spcAft>
              <a:buSzPts val="2000"/>
              <a:buChar char="▪"/>
              <a:defRPr b="0" i="0">
                <a:latin typeface="Arial"/>
                <a:ea typeface="Arial"/>
                <a:cs typeface="Arial"/>
                <a:sym typeface="Aria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72" name="Google Shape;72;p41"/>
          <p:cNvPicPr preferRelativeResize="0"/>
          <p:nvPr/>
        </p:nvPicPr>
        <p:blipFill rotWithShape="1">
          <a:blip r:embed="rId2">
            <a:alphaModFix/>
          </a:blip>
          <a:srcRect/>
          <a:stretch/>
        </p:blipFill>
        <p:spPr>
          <a:xfrm>
            <a:off x="146424" y="6400800"/>
            <a:ext cx="5689600" cy="387481"/>
          </a:xfrm>
          <a:prstGeom prst="rect">
            <a:avLst/>
          </a:prstGeom>
          <a:noFill/>
          <a:ln>
            <a:noFill/>
          </a:ln>
        </p:spPr>
      </p:pic>
    </p:spTree>
    <p:extLst>
      <p:ext uri="{BB962C8B-B14F-4D97-AF65-F5344CB8AC3E}">
        <p14:creationId xmlns:p14="http://schemas.microsoft.com/office/powerpoint/2010/main" val="64591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5/5/23</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5695207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39C-7D7A-49F1-8BFE-85C6C7D78BE7}"/>
              </a:ext>
            </a:extLst>
          </p:cNvPr>
          <p:cNvSpPr>
            <a:spLocks noGrp="1"/>
          </p:cNvSpPr>
          <p:nvPr>
            <p:ph type="title"/>
          </p:nvPr>
        </p:nvSpPr>
        <p:spPr>
          <a:xfrm>
            <a:off x="905256" y="590668"/>
            <a:ext cx="9914859" cy="1329004"/>
          </a:xfrm>
        </p:spPr>
        <p:txBody>
          <a:bodyPr>
            <a:normAutofit/>
          </a:bodyPr>
          <a:lstStyle>
            <a:lvl1pPr>
              <a:lnSpc>
                <a:spcPct val="100000"/>
              </a:lnSpc>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C7E748DC-EBB9-44C6-8566-38F87FF7FD53}"/>
              </a:ext>
            </a:extLst>
          </p:cNvPr>
          <p:cNvSpPr>
            <a:spLocks noGrp="1"/>
          </p:cNvSpPr>
          <p:nvPr>
            <p:ph idx="1"/>
          </p:nvPr>
        </p:nvSpPr>
        <p:spPr>
          <a:xfrm>
            <a:off x="914400" y="1919673"/>
            <a:ext cx="9914860" cy="412331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7342198-F50F-4C8A-9BD9-4CC3950F8FA8}"/>
              </a:ext>
            </a:extLst>
          </p:cNvPr>
          <p:cNvSpPr>
            <a:spLocks noGrp="1"/>
          </p:cNvSpPr>
          <p:nvPr>
            <p:ph type="dt" sz="half" idx="10"/>
          </p:nvPr>
        </p:nvSpPr>
        <p:spPr>
          <a:xfrm>
            <a:off x="9323285" y="6434524"/>
            <a:ext cx="2067867" cy="365125"/>
          </a:xfrm>
        </p:spPr>
        <p:txBody>
          <a:bodyPr/>
          <a:lstStyle>
            <a:lvl1pPr algn="r">
              <a:defRPr>
                <a:solidFill>
                  <a:schemeClr val="bg1"/>
                </a:solidFill>
              </a:defRPr>
            </a:lvl1pPr>
          </a:lstStyle>
          <a:p>
            <a:fld id="{32637B58-87C1-446D-BDA9-B06F4BCF7782}" type="datetimeFigureOut">
              <a:rPr lang="en-US" smtClean="0"/>
              <a:t>5/5/23</a:t>
            </a:fld>
            <a:endParaRPr lang="en-US"/>
          </a:p>
        </p:txBody>
      </p:sp>
      <p:sp>
        <p:nvSpPr>
          <p:cNvPr id="5" name="Footer Placeholder 4">
            <a:extLst>
              <a:ext uri="{FF2B5EF4-FFF2-40B4-BE49-F238E27FC236}">
                <a16:creationId xmlns:a16="http://schemas.microsoft.com/office/drawing/2014/main" id="{BFA2F5AB-D8C6-4AE1-8FAE-CD0499CB6D03}"/>
              </a:ext>
            </a:extLst>
          </p:cNvPr>
          <p:cNvSpPr>
            <a:spLocks noGrp="1"/>
          </p:cNvSpPr>
          <p:nvPr>
            <p:ph type="ftr" sz="quarter" idx="11"/>
          </p:nvPr>
        </p:nvSpPr>
        <p:spPr>
          <a:xfrm>
            <a:off x="173736" y="6437376"/>
            <a:ext cx="3775914" cy="365125"/>
          </a:xfrm>
        </p:spPr>
        <p:txBody>
          <a:bodyPr/>
          <a:lstStyle>
            <a:lvl1pPr algn="l">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175C58D8-B582-4DB3-A94D-056240199750}"/>
              </a:ext>
            </a:extLst>
          </p:cNvPr>
          <p:cNvSpPr>
            <a:spLocks noGrp="1"/>
          </p:cNvSpPr>
          <p:nvPr>
            <p:ph type="sldNum" sz="quarter" idx="12"/>
          </p:nvPr>
        </p:nvSpPr>
        <p:spPr>
          <a:xfrm>
            <a:off x="11391152" y="6434524"/>
            <a:ext cx="693261" cy="365125"/>
          </a:xfrm>
        </p:spPr>
        <p:txBody>
          <a:bodyPr/>
          <a:lstStyle>
            <a:lvl1pPr>
              <a:defRPr>
                <a:solidFill>
                  <a:schemeClr val="bg1"/>
                </a:solidFill>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1125942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A94B-011C-4B13-8C12-E91BF7A40087}"/>
              </a:ext>
            </a:extLst>
          </p:cNvPr>
          <p:cNvSpPr>
            <a:spLocks noGrp="1"/>
          </p:cNvSpPr>
          <p:nvPr>
            <p:ph type="title"/>
          </p:nvPr>
        </p:nvSpPr>
        <p:spPr>
          <a:xfrm>
            <a:off x="1524000" y="1320800"/>
            <a:ext cx="9144000" cy="3095813"/>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16D5F3-887C-4A8F-842A-0294A9FB0818}"/>
              </a:ext>
            </a:extLst>
          </p:cNvPr>
          <p:cNvSpPr>
            <a:spLocks noGrp="1"/>
          </p:cNvSpPr>
          <p:nvPr>
            <p:ph type="body" idx="1"/>
          </p:nvPr>
        </p:nvSpPr>
        <p:spPr>
          <a:xfrm>
            <a:off x="1523999" y="4589463"/>
            <a:ext cx="914400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94588B-131A-42F3-B76C-62BD65E4806B}"/>
              </a:ext>
            </a:extLst>
          </p:cNvPr>
          <p:cNvSpPr>
            <a:spLocks noGrp="1"/>
          </p:cNvSpPr>
          <p:nvPr>
            <p:ph type="dt" sz="half" idx="10"/>
          </p:nvPr>
        </p:nvSpPr>
        <p:spPr/>
        <p:txBody>
          <a:bodyPr/>
          <a:lstStyle/>
          <a:p>
            <a:fld id="{32637B58-87C1-446D-BDA9-B06F4BCF7782}" type="datetimeFigureOut">
              <a:rPr lang="en-US" smtClean="0"/>
              <a:t>5/5/23</a:t>
            </a:fld>
            <a:endParaRPr lang="en-US"/>
          </a:p>
        </p:txBody>
      </p:sp>
      <p:sp>
        <p:nvSpPr>
          <p:cNvPr id="5" name="Footer Placeholder 4">
            <a:extLst>
              <a:ext uri="{FF2B5EF4-FFF2-40B4-BE49-F238E27FC236}">
                <a16:creationId xmlns:a16="http://schemas.microsoft.com/office/drawing/2014/main" id="{E111AB28-20BD-4CD8-9840-985C3EDBA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3C85C-3801-46F0-A100-616F5F2F82E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9204980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5/5/23</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636679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1886-4F39-4E3E-948D-DBC73F267AED}"/>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B2C7B2A-B6BE-46FD-9278-A5246BF7EEB8}"/>
              </a:ext>
            </a:extLst>
          </p:cNvPr>
          <p:cNvSpPr>
            <a:spLocks noGrp="1"/>
          </p:cNvSpPr>
          <p:nvPr>
            <p:ph type="body" idx="1"/>
          </p:nvPr>
        </p:nvSpPr>
        <p:spPr>
          <a:xfrm>
            <a:off x="839788" y="1681163"/>
            <a:ext cx="5157787"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85295-E4B5-4D75-954F-B07A2F4CABF8}"/>
              </a:ext>
            </a:extLst>
          </p:cNvPr>
          <p:cNvSpPr>
            <a:spLocks noGrp="1"/>
          </p:cNvSpPr>
          <p:nvPr>
            <p:ph sz="half" idx="2"/>
          </p:nvPr>
        </p:nvSpPr>
        <p:spPr>
          <a:xfrm>
            <a:off x="839788" y="2635623"/>
            <a:ext cx="5157787" cy="3554039"/>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687ABF0-C78D-4589-8FA5-0D6238B4B084}"/>
              </a:ext>
            </a:extLst>
          </p:cNvPr>
          <p:cNvSpPr>
            <a:spLocks noGrp="1"/>
          </p:cNvSpPr>
          <p:nvPr>
            <p:ph type="body" sz="quarter" idx="3"/>
          </p:nvPr>
        </p:nvSpPr>
        <p:spPr>
          <a:xfrm>
            <a:off x="6172200" y="1681163"/>
            <a:ext cx="5183188"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6A4064-2E0A-4FC3-837B-14EC0EF3A652}"/>
              </a:ext>
            </a:extLst>
          </p:cNvPr>
          <p:cNvSpPr>
            <a:spLocks noGrp="1"/>
          </p:cNvSpPr>
          <p:nvPr>
            <p:ph sz="quarter" idx="4"/>
          </p:nvPr>
        </p:nvSpPr>
        <p:spPr>
          <a:xfrm>
            <a:off x="6172200" y="2635623"/>
            <a:ext cx="5183188" cy="355404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8E3C169-8D29-4CC4-9581-748178F3C00A}"/>
              </a:ext>
            </a:extLst>
          </p:cNvPr>
          <p:cNvSpPr>
            <a:spLocks noGrp="1"/>
          </p:cNvSpPr>
          <p:nvPr>
            <p:ph type="dt" sz="half" idx="10"/>
          </p:nvPr>
        </p:nvSpPr>
        <p:spPr/>
        <p:txBody>
          <a:bodyPr/>
          <a:lstStyle/>
          <a:p>
            <a:fld id="{32637B58-87C1-446D-BDA9-B06F4BCF7782}" type="datetimeFigureOut">
              <a:rPr lang="en-US" smtClean="0"/>
              <a:t>5/5/23</a:t>
            </a:fld>
            <a:endParaRPr lang="en-US"/>
          </a:p>
        </p:txBody>
      </p:sp>
      <p:sp>
        <p:nvSpPr>
          <p:cNvPr id="8" name="Footer Placeholder 7">
            <a:extLst>
              <a:ext uri="{FF2B5EF4-FFF2-40B4-BE49-F238E27FC236}">
                <a16:creationId xmlns:a16="http://schemas.microsoft.com/office/drawing/2014/main" id="{F14EC709-AAD9-475C-AC6A-943A8E872A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0C0E3E-587D-46EB-AAF5-011C137B030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862432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E062-B7F5-4D30-B416-1BBB4A7D0F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BDFF7A-EBD3-4FEB-8451-5D7355069117}"/>
              </a:ext>
            </a:extLst>
          </p:cNvPr>
          <p:cNvSpPr>
            <a:spLocks noGrp="1"/>
          </p:cNvSpPr>
          <p:nvPr>
            <p:ph type="dt" sz="half" idx="10"/>
          </p:nvPr>
        </p:nvSpPr>
        <p:spPr/>
        <p:txBody>
          <a:bodyPr/>
          <a:lstStyle/>
          <a:p>
            <a:fld id="{32637B58-87C1-446D-BDA9-B06F4BCF7782}" type="datetimeFigureOut">
              <a:rPr lang="en-US" smtClean="0"/>
              <a:t>5/5/23</a:t>
            </a:fld>
            <a:endParaRPr lang="en-US"/>
          </a:p>
        </p:txBody>
      </p:sp>
      <p:sp>
        <p:nvSpPr>
          <p:cNvPr id="4" name="Footer Placeholder 3">
            <a:extLst>
              <a:ext uri="{FF2B5EF4-FFF2-40B4-BE49-F238E27FC236}">
                <a16:creationId xmlns:a16="http://schemas.microsoft.com/office/drawing/2014/main" id="{08F54A2D-2C4B-4E1D-AC16-E3B1F1DDB5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11F373-DB96-4AEA-8E3E-7EDEA213DEEC}"/>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3761104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p>
            <a:fld id="{32637B58-87C1-446D-BDA9-B06F4BCF7782}" type="datetimeFigureOut">
              <a:rPr lang="en-US" smtClean="0"/>
              <a:t>5/5/23</a:t>
            </a:fld>
            <a:endParaRPr lang="en-US"/>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465156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09F8C-8071-4BE5-AD6F-C98F481D1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4135B3-14BA-4A88-B6B3-88B77B1C6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7C3A4D-5B69-44B4-B17F-770E83F00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F1C41D-2A59-4512-8034-6DB705787D78}"/>
              </a:ext>
            </a:extLst>
          </p:cNvPr>
          <p:cNvSpPr>
            <a:spLocks noGrp="1"/>
          </p:cNvSpPr>
          <p:nvPr>
            <p:ph type="dt" sz="half" idx="10"/>
          </p:nvPr>
        </p:nvSpPr>
        <p:spPr/>
        <p:txBody>
          <a:bodyPr/>
          <a:lstStyle/>
          <a:p>
            <a:fld id="{32637B58-87C1-446D-BDA9-B06F4BCF7782}" type="datetimeFigureOut">
              <a:rPr lang="en-US" smtClean="0"/>
              <a:t>5/5/23</a:t>
            </a:fld>
            <a:endParaRPr lang="en-US"/>
          </a:p>
        </p:txBody>
      </p:sp>
      <p:sp>
        <p:nvSpPr>
          <p:cNvPr id="6" name="Footer Placeholder 5">
            <a:extLst>
              <a:ext uri="{FF2B5EF4-FFF2-40B4-BE49-F238E27FC236}">
                <a16:creationId xmlns:a16="http://schemas.microsoft.com/office/drawing/2014/main" id="{BD85C494-778C-4EE6-9402-242E1CDD9A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5677B9-C338-4033-9AFE-B8B81C5D813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4071061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DDC32-F8EA-43F5-F355-0D09A3C07C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7605A6-C742-0F33-5A54-AB84B3F0CD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8F92D4-D938-D205-866F-AED82C0EDD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14D2D5-BEDB-BDEF-27A2-2D2D3E3D871C}"/>
              </a:ext>
            </a:extLst>
          </p:cNvPr>
          <p:cNvSpPr>
            <a:spLocks noGrp="1"/>
          </p:cNvSpPr>
          <p:nvPr>
            <p:ph type="dt" sz="half" idx="10"/>
          </p:nvPr>
        </p:nvSpPr>
        <p:spPr/>
        <p:txBody>
          <a:bodyPr/>
          <a:lstStyle/>
          <a:p>
            <a:fld id="{5BDBA300-ECF8-AD4B-BDF1-271F4BBEC65B}" type="datetimeFigureOut">
              <a:rPr lang="en-US" smtClean="0"/>
              <a:t>5/5/23</a:t>
            </a:fld>
            <a:endParaRPr lang="en-US"/>
          </a:p>
        </p:txBody>
      </p:sp>
      <p:sp>
        <p:nvSpPr>
          <p:cNvPr id="6" name="Footer Placeholder 5">
            <a:extLst>
              <a:ext uri="{FF2B5EF4-FFF2-40B4-BE49-F238E27FC236}">
                <a16:creationId xmlns:a16="http://schemas.microsoft.com/office/drawing/2014/main" id="{1556EE55-A2F1-2A2A-1156-F734A3F746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AE8498-AD73-6725-EBB5-32606629EB7B}"/>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29697917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77DE-4C2E-476F-A419-57470FB66D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9FD1A0-93AE-469A-ADDF-2453B64CA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C119C9C-EF97-4910-9419-6D7202609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A87172-A64E-4C38-82ED-2A7050B0FB68}"/>
              </a:ext>
            </a:extLst>
          </p:cNvPr>
          <p:cNvSpPr>
            <a:spLocks noGrp="1"/>
          </p:cNvSpPr>
          <p:nvPr>
            <p:ph type="dt" sz="half" idx="10"/>
          </p:nvPr>
        </p:nvSpPr>
        <p:spPr/>
        <p:txBody>
          <a:bodyPr/>
          <a:lstStyle/>
          <a:p>
            <a:fld id="{32637B58-87C1-446D-BDA9-B06F4BCF7782}" type="datetimeFigureOut">
              <a:rPr lang="en-US" smtClean="0"/>
              <a:t>5/5/23</a:t>
            </a:fld>
            <a:endParaRPr lang="en-US"/>
          </a:p>
        </p:txBody>
      </p:sp>
      <p:sp>
        <p:nvSpPr>
          <p:cNvPr id="6" name="Footer Placeholder 5">
            <a:extLst>
              <a:ext uri="{FF2B5EF4-FFF2-40B4-BE49-F238E27FC236}">
                <a16:creationId xmlns:a16="http://schemas.microsoft.com/office/drawing/2014/main" id="{BC0C3E24-28E2-4512-BEA0-DAEC5E846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04F0D-DA84-434D-B136-BEE9FD80AB95}"/>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247335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05F0-2B44-47BC-86B3-58E2C70806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5B5DA-7628-4AC1-8EAE-5010C2A98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E7C3-7830-49F3-9F45-4B2F2B4CAC93}"/>
              </a:ext>
            </a:extLst>
          </p:cNvPr>
          <p:cNvSpPr>
            <a:spLocks noGrp="1"/>
          </p:cNvSpPr>
          <p:nvPr>
            <p:ph type="dt" sz="half" idx="10"/>
          </p:nvPr>
        </p:nvSpPr>
        <p:spPr/>
        <p:txBody>
          <a:bodyPr/>
          <a:lstStyle/>
          <a:p>
            <a:fld id="{32637B58-87C1-446D-BDA9-B06F4BCF7782}" type="datetimeFigureOut">
              <a:rPr lang="en-US" smtClean="0"/>
              <a:t>5/5/23</a:t>
            </a:fld>
            <a:endParaRPr lang="en-US"/>
          </a:p>
        </p:txBody>
      </p:sp>
      <p:sp>
        <p:nvSpPr>
          <p:cNvPr id="5" name="Footer Placeholder 4">
            <a:extLst>
              <a:ext uri="{FF2B5EF4-FFF2-40B4-BE49-F238E27FC236}">
                <a16:creationId xmlns:a16="http://schemas.microsoft.com/office/drawing/2014/main" id="{1845E328-AD12-449C-BE6E-76DF005E8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0F374F-390D-49D8-A7C8-5BEFA3532345}"/>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9644165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0F530-2925-4F98-89EC-95C2EC4769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A79366-3281-483D-8731-0D01B2B24A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ED8B2-BE7F-4417-8A8A-A95C8BB70827}"/>
              </a:ext>
            </a:extLst>
          </p:cNvPr>
          <p:cNvSpPr>
            <a:spLocks noGrp="1"/>
          </p:cNvSpPr>
          <p:nvPr>
            <p:ph type="dt" sz="half" idx="10"/>
          </p:nvPr>
        </p:nvSpPr>
        <p:spPr/>
        <p:txBody>
          <a:bodyPr/>
          <a:lstStyle/>
          <a:p>
            <a:fld id="{32637B58-87C1-446D-BDA9-B06F4BCF7782}" type="datetimeFigureOut">
              <a:rPr lang="en-US" smtClean="0"/>
              <a:t>5/5/23</a:t>
            </a:fld>
            <a:endParaRPr lang="en-US"/>
          </a:p>
        </p:txBody>
      </p:sp>
      <p:sp>
        <p:nvSpPr>
          <p:cNvPr id="5" name="Footer Placeholder 4">
            <a:extLst>
              <a:ext uri="{FF2B5EF4-FFF2-40B4-BE49-F238E27FC236}">
                <a16:creationId xmlns:a16="http://schemas.microsoft.com/office/drawing/2014/main" id="{A01A0D96-671F-4A85-89C6-946624CB1E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5BA434-2E32-4719-B45C-0490D685265D}"/>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40985563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0F9CA6-0CB1-4A9E-96E4-67800B107E21}"/>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05826FB8-73AC-4F8B-BD9C-B5E87FC9C6A9}"/>
              </a:ext>
              <a:ext uri="{C183D7F6-B498-43B3-948B-1728B52AA6E4}">
                <adec:decorative xmlns:adec="http://schemas.microsoft.com/office/drawing/2017/decorative" val="1"/>
              </a:ext>
            </a:extLst>
          </p:cNvPr>
          <p:cNvSpPr/>
          <p:nvPr userDrawn="1"/>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D0F196A1-2430-4797-B656-A38302FAFF33}"/>
              </a:ext>
            </a:extLst>
          </p:cNvPr>
          <p:cNvSpPr>
            <a:spLocks noGrp="1"/>
          </p:cNvSpPr>
          <p:nvPr>
            <p:ph type="title"/>
          </p:nvPr>
        </p:nvSpPr>
        <p:spPr>
          <a:xfrm>
            <a:off x="609906" y="702156"/>
            <a:ext cx="3568661" cy="1188720"/>
          </a:xfrm>
        </p:spPr>
        <p:txBody>
          <a:body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7AE5FA5-AF50-4B00-8E20-1B20A667A3BF}"/>
              </a:ext>
            </a:extLst>
          </p:cNvPr>
          <p:cNvSpPr>
            <a:spLocks noGrp="1"/>
          </p:cNvSpPr>
          <p:nvPr>
            <p:ph idx="1"/>
          </p:nvPr>
        </p:nvSpPr>
        <p:spPr>
          <a:xfrm>
            <a:off x="609906" y="2340864"/>
            <a:ext cx="3568661" cy="3634486"/>
          </a:xfrm>
        </p:spPr>
        <p:txBody>
          <a:bodyPr>
            <a:normAutofit/>
          </a:bodyPr>
          <a:lstStyle>
            <a:lvl1pPr marL="0" indent="0">
              <a:buNone/>
              <a:defRPr/>
            </a:lvl1pPr>
          </a:lstStyle>
          <a:p>
            <a:pPr lvl="0"/>
            <a:r>
              <a:rPr lang="en-US"/>
              <a:t>Click to edit Master text styles</a:t>
            </a:r>
          </a:p>
        </p:txBody>
      </p:sp>
      <p:sp>
        <p:nvSpPr>
          <p:cNvPr id="3" name="Footer Placeholder 2"/>
          <p:cNvSpPr>
            <a:spLocks noGrp="1"/>
          </p:cNvSpPr>
          <p:nvPr>
            <p:ph type="ftr" sz="quarter" idx="11"/>
          </p:nvPr>
        </p:nvSpPr>
        <p:spPr/>
        <p:txBody>
          <a:bodyPr/>
          <a:lstStyle/>
          <a:p>
            <a:r>
              <a:rPr lang="en-US" dirty="0"/>
              <a:t>Sample Footer Text</a:t>
            </a:r>
          </a:p>
        </p:txBody>
      </p:sp>
      <p:sp>
        <p:nvSpPr>
          <p:cNvPr id="13" name="Picture Placeholder 12">
            <a:extLst>
              <a:ext uri="{FF2B5EF4-FFF2-40B4-BE49-F238E27FC236}">
                <a16:creationId xmlns:a16="http://schemas.microsoft.com/office/drawing/2014/main" id="{83237575-909D-45C0-B594-0B7A40F04B52}"/>
              </a:ext>
            </a:extLst>
          </p:cNvPr>
          <p:cNvSpPr>
            <a:spLocks noGrp="1"/>
          </p:cNvSpPr>
          <p:nvPr>
            <p:ph type="pic" sz="quarter" idx="13"/>
          </p:nvPr>
        </p:nvSpPr>
        <p:spPr>
          <a:xfrm>
            <a:off x="4657344" y="0"/>
            <a:ext cx="7534656" cy="6858000"/>
          </a:xfrm>
          <a:solidFill>
            <a:schemeClr val="accent2"/>
          </a:solidFill>
        </p:spPr>
        <p:txBody>
          <a:bodyPr/>
          <a:lstStyle/>
          <a:p>
            <a:r>
              <a:rPr lang="en-US"/>
              <a:t>Click icon to add picture</a:t>
            </a:r>
            <a:endParaRPr lang="en-US" dirty="0"/>
          </a:p>
        </p:txBody>
      </p:sp>
      <p:sp>
        <p:nvSpPr>
          <p:cNvPr id="2" name="Date Placeholder 1"/>
          <p:cNvSpPr>
            <a:spLocks noGrp="1"/>
          </p:cNvSpPr>
          <p:nvPr>
            <p:ph type="dt" sz="half" idx="10"/>
          </p:nvPr>
        </p:nvSpPr>
        <p:spPr/>
        <p:txBody>
          <a:bodyPr/>
          <a:lstStyle/>
          <a:p>
            <a:r>
              <a:rPr lang="en-US" dirty="0"/>
              <a:t>20XX</a:t>
            </a:r>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900524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7D0488-B202-4F7B-9F3C-5F3540449364}"/>
              </a:ext>
            </a:extLst>
          </p:cNvPr>
          <p:cNvSpPr>
            <a:spLocks noGrp="1"/>
          </p:cNvSpPr>
          <p:nvPr>
            <p:ph type="title"/>
          </p:nvPr>
        </p:nvSpPr>
        <p:spPr>
          <a:xfrm>
            <a:off x="581192" y="3986411"/>
            <a:ext cx="3568661" cy="1872388"/>
          </a:xfrm>
        </p:spPr>
        <p:txBody>
          <a:bodyPr anchor="ctr"/>
          <a:lstStyle/>
          <a:p>
            <a:pPr algn="r"/>
            <a:r>
              <a:rPr lang="en-US">
                <a:solidFill>
                  <a:schemeClr val="tx2"/>
                </a:solidFill>
              </a:rPr>
              <a:t>Click to edit Master title style</a:t>
            </a:r>
            <a:endParaRPr lang="en-US" dirty="0">
              <a:solidFill>
                <a:schemeClr val="tx2"/>
              </a:solidFill>
            </a:endParaRPr>
          </a:p>
        </p:txBody>
      </p:sp>
      <p:sp>
        <p:nvSpPr>
          <p:cNvPr id="12" name="Picture Placeholder 11">
            <a:extLst>
              <a:ext uri="{FF2B5EF4-FFF2-40B4-BE49-F238E27FC236}">
                <a16:creationId xmlns:a16="http://schemas.microsoft.com/office/drawing/2014/main" id="{5972A87D-479C-4157-A7C5-33D8FC7B2974}"/>
              </a:ext>
            </a:extLst>
          </p:cNvPr>
          <p:cNvSpPr>
            <a:spLocks noGrp="1"/>
          </p:cNvSpPr>
          <p:nvPr>
            <p:ph type="pic" sz="quarter" idx="13"/>
          </p:nvPr>
        </p:nvSpPr>
        <p:spPr>
          <a:xfrm>
            <a:off x="448056" y="768096"/>
            <a:ext cx="2578608" cy="2816352"/>
          </a:xfrm>
          <a:solidFill>
            <a:schemeClr val="accent2"/>
          </a:solidFill>
        </p:spPr>
        <p:txBody>
          <a:bodyPr/>
          <a:lstStyle/>
          <a:p>
            <a:r>
              <a:rPr lang="en-US"/>
              <a:t>Click icon to add picture</a:t>
            </a:r>
            <a:endParaRPr lang="en-US" dirty="0"/>
          </a:p>
        </p:txBody>
      </p:sp>
      <p:sp>
        <p:nvSpPr>
          <p:cNvPr id="13" name="Picture Placeholder 11">
            <a:extLst>
              <a:ext uri="{FF2B5EF4-FFF2-40B4-BE49-F238E27FC236}">
                <a16:creationId xmlns:a16="http://schemas.microsoft.com/office/drawing/2014/main" id="{78EE581A-A98D-4A1B-B826-3C60801D6672}"/>
              </a:ext>
            </a:extLst>
          </p:cNvPr>
          <p:cNvSpPr>
            <a:spLocks noGrp="1"/>
          </p:cNvSpPr>
          <p:nvPr>
            <p:ph type="pic" sz="quarter" idx="14"/>
          </p:nvPr>
        </p:nvSpPr>
        <p:spPr>
          <a:xfrm>
            <a:off x="3352800" y="768096"/>
            <a:ext cx="2578608" cy="2816352"/>
          </a:xfrm>
          <a:solidFill>
            <a:schemeClr val="accent2"/>
          </a:solidFill>
        </p:spPr>
        <p:txBody>
          <a:bodyPr/>
          <a:lstStyle/>
          <a:p>
            <a:r>
              <a:rPr lang="en-US"/>
              <a:t>Click icon to add picture</a:t>
            </a:r>
            <a:endParaRPr lang="en-US" dirty="0"/>
          </a:p>
        </p:txBody>
      </p:sp>
      <p:sp>
        <p:nvSpPr>
          <p:cNvPr id="14" name="Picture Placeholder 11">
            <a:extLst>
              <a:ext uri="{FF2B5EF4-FFF2-40B4-BE49-F238E27FC236}">
                <a16:creationId xmlns:a16="http://schemas.microsoft.com/office/drawing/2014/main" id="{16AE88BE-E502-4D34-AAE9-6EE48F1ACE29}"/>
              </a:ext>
            </a:extLst>
          </p:cNvPr>
          <p:cNvSpPr>
            <a:spLocks noGrp="1"/>
          </p:cNvSpPr>
          <p:nvPr>
            <p:ph type="pic" sz="quarter" idx="15"/>
          </p:nvPr>
        </p:nvSpPr>
        <p:spPr>
          <a:xfrm>
            <a:off x="6257544" y="768096"/>
            <a:ext cx="2578608" cy="2816352"/>
          </a:xfrm>
          <a:solidFill>
            <a:schemeClr val="accent2"/>
          </a:solidFill>
        </p:spPr>
        <p:txBody>
          <a:bodyPr/>
          <a:lstStyle/>
          <a:p>
            <a:r>
              <a:rPr lang="en-US"/>
              <a:t>Click icon to add picture</a:t>
            </a:r>
            <a:endParaRPr lang="en-US" dirty="0"/>
          </a:p>
        </p:txBody>
      </p:sp>
      <p:sp>
        <p:nvSpPr>
          <p:cNvPr id="16" name="Picture Placeholder 11">
            <a:extLst>
              <a:ext uri="{FF2B5EF4-FFF2-40B4-BE49-F238E27FC236}">
                <a16:creationId xmlns:a16="http://schemas.microsoft.com/office/drawing/2014/main" id="{9FD0C6B3-E0D9-4177-8079-178D1B0F530D}"/>
              </a:ext>
            </a:extLst>
          </p:cNvPr>
          <p:cNvSpPr>
            <a:spLocks noGrp="1"/>
          </p:cNvSpPr>
          <p:nvPr>
            <p:ph type="pic" sz="quarter" idx="16"/>
          </p:nvPr>
        </p:nvSpPr>
        <p:spPr>
          <a:xfrm>
            <a:off x="9162288" y="768096"/>
            <a:ext cx="2578608" cy="2816352"/>
          </a:xfrm>
          <a:solidFill>
            <a:schemeClr val="accent2"/>
          </a:solidFill>
        </p:spPr>
        <p:txBody>
          <a:bodyPr/>
          <a:lstStyle/>
          <a:p>
            <a:r>
              <a:rPr lang="en-US"/>
              <a:t>Click icon to add picture</a:t>
            </a:r>
            <a:endParaRPr lang="en-US" dirty="0"/>
          </a:p>
        </p:txBody>
      </p:sp>
      <p:sp>
        <p:nvSpPr>
          <p:cNvPr id="10" name="Content Placeholder 2">
            <a:extLst>
              <a:ext uri="{FF2B5EF4-FFF2-40B4-BE49-F238E27FC236}">
                <a16:creationId xmlns:a16="http://schemas.microsoft.com/office/drawing/2014/main" id="{53AD8A25-150B-42DF-B6CC-FB1E5225D517}"/>
              </a:ext>
            </a:extLst>
          </p:cNvPr>
          <p:cNvSpPr>
            <a:spLocks noGrp="1"/>
          </p:cNvSpPr>
          <p:nvPr>
            <p:ph idx="1"/>
          </p:nvPr>
        </p:nvSpPr>
        <p:spPr>
          <a:xfrm>
            <a:off x="4520392" y="3956050"/>
            <a:ext cx="7225075" cy="1902749"/>
          </a:xfrm>
        </p:spPr>
        <p:txBody>
          <a:bodyPr>
            <a:normAutofit/>
          </a:bodyPr>
          <a:lstStyle>
            <a:lvl1pPr marL="0" indent="0">
              <a:buNone/>
              <a:defRPr/>
            </a:lvl1pPr>
          </a:lstStyle>
          <a:p>
            <a:pPr lvl="0"/>
            <a:r>
              <a:rPr lang="en-US"/>
              <a:t>Click to edit Master text styles</a:t>
            </a:r>
          </a:p>
        </p:txBody>
      </p:sp>
      <p:sp>
        <p:nvSpPr>
          <p:cNvPr id="3" name="Footer Placeholder 2"/>
          <p:cNvSpPr>
            <a:spLocks noGrp="1"/>
          </p:cNvSpPr>
          <p:nvPr>
            <p:ph type="ftr" sz="quarter" idx="11"/>
          </p:nvPr>
        </p:nvSpPr>
        <p:spPr/>
        <p:txBody>
          <a:bodyPr/>
          <a:lstStyle/>
          <a:p>
            <a:r>
              <a:rPr lang="en-US" dirty="0"/>
              <a:t>Sample Footer Text</a:t>
            </a:r>
          </a:p>
        </p:txBody>
      </p:sp>
      <p:sp>
        <p:nvSpPr>
          <p:cNvPr id="2" name="Date Placeholder 1"/>
          <p:cNvSpPr>
            <a:spLocks noGrp="1"/>
          </p:cNvSpPr>
          <p:nvPr>
            <p:ph type="dt" sz="half" idx="10"/>
          </p:nvPr>
        </p:nvSpPr>
        <p:spPr/>
        <p:txBody>
          <a:bodyPr/>
          <a:lstStyle/>
          <a:p>
            <a:r>
              <a:rPr lang="en-US" dirty="0"/>
              <a:t>20XX</a:t>
            </a:r>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79609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4B536-2E41-B745-92AF-B3CE72989A30}"/>
              </a:ext>
            </a:extLst>
          </p:cNvPr>
          <p:cNvSpPr/>
          <p:nvPr userDrawn="1"/>
        </p:nvSpPr>
        <p:spPr bwMode="auto">
          <a:xfrm>
            <a:off x="-11955" y="1940614"/>
            <a:ext cx="12203955" cy="4917387"/>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
        <p:nvSpPr>
          <p:cNvPr id="29715" name="Rectangle 19"/>
          <p:cNvSpPr>
            <a:spLocks noGrp="1" noChangeArrowheads="1"/>
          </p:cNvSpPr>
          <p:nvPr>
            <p:ph type="ctrTitle" hasCustomPrompt="1"/>
          </p:nvPr>
        </p:nvSpPr>
        <p:spPr>
          <a:xfrm>
            <a:off x="2840567" y="2114007"/>
            <a:ext cx="8026400" cy="2209800"/>
          </a:xfrm>
          <a:prstGeom prst="rect">
            <a:avLst/>
          </a:prstGeom>
        </p:spPr>
        <p:txBody>
          <a:bodyPr/>
          <a:lstStyle>
            <a:lvl1pPr>
              <a:defRPr sz="4600" b="0" i="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Insert Master Slide Title Here</a:t>
            </a:r>
          </a:p>
        </p:txBody>
      </p:sp>
      <p:sp>
        <p:nvSpPr>
          <p:cNvPr id="29716" name="Rectangle 20"/>
          <p:cNvSpPr>
            <a:spLocks noGrp="1" noChangeArrowheads="1"/>
          </p:cNvSpPr>
          <p:nvPr>
            <p:ph type="subTitle" idx="1" hasCustomPrompt="1"/>
          </p:nvPr>
        </p:nvSpPr>
        <p:spPr>
          <a:xfrm>
            <a:off x="2840567" y="4425516"/>
            <a:ext cx="8741833" cy="1137085"/>
          </a:xfrm>
        </p:spPr>
        <p:txBody>
          <a:bodyPr/>
          <a:lstStyle>
            <a:lvl1pPr marL="0" indent="0">
              <a:buFont typeface="Wingdings" pitchFamily="4" charset="2"/>
              <a:buNone/>
              <a:defRPr sz="2500" b="0" i="0" baseline="0">
                <a:latin typeface="Calibri" panose="020F0502020204030204" pitchFamily="34" charset="0"/>
                <a:ea typeface="Roboto" panose="02000000000000000000" pitchFamily="2" charset="0"/>
                <a:cs typeface="Calibri" panose="020F0502020204030204" pitchFamily="34" charset="0"/>
              </a:defRPr>
            </a:lvl1pPr>
          </a:lstStyle>
          <a:p>
            <a:r>
              <a:rPr lang="en-US" dirty="0"/>
              <a:t>Insert Master Slide Text Here</a:t>
            </a:r>
          </a:p>
        </p:txBody>
      </p:sp>
      <p:grpSp>
        <p:nvGrpSpPr>
          <p:cNvPr id="21" name="Group 20">
            <a:extLst>
              <a:ext uri="{FF2B5EF4-FFF2-40B4-BE49-F238E27FC236}">
                <a16:creationId xmlns:a16="http://schemas.microsoft.com/office/drawing/2014/main" id="{88A39766-3AA3-C542-8B0C-53BAB65E00AC}"/>
              </a:ext>
            </a:extLst>
          </p:cNvPr>
          <p:cNvGrpSpPr/>
          <p:nvPr userDrawn="1"/>
        </p:nvGrpSpPr>
        <p:grpSpPr>
          <a:xfrm>
            <a:off x="-11954" y="0"/>
            <a:ext cx="12192001" cy="1943100"/>
            <a:chOff x="0" y="0"/>
            <a:chExt cx="9144001" cy="1240563"/>
          </a:xfrm>
          <a:solidFill>
            <a:schemeClr val="accent1">
              <a:lumMod val="75000"/>
            </a:schemeClr>
          </a:solidFill>
        </p:grpSpPr>
        <p:sp>
          <p:nvSpPr>
            <p:cNvPr id="22" name="Rectangle 21">
              <a:extLst>
                <a:ext uri="{FF2B5EF4-FFF2-40B4-BE49-F238E27FC236}">
                  <a16:creationId xmlns:a16="http://schemas.microsoft.com/office/drawing/2014/main" id="{C690838C-22C7-9645-BFE9-411881D7265D}"/>
                </a:ext>
              </a:extLst>
            </p:cNvPr>
            <p:cNvSpPr/>
            <p:nvPr userDrawn="1"/>
          </p:nvSpPr>
          <p:spPr>
            <a:xfrm>
              <a:off x="1" y="0"/>
              <a:ext cx="9144000" cy="152400"/>
            </a:xfrm>
            <a:prstGeom prst="rect">
              <a:avLst/>
            </a:prstGeom>
            <a:grpFill/>
            <a:ln>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cxnSp>
          <p:nvCxnSpPr>
            <p:cNvPr id="23" name="Straight Connector 22">
              <a:extLst>
                <a:ext uri="{FF2B5EF4-FFF2-40B4-BE49-F238E27FC236}">
                  <a16:creationId xmlns:a16="http://schemas.microsoft.com/office/drawing/2014/main" id="{6C2C101D-48B7-0547-AF47-7774A8994022}"/>
                </a:ext>
              </a:extLst>
            </p:cNvPr>
            <p:cNvCxnSpPr/>
            <p:nvPr userDrawn="1"/>
          </p:nvCxnSpPr>
          <p:spPr>
            <a:xfrm>
              <a:off x="0" y="1238975"/>
              <a:ext cx="9144000" cy="1588"/>
            </a:xfrm>
            <a:prstGeom prst="line">
              <a:avLst/>
            </a:prstGeom>
            <a:grpFill/>
            <a:ln w="19050" cap="flat" cmpd="sng" algn="ctr">
              <a:solidFill>
                <a:srgbClr val="FF93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4" name="Picture 3">
            <a:extLst>
              <a:ext uri="{FF2B5EF4-FFF2-40B4-BE49-F238E27FC236}">
                <a16:creationId xmlns:a16="http://schemas.microsoft.com/office/drawing/2014/main" id="{145C8BC1-2911-DF47-8EFE-6BD6F18238B3}"/>
              </a:ext>
            </a:extLst>
          </p:cNvPr>
          <p:cNvPicPr>
            <a:picLocks noChangeAspect="1"/>
          </p:cNvPicPr>
          <p:nvPr userDrawn="1"/>
        </p:nvPicPr>
        <p:blipFill>
          <a:blip r:embed="rId3"/>
          <a:stretch>
            <a:fillRect/>
          </a:stretch>
        </p:blipFill>
        <p:spPr>
          <a:xfrm>
            <a:off x="8458200" y="457200"/>
            <a:ext cx="3429000" cy="1257300"/>
          </a:xfrm>
          <a:prstGeom prst="rect">
            <a:avLst/>
          </a:prstGeom>
        </p:spPr>
      </p:pic>
      <p:pic>
        <p:nvPicPr>
          <p:cNvPr id="5" name="Picture 4">
            <a:extLst>
              <a:ext uri="{FF2B5EF4-FFF2-40B4-BE49-F238E27FC236}">
                <a16:creationId xmlns:a16="http://schemas.microsoft.com/office/drawing/2014/main" id="{A36AD89D-DDB4-CE6B-6D5F-9A95CE50E431}"/>
              </a:ext>
            </a:extLst>
          </p:cNvPr>
          <p:cNvPicPr>
            <a:picLocks noChangeAspect="1"/>
          </p:cNvPicPr>
          <p:nvPr userDrawn="1"/>
        </p:nvPicPr>
        <p:blipFill rotWithShape="1">
          <a:blip r:embed="rId4"/>
          <a:srcRect l="11976" r="4191"/>
          <a:stretch/>
        </p:blipFill>
        <p:spPr>
          <a:xfrm>
            <a:off x="152400" y="363860"/>
            <a:ext cx="2874433" cy="1444060"/>
          </a:xfrm>
          <a:prstGeom prst="rect">
            <a:avLst/>
          </a:prstGeom>
        </p:spPr>
      </p:pic>
    </p:spTree>
    <p:custDataLst>
      <p:tags r:id="rId1"/>
    </p:custDataLst>
    <p:extLst>
      <p:ext uri="{BB962C8B-B14F-4D97-AF65-F5344CB8AC3E}">
        <p14:creationId xmlns:p14="http://schemas.microsoft.com/office/powerpoint/2010/main" val="7218498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One column ">
    <p:spTree>
      <p:nvGrpSpPr>
        <p:cNvPr id="1" name=""/>
        <p:cNvGrpSpPr/>
        <p:nvPr/>
      </p:nvGrpSpPr>
      <p:grpSpPr>
        <a:xfrm>
          <a:off x="0" y="0"/>
          <a:ext cx="0" cy="0"/>
          <a:chOff x="0" y="0"/>
          <a:chExt cx="0" cy="0"/>
        </a:xfrm>
      </p:grpSpPr>
      <p:graphicFrame>
        <p:nvGraphicFramePr>
          <p:cNvPr id="15"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r:id="rId3" imgW="0" imgH="0" progId="PowerPoint.Show.8">
                  <p:embed/>
                </p:oleObj>
              </mc:Choice>
              <mc:Fallback>
                <p:oleObj r:id="rId3" imgW="0" imgH="0" progId="PowerPoint.Show.8">
                  <p:embed/>
                  <p:pic>
                    <p:nvPicPr>
                      <p:cNvPr id="15" name="Base"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609600" y="838200"/>
            <a:ext cx="10363200" cy="914400"/>
          </a:xfrm>
          <a:prstGeom prst="rect">
            <a:avLst/>
          </a:prstGeom>
        </p:spPr>
        <p:txBody>
          <a:bodyPr>
            <a:normAutofit/>
          </a:bodyPr>
          <a:lstStyle>
            <a:lvl1pPr>
              <a:defRPr sz="3600" b="0" i="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1pPr>
              <a:defRPr b="0" i="0">
                <a:latin typeface="Calibri" panose="020F0502020204030204" pitchFamily="34" charset="0"/>
                <a:ea typeface="Roboto" panose="02000000000000000000" pitchFamily="2" charset="0"/>
                <a:cs typeface="Calibri" panose="020F0502020204030204" pitchFamily="34" charset="0"/>
              </a:defRPr>
            </a:lvl1pPr>
            <a:lvl2pPr>
              <a:defRPr b="0" i="0">
                <a:latin typeface="Calibri" panose="020F0502020204030204" pitchFamily="34" charset="0"/>
                <a:ea typeface="Roboto" panose="02000000000000000000" pitchFamily="2" charset="0"/>
                <a:cs typeface="Calibri" panose="020F0502020204030204" pitchFamily="34" charset="0"/>
              </a:defRPr>
            </a:lvl2pPr>
            <a:lvl3pPr>
              <a:defRPr b="0" i="0">
                <a:latin typeface="Calibri" panose="020F0502020204030204" pitchFamily="34" charset="0"/>
                <a:ea typeface="Roboto" panose="02000000000000000000" pitchFamily="2" charset="0"/>
                <a:cs typeface="Calibri" panose="020F0502020204030204" pitchFamily="34" charset="0"/>
              </a:defRPr>
            </a:lvl3pPr>
            <a:lvl4pPr>
              <a:defRPr b="0" i="0">
                <a:latin typeface="Calibri" panose="020F0502020204030204" pitchFamily="34" charset="0"/>
                <a:ea typeface="Roboto" panose="02000000000000000000" pitchFamily="2" charset="0"/>
                <a:cs typeface="Calibri" panose="020F0502020204030204" pitchFamily="34" charset="0"/>
              </a:defRPr>
            </a:lvl4pPr>
            <a:lvl5pPr>
              <a:defRPr b="0" i="0">
                <a:latin typeface="Calibri" panose="020F0502020204030204" pitchFamily="34" charset="0"/>
                <a:ea typeface="Roboto" panose="02000000000000000000" pitchFamily="2" charset="0"/>
                <a:cs typeface="Calibri" panose="020F0502020204030204" pitchFamily="34" charset="0"/>
              </a:defRPr>
            </a:lvl5pPr>
          </a:lstStyle>
          <a:p>
            <a:pPr lvl="0"/>
            <a:r>
              <a:rPr lang="en-US" dirty="0" err="1"/>
              <a:t>Sublist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B164B01-BA59-088E-70B9-43F41C4214ED}"/>
              </a:ext>
            </a:extLst>
          </p:cNvPr>
          <p:cNvPicPr>
            <a:picLocks noChangeAspect="1"/>
          </p:cNvPicPr>
          <p:nvPr userDrawn="1"/>
        </p:nvPicPr>
        <p:blipFill rotWithShape="1">
          <a:blip r:embed="rId4"/>
          <a:srcRect l="26000" t="40400" r="25999" b="40400"/>
          <a:stretch/>
        </p:blipFill>
        <p:spPr>
          <a:xfrm>
            <a:off x="111369" y="0"/>
            <a:ext cx="1222131" cy="488852"/>
          </a:xfrm>
          <a:prstGeom prst="rect">
            <a:avLst/>
          </a:prstGeom>
        </p:spPr>
      </p:pic>
    </p:spTree>
    <p:custDataLst>
      <p:tags r:id="rId1"/>
    </p:custDataLst>
    <p:extLst>
      <p:ext uri="{BB962C8B-B14F-4D97-AF65-F5344CB8AC3E}">
        <p14:creationId xmlns:p14="http://schemas.microsoft.com/office/powerpoint/2010/main" val="32535753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3FCE-F20C-EB40-805D-AE582357365E}"/>
              </a:ext>
            </a:extLst>
          </p:cNvPr>
          <p:cNvSpPr>
            <a:spLocks noGrp="1"/>
          </p:cNvSpPr>
          <p:nvPr>
            <p:ph type="title"/>
          </p:nvPr>
        </p:nvSpPr>
        <p:spPr>
          <a:xfrm>
            <a:off x="609600" y="838200"/>
            <a:ext cx="10363200" cy="914400"/>
          </a:xfrm>
          <a:prstGeom prst="rect">
            <a:avLst/>
          </a:prstGeom>
        </p:spPr>
        <p:txBody>
          <a:bodyPr>
            <a:normAutofit/>
          </a:bodyPr>
          <a:lstStyle>
            <a:lvl1pPr>
              <a:defRPr sz="36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129581-1261-4E49-989D-3A12B3738A7B}"/>
              </a:ext>
            </a:extLst>
          </p:cNvPr>
          <p:cNvSpPr>
            <a:spLocks noGrp="1"/>
          </p:cNvSpPr>
          <p:nvPr>
            <p:ph idx="1" hasCustomPrompt="1"/>
          </p:nvPr>
        </p:nvSpPr>
        <p:spPr>
          <a:xfrm>
            <a:off x="609600" y="1981200"/>
            <a:ext cx="5080000" cy="3886200"/>
          </a:xfrm>
        </p:spPr>
        <p:txBody>
          <a:bodyPr/>
          <a:lstStyle>
            <a:lvl1pPr>
              <a:defRPr b="0" i="0">
                <a:latin typeface="Calibri" panose="020F0502020204030204" pitchFamily="34" charset="0"/>
                <a:ea typeface="Roboto" panose="02000000000000000000" pitchFamily="2" charset="0"/>
                <a:cs typeface="Calibri" panose="020F0502020204030204" pitchFamily="34" charset="0"/>
              </a:defRPr>
            </a:lvl1pPr>
            <a:lvl2pPr>
              <a:defRPr b="0" i="0">
                <a:latin typeface="Calibri" panose="020F0502020204030204" pitchFamily="34" charset="0"/>
                <a:ea typeface="Roboto" panose="02000000000000000000" pitchFamily="2" charset="0"/>
                <a:cs typeface="Calibri" panose="020F0502020204030204" pitchFamily="34" charset="0"/>
              </a:defRPr>
            </a:lvl2pPr>
            <a:lvl3pPr>
              <a:defRPr b="0" i="0">
                <a:latin typeface="Calibri" panose="020F0502020204030204" pitchFamily="34" charset="0"/>
                <a:ea typeface="Roboto" panose="02000000000000000000" pitchFamily="2" charset="0"/>
                <a:cs typeface="Calibri" panose="020F0502020204030204" pitchFamily="34" charset="0"/>
              </a:defRPr>
            </a:lvl3pPr>
            <a:lvl4pPr>
              <a:defRPr b="0" i="0">
                <a:latin typeface="Calibri" panose="020F0502020204030204" pitchFamily="34" charset="0"/>
                <a:ea typeface="Roboto" panose="02000000000000000000" pitchFamily="2" charset="0"/>
                <a:cs typeface="Calibri" panose="020F0502020204030204" pitchFamily="34" charset="0"/>
              </a:defRPr>
            </a:lvl4pPr>
            <a:lvl5pPr>
              <a:defRPr b="0" i="0">
                <a:latin typeface="Calibri" panose="020F0502020204030204" pitchFamily="34" charset="0"/>
                <a:ea typeface="Roboto" panose="02000000000000000000" pitchFamily="2" charset="0"/>
                <a:cs typeface="Calibri" panose="020F0502020204030204" pitchFamily="34" charset="0"/>
              </a:defRPr>
            </a:lvl5pPr>
          </a:lstStyle>
          <a:p>
            <a:pPr lvl="0"/>
            <a:r>
              <a:rPr lang="en-US" dirty="0" err="1"/>
              <a:t>Sublist</a:t>
            </a:r>
            <a:r>
              <a:rPr lang="en-US" dirty="0"/>
              <a: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77EF84CE-004A-6344-BC2B-33B48728784B}"/>
              </a:ext>
            </a:extLst>
          </p:cNvPr>
          <p:cNvSpPr>
            <a:spLocks noGrp="1"/>
          </p:cNvSpPr>
          <p:nvPr>
            <p:ph idx="10" hasCustomPrompt="1"/>
          </p:nvPr>
        </p:nvSpPr>
        <p:spPr>
          <a:xfrm>
            <a:off x="6197600" y="1981200"/>
            <a:ext cx="5080000" cy="388620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err="1"/>
              <a:t>Sublist</a:t>
            </a:r>
            <a:r>
              <a:rPr lang="en-US" dirty="0"/>
              <a:t> 2</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D450CC29-E11E-FCC8-ABA8-5E1A27D72AED}"/>
              </a:ext>
            </a:extLst>
          </p:cNvPr>
          <p:cNvPicPr>
            <a:picLocks noChangeAspect="1"/>
          </p:cNvPicPr>
          <p:nvPr userDrawn="1"/>
        </p:nvPicPr>
        <p:blipFill rotWithShape="1">
          <a:blip r:embed="rId2"/>
          <a:srcRect l="26000" t="40400" r="25999" b="40400"/>
          <a:stretch/>
        </p:blipFill>
        <p:spPr>
          <a:xfrm>
            <a:off x="111369" y="0"/>
            <a:ext cx="1222131" cy="488852"/>
          </a:xfrm>
          <a:prstGeom prst="rect">
            <a:avLst/>
          </a:prstGeom>
        </p:spPr>
      </p:pic>
    </p:spTree>
    <p:extLst>
      <p:ext uri="{BB962C8B-B14F-4D97-AF65-F5344CB8AC3E}">
        <p14:creationId xmlns:p14="http://schemas.microsoft.com/office/powerpoint/2010/main" val="38032630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ne Column / Long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26390-0004-0847-A9BF-0C03C98EA7C3}"/>
              </a:ext>
            </a:extLst>
          </p:cNvPr>
          <p:cNvSpPr>
            <a:spLocks noGrp="1"/>
          </p:cNvSpPr>
          <p:nvPr>
            <p:ph type="title"/>
          </p:nvPr>
        </p:nvSpPr>
        <p:spPr>
          <a:xfrm>
            <a:off x="609600" y="655638"/>
            <a:ext cx="10515600" cy="1325563"/>
          </a:xfrm>
        </p:spPr>
        <p:txBody>
          <a:bodyPr>
            <a:normAutofit/>
          </a:bodyPr>
          <a:lstStyle>
            <a:lvl1pPr>
              <a:defRPr sz="36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F78A212-424B-CD4E-A3ED-B55C9E9C5CC0}"/>
              </a:ext>
            </a:extLst>
          </p:cNvPr>
          <p:cNvSpPr>
            <a:spLocks noGrp="1"/>
          </p:cNvSpPr>
          <p:nvPr>
            <p:ph idx="1" hasCustomPrompt="1"/>
          </p:nvPr>
        </p:nvSpPr>
        <p:spPr>
          <a:xfrm>
            <a:off x="609600" y="1981200"/>
            <a:ext cx="10972800" cy="3886200"/>
          </a:xfrm>
        </p:spPr>
        <p:txBody>
          <a:bodyPr/>
          <a:lstStyle>
            <a:lvl1pPr>
              <a:defRPr b="0" i="0">
                <a:latin typeface="Calibri" panose="020F0502020204030204" pitchFamily="34" charset="0"/>
                <a:ea typeface="Roboto" panose="02000000000000000000" pitchFamily="2" charset="0"/>
                <a:cs typeface="Calibri" panose="020F0502020204030204" pitchFamily="34" charset="0"/>
              </a:defRPr>
            </a:lvl1pPr>
            <a:lvl2pPr>
              <a:defRPr b="0" i="0">
                <a:latin typeface="Calibri" panose="020F0502020204030204" pitchFamily="34" charset="0"/>
                <a:ea typeface="Roboto" panose="02000000000000000000" pitchFamily="2" charset="0"/>
                <a:cs typeface="Calibri" panose="020F0502020204030204" pitchFamily="34" charset="0"/>
              </a:defRPr>
            </a:lvl2pPr>
            <a:lvl3pPr>
              <a:defRPr b="0" i="0">
                <a:latin typeface="Calibri" panose="020F0502020204030204" pitchFamily="34" charset="0"/>
                <a:ea typeface="Roboto" panose="02000000000000000000" pitchFamily="2" charset="0"/>
                <a:cs typeface="Calibri" panose="020F0502020204030204" pitchFamily="34" charset="0"/>
              </a:defRPr>
            </a:lvl3pPr>
            <a:lvl4pPr>
              <a:defRPr b="0" i="0">
                <a:latin typeface="Calibri" panose="020F0502020204030204" pitchFamily="34" charset="0"/>
                <a:ea typeface="Roboto" panose="02000000000000000000" pitchFamily="2" charset="0"/>
                <a:cs typeface="Calibri" panose="020F0502020204030204" pitchFamily="34" charset="0"/>
              </a:defRPr>
            </a:lvl4pPr>
            <a:lvl5pPr>
              <a:defRPr b="0" i="0">
                <a:latin typeface="Calibri" panose="020F0502020204030204" pitchFamily="34" charset="0"/>
                <a:ea typeface="Roboto" panose="02000000000000000000" pitchFamily="2" charset="0"/>
                <a:cs typeface="Calibri" panose="020F0502020204030204" pitchFamily="34" charset="0"/>
              </a:defRPr>
            </a:lvl5pPr>
          </a:lstStyle>
          <a:p>
            <a:pPr lvl="0"/>
            <a:r>
              <a:rPr lang="en-US" dirty="0" err="1"/>
              <a:t>Sublist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E3B884B0-B651-934B-B98F-96484D586224}"/>
              </a:ext>
            </a:extLst>
          </p:cNvPr>
          <p:cNvPicPr>
            <a:picLocks noChangeAspect="1"/>
          </p:cNvPicPr>
          <p:nvPr userDrawn="1"/>
        </p:nvPicPr>
        <p:blipFill>
          <a:blip r:embed="rId2"/>
          <a:stretch>
            <a:fillRect/>
          </a:stretch>
        </p:blipFill>
        <p:spPr>
          <a:xfrm>
            <a:off x="146424" y="6400800"/>
            <a:ext cx="5689600" cy="387481"/>
          </a:xfrm>
          <a:prstGeom prst="rect">
            <a:avLst/>
          </a:prstGeom>
        </p:spPr>
      </p:pic>
      <p:pic>
        <p:nvPicPr>
          <p:cNvPr id="4" name="Picture 3">
            <a:extLst>
              <a:ext uri="{FF2B5EF4-FFF2-40B4-BE49-F238E27FC236}">
                <a16:creationId xmlns:a16="http://schemas.microsoft.com/office/drawing/2014/main" id="{BA970B29-105A-3DA6-D8B6-60AE104D7C5A}"/>
              </a:ext>
            </a:extLst>
          </p:cNvPr>
          <p:cNvPicPr>
            <a:picLocks noChangeAspect="1"/>
          </p:cNvPicPr>
          <p:nvPr userDrawn="1"/>
        </p:nvPicPr>
        <p:blipFill rotWithShape="1">
          <a:blip r:embed="rId3"/>
          <a:srcRect l="26000" t="40400" r="25999" b="40400"/>
          <a:stretch/>
        </p:blipFill>
        <p:spPr>
          <a:xfrm>
            <a:off x="111369" y="0"/>
            <a:ext cx="1222131" cy="488852"/>
          </a:xfrm>
          <a:prstGeom prst="rect">
            <a:avLst/>
          </a:prstGeom>
        </p:spPr>
      </p:pic>
    </p:spTree>
    <p:extLst>
      <p:ext uri="{BB962C8B-B14F-4D97-AF65-F5344CB8AC3E}">
        <p14:creationId xmlns:p14="http://schemas.microsoft.com/office/powerpoint/2010/main" val="10573210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s / Long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AD87F-6363-B146-A984-D8AC2DAD545A}"/>
              </a:ext>
            </a:extLst>
          </p:cNvPr>
          <p:cNvSpPr>
            <a:spLocks noGrp="1"/>
          </p:cNvSpPr>
          <p:nvPr>
            <p:ph type="title"/>
          </p:nvPr>
        </p:nvSpPr>
        <p:spPr>
          <a:xfrm>
            <a:off x="591671" y="655638"/>
            <a:ext cx="10515600" cy="1325563"/>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AA29B7B-985D-2641-938E-D0DB52F6E6AD}"/>
              </a:ext>
            </a:extLst>
          </p:cNvPr>
          <p:cNvSpPr>
            <a:spLocks noGrp="1"/>
          </p:cNvSpPr>
          <p:nvPr>
            <p:ph idx="1" hasCustomPrompt="1"/>
          </p:nvPr>
        </p:nvSpPr>
        <p:spPr>
          <a:xfrm>
            <a:off x="609600" y="1981200"/>
            <a:ext cx="5080000" cy="3886200"/>
          </a:xfrm>
        </p:spPr>
        <p:txBody>
          <a:bodyPr/>
          <a:lstStyle>
            <a:lvl1pPr>
              <a:defRPr b="0" i="0">
                <a:latin typeface="Calibri" panose="020F0502020204030204" pitchFamily="34" charset="0"/>
                <a:ea typeface="Roboto" panose="02000000000000000000" pitchFamily="2" charset="0"/>
                <a:cs typeface="Calibri" panose="020F0502020204030204" pitchFamily="34" charset="0"/>
              </a:defRPr>
            </a:lvl1pPr>
            <a:lvl2pPr>
              <a:defRPr b="0" i="0">
                <a:latin typeface="Calibri" panose="020F0502020204030204" pitchFamily="34" charset="0"/>
                <a:ea typeface="Roboto" panose="02000000000000000000" pitchFamily="2" charset="0"/>
                <a:cs typeface="Calibri" panose="020F0502020204030204" pitchFamily="34" charset="0"/>
              </a:defRPr>
            </a:lvl2pPr>
            <a:lvl3pPr>
              <a:defRPr b="0" i="0">
                <a:latin typeface="Calibri" panose="020F0502020204030204" pitchFamily="34" charset="0"/>
                <a:ea typeface="Roboto" panose="02000000000000000000" pitchFamily="2" charset="0"/>
                <a:cs typeface="Calibri" panose="020F0502020204030204" pitchFamily="34" charset="0"/>
              </a:defRPr>
            </a:lvl3pPr>
            <a:lvl4pPr>
              <a:defRPr b="0" i="0">
                <a:latin typeface="Calibri" panose="020F0502020204030204" pitchFamily="34" charset="0"/>
                <a:ea typeface="Roboto" panose="02000000000000000000" pitchFamily="2" charset="0"/>
                <a:cs typeface="Calibri" panose="020F0502020204030204" pitchFamily="34" charset="0"/>
              </a:defRPr>
            </a:lvl4pPr>
            <a:lvl5pPr>
              <a:defRPr b="0" i="0">
                <a:latin typeface="Calibri" panose="020F0502020204030204" pitchFamily="34" charset="0"/>
                <a:ea typeface="Roboto" panose="02000000000000000000" pitchFamily="2" charset="0"/>
                <a:cs typeface="Calibri" panose="020F0502020204030204" pitchFamily="34" charset="0"/>
              </a:defRPr>
            </a:lvl5pPr>
          </a:lstStyle>
          <a:p>
            <a:pPr lvl="0"/>
            <a:r>
              <a:rPr lang="en-US" dirty="0" err="1"/>
              <a:t>Sublist</a:t>
            </a:r>
            <a:r>
              <a:rPr lang="en-US" dirty="0"/>
              <a: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38BFF8CF-18B1-894D-AC3D-0780DD672E6C}"/>
              </a:ext>
            </a:extLst>
          </p:cNvPr>
          <p:cNvSpPr>
            <a:spLocks noGrp="1"/>
          </p:cNvSpPr>
          <p:nvPr>
            <p:ph idx="10" hasCustomPrompt="1"/>
          </p:nvPr>
        </p:nvSpPr>
        <p:spPr>
          <a:xfrm>
            <a:off x="6197600" y="1981200"/>
            <a:ext cx="5080000" cy="388620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err="1"/>
              <a:t>Sublist</a:t>
            </a:r>
            <a:r>
              <a:rPr lang="en-US" dirty="0"/>
              <a:t> 2</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B5E8678-931E-CD4C-A9BE-39546FF2A5AC}"/>
              </a:ext>
            </a:extLst>
          </p:cNvPr>
          <p:cNvPicPr>
            <a:picLocks noChangeAspect="1"/>
          </p:cNvPicPr>
          <p:nvPr userDrawn="1"/>
        </p:nvPicPr>
        <p:blipFill>
          <a:blip r:embed="rId2"/>
          <a:stretch>
            <a:fillRect/>
          </a:stretch>
        </p:blipFill>
        <p:spPr>
          <a:xfrm>
            <a:off x="146424" y="6400800"/>
            <a:ext cx="5689600" cy="387481"/>
          </a:xfrm>
          <a:prstGeom prst="rect">
            <a:avLst/>
          </a:prstGeom>
        </p:spPr>
      </p:pic>
      <p:pic>
        <p:nvPicPr>
          <p:cNvPr id="5" name="Picture 4">
            <a:extLst>
              <a:ext uri="{FF2B5EF4-FFF2-40B4-BE49-F238E27FC236}">
                <a16:creationId xmlns:a16="http://schemas.microsoft.com/office/drawing/2014/main" id="{A525F984-5A4D-67CA-5285-E4BD8DE9B30D}"/>
              </a:ext>
            </a:extLst>
          </p:cNvPr>
          <p:cNvPicPr>
            <a:picLocks noChangeAspect="1"/>
          </p:cNvPicPr>
          <p:nvPr userDrawn="1"/>
        </p:nvPicPr>
        <p:blipFill rotWithShape="1">
          <a:blip r:embed="rId3"/>
          <a:srcRect l="26000" t="40400" r="25999" b="40400"/>
          <a:stretch/>
        </p:blipFill>
        <p:spPr>
          <a:xfrm>
            <a:off x="111369" y="0"/>
            <a:ext cx="1222131" cy="488852"/>
          </a:xfrm>
          <a:prstGeom prst="rect">
            <a:avLst/>
          </a:prstGeom>
        </p:spPr>
      </p:pic>
    </p:spTree>
    <p:extLst>
      <p:ext uri="{BB962C8B-B14F-4D97-AF65-F5344CB8AC3E}">
        <p14:creationId xmlns:p14="http://schemas.microsoft.com/office/powerpoint/2010/main" val="266743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A886A-40DC-9EE0-11D5-9BD3BC4091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F1B1F4-8D00-3A5E-7389-D2FBB1A161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DE9DB5-B3FD-D476-C5A9-A92EBE0261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54F3B6-8C1A-92C2-8F30-8BE1D7F089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0B486C-BA54-3E70-E673-76DAF12DD9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B8B7BB-11F8-1CF9-C99D-9F9A957DB468}"/>
              </a:ext>
            </a:extLst>
          </p:cNvPr>
          <p:cNvSpPr>
            <a:spLocks noGrp="1"/>
          </p:cNvSpPr>
          <p:nvPr>
            <p:ph type="dt" sz="half" idx="10"/>
          </p:nvPr>
        </p:nvSpPr>
        <p:spPr/>
        <p:txBody>
          <a:bodyPr/>
          <a:lstStyle/>
          <a:p>
            <a:fld id="{5BDBA300-ECF8-AD4B-BDF1-271F4BBEC65B}" type="datetimeFigureOut">
              <a:rPr lang="en-US" smtClean="0"/>
              <a:t>5/5/23</a:t>
            </a:fld>
            <a:endParaRPr lang="en-US"/>
          </a:p>
        </p:txBody>
      </p:sp>
      <p:sp>
        <p:nvSpPr>
          <p:cNvPr id="8" name="Footer Placeholder 7">
            <a:extLst>
              <a:ext uri="{FF2B5EF4-FFF2-40B4-BE49-F238E27FC236}">
                <a16:creationId xmlns:a16="http://schemas.microsoft.com/office/drawing/2014/main" id="{2CC5AAC6-CA24-DA5A-AEA3-123BA879C2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79A8B0-4A0F-C943-F1A7-2DC668E98A7E}"/>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7972463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E34B7E-7AA9-1F4F-9092-395517CA33DC}"/>
              </a:ext>
            </a:extLst>
          </p:cNvPr>
          <p:cNvSpPr/>
          <p:nvPr userDrawn="1"/>
        </p:nvSpPr>
        <p:spPr bwMode="auto">
          <a:xfrm>
            <a:off x="11658600" y="6324600"/>
            <a:ext cx="381000" cy="457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pic>
        <p:nvPicPr>
          <p:cNvPr id="3" name="Picture 2">
            <a:extLst>
              <a:ext uri="{FF2B5EF4-FFF2-40B4-BE49-F238E27FC236}">
                <a16:creationId xmlns:a16="http://schemas.microsoft.com/office/drawing/2014/main" id="{7DC17613-7BA2-EE15-1195-466CAE1E9EC7}"/>
              </a:ext>
            </a:extLst>
          </p:cNvPr>
          <p:cNvPicPr>
            <a:picLocks noChangeAspect="1"/>
          </p:cNvPicPr>
          <p:nvPr userDrawn="1"/>
        </p:nvPicPr>
        <p:blipFill rotWithShape="1">
          <a:blip r:embed="rId2"/>
          <a:srcRect l="26000" t="40400" r="25999" b="40400"/>
          <a:stretch/>
        </p:blipFill>
        <p:spPr>
          <a:xfrm>
            <a:off x="111369" y="0"/>
            <a:ext cx="1222131" cy="488852"/>
          </a:xfrm>
          <a:prstGeom prst="rect">
            <a:avLst/>
          </a:prstGeom>
        </p:spPr>
      </p:pic>
    </p:spTree>
    <p:extLst>
      <p:ext uri="{BB962C8B-B14F-4D97-AF65-F5344CB8AC3E}">
        <p14:creationId xmlns:p14="http://schemas.microsoft.com/office/powerpoint/2010/main" val="10862294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ackgrou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BD02BB-B55B-384F-81EB-9BC6B11B891F}"/>
              </a:ext>
            </a:extLst>
          </p:cNvPr>
          <p:cNvSpPr/>
          <p:nvPr userDrawn="1"/>
        </p:nvSpPr>
        <p:spPr bwMode="auto">
          <a:xfrm>
            <a:off x="0" y="-175437"/>
            <a:ext cx="12293600" cy="70334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pic>
        <p:nvPicPr>
          <p:cNvPr id="7" name="Picture 6">
            <a:extLst>
              <a:ext uri="{FF2B5EF4-FFF2-40B4-BE49-F238E27FC236}">
                <a16:creationId xmlns:a16="http://schemas.microsoft.com/office/drawing/2014/main" id="{5F9B57F4-BE5C-504F-809F-A85B6ED8A307}"/>
              </a:ext>
            </a:extLst>
          </p:cNvPr>
          <p:cNvPicPr>
            <a:picLocks noChangeAspect="1"/>
          </p:cNvPicPr>
          <p:nvPr userDrawn="1"/>
        </p:nvPicPr>
        <p:blipFill rotWithShape="1">
          <a:blip r:embed="rId2"/>
          <a:srcRect r="26360" b="54307"/>
          <a:stretch/>
        </p:blipFill>
        <p:spPr>
          <a:xfrm>
            <a:off x="1805848" y="2353645"/>
            <a:ext cx="8681903" cy="1975272"/>
          </a:xfrm>
          <a:prstGeom prst="rect">
            <a:avLst/>
          </a:prstGeom>
        </p:spPr>
      </p:pic>
    </p:spTree>
    <p:extLst>
      <p:ext uri="{BB962C8B-B14F-4D97-AF65-F5344CB8AC3E}">
        <p14:creationId xmlns:p14="http://schemas.microsoft.com/office/powerpoint/2010/main" val="33228070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5C14E6-1838-004A-E583-F60D1373DC8C}"/>
              </a:ext>
            </a:extLst>
          </p:cNvPr>
          <p:cNvPicPr>
            <a:picLocks noChangeAspect="1"/>
          </p:cNvPicPr>
          <p:nvPr userDrawn="1"/>
        </p:nvPicPr>
        <p:blipFill rotWithShape="1">
          <a:blip r:embed="rId2"/>
          <a:srcRect l="-297" t="32047" r="297" b="33532"/>
          <a:stretch/>
        </p:blipFill>
        <p:spPr>
          <a:xfrm>
            <a:off x="306770" y="1219200"/>
            <a:ext cx="11732830" cy="4038600"/>
          </a:xfrm>
          <a:prstGeom prst="rect">
            <a:avLst/>
          </a:prstGeom>
        </p:spPr>
      </p:pic>
    </p:spTree>
    <p:extLst>
      <p:ext uri="{BB962C8B-B14F-4D97-AF65-F5344CB8AC3E}">
        <p14:creationId xmlns:p14="http://schemas.microsoft.com/office/powerpoint/2010/main" val="1711833444"/>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Co-branded maste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4B536-2E41-B745-92AF-B3CE72989A30}"/>
              </a:ext>
            </a:extLst>
          </p:cNvPr>
          <p:cNvSpPr/>
          <p:nvPr userDrawn="1"/>
        </p:nvSpPr>
        <p:spPr bwMode="auto">
          <a:xfrm>
            <a:off x="-11955" y="1940614"/>
            <a:ext cx="12203955" cy="4917387"/>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29715" name="Rectangle 19"/>
          <p:cNvSpPr>
            <a:spLocks noGrp="1" noChangeArrowheads="1"/>
          </p:cNvSpPr>
          <p:nvPr>
            <p:ph type="ctrTitle" hasCustomPrompt="1"/>
          </p:nvPr>
        </p:nvSpPr>
        <p:spPr>
          <a:xfrm>
            <a:off x="2840567" y="2114007"/>
            <a:ext cx="8026400" cy="2209800"/>
          </a:xfrm>
          <a:prstGeom prst="rect">
            <a:avLst/>
          </a:prstGeom>
        </p:spPr>
        <p:txBody>
          <a:bodyPr/>
          <a:lstStyle>
            <a:lvl1pPr>
              <a:defRPr sz="4600" b="0" i="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Insert Master Slide Title Here</a:t>
            </a:r>
          </a:p>
        </p:txBody>
      </p:sp>
      <p:sp>
        <p:nvSpPr>
          <p:cNvPr id="29716" name="Rectangle 20"/>
          <p:cNvSpPr>
            <a:spLocks noGrp="1" noChangeArrowheads="1"/>
          </p:cNvSpPr>
          <p:nvPr>
            <p:ph type="subTitle" idx="1" hasCustomPrompt="1"/>
          </p:nvPr>
        </p:nvSpPr>
        <p:spPr>
          <a:xfrm>
            <a:off x="2840567" y="4425516"/>
            <a:ext cx="8741833" cy="1137085"/>
          </a:xfrm>
        </p:spPr>
        <p:txBody>
          <a:bodyPr/>
          <a:lstStyle>
            <a:lvl1pPr marL="0" indent="0">
              <a:buFont typeface="Wingdings" pitchFamily="4" charset="2"/>
              <a:buNone/>
              <a:defRPr sz="2500" b="0" i="0" baseline="0">
                <a:latin typeface="Calibri" panose="020F0502020204030204" pitchFamily="34" charset="0"/>
                <a:ea typeface="Roboto" panose="02000000000000000000" pitchFamily="2" charset="0"/>
                <a:cs typeface="Calibri" panose="020F0502020204030204" pitchFamily="34" charset="0"/>
              </a:defRPr>
            </a:lvl1pPr>
          </a:lstStyle>
          <a:p>
            <a:r>
              <a:rPr lang="en-US" dirty="0"/>
              <a:t>Insert Master Slide Text Here</a:t>
            </a:r>
          </a:p>
        </p:txBody>
      </p:sp>
      <p:grpSp>
        <p:nvGrpSpPr>
          <p:cNvPr id="21" name="Group 20">
            <a:extLst>
              <a:ext uri="{FF2B5EF4-FFF2-40B4-BE49-F238E27FC236}">
                <a16:creationId xmlns:a16="http://schemas.microsoft.com/office/drawing/2014/main" id="{88A39766-3AA3-C542-8B0C-53BAB65E00AC}"/>
              </a:ext>
            </a:extLst>
          </p:cNvPr>
          <p:cNvGrpSpPr/>
          <p:nvPr userDrawn="1"/>
        </p:nvGrpSpPr>
        <p:grpSpPr>
          <a:xfrm>
            <a:off x="-11954" y="0"/>
            <a:ext cx="12192001" cy="1943100"/>
            <a:chOff x="0" y="0"/>
            <a:chExt cx="9144001" cy="1240563"/>
          </a:xfrm>
          <a:solidFill>
            <a:schemeClr val="accent1">
              <a:lumMod val="75000"/>
            </a:schemeClr>
          </a:solidFill>
        </p:grpSpPr>
        <p:sp>
          <p:nvSpPr>
            <p:cNvPr id="22" name="Rectangle 21">
              <a:extLst>
                <a:ext uri="{FF2B5EF4-FFF2-40B4-BE49-F238E27FC236}">
                  <a16:creationId xmlns:a16="http://schemas.microsoft.com/office/drawing/2014/main" id="{C690838C-22C7-9645-BFE9-411881D7265D}"/>
                </a:ext>
              </a:extLst>
            </p:cNvPr>
            <p:cNvSpPr/>
            <p:nvPr userDrawn="1"/>
          </p:nvSpPr>
          <p:spPr>
            <a:xfrm>
              <a:off x="1" y="0"/>
              <a:ext cx="9144000" cy="152400"/>
            </a:xfrm>
            <a:prstGeom prst="rect">
              <a:avLst/>
            </a:prstGeom>
            <a:grpFill/>
            <a:ln>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cxnSp>
          <p:nvCxnSpPr>
            <p:cNvPr id="23" name="Straight Connector 22">
              <a:extLst>
                <a:ext uri="{FF2B5EF4-FFF2-40B4-BE49-F238E27FC236}">
                  <a16:creationId xmlns:a16="http://schemas.microsoft.com/office/drawing/2014/main" id="{6C2C101D-48B7-0547-AF47-7774A8994022}"/>
                </a:ext>
              </a:extLst>
            </p:cNvPr>
            <p:cNvCxnSpPr/>
            <p:nvPr userDrawn="1"/>
          </p:nvCxnSpPr>
          <p:spPr>
            <a:xfrm>
              <a:off x="0" y="1238975"/>
              <a:ext cx="9144000" cy="1588"/>
            </a:xfrm>
            <a:prstGeom prst="line">
              <a:avLst/>
            </a:prstGeom>
            <a:grpFill/>
            <a:ln w="19050" cap="flat" cmpd="sng" algn="ctr">
              <a:solidFill>
                <a:srgbClr val="FF93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DF3F8C24-36DD-0443-AFCF-FDA063A20767}"/>
              </a:ext>
            </a:extLst>
          </p:cNvPr>
          <p:cNvSpPr txBox="1"/>
          <p:nvPr userDrawn="1"/>
        </p:nvSpPr>
        <p:spPr>
          <a:xfrm>
            <a:off x="711200" y="645213"/>
            <a:ext cx="345440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[Insert Secondary Logo Here]</a:t>
            </a:r>
          </a:p>
        </p:txBody>
      </p:sp>
      <p:pic>
        <p:nvPicPr>
          <p:cNvPr id="5" name="Picture 4">
            <a:extLst>
              <a:ext uri="{FF2B5EF4-FFF2-40B4-BE49-F238E27FC236}">
                <a16:creationId xmlns:a16="http://schemas.microsoft.com/office/drawing/2014/main" id="{E1CB87B2-7E19-0A4F-90DA-33015C9D5D41}"/>
              </a:ext>
            </a:extLst>
          </p:cNvPr>
          <p:cNvPicPr>
            <a:picLocks noChangeAspect="1"/>
          </p:cNvPicPr>
          <p:nvPr userDrawn="1"/>
        </p:nvPicPr>
        <p:blipFill>
          <a:blip r:embed="rId3"/>
          <a:stretch>
            <a:fillRect/>
          </a:stretch>
        </p:blipFill>
        <p:spPr>
          <a:xfrm>
            <a:off x="8458200" y="461009"/>
            <a:ext cx="3429000" cy="1257300"/>
          </a:xfrm>
          <a:prstGeom prst="rect">
            <a:avLst/>
          </a:prstGeom>
        </p:spPr>
      </p:pic>
      <p:pic>
        <p:nvPicPr>
          <p:cNvPr id="6" name="Picture 5">
            <a:extLst>
              <a:ext uri="{FF2B5EF4-FFF2-40B4-BE49-F238E27FC236}">
                <a16:creationId xmlns:a16="http://schemas.microsoft.com/office/drawing/2014/main" id="{855E8DBE-D038-AC3F-8EE3-407346D7762D}"/>
              </a:ext>
            </a:extLst>
          </p:cNvPr>
          <p:cNvPicPr>
            <a:picLocks noChangeAspect="1"/>
          </p:cNvPicPr>
          <p:nvPr userDrawn="1"/>
        </p:nvPicPr>
        <p:blipFill rotWithShape="1">
          <a:blip r:embed="rId4"/>
          <a:srcRect l="14799" t="35651" r="18001" b="35601"/>
          <a:stretch/>
        </p:blipFill>
        <p:spPr>
          <a:xfrm>
            <a:off x="4191000" y="388662"/>
            <a:ext cx="3200400" cy="1369113"/>
          </a:xfrm>
          <a:prstGeom prst="rect">
            <a:avLst/>
          </a:prstGeom>
        </p:spPr>
      </p:pic>
    </p:spTree>
    <p:custDataLst>
      <p:tags r:id="rId1"/>
    </p:custDataLst>
    <p:extLst>
      <p:ext uri="{BB962C8B-B14F-4D97-AF65-F5344CB8AC3E}">
        <p14:creationId xmlns:p14="http://schemas.microsoft.com/office/powerpoint/2010/main" val="29420878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branded backgrou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BD02BB-B55B-384F-81EB-9BC6B11B891F}"/>
              </a:ext>
            </a:extLst>
          </p:cNvPr>
          <p:cNvSpPr/>
          <p:nvPr userDrawn="1"/>
        </p:nvSpPr>
        <p:spPr bwMode="auto">
          <a:xfrm>
            <a:off x="0" y="-152400"/>
            <a:ext cx="12293600" cy="70334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4" name="TextBox 3">
            <a:extLst>
              <a:ext uri="{FF2B5EF4-FFF2-40B4-BE49-F238E27FC236}">
                <a16:creationId xmlns:a16="http://schemas.microsoft.com/office/drawing/2014/main" id="{BFBC64AE-B805-E646-8160-658E3FC99973}"/>
              </a:ext>
            </a:extLst>
          </p:cNvPr>
          <p:cNvSpPr txBox="1"/>
          <p:nvPr userDrawn="1"/>
        </p:nvSpPr>
        <p:spPr>
          <a:xfrm>
            <a:off x="2205317" y="4038601"/>
            <a:ext cx="8026400" cy="584775"/>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[Insert Secondary Logo Here]</a:t>
            </a:r>
          </a:p>
        </p:txBody>
      </p:sp>
      <p:pic>
        <p:nvPicPr>
          <p:cNvPr id="7" name="Picture 6">
            <a:extLst>
              <a:ext uri="{FF2B5EF4-FFF2-40B4-BE49-F238E27FC236}">
                <a16:creationId xmlns:a16="http://schemas.microsoft.com/office/drawing/2014/main" id="{F3839ED9-7E6F-2348-994D-CDFBEA5A4D24}"/>
              </a:ext>
            </a:extLst>
          </p:cNvPr>
          <p:cNvPicPr>
            <a:picLocks noChangeAspect="1"/>
          </p:cNvPicPr>
          <p:nvPr userDrawn="1"/>
        </p:nvPicPr>
        <p:blipFill rotWithShape="1">
          <a:blip r:embed="rId2"/>
          <a:srcRect r="26360" b="54307"/>
          <a:stretch/>
        </p:blipFill>
        <p:spPr>
          <a:xfrm>
            <a:off x="2743200" y="1758528"/>
            <a:ext cx="6974542" cy="1586820"/>
          </a:xfrm>
          <a:prstGeom prst="rect">
            <a:avLst/>
          </a:prstGeom>
        </p:spPr>
      </p:pic>
    </p:spTree>
    <p:extLst>
      <p:ext uri="{BB962C8B-B14F-4D97-AF65-F5344CB8AC3E}">
        <p14:creationId xmlns:p14="http://schemas.microsoft.com/office/powerpoint/2010/main" val="2508384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xfrm>
            <a:off x="9347200" y="6172200"/>
            <a:ext cx="2844800" cy="685800"/>
          </a:xfrm>
          <a:prstGeom prst="rect">
            <a:avLst/>
          </a:prstGeom>
        </p:spPr>
        <p:txBody>
          <a:bodyPr/>
          <a:lstStyle>
            <a:lvl1pPr eaLnBrk="0" hangingPunct="0">
              <a:defRPr/>
            </a:lvl1pPr>
          </a:lstStyle>
          <a:p>
            <a:pPr>
              <a:defRPr/>
            </a:pPr>
            <a:fld id="{567476FC-C716-4606-AD7C-489D46109828}" type="slidenum">
              <a:rPr lang="en-US" altLang="en-US"/>
              <a:pPr>
                <a:defRPr/>
              </a:pPr>
              <a:t>‹#›</a:t>
            </a:fld>
            <a:endParaRPr lang="en-US" altLang="en-US"/>
          </a:p>
        </p:txBody>
      </p:sp>
    </p:spTree>
    <p:extLst>
      <p:ext uri="{BB962C8B-B14F-4D97-AF65-F5344CB8AC3E}">
        <p14:creationId xmlns:p14="http://schemas.microsoft.com/office/powerpoint/2010/main" val="19365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EF3D5-EC42-E686-7762-7335C09258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139B94-4262-B11A-8CAF-50A18D85DA9F}"/>
              </a:ext>
            </a:extLst>
          </p:cNvPr>
          <p:cNvSpPr>
            <a:spLocks noGrp="1"/>
          </p:cNvSpPr>
          <p:nvPr>
            <p:ph type="dt" sz="half" idx="10"/>
          </p:nvPr>
        </p:nvSpPr>
        <p:spPr/>
        <p:txBody>
          <a:bodyPr/>
          <a:lstStyle/>
          <a:p>
            <a:fld id="{5BDBA300-ECF8-AD4B-BDF1-271F4BBEC65B}" type="datetimeFigureOut">
              <a:rPr lang="en-US" smtClean="0"/>
              <a:t>5/5/23</a:t>
            </a:fld>
            <a:endParaRPr lang="en-US"/>
          </a:p>
        </p:txBody>
      </p:sp>
      <p:sp>
        <p:nvSpPr>
          <p:cNvPr id="4" name="Footer Placeholder 3">
            <a:extLst>
              <a:ext uri="{FF2B5EF4-FFF2-40B4-BE49-F238E27FC236}">
                <a16:creationId xmlns:a16="http://schemas.microsoft.com/office/drawing/2014/main" id="{624A812E-CB4A-92A4-2A75-D2D8C23F21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A1CBC7-94E3-5E7C-066C-03277E1E78ED}"/>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1031535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FB1436-DED1-D660-4DE4-55E9E982733D}"/>
              </a:ext>
            </a:extLst>
          </p:cNvPr>
          <p:cNvSpPr>
            <a:spLocks noGrp="1"/>
          </p:cNvSpPr>
          <p:nvPr>
            <p:ph type="dt" sz="half" idx="10"/>
          </p:nvPr>
        </p:nvSpPr>
        <p:spPr/>
        <p:txBody>
          <a:bodyPr/>
          <a:lstStyle/>
          <a:p>
            <a:fld id="{5BDBA300-ECF8-AD4B-BDF1-271F4BBEC65B}" type="datetimeFigureOut">
              <a:rPr lang="en-US" smtClean="0"/>
              <a:t>5/5/23</a:t>
            </a:fld>
            <a:endParaRPr lang="en-US"/>
          </a:p>
        </p:txBody>
      </p:sp>
      <p:sp>
        <p:nvSpPr>
          <p:cNvPr id="3" name="Footer Placeholder 2">
            <a:extLst>
              <a:ext uri="{FF2B5EF4-FFF2-40B4-BE49-F238E27FC236}">
                <a16:creationId xmlns:a16="http://schemas.microsoft.com/office/drawing/2014/main" id="{F229EFA6-85EA-7F62-5D76-CA6D7710D8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85AC8D-21BA-C690-08A8-9434723E7542}"/>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1296722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1053C-A335-A814-982A-B4D29B5B4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1E672E-4300-5CD8-46CB-9B6736A4D4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CB4209-889E-FC50-31C8-19E91CAAA0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3E0ACE-3E07-8DE0-9405-E74C4A360992}"/>
              </a:ext>
            </a:extLst>
          </p:cNvPr>
          <p:cNvSpPr>
            <a:spLocks noGrp="1"/>
          </p:cNvSpPr>
          <p:nvPr>
            <p:ph type="dt" sz="half" idx="10"/>
          </p:nvPr>
        </p:nvSpPr>
        <p:spPr/>
        <p:txBody>
          <a:bodyPr/>
          <a:lstStyle/>
          <a:p>
            <a:fld id="{5BDBA300-ECF8-AD4B-BDF1-271F4BBEC65B}" type="datetimeFigureOut">
              <a:rPr lang="en-US" smtClean="0"/>
              <a:t>5/5/23</a:t>
            </a:fld>
            <a:endParaRPr lang="en-US"/>
          </a:p>
        </p:txBody>
      </p:sp>
      <p:sp>
        <p:nvSpPr>
          <p:cNvPr id="6" name="Footer Placeholder 5">
            <a:extLst>
              <a:ext uri="{FF2B5EF4-FFF2-40B4-BE49-F238E27FC236}">
                <a16:creationId xmlns:a16="http://schemas.microsoft.com/office/drawing/2014/main" id="{E7109993-F071-2A80-A19D-8765D48BE0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B3AAAA-1C6B-01F9-BCAE-7B2832803586}"/>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172674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14B68-6144-430B-59A9-9DFA1D4153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3D5820-E944-DEC7-2597-067075619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E80FC2-E507-F920-4849-1850F21F55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E46DCF-F73E-B36A-0D24-A560E25CD550}"/>
              </a:ext>
            </a:extLst>
          </p:cNvPr>
          <p:cNvSpPr>
            <a:spLocks noGrp="1"/>
          </p:cNvSpPr>
          <p:nvPr>
            <p:ph type="dt" sz="half" idx="10"/>
          </p:nvPr>
        </p:nvSpPr>
        <p:spPr/>
        <p:txBody>
          <a:bodyPr/>
          <a:lstStyle/>
          <a:p>
            <a:fld id="{5BDBA300-ECF8-AD4B-BDF1-271F4BBEC65B}" type="datetimeFigureOut">
              <a:rPr lang="en-US" smtClean="0"/>
              <a:t>5/5/23</a:t>
            </a:fld>
            <a:endParaRPr lang="en-US"/>
          </a:p>
        </p:txBody>
      </p:sp>
      <p:sp>
        <p:nvSpPr>
          <p:cNvPr id="6" name="Footer Placeholder 5">
            <a:extLst>
              <a:ext uri="{FF2B5EF4-FFF2-40B4-BE49-F238E27FC236}">
                <a16:creationId xmlns:a16="http://schemas.microsoft.com/office/drawing/2014/main" id="{103B0153-64D9-A800-A61F-359BC47DB3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035BE-2B9D-C9BC-341F-D32C4864191D}"/>
              </a:ext>
            </a:extLst>
          </p:cNvPr>
          <p:cNvSpPr>
            <a:spLocks noGrp="1"/>
          </p:cNvSpPr>
          <p:nvPr>
            <p:ph type="sldNum" sz="quarter" idx="12"/>
          </p:nvPr>
        </p:nvSpPr>
        <p:spPr/>
        <p:txBody>
          <a:bodyPr/>
          <a:lstStyle/>
          <a:p>
            <a:fld id="{2E24E42F-7E5E-8349-B7EB-898796BC0B3A}" type="slidenum">
              <a:rPr lang="en-US" smtClean="0"/>
              <a:t>‹#›</a:t>
            </a:fld>
            <a:endParaRPr lang="en-US"/>
          </a:p>
        </p:txBody>
      </p:sp>
    </p:spTree>
    <p:extLst>
      <p:ext uri="{BB962C8B-B14F-4D97-AF65-F5344CB8AC3E}">
        <p14:creationId xmlns:p14="http://schemas.microsoft.com/office/powerpoint/2010/main" val="1853998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1.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9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FDBD81-9B33-249F-2DCF-52C5048EE7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14ED774-D289-9476-0F79-C4E227A29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A92FC07-523B-55A3-A1A4-1FEBB77AD4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DBA300-ECF8-AD4B-BDF1-271F4BBEC65B}" type="datetimeFigureOut">
              <a:rPr lang="en-US" smtClean="0"/>
              <a:t>5/5/23</a:t>
            </a:fld>
            <a:endParaRPr lang="en-US"/>
          </a:p>
        </p:txBody>
      </p:sp>
      <p:sp>
        <p:nvSpPr>
          <p:cNvPr id="5" name="Footer Placeholder 4">
            <a:extLst>
              <a:ext uri="{FF2B5EF4-FFF2-40B4-BE49-F238E27FC236}">
                <a16:creationId xmlns:a16="http://schemas.microsoft.com/office/drawing/2014/main" id="{865BF92C-BDEE-A3BF-C205-41BBFD2FF3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42E30B-FF57-C25A-336D-66F7B05B9F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4E42F-7E5E-8349-B7EB-898796BC0B3A}" type="slidenum">
              <a:rPr lang="en-US" smtClean="0"/>
              <a:t>‹#›</a:t>
            </a:fld>
            <a:endParaRPr lang="en-US"/>
          </a:p>
        </p:txBody>
      </p:sp>
    </p:spTree>
    <p:extLst>
      <p:ext uri="{BB962C8B-B14F-4D97-AF65-F5344CB8AC3E}">
        <p14:creationId xmlns:p14="http://schemas.microsoft.com/office/powerpoint/2010/main" val="451285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FDBD81-9B33-249F-2DCF-52C5048EE7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4ED774-D289-9476-0F79-C4E227A29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2FC07-523B-55A3-A1A4-1FEBB77AD4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DBA300-ECF8-AD4B-BDF1-271F4BBEC65B}" type="datetimeFigureOut">
              <a:rPr lang="en-US" smtClean="0"/>
              <a:t>5/5/23</a:t>
            </a:fld>
            <a:endParaRPr lang="en-US"/>
          </a:p>
        </p:txBody>
      </p:sp>
      <p:sp>
        <p:nvSpPr>
          <p:cNvPr id="5" name="Footer Placeholder 4">
            <a:extLst>
              <a:ext uri="{FF2B5EF4-FFF2-40B4-BE49-F238E27FC236}">
                <a16:creationId xmlns:a16="http://schemas.microsoft.com/office/drawing/2014/main" id="{865BF92C-BDEE-A3BF-C205-41BBFD2FF3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42E30B-FF57-C25A-336D-66F7B05B9F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4E42F-7E5E-8349-B7EB-898796BC0B3A}" type="slidenum">
              <a:rPr lang="en-US" smtClean="0"/>
              <a:t>‹#›</a:t>
            </a:fld>
            <a:endParaRPr lang="en-US"/>
          </a:p>
        </p:txBody>
      </p:sp>
    </p:spTree>
    <p:extLst>
      <p:ext uri="{BB962C8B-B14F-4D97-AF65-F5344CB8AC3E}">
        <p14:creationId xmlns:p14="http://schemas.microsoft.com/office/powerpoint/2010/main" val="283671078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A08E557-10DB-421A-876E-1AE58F8E07C4}"/>
              </a:ext>
            </a:extLst>
          </p:cNvPr>
          <p:cNvSpPr/>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ooter Placeholder 4">
            <a:extLst>
              <a:ext uri="{FF2B5EF4-FFF2-40B4-BE49-F238E27FC236}">
                <a16:creationId xmlns:a16="http://schemas.microsoft.com/office/drawing/2014/main" id="{EC2EBCA0-8609-4F35-8CA7-7AD35FDACD73}"/>
              </a:ext>
            </a:extLst>
          </p:cNvPr>
          <p:cNvSpPr>
            <a:spLocks noGrp="1"/>
          </p:cNvSpPr>
          <p:nvPr>
            <p:ph type="ftr" sz="quarter" idx="3"/>
          </p:nvPr>
        </p:nvSpPr>
        <p:spPr>
          <a:xfrm>
            <a:off x="175613" y="6434560"/>
            <a:ext cx="3428012" cy="365125"/>
          </a:xfrm>
          <a:prstGeom prst="rect">
            <a:avLst/>
          </a:prstGeom>
        </p:spPr>
        <p:txBody>
          <a:bodyPr vert="horz" lIns="91440" tIns="45720" rIns="91440" bIns="45720" rtlCol="0" anchor="ctr"/>
          <a:lstStyle>
            <a:lvl1pPr algn="l">
              <a:defRPr sz="1050" spc="50" baseline="0">
                <a:solidFill>
                  <a:schemeClr val="accent2"/>
                </a:solidFill>
                <a:latin typeface="+mn-lt"/>
              </a:defRPr>
            </a:lvl1pPr>
          </a:lstStyle>
          <a:p>
            <a:endParaRPr lang="en-US"/>
          </a:p>
        </p:txBody>
      </p:sp>
      <p:sp>
        <p:nvSpPr>
          <p:cNvPr id="2" name="Title Placeholder 1">
            <a:extLst>
              <a:ext uri="{FF2B5EF4-FFF2-40B4-BE49-F238E27FC236}">
                <a16:creationId xmlns:a16="http://schemas.microsoft.com/office/drawing/2014/main" id="{BFDA9639-38D2-4CD4-A861-F6B4C6CB99BD}"/>
              </a:ext>
            </a:extLst>
          </p:cNvPr>
          <p:cNvSpPr>
            <a:spLocks noGrp="1"/>
          </p:cNvSpPr>
          <p:nvPr>
            <p:ph type="title"/>
          </p:nvPr>
        </p:nvSpPr>
        <p:spPr>
          <a:xfrm>
            <a:off x="908775" y="590372"/>
            <a:ext cx="10202248" cy="132589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DAF00B1-16C1-47B3-A7A0-B71468312896}"/>
              </a:ext>
            </a:extLst>
          </p:cNvPr>
          <p:cNvSpPr>
            <a:spLocks noGrp="1"/>
          </p:cNvSpPr>
          <p:nvPr>
            <p:ph type="body" idx="1"/>
          </p:nvPr>
        </p:nvSpPr>
        <p:spPr>
          <a:xfrm>
            <a:off x="918825" y="1916262"/>
            <a:ext cx="10192198" cy="4133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BCF9501-5B6B-4DAF-B59D-3C129ED805AC}"/>
              </a:ext>
            </a:extLst>
          </p:cNvPr>
          <p:cNvSpPr>
            <a:spLocks noGrp="1"/>
          </p:cNvSpPr>
          <p:nvPr>
            <p:ph type="dt" sz="half" idx="2"/>
          </p:nvPr>
        </p:nvSpPr>
        <p:spPr>
          <a:xfrm>
            <a:off x="9017000" y="6433202"/>
            <a:ext cx="2374150" cy="367841"/>
          </a:xfrm>
          <a:prstGeom prst="rect">
            <a:avLst/>
          </a:prstGeom>
        </p:spPr>
        <p:txBody>
          <a:bodyPr vert="horz" lIns="91440" tIns="45720" rIns="91440" bIns="45720" rtlCol="0" anchor="ctr"/>
          <a:lstStyle>
            <a:lvl1pPr algn="r">
              <a:defRPr sz="1050" spc="50" baseline="0">
                <a:solidFill>
                  <a:srgbClr val="FFFFFF"/>
                </a:solidFill>
                <a:latin typeface="+mn-lt"/>
              </a:defRPr>
            </a:lvl1pPr>
          </a:lstStyle>
          <a:p>
            <a:fld id="{32637B58-87C1-446D-BDA9-B06F4BCF7782}" type="datetimeFigureOut">
              <a:rPr lang="en-US" smtClean="0"/>
              <a:pPr/>
              <a:t>5/5/23</a:t>
            </a:fld>
            <a:endParaRPr lang="en-US" dirty="0"/>
          </a:p>
        </p:txBody>
      </p:sp>
      <p:sp>
        <p:nvSpPr>
          <p:cNvPr id="6" name="Slide Number Placeholder 5">
            <a:extLst>
              <a:ext uri="{FF2B5EF4-FFF2-40B4-BE49-F238E27FC236}">
                <a16:creationId xmlns:a16="http://schemas.microsoft.com/office/drawing/2014/main" id="{37685DBD-B7AE-41D8-8CF1-B21CD58E1B45}"/>
              </a:ext>
            </a:extLst>
          </p:cNvPr>
          <p:cNvSpPr>
            <a:spLocks noGrp="1"/>
          </p:cNvSpPr>
          <p:nvPr>
            <p:ph type="sldNum" sz="quarter" idx="4"/>
          </p:nvPr>
        </p:nvSpPr>
        <p:spPr>
          <a:xfrm>
            <a:off x="11391150" y="6433203"/>
            <a:ext cx="693263" cy="367842"/>
          </a:xfrm>
          <a:prstGeom prst="rect">
            <a:avLst/>
          </a:prstGeom>
        </p:spPr>
        <p:txBody>
          <a:bodyPr vert="horz" lIns="91440" tIns="45720" rIns="91440" bIns="45720" rtlCol="0" anchor="ctr"/>
          <a:lstStyle>
            <a:lvl1pPr algn="r">
              <a:defRPr sz="2000">
                <a:solidFill>
                  <a:srgbClr val="FFFFFF"/>
                </a:solidFill>
                <a:latin typeface="+mj-lt"/>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37172869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000"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DF9A06-7854-8D48-B7F2-B135CD4D82F8}"/>
              </a:ext>
            </a:extLst>
          </p:cNvPr>
          <p:cNvSpPr/>
          <p:nvPr userDrawn="1"/>
        </p:nvSpPr>
        <p:spPr bwMode="auto">
          <a:xfrm>
            <a:off x="0" y="0"/>
            <a:ext cx="12203955" cy="533400"/>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1028" name="Rectangle 15"/>
          <p:cNvSpPr>
            <a:spLocks noGrp="1" noChangeArrowheads="1"/>
          </p:cNvSpPr>
          <p:nvPr>
            <p:ph type="body" idx="1"/>
          </p:nvPr>
        </p:nvSpPr>
        <p:spPr bwMode="auto">
          <a:xfrm>
            <a:off x="609600" y="1981200"/>
            <a:ext cx="10972800" cy="3886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2" name="Rectangle 1">
            <a:extLst>
              <a:ext uri="{FF2B5EF4-FFF2-40B4-BE49-F238E27FC236}">
                <a16:creationId xmlns:a16="http://schemas.microsoft.com/office/drawing/2014/main" id="{E947B078-2274-E048-BF1D-71C1E769DC7C}"/>
              </a:ext>
            </a:extLst>
          </p:cNvPr>
          <p:cNvSpPr/>
          <p:nvPr userDrawn="1"/>
        </p:nvSpPr>
        <p:spPr>
          <a:xfrm>
            <a:off x="11618964" y="6400800"/>
            <a:ext cx="466794" cy="369332"/>
          </a:xfrm>
          <a:prstGeom prst="rect">
            <a:avLst/>
          </a:prstGeom>
        </p:spPr>
        <p:txBody>
          <a:bodyPr wrap="none">
            <a:spAutoFit/>
          </a:bodyPr>
          <a:lstStyle/>
          <a:p>
            <a:fld id="{BE040F21-18A7-F24A-9FFF-CA1645682805}" type="slidenum">
              <a:rPr lang="en-US" smtClean="0">
                <a:latin typeface="Roboto" panose="02000000000000000000" pitchFamily="2" charset="0"/>
                <a:ea typeface="Roboto" panose="02000000000000000000" pitchFamily="2" charset="0"/>
              </a:rPr>
              <a:t>‹#›</a:t>
            </a:fld>
            <a:endParaRPr lang="en-US" dirty="0">
              <a:latin typeface="Roboto" panose="02000000000000000000" pitchFamily="2" charset="0"/>
              <a:ea typeface="Roboto" panose="02000000000000000000" pitchFamily="2" charset="0"/>
            </a:endParaRPr>
          </a:p>
        </p:txBody>
      </p:sp>
      <p:sp>
        <p:nvSpPr>
          <p:cNvPr id="3" name="Title Placeholder 2">
            <a:extLst>
              <a:ext uri="{FF2B5EF4-FFF2-40B4-BE49-F238E27FC236}">
                <a16:creationId xmlns:a16="http://schemas.microsoft.com/office/drawing/2014/main" id="{249BE8F0-75A0-A748-99AE-728CF18B0D5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7" name="Picture 6">
            <a:extLst>
              <a:ext uri="{FF2B5EF4-FFF2-40B4-BE49-F238E27FC236}">
                <a16:creationId xmlns:a16="http://schemas.microsoft.com/office/drawing/2014/main" id="{70FFF947-11DF-1645-95AE-F53E85B1898B}"/>
              </a:ext>
            </a:extLst>
          </p:cNvPr>
          <p:cNvPicPr>
            <a:picLocks noChangeAspect="1"/>
          </p:cNvPicPr>
          <p:nvPr userDrawn="1"/>
        </p:nvPicPr>
        <p:blipFill>
          <a:blip r:embed="rId14"/>
          <a:stretch>
            <a:fillRect/>
          </a:stretch>
        </p:blipFill>
        <p:spPr>
          <a:xfrm>
            <a:off x="10210800" y="75091"/>
            <a:ext cx="1828800" cy="382109"/>
          </a:xfrm>
          <a:prstGeom prst="rect">
            <a:avLst/>
          </a:prstGeom>
        </p:spPr>
      </p:pic>
    </p:spTree>
    <p:custDataLst>
      <p:tags r:id="rId13"/>
    </p:custDataLst>
    <p:extLst>
      <p:ext uri="{BB962C8B-B14F-4D97-AF65-F5344CB8AC3E}">
        <p14:creationId xmlns:p14="http://schemas.microsoft.com/office/powerpoint/2010/main" val="268857259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hdr="0" ftr="0" dt="0"/>
  <p:txStyles>
    <p:titleStyle>
      <a:lvl1pPr algn="l" rtl="0" eaLnBrk="1" fontAlgn="base" hangingPunct="1">
        <a:spcBef>
          <a:spcPct val="0"/>
        </a:spcBef>
        <a:spcAft>
          <a:spcPct val="0"/>
        </a:spcAft>
        <a:defRPr sz="4000" b="0" i="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p:titleStyle>
    <p:bodyStyle>
      <a:lvl1pPr marL="342900" indent="-342900" algn="l" rtl="0" eaLnBrk="1" fontAlgn="base" hangingPunct="1">
        <a:spcBef>
          <a:spcPct val="20000"/>
        </a:spcBef>
        <a:spcAft>
          <a:spcPct val="0"/>
        </a:spcAft>
        <a:buClr>
          <a:schemeClr val="bg2"/>
        </a:buClr>
        <a:buSzPct val="75000"/>
        <a:buFont typeface="Wingdings" charset="2"/>
        <a:buChar char="n"/>
        <a:defRPr sz="3200" b="0" i="0">
          <a:solidFill>
            <a:schemeClr val="tx1"/>
          </a:solidFill>
          <a:latin typeface="Calibri" panose="020F0502020204030204" pitchFamily="34" charset="0"/>
          <a:ea typeface="Roboto" panose="02000000000000000000" pitchFamily="2" charset="0"/>
          <a:cs typeface="Calibri" panose="020F0502020204030204" pitchFamily="34"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800" b="0" i="0">
          <a:solidFill>
            <a:schemeClr val="tx1"/>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rtl="0" eaLnBrk="1" fontAlgn="base" hangingPunct="1">
        <a:spcBef>
          <a:spcPct val="20000"/>
        </a:spcBef>
        <a:spcAft>
          <a:spcPct val="0"/>
        </a:spcAft>
        <a:buClr>
          <a:schemeClr val="bg2"/>
        </a:buClr>
        <a:buSzPct val="65000"/>
        <a:buFont typeface="Wingdings" charset="2"/>
        <a:buChar char="n"/>
        <a:defRPr sz="2400" b="0" i="0">
          <a:solidFill>
            <a:schemeClr val="tx1"/>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2000" b="0" i="0">
          <a:solidFill>
            <a:schemeClr val="tx1"/>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rtl="0" eaLnBrk="1" fontAlgn="base" hangingPunct="1">
        <a:spcBef>
          <a:spcPct val="20000"/>
        </a:spcBef>
        <a:spcAft>
          <a:spcPct val="0"/>
        </a:spcAft>
        <a:buClr>
          <a:schemeClr val="bg2"/>
        </a:buClr>
        <a:buFont typeface="Wingdings" charset="2"/>
        <a:buChar char="§"/>
        <a:defRPr sz="2000" b="0" i="0">
          <a:solidFill>
            <a:schemeClr val="tx1"/>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3.pn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en/hospital-corridor-operating-room-484848/"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cdc.gov/reproductivehealth/maternal-mortality/pregnancy-mortality-surveillance-system.htm"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5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cdph.ca.gov/Programs/CFH/DMCAH/surveillance/Pages/Breastfeeding-Initiation.aspx" TargetMode="External"/><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cdph.ca.gov/Programs/CFH/DMCAH/surveillance/Pages/Severe-Maternal-Morbidity.aspx" TargetMode="External"/><Relationship Id="rId2" Type="http://schemas.openxmlformats.org/officeDocument/2006/relationships/chart" Target="../charts/chart3.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32.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3.xml"/><Relationship Id="rId1" Type="http://schemas.openxmlformats.org/officeDocument/2006/relationships/slideLayout" Target="../slideLayouts/slideLayout3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8" Type="http://schemas.openxmlformats.org/officeDocument/2006/relationships/image" Target="../media/image70.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67.png"/><Relationship Id="rId1" Type="http://schemas.openxmlformats.org/officeDocument/2006/relationships/slideLayout" Target="../slideLayouts/slideLayout44.xml"/><Relationship Id="rId6" Type="http://schemas.openxmlformats.org/officeDocument/2006/relationships/image" Target="../media/image69.png"/><Relationship Id="rId5" Type="http://schemas.microsoft.com/office/2007/relationships/hdphoto" Target="../media/hdphoto5.wdp"/><Relationship Id="rId4" Type="http://schemas.openxmlformats.org/officeDocument/2006/relationships/image" Target="../media/image68.png"/><Relationship Id="rId9" Type="http://schemas.microsoft.com/office/2007/relationships/hdphoto" Target="../media/hdphoto7.wdp"/></Relationships>
</file>

<file path=ppt/slides/_rels/slide4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3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6.xml"/><Relationship Id="rId1" Type="http://schemas.openxmlformats.org/officeDocument/2006/relationships/slideLayout" Target="../slideLayouts/slideLayout3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microsoft.com/office/2007/relationships/diagramDrawing" Target="../diagrams/drawing7.xml"/><Relationship Id="rId13" Type="http://schemas.openxmlformats.org/officeDocument/2006/relationships/image" Target="../media/image84.png"/><Relationship Id="rId18" Type="http://schemas.openxmlformats.org/officeDocument/2006/relationships/image" Target="../media/image89.svg"/><Relationship Id="rId26" Type="http://schemas.openxmlformats.org/officeDocument/2006/relationships/image" Target="../media/image97.svg"/><Relationship Id="rId3" Type="http://schemas.openxmlformats.org/officeDocument/2006/relationships/image" Target="../media/image13.png"/><Relationship Id="rId21" Type="http://schemas.openxmlformats.org/officeDocument/2006/relationships/image" Target="../media/image92.png"/><Relationship Id="rId7" Type="http://schemas.openxmlformats.org/officeDocument/2006/relationships/diagramColors" Target="../diagrams/colors7.xml"/><Relationship Id="rId12" Type="http://schemas.openxmlformats.org/officeDocument/2006/relationships/image" Target="../media/image83.svg"/><Relationship Id="rId17" Type="http://schemas.openxmlformats.org/officeDocument/2006/relationships/image" Target="../media/image88.png"/><Relationship Id="rId25" Type="http://schemas.openxmlformats.org/officeDocument/2006/relationships/image" Target="../media/image96.png"/><Relationship Id="rId2" Type="http://schemas.openxmlformats.org/officeDocument/2006/relationships/notesSlide" Target="../notesSlides/notesSlide40.xml"/><Relationship Id="rId16" Type="http://schemas.openxmlformats.org/officeDocument/2006/relationships/image" Target="../media/image87.svg"/><Relationship Id="rId20" Type="http://schemas.openxmlformats.org/officeDocument/2006/relationships/image" Target="../media/image91.svg"/><Relationship Id="rId1" Type="http://schemas.openxmlformats.org/officeDocument/2006/relationships/slideLayout" Target="../slideLayouts/slideLayout7.xml"/><Relationship Id="rId6" Type="http://schemas.openxmlformats.org/officeDocument/2006/relationships/diagramQuickStyle" Target="../diagrams/quickStyle7.xml"/><Relationship Id="rId11" Type="http://schemas.openxmlformats.org/officeDocument/2006/relationships/image" Target="../media/image82.png"/><Relationship Id="rId24" Type="http://schemas.openxmlformats.org/officeDocument/2006/relationships/image" Target="../media/image95.svg"/><Relationship Id="rId5" Type="http://schemas.openxmlformats.org/officeDocument/2006/relationships/diagramLayout" Target="../diagrams/layout7.xml"/><Relationship Id="rId15" Type="http://schemas.openxmlformats.org/officeDocument/2006/relationships/image" Target="../media/image86.png"/><Relationship Id="rId23" Type="http://schemas.openxmlformats.org/officeDocument/2006/relationships/image" Target="../media/image94.png"/><Relationship Id="rId10" Type="http://schemas.openxmlformats.org/officeDocument/2006/relationships/image" Target="../media/image81.svg"/><Relationship Id="rId19" Type="http://schemas.openxmlformats.org/officeDocument/2006/relationships/image" Target="../media/image90.png"/><Relationship Id="rId4" Type="http://schemas.openxmlformats.org/officeDocument/2006/relationships/diagramData" Target="../diagrams/data7.xml"/><Relationship Id="rId9" Type="http://schemas.openxmlformats.org/officeDocument/2006/relationships/image" Target="../media/image80.png"/><Relationship Id="rId14" Type="http://schemas.openxmlformats.org/officeDocument/2006/relationships/image" Target="../media/image85.svg"/><Relationship Id="rId22" Type="http://schemas.openxmlformats.org/officeDocument/2006/relationships/image" Target="../media/image93.svg"/></Relationships>
</file>

<file path=ppt/slides/_rels/slide5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3.png"/><Relationship Id="rId7" Type="http://schemas.openxmlformats.org/officeDocument/2006/relationships/diagramColors" Target="../diagrams/colors8.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3.png"/><Relationship Id="rId7" Type="http://schemas.openxmlformats.org/officeDocument/2006/relationships/diagramColors" Target="../diagrams/colors9.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99.sv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0.png"/><Relationship Id="rId7" Type="http://schemas.microsoft.com/office/2007/relationships/hdphoto" Target="../media/hdphoto11.wdp"/><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microsoft.com/office/2007/relationships/hdphoto" Target="../media/hdphoto10.wdp"/><Relationship Id="rId5" Type="http://schemas.microsoft.com/office/2007/relationships/hdphoto" Target="../media/hdphoto9.wdp"/><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3.pn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724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holding a baby&#10;&#10;Description automatically generated with medium confidence">
            <a:extLst>
              <a:ext uri="{FF2B5EF4-FFF2-40B4-BE49-F238E27FC236}">
                <a16:creationId xmlns:a16="http://schemas.microsoft.com/office/drawing/2014/main" id="{E837E29C-540E-10B9-21F5-6513B2B0DBF5}"/>
              </a:ext>
            </a:extLst>
          </p:cNvPr>
          <p:cNvPicPr>
            <a:picLocks noGrp="1" noChangeAspect="1"/>
          </p:cNvPicPr>
          <p:nvPr>
            <p:ph idx="1"/>
          </p:nvPr>
        </p:nvPicPr>
        <p:blipFill rotWithShape="1">
          <a:blip r:embed="rId2">
            <a:duotone>
              <a:schemeClr val="bg2">
                <a:shade val="45000"/>
                <a:satMod val="135000"/>
              </a:schemeClr>
              <a:prstClr val="white"/>
            </a:duotone>
            <a:alphaModFix amt="51000"/>
          </a:blip>
          <a:srcRect t="5670" r="9091" b="16556"/>
          <a:stretch/>
        </p:blipFill>
        <p:spPr>
          <a:xfrm>
            <a:off x="20" y="10"/>
            <a:ext cx="12191980" cy="6857990"/>
          </a:xfrm>
          <a:prstGeom prst="rect">
            <a:avLst/>
          </a:prstGeom>
        </p:spPr>
      </p:pic>
      <p:sp>
        <p:nvSpPr>
          <p:cNvPr id="3" name="Title 2">
            <a:extLst>
              <a:ext uri="{FF2B5EF4-FFF2-40B4-BE49-F238E27FC236}">
                <a16:creationId xmlns:a16="http://schemas.microsoft.com/office/drawing/2014/main" id="{D52DD0AB-4CCA-8DC1-3C11-776C8DA8C3A8}"/>
              </a:ext>
            </a:extLst>
          </p:cNvPr>
          <p:cNvSpPr>
            <a:spLocks noGrp="1"/>
          </p:cNvSpPr>
          <p:nvPr>
            <p:ph type="title"/>
          </p:nvPr>
        </p:nvSpPr>
        <p:spPr>
          <a:xfrm>
            <a:off x="571499" y="365125"/>
            <a:ext cx="11446329" cy="1325563"/>
          </a:xfrm>
        </p:spPr>
        <p:txBody>
          <a:bodyPr>
            <a:normAutofit/>
          </a:bodyPr>
          <a:lstStyle/>
          <a:p>
            <a:pPr algn="ctr"/>
            <a:r>
              <a:rPr lang="en-US" dirty="0"/>
              <a:t>Recognition of need for more equity-centered Quality Improvement in California</a:t>
            </a:r>
          </a:p>
        </p:txBody>
      </p:sp>
      <p:graphicFrame>
        <p:nvGraphicFramePr>
          <p:cNvPr id="10" name="Diagram 9">
            <a:extLst>
              <a:ext uri="{FF2B5EF4-FFF2-40B4-BE49-F238E27FC236}">
                <a16:creationId xmlns:a16="http://schemas.microsoft.com/office/drawing/2014/main" id="{A949083A-58E1-6BED-3F76-9BE9F9694894}"/>
              </a:ext>
            </a:extLst>
          </p:cNvPr>
          <p:cNvGraphicFramePr/>
          <p:nvPr>
            <p:extLst>
              <p:ext uri="{D42A27DB-BD31-4B8C-83A1-F6EECF244321}">
                <p14:modId xmlns:p14="http://schemas.microsoft.com/office/powerpoint/2010/main" val="386586256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6390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DCB0F-517A-8283-3EDB-F429BC7795E9}"/>
              </a:ext>
            </a:extLst>
          </p:cNvPr>
          <p:cNvSpPr>
            <a:spLocks noGrp="1"/>
          </p:cNvSpPr>
          <p:nvPr>
            <p:ph type="title"/>
          </p:nvPr>
        </p:nvSpPr>
        <p:spPr>
          <a:xfrm>
            <a:off x="449460" y="1073150"/>
            <a:ext cx="2124928" cy="1325563"/>
          </a:xfrm>
        </p:spPr>
        <p:txBody>
          <a:bodyPr>
            <a:noAutofit/>
          </a:bodyPr>
          <a:lstStyle/>
          <a:p>
            <a:r>
              <a:rPr lang="en-US" sz="2800" b="1" dirty="0"/>
              <a:t>Preparing Ourselves to Rollout Equity-Centered Support</a:t>
            </a:r>
          </a:p>
        </p:txBody>
      </p:sp>
      <p:pic>
        <p:nvPicPr>
          <p:cNvPr id="4" name="Content Placeholder 6" descr="A black and white logo&#10;&#10;Description automatically generated with low confidence">
            <a:extLst>
              <a:ext uri="{FF2B5EF4-FFF2-40B4-BE49-F238E27FC236}">
                <a16:creationId xmlns:a16="http://schemas.microsoft.com/office/drawing/2014/main" id="{EAC5304C-D9C2-3ADA-98E7-57320F7C3310}"/>
              </a:ext>
            </a:extLst>
          </p:cNvPr>
          <p:cNvPicPr>
            <a:picLocks noChangeAspect="1"/>
          </p:cNvPicPr>
          <p:nvPr/>
        </p:nvPicPr>
        <p:blipFill>
          <a:blip r:embed="rId3"/>
          <a:stretch>
            <a:fillRect/>
          </a:stretch>
        </p:blipFill>
        <p:spPr>
          <a:xfrm>
            <a:off x="436179" y="6345130"/>
            <a:ext cx="1854367" cy="357352"/>
          </a:xfrm>
          <a:prstGeom prst="rect">
            <a:avLst/>
          </a:prstGeom>
        </p:spPr>
      </p:pic>
      <p:graphicFrame>
        <p:nvGraphicFramePr>
          <p:cNvPr id="5" name="Diagram 4">
            <a:extLst>
              <a:ext uri="{FF2B5EF4-FFF2-40B4-BE49-F238E27FC236}">
                <a16:creationId xmlns:a16="http://schemas.microsoft.com/office/drawing/2014/main" id="{B0E9D6E4-2B5D-9639-5249-6C64841BEDCC}"/>
              </a:ext>
            </a:extLst>
          </p:cNvPr>
          <p:cNvGraphicFramePr/>
          <p:nvPr>
            <p:extLst>
              <p:ext uri="{D42A27DB-BD31-4B8C-83A1-F6EECF244321}">
                <p14:modId xmlns:p14="http://schemas.microsoft.com/office/powerpoint/2010/main" val="1016355018"/>
              </p:ext>
            </p:extLst>
          </p:nvPr>
        </p:nvGraphicFramePr>
        <p:xfrm>
          <a:off x="361454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91170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C3546-EB16-4F85-2964-C50D967A4EB0}"/>
              </a:ext>
            </a:extLst>
          </p:cNvPr>
          <p:cNvSpPr>
            <a:spLocks noGrp="1"/>
          </p:cNvSpPr>
          <p:nvPr>
            <p:ph type="title"/>
          </p:nvPr>
        </p:nvSpPr>
        <p:spPr>
          <a:xfrm>
            <a:off x="449460" y="1073150"/>
            <a:ext cx="2068657" cy="1325563"/>
          </a:xfrm>
        </p:spPr>
        <p:txBody>
          <a:bodyPr>
            <a:normAutofit fontScale="90000"/>
          </a:bodyPr>
          <a:lstStyle/>
          <a:p>
            <a:r>
              <a:rPr lang="en-US" sz="3100" b="1" dirty="0"/>
              <a:t>Preparing Ourselves to Rollout Equity-Centered Support</a:t>
            </a:r>
          </a:p>
        </p:txBody>
      </p:sp>
      <p:pic>
        <p:nvPicPr>
          <p:cNvPr id="4" name="Content Placeholder 6" descr="A black and white logo&#10;&#10;Description automatically generated with low confidence">
            <a:extLst>
              <a:ext uri="{FF2B5EF4-FFF2-40B4-BE49-F238E27FC236}">
                <a16:creationId xmlns:a16="http://schemas.microsoft.com/office/drawing/2014/main" id="{9FBBDA33-7EB5-B35D-844B-D2604A705900}"/>
              </a:ext>
            </a:extLst>
          </p:cNvPr>
          <p:cNvPicPr>
            <a:picLocks noChangeAspect="1"/>
          </p:cNvPicPr>
          <p:nvPr/>
        </p:nvPicPr>
        <p:blipFill>
          <a:blip r:embed="rId3"/>
          <a:stretch>
            <a:fillRect/>
          </a:stretch>
        </p:blipFill>
        <p:spPr>
          <a:xfrm>
            <a:off x="436179" y="6345130"/>
            <a:ext cx="1854367" cy="357352"/>
          </a:xfrm>
          <a:prstGeom prst="rect">
            <a:avLst/>
          </a:prstGeom>
        </p:spPr>
      </p:pic>
      <p:graphicFrame>
        <p:nvGraphicFramePr>
          <p:cNvPr id="6" name="Diagram 5">
            <a:extLst>
              <a:ext uri="{FF2B5EF4-FFF2-40B4-BE49-F238E27FC236}">
                <a16:creationId xmlns:a16="http://schemas.microsoft.com/office/drawing/2014/main" id="{1351F816-F728-8DCB-0BBD-EC23D3939F1B}"/>
              </a:ext>
            </a:extLst>
          </p:cNvPr>
          <p:cNvGraphicFramePr/>
          <p:nvPr>
            <p:extLst>
              <p:ext uri="{D42A27DB-BD31-4B8C-83A1-F6EECF244321}">
                <p14:modId xmlns:p14="http://schemas.microsoft.com/office/powerpoint/2010/main" val="1366630623"/>
              </p:ext>
            </p:extLst>
          </p:nvPr>
        </p:nvGraphicFramePr>
        <p:xfrm>
          <a:off x="2891971" y="616268"/>
          <a:ext cx="9300029" cy="56254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28986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holding a baby&#10;&#10;Description automatically generated with medium confidence">
            <a:extLst>
              <a:ext uri="{FF2B5EF4-FFF2-40B4-BE49-F238E27FC236}">
                <a16:creationId xmlns:a16="http://schemas.microsoft.com/office/drawing/2014/main" id="{78A95477-954E-FFDB-D44D-C576B674EF87}"/>
              </a:ext>
            </a:extLst>
          </p:cNvPr>
          <p:cNvPicPr>
            <a:picLocks noChangeAspect="1"/>
          </p:cNvPicPr>
          <p:nvPr/>
        </p:nvPicPr>
        <p:blipFill rotWithShape="1">
          <a:blip r:embed="rId3"/>
          <a:srcRect r="5882"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E04A6A-58ED-76D5-2A9E-8F8A9586309A}"/>
              </a:ext>
            </a:extLst>
          </p:cNvPr>
          <p:cNvSpPr>
            <a:spLocks noGrp="1"/>
          </p:cNvSpPr>
          <p:nvPr>
            <p:ph type="title"/>
          </p:nvPr>
        </p:nvSpPr>
        <p:spPr>
          <a:xfrm>
            <a:off x="838200" y="365125"/>
            <a:ext cx="3822189" cy="1899912"/>
          </a:xfrm>
        </p:spPr>
        <p:txBody>
          <a:bodyPr>
            <a:noAutofit/>
          </a:bodyPr>
          <a:lstStyle/>
          <a:p>
            <a:r>
              <a:rPr lang="en-US" sz="3600" b="1" dirty="0"/>
              <a:t>What we mean by an equity-centered approach</a:t>
            </a:r>
          </a:p>
        </p:txBody>
      </p:sp>
      <p:sp>
        <p:nvSpPr>
          <p:cNvPr id="3" name="Content Placeholder 2">
            <a:extLst>
              <a:ext uri="{FF2B5EF4-FFF2-40B4-BE49-F238E27FC236}">
                <a16:creationId xmlns:a16="http://schemas.microsoft.com/office/drawing/2014/main" id="{7A526104-3122-A1DA-FDC6-96532C814C21}"/>
              </a:ext>
            </a:extLst>
          </p:cNvPr>
          <p:cNvSpPr>
            <a:spLocks noGrp="1"/>
          </p:cNvSpPr>
          <p:nvPr>
            <p:ph idx="1"/>
          </p:nvPr>
        </p:nvSpPr>
        <p:spPr>
          <a:xfrm>
            <a:off x="838200" y="2434201"/>
            <a:ext cx="3822189" cy="3742762"/>
          </a:xfrm>
        </p:spPr>
        <p:txBody>
          <a:bodyPr>
            <a:normAutofit/>
          </a:bodyPr>
          <a:lstStyle/>
          <a:p>
            <a:r>
              <a:rPr lang="en-US" sz="1900" b="0" i="0" u="none" strike="noStrike" dirty="0">
                <a:effectLst/>
                <a:latin typeface="BlinkMacSystemFont"/>
              </a:rPr>
              <a:t>Equity in health is the absence of systematic disparities in health between groups with different levels of underlying social advantage/disadvantage.</a:t>
            </a:r>
          </a:p>
          <a:p>
            <a:r>
              <a:rPr lang="en-US" sz="1900" dirty="0">
                <a:latin typeface="BlinkMacSystemFont"/>
              </a:rPr>
              <a:t>An equity-centered approach is looking at policies, practices, and norms that might appear neutral but, in fact, have disparate and harmful impacts on marginalized or minoritized groups.</a:t>
            </a:r>
          </a:p>
          <a:p>
            <a:r>
              <a:rPr lang="en-US" sz="1900" dirty="0">
                <a:latin typeface="BlinkMacSystemFont"/>
              </a:rPr>
              <a:t>Elimination of “a rising tide will lift all boats” approach.</a:t>
            </a:r>
          </a:p>
        </p:txBody>
      </p:sp>
      <p:pic>
        <p:nvPicPr>
          <p:cNvPr id="4" name="Content Placeholder 6" descr="A black and white logo&#10;&#10;Description automatically generated with low confidence">
            <a:extLst>
              <a:ext uri="{FF2B5EF4-FFF2-40B4-BE49-F238E27FC236}">
                <a16:creationId xmlns:a16="http://schemas.microsoft.com/office/drawing/2014/main" id="{B2016590-4C4A-FB1F-EAFF-B9CB4A835E40}"/>
              </a:ext>
            </a:extLst>
          </p:cNvPr>
          <p:cNvPicPr>
            <a:picLocks noChangeAspect="1"/>
          </p:cNvPicPr>
          <p:nvPr/>
        </p:nvPicPr>
        <p:blipFill>
          <a:blip r:embed="rId4"/>
          <a:stretch>
            <a:fillRect/>
          </a:stretch>
        </p:blipFill>
        <p:spPr>
          <a:xfrm>
            <a:off x="436179" y="6345130"/>
            <a:ext cx="1854367" cy="357352"/>
          </a:xfrm>
          <a:prstGeom prst="rect">
            <a:avLst/>
          </a:prstGeom>
        </p:spPr>
      </p:pic>
      <p:sp>
        <p:nvSpPr>
          <p:cNvPr id="7" name="Rectangle 6">
            <a:extLst>
              <a:ext uri="{FF2B5EF4-FFF2-40B4-BE49-F238E27FC236}">
                <a16:creationId xmlns:a16="http://schemas.microsoft.com/office/drawing/2014/main" id="{D061FF29-F9A1-3EA3-5A50-8EBC24C1610E}"/>
              </a:ext>
            </a:extLst>
          </p:cNvPr>
          <p:cNvSpPr/>
          <p:nvPr/>
        </p:nvSpPr>
        <p:spPr>
          <a:xfrm>
            <a:off x="0" y="0"/>
            <a:ext cx="606390" cy="6858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5696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wall, indoor, floor, room&#10;&#10;Description automatically generated">
            <a:extLst>
              <a:ext uri="{FF2B5EF4-FFF2-40B4-BE49-F238E27FC236}">
                <a16:creationId xmlns:a16="http://schemas.microsoft.com/office/drawing/2014/main" id="{F621B2E3-DCCB-B1BE-ABED-25702E19181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6237"/>
          <a:stretch/>
        </p:blipFill>
        <p:spPr>
          <a:xfrm>
            <a:off x="2522356"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1B2147C-C12E-8578-5ED8-DABEA086F856}"/>
              </a:ext>
            </a:extLst>
          </p:cNvPr>
          <p:cNvSpPr>
            <a:spLocks noGrp="1"/>
          </p:cNvSpPr>
          <p:nvPr>
            <p:ph type="title"/>
          </p:nvPr>
        </p:nvSpPr>
        <p:spPr>
          <a:xfrm>
            <a:off x="538841" y="228600"/>
            <a:ext cx="3822189" cy="1899912"/>
          </a:xfrm>
        </p:spPr>
        <p:txBody>
          <a:bodyPr>
            <a:normAutofit/>
          </a:bodyPr>
          <a:lstStyle/>
          <a:p>
            <a:r>
              <a:rPr lang="en-US" sz="4000" dirty="0"/>
              <a:t>Our </a:t>
            </a:r>
            <a:r>
              <a:rPr lang="en-US" sz="4000"/>
              <a:t>New Journey</a:t>
            </a:r>
            <a:endParaRPr lang="en-US" sz="4000" dirty="0"/>
          </a:p>
        </p:txBody>
      </p:sp>
      <p:sp>
        <p:nvSpPr>
          <p:cNvPr id="13" name="Content Placeholder 12">
            <a:extLst>
              <a:ext uri="{FF2B5EF4-FFF2-40B4-BE49-F238E27FC236}">
                <a16:creationId xmlns:a16="http://schemas.microsoft.com/office/drawing/2014/main" id="{1CFBB9AC-D796-EF84-5449-9631D215D185}"/>
              </a:ext>
            </a:extLst>
          </p:cNvPr>
          <p:cNvSpPr>
            <a:spLocks noGrp="1"/>
          </p:cNvSpPr>
          <p:nvPr>
            <p:ph idx="1"/>
          </p:nvPr>
        </p:nvSpPr>
        <p:spPr>
          <a:xfrm>
            <a:off x="375558" y="2057400"/>
            <a:ext cx="4284832" cy="4572000"/>
          </a:xfrm>
        </p:spPr>
        <p:txBody>
          <a:bodyPr anchor="ctr">
            <a:normAutofit lnSpcReduction="10000"/>
          </a:bodyPr>
          <a:lstStyle/>
          <a:p>
            <a:r>
              <a:rPr lang="en-US" sz="2000" dirty="0"/>
              <a:t>Grow our QI work to </a:t>
            </a:r>
            <a:r>
              <a:rPr lang="en-US" sz="2000" dirty="0">
                <a:solidFill>
                  <a:srgbClr val="D96128"/>
                </a:solidFill>
              </a:rPr>
              <a:t>aid our hospital partners </a:t>
            </a:r>
            <a:r>
              <a:rPr lang="en-US" sz="2000" dirty="0"/>
              <a:t>in achieving equity.</a:t>
            </a:r>
          </a:p>
          <a:p>
            <a:r>
              <a:rPr lang="en-US" sz="2000" dirty="0"/>
              <a:t>Address disparities in maternal care through </a:t>
            </a:r>
            <a:r>
              <a:rPr lang="en-US" sz="2000" dirty="0">
                <a:solidFill>
                  <a:srgbClr val="D96128"/>
                </a:solidFill>
              </a:rPr>
              <a:t>concrete and accessible tools</a:t>
            </a:r>
            <a:r>
              <a:rPr lang="en-US" sz="2000" dirty="0"/>
              <a:t>.</a:t>
            </a:r>
          </a:p>
          <a:p>
            <a:r>
              <a:rPr lang="en-US" sz="2000" dirty="0">
                <a:solidFill>
                  <a:srgbClr val="D96128"/>
                </a:solidFill>
              </a:rPr>
              <a:t>Test new models </a:t>
            </a:r>
            <a:r>
              <a:rPr lang="en-US" sz="2000" dirty="0"/>
              <a:t>for patient care.</a:t>
            </a:r>
          </a:p>
          <a:p>
            <a:r>
              <a:rPr lang="en-US" sz="2000" dirty="0"/>
              <a:t>Analyze and address aspects of care that exist within the purview of clinicians and clinical staff to </a:t>
            </a:r>
            <a:r>
              <a:rPr lang="en-US" sz="2000" dirty="0">
                <a:solidFill>
                  <a:srgbClr val="D96128"/>
                </a:solidFill>
              </a:rPr>
              <a:t>assess the widening or closing of gaps.</a:t>
            </a:r>
          </a:p>
          <a:p>
            <a:r>
              <a:rPr lang="en-US" sz="2000" dirty="0">
                <a:solidFill>
                  <a:srgbClr val="D96128"/>
                </a:solidFill>
              </a:rPr>
              <a:t>Integrate community engagement </a:t>
            </a:r>
            <a:r>
              <a:rPr lang="en-US" sz="2000" dirty="0"/>
              <a:t>to </a:t>
            </a:r>
            <a:r>
              <a:rPr lang="en-US" sz="2000" dirty="0">
                <a:solidFill>
                  <a:srgbClr val="D96128"/>
                </a:solidFill>
              </a:rPr>
              <a:t>elevate patient and community voice</a:t>
            </a:r>
            <a:r>
              <a:rPr lang="en-US" sz="2000" dirty="0"/>
              <a:t>.</a:t>
            </a:r>
          </a:p>
        </p:txBody>
      </p:sp>
      <p:sp>
        <p:nvSpPr>
          <p:cNvPr id="19" name="Rectangle 18">
            <a:extLst>
              <a:ext uri="{FF2B5EF4-FFF2-40B4-BE49-F238E27FC236}">
                <a16:creationId xmlns:a16="http://schemas.microsoft.com/office/drawing/2014/main" id="{C77A6F35-D259-B5F8-01C0-FD77C9564C4B}"/>
              </a:ext>
            </a:extLst>
          </p:cNvPr>
          <p:cNvSpPr/>
          <p:nvPr/>
        </p:nvSpPr>
        <p:spPr>
          <a:xfrm rot="5400000">
            <a:off x="2245118" y="-586471"/>
            <a:ext cx="170153" cy="4660389"/>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656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70" name="Google Shape;370;p1"/>
          <p:cNvSpPr txBox="1">
            <a:spLocks noGrp="1"/>
          </p:cNvSpPr>
          <p:nvPr>
            <p:ph type="subTitle" idx="1"/>
          </p:nvPr>
        </p:nvSpPr>
        <p:spPr>
          <a:xfrm>
            <a:off x="1731450" y="3665886"/>
            <a:ext cx="10394100" cy="1137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400"/>
              <a:buNone/>
            </a:pPr>
            <a:r>
              <a:rPr lang="en-US" sz="2800" dirty="0"/>
              <a:t>Amanda P. Williams, MD, MPH, FACOG</a:t>
            </a:r>
            <a:endParaRPr sz="2100" dirty="0"/>
          </a:p>
          <a:p>
            <a:pPr marL="0" lvl="0" indent="0" algn="ctr" rtl="0">
              <a:lnSpc>
                <a:spcPct val="100000"/>
              </a:lnSpc>
              <a:spcBef>
                <a:spcPts val="440"/>
              </a:spcBef>
              <a:spcAft>
                <a:spcPts val="0"/>
              </a:spcAft>
              <a:buSzPts val="1650"/>
              <a:buNone/>
            </a:pPr>
            <a:r>
              <a:rPr lang="en-US" sz="1800" dirty="0"/>
              <a:t>Clinical Innovation Advisor, California Maternal Quality Care Collaborative</a:t>
            </a:r>
            <a:endParaRPr sz="2100" dirty="0"/>
          </a:p>
          <a:p>
            <a:pPr marL="0" lvl="0" indent="0" algn="ctr" rtl="0">
              <a:lnSpc>
                <a:spcPct val="100000"/>
              </a:lnSpc>
              <a:spcBef>
                <a:spcPts val="440"/>
              </a:spcBef>
              <a:spcAft>
                <a:spcPts val="0"/>
              </a:spcAft>
              <a:buSzPts val="1650"/>
              <a:buNone/>
            </a:pPr>
            <a:r>
              <a:rPr lang="en-US" sz="1800" dirty="0"/>
              <a:t>Adjunct Clinical Associate Professor, Dept. of OB GYN, Stanford University</a:t>
            </a:r>
            <a:endParaRPr sz="1800" dirty="0"/>
          </a:p>
          <a:p>
            <a:pPr marL="0" lvl="0" indent="0" algn="ctr" rtl="0">
              <a:lnSpc>
                <a:spcPct val="100000"/>
              </a:lnSpc>
              <a:spcBef>
                <a:spcPts val="440"/>
              </a:spcBef>
              <a:spcAft>
                <a:spcPts val="0"/>
              </a:spcAft>
              <a:buSzPts val="1650"/>
              <a:buNone/>
            </a:pPr>
            <a:r>
              <a:rPr lang="en-US" sz="1800" dirty="0"/>
              <a:t>Medical Director, </a:t>
            </a:r>
            <a:r>
              <a:rPr lang="en-US" sz="1800" dirty="0" err="1"/>
              <a:t>Mahmee</a:t>
            </a:r>
            <a:endParaRPr sz="1800" dirty="0"/>
          </a:p>
          <a:p>
            <a:pPr marL="0" lvl="0" indent="0" algn="ctr" rtl="0">
              <a:lnSpc>
                <a:spcPct val="100000"/>
              </a:lnSpc>
              <a:spcBef>
                <a:spcPts val="720"/>
              </a:spcBef>
              <a:spcAft>
                <a:spcPts val="0"/>
              </a:spcAft>
              <a:buSzPts val="2700"/>
              <a:buNone/>
            </a:pPr>
            <a:endParaRPr sz="3600" dirty="0"/>
          </a:p>
        </p:txBody>
      </p:sp>
      <p:sp>
        <p:nvSpPr>
          <p:cNvPr id="2" name="Oval 1">
            <a:extLst>
              <a:ext uri="{FF2B5EF4-FFF2-40B4-BE49-F238E27FC236}">
                <a16:creationId xmlns:a16="http://schemas.microsoft.com/office/drawing/2014/main" id="{F1C7BDAD-1048-AA80-849E-6EDA7E0B51E6}"/>
              </a:ext>
            </a:extLst>
          </p:cNvPr>
          <p:cNvSpPr>
            <a:spLocks noChangeAspect="1"/>
          </p:cNvSpPr>
          <p:nvPr/>
        </p:nvSpPr>
        <p:spPr>
          <a:xfrm>
            <a:off x="516814" y="3192114"/>
            <a:ext cx="2429272" cy="2286000"/>
          </a:xfrm>
          <a:prstGeom prst="ellipse">
            <a:avLst/>
          </a:prstGeom>
          <a:blipFill>
            <a:blip r:embed="rId3"/>
            <a:stretch>
              <a:fillRect/>
            </a:stretch>
          </a:blipFill>
          <a:ln w="41275">
            <a:solidFill>
              <a:srgbClr val="D96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B4BF5FC7-3C5D-A367-E372-77B201DAFA3E}"/>
              </a:ext>
            </a:extLst>
          </p:cNvPr>
          <p:cNvSpPr/>
          <p:nvPr/>
        </p:nvSpPr>
        <p:spPr>
          <a:xfrm rot="16200000">
            <a:off x="4956747" y="-4956748"/>
            <a:ext cx="2278505" cy="12192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2F1944C5-828D-2911-27F5-731C0D83CC09}"/>
              </a:ext>
            </a:extLst>
          </p:cNvPr>
          <p:cNvSpPr txBox="1">
            <a:spLocks/>
          </p:cNvSpPr>
          <p:nvPr/>
        </p:nvSpPr>
        <p:spPr>
          <a:xfrm>
            <a:off x="327920" y="322981"/>
            <a:ext cx="115293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algn="ctr"/>
            <a:r>
              <a:rPr lang="en-US" sz="4400" b="1" u="sng" dirty="0"/>
              <a:t>Improving Maternal Health Equity at Scale:</a:t>
            </a:r>
            <a:r>
              <a:rPr lang="en-US" sz="4800" dirty="0"/>
              <a:t> </a:t>
            </a:r>
            <a:br>
              <a:rPr lang="en-US" sz="4800" dirty="0"/>
            </a:br>
            <a:r>
              <a:rPr lang="en-US" sz="4400" i="1" dirty="0"/>
              <a:t>Where do we stand in California and how can CMQCC help?</a:t>
            </a:r>
            <a:br>
              <a:rPr lang="en-US" b="1" dirty="0"/>
            </a:br>
            <a:endParaRPr lang="en-US" b="1" dirty="0"/>
          </a:p>
        </p:txBody>
      </p:sp>
    </p:spTree>
    <p:extLst>
      <p:ext uri="{BB962C8B-B14F-4D97-AF65-F5344CB8AC3E}">
        <p14:creationId xmlns:p14="http://schemas.microsoft.com/office/powerpoint/2010/main" val="2273016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2176c27d24e_0_0"/>
          <p:cNvSpPr txBox="1"/>
          <p:nvPr/>
        </p:nvSpPr>
        <p:spPr>
          <a:xfrm>
            <a:off x="1059522" y="779764"/>
            <a:ext cx="10134600" cy="565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F6FC6"/>
              </a:buClr>
              <a:buSzPts val="3600"/>
              <a:buFont typeface="Calibri"/>
              <a:buNone/>
            </a:pPr>
            <a:endParaRPr sz="1400" b="0" i="0" u="none" strike="noStrike" cap="none">
              <a:solidFill>
                <a:srgbClr val="000000"/>
              </a:solidFill>
              <a:latin typeface="Arial"/>
              <a:ea typeface="Arial"/>
              <a:cs typeface="Arial"/>
              <a:sym typeface="Arial"/>
            </a:endParaRPr>
          </a:p>
        </p:txBody>
      </p:sp>
      <p:sp>
        <p:nvSpPr>
          <p:cNvPr id="379" name="Google Shape;379;g2176c27d24e_0_0"/>
          <p:cNvSpPr txBox="1">
            <a:spLocks noGrp="1"/>
          </p:cNvSpPr>
          <p:nvPr>
            <p:ph type="body" idx="1"/>
          </p:nvPr>
        </p:nvSpPr>
        <p:spPr>
          <a:xfrm>
            <a:off x="3971552" y="1722369"/>
            <a:ext cx="7580026" cy="3327817"/>
          </a:xfrm>
          <a:prstGeom prst="rect">
            <a:avLst/>
          </a:prstGeom>
          <a:noFill/>
          <a:ln>
            <a:noFill/>
          </a:ln>
        </p:spPr>
        <p:txBody>
          <a:bodyPr spcFirstLastPara="1" wrap="square" lIns="91425" tIns="45700" rIns="91425" bIns="45700" anchor="t" anchorCtr="0">
            <a:noAutofit/>
          </a:bodyPr>
          <a:lstStyle/>
          <a:p>
            <a:pPr marL="457200" lvl="0" indent="-355600" algn="l" rtl="0">
              <a:lnSpc>
                <a:spcPct val="100000"/>
              </a:lnSpc>
              <a:spcBef>
                <a:spcPts val="640"/>
              </a:spcBef>
              <a:spcAft>
                <a:spcPts val="0"/>
              </a:spcAft>
              <a:buSzPts val="2000"/>
              <a:buChar char="●"/>
            </a:pPr>
            <a:r>
              <a:rPr lang="en-US" sz="2000" dirty="0"/>
              <a:t>Medical Director, </a:t>
            </a:r>
            <a:r>
              <a:rPr lang="en-US" sz="2000" dirty="0" err="1"/>
              <a:t>Mahmee</a:t>
            </a:r>
            <a:endParaRPr sz="2000" dirty="0"/>
          </a:p>
          <a:p>
            <a:pPr marL="914400" lvl="1" indent="-320040" algn="l" rtl="0">
              <a:lnSpc>
                <a:spcPct val="100000"/>
              </a:lnSpc>
              <a:spcBef>
                <a:spcPts val="0"/>
              </a:spcBef>
              <a:spcAft>
                <a:spcPts val="0"/>
              </a:spcAft>
              <a:buSzPts val="1440"/>
              <a:buChar char="○"/>
            </a:pPr>
            <a:r>
              <a:rPr lang="en-US" sz="2000" i="1" dirty="0"/>
              <a:t>venture backed, tech-enabled pregnancy and postpartum wrap around services company aimed at elevating maternal health </a:t>
            </a:r>
            <a:r>
              <a:rPr lang="en-US" sz="2800" i="1" dirty="0"/>
              <a:t>equity</a:t>
            </a:r>
            <a:r>
              <a:rPr lang="en-US" sz="2000" i="1" dirty="0"/>
              <a:t> and supplementing traditional perinatal care</a:t>
            </a:r>
            <a:endParaRPr sz="2000" i="1" dirty="0"/>
          </a:p>
          <a:p>
            <a:pPr marL="0" lvl="0" indent="0" algn="l" rtl="0">
              <a:lnSpc>
                <a:spcPct val="100000"/>
              </a:lnSpc>
              <a:spcBef>
                <a:spcPts val="0"/>
              </a:spcBef>
              <a:spcAft>
                <a:spcPts val="0"/>
              </a:spcAft>
              <a:buNone/>
            </a:pPr>
            <a:endParaRPr sz="2000" i="1" dirty="0"/>
          </a:p>
          <a:p>
            <a:pPr marL="457200" lvl="0" indent="-355600" algn="l" rtl="0">
              <a:lnSpc>
                <a:spcPct val="100000"/>
              </a:lnSpc>
              <a:spcBef>
                <a:spcPts val="640"/>
              </a:spcBef>
              <a:spcAft>
                <a:spcPts val="0"/>
              </a:spcAft>
              <a:buSzPts val="2000"/>
              <a:buChar char="●"/>
            </a:pPr>
            <a:r>
              <a:rPr lang="en-US" sz="2000" dirty="0"/>
              <a:t>Clinical Advisor, </a:t>
            </a:r>
            <a:r>
              <a:rPr lang="en-US" sz="2000" dirty="0" err="1"/>
              <a:t>RiskLD</a:t>
            </a:r>
            <a:endParaRPr sz="2000" dirty="0"/>
          </a:p>
          <a:p>
            <a:pPr marL="914400" lvl="1" indent="-320040" algn="l" rtl="0">
              <a:lnSpc>
                <a:spcPct val="100000"/>
              </a:lnSpc>
              <a:spcBef>
                <a:spcPts val="0"/>
              </a:spcBef>
              <a:spcAft>
                <a:spcPts val="0"/>
              </a:spcAft>
              <a:buSzPts val="1440"/>
              <a:buChar char="○"/>
            </a:pPr>
            <a:r>
              <a:rPr lang="en-US" sz="2000" i="1" dirty="0"/>
              <a:t>obstetric alerts and decision support software</a:t>
            </a:r>
            <a:endParaRPr sz="2000" i="1" dirty="0"/>
          </a:p>
          <a:p>
            <a:pPr marL="457200" lvl="0" indent="0" algn="l" rtl="0">
              <a:lnSpc>
                <a:spcPct val="100000"/>
              </a:lnSpc>
              <a:spcBef>
                <a:spcPts val="0"/>
              </a:spcBef>
              <a:spcAft>
                <a:spcPts val="0"/>
              </a:spcAft>
              <a:buNone/>
            </a:pPr>
            <a:endParaRPr sz="2000" b="1" dirty="0"/>
          </a:p>
          <a:p>
            <a:pPr marL="0" lvl="0" indent="0" algn="l" rtl="0">
              <a:lnSpc>
                <a:spcPct val="100000"/>
              </a:lnSpc>
              <a:spcBef>
                <a:spcPts val="640"/>
              </a:spcBef>
              <a:spcAft>
                <a:spcPts val="0"/>
              </a:spcAft>
              <a:buSzPts val="2400"/>
              <a:buNone/>
            </a:pPr>
            <a:endParaRPr dirty="0"/>
          </a:p>
        </p:txBody>
      </p:sp>
      <p:sp>
        <p:nvSpPr>
          <p:cNvPr id="2" name="Title 1">
            <a:extLst>
              <a:ext uri="{FF2B5EF4-FFF2-40B4-BE49-F238E27FC236}">
                <a16:creationId xmlns:a16="http://schemas.microsoft.com/office/drawing/2014/main" id="{46C98AE9-DB3C-417D-4E53-5D2CA088402D}"/>
              </a:ext>
            </a:extLst>
          </p:cNvPr>
          <p:cNvSpPr txBox="1">
            <a:spLocks/>
          </p:cNvSpPr>
          <p:nvPr/>
        </p:nvSpPr>
        <p:spPr>
          <a:xfrm>
            <a:off x="154719" y="402359"/>
            <a:ext cx="2963453" cy="19860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r>
              <a:rPr lang="en-US" sz="3600" b="1" dirty="0"/>
              <a:t>Disclosures</a:t>
            </a:r>
          </a:p>
        </p:txBody>
      </p:sp>
    </p:spTree>
    <p:extLst>
      <p:ext uri="{BB962C8B-B14F-4D97-AF65-F5344CB8AC3E}">
        <p14:creationId xmlns:p14="http://schemas.microsoft.com/office/powerpoint/2010/main" val="1112921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9F3"/>
        </a:solidFill>
        <a:effectLst/>
      </p:bgPr>
    </p:bg>
    <p:spTree>
      <p:nvGrpSpPr>
        <p:cNvPr id="1" name="Shape 384"/>
        <p:cNvGrpSpPr/>
        <p:nvPr/>
      </p:nvGrpSpPr>
      <p:grpSpPr>
        <a:xfrm>
          <a:off x="0" y="0"/>
          <a:ext cx="0" cy="0"/>
          <a:chOff x="0" y="0"/>
          <a:chExt cx="0" cy="0"/>
        </a:xfrm>
      </p:grpSpPr>
      <p:sp>
        <p:nvSpPr>
          <p:cNvPr id="385" name="Google Shape;385;g21426e9367b_0_0"/>
          <p:cNvSpPr txBox="1">
            <a:spLocks noGrp="1"/>
          </p:cNvSpPr>
          <p:nvPr>
            <p:ph type="title"/>
          </p:nvPr>
        </p:nvSpPr>
        <p:spPr>
          <a:xfrm>
            <a:off x="609600" y="333375"/>
            <a:ext cx="10972800" cy="11079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10587D"/>
              </a:buClr>
              <a:buSzPts val="3700"/>
              <a:buFont typeface="Calibri"/>
              <a:buNone/>
            </a:pPr>
            <a:r>
              <a:rPr lang="en-US" sz="3700" dirty="0"/>
              <a:t>Pregnancy-Related Mortality Ratio in U.S. and California </a:t>
            </a:r>
            <a:r>
              <a:rPr lang="en-US" sz="3000" dirty="0"/>
              <a:t>2012-2020</a:t>
            </a:r>
            <a:endParaRPr sz="3000" dirty="0"/>
          </a:p>
        </p:txBody>
      </p:sp>
      <p:sp>
        <p:nvSpPr>
          <p:cNvPr id="386" name="Google Shape;386;g21426e9367b_0_0"/>
          <p:cNvSpPr txBox="1"/>
          <p:nvPr/>
        </p:nvSpPr>
        <p:spPr>
          <a:xfrm>
            <a:off x="609600" y="5353787"/>
            <a:ext cx="10972800" cy="116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585858"/>
                </a:solidFill>
                <a:latin typeface="Calibri"/>
                <a:ea typeface="Calibri"/>
                <a:cs typeface="Calibri"/>
                <a:sym typeface="Calibri"/>
              </a:rPr>
              <a:t>Pregnancy-related mortality ratio (PRMR) = Number of pregnancy-related deaths per 100,000 live births, up to one year after the end of pregnancy. Pregnancy-relatedness determinations were made through a structured expert committee case review process. Data on U.S. PRMR are published by CDC Pregnancy Mortality Surveillance System (accessed at </a:t>
            </a:r>
            <a:r>
              <a:rPr lang="en-US" sz="14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Pregnancy Mortality Surveillance System | Maternal and Infant Health | CDC</a:t>
            </a:r>
            <a:r>
              <a:rPr lang="en-US" sz="1400" b="0" i="0" u="none" strike="noStrike" cap="none">
                <a:solidFill>
                  <a:schemeClr val="dk1"/>
                </a:solidFill>
                <a:latin typeface="Calibri"/>
                <a:ea typeface="Calibri"/>
                <a:cs typeface="Calibri"/>
                <a:sym typeface="Calibri"/>
              </a:rPr>
              <a:t> </a:t>
            </a:r>
            <a:r>
              <a:rPr lang="en-US" sz="1400" b="0" i="0" u="none" strike="noStrike" cap="none">
                <a:solidFill>
                  <a:srgbClr val="585858"/>
                </a:solidFill>
                <a:latin typeface="Calibri"/>
                <a:ea typeface="Calibri"/>
                <a:cs typeface="Calibri"/>
                <a:sym typeface="Calibri"/>
              </a:rPr>
              <a:t>on February 7, 2023).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585858"/>
                </a:solidFill>
                <a:latin typeface="Calibri"/>
                <a:ea typeface="Calibri"/>
                <a:cs typeface="Calibri"/>
                <a:sym typeface="Calibri"/>
              </a:rPr>
              <a:t>* The 2020 PRMR is significantly higher than the PRMRs in 2012 and 2013 </a:t>
            </a:r>
            <a:endParaRPr sz="1400" b="0" i="0" u="none" strike="noStrike" cap="none">
              <a:solidFill>
                <a:schemeClr val="dk1"/>
              </a:solidFill>
              <a:latin typeface="Calibri"/>
              <a:ea typeface="Calibri"/>
              <a:cs typeface="Calibri"/>
              <a:sym typeface="Calibri"/>
            </a:endParaRPr>
          </a:p>
        </p:txBody>
      </p:sp>
      <p:pic>
        <p:nvPicPr>
          <p:cNvPr id="387" name="Google Shape;387;g21426e9367b_0_0"/>
          <p:cNvPicPr preferRelativeResize="0"/>
          <p:nvPr/>
        </p:nvPicPr>
        <p:blipFill rotWithShape="1">
          <a:blip r:embed="rId4">
            <a:alphaModFix/>
          </a:blip>
          <a:srcRect/>
          <a:stretch/>
        </p:blipFill>
        <p:spPr>
          <a:xfrm>
            <a:off x="609600" y="1567543"/>
            <a:ext cx="10719600" cy="3895200"/>
          </a:xfrm>
          <a:prstGeom prst="rect">
            <a:avLst/>
          </a:prstGeom>
          <a:noFill/>
          <a:ln>
            <a:noFill/>
          </a:ln>
        </p:spPr>
      </p:pic>
    </p:spTree>
    <p:extLst>
      <p:ext uri="{BB962C8B-B14F-4D97-AF65-F5344CB8AC3E}">
        <p14:creationId xmlns:p14="http://schemas.microsoft.com/office/powerpoint/2010/main" val="425678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7" name="Rectangle 6">
            <a:extLst>
              <a:ext uri="{FF2B5EF4-FFF2-40B4-BE49-F238E27FC236}">
                <a16:creationId xmlns:a16="http://schemas.microsoft.com/office/drawing/2014/main" id="{E657201F-BB14-4199-49F3-464FF3A34D5C}"/>
              </a:ext>
            </a:extLst>
          </p:cNvPr>
          <p:cNvSpPr/>
          <p:nvPr/>
        </p:nvSpPr>
        <p:spPr>
          <a:xfrm rot="16200000">
            <a:off x="5189483" y="-5189483"/>
            <a:ext cx="1813034" cy="12192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93E90212-FC4F-3D6C-AAFF-5C328DEECCC7}"/>
              </a:ext>
            </a:extLst>
          </p:cNvPr>
          <p:cNvPicPr>
            <a:picLocks noChangeAspect="1"/>
          </p:cNvPicPr>
          <p:nvPr/>
        </p:nvPicPr>
        <p:blipFill rotWithShape="1">
          <a:blip r:embed="rId3"/>
          <a:srcRect l="10226" t="21128" r="27567" b="12576"/>
          <a:stretch/>
        </p:blipFill>
        <p:spPr>
          <a:xfrm>
            <a:off x="185309" y="2110208"/>
            <a:ext cx="5910691" cy="3543276"/>
          </a:xfrm>
          <a:prstGeom prst="rect">
            <a:avLst/>
          </a:prstGeom>
        </p:spPr>
      </p:pic>
      <p:pic>
        <p:nvPicPr>
          <p:cNvPr id="3" name="Picture 2">
            <a:extLst>
              <a:ext uri="{FF2B5EF4-FFF2-40B4-BE49-F238E27FC236}">
                <a16:creationId xmlns:a16="http://schemas.microsoft.com/office/drawing/2014/main" id="{2959D1C0-7415-ED04-4935-1D1D29E8A7EB}"/>
              </a:ext>
            </a:extLst>
          </p:cNvPr>
          <p:cNvPicPr>
            <a:picLocks noChangeAspect="1"/>
          </p:cNvPicPr>
          <p:nvPr/>
        </p:nvPicPr>
        <p:blipFill>
          <a:blip r:embed="rId4"/>
          <a:stretch>
            <a:fillRect/>
          </a:stretch>
        </p:blipFill>
        <p:spPr>
          <a:xfrm>
            <a:off x="1863356" y="6169546"/>
            <a:ext cx="8907028" cy="506012"/>
          </a:xfrm>
          <a:prstGeom prst="rect">
            <a:avLst/>
          </a:prstGeom>
        </p:spPr>
      </p:pic>
      <p:sp>
        <p:nvSpPr>
          <p:cNvPr id="6" name="Title 1">
            <a:extLst>
              <a:ext uri="{FF2B5EF4-FFF2-40B4-BE49-F238E27FC236}">
                <a16:creationId xmlns:a16="http://schemas.microsoft.com/office/drawing/2014/main" id="{46F2255F-CD27-537E-57F6-7CB2F1A2E075}"/>
              </a:ext>
            </a:extLst>
          </p:cNvPr>
          <p:cNvSpPr txBox="1">
            <a:spLocks/>
          </p:cNvSpPr>
          <p:nvPr/>
        </p:nvSpPr>
        <p:spPr>
          <a:xfrm>
            <a:off x="327920" y="322981"/>
            <a:ext cx="1123426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r>
              <a:rPr lang="en-US" sz="4000" b="1" dirty="0"/>
              <a:t>California: Births by race/ethnicity 2018-2020</a:t>
            </a:r>
            <a:br>
              <a:rPr lang="en-US" b="1" dirty="0"/>
            </a:br>
            <a:endParaRPr lang="en-US" b="1" dirty="0"/>
          </a:p>
        </p:txBody>
      </p:sp>
      <p:sp>
        <p:nvSpPr>
          <p:cNvPr id="8" name="TextBox 7">
            <a:extLst>
              <a:ext uri="{FF2B5EF4-FFF2-40B4-BE49-F238E27FC236}">
                <a16:creationId xmlns:a16="http://schemas.microsoft.com/office/drawing/2014/main" id="{70515115-4045-113E-5F97-1D8A0FD82623}"/>
              </a:ext>
            </a:extLst>
          </p:cNvPr>
          <p:cNvSpPr txBox="1"/>
          <p:nvPr/>
        </p:nvSpPr>
        <p:spPr>
          <a:xfrm>
            <a:off x="3068039" y="985762"/>
            <a:ext cx="575402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 panose="020B0604020202020204"/>
                <a:ea typeface="+mn-ea"/>
                <a:cs typeface="+mn-cs"/>
              </a:rPr>
              <a:t>2020 Total California Births: 420,259</a:t>
            </a:r>
          </a:p>
        </p:txBody>
      </p:sp>
      <p:pic>
        <p:nvPicPr>
          <p:cNvPr id="10" name="Picture 9">
            <a:extLst>
              <a:ext uri="{FF2B5EF4-FFF2-40B4-BE49-F238E27FC236}">
                <a16:creationId xmlns:a16="http://schemas.microsoft.com/office/drawing/2014/main" id="{937F816A-0EEB-440D-F759-E18E7093FF68}"/>
              </a:ext>
            </a:extLst>
          </p:cNvPr>
          <p:cNvPicPr>
            <a:picLocks noChangeAspect="1"/>
          </p:cNvPicPr>
          <p:nvPr/>
        </p:nvPicPr>
        <p:blipFill rotWithShape="1">
          <a:blip r:embed="rId5"/>
          <a:srcRect l="768" t="3939" r="43834" b="1364"/>
          <a:stretch/>
        </p:blipFill>
        <p:spPr>
          <a:xfrm>
            <a:off x="6873751" y="2095715"/>
            <a:ext cx="3896633" cy="3746765"/>
          </a:xfrm>
          <a:prstGeom prst="rect">
            <a:avLst/>
          </a:prstGeom>
        </p:spPr>
      </p:pic>
      <p:sp>
        <p:nvSpPr>
          <p:cNvPr id="5" name="TextBox 4">
            <a:extLst>
              <a:ext uri="{FF2B5EF4-FFF2-40B4-BE49-F238E27FC236}">
                <a16:creationId xmlns:a16="http://schemas.microsoft.com/office/drawing/2014/main" id="{921C38DB-1762-A735-0209-F99697D1CCAF}"/>
              </a:ext>
            </a:extLst>
          </p:cNvPr>
          <p:cNvSpPr txBox="1"/>
          <p:nvPr/>
        </p:nvSpPr>
        <p:spPr>
          <a:xfrm>
            <a:off x="9239376" y="2744795"/>
            <a:ext cx="2457725"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142E55"/>
                </a:solidFill>
                <a:effectLst/>
                <a:uLnTx/>
                <a:uFillTx/>
                <a:latin typeface="Arial"/>
                <a:ea typeface="+mn-ea"/>
                <a:cs typeface="Arial"/>
                <a:sym typeface="Arial"/>
              </a:rPr>
              <a:t>1 in 8 US Births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142E55"/>
                </a:solidFill>
                <a:effectLst/>
                <a:uLnTx/>
                <a:uFillTx/>
                <a:latin typeface="Arial"/>
                <a:ea typeface="+mn-ea"/>
                <a:cs typeface="Arial"/>
                <a:sym typeface="Arial"/>
              </a:rPr>
              <a:t>are in CA</a:t>
            </a:r>
            <a:endParaRPr kumimoji="0" lang="en-US" sz="2400" b="1" i="0" u="none" strike="noStrike" kern="1200" cap="none" spc="0" normalizeH="0" baseline="0" noProof="0" dirty="0">
              <a:ln>
                <a:noFill/>
              </a:ln>
              <a:solidFill>
                <a:srgbClr val="142E55"/>
              </a:solidFill>
              <a:effectLst/>
              <a:uLnTx/>
              <a:uFillTx/>
              <a:latin typeface="Arial" panose="020B0604020202020204"/>
              <a:ea typeface="+mn-ea"/>
              <a:cs typeface="+mn-cs"/>
            </a:endParaRPr>
          </a:p>
        </p:txBody>
      </p:sp>
    </p:spTree>
    <p:extLst>
      <p:ext uri="{BB962C8B-B14F-4D97-AF65-F5344CB8AC3E}">
        <p14:creationId xmlns:p14="http://schemas.microsoft.com/office/powerpoint/2010/main" val="86773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8000">
              <a:srgbClr val="F8DCD5"/>
            </a:gs>
            <a:gs pos="38000">
              <a:srgbClr val="FFA7B6"/>
            </a:gs>
            <a:gs pos="95000">
              <a:srgbClr val="D96128"/>
            </a:gs>
          </a:gsLst>
          <a:path path="circle">
            <a:fillToRect r="100000" b="100000"/>
          </a:path>
        </a:gradFill>
        <a:effectLst/>
      </p:bgPr>
    </p:bg>
    <p:spTree>
      <p:nvGrpSpPr>
        <p:cNvPr id="1" name="Shape 412"/>
        <p:cNvGrpSpPr/>
        <p:nvPr/>
      </p:nvGrpSpPr>
      <p:grpSpPr>
        <a:xfrm>
          <a:off x="0" y="0"/>
          <a:ext cx="0" cy="0"/>
          <a:chOff x="0" y="0"/>
          <a:chExt cx="0" cy="0"/>
        </a:xfrm>
      </p:grpSpPr>
      <p:sp>
        <p:nvSpPr>
          <p:cNvPr id="418" name="Freeform: Shape 41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0" name="Freeform: Shape 41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3" name="Google Shape;413;p18"/>
          <p:cNvSpPr txBox="1"/>
          <p:nvPr/>
        </p:nvSpPr>
        <p:spPr>
          <a:xfrm>
            <a:off x="2555631" y="1441938"/>
            <a:ext cx="7080738" cy="3974124"/>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rgbClr val="000000"/>
              </a:buClr>
              <a:buSzPts val="4800"/>
            </a:pPr>
            <a:r>
              <a:rPr lang="en-US" sz="5400" b="0" i="0" u="none" strike="noStrike" cap="none" dirty="0">
                <a:solidFill>
                  <a:schemeClr val="bg1">
                    <a:lumMod val="95000"/>
                    <a:lumOff val="5000"/>
                  </a:schemeClr>
                </a:solidFill>
                <a:latin typeface="Roboto" panose="02000000000000000000" pitchFamily="2" charset="0"/>
                <a:ea typeface="Roboto" panose="02000000000000000000" pitchFamily="2" charset="0"/>
                <a:cs typeface="+mj-cs"/>
                <a:sym typeface="Arial"/>
              </a:rPr>
              <a:t>But are these improvements for all Californians?</a:t>
            </a:r>
          </a:p>
        </p:txBody>
      </p:sp>
      <p:pic>
        <p:nvPicPr>
          <p:cNvPr id="4" name="Content Placeholder 6" descr="A black and white logo&#10;&#10;Description automatically generated with low confidence">
            <a:extLst>
              <a:ext uri="{FF2B5EF4-FFF2-40B4-BE49-F238E27FC236}">
                <a16:creationId xmlns:a16="http://schemas.microsoft.com/office/drawing/2014/main" id="{D286477F-E739-5A5D-924B-6C6F8DDC1BC2}"/>
              </a:ext>
            </a:extLst>
          </p:cNvPr>
          <p:cNvPicPr>
            <a:picLocks noChangeAspect="1"/>
          </p:cNvPicPr>
          <p:nvPr/>
        </p:nvPicPr>
        <p:blipFill>
          <a:blip r:embed="rId3"/>
          <a:stretch>
            <a:fillRect/>
          </a:stretch>
        </p:blipFill>
        <p:spPr>
          <a:xfrm>
            <a:off x="436179" y="6345130"/>
            <a:ext cx="1854367" cy="357352"/>
          </a:xfrm>
          <a:prstGeom prst="rect">
            <a:avLst/>
          </a:prstGeom>
        </p:spPr>
      </p:pic>
    </p:spTree>
    <p:extLst>
      <p:ext uri="{BB962C8B-B14F-4D97-AF65-F5344CB8AC3E}">
        <p14:creationId xmlns:p14="http://schemas.microsoft.com/office/powerpoint/2010/main" val="42163364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70" name="Google Shape;370;p1"/>
          <p:cNvSpPr txBox="1">
            <a:spLocks noGrp="1"/>
          </p:cNvSpPr>
          <p:nvPr>
            <p:ph type="subTitle" idx="1"/>
          </p:nvPr>
        </p:nvSpPr>
        <p:spPr>
          <a:xfrm>
            <a:off x="193755" y="1813436"/>
            <a:ext cx="11797630" cy="1137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400"/>
              <a:buNone/>
            </a:pPr>
            <a:r>
              <a:rPr lang="en-US" sz="2000" dirty="0"/>
              <a:t>Currently recognized identifiers such as </a:t>
            </a:r>
            <a:r>
              <a:rPr lang="en-US" sz="2000" b="1" dirty="0"/>
              <a:t>“birthing people,” “mother</a:t>
            </a:r>
            <a:r>
              <a:rPr lang="en-US" sz="2000" dirty="0"/>
              <a:t>,” </a:t>
            </a:r>
            <a:r>
              <a:rPr lang="en-US" sz="2000" b="1" dirty="0"/>
              <a:t>“maternal,” “they,” “them,</a:t>
            </a:r>
            <a:r>
              <a:rPr lang="en-US" sz="2000" dirty="0"/>
              <a:t>” </a:t>
            </a:r>
            <a:r>
              <a:rPr lang="en-US" sz="2000" b="1" dirty="0"/>
              <a:t>“she,</a:t>
            </a:r>
            <a:r>
              <a:rPr lang="en-US" sz="2000" dirty="0"/>
              <a:t>” </a:t>
            </a:r>
            <a:r>
              <a:rPr lang="en-US" sz="2000" b="1" dirty="0"/>
              <a:t>“her.” </a:t>
            </a:r>
            <a:r>
              <a:rPr lang="en-US" sz="2000" dirty="0"/>
              <a:t>and </a:t>
            </a:r>
            <a:r>
              <a:rPr lang="en-US" sz="2000" b="1" dirty="0"/>
              <a:t>“pregnancy-capable person” </a:t>
            </a:r>
            <a:r>
              <a:rPr lang="en-US" sz="2000" dirty="0"/>
              <a:t>are used in reference to a person who is pregnant or has given birth. </a:t>
            </a:r>
          </a:p>
          <a:p>
            <a:pPr marL="0" lvl="0" indent="0" algn="ctr" rtl="0">
              <a:lnSpc>
                <a:spcPct val="100000"/>
              </a:lnSpc>
              <a:spcBef>
                <a:spcPts val="0"/>
              </a:spcBef>
              <a:spcAft>
                <a:spcPts val="0"/>
              </a:spcAft>
              <a:buSzPts val="2400"/>
              <a:buNone/>
            </a:pPr>
            <a:r>
              <a:rPr lang="en-US" sz="2000" dirty="0"/>
              <a:t>We recognize not all people who become pregnant and give birth identify as mothers or women and will use the above-recognized terms interchangeably to represent all those present in this space receiving care for pregnancy services. All persons are equally deserving of respectful patient-centered care that helps them attain their full potential and live authentic, healthy lives. The healthcare team should respect individual patient preferences regarding gendered language throughout the course of their care.</a:t>
            </a:r>
          </a:p>
          <a:p>
            <a:pPr marL="0" lvl="0" indent="0" algn="ctr" rtl="0">
              <a:lnSpc>
                <a:spcPct val="100000"/>
              </a:lnSpc>
              <a:spcBef>
                <a:spcPts val="0"/>
              </a:spcBef>
              <a:spcAft>
                <a:spcPts val="0"/>
              </a:spcAft>
              <a:buSzPts val="2400"/>
              <a:buNone/>
            </a:pPr>
            <a:endParaRPr lang="en-US" sz="2000" dirty="0"/>
          </a:p>
          <a:p>
            <a:pPr marL="0" lvl="0" indent="0" algn="ctr" rtl="0">
              <a:lnSpc>
                <a:spcPct val="100000"/>
              </a:lnSpc>
              <a:spcBef>
                <a:spcPts val="0"/>
              </a:spcBef>
              <a:spcAft>
                <a:spcPts val="0"/>
              </a:spcAft>
              <a:buSzPts val="2400"/>
              <a:buNone/>
            </a:pPr>
            <a:r>
              <a:rPr lang="en-US" sz="2000" dirty="0"/>
              <a:t>The term </a:t>
            </a:r>
            <a:r>
              <a:rPr lang="en-US" sz="2000" b="1" dirty="0"/>
              <a:t>“family” </a:t>
            </a:r>
            <a:r>
              <a:rPr lang="en-US" sz="2000" dirty="0"/>
              <a:t>is used to refer to any persons the pregnant or postpartum patient designates as such (alternatives: partners, husbands, wives, support persons, loved ones). </a:t>
            </a:r>
          </a:p>
          <a:p>
            <a:pPr marL="0" lvl="0" indent="0" algn="ctr" rtl="0">
              <a:lnSpc>
                <a:spcPct val="100000"/>
              </a:lnSpc>
              <a:spcBef>
                <a:spcPts val="0"/>
              </a:spcBef>
              <a:spcAft>
                <a:spcPts val="0"/>
              </a:spcAft>
              <a:buSzPts val="2400"/>
              <a:buNone/>
            </a:pPr>
            <a:endParaRPr lang="en-US" sz="2000" dirty="0"/>
          </a:p>
          <a:p>
            <a:pPr marL="0" lvl="0" indent="0" algn="ctr" rtl="0">
              <a:lnSpc>
                <a:spcPct val="100000"/>
              </a:lnSpc>
              <a:spcBef>
                <a:spcPts val="0"/>
              </a:spcBef>
              <a:spcAft>
                <a:spcPts val="0"/>
              </a:spcAft>
              <a:buSzPts val="2400"/>
              <a:buNone/>
            </a:pPr>
            <a:r>
              <a:rPr lang="en-US" sz="2000" dirty="0"/>
              <a:t>The term </a:t>
            </a:r>
            <a:r>
              <a:rPr lang="en-US" sz="2000" b="1" dirty="0"/>
              <a:t>“clinician” </a:t>
            </a:r>
            <a:r>
              <a:rPr lang="en-US" sz="2000" dirty="0"/>
              <a:t>is used to denote nursing and medical staff, whereas the term </a:t>
            </a:r>
            <a:r>
              <a:rPr lang="en-US" sz="2000" b="1" dirty="0"/>
              <a:t>“provider” </a:t>
            </a:r>
            <a:r>
              <a:rPr lang="en-US" sz="2000" dirty="0"/>
              <a:t>refers to a clinician with diagnosing and prescribing authority.</a:t>
            </a:r>
          </a:p>
          <a:p>
            <a:pPr marL="0" lvl="0" indent="0" algn="ctr" rtl="0">
              <a:lnSpc>
                <a:spcPct val="100000"/>
              </a:lnSpc>
              <a:spcBef>
                <a:spcPts val="0"/>
              </a:spcBef>
              <a:spcAft>
                <a:spcPts val="0"/>
              </a:spcAft>
              <a:buSzPts val="2400"/>
              <a:buNone/>
            </a:pPr>
            <a:endParaRPr lang="en-US" sz="2000" dirty="0"/>
          </a:p>
          <a:p>
            <a:pPr marL="0" lvl="0" indent="0" algn="ctr" rtl="0">
              <a:lnSpc>
                <a:spcPct val="100000"/>
              </a:lnSpc>
              <a:spcBef>
                <a:spcPts val="720"/>
              </a:spcBef>
              <a:spcAft>
                <a:spcPts val="0"/>
              </a:spcAft>
              <a:buSzPts val="2700"/>
              <a:buNone/>
            </a:pPr>
            <a:endParaRPr sz="3600" dirty="0"/>
          </a:p>
        </p:txBody>
      </p:sp>
      <p:sp>
        <p:nvSpPr>
          <p:cNvPr id="3" name="Rectangle 2">
            <a:extLst>
              <a:ext uri="{FF2B5EF4-FFF2-40B4-BE49-F238E27FC236}">
                <a16:creationId xmlns:a16="http://schemas.microsoft.com/office/drawing/2014/main" id="{B4BF5FC7-3C5D-A367-E372-77B201DAFA3E}"/>
              </a:ext>
            </a:extLst>
          </p:cNvPr>
          <p:cNvSpPr/>
          <p:nvPr/>
        </p:nvSpPr>
        <p:spPr>
          <a:xfrm rot="16200000">
            <a:off x="5271729" y="-5271727"/>
            <a:ext cx="1648542" cy="12192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2F1944C5-828D-2911-27F5-731C0D83CC09}"/>
              </a:ext>
            </a:extLst>
          </p:cNvPr>
          <p:cNvSpPr txBox="1">
            <a:spLocks/>
          </p:cNvSpPr>
          <p:nvPr/>
        </p:nvSpPr>
        <p:spPr>
          <a:xfrm>
            <a:off x="327920" y="322981"/>
            <a:ext cx="115293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algn="ctr"/>
            <a:r>
              <a:rPr lang="en-US" b="1" dirty="0"/>
              <a:t>Inclusive Language Notice</a:t>
            </a:r>
            <a:br>
              <a:rPr lang="en-US" b="1" dirty="0"/>
            </a:br>
            <a:endParaRPr lang="en-US" b="1" dirty="0"/>
          </a:p>
        </p:txBody>
      </p:sp>
    </p:spTree>
    <p:extLst>
      <p:ext uri="{BB962C8B-B14F-4D97-AF65-F5344CB8AC3E}">
        <p14:creationId xmlns:p14="http://schemas.microsoft.com/office/powerpoint/2010/main" val="172714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7" name="Rectangle 6">
            <a:extLst>
              <a:ext uri="{FF2B5EF4-FFF2-40B4-BE49-F238E27FC236}">
                <a16:creationId xmlns:a16="http://schemas.microsoft.com/office/drawing/2014/main" id="{E657201F-BB14-4199-49F3-464FF3A34D5C}"/>
              </a:ext>
            </a:extLst>
          </p:cNvPr>
          <p:cNvSpPr/>
          <p:nvPr/>
        </p:nvSpPr>
        <p:spPr>
          <a:xfrm rot="16200000">
            <a:off x="5363570" y="-5351321"/>
            <a:ext cx="1464859" cy="12192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46F2255F-CD27-537E-57F6-7CB2F1A2E075}"/>
              </a:ext>
            </a:extLst>
          </p:cNvPr>
          <p:cNvSpPr txBox="1">
            <a:spLocks/>
          </p:cNvSpPr>
          <p:nvPr/>
        </p:nvSpPr>
        <p:spPr>
          <a:xfrm>
            <a:off x="327920" y="322981"/>
            <a:ext cx="1123426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algn="ctr"/>
            <a:r>
              <a:rPr lang="en-US" sz="4000" b="1" dirty="0"/>
              <a:t>Building Upon Past Improvements to Achieve Equity-Centered Obstetric Care</a:t>
            </a:r>
            <a:endParaRPr lang="en-US" b="1" dirty="0"/>
          </a:p>
        </p:txBody>
      </p:sp>
      <p:sp>
        <p:nvSpPr>
          <p:cNvPr id="9" name="TextBox 8">
            <a:extLst>
              <a:ext uri="{FF2B5EF4-FFF2-40B4-BE49-F238E27FC236}">
                <a16:creationId xmlns:a16="http://schemas.microsoft.com/office/drawing/2014/main" id="{6ECA8F53-902F-E911-EADE-8644A35DFF48}"/>
              </a:ext>
            </a:extLst>
          </p:cNvPr>
          <p:cNvSpPr txBox="1"/>
          <p:nvPr/>
        </p:nvSpPr>
        <p:spPr>
          <a:xfrm>
            <a:off x="232610" y="1708085"/>
            <a:ext cx="6096000" cy="4508927"/>
          </a:xfrm>
          <a:prstGeom prst="rect">
            <a:avLst/>
          </a:prstGeom>
          <a:noFill/>
        </p:spPr>
        <p:txBody>
          <a:bodyPr wrap="square">
            <a:spAutoFit/>
          </a:bodyPr>
          <a:lstStyle/>
          <a:p>
            <a:pPr marL="285750" lvl="0" indent="-285750" algn="l" rtl="0">
              <a:lnSpc>
                <a:spcPct val="100000"/>
              </a:lnSpc>
              <a:spcBef>
                <a:spcPts val="0"/>
              </a:spcBef>
              <a:spcAft>
                <a:spcPts val="0"/>
              </a:spcAft>
              <a:buClr>
                <a:srgbClr val="EC6A1F"/>
              </a:buClr>
              <a:buSzPts val="2400"/>
              <a:buFont typeface="NTR"/>
              <a:buChar char="●"/>
            </a:pPr>
            <a:r>
              <a:rPr lang="en-US" sz="2400" dirty="0"/>
              <a:t>Hemorrhage Collaborative</a:t>
            </a:r>
            <a:endParaRPr lang="en-US" dirty="0"/>
          </a:p>
          <a:p>
            <a:pPr marL="685800" lvl="1" indent="-285750" algn="l" rtl="0">
              <a:lnSpc>
                <a:spcPct val="100000"/>
              </a:lnSpc>
              <a:spcBef>
                <a:spcPts val="300"/>
              </a:spcBef>
              <a:spcAft>
                <a:spcPts val="0"/>
              </a:spcAft>
              <a:buClr>
                <a:srgbClr val="FFB770"/>
              </a:buClr>
              <a:buSzPts val="2000"/>
              <a:buFont typeface="NTR"/>
              <a:buChar char="●"/>
            </a:pPr>
            <a:r>
              <a:rPr lang="en-US" sz="2000" dirty="0"/>
              <a:t>28% reduction in Severe Maternal Morbidity among Black gravidas and 50% reduction in B:W differences</a:t>
            </a:r>
            <a:endParaRPr lang="en-US" dirty="0"/>
          </a:p>
          <a:p>
            <a:pPr marL="285750" lvl="0" indent="-285750" algn="l" rtl="0">
              <a:lnSpc>
                <a:spcPct val="100000"/>
              </a:lnSpc>
              <a:spcBef>
                <a:spcPts val="300"/>
              </a:spcBef>
              <a:spcAft>
                <a:spcPts val="0"/>
              </a:spcAft>
              <a:buClr>
                <a:srgbClr val="EC6A1F"/>
              </a:buClr>
              <a:buSzPts val="2400"/>
              <a:buFont typeface="NTR"/>
              <a:buChar char="●"/>
            </a:pPr>
            <a:r>
              <a:rPr lang="en-US" sz="2400" dirty="0"/>
              <a:t>Cesarean Collaborative</a:t>
            </a:r>
            <a:endParaRPr lang="en-US" dirty="0"/>
          </a:p>
          <a:p>
            <a:pPr marL="685800" lvl="1" indent="-285750" algn="l" rtl="0">
              <a:lnSpc>
                <a:spcPct val="100000"/>
              </a:lnSpc>
              <a:spcBef>
                <a:spcPts val="300"/>
              </a:spcBef>
              <a:spcAft>
                <a:spcPts val="0"/>
              </a:spcAft>
              <a:buClr>
                <a:srgbClr val="FFB770"/>
              </a:buClr>
              <a:buSzPts val="2000"/>
              <a:buFont typeface="NTR"/>
              <a:buChar char="●"/>
            </a:pPr>
            <a:r>
              <a:rPr lang="en-US" sz="2000" dirty="0"/>
              <a:t>15% reduction in NTSV CS rates among Black gravidas and but only a limited reduction in B:W differences</a:t>
            </a:r>
            <a:endParaRPr lang="en-US" dirty="0"/>
          </a:p>
          <a:p>
            <a:pPr marL="285750" lvl="0" indent="-285750" algn="l" rtl="0">
              <a:lnSpc>
                <a:spcPct val="100000"/>
              </a:lnSpc>
              <a:spcBef>
                <a:spcPts val="300"/>
              </a:spcBef>
              <a:spcAft>
                <a:spcPts val="0"/>
              </a:spcAft>
              <a:buClr>
                <a:srgbClr val="EC6A1F"/>
              </a:buClr>
              <a:buSzPts val="2400"/>
              <a:buFont typeface="NTR"/>
              <a:buChar char="●"/>
            </a:pPr>
            <a:r>
              <a:rPr lang="en-US" sz="2400" dirty="0"/>
              <a:t>Pregnancy-related Mortality (1yr)</a:t>
            </a:r>
            <a:endParaRPr lang="en-US" dirty="0"/>
          </a:p>
          <a:p>
            <a:pPr marL="685800" lvl="1" indent="-285750" algn="l" rtl="0">
              <a:lnSpc>
                <a:spcPct val="100000"/>
              </a:lnSpc>
              <a:spcBef>
                <a:spcPts val="300"/>
              </a:spcBef>
              <a:spcAft>
                <a:spcPts val="0"/>
              </a:spcAft>
              <a:buClr>
                <a:srgbClr val="FFB770"/>
              </a:buClr>
              <a:buSzPts val="2000"/>
              <a:buFont typeface="NTR"/>
              <a:buChar char="●"/>
            </a:pPr>
            <a:r>
              <a:rPr lang="en-US" sz="2000" dirty="0"/>
              <a:t>After initial 30% reduction among Black gravidas, rates have remained static without reducing B:W differences</a:t>
            </a:r>
            <a:endParaRPr lang="en-US" dirty="0"/>
          </a:p>
          <a:p>
            <a:pPr marL="685800" lvl="1" indent="-285750" algn="l" rtl="0">
              <a:lnSpc>
                <a:spcPct val="100000"/>
              </a:lnSpc>
              <a:spcBef>
                <a:spcPts val="300"/>
              </a:spcBef>
              <a:spcAft>
                <a:spcPts val="0"/>
              </a:spcAft>
              <a:buClr>
                <a:srgbClr val="FFB770"/>
              </a:buClr>
              <a:buSzPts val="2000"/>
              <a:buFont typeface="NTR"/>
              <a:buChar char="●"/>
            </a:pPr>
            <a:r>
              <a:rPr lang="en-US" sz="2000" dirty="0"/>
              <a:t>Shift to postpartum deaths away from L&amp;D</a:t>
            </a:r>
            <a:endParaRPr lang="en-US" dirty="0"/>
          </a:p>
        </p:txBody>
      </p:sp>
      <p:sp>
        <p:nvSpPr>
          <p:cNvPr id="11" name="Google Shape;420;p19">
            <a:extLst>
              <a:ext uri="{FF2B5EF4-FFF2-40B4-BE49-F238E27FC236}">
                <a16:creationId xmlns:a16="http://schemas.microsoft.com/office/drawing/2014/main" id="{CD8B4FF5-6CC5-68EC-5C69-82C06B8C74BD}"/>
              </a:ext>
            </a:extLst>
          </p:cNvPr>
          <p:cNvSpPr txBox="1">
            <a:spLocks/>
          </p:cNvSpPr>
          <p:nvPr/>
        </p:nvSpPr>
        <p:spPr>
          <a:xfrm>
            <a:off x="6328611" y="1708085"/>
            <a:ext cx="5630779" cy="4443984"/>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EC6A1F"/>
              </a:buClr>
              <a:buSzPts val="2400"/>
              <a:buFont typeface="Noto Sans Symbols"/>
              <a:buNone/>
            </a:pPr>
            <a:r>
              <a:rPr lang="en-US" sz="2400" dirty="0">
                <a:solidFill>
                  <a:schemeClr val="dk1"/>
                </a:solidFill>
                <a:latin typeface="Arial"/>
                <a:ea typeface="Arial"/>
                <a:cs typeface="Arial"/>
                <a:sym typeface="Arial"/>
              </a:rPr>
              <a:t>Role of Quality Improvement</a:t>
            </a:r>
            <a:endParaRPr lang="en-US" dirty="0"/>
          </a:p>
          <a:p>
            <a:pPr marL="285750" indent="-285750">
              <a:lnSpc>
                <a:spcPct val="100000"/>
              </a:lnSpc>
              <a:spcBef>
                <a:spcPts val="300"/>
              </a:spcBef>
              <a:buClr>
                <a:srgbClr val="EC6A1F"/>
              </a:buClr>
              <a:buSzPts val="2000"/>
              <a:buFont typeface="NTR"/>
              <a:buChar char="●"/>
            </a:pPr>
            <a:r>
              <a:rPr lang="en-US" sz="2000" dirty="0">
                <a:solidFill>
                  <a:schemeClr val="dk1"/>
                </a:solidFill>
                <a:latin typeface="Arial"/>
                <a:ea typeface="Arial"/>
                <a:cs typeface="Arial"/>
                <a:sym typeface="Arial"/>
              </a:rPr>
              <a:t>Care can be improved by QI initiatives (and variation reduced), BUT don’t fully addressed inequities</a:t>
            </a:r>
            <a:endParaRPr lang="en-US" dirty="0"/>
          </a:p>
          <a:p>
            <a:pPr marL="285750" indent="-285750">
              <a:lnSpc>
                <a:spcPct val="100000"/>
              </a:lnSpc>
              <a:spcBef>
                <a:spcPts val="300"/>
              </a:spcBef>
              <a:buClr>
                <a:srgbClr val="EC6A1F"/>
              </a:buClr>
              <a:buSzPts val="2000"/>
              <a:buFont typeface="NTR"/>
              <a:buChar char="●"/>
            </a:pPr>
            <a:r>
              <a:rPr lang="en-US" sz="2000" dirty="0">
                <a:solidFill>
                  <a:schemeClr val="dk1"/>
                </a:solidFill>
                <a:latin typeface="Arial"/>
                <a:ea typeface="Arial"/>
                <a:cs typeface="Arial"/>
                <a:sym typeface="Arial"/>
              </a:rPr>
              <a:t>Equity initiatives when combined with clinical QI projects can have the greatest impact on disparities</a:t>
            </a:r>
            <a:br>
              <a:rPr lang="en-US" sz="800" dirty="0">
                <a:solidFill>
                  <a:schemeClr val="dk1"/>
                </a:solidFill>
                <a:latin typeface="Arial"/>
                <a:ea typeface="Arial"/>
                <a:cs typeface="Arial"/>
                <a:sym typeface="Arial"/>
              </a:rPr>
            </a:br>
            <a:endParaRPr lang="en-US" sz="800" dirty="0">
              <a:solidFill>
                <a:schemeClr val="dk1"/>
              </a:solidFill>
              <a:latin typeface="Arial"/>
              <a:ea typeface="Arial"/>
              <a:cs typeface="Arial"/>
              <a:sym typeface="Arial"/>
            </a:endParaRPr>
          </a:p>
          <a:p>
            <a:pPr marL="0" indent="0">
              <a:lnSpc>
                <a:spcPct val="100000"/>
              </a:lnSpc>
              <a:spcBef>
                <a:spcPts val="300"/>
              </a:spcBef>
              <a:buClr>
                <a:srgbClr val="EC6A1F"/>
              </a:buClr>
              <a:buSzPts val="2400"/>
              <a:buFont typeface="Noto Sans Symbols"/>
              <a:buNone/>
            </a:pPr>
            <a:r>
              <a:rPr lang="en-US" sz="2400" dirty="0">
                <a:solidFill>
                  <a:schemeClr val="dk1"/>
                </a:solidFill>
                <a:latin typeface="Arial"/>
                <a:ea typeface="Arial"/>
                <a:cs typeface="Arial"/>
                <a:sym typeface="Arial"/>
              </a:rPr>
              <a:t>Key Connections are Lacking</a:t>
            </a:r>
            <a:endParaRPr lang="en-US" dirty="0"/>
          </a:p>
          <a:p>
            <a:pPr marL="285750" indent="-285750">
              <a:lnSpc>
                <a:spcPct val="100000"/>
              </a:lnSpc>
              <a:spcBef>
                <a:spcPts val="300"/>
              </a:spcBef>
              <a:buClr>
                <a:srgbClr val="EC6A1F"/>
              </a:buClr>
              <a:buSzPts val="2000"/>
              <a:buFont typeface="NTR"/>
              <a:buChar char="●"/>
            </a:pPr>
            <a:r>
              <a:rPr lang="en-US" sz="2000" dirty="0">
                <a:solidFill>
                  <a:schemeClr val="dk1"/>
                </a:solidFill>
                <a:latin typeface="Arial"/>
                <a:ea typeface="Arial"/>
                <a:cs typeface="Arial"/>
                <a:sym typeface="Arial"/>
              </a:rPr>
              <a:t>Connect communities and health systems</a:t>
            </a:r>
            <a:endParaRPr lang="en-US" dirty="0"/>
          </a:p>
          <a:p>
            <a:pPr marL="285750" indent="-285750">
              <a:lnSpc>
                <a:spcPct val="100000"/>
              </a:lnSpc>
              <a:spcBef>
                <a:spcPts val="300"/>
              </a:spcBef>
              <a:buClr>
                <a:srgbClr val="EC6A1F"/>
              </a:buClr>
              <a:buSzPts val="2000"/>
              <a:buFont typeface="NTR"/>
              <a:buChar char="●"/>
            </a:pPr>
            <a:r>
              <a:rPr lang="en-US" sz="2000" dirty="0">
                <a:solidFill>
                  <a:schemeClr val="dk1"/>
                </a:solidFill>
                <a:latin typeface="Arial"/>
                <a:ea typeface="Arial"/>
                <a:cs typeface="Arial"/>
                <a:sym typeface="Arial"/>
              </a:rPr>
              <a:t>Connect medical model and the public health model</a:t>
            </a:r>
            <a:endParaRPr lang="en-US" dirty="0"/>
          </a:p>
          <a:p>
            <a:pPr marL="285750" indent="-285750">
              <a:lnSpc>
                <a:spcPct val="100000"/>
              </a:lnSpc>
              <a:spcBef>
                <a:spcPts val="300"/>
              </a:spcBef>
              <a:buClr>
                <a:srgbClr val="EC6A1F"/>
              </a:buClr>
              <a:buSzPts val="2000"/>
              <a:buFont typeface="NTR"/>
              <a:buChar char="●"/>
            </a:pPr>
            <a:r>
              <a:rPr lang="en-US" sz="2000" dirty="0">
                <a:solidFill>
                  <a:schemeClr val="dk1"/>
                </a:solidFill>
                <a:latin typeface="Arial"/>
                <a:ea typeface="Arial"/>
                <a:cs typeface="Arial"/>
                <a:sym typeface="Arial"/>
              </a:rPr>
              <a:t>Connect in-patient with out-patient worlds</a:t>
            </a:r>
            <a:endParaRPr lang="en-US" dirty="0"/>
          </a:p>
          <a:p>
            <a:pPr lvl="1" indent="-285750">
              <a:lnSpc>
                <a:spcPct val="100000"/>
              </a:lnSpc>
              <a:spcBef>
                <a:spcPts val="300"/>
              </a:spcBef>
              <a:buClr>
                <a:srgbClr val="FFB770"/>
              </a:buClr>
              <a:buSzPts val="1800"/>
              <a:buFont typeface="NTR"/>
              <a:buChar char="●"/>
            </a:pPr>
            <a:r>
              <a:rPr lang="en-US" sz="1800" dirty="0">
                <a:solidFill>
                  <a:schemeClr val="dk1"/>
                </a:solidFill>
                <a:latin typeface="Arial"/>
                <a:ea typeface="Arial"/>
                <a:cs typeface="Arial"/>
                <a:sym typeface="Arial"/>
              </a:rPr>
              <a:t>Equity, prevention of anemia, preeclampsia and cardiac complications all need to start in the office</a:t>
            </a:r>
            <a:endParaRPr lang="en-US" dirty="0"/>
          </a:p>
          <a:p>
            <a:pPr lvl="1" indent="-184150">
              <a:lnSpc>
                <a:spcPct val="100000"/>
              </a:lnSpc>
              <a:spcBef>
                <a:spcPts val="300"/>
              </a:spcBef>
              <a:buClr>
                <a:srgbClr val="EC6A1F"/>
              </a:buClr>
              <a:buSzPts val="1600"/>
              <a:buFont typeface="NTR"/>
              <a:buNone/>
            </a:pPr>
            <a:endParaRPr lang="en-US" sz="1600" dirty="0">
              <a:solidFill>
                <a:schemeClr val="dk1"/>
              </a:solidFill>
              <a:latin typeface="Arial"/>
              <a:ea typeface="Arial"/>
              <a:cs typeface="Arial"/>
              <a:sym typeface="Arial"/>
            </a:endParaRPr>
          </a:p>
          <a:p>
            <a:pPr marL="285750" indent="-158750">
              <a:lnSpc>
                <a:spcPct val="100000"/>
              </a:lnSpc>
              <a:spcBef>
                <a:spcPts val="300"/>
              </a:spcBef>
              <a:buClr>
                <a:srgbClr val="EC6A1F"/>
              </a:buClr>
              <a:buSzPts val="2000"/>
              <a:buFont typeface="NTR"/>
              <a:buNone/>
            </a:pPr>
            <a:endParaRPr lang="en-US" sz="2000" dirty="0">
              <a:solidFill>
                <a:schemeClr val="dk1"/>
              </a:solidFill>
              <a:latin typeface="Arial"/>
              <a:ea typeface="Arial"/>
              <a:cs typeface="Arial"/>
              <a:sym typeface="Arial"/>
            </a:endParaRPr>
          </a:p>
          <a:p>
            <a:pPr marL="285750" indent="-158750">
              <a:lnSpc>
                <a:spcPct val="100000"/>
              </a:lnSpc>
              <a:spcBef>
                <a:spcPts val="300"/>
              </a:spcBef>
              <a:buClr>
                <a:srgbClr val="EC6A1F"/>
              </a:buClr>
              <a:buSzPts val="2000"/>
              <a:buFont typeface="NTR"/>
              <a:buNone/>
            </a:pPr>
            <a:endParaRPr lang="en-US" sz="2000" dirty="0">
              <a:solidFill>
                <a:schemeClr val="dk1"/>
              </a:solidFill>
              <a:latin typeface="Arial"/>
              <a:ea typeface="Arial"/>
              <a:cs typeface="Arial"/>
              <a:sym typeface="Arial"/>
            </a:endParaRPr>
          </a:p>
          <a:p>
            <a:pPr marL="285750" indent="-158750">
              <a:lnSpc>
                <a:spcPct val="100000"/>
              </a:lnSpc>
              <a:spcBef>
                <a:spcPts val="300"/>
              </a:spcBef>
              <a:buClr>
                <a:srgbClr val="EC6A1F"/>
              </a:buClr>
              <a:buSzPts val="2000"/>
              <a:buFont typeface="NTR"/>
              <a:buNone/>
            </a:pPr>
            <a:endParaRPr lang="en-US" sz="20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40256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6" name="Title 1">
            <a:extLst>
              <a:ext uri="{FF2B5EF4-FFF2-40B4-BE49-F238E27FC236}">
                <a16:creationId xmlns:a16="http://schemas.microsoft.com/office/drawing/2014/main" id="{46F2255F-CD27-537E-57F6-7CB2F1A2E075}"/>
              </a:ext>
            </a:extLst>
          </p:cNvPr>
          <p:cNvSpPr txBox="1">
            <a:spLocks/>
          </p:cNvSpPr>
          <p:nvPr/>
        </p:nvSpPr>
        <p:spPr>
          <a:xfrm>
            <a:off x="327920" y="322981"/>
            <a:ext cx="1123426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algn="ctr"/>
            <a:endParaRPr lang="en-US" b="1" dirty="0"/>
          </a:p>
        </p:txBody>
      </p:sp>
      <p:sp>
        <p:nvSpPr>
          <p:cNvPr id="5" name="Google Shape;429;g1dc802ca90e_0_143">
            <a:extLst>
              <a:ext uri="{FF2B5EF4-FFF2-40B4-BE49-F238E27FC236}">
                <a16:creationId xmlns:a16="http://schemas.microsoft.com/office/drawing/2014/main" id="{B79EE123-5C3D-F03D-954C-629ED84B5CD7}"/>
              </a:ext>
            </a:extLst>
          </p:cNvPr>
          <p:cNvSpPr txBox="1"/>
          <p:nvPr/>
        </p:nvSpPr>
        <p:spPr>
          <a:xfrm>
            <a:off x="243275" y="1403689"/>
            <a:ext cx="6176973" cy="2837700"/>
          </a:xfrm>
          <a:prstGeom prst="rect">
            <a:avLst/>
          </a:prstGeom>
          <a:noFill/>
          <a:ln>
            <a:noFill/>
          </a:ln>
        </p:spPr>
        <p:txBody>
          <a:bodyPr spcFirstLastPara="1" wrap="square" lIns="0" tIns="0" rIns="0" bIns="0" anchor="t" anchorCtr="0">
            <a:noAutofit/>
          </a:bodyPr>
          <a:lstStyle/>
          <a:p>
            <a:pPr marL="457200" marR="0" lvl="1" indent="0"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Roboto" panose="02000000000000000000" pitchFamily="2" charset="0"/>
                <a:ea typeface="Roboto" panose="02000000000000000000" pitchFamily="2" charset="0"/>
                <a:cs typeface="Arial"/>
                <a:sym typeface="Arial"/>
              </a:rPr>
              <a:t>“Of all the forms of inequality, injustice in healthcare is the most shocking and inhumane.”</a:t>
            </a:r>
            <a:br>
              <a:rPr lang="en-US" sz="3600" b="0" i="0" u="none" strike="noStrike" cap="none" dirty="0">
                <a:solidFill>
                  <a:schemeClr val="dk1"/>
                </a:solidFill>
                <a:latin typeface="Roboto" panose="02000000000000000000" pitchFamily="2" charset="0"/>
                <a:ea typeface="Roboto" panose="02000000000000000000" pitchFamily="2" charset="0"/>
                <a:cs typeface="Arial"/>
                <a:sym typeface="Arial"/>
              </a:rPr>
            </a:br>
            <a:br>
              <a:rPr lang="en-US" sz="3600" b="0" i="0" u="none" strike="noStrike" cap="none" dirty="0">
                <a:solidFill>
                  <a:schemeClr val="dk1"/>
                </a:solidFill>
                <a:latin typeface="Roboto" panose="02000000000000000000" pitchFamily="2" charset="0"/>
                <a:ea typeface="Roboto" panose="02000000000000000000" pitchFamily="2" charset="0"/>
                <a:cs typeface="Arial"/>
                <a:sym typeface="Arial"/>
              </a:rPr>
            </a:br>
            <a:r>
              <a:rPr lang="en-US" sz="2800" b="0" i="0" u="none" strike="noStrike" cap="none" dirty="0">
                <a:solidFill>
                  <a:schemeClr val="dk1"/>
                </a:solidFill>
                <a:latin typeface="Roboto" panose="02000000000000000000" pitchFamily="2" charset="0"/>
                <a:ea typeface="Roboto" panose="02000000000000000000" pitchFamily="2" charset="0"/>
                <a:cs typeface="Arial"/>
                <a:sym typeface="Arial"/>
              </a:rPr>
              <a:t>--Martin Luther King Jr, 1966</a:t>
            </a:r>
            <a:endParaRPr lang="en-US" sz="1400" b="0" i="0" u="none" strike="noStrike" cap="none" dirty="0">
              <a:solidFill>
                <a:schemeClr val="dk1"/>
              </a:solidFill>
              <a:latin typeface="Roboto" panose="02000000000000000000" pitchFamily="2" charset="0"/>
              <a:ea typeface="Roboto" panose="02000000000000000000" pitchFamily="2" charset="0"/>
              <a:cs typeface="Arial"/>
              <a:sym typeface="Arial"/>
            </a:endParaRPr>
          </a:p>
        </p:txBody>
      </p:sp>
      <p:sp>
        <p:nvSpPr>
          <p:cNvPr id="12" name="Oval 11">
            <a:extLst>
              <a:ext uri="{FF2B5EF4-FFF2-40B4-BE49-F238E27FC236}">
                <a16:creationId xmlns:a16="http://schemas.microsoft.com/office/drawing/2014/main" id="{88F750DF-2F29-B40F-DCF5-1CC3A52FB21A}"/>
              </a:ext>
            </a:extLst>
          </p:cNvPr>
          <p:cNvSpPr/>
          <p:nvPr/>
        </p:nvSpPr>
        <p:spPr>
          <a:xfrm>
            <a:off x="6721393" y="595692"/>
            <a:ext cx="4539650" cy="4858619"/>
          </a:xfrm>
          <a:prstGeom prst="ellipse">
            <a:avLst/>
          </a:prstGeom>
          <a:blipFill>
            <a:blip r:embed="rId3">
              <a:alphaModFix amt="74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77C5341-1B0B-FD29-19CD-331D645EA04B}"/>
              </a:ext>
            </a:extLst>
          </p:cNvPr>
          <p:cNvSpPr/>
          <p:nvPr/>
        </p:nvSpPr>
        <p:spPr>
          <a:xfrm rot="16200000">
            <a:off x="3107398" y="1938780"/>
            <a:ext cx="236774" cy="5740429"/>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0052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6" name="Title 1">
            <a:extLst>
              <a:ext uri="{FF2B5EF4-FFF2-40B4-BE49-F238E27FC236}">
                <a16:creationId xmlns:a16="http://schemas.microsoft.com/office/drawing/2014/main" id="{46F2255F-CD27-537E-57F6-7CB2F1A2E075}"/>
              </a:ext>
            </a:extLst>
          </p:cNvPr>
          <p:cNvSpPr txBox="1">
            <a:spLocks/>
          </p:cNvSpPr>
          <p:nvPr/>
        </p:nvSpPr>
        <p:spPr>
          <a:xfrm>
            <a:off x="327920" y="322981"/>
            <a:ext cx="1123426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algn="ctr"/>
            <a:endParaRPr lang="en-US" b="1" dirty="0"/>
          </a:p>
        </p:txBody>
      </p:sp>
      <p:sp>
        <p:nvSpPr>
          <p:cNvPr id="14" name="Rectangle 13">
            <a:extLst>
              <a:ext uri="{FF2B5EF4-FFF2-40B4-BE49-F238E27FC236}">
                <a16:creationId xmlns:a16="http://schemas.microsoft.com/office/drawing/2014/main" id="{177C5341-1B0B-FD29-19CD-331D645EA04B}"/>
              </a:ext>
            </a:extLst>
          </p:cNvPr>
          <p:cNvSpPr/>
          <p:nvPr/>
        </p:nvSpPr>
        <p:spPr>
          <a:xfrm rot="16200000">
            <a:off x="9075062" y="3334444"/>
            <a:ext cx="236774" cy="5740429"/>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A7CCEE08-35B5-6296-A206-07B6B6A7E597}"/>
              </a:ext>
            </a:extLst>
          </p:cNvPr>
          <p:cNvSpPr/>
          <p:nvPr/>
        </p:nvSpPr>
        <p:spPr>
          <a:xfrm>
            <a:off x="7045129" y="6934418"/>
            <a:ext cx="5470358" cy="5454316"/>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indoor, floor, people&#10;&#10;Description automatically generated">
            <a:extLst>
              <a:ext uri="{FF2B5EF4-FFF2-40B4-BE49-F238E27FC236}">
                <a16:creationId xmlns:a16="http://schemas.microsoft.com/office/drawing/2014/main" id="{BDC9C0D0-9AE8-2F0C-EC3B-F25EA488241F}"/>
              </a:ext>
            </a:extLst>
          </p:cNvPr>
          <p:cNvPicPr>
            <a:picLocks noChangeAspect="1"/>
          </p:cNvPicPr>
          <p:nvPr/>
        </p:nvPicPr>
        <p:blipFill>
          <a:blip r:embed="rId4"/>
          <a:stretch>
            <a:fillRect/>
          </a:stretch>
        </p:blipFill>
        <p:spPr>
          <a:xfrm>
            <a:off x="0" y="0"/>
            <a:ext cx="6334642" cy="4668253"/>
          </a:xfrm>
          <a:prstGeom prst="rect">
            <a:avLst/>
          </a:prstGeom>
        </p:spPr>
      </p:pic>
    </p:spTree>
    <p:extLst>
      <p:ext uri="{BB962C8B-B14F-4D97-AF65-F5344CB8AC3E}">
        <p14:creationId xmlns:p14="http://schemas.microsoft.com/office/powerpoint/2010/main" val="302079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6" name="Title 1">
            <a:extLst>
              <a:ext uri="{FF2B5EF4-FFF2-40B4-BE49-F238E27FC236}">
                <a16:creationId xmlns:a16="http://schemas.microsoft.com/office/drawing/2014/main" id="{46F2255F-CD27-537E-57F6-7CB2F1A2E075}"/>
              </a:ext>
            </a:extLst>
          </p:cNvPr>
          <p:cNvSpPr txBox="1">
            <a:spLocks/>
          </p:cNvSpPr>
          <p:nvPr/>
        </p:nvSpPr>
        <p:spPr>
          <a:xfrm>
            <a:off x="327920" y="322981"/>
            <a:ext cx="1123426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algn="ctr"/>
            <a:endParaRPr lang="en-US" b="1" dirty="0"/>
          </a:p>
        </p:txBody>
      </p:sp>
      <p:sp>
        <p:nvSpPr>
          <p:cNvPr id="14" name="Rectangle 13">
            <a:extLst>
              <a:ext uri="{FF2B5EF4-FFF2-40B4-BE49-F238E27FC236}">
                <a16:creationId xmlns:a16="http://schemas.microsoft.com/office/drawing/2014/main" id="{177C5341-1B0B-FD29-19CD-331D645EA04B}"/>
              </a:ext>
            </a:extLst>
          </p:cNvPr>
          <p:cNvSpPr/>
          <p:nvPr/>
        </p:nvSpPr>
        <p:spPr>
          <a:xfrm rot="16200000">
            <a:off x="9075062" y="3334444"/>
            <a:ext cx="236774" cy="5740429"/>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A7CCEE08-35B5-6296-A206-07B6B6A7E597}"/>
              </a:ext>
            </a:extLst>
          </p:cNvPr>
          <p:cNvSpPr/>
          <p:nvPr/>
        </p:nvSpPr>
        <p:spPr>
          <a:xfrm>
            <a:off x="6323234" y="192506"/>
            <a:ext cx="5470358" cy="5454316"/>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indoor, floor, people&#10;&#10;Description automatically generated">
            <a:extLst>
              <a:ext uri="{FF2B5EF4-FFF2-40B4-BE49-F238E27FC236}">
                <a16:creationId xmlns:a16="http://schemas.microsoft.com/office/drawing/2014/main" id="{BDC9C0D0-9AE8-2F0C-EC3B-F25EA488241F}"/>
              </a:ext>
            </a:extLst>
          </p:cNvPr>
          <p:cNvPicPr>
            <a:picLocks noChangeAspect="1"/>
          </p:cNvPicPr>
          <p:nvPr/>
        </p:nvPicPr>
        <p:blipFill>
          <a:blip r:embed="rId4"/>
          <a:stretch>
            <a:fillRect/>
          </a:stretch>
        </p:blipFill>
        <p:spPr>
          <a:xfrm>
            <a:off x="5567825" y="6902333"/>
            <a:ext cx="6334642" cy="4668253"/>
          </a:xfrm>
          <a:prstGeom prst="rect">
            <a:avLst/>
          </a:prstGeom>
        </p:spPr>
      </p:pic>
      <p:pic>
        <p:nvPicPr>
          <p:cNvPr id="5" name="Picture 4" descr="Graphical user interface, text, application, website&#10;&#10;Description automatically generated">
            <a:extLst>
              <a:ext uri="{FF2B5EF4-FFF2-40B4-BE49-F238E27FC236}">
                <a16:creationId xmlns:a16="http://schemas.microsoft.com/office/drawing/2014/main" id="{7A2E03CE-225E-9DD3-B349-A3F4EDCF072E}"/>
              </a:ext>
            </a:extLst>
          </p:cNvPr>
          <p:cNvPicPr>
            <a:picLocks noChangeAspect="1"/>
          </p:cNvPicPr>
          <p:nvPr/>
        </p:nvPicPr>
        <p:blipFill>
          <a:blip r:embed="rId5"/>
          <a:stretch>
            <a:fillRect/>
          </a:stretch>
        </p:blipFill>
        <p:spPr>
          <a:xfrm>
            <a:off x="377891" y="147749"/>
            <a:ext cx="5677583" cy="6082496"/>
          </a:xfrm>
          <a:prstGeom prst="rect">
            <a:avLst/>
          </a:prstGeom>
        </p:spPr>
      </p:pic>
      <p:pic>
        <p:nvPicPr>
          <p:cNvPr id="8" name="Picture 7" descr="A picture containing text, person, screenshot&#10;&#10;Description automatically generated">
            <a:extLst>
              <a:ext uri="{FF2B5EF4-FFF2-40B4-BE49-F238E27FC236}">
                <a16:creationId xmlns:a16="http://schemas.microsoft.com/office/drawing/2014/main" id="{55C2D165-43A8-98D9-46CC-7BBAD83C9FF6}"/>
              </a:ext>
            </a:extLst>
          </p:cNvPr>
          <p:cNvPicPr>
            <a:picLocks noChangeAspect="1"/>
          </p:cNvPicPr>
          <p:nvPr/>
        </p:nvPicPr>
        <p:blipFill>
          <a:blip r:embed="rId6"/>
          <a:stretch>
            <a:fillRect/>
          </a:stretch>
        </p:blipFill>
        <p:spPr>
          <a:xfrm>
            <a:off x="11413" y="6858000"/>
            <a:ext cx="6084587" cy="6876588"/>
          </a:xfrm>
          <a:prstGeom prst="rect">
            <a:avLst/>
          </a:prstGeom>
        </p:spPr>
      </p:pic>
      <p:pic>
        <p:nvPicPr>
          <p:cNvPr id="9" name="Picture 8" descr="Text&#10;&#10;Description automatically generated">
            <a:extLst>
              <a:ext uri="{FF2B5EF4-FFF2-40B4-BE49-F238E27FC236}">
                <a16:creationId xmlns:a16="http://schemas.microsoft.com/office/drawing/2014/main" id="{5AD64279-2EF0-AA4F-E147-63F96F963FFE}"/>
              </a:ext>
            </a:extLst>
          </p:cNvPr>
          <p:cNvPicPr>
            <a:picLocks noChangeAspect="1"/>
          </p:cNvPicPr>
          <p:nvPr/>
        </p:nvPicPr>
        <p:blipFill>
          <a:blip r:embed="rId7"/>
          <a:stretch>
            <a:fillRect/>
          </a:stretch>
        </p:blipFill>
        <p:spPr>
          <a:xfrm>
            <a:off x="4256445" y="9771030"/>
            <a:ext cx="5740431" cy="1041348"/>
          </a:xfrm>
          <a:prstGeom prst="rect">
            <a:avLst/>
          </a:prstGeom>
        </p:spPr>
      </p:pic>
      <p:pic>
        <p:nvPicPr>
          <p:cNvPr id="10" name="Google Shape;439;g1dd89ce578e_0_1672">
            <a:extLst>
              <a:ext uri="{FF2B5EF4-FFF2-40B4-BE49-F238E27FC236}">
                <a16:creationId xmlns:a16="http://schemas.microsoft.com/office/drawing/2014/main" id="{EAFEE60D-023C-A3E3-2B2F-2EE1AD73C1A5}"/>
              </a:ext>
            </a:extLst>
          </p:cNvPr>
          <p:cNvPicPr preferRelativeResize="0"/>
          <p:nvPr/>
        </p:nvPicPr>
        <p:blipFill rotWithShape="1">
          <a:blip r:embed="rId8">
            <a:alphaModFix/>
          </a:blip>
          <a:srcRect/>
          <a:stretch/>
        </p:blipFill>
        <p:spPr>
          <a:xfrm>
            <a:off x="5229065" y="7076498"/>
            <a:ext cx="3949253" cy="1495929"/>
          </a:xfrm>
          <a:prstGeom prst="rect">
            <a:avLst/>
          </a:prstGeom>
          <a:noFill/>
          <a:ln w="9525" cap="flat" cmpd="sng">
            <a:solidFill>
              <a:srgbClr val="4472C4"/>
            </a:solidFill>
            <a:prstDash val="solid"/>
            <a:round/>
            <a:headEnd type="none" w="sm" len="sm"/>
            <a:tailEnd type="none" w="sm" len="sm"/>
          </a:ln>
        </p:spPr>
      </p:pic>
    </p:spTree>
    <p:extLst>
      <p:ext uri="{BB962C8B-B14F-4D97-AF65-F5344CB8AC3E}">
        <p14:creationId xmlns:p14="http://schemas.microsoft.com/office/powerpoint/2010/main" val="3791084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6" name="Title 1">
            <a:extLst>
              <a:ext uri="{FF2B5EF4-FFF2-40B4-BE49-F238E27FC236}">
                <a16:creationId xmlns:a16="http://schemas.microsoft.com/office/drawing/2014/main" id="{46F2255F-CD27-537E-57F6-7CB2F1A2E075}"/>
              </a:ext>
            </a:extLst>
          </p:cNvPr>
          <p:cNvSpPr txBox="1">
            <a:spLocks/>
          </p:cNvSpPr>
          <p:nvPr/>
        </p:nvSpPr>
        <p:spPr>
          <a:xfrm>
            <a:off x="327920" y="322981"/>
            <a:ext cx="1123426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algn="ctr"/>
            <a:endParaRPr lang="en-US" b="1" dirty="0"/>
          </a:p>
        </p:txBody>
      </p:sp>
      <p:sp>
        <p:nvSpPr>
          <p:cNvPr id="14" name="Rectangle 13">
            <a:extLst>
              <a:ext uri="{FF2B5EF4-FFF2-40B4-BE49-F238E27FC236}">
                <a16:creationId xmlns:a16="http://schemas.microsoft.com/office/drawing/2014/main" id="{177C5341-1B0B-FD29-19CD-331D645EA04B}"/>
              </a:ext>
            </a:extLst>
          </p:cNvPr>
          <p:cNvSpPr/>
          <p:nvPr/>
        </p:nvSpPr>
        <p:spPr>
          <a:xfrm rot="16200000">
            <a:off x="9075062" y="3334444"/>
            <a:ext cx="236774" cy="5740429"/>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A7CCEE08-35B5-6296-A206-07B6B6A7E597}"/>
              </a:ext>
            </a:extLst>
          </p:cNvPr>
          <p:cNvSpPr/>
          <p:nvPr/>
        </p:nvSpPr>
        <p:spPr>
          <a:xfrm>
            <a:off x="9456821" y="7090187"/>
            <a:ext cx="5470358" cy="5454316"/>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indoor, floor, people&#10;&#10;Description automatically generated">
            <a:extLst>
              <a:ext uri="{FF2B5EF4-FFF2-40B4-BE49-F238E27FC236}">
                <a16:creationId xmlns:a16="http://schemas.microsoft.com/office/drawing/2014/main" id="{BDC9C0D0-9AE8-2F0C-EC3B-F25EA488241F}"/>
              </a:ext>
            </a:extLst>
          </p:cNvPr>
          <p:cNvPicPr>
            <a:picLocks noChangeAspect="1"/>
          </p:cNvPicPr>
          <p:nvPr/>
        </p:nvPicPr>
        <p:blipFill>
          <a:blip r:embed="rId4"/>
          <a:stretch>
            <a:fillRect/>
          </a:stretch>
        </p:blipFill>
        <p:spPr>
          <a:xfrm>
            <a:off x="5567825" y="6902333"/>
            <a:ext cx="6334642" cy="4668253"/>
          </a:xfrm>
          <a:prstGeom prst="rect">
            <a:avLst/>
          </a:prstGeom>
        </p:spPr>
      </p:pic>
      <p:pic>
        <p:nvPicPr>
          <p:cNvPr id="5" name="Picture 4" descr="Graphical user interface, text, application, website&#10;&#10;Description automatically generated">
            <a:extLst>
              <a:ext uri="{FF2B5EF4-FFF2-40B4-BE49-F238E27FC236}">
                <a16:creationId xmlns:a16="http://schemas.microsoft.com/office/drawing/2014/main" id="{7A2E03CE-225E-9DD3-B349-A3F4EDCF072E}"/>
              </a:ext>
            </a:extLst>
          </p:cNvPr>
          <p:cNvPicPr>
            <a:picLocks noChangeAspect="1"/>
          </p:cNvPicPr>
          <p:nvPr/>
        </p:nvPicPr>
        <p:blipFill>
          <a:blip r:embed="rId5"/>
          <a:stretch>
            <a:fillRect/>
          </a:stretch>
        </p:blipFill>
        <p:spPr>
          <a:xfrm>
            <a:off x="-777141" y="7045854"/>
            <a:ext cx="5677583" cy="6082496"/>
          </a:xfrm>
          <a:prstGeom prst="rect">
            <a:avLst/>
          </a:prstGeom>
        </p:spPr>
      </p:pic>
      <p:pic>
        <p:nvPicPr>
          <p:cNvPr id="3" name="Picture 2" descr="A picture containing text, person, screenshot&#10;&#10;Description automatically generated">
            <a:extLst>
              <a:ext uri="{FF2B5EF4-FFF2-40B4-BE49-F238E27FC236}">
                <a16:creationId xmlns:a16="http://schemas.microsoft.com/office/drawing/2014/main" id="{E2A805FC-7310-B058-DF85-33C1900ACD4A}"/>
              </a:ext>
            </a:extLst>
          </p:cNvPr>
          <p:cNvPicPr>
            <a:picLocks noChangeAspect="1"/>
          </p:cNvPicPr>
          <p:nvPr/>
        </p:nvPicPr>
        <p:blipFill>
          <a:blip r:embed="rId6"/>
          <a:stretch>
            <a:fillRect/>
          </a:stretch>
        </p:blipFill>
        <p:spPr>
          <a:xfrm>
            <a:off x="128336" y="25745"/>
            <a:ext cx="6084587" cy="6876588"/>
          </a:xfrm>
          <a:prstGeom prst="rect">
            <a:avLst/>
          </a:prstGeom>
        </p:spPr>
      </p:pic>
      <p:pic>
        <p:nvPicPr>
          <p:cNvPr id="8" name="Picture 7" descr="Text&#10;&#10;Description automatically generated">
            <a:extLst>
              <a:ext uri="{FF2B5EF4-FFF2-40B4-BE49-F238E27FC236}">
                <a16:creationId xmlns:a16="http://schemas.microsoft.com/office/drawing/2014/main" id="{0C273274-6CC9-D380-D74D-917B452CD257}"/>
              </a:ext>
            </a:extLst>
          </p:cNvPr>
          <p:cNvPicPr>
            <a:picLocks noChangeAspect="1"/>
          </p:cNvPicPr>
          <p:nvPr/>
        </p:nvPicPr>
        <p:blipFill>
          <a:blip r:embed="rId7"/>
          <a:stretch>
            <a:fillRect/>
          </a:stretch>
        </p:blipFill>
        <p:spPr>
          <a:xfrm>
            <a:off x="6422129" y="3229486"/>
            <a:ext cx="5740431" cy="1041348"/>
          </a:xfrm>
          <a:prstGeom prst="rect">
            <a:avLst/>
          </a:prstGeom>
        </p:spPr>
      </p:pic>
      <p:pic>
        <p:nvPicPr>
          <p:cNvPr id="9" name="Google Shape;439;g1dd89ce578e_0_1672">
            <a:extLst>
              <a:ext uri="{FF2B5EF4-FFF2-40B4-BE49-F238E27FC236}">
                <a16:creationId xmlns:a16="http://schemas.microsoft.com/office/drawing/2014/main" id="{AC13D2B7-E279-2449-D0C8-E9DC638A9349}"/>
              </a:ext>
            </a:extLst>
          </p:cNvPr>
          <p:cNvPicPr preferRelativeResize="0"/>
          <p:nvPr/>
        </p:nvPicPr>
        <p:blipFill rotWithShape="1">
          <a:blip r:embed="rId8">
            <a:alphaModFix/>
          </a:blip>
          <a:srcRect/>
          <a:stretch/>
        </p:blipFill>
        <p:spPr>
          <a:xfrm>
            <a:off x="7394749" y="534954"/>
            <a:ext cx="3949253" cy="1495929"/>
          </a:xfrm>
          <a:prstGeom prst="rect">
            <a:avLst/>
          </a:prstGeom>
          <a:noFill/>
          <a:ln w="9525" cap="flat" cmpd="sng">
            <a:solidFill>
              <a:srgbClr val="4472C4"/>
            </a:solidFill>
            <a:prstDash val="solid"/>
            <a:round/>
            <a:headEnd type="none" w="sm" len="sm"/>
            <a:tailEnd type="none" w="sm" len="sm"/>
          </a:ln>
        </p:spPr>
      </p:pic>
    </p:spTree>
    <p:extLst>
      <p:ext uri="{BB962C8B-B14F-4D97-AF65-F5344CB8AC3E}">
        <p14:creationId xmlns:p14="http://schemas.microsoft.com/office/powerpoint/2010/main" val="3167223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3A3A1F-118C-115A-A52F-9D4DA75F1D85}"/>
              </a:ext>
            </a:extLst>
          </p:cNvPr>
          <p:cNvSpPr/>
          <p:nvPr/>
        </p:nvSpPr>
        <p:spPr>
          <a:xfrm>
            <a:off x="0" y="0"/>
            <a:ext cx="2995448" cy="6858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black and white logo&#10;&#10;Description automatically generated with low confidence">
            <a:extLst>
              <a:ext uri="{FF2B5EF4-FFF2-40B4-BE49-F238E27FC236}">
                <a16:creationId xmlns:a16="http://schemas.microsoft.com/office/drawing/2014/main" id="{8E8AC25D-563E-AA7E-9F74-08BAD937FAC9}"/>
              </a:ext>
            </a:extLst>
          </p:cNvPr>
          <p:cNvPicPr>
            <a:picLocks noGrp="1" noChangeAspect="1"/>
          </p:cNvPicPr>
          <p:nvPr>
            <p:ph idx="1"/>
          </p:nvPr>
        </p:nvPicPr>
        <p:blipFill>
          <a:blip r:embed="rId3"/>
          <a:stretch>
            <a:fillRect/>
          </a:stretch>
        </p:blipFill>
        <p:spPr>
          <a:xfrm>
            <a:off x="436179" y="6345130"/>
            <a:ext cx="1854367" cy="357352"/>
          </a:xfrm>
        </p:spPr>
      </p:pic>
      <p:sp>
        <p:nvSpPr>
          <p:cNvPr id="3" name="Google Shape;446;g1dd89ce578e_0_998">
            <a:extLst>
              <a:ext uri="{FF2B5EF4-FFF2-40B4-BE49-F238E27FC236}">
                <a16:creationId xmlns:a16="http://schemas.microsoft.com/office/drawing/2014/main" id="{93A4FB12-E8B6-3754-8E87-4B3503E2D03E}"/>
              </a:ext>
            </a:extLst>
          </p:cNvPr>
          <p:cNvSpPr txBox="1"/>
          <p:nvPr/>
        </p:nvSpPr>
        <p:spPr>
          <a:xfrm>
            <a:off x="7868145" y="5934600"/>
            <a:ext cx="35148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Arial"/>
                <a:ea typeface="Arial"/>
                <a:cs typeface="Arial"/>
                <a:sym typeface="Arial"/>
              </a:rPr>
              <a:t>US Maternal Deaths per 100,000 live births</a:t>
            </a:r>
            <a:endParaRPr sz="2400" b="1" i="0" u="none" strike="noStrike" cap="none" dirty="0">
              <a:solidFill>
                <a:srgbClr val="000000"/>
              </a:solidFill>
              <a:latin typeface="Arial"/>
              <a:ea typeface="Arial"/>
              <a:cs typeface="Arial"/>
              <a:sym typeface="Arial"/>
            </a:endParaRPr>
          </a:p>
        </p:txBody>
      </p:sp>
      <p:sp>
        <p:nvSpPr>
          <p:cNvPr id="6" name="Title 5">
            <a:extLst>
              <a:ext uri="{FF2B5EF4-FFF2-40B4-BE49-F238E27FC236}">
                <a16:creationId xmlns:a16="http://schemas.microsoft.com/office/drawing/2014/main" id="{E86145DF-83DD-BAA3-9986-6370D9550E6C}"/>
              </a:ext>
            </a:extLst>
          </p:cNvPr>
          <p:cNvSpPr>
            <a:spLocks noGrp="1"/>
          </p:cNvSpPr>
          <p:nvPr>
            <p:ph type="title"/>
          </p:nvPr>
        </p:nvSpPr>
        <p:spPr>
          <a:xfrm>
            <a:off x="467405" y="1847002"/>
            <a:ext cx="1892643" cy="1325563"/>
          </a:xfrm>
        </p:spPr>
        <p:txBody>
          <a:bodyPr>
            <a:noAutofit/>
          </a:bodyPr>
          <a:lstStyle/>
          <a:p>
            <a:r>
              <a:rPr lang="en-US" sz="3200" dirty="0"/>
              <a:t>U.S. Maternal Mortality Rates by Race and Ethnicity, </a:t>
            </a:r>
            <a:br>
              <a:rPr lang="en-US" sz="3200" dirty="0"/>
            </a:br>
            <a:r>
              <a:rPr lang="en-US" sz="3200" dirty="0"/>
              <a:t>2018-2021</a:t>
            </a:r>
          </a:p>
        </p:txBody>
      </p:sp>
      <p:pic>
        <p:nvPicPr>
          <p:cNvPr id="8" name="Google Shape;447;g1dd89ce578e_0_998">
            <a:extLst>
              <a:ext uri="{FF2B5EF4-FFF2-40B4-BE49-F238E27FC236}">
                <a16:creationId xmlns:a16="http://schemas.microsoft.com/office/drawing/2014/main" id="{122E18C9-F7D5-B65A-C011-B13B3AB9DF8F}"/>
              </a:ext>
            </a:extLst>
          </p:cNvPr>
          <p:cNvPicPr preferRelativeResize="0"/>
          <p:nvPr/>
        </p:nvPicPr>
        <p:blipFill rotWithShape="1">
          <a:blip r:embed="rId4">
            <a:alphaModFix/>
          </a:blip>
          <a:srcRect t="9228"/>
          <a:stretch/>
        </p:blipFill>
        <p:spPr>
          <a:xfrm>
            <a:off x="2995448" y="77759"/>
            <a:ext cx="9196552" cy="6702482"/>
          </a:xfrm>
          <a:prstGeom prst="rect">
            <a:avLst/>
          </a:prstGeom>
          <a:noFill/>
          <a:ln>
            <a:noFill/>
          </a:ln>
        </p:spPr>
      </p:pic>
    </p:spTree>
    <p:extLst>
      <p:ext uri="{BB962C8B-B14F-4D97-AF65-F5344CB8AC3E}">
        <p14:creationId xmlns:p14="http://schemas.microsoft.com/office/powerpoint/2010/main" val="3162935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7" name="Rectangle 6">
            <a:extLst>
              <a:ext uri="{FF2B5EF4-FFF2-40B4-BE49-F238E27FC236}">
                <a16:creationId xmlns:a16="http://schemas.microsoft.com/office/drawing/2014/main" id="{E657201F-BB14-4199-49F3-464FF3A34D5C}"/>
              </a:ext>
            </a:extLst>
          </p:cNvPr>
          <p:cNvSpPr/>
          <p:nvPr/>
        </p:nvSpPr>
        <p:spPr>
          <a:xfrm rot="16200000">
            <a:off x="5189483" y="-5189483"/>
            <a:ext cx="1813034" cy="12192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46F2255F-CD27-537E-57F6-7CB2F1A2E075}"/>
              </a:ext>
            </a:extLst>
          </p:cNvPr>
          <p:cNvSpPr txBox="1">
            <a:spLocks/>
          </p:cNvSpPr>
          <p:nvPr/>
        </p:nvSpPr>
        <p:spPr>
          <a:xfrm>
            <a:off x="327920" y="243735"/>
            <a:ext cx="1123426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algn="ctr"/>
            <a:r>
              <a:rPr lang="en-US" sz="4000" b="1" dirty="0"/>
              <a:t>Pregnancy-Related Mortality Ratio by Race/Ethnicity</a:t>
            </a:r>
            <a:br>
              <a:rPr lang="en-US" b="1" dirty="0"/>
            </a:br>
            <a:endParaRPr lang="en-US" b="1" dirty="0"/>
          </a:p>
        </p:txBody>
      </p:sp>
      <p:sp>
        <p:nvSpPr>
          <p:cNvPr id="9" name="TextBox 8">
            <a:extLst>
              <a:ext uri="{FF2B5EF4-FFF2-40B4-BE49-F238E27FC236}">
                <a16:creationId xmlns:a16="http://schemas.microsoft.com/office/drawing/2014/main" id="{48C2E14A-A2E1-AEA8-D291-6D1CAC682F70}"/>
              </a:ext>
            </a:extLst>
          </p:cNvPr>
          <p:cNvSpPr txBox="1"/>
          <p:nvPr/>
        </p:nvSpPr>
        <p:spPr>
          <a:xfrm>
            <a:off x="4796589" y="1395662"/>
            <a:ext cx="2534653" cy="369332"/>
          </a:xfrm>
          <a:prstGeom prst="rect">
            <a:avLst/>
          </a:prstGeom>
          <a:noFill/>
        </p:spPr>
        <p:txBody>
          <a:bodyPr wrap="square">
            <a:spAutoFit/>
          </a:bodyPr>
          <a:lstStyle/>
          <a:p>
            <a:r>
              <a:rPr lang="en-US" sz="1800" b="1" dirty="0">
                <a:latin typeface=""/>
              </a:rPr>
              <a:t>California 2012-2020</a:t>
            </a:r>
            <a:endParaRPr lang="en-US" b="1" dirty="0">
              <a:latin typeface=""/>
            </a:endParaRPr>
          </a:p>
        </p:txBody>
      </p:sp>
      <p:pic>
        <p:nvPicPr>
          <p:cNvPr id="11" name="Google Shape;455;g21426e9367b_0_362">
            <a:extLst>
              <a:ext uri="{FF2B5EF4-FFF2-40B4-BE49-F238E27FC236}">
                <a16:creationId xmlns:a16="http://schemas.microsoft.com/office/drawing/2014/main" id="{75B8364A-8B0E-71C1-2E66-B109DD62E88F}"/>
              </a:ext>
            </a:extLst>
          </p:cNvPr>
          <p:cNvPicPr preferRelativeResize="0"/>
          <p:nvPr/>
        </p:nvPicPr>
        <p:blipFill rotWithShape="1">
          <a:blip r:embed="rId3">
            <a:alphaModFix/>
          </a:blip>
          <a:srcRect/>
          <a:stretch/>
        </p:blipFill>
        <p:spPr>
          <a:xfrm>
            <a:off x="675939" y="1748891"/>
            <a:ext cx="10840200" cy="4050900"/>
          </a:xfrm>
          <a:prstGeom prst="rect">
            <a:avLst/>
          </a:prstGeom>
          <a:noFill/>
          <a:ln>
            <a:noFill/>
          </a:ln>
        </p:spPr>
      </p:pic>
      <p:sp>
        <p:nvSpPr>
          <p:cNvPr id="12" name="Google Shape;454;g21426e9367b_0_362">
            <a:extLst>
              <a:ext uri="{FF2B5EF4-FFF2-40B4-BE49-F238E27FC236}">
                <a16:creationId xmlns:a16="http://schemas.microsoft.com/office/drawing/2014/main" id="{C18FE815-FB0C-79B9-6627-A4B12D0BE0B2}"/>
              </a:ext>
            </a:extLst>
          </p:cNvPr>
          <p:cNvSpPr txBox="1"/>
          <p:nvPr/>
        </p:nvSpPr>
        <p:spPr>
          <a:xfrm>
            <a:off x="876299" y="5655278"/>
            <a:ext cx="104202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585858"/>
                </a:solidFill>
                <a:latin typeface="Calibri"/>
                <a:ea typeface="Calibri"/>
                <a:cs typeface="Calibri"/>
                <a:sym typeface="Calibri"/>
              </a:rPr>
              <a:t>Pregnancy-related mortality ratio (PRMR) = Number of pregnancy-related deaths per 100,000 live births. Pregnancy-related deaths include deaths within a year of pregnancy from causes related to or aggravated by the pregnancy or its management, as determined by expert committee review. </a:t>
            </a:r>
            <a:endParaRPr sz="1400" b="0" i="0" u="none" strike="noStrike" cap="none" dirty="0">
              <a:solidFill>
                <a:srgbClr val="585858"/>
              </a:solidFill>
              <a:latin typeface="Calibri"/>
              <a:ea typeface="Calibri"/>
              <a:cs typeface="Calibri"/>
              <a:sym typeface="Calibri"/>
            </a:endParaRPr>
          </a:p>
        </p:txBody>
      </p:sp>
      <p:pic>
        <p:nvPicPr>
          <p:cNvPr id="13" name="Picture 12">
            <a:extLst>
              <a:ext uri="{FF2B5EF4-FFF2-40B4-BE49-F238E27FC236}">
                <a16:creationId xmlns:a16="http://schemas.microsoft.com/office/drawing/2014/main" id="{5BFB8FBB-F916-5107-3EAC-C68B018E0316}"/>
              </a:ext>
            </a:extLst>
          </p:cNvPr>
          <p:cNvPicPr>
            <a:picLocks noChangeAspect="1"/>
          </p:cNvPicPr>
          <p:nvPr/>
        </p:nvPicPr>
        <p:blipFill>
          <a:blip r:embed="rId4"/>
          <a:stretch>
            <a:fillRect/>
          </a:stretch>
        </p:blipFill>
        <p:spPr>
          <a:xfrm>
            <a:off x="10081577" y="6112042"/>
            <a:ext cx="1787576" cy="510736"/>
          </a:xfrm>
          <a:prstGeom prst="rect">
            <a:avLst/>
          </a:prstGeom>
        </p:spPr>
      </p:pic>
    </p:spTree>
    <p:extLst>
      <p:ext uri="{BB962C8B-B14F-4D97-AF65-F5344CB8AC3E}">
        <p14:creationId xmlns:p14="http://schemas.microsoft.com/office/powerpoint/2010/main" val="1333780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rot="16200000">
            <a:off x="4972123" y="-4178313"/>
            <a:ext cx="927100" cy="10287000"/>
          </a:xfrm>
        </p:spPr>
        <p:txBody>
          <a:bodyPr vert="vert">
            <a:noAutofit/>
          </a:bodyPr>
          <a:lstStyle/>
          <a:p>
            <a:pPr>
              <a:defRPr/>
            </a:pPr>
            <a:r>
              <a:rPr lang="en-US" sz="3600" dirty="0">
                <a:solidFill>
                  <a:schemeClr val="accent1">
                    <a:lumMod val="50000"/>
                  </a:schemeClr>
                </a:solidFill>
              </a:rPr>
              <a:t>The Maternal Data Center: 2023</a:t>
            </a:r>
            <a:endParaRPr lang="en-US" sz="3200" dirty="0">
              <a:solidFill>
                <a:schemeClr val="accent1">
                  <a:lumMod val="50000"/>
                </a:schemeClr>
              </a:solidFill>
              <a:latin typeface="Calibri" panose="020F0502020204030204" pitchFamily="34" charset="0"/>
              <a:cs typeface="Calibri" panose="020F0502020204030204" pitchFamily="34" charset="0"/>
            </a:endParaRPr>
          </a:p>
        </p:txBody>
      </p:sp>
      <p:sp>
        <p:nvSpPr>
          <p:cNvPr id="7" name="Rectangle 6"/>
          <p:cNvSpPr/>
          <p:nvPr/>
        </p:nvSpPr>
        <p:spPr>
          <a:xfrm>
            <a:off x="3228975" y="2622550"/>
            <a:ext cx="6858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Arial"/>
              <a:ea typeface="+mn-ea"/>
              <a:cs typeface="+mn-cs"/>
            </a:endParaRPr>
          </a:p>
        </p:txBody>
      </p:sp>
      <p:sp>
        <p:nvSpPr>
          <p:cNvPr id="24" name="Rectangle 23"/>
          <p:cNvSpPr/>
          <p:nvPr/>
        </p:nvSpPr>
        <p:spPr>
          <a:xfrm>
            <a:off x="3276600" y="1828800"/>
            <a:ext cx="32766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77933C"/>
              </a:solidFill>
              <a:effectLst/>
              <a:uLnTx/>
              <a:uFillTx/>
              <a:latin typeface="Arial"/>
              <a:ea typeface="+mn-ea"/>
              <a:cs typeface="+mn-cs"/>
            </a:endParaRPr>
          </a:p>
        </p:txBody>
      </p:sp>
      <p:pic>
        <p:nvPicPr>
          <p:cNvPr id="92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82" y="1601276"/>
            <a:ext cx="3448709" cy="4904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2" name="Right Arrow 25"/>
          <p:cNvSpPr>
            <a:spLocks noChangeArrowheads="1"/>
          </p:cNvSpPr>
          <p:nvPr/>
        </p:nvSpPr>
        <p:spPr bwMode="auto">
          <a:xfrm>
            <a:off x="3110836" y="2058631"/>
            <a:ext cx="1600200" cy="304800"/>
          </a:xfrm>
          <a:prstGeom prst="rightArrow">
            <a:avLst>
              <a:gd name="adj1" fmla="val 50000"/>
              <a:gd name="adj2" fmla="val 49997"/>
            </a:avLst>
          </a:prstGeom>
          <a:solidFill>
            <a:srgbClr val="00602B"/>
          </a:solidFill>
          <a:ln w="9525" algn="ctr">
            <a:solidFill>
              <a:schemeClr val="tx1"/>
            </a:solidFill>
            <a:round/>
            <a:headEnd/>
            <a:tailEnd/>
          </a:ln>
        </p:spPr>
        <p:txBody>
          <a:bodyPr/>
          <a:lstStyle>
            <a:lvl1pPr algn="l">
              <a:spcBef>
                <a:spcPct val="20000"/>
              </a:spcBef>
              <a:buClr>
                <a:schemeClr val="bg2"/>
              </a:buClr>
              <a:buSzPct val="75000"/>
              <a:buFont typeface="Wingdings" pitchFamily="2" charset="2"/>
              <a:buChar char="n"/>
              <a:defRPr sz="3200">
                <a:solidFill>
                  <a:schemeClr val="tx1"/>
                </a:solidFill>
                <a:latin typeface="Calibri" pitchFamily="34" charset="0"/>
                <a:ea typeface="ＭＳ Ｐゴシック" pitchFamily="34" charset="-128"/>
                <a:cs typeface="Calibri" pitchFamily="34" charset="0"/>
              </a:defRPr>
            </a:lvl1pPr>
            <a:lvl2pPr marL="742950" indent="-285750" algn="l">
              <a:spcBef>
                <a:spcPct val="20000"/>
              </a:spcBef>
              <a:buClr>
                <a:schemeClr val="accent2"/>
              </a:buClr>
              <a:buSzPct val="80000"/>
              <a:buFont typeface="Wingdings" pitchFamily="2" charset="2"/>
              <a:buChar char="¨"/>
              <a:defRPr sz="2800">
                <a:solidFill>
                  <a:schemeClr val="tx1"/>
                </a:solidFill>
                <a:latin typeface="Calibri" pitchFamily="34" charset="0"/>
                <a:ea typeface="ＭＳ Ｐゴシック" pitchFamily="34" charset="-128"/>
              </a:defRPr>
            </a:lvl2pPr>
            <a:lvl3pPr marL="1143000" indent="-228600" algn="l">
              <a:spcBef>
                <a:spcPct val="20000"/>
              </a:spcBef>
              <a:buClr>
                <a:schemeClr val="bg2"/>
              </a:buClr>
              <a:buSzPct val="65000"/>
              <a:buFont typeface="Wingdings" pitchFamily="2" charset="2"/>
              <a:buChar char="n"/>
              <a:defRPr sz="2400">
                <a:solidFill>
                  <a:schemeClr val="tx1"/>
                </a:solidFill>
                <a:latin typeface="Calibri" pitchFamily="34" charset="0"/>
                <a:ea typeface="ＭＳ Ｐゴシック" pitchFamily="34" charset="-128"/>
              </a:defRPr>
            </a:lvl3pPr>
            <a:lvl4pPr marL="1600200" indent="-228600" algn="l">
              <a:spcBef>
                <a:spcPct val="20000"/>
              </a:spcBef>
              <a:buClr>
                <a:schemeClr val="accent2"/>
              </a:buClr>
              <a:buSzPct val="70000"/>
              <a:buFont typeface="Wingdings" pitchFamily="2" charset="2"/>
              <a:buChar char="¨"/>
              <a:defRPr sz="2000">
                <a:solidFill>
                  <a:schemeClr val="tx1"/>
                </a:solidFill>
                <a:latin typeface="Calibri" pitchFamily="34" charset="0"/>
                <a:ea typeface="ＭＳ Ｐゴシック" pitchFamily="34" charset="-128"/>
              </a:defRPr>
            </a:lvl4pPr>
            <a:lvl5pPr marL="2057400" indent="-228600" algn="l">
              <a:spcBef>
                <a:spcPct val="20000"/>
              </a:spcBef>
              <a:buClr>
                <a:schemeClr val="bg2"/>
              </a:buClr>
              <a:buFont typeface="Wingdings" pitchFamily="2" charset="2"/>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Calibri"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Calibri" pitchFamily="34" charset="0"/>
            </a:endParaRPr>
          </a:p>
        </p:txBody>
      </p:sp>
      <p:sp>
        <p:nvSpPr>
          <p:cNvPr id="9223" name="Right Arrow 26"/>
          <p:cNvSpPr>
            <a:spLocks noChangeArrowheads="1"/>
          </p:cNvSpPr>
          <p:nvPr/>
        </p:nvSpPr>
        <p:spPr bwMode="auto">
          <a:xfrm>
            <a:off x="3110836" y="3306657"/>
            <a:ext cx="1600200" cy="304800"/>
          </a:xfrm>
          <a:prstGeom prst="rightArrow">
            <a:avLst>
              <a:gd name="adj1" fmla="val 50000"/>
              <a:gd name="adj2" fmla="val 49997"/>
            </a:avLst>
          </a:prstGeom>
          <a:solidFill>
            <a:srgbClr val="339933">
              <a:alpha val="81175"/>
            </a:srgbClr>
          </a:solidFill>
          <a:ln w="9525" algn="ctr">
            <a:solidFill>
              <a:schemeClr val="tx1"/>
            </a:solidFill>
            <a:round/>
            <a:headEnd/>
            <a:tailEnd/>
          </a:ln>
        </p:spPr>
        <p:txBody>
          <a:bodyPr/>
          <a:lstStyle>
            <a:lvl1pPr algn="l">
              <a:spcBef>
                <a:spcPct val="20000"/>
              </a:spcBef>
              <a:buClr>
                <a:schemeClr val="bg2"/>
              </a:buClr>
              <a:buSzPct val="75000"/>
              <a:buFont typeface="Wingdings" pitchFamily="2" charset="2"/>
              <a:buChar char="n"/>
              <a:defRPr sz="3200">
                <a:solidFill>
                  <a:schemeClr val="tx1"/>
                </a:solidFill>
                <a:latin typeface="Calibri" pitchFamily="34" charset="0"/>
                <a:ea typeface="ＭＳ Ｐゴシック" pitchFamily="34" charset="-128"/>
                <a:cs typeface="Calibri" pitchFamily="34" charset="0"/>
              </a:defRPr>
            </a:lvl1pPr>
            <a:lvl2pPr marL="742950" indent="-285750" algn="l">
              <a:spcBef>
                <a:spcPct val="20000"/>
              </a:spcBef>
              <a:buClr>
                <a:schemeClr val="accent2"/>
              </a:buClr>
              <a:buSzPct val="80000"/>
              <a:buFont typeface="Wingdings" pitchFamily="2" charset="2"/>
              <a:buChar char="¨"/>
              <a:defRPr sz="2800">
                <a:solidFill>
                  <a:schemeClr val="tx1"/>
                </a:solidFill>
                <a:latin typeface="Calibri" pitchFamily="34" charset="0"/>
                <a:ea typeface="ＭＳ Ｐゴシック" pitchFamily="34" charset="-128"/>
              </a:defRPr>
            </a:lvl2pPr>
            <a:lvl3pPr marL="1143000" indent="-228600" algn="l">
              <a:spcBef>
                <a:spcPct val="20000"/>
              </a:spcBef>
              <a:buClr>
                <a:schemeClr val="bg2"/>
              </a:buClr>
              <a:buSzPct val="65000"/>
              <a:buFont typeface="Wingdings" pitchFamily="2" charset="2"/>
              <a:buChar char="n"/>
              <a:defRPr sz="2400">
                <a:solidFill>
                  <a:schemeClr val="tx1"/>
                </a:solidFill>
                <a:latin typeface="Calibri" pitchFamily="34" charset="0"/>
                <a:ea typeface="ＭＳ Ｐゴシック" pitchFamily="34" charset="-128"/>
              </a:defRPr>
            </a:lvl3pPr>
            <a:lvl4pPr marL="1600200" indent="-228600" algn="l">
              <a:spcBef>
                <a:spcPct val="20000"/>
              </a:spcBef>
              <a:buClr>
                <a:schemeClr val="accent2"/>
              </a:buClr>
              <a:buSzPct val="70000"/>
              <a:buFont typeface="Wingdings" pitchFamily="2" charset="2"/>
              <a:buChar char="¨"/>
              <a:defRPr sz="2000">
                <a:solidFill>
                  <a:schemeClr val="tx1"/>
                </a:solidFill>
                <a:latin typeface="Calibri" pitchFamily="34" charset="0"/>
                <a:ea typeface="ＭＳ Ｐゴシック" pitchFamily="34" charset="-128"/>
              </a:defRPr>
            </a:lvl4pPr>
            <a:lvl5pPr marL="2057400" indent="-228600" algn="l">
              <a:spcBef>
                <a:spcPct val="20000"/>
              </a:spcBef>
              <a:buClr>
                <a:schemeClr val="bg2"/>
              </a:buClr>
              <a:buFont typeface="Wingdings" pitchFamily="2" charset="2"/>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Calibri"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Calibri" pitchFamily="34" charset="0"/>
            </a:endParaRPr>
          </a:p>
        </p:txBody>
      </p:sp>
      <p:sp>
        <p:nvSpPr>
          <p:cNvPr id="28" name="Right Arrow 27"/>
          <p:cNvSpPr/>
          <p:nvPr/>
        </p:nvSpPr>
        <p:spPr bwMode="auto">
          <a:xfrm>
            <a:off x="3120822" y="4587500"/>
            <a:ext cx="1600200" cy="304800"/>
          </a:xfrm>
          <a:prstGeom prst="rightArrow">
            <a:avLst/>
          </a:prstGeom>
          <a:solidFill>
            <a:srgbClr val="F8CD18"/>
          </a:solidFill>
          <a:ln w="9525" cap="flat" cmpd="sng" algn="ctr">
            <a:solidFill>
              <a:srgbClr val="000000"/>
            </a:solidFill>
            <a:prstDash val="solid"/>
            <a:round/>
            <a:headEnd type="none" w="med" len="med"/>
            <a:tailEnd type="none" w="med" len="med"/>
          </a:ln>
          <a:effectLst/>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112" charset="0"/>
              <a:ea typeface="ＭＳ Ｐゴシック" pitchFamily="34" charset="-128"/>
              <a:cs typeface="+mn-cs"/>
            </a:endParaRPr>
          </a:p>
        </p:txBody>
      </p:sp>
      <p:sp>
        <p:nvSpPr>
          <p:cNvPr id="12" name="Rounded Rectangle 30">
            <a:extLst>
              <a:ext uri="{FF2B5EF4-FFF2-40B4-BE49-F238E27FC236}">
                <a16:creationId xmlns:a16="http://schemas.microsoft.com/office/drawing/2014/main" id="{EC2F939C-8451-40CF-835F-9FCC80C16002}"/>
              </a:ext>
            </a:extLst>
          </p:cNvPr>
          <p:cNvSpPr/>
          <p:nvPr/>
        </p:nvSpPr>
        <p:spPr bwMode="auto">
          <a:xfrm>
            <a:off x="9506694" y="2057400"/>
            <a:ext cx="1945580" cy="4077194"/>
          </a:xfrm>
          <a:prstGeom prst="roundRect">
            <a:avLst/>
          </a:prstGeom>
          <a:ln w="38100">
            <a:solidFill>
              <a:schemeClr val="accent1">
                <a:lumMod val="50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CC99">
                    <a:lumMod val="50000"/>
                  </a:srgbClr>
                </a:solidFill>
                <a:effectLst/>
                <a:uLnTx/>
                <a:uFillTx/>
                <a:latin typeface="Arial"/>
                <a:ea typeface="+mn-ea"/>
                <a:cs typeface="+mn-cs"/>
              </a:rPr>
              <a:t>288 Hospitals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CC99">
                  <a:lumMod val="50000"/>
                </a:srgbClr>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CC99">
                    <a:lumMod val="50000"/>
                  </a:srgbClr>
                </a:solidFill>
                <a:effectLst/>
                <a:uLnTx/>
                <a:uFillTx/>
                <a:latin typeface="Arial"/>
                <a:ea typeface="+mn-ea"/>
                <a:cs typeface="+mn-cs"/>
              </a:rPr>
              <a:t>500,000 deliveries per year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CC99">
                  <a:lumMod val="50000"/>
                </a:srgbClr>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CC99">
                  <a:lumMod val="50000"/>
                </a:srgbClr>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CC99">
                    <a:lumMod val="50000"/>
                  </a:srgbClr>
                </a:solidFill>
                <a:effectLst/>
                <a:uLnTx/>
                <a:uFillTx/>
                <a:latin typeface="Arial"/>
                <a:ea typeface="+mn-ea"/>
                <a:cs typeface="+mn-cs"/>
              </a:rPr>
              <a:t>~15% of births nationally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BA313"/>
              </a:solidFill>
              <a:effectLst/>
              <a:uLnTx/>
              <a:uFillTx/>
              <a:latin typeface="Arial"/>
              <a:ea typeface="+mn-ea"/>
              <a:cs typeface="+mn-cs"/>
            </a:endParaRPr>
          </a:p>
        </p:txBody>
      </p:sp>
      <p:sp>
        <p:nvSpPr>
          <p:cNvPr id="16" name="Rounded Rectangle 28">
            <a:extLst>
              <a:ext uri="{FF2B5EF4-FFF2-40B4-BE49-F238E27FC236}">
                <a16:creationId xmlns:a16="http://schemas.microsoft.com/office/drawing/2014/main" id="{BC2CCEE8-C7B5-45B4-BE3E-5CA74686A62B}"/>
              </a:ext>
            </a:extLst>
          </p:cNvPr>
          <p:cNvSpPr/>
          <p:nvPr/>
        </p:nvSpPr>
        <p:spPr bwMode="auto">
          <a:xfrm>
            <a:off x="5058377" y="1747480"/>
            <a:ext cx="3124200" cy="927102"/>
          </a:xfrm>
          <a:prstGeom prst="roundRect">
            <a:avLst/>
          </a:prstGeom>
          <a:noFill/>
          <a:ln w="31750" cap="flat" cmpd="sng" algn="ctr">
            <a:solidFill>
              <a:srgbClr val="339933"/>
            </a:solidFill>
            <a:prstDash val="solid"/>
            <a:headEnd type="none" w="med" len="med"/>
            <a:tailEnd type="none" w="med" len="med"/>
          </a:ln>
          <a:effectLst/>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itchFamily="-112" charset="0"/>
                <a:ea typeface="ＭＳ Ｐゴシック" pitchFamily="34" charset="-128"/>
                <a:cs typeface="+mn-cs"/>
              </a:rPr>
              <a:t>Launched 2014</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itchFamily="-112" charset="0"/>
                <a:ea typeface="ＭＳ Ｐゴシック" pitchFamily="34" charset="-128"/>
                <a:cs typeface="+mn-cs"/>
              </a:rPr>
              <a:t>43 Hospitals</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itchFamily="-112" charset="0"/>
                <a:ea typeface="ＭＳ Ｐゴシック" pitchFamily="34" charset="-128"/>
                <a:cs typeface="+mn-cs"/>
              </a:rPr>
              <a:t>~75% of Delivery Volume</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itchFamily="-112" charset="0"/>
              <a:ea typeface="ＭＳ Ｐゴシック" pitchFamily="34" charset="-128"/>
              <a:cs typeface="+mn-cs"/>
            </a:endParaRPr>
          </a:p>
        </p:txBody>
      </p:sp>
      <p:sp>
        <p:nvSpPr>
          <p:cNvPr id="17" name="Rounded Rectangle 29">
            <a:extLst>
              <a:ext uri="{FF2B5EF4-FFF2-40B4-BE49-F238E27FC236}">
                <a16:creationId xmlns:a16="http://schemas.microsoft.com/office/drawing/2014/main" id="{10D160B4-A713-4ED4-851D-EE95EAA4A682}"/>
              </a:ext>
            </a:extLst>
          </p:cNvPr>
          <p:cNvSpPr/>
          <p:nvPr/>
        </p:nvSpPr>
        <p:spPr bwMode="auto">
          <a:xfrm>
            <a:off x="5058377" y="3010061"/>
            <a:ext cx="3125787" cy="927101"/>
          </a:xfrm>
          <a:prstGeom prst="roundRect">
            <a:avLst/>
          </a:prstGeom>
          <a:noFill/>
          <a:ln w="31750">
            <a:solidFill>
              <a:srgbClr val="00B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Launched in 2015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29 Hospitals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~75% of Delivery Volume</a:t>
            </a:r>
          </a:p>
        </p:txBody>
      </p:sp>
      <p:sp>
        <p:nvSpPr>
          <p:cNvPr id="18" name="Rounded Rectangle 30">
            <a:extLst>
              <a:ext uri="{FF2B5EF4-FFF2-40B4-BE49-F238E27FC236}">
                <a16:creationId xmlns:a16="http://schemas.microsoft.com/office/drawing/2014/main" id="{9448A553-1704-45BF-8623-4C155CBD5BDA}"/>
              </a:ext>
            </a:extLst>
          </p:cNvPr>
          <p:cNvSpPr/>
          <p:nvPr/>
        </p:nvSpPr>
        <p:spPr bwMode="auto">
          <a:xfrm>
            <a:off x="5059964" y="4292876"/>
            <a:ext cx="3124200" cy="927102"/>
          </a:xfrm>
          <a:prstGeom prst="roundRect">
            <a:avLst/>
          </a:prstGeom>
          <a:ln w="38100">
            <a:solidFill>
              <a:srgbClr val="F8CD18"/>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Launched in 2012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216 Hospitals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99% of CA Delivery Volume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TextBox 1">
            <a:extLst>
              <a:ext uri="{FF2B5EF4-FFF2-40B4-BE49-F238E27FC236}">
                <a16:creationId xmlns:a16="http://schemas.microsoft.com/office/drawing/2014/main" id="{589BBEA5-D4D9-47F3-9C0E-CE08CADAB3C2}"/>
              </a:ext>
            </a:extLst>
          </p:cNvPr>
          <p:cNvSpPr txBox="1"/>
          <p:nvPr/>
        </p:nvSpPr>
        <p:spPr>
          <a:xfrm>
            <a:off x="626082" y="4801427"/>
            <a:ext cx="746472" cy="481590"/>
          </a:xfrm>
          <a:prstGeom prst="rect">
            <a:avLst/>
          </a:prstGeom>
          <a:solidFill>
            <a:srgbClr val="F0E9D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9" name="TextBox 18">
            <a:extLst>
              <a:ext uri="{FF2B5EF4-FFF2-40B4-BE49-F238E27FC236}">
                <a16:creationId xmlns:a16="http://schemas.microsoft.com/office/drawing/2014/main" id="{5268E6BA-6BAF-44CB-AEB4-5A4B2ED4F2BC}"/>
              </a:ext>
            </a:extLst>
          </p:cNvPr>
          <p:cNvSpPr txBox="1"/>
          <p:nvPr/>
        </p:nvSpPr>
        <p:spPr>
          <a:xfrm>
            <a:off x="1712516" y="1828800"/>
            <a:ext cx="968645" cy="646331"/>
          </a:xfrm>
          <a:prstGeom prst="rect">
            <a:avLst/>
          </a:prstGeom>
          <a:solidFill>
            <a:srgbClr val="0066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charset="-128"/>
                <a:cs typeface="+mn-cs"/>
              </a:rPr>
              <a:t>Washington plus 5 in AK &amp; MT</a:t>
            </a:r>
          </a:p>
        </p:txBody>
      </p:sp>
      <p:sp>
        <p:nvSpPr>
          <p:cNvPr id="20" name="Rounded Rectangle 30">
            <a:extLst>
              <a:ext uri="{FF2B5EF4-FFF2-40B4-BE49-F238E27FC236}">
                <a16:creationId xmlns:a16="http://schemas.microsoft.com/office/drawing/2014/main" id="{79EDB5CA-A97D-41E2-8263-87952338E984}"/>
              </a:ext>
            </a:extLst>
          </p:cNvPr>
          <p:cNvSpPr/>
          <p:nvPr/>
        </p:nvSpPr>
        <p:spPr bwMode="auto">
          <a:xfrm>
            <a:off x="5058377" y="5583715"/>
            <a:ext cx="3124200" cy="927102"/>
          </a:xfrm>
          <a:prstGeom prst="roundRect">
            <a:avLst/>
          </a:prstGeom>
          <a:ln w="38100">
            <a:solidFill>
              <a:srgbClr val="0070C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National MDC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1 Hospital To Date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Right Arrow 27">
            <a:extLst>
              <a:ext uri="{FF2B5EF4-FFF2-40B4-BE49-F238E27FC236}">
                <a16:creationId xmlns:a16="http://schemas.microsoft.com/office/drawing/2014/main" id="{8A7DE4A9-DE9B-4BF9-BCE4-5C0C59EC4CCD}"/>
              </a:ext>
            </a:extLst>
          </p:cNvPr>
          <p:cNvSpPr/>
          <p:nvPr/>
        </p:nvSpPr>
        <p:spPr bwMode="auto">
          <a:xfrm>
            <a:off x="8734607" y="3758660"/>
            <a:ext cx="545725" cy="534216"/>
          </a:xfrm>
          <a:prstGeom prst="rightArrow">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112" charset="0"/>
              <a:ea typeface="ＭＳ Ｐゴシック" pitchFamily="34" charset="-128"/>
              <a:cs typeface="+mn-cs"/>
            </a:endParaRPr>
          </a:p>
        </p:txBody>
      </p:sp>
      <p:sp>
        <p:nvSpPr>
          <p:cNvPr id="3" name="TextBox 2">
            <a:extLst>
              <a:ext uri="{FF2B5EF4-FFF2-40B4-BE49-F238E27FC236}">
                <a16:creationId xmlns:a16="http://schemas.microsoft.com/office/drawing/2014/main" id="{0FE8FF58-DBBF-4923-A4DF-1B517BA2599F}"/>
              </a:ext>
            </a:extLst>
          </p:cNvPr>
          <p:cNvSpPr txBox="1"/>
          <p:nvPr/>
        </p:nvSpPr>
        <p:spPr>
          <a:xfrm>
            <a:off x="9551465" y="6435455"/>
            <a:ext cx="205541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Counts as of 3/10/23</a:t>
            </a:r>
          </a:p>
        </p:txBody>
      </p:sp>
    </p:spTree>
    <p:extLst>
      <p:ext uri="{BB962C8B-B14F-4D97-AF65-F5344CB8AC3E}">
        <p14:creationId xmlns:p14="http://schemas.microsoft.com/office/powerpoint/2010/main" val="118972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312232" y="522656"/>
            <a:ext cx="10202583" cy="557601"/>
          </a:xfrm>
        </p:spPr>
        <p:txBody>
          <a:bodyPr>
            <a:noAutofit/>
          </a:bodyPr>
          <a:lstStyle/>
          <a:p>
            <a:r>
              <a:rPr lang="en-US" altLang="en-US" sz="3600" b="0" kern="1200" cap="none" dirty="0">
                <a:solidFill>
                  <a:schemeClr val="accent1">
                    <a:lumMod val="50000"/>
                  </a:schemeClr>
                </a:solidFill>
                <a:latin typeface="Calibri" panose="020F0502020204030204" pitchFamily="34" charset="0"/>
                <a:ea typeface="ＭＳ Ｐゴシック" pitchFamily="34" charset="-128"/>
                <a:cs typeface="Calibri" panose="020F0502020204030204" pitchFamily="34" charset="0"/>
              </a:rPr>
              <a:t>MDC Tools to Support Hospital QI</a:t>
            </a:r>
            <a:endParaRPr lang="en-US" altLang="en-US" sz="3600" b="0" cap="none" dirty="0">
              <a:solidFill>
                <a:schemeClr val="accent1">
                  <a:lumMod val="50000"/>
                </a:schemeClr>
              </a:solidFill>
              <a:latin typeface="Calibri" panose="020F0502020204030204" pitchFamily="34" charset="0"/>
              <a:ea typeface="ＭＳ Ｐゴシック" pitchFamily="34" charset="-128"/>
              <a:cs typeface="Calibri" panose="020F0502020204030204" pitchFamily="34" charset="0"/>
            </a:endParaRPr>
          </a:p>
        </p:txBody>
      </p:sp>
      <p:pic>
        <p:nvPicPr>
          <p:cNvPr id="14" name="Picture 13">
            <a:extLst>
              <a:ext uri="{FF2B5EF4-FFF2-40B4-BE49-F238E27FC236}">
                <a16:creationId xmlns:a16="http://schemas.microsoft.com/office/drawing/2014/main" id="{B63C956A-76B2-4659-AF4D-CAC6FFE3254C}"/>
              </a:ext>
            </a:extLst>
          </p:cNvPr>
          <p:cNvPicPr>
            <a:picLocks noChangeAspect="1"/>
          </p:cNvPicPr>
          <p:nvPr/>
        </p:nvPicPr>
        <p:blipFill>
          <a:blip r:embed="rId3"/>
          <a:stretch>
            <a:fillRect/>
          </a:stretch>
        </p:blipFill>
        <p:spPr>
          <a:xfrm>
            <a:off x="6884715" y="4014439"/>
            <a:ext cx="4614672" cy="2707292"/>
          </a:xfrm>
          <a:prstGeom prst="rect">
            <a:avLst/>
          </a:prstGeom>
          <a:ln>
            <a:solidFill>
              <a:schemeClr val="bg1">
                <a:lumMod val="50000"/>
              </a:schemeClr>
            </a:solidFill>
          </a:ln>
        </p:spPr>
      </p:pic>
      <p:pic>
        <p:nvPicPr>
          <p:cNvPr id="15" name="Picture 14">
            <a:extLst>
              <a:ext uri="{FF2B5EF4-FFF2-40B4-BE49-F238E27FC236}">
                <a16:creationId xmlns:a16="http://schemas.microsoft.com/office/drawing/2014/main" id="{DDBBAF15-97A0-446C-9768-D842AACD29C9}"/>
              </a:ext>
            </a:extLst>
          </p:cNvPr>
          <p:cNvPicPr>
            <a:picLocks noChangeAspect="1"/>
          </p:cNvPicPr>
          <p:nvPr/>
        </p:nvPicPr>
        <p:blipFill>
          <a:blip r:embed="rId4"/>
          <a:stretch>
            <a:fillRect/>
          </a:stretch>
        </p:blipFill>
        <p:spPr>
          <a:xfrm>
            <a:off x="1151217" y="4014439"/>
            <a:ext cx="4534133" cy="2707292"/>
          </a:xfrm>
          <a:prstGeom prst="rect">
            <a:avLst/>
          </a:prstGeom>
          <a:ln>
            <a:solidFill>
              <a:schemeClr val="bg1">
                <a:lumMod val="50000"/>
              </a:schemeClr>
            </a:solidFill>
          </a:ln>
        </p:spPr>
      </p:pic>
      <p:pic>
        <p:nvPicPr>
          <p:cNvPr id="16" name="Picture 15">
            <a:extLst>
              <a:ext uri="{FF2B5EF4-FFF2-40B4-BE49-F238E27FC236}">
                <a16:creationId xmlns:a16="http://schemas.microsoft.com/office/drawing/2014/main" id="{07AB7D30-F3C0-4297-BF00-7E63C0A442C2}"/>
              </a:ext>
            </a:extLst>
          </p:cNvPr>
          <p:cNvPicPr>
            <a:picLocks noChangeAspect="1"/>
          </p:cNvPicPr>
          <p:nvPr/>
        </p:nvPicPr>
        <p:blipFill>
          <a:blip r:embed="rId5"/>
          <a:stretch>
            <a:fillRect/>
          </a:stretch>
        </p:blipFill>
        <p:spPr>
          <a:xfrm>
            <a:off x="1151217" y="1351658"/>
            <a:ext cx="4534132" cy="2184156"/>
          </a:xfrm>
          <a:prstGeom prst="rect">
            <a:avLst/>
          </a:prstGeom>
          <a:ln>
            <a:solidFill>
              <a:schemeClr val="bg1">
                <a:lumMod val="50000"/>
              </a:schemeClr>
            </a:solidFill>
          </a:ln>
        </p:spPr>
      </p:pic>
      <p:pic>
        <p:nvPicPr>
          <p:cNvPr id="17" name="Picture 16">
            <a:extLst>
              <a:ext uri="{FF2B5EF4-FFF2-40B4-BE49-F238E27FC236}">
                <a16:creationId xmlns:a16="http://schemas.microsoft.com/office/drawing/2014/main" id="{36541A94-5BFD-4C17-93B1-CDBFF688C718}"/>
              </a:ext>
            </a:extLst>
          </p:cNvPr>
          <p:cNvPicPr>
            <a:picLocks noChangeAspect="1"/>
          </p:cNvPicPr>
          <p:nvPr/>
        </p:nvPicPr>
        <p:blipFill>
          <a:blip r:embed="rId6"/>
          <a:stretch>
            <a:fillRect/>
          </a:stretch>
        </p:blipFill>
        <p:spPr>
          <a:xfrm>
            <a:off x="6884715" y="1667780"/>
            <a:ext cx="4614672" cy="1868034"/>
          </a:xfrm>
          <a:prstGeom prst="rect">
            <a:avLst/>
          </a:prstGeom>
          <a:ln>
            <a:solidFill>
              <a:schemeClr val="bg1">
                <a:lumMod val="50000"/>
              </a:schemeClr>
            </a:solidFill>
          </a:ln>
        </p:spPr>
      </p:pic>
      <p:sp>
        <p:nvSpPr>
          <p:cNvPr id="18" name="TextBox 17">
            <a:extLst>
              <a:ext uri="{FF2B5EF4-FFF2-40B4-BE49-F238E27FC236}">
                <a16:creationId xmlns:a16="http://schemas.microsoft.com/office/drawing/2014/main" id="{4F0A55D5-1355-4F67-89FC-13DA5287528B}"/>
              </a:ext>
            </a:extLst>
          </p:cNvPr>
          <p:cNvSpPr txBox="1"/>
          <p:nvPr/>
        </p:nvSpPr>
        <p:spPr>
          <a:xfrm>
            <a:off x="312232" y="1206115"/>
            <a:ext cx="2007219" cy="461665"/>
          </a:xfrm>
          <a:prstGeom prst="rect">
            <a:avLst/>
          </a:prstGeom>
          <a:solidFill>
            <a:schemeClr val="bg1">
              <a:lumMod val="85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Run Charts</a:t>
            </a:r>
          </a:p>
        </p:txBody>
      </p:sp>
      <p:sp>
        <p:nvSpPr>
          <p:cNvPr id="21" name="TextBox 20">
            <a:extLst>
              <a:ext uri="{FF2B5EF4-FFF2-40B4-BE49-F238E27FC236}">
                <a16:creationId xmlns:a16="http://schemas.microsoft.com/office/drawing/2014/main" id="{4881C62B-DDC9-483B-A3BD-7733F79D1254}"/>
              </a:ext>
            </a:extLst>
          </p:cNvPr>
          <p:cNvSpPr txBox="1"/>
          <p:nvPr/>
        </p:nvSpPr>
        <p:spPr>
          <a:xfrm>
            <a:off x="6506651" y="3744840"/>
            <a:ext cx="4534132" cy="461665"/>
          </a:xfrm>
          <a:prstGeom prst="rect">
            <a:avLst/>
          </a:prstGeom>
          <a:solidFill>
            <a:schemeClr val="bg1">
              <a:lumMod val="85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Stratifications by Race</a:t>
            </a:r>
          </a:p>
        </p:txBody>
      </p:sp>
      <p:sp>
        <p:nvSpPr>
          <p:cNvPr id="22" name="TextBox 21">
            <a:extLst>
              <a:ext uri="{FF2B5EF4-FFF2-40B4-BE49-F238E27FC236}">
                <a16:creationId xmlns:a16="http://schemas.microsoft.com/office/drawing/2014/main" id="{8168868A-FE06-4850-A0D4-1CA1C6145E6C}"/>
              </a:ext>
            </a:extLst>
          </p:cNvPr>
          <p:cNvSpPr txBox="1"/>
          <p:nvPr/>
        </p:nvSpPr>
        <p:spPr>
          <a:xfrm>
            <a:off x="6506652" y="1280082"/>
            <a:ext cx="3261815" cy="461665"/>
          </a:xfrm>
          <a:prstGeom prst="rect">
            <a:avLst/>
          </a:prstGeom>
          <a:solidFill>
            <a:schemeClr val="bg1">
              <a:lumMod val="85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Measure Analysis Tools</a:t>
            </a:r>
          </a:p>
        </p:txBody>
      </p:sp>
      <p:sp>
        <p:nvSpPr>
          <p:cNvPr id="23" name="TextBox 22">
            <a:extLst>
              <a:ext uri="{FF2B5EF4-FFF2-40B4-BE49-F238E27FC236}">
                <a16:creationId xmlns:a16="http://schemas.microsoft.com/office/drawing/2014/main" id="{B16E634C-1BF9-4800-BCE9-48466D93676B}"/>
              </a:ext>
            </a:extLst>
          </p:cNvPr>
          <p:cNvSpPr txBox="1"/>
          <p:nvPr/>
        </p:nvSpPr>
        <p:spPr>
          <a:xfrm>
            <a:off x="427941" y="3702437"/>
            <a:ext cx="4891191" cy="461665"/>
          </a:xfrm>
          <a:prstGeom prst="rect">
            <a:avLst/>
          </a:prstGeom>
          <a:solidFill>
            <a:schemeClr val="bg1">
              <a:lumMod val="85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Stratifications by Payer</a:t>
            </a:r>
          </a:p>
        </p:txBody>
      </p:sp>
    </p:spTree>
    <p:extLst>
      <p:ext uri="{BB962C8B-B14F-4D97-AF65-F5344CB8AC3E}">
        <p14:creationId xmlns:p14="http://schemas.microsoft.com/office/powerpoint/2010/main" val="915593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4386D-7BCB-AA44-B7F4-486BAE8FC437}"/>
              </a:ext>
            </a:extLst>
          </p:cNvPr>
          <p:cNvSpPr>
            <a:spLocks noGrp="1"/>
          </p:cNvSpPr>
          <p:nvPr>
            <p:ph type="title"/>
          </p:nvPr>
        </p:nvSpPr>
        <p:spPr>
          <a:xfrm>
            <a:off x="609600" y="533400"/>
            <a:ext cx="10363200" cy="914400"/>
          </a:xfrm>
        </p:spPr>
        <p:txBody>
          <a:bodyPr/>
          <a:lstStyle/>
          <a:p>
            <a:r>
              <a:rPr lang="en-US" dirty="0"/>
              <a:t>NTSV Cesarean Birth (PC-02: Period Specific)</a:t>
            </a:r>
          </a:p>
        </p:txBody>
      </p:sp>
      <p:sp>
        <p:nvSpPr>
          <p:cNvPr id="10" name="TextBox 9">
            <a:extLst>
              <a:ext uri="{FF2B5EF4-FFF2-40B4-BE49-F238E27FC236}">
                <a16:creationId xmlns:a16="http://schemas.microsoft.com/office/drawing/2014/main" id="{7CBFD4F2-07F6-6437-415C-5373E459690F}"/>
              </a:ext>
            </a:extLst>
          </p:cNvPr>
          <p:cNvSpPr txBox="1"/>
          <p:nvPr/>
        </p:nvSpPr>
        <p:spPr>
          <a:xfrm>
            <a:off x="0" y="6211669"/>
            <a:ext cx="9682654"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mn-cs"/>
              </a:rPr>
              <a:t>Source</a:t>
            </a: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mn-cs"/>
              </a:rPr>
              <a:t>: The California Maternal Quality Care Collaborative (CMQCC) based on 2017-2021 Patient Discharge Data from the Department of Health Care Access and Information linked to Birth Certificate Data from the California Department of Public Health-Vital Records. </a:t>
            </a:r>
            <a:endPar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ＭＳ Ｐゴシック"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mn-cs"/>
              </a:rPr>
              <a:t>Note</a:t>
            </a: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mn-cs"/>
              </a:rPr>
              <a:t>: These numbers are unofficial estimates; due to differences in data sources and/or methods of data cleaning, the numbers may not align with other current or future publicly-available estimates. Any analyses, interpretations, or conclusions reached regarding these data reflect those of the author and not CMQCC or CDPH.</a:t>
            </a:r>
            <a:endPar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ＭＳ Ｐゴシック" charset="-128"/>
              <a:cs typeface="+mn-cs"/>
            </a:endParaRPr>
          </a:p>
        </p:txBody>
      </p:sp>
      <p:graphicFrame>
        <p:nvGraphicFramePr>
          <p:cNvPr id="4" name="Chart 3">
            <a:extLst>
              <a:ext uri="{FF2B5EF4-FFF2-40B4-BE49-F238E27FC236}">
                <a16:creationId xmlns:a16="http://schemas.microsoft.com/office/drawing/2014/main" id="{B6D39941-4601-E007-328E-3015F8841C73}"/>
              </a:ext>
            </a:extLst>
          </p:cNvPr>
          <p:cNvGraphicFramePr>
            <a:graphicFrameLocks/>
          </p:cNvGraphicFramePr>
          <p:nvPr/>
        </p:nvGraphicFramePr>
        <p:xfrm>
          <a:off x="1371600" y="1424152"/>
          <a:ext cx="9448800" cy="4673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3207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3A3A1F-118C-115A-A52F-9D4DA75F1D85}"/>
              </a:ext>
            </a:extLst>
          </p:cNvPr>
          <p:cNvSpPr/>
          <p:nvPr/>
        </p:nvSpPr>
        <p:spPr>
          <a:xfrm>
            <a:off x="0" y="0"/>
            <a:ext cx="2995448" cy="6858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black and white logo&#10;&#10;Description automatically generated with low confidence">
            <a:extLst>
              <a:ext uri="{FF2B5EF4-FFF2-40B4-BE49-F238E27FC236}">
                <a16:creationId xmlns:a16="http://schemas.microsoft.com/office/drawing/2014/main" id="{8E8AC25D-563E-AA7E-9F74-08BAD937FAC9}"/>
              </a:ext>
            </a:extLst>
          </p:cNvPr>
          <p:cNvPicPr>
            <a:picLocks noGrp="1" noChangeAspect="1"/>
          </p:cNvPicPr>
          <p:nvPr>
            <p:ph idx="1"/>
          </p:nvPr>
        </p:nvPicPr>
        <p:blipFill>
          <a:blip r:embed="rId2"/>
          <a:stretch>
            <a:fillRect/>
          </a:stretch>
        </p:blipFill>
        <p:spPr>
          <a:xfrm>
            <a:off x="436179" y="6345130"/>
            <a:ext cx="1854367" cy="357352"/>
          </a:xfrm>
        </p:spPr>
      </p:pic>
      <p:sp>
        <p:nvSpPr>
          <p:cNvPr id="2" name="Title 1">
            <a:extLst>
              <a:ext uri="{FF2B5EF4-FFF2-40B4-BE49-F238E27FC236}">
                <a16:creationId xmlns:a16="http://schemas.microsoft.com/office/drawing/2014/main" id="{D6057B75-04DE-3A39-F3CB-F19575469305}"/>
              </a:ext>
            </a:extLst>
          </p:cNvPr>
          <p:cNvSpPr>
            <a:spLocks noGrp="1"/>
          </p:cNvSpPr>
          <p:nvPr>
            <p:ph type="title"/>
          </p:nvPr>
        </p:nvSpPr>
        <p:spPr>
          <a:xfrm>
            <a:off x="154501" y="544056"/>
            <a:ext cx="2840947" cy="1325563"/>
          </a:xfrm>
        </p:spPr>
        <p:txBody>
          <a:bodyPr>
            <a:noAutofit/>
          </a:bodyPr>
          <a:lstStyle/>
          <a:p>
            <a:r>
              <a:rPr lang="en-US" sz="3600" b="1" dirty="0">
                <a:latin typeface=""/>
              </a:rPr>
              <a:t>Continuing Education Notice</a:t>
            </a:r>
          </a:p>
        </p:txBody>
      </p:sp>
      <p:sp>
        <p:nvSpPr>
          <p:cNvPr id="8" name="Content Placeholder 2">
            <a:extLst>
              <a:ext uri="{FF2B5EF4-FFF2-40B4-BE49-F238E27FC236}">
                <a16:creationId xmlns:a16="http://schemas.microsoft.com/office/drawing/2014/main" id="{CD649A3F-45D2-DAC4-E70D-1DA3A8135BEF}"/>
              </a:ext>
            </a:extLst>
          </p:cNvPr>
          <p:cNvSpPr txBox="1">
            <a:spLocks/>
          </p:cNvSpPr>
          <p:nvPr/>
        </p:nvSpPr>
        <p:spPr>
          <a:xfrm>
            <a:off x="3372787" y="987425"/>
            <a:ext cx="8454452" cy="5218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cs typeface="Calibri" panose="020F0502020204030204" pitchFamily="34" charset="0"/>
              </a:rPr>
              <a:t>In order to receive contact hours (RN) for this webinar, please complete the evaluation via the link, which will be sent to you </a:t>
            </a:r>
            <a:r>
              <a:rPr lang="en-US" sz="3600" dirty="0">
                <a:cs typeface="Calibri" panose="020F0502020204030204" pitchFamily="34" charset="0"/>
              </a:rPr>
              <a:t>48</a:t>
            </a:r>
            <a:r>
              <a:rPr lang="en-US" sz="3200" dirty="0">
                <a:cs typeface="Calibri" panose="020F0502020204030204" pitchFamily="34" charset="0"/>
              </a:rPr>
              <a:t> hours after this webinar.</a:t>
            </a:r>
            <a:br>
              <a:rPr lang="en-US" sz="3200" dirty="0">
                <a:cs typeface="Calibri" panose="020F0502020204030204" pitchFamily="34" charset="0"/>
              </a:rPr>
            </a:br>
            <a:br>
              <a:rPr lang="en-US" sz="3200" dirty="0">
                <a:cs typeface="Calibri" panose="020F0502020204030204" pitchFamily="34" charset="0"/>
              </a:rPr>
            </a:br>
            <a:r>
              <a:rPr lang="en-US" sz="3200" dirty="0">
                <a:cs typeface="Calibri" panose="020F0502020204030204" pitchFamily="34" charset="0"/>
              </a:rPr>
              <a:t>You must be in attendance on the webinar for a minimum of 50 minutes for a contact hour to be awarded.</a:t>
            </a:r>
            <a:br>
              <a:rPr lang="en-US" sz="2000" b="1" dirty="0">
                <a:cs typeface="Calibri" panose="020F0502020204030204" pitchFamily="34" charset="0"/>
              </a:rPr>
            </a:br>
            <a:endParaRPr lang="en-US" sz="3600" dirty="0"/>
          </a:p>
          <a:p>
            <a:endParaRPr lang="en-US" dirty="0"/>
          </a:p>
        </p:txBody>
      </p:sp>
    </p:spTree>
    <p:extLst>
      <p:ext uri="{BB962C8B-B14F-4D97-AF65-F5344CB8AC3E}">
        <p14:creationId xmlns:p14="http://schemas.microsoft.com/office/powerpoint/2010/main" val="4287593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B0E73B-7BC6-A504-9E82-7B4459D09AD4}"/>
              </a:ext>
            </a:extLst>
          </p:cNvPr>
          <p:cNvSpPr>
            <a:spLocks noGrp="1"/>
          </p:cNvSpPr>
          <p:nvPr>
            <p:ph type="title"/>
          </p:nvPr>
        </p:nvSpPr>
        <p:spPr/>
        <p:txBody>
          <a:bodyPr/>
          <a:lstStyle/>
          <a:p>
            <a:r>
              <a:rPr lang="en-US" dirty="0"/>
              <a:t>Exclusive Breastfeeding</a:t>
            </a:r>
          </a:p>
        </p:txBody>
      </p:sp>
      <p:sp>
        <p:nvSpPr>
          <p:cNvPr id="9" name="TextBox 8">
            <a:extLst>
              <a:ext uri="{FF2B5EF4-FFF2-40B4-BE49-F238E27FC236}">
                <a16:creationId xmlns:a16="http://schemas.microsoft.com/office/drawing/2014/main" id="{52BFB475-C55C-43E2-FCE7-9E2B0001F763}"/>
              </a:ext>
            </a:extLst>
          </p:cNvPr>
          <p:cNvSpPr txBox="1"/>
          <p:nvPr/>
        </p:nvSpPr>
        <p:spPr>
          <a:xfrm>
            <a:off x="18393" y="6494291"/>
            <a:ext cx="35814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Source: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hlinkClick r:id="rId3"/>
              </a:rPr>
              <a:t>CDPH Data Dashboard</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endParaRPr>
          </a:p>
        </p:txBody>
      </p:sp>
      <p:graphicFrame>
        <p:nvGraphicFramePr>
          <p:cNvPr id="10" name="Chart 9">
            <a:extLst>
              <a:ext uri="{FF2B5EF4-FFF2-40B4-BE49-F238E27FC236}">
                <a16:creationId xmlns:a16="http://schemas.microsoft.com/office/drawing/2014/main" id="{DD363DDB-58D0-775E-FB62-F4FD6E112060}"/>
              </a:ext>
            </a:extLst>
          </p:cNvPr>
          <p:cNvGraphicFramePr>
            <a:graphicFrameLocks/>
          </p:cNvGraphicFramePr>
          <p:nvPr/>
        </p:nvGraphicFramePr>
        <p:xfrm>
          <a:off x="1676400" y="1600200"/>
          <a:ext cx="9226550" cy="474486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43089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8738A-CA71-441D-9E18-51709C1FA3F4}"/>
              </a:ext>
            </a:extLst>
          </p:cNvPr>
          <p:cNvSpPr>
            <a:spLocks noGrp="1"/>
          </p:cNvSpPr>
          <p:nvPr>
            <p:ph type="title"/>
          </p:nvPr>
        </p:nvSpPr>
        <p:spPr/>
        <p:txBody>
          <a:bodyPr/>
          <a:lstStyle/>
          <a:p>
            <a:r>
              <a:rPr lang="en-US" dirty="0"/>
              <a:t>Severe Maternal Morbidity</a:t>
            </a:r>
          </a:p>
        </p:txBody>
      </p:sp>
      <p:graphicFrame>
        <p:nvGraphicFramePr>
          <p:cNvPr id="5" name="Content Placeholder 4">
            <a:extLst>
              <a:ext uri="{FF2B5EF4-FFF2-40B4-BE49-F238E27FC236}">
                <a16:creationId xmlns:a16="http://schemas.microsoft.com/office/drawing/2014/main" id="{1F5FAA17-6E0A-C5EC-4A7B-6D81C0A6777E}"/>
              </a:ext>
            </a:extLst>
          </p:cNvPr>
          <p:cNvGraphicFramePr>
            <a:graphicFrameLocks noGrp="1"/>
          </p:cNvGraphicFramePr>
          <p:nvPr>
            <p:ph idx="1"/>
          </p:nvPr>
        </p:nvGraphicFramePr>
        <p:xfrm>
          <a:off x="609600" y="1768366"/>
          <a:ext cx="10744200" cy="500292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9071AB8E-D8AD-86AE-CE30-040FB85D65AA}"/>
              </a:ext>
            </a:extLst>
          </p:cNvPr>
          <p:cNvSpPr txBox="1"/>
          <p:nvPr/>
        </p:nvSpPr>
        <p:spPr>
          <a:xfrm>
            <a:off x="18393" y="6494291"/>
            <a:ext cx="35814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Source: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hlinkClick r:id="rId3"/>
              </a:rPr>
              <a:t>CDPH Data Dashboard</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Box 6">
            <a:extLst>
              <a:ext uri="{FF2B5EF4-FFF2-40B4-BE49-F238E27FC236}">
                <a16:creationId xmlns:a16="http://schemas.microsoft.com/office/drawing/2014/main" id="{4BD7B151-3477-B781-65F4-55F618ED93F4}"/>
              </a:ext>
            </a:extLst>
          </p:cNvPr>
          <p:cNvSpPr txBox="1"/>
          <p:nvPr/>
        </p:nvSpPr>
        <p:spPr>
          <a:xfrm rot="16200000">
            <a:off x="-972207" y="3367465"/>
            <a:ext cx="2819400" cy="38100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Rate per 10,000</a:t>
            </a:r>
          </a:p>
        </p:txBody>
      </p:sp>
    </p:spTree>
    <p:extLst>
      <p:ext uri="{BB962C8B-B14F-4D97-AF65-F5344CB8AC3E}">
        <p14:creationId xmlns:p14="http://schemas.microsoft.com/office/powerpoint/2010/main" val="2609395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8000">
              <a:srgbClr val="F8DCD5"/>
            </a:gs>
            <a:gs pos="38000">
              <a:srgbClr val="FFA7B6"/>
            </a:gs>
            <a:gs pos="95000">
              <a:srgbClr val="D96128"/>
            </a:gs>
          </a:gsLst>
          <a:path path="circle">
            <a:fillToRect r="100000" b="100000"/>
          </a:path>
        </a:gradFill>
        <a:effectLst/>
      </p:bgPr>
    </p:bg>
    <p:spTree>
      <p:nvGrpSpPr>
        <p:cNvPr id="1" name="Shape 412"/>
        <p:cNvGrpSpPr/>
        <p:nvPr/>
      </p:nvGrpSpPr>
      <p:grpSpPr>
        <a:xfrm>
          <a:off x="0" y="0"/>
          <a:ext cx="0" cy="0"/>
          <a:chOff x="0" y="0"/>
          <a:chExt cx="0" cy="0"/>
        </a:xfrm>
      </p:grpSpPr>
      <p:sp>
        <p:nvSpPr>
          <p:cNvPr id="418" name="Freeform: Shape 41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0" name="Freeform: Shape 41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3" name="Google Shape;413;p18"/>
          <p:cNvSpPr txBox="1"/>
          <p:nvPr/>
        </p:nvSpPr>
        <p:spPr>
          <a:xfrm>
            <a:off x="2555631" y="1441938"/>
            <a:ext cx="7080738" cy="3974124"/>
          </a:xfrm>
          <a:prstGeom prst="rect">
            <a:avLst/>
          </a:prstGeom>
        </p:spPr>
        <p:txBody>
          <a:bodyPr spcFirstLastPara="1" vert="horz" lIns="91440" tIns="45720" rIns="91440" bIns="45720" rtlCol="0" anchor="ctr" anchorCtr="0">
            <a:normAutofit fontScale="92500"/>
          </a:bodyPr>
          <a:lstStyle/>
          <a:p>
            <a:pPr marL="0" marR="0" lvl="0" indent="0" algn="ctr">
              <a:lnSpc>
                <a:spcPct val="90000"/>
              </a:lnSpc>
              <a:spcBef>
                <a:spcPct val="0"/>
              </a:spcBef>
              <a:spcAft>
                <a:spcPts val="600"/>
              </a:spcAft>
              <a:buClr>
                <a:srgbClr val="000000"/>
              </a:buClr>
              <a:buSzPts val="4800"/>
            </a:pPr>
            <a:r>
              <a:rPr lang="en-US" sz="5400" b="0" i="0" u="none" strike="noStrike" cap="none" dirty="0">
                <a:solidFill>
                  <a:schemeClr val="bg1">
                    <a:lumMod val="95000"/>
                    <a:lumOff val="5000"/>
                  </a:schemeClr>
                </a:solidFill>
                <a:latin typeface="Roboto" panose="02000000000000000000" pitchFamily="2" charset="0"/>
                <a:ea typeface="Roboto" panose="02000000000000000000" pitchFamily="2" charset="0"/>
                <a:cs typeface="+mj-cs"/>
                <a:sym typeface="Arial"/>
              </a:rPr>
              <a:t>Current CMQCC efforts imbued with maternal health </a:t>
            </a:r>
            <a:r>
              <a:rPr lang="en-US" sz="5400" b="0" i="0" u="none" strike="noStrike" cap="none" dirty="0">
                <a:solidFill>
                  <a:srgbClr val="D96128"/>
                </a:solidFill>
                <a:latin typeface="Roboto" panose="02000000000000000000" pitchFamily="2" charset="0"/>
                <a:ea typeface="Roboto" panose="02000000000000000000" pitchFamily="2" charset="0"/>
                <a:cs typeface="+mj-cs"/>
                <a:sym typeface="Arial"/>
              </a:rPr>
              <a:t>equity</a:t>
            </a:r>
            <a:r>
              <a:rPr lang="en-US" sz="5400" b="0" i="0" u="none" strike="noStrike" cap="none" dirty="0">
                <a:solidFill>
                  <a:schemeClr val="bg1">
                    <a:lumMod val="95000"/>
                    <a:lumOff val="5000"/>
                  </a:schemeClr>
                </a:solidFill>
                <a:latin typeface="Roboto" panose="02000000000000000000" pitchFamily="2" charset="0"/>
                <a:ea typeface="Roboto" panose="02000000000000000000" pitchFamily="2" charset="0"/>
                <a:cs typeface="+mj-cs"/>
                <a:sym typeface="Arial"/>
              </a:rPr>
              <a:t> focus, prioritizing community partnerships</a:t>
            </a:r>
          </a:p>
        </p:txBody>
      </p:sp>
      <p:pic>
        <p:nvPicPr>
          <p:cNvPr id="4" name="Content Placeholder 6" descr="A black and white logo&#10;&#10;Description automatically generated with low confidence">
            <a:extLst>
              <a:ext uri="{FF2B5EF4-FFF2-40B4-BE49-F238E27FC236}">
                <a16:creationId xmlns:a16="http://schemas.microsoft.com/office/drawing/2014/main" id="{D286477F-E739-5A5D-924B-6C6F8DDC1BC2}"/>
              </a:ext>
            </a:extLst>
          </p:cNvPr>
          <p:cNvPicPr>
            <a:picLocks noChangeAspect="1"/>
          </p:cNvPicPr>
          <p:nvPr/>
        </p:nvPicPr>
        <p:blipFill>
          <a:blip r:embed="rId3"/>
          <a:stretch>
            <a:fillRect/>
          </a:stretch>
        </p:blipFill>
        <p:spPr>
          <a:xfrm>
            <a:off x="436179" y="6345130"/>
            <a:ext cx="1854367" cy="357352"/>
          </a:xfrm>
          <a:prstGeom prst="rect">
            <a:avLst/>
          </a:prstGeom>
        </p:spPr>
      </p:pic>
    </p:spTree>
    <p:extLst>
      <p:ext uri="{BB962C8B-B14F-4D97-AF65-F5344CB8AC3E}">
        <p14:creationId xmlns:p14="http://schemas.microsoft.com/office/powerpoint/2010/main" val="1745231757"/>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sleeping with a baby&#10;&#10;Description automatically generated with medium confidence">
            <a:extLst>
              <a:ext uri="{FF2B5EF4-FFF2-40B4-BE49-F238E27FC236}">
                <a16:creationId xmlns:a16="http://schemas.microsoft.com/office/drawing/2014/main" id="{C1C8D9C7-70BC-4827-0E92-312B7813BD4E}"/>
              </a:ext>
            </a:extLst>
          </p:cNvPr>
          <p:cNvPicPr>
            <a:picLocks noGrp="1" noChangeAspect="1"/>
          </p:cNvPicPr>
          <p:nvPr>
            <p:ph type="pic" idx="1"/>
          </p:nvPr>
        </p:nvPicPr>
        <p:blipFill rotWithShape="1">
          <a:blip r:embed="rId3">
            <a:lum bright="70000" contrast="-70000"/>
          </a:blip>
          <a:srcRect t="7539" r="23010" b="11990"/>
          <a:stretch/>
        </p:blipFill>
        <p:spPr>
          <a:xfrm>
            <a:off x="3566160" y="822960"/>
            <a:ext cx="8668512" cy="6047850"/>
          </a:xfrm>
          <a:prstGeom prst="rect">
            <a:avLst/>
          </a:prstGeom>
        </p:spPr>
      </p:pic>
      <p:sp>
        <p:nvSpPr>
          <p:cNvPr id="17" name="Rectangle 1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35FB6CF-5480-6E12-5BAC-C0A4107CF5AB}"/>
              </a:ext>
            </a:extLst>
          </p:cNvPr>
          <p:cNvSpPr/>
          <p:nvPr/>
        </p:nvSpPr>
        <p:spPr>
          <a:xfrm>
            <a:off x="0" y="12809"/>
            <a:ext cx="12192000" cy="1425762"/>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319DC994-7D7B-75F3-2223-E33F215FA0EB}"/>
              </a:ext>
            </a:extLst>
          </p:cNvPr>
          <p:cNvSpPr>
            <a:spLocks noGrp="1"/>
          </p:cNvSpPr>
          <p:nvPr>
            <p:ph type="body" sz="half" idx="2"/>
          </p:nvPr>
        </p:nvSpPr>
        <p:spPr>
          <a:xfrm>
            <a:off x="395967" y="2768744"/>
            <a:ext cx="6666521" cy="3816894"/>
          </a:xfrm>
        </p:spPr>
        <p:txBody>
          <a:bodyPr vert="horz" lIns="91440" tIns="45720" rIns="91440" bIns="45720" rtlCol="0" anchor="t">
            <a:normAutofit fontScale="85000" lnSpcReduction="20000"/>
          </a:bodyPr>
          <a:lstStyle/>
          <a:p>
            <a:pPr indent="-228600">
              <a:buFont typeface="Arial" panose="020B0604020202020204" pitchFamily="34" charset="0"/>
              <a:buChar char="•"/>
            </a:pPr>
            <a:r>
              <a:rPr lang="en-US" sz="2800" dirty="0"/>
              <a:t>Anemia</a:t>
            </a:r>
          </a:p>
          <a:p>
            <a:pPr indent="-228600">
              <a:buFont typeface="Arial" panose="020B0604020202020204" pitchFamily="34" charset="0"/>
              <a:buChar char="•"/>
            </a:pPr>
            <a:r>
              <a:rPr lang="en-US" sz="2800" dirty="0"/>
              <a:t>Community Birth Partnership</a:t>
            </a:r>
          </a:p>
          <a:p>
            <a:pPr lvl="1" indent="-228600">
              <a:buFont typeface="Arial" panose="020B0604020202020204" pitchFamily="34" charset="0"/>
              <a:buChar char="•"/>
            </a:pPr>
            <a:r>
              <a:rPr lang="en-US" sz="2600" dirty="0"/>
              <a:t>Team-Based Care</a:t>
            </a:r>
          </a:p>
          <a:p>
            <a:pPr lvl="1" indent="-228600">
              <a:buFont typeface="Arial" panose="020B0604020202020204" pitchFamily="34" charset="0"/>
              <a:buChar char="•"/>
            </a:pPr>
            <a:r>
              <a:rPr lang="en-US" sz="2600" dirty="0"/>
              <a:t>Midwife Integration</a:t>
            </a:r>
          </a:p>
          <a:p>
            <a:pPr lvl="1" indent="-228600">
              <a:buFont typeface="Arial" panose="020B0604020202020204" pitchFamily="34" charset="0"/>
              <a:buChar char="•"/>
            </a:pPr>
            <a:r>
              <a:rPr lang="en-US" sz="2600" dirty="0"/>
              <a:t>Partnering with Doulas</a:t>
            </a:r>
          </a:p>
          <a:p>
            <a:pPr lvl="1" indent="-228600">
              <a:buFont typeface="Arial" panose="020B0604020202020204" pitchFamily="34" charset="0"/>
              <a:buChar char="•"/>
            </a:pPr>
            <a:r>
              <a:rPr lang="en-US" sz="2600" dirty="0"/>
              <a:t>Improving Transfer of Care </a:t>
            </a:r>
          </a:p>
          <a:p>
            <a:pPr indent="-228600">
              <a:buFont typeface="Arial" panose="020B0604020202020204" pitchFamily="34" charset="0"/>
              <a:buChar char="•"/>
            </a:pPr>
            <a:r>
              <a:rPr lang="en-US" sz="2800" dirty="0"/>
              <a:t>Preeclampsia</a:t>
            </a:r>
          </a:p>
          <a:p>
            <a:pPr lvl="1" indent="-228600">
              <a:buFont typeface="Arial" panose="020B0604020202020204" pitchFamily="34" charset="0"/>
              <a:buChar char="•"/>
            </a:pPr>
            <a:r>
              <a:rPr lang="en-US" sz="2600" dirty="0"/>
              <a:t>Low-Dose Aspirin Campaign</a:t>
            </a:r>
          </a:p>
          <a:p>
            <a:pPr indent="-228600">
              <a:buFont typeface="Arial" panose="020B0604020202020204" pitchFamily="34" charset="0"/>
              <a:buChar char="•"/>
            </a:pPr>
            <a:r>
              <a:rPr lang="en-US" sz="2800" dirty="0"/>
              <a:t>Pregnancy Associate Mortality Review</a:t>
            </a:r>
          </a:p>
          <a:p>
            <a:pPr indent="-228600">
              <a:buFont typeface="Arial" panose="020B0604020202020204" pitchFamily="34" charset="0"/>
              <a:buChar char="•"/>
            </a:pPr>
            <a:r>
              <a:rPr lang="en-US" sz="2800" dirty="0"/>
              <a:t>Sepsis</a:t>
            </a:r>
          </a:p>
          <a:p>
            <a:pPr indent="-228600">
              <a:buFont typeface="Arial" panose="020B0604020202020204" pitchFamily="34" charset="0"/>
              <a:buChar char="•"/>
            </a:pPr>
            <a:r>
              <a:rPr lang="en-US" sz="2800" dirty="0"/>
              <a:t>Post Partum Redesign</a:t>
            </a:r>
          </a:p>
          <a:p>
            <a:endParaRPr lang="en-US" sz="1700" dirty="0">
              <a:latin typeface="+mn-lt"/>
              <a:ea typeface="+mn-ea"/>
            </a:endParaRPr>
          </a:p>
          <a:p>
            <a:endParaRPr lang="en-US" sz="1700" dirty="0">
              <a:latin typeface="+mn-lt"/>
              <a:ea typeface="+mn-ea"/>
            </a:endParaRPr>
          </a:p>
        </p:txBody>
      </p:sp>
      <p:sp>
        <p:nvSpPr>
          <p:cNvPr id="2" name="Title 1">
            <a:extLst>
              <a:ext uri="{FF2B5EF4-FFF2-40B4-BE49-F238E27FC236}">
                <a16:creationId xmlns:a16="http://schemas.microsoft.com/office/drawing/2014/main" id="{12D331BF-D0EB-0977-3DB2-C11B399E1E43}"/>
              </a:ext>
            </a:extLst>
          </p:cNvPr>
          <p:cNvSpPr>
            <a:spLocks noGrp="1"/>
          </p:cNvSpPr>
          <p:nvPr>
            <p:ph type="title"/>
          </p:nvPr>
        </p:nvSpPr>
        <p:spPr>
          <a:xfrm>
            <a:off x="119743" y="151833"/>
            <a:ext cx="11952514" cy="1444798"/>
          </a:xfrm>
        </p:spPr>
        <p:txBody>
          <a:bodyPr vert="horz" lIns="91440" tIns="45720" rIns="91440" bIns="45720" rtlCol="0" anchor="b">
            <a:normAutofit fontScale="90000"/>
          </a:bodyPr>
          <a:lstStyle/>
          <a:p>
            <a:pPr algn="ctr"/>
            <a:r>
              <a:rPr lang="en-US" sz="4400" b="1" dirty="0">
                <a:sym typeface="Calibri"/>
              </a:rPr>
              <a:t>Comprehensive Approach to Addressing Disparities</a:t>
            </a:r>
            <a:br>
              <a:rPr lang="en-US" sz="2200" b="1" i="0" u="none" strike="noStrike" cap="none" dirty="0">
                <a:latin typeface="+mj-lt"/>
                <a:sym typeface="Arial"/>
              </a:rPr>
            </a:br>
            <a:endParaRPr lang="en-US" sz="2200" dirty="0">
              <a:latin typeface="+mj-lt"/>
            </a:endParaRPr>
          </a:p>
        </p:txBody>
      </p:sp>
      <p:sp>
        <p:nvSpPr>
          <p:cNvPr id="13" name="TextBox 12">
            <a:extLst>
              <a:ext uri="{FF2B5EF4-FFF2-40B4-BE49-F238E27FC236}">
                <a16:creationId xmlns:a16="http://schemas.microsoft.com/office/drawing/2014/main" id="{CE431F33-E3E2-5169-F5E7-F84AD4FEB3BF}"/>
              </a:ext>
            </a:extLst>
          </p:cNvPr>
          <p:cNvSpPr txBox="1"/>
          <p:nvPr/>
        </p:nvSpPr>
        <p:spPr>
          <a:xfrm>
            <a:off x="395967" y="1710933"/>
            <a:ext cx="6890657" cy="646331"/>
          </a:xfrm>
          <a:prstGeom prst="rect">
            <a:avLst/>
          </a:prstGeom>
          <a:noFill/>
        </p:spPr>
        <p:txBody>
          <a:bodyPr wrap="square" rtlCol="0">
            <a:spAutoFit/>
          </a:bodyPr>
          <a:lstStyle/>
          <a:p>
            <a:r>
              <a:rPr lang="en-US" sz="3600" b="1" dirty="0">
                <a:latin typeface="Roboto" panose="02000000000000000000" pitchFamily="2" charset="0"/>
                <a:ea typeface="Roboto" panose="02000000000000000000" pitchFamily="2" charset="0"/>
              </a:rPr>
              <a:t>CMQCC Initiatives &amp; Projects</a:t>
            </a:r>
          </a:p>
        </p:txBody>
      </p:sp>
    </p:spTree>
    <p:extLst>
      <p:ext uri="{BB962C8B-B14F-4D97-AF65-F5344CB8AC3E}">
        <p14:creationId xmlns:p14="http://schemas.microsoft.com/office/powerpoint/2010/main" val="1891102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17" name="Google Shape;489;p21">
            <a:extLst>
              <a:ext uri="{FF2B5EF4-FFF2-40B4-BE49-F238E27FC236}">
                <a16:creationId xmlns:a16="http://schemas.microsoft.com/office/drawing/2014/main" id="{146F653C-1A46-48B4-BEA9-DC6DE79030C6}"/>
              </a:ext>
            </a:extLst>
          </p:cNvPr>
          <p:cNvPicPr preferRelativeResize="0">
            <a:picLocks noChangeAspect="1"/>
          </p:cNvPicPr>
          <p:nvPr/>
        </p:nvPicPr>
        <p:blipFill rotWithShape="1">
          <a:blip r:embed="rId3">
            <a:alphaModFix/>
            <a:duotone>
              <a:schemeClr val="accent2">
                <a:shade val="45000"/>
                <a:satMod val="135000"/>
              </a:schemeClr>
              <a:prstClr val="white"/>
            </a:duotone>
          </a:blip>
          <a:srcRect l="16245" r="5830"/>
          <a:stretch/>
        </p:blipFill>
        <p:spPr>
          <a:xfrm>
            <a:off x="0" y="1617438"/>
            <a:ext cx="8998619" cy="5240562"/>
          </a:xfrm>
          <a:prstGeom prst="rect">
            <a:avLst/>
          </a:prstGeom>
          <a:noFill/>
          <a:ln>
            <a:no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E657201F-BB14-4199-49F3-464FF3A34D5C}"/>
              </a:ext>
            </a:extLst>
          </p:cNvPr>
          <p:cNvSpPr/>
          <p:nvPr/>
        </p:nvSpPr>
        <p:spPr>
          <a:xfrm rot="16200000">
            <a:off x="5189483" y="-5189483"/>
            <a:ext cx="1813034" cy="12192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46F2255F-CD27-537E-57F6-7CB2F1A2E075}"/>
              </a:ext>
            </a:extLst>
          </p:cNvPr>
          <p:cNvSpPr txBox="1">
            <a:spLocks/>
          </p:cNvSpPr>
          <p:nvPr/>
        </p:nvSpPr>
        <p:spPr>
          <a:xfrm>
            <a:off x="327920" y="243735"/>
            <a:ext cx="1123426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algn="ctr"/>
            <a:r>
              <a:rPr lang="en-US" sz="4000" b="1" dirty="0"/>
              <a:t>Pilot Birth Equity Initiative</a:t>
            </a:r>
          </a:p>
          <a:p>
            <a:pPr algn="ctr"/>
            <a:r>
              <a:rPr lang="en-US" sz="4000" b="1" dirty="0"/>
              <a:t>Tools Used By Five Pilot Hospitals</a:t>
            </a:r>
            <a:br>
              <a:rPr lang="en-US" b="1" dirty="0"/>
            </a:br>
            <a:endParaRPr lang="en-US" b="1" dirty="0"/>
          </a:p>
        </p:txBody>
      </p:sp>
      <p:pic>
        <p:nvPicPr>
          <p:cNvPr id="2" name="Content Placeholder 4" descr="Graphical user interface, text, application, website&#10;&#10;Description automatically generated">
            <a:extLst>
              <a:ext uri="{FF2B5EF4-FFF2-40B4-BE49-F238E27FC236}">
                <a16:creationId xmlns:a16="http://schemas.microsoft.com/office/drawing/2014/main" id="{F48B1B10-EDA9-364B-10E2-1F87C2A771B5}"/>
              </a:ext>
            </a:extLst>
          </p:cNvPr>
          <p:cNvPicPr>
            <a:picLocks noChangeAspect="1"/>
          </p:cNvPicPr>
          <p:nvPr/>
        </p:nvPicPr>
        <p:blipFill>
          <a:blip r:embed="rId4">
            <a:grayscl/>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638892" y="1861175"/>
            <a:ext cx="3225188" cy="4892362"/>
          </a:xfrm>
          <a:prstGeom prst="rect">
            <a:avLst/>
          </a:prstGeom>
          <a:effectLst>
            <a:outerShdw blurRad="50800" dist="38100" dir="13500000" algn="br" rotWithShape="0">
              <a:prstClr val="black">
                <a:alpha val="40000"/>
              </a:prstClr>
            </a:outerShdw>
          </a:effectLst>
        </p:spPr>
      </p:pic>
      <p:sp>
        <p:nvSpPr>
          <p:cNvPr id="10" name="TextBox 9">
            <a:extLst>
              <a:ext uri="{FF2B5EF4-FFF2-40B4-BE49-F238E27FC236}">
                <a16:creationId xmlns:a16="http://schemas.microsoft.com/office/drawing/2014/main" id="{190048F9-D52D-05CE-EAB3-C6CCF48C8D1A}"/>
              </a:ext>
            </a:extLst>
          </p:cNvPr>
          <p:cNvSpPr txBox="1"/>
          <p:nvPr/>
        </p:nvSpPr>
        <p:spPr>
          <a:xfrm>
            <a:off x="327920" y="1965638"/>
            <a:ext cx="5426229" cy="4739759"/>
          </a:xfrm>
          <a:prstGeom prst="rect">
            <a:avLst/>
          </a:prstGeom>
          <a:noFill/>
        </p:spPr>
        <p:txBody>
          <a:bodyPr wrap="square">
            <a:spAutoFit/>
          </a:bodyPr>
          <a:lstStyle/>
          <a:p>
            <a:pPr marL="285750" lvl="0" indent="-285750">
              <a:buClr>
                <a:srgbClr val="0B4B54"/>
              </a:buClr>
              <a:buSzPts val="2400"/>
              <a:buFont typeface="Arial" panose="020B0604020202020204" pitchFamily="34" charset="0"/>
              <a:buChar char="•"/>
            </a:pPr>
            <a:r>
              <a:rPr lang="en-US" b="1" dirty="0">
                <a:latin typeface="Roboto" panose="02000000000000000000" pitchFamily="2" charset="0"/>
                <a:ea typeface="Roboto" panose="02000000000000000000" pitchFamily="2" charset="0"/>
                <a:cs typeface="Trebuchet MS"/>
                <a:sym typeface="Trebuchet MS"/>
              </a:rPr>
              <a:t>Move beyond Implicit </a:t>
            </a:r>
            <a:r>
              <a:rPr lang="en-US" b="1" i="0" u="none" strike="noStrike" cap="none" dirty="0">
                <a:latin typeface="Roboto" panose="02000000000000000000" pitchFamily="2" charset="0"/>
                <a:ea typeface="Roboto" panose="02000000000000000000" pitchFamily="2" charset="0"/>
                <a:cs typeface="Trebuchet MS"/>
                <a:sym typeface="Trebuchet MS"/>
              </a:rPr>
              <a:t>Bias training</a:t>
            </a:r>
            <a:endParaRPr lang="en-US" dirty="0">
              <a:latin typeface="Roboto" panose="02000000000000000000" pitchFamily="2" charset="0"/>
              <a:ea typeface="Roboto" panose="02000000000000000000" pitchFamily="2" charset="0"/>
              <a:cs typeface="Trebuchet MS"/>
              <a:sym typeface="Trebuchet MS"/>
            </a:endParaRPr>
          </a:p>
          <a:p>
            <a:pPr marL="742950" lvl="1" indent="-285750">
              <a:buClr>
                <a:srgbClr val="0B4B54"/>
              </a:buClr>
              <a:buSzPts val="2400"/>
              <a:buFont typeface="Arial" panose="020B0604020202020204" pitchFamily="34" charset="0"/>
              <a:buChar char="•"/>
            </a:pPr>
            <a:r>
              <a:rPr lang="en-US" dirty="0">
                <a:latin typeface="Roboto" panose="02000000000000000000" pitchFamily="2" charset="0"/>
                <a:ea typeface="Roboto" panose="02000000000000000000" pitchFamily="2" charset="0"/>
                <a:cs typeface="Trebuchet MS"/>
                <a:sym typeface="Trebuchet MS"/>
              </a:rPr>
              <a:t>Hospital Action</a:t>
            </a:r>
            <a:r>
              <a:rPr lang="en-US" b="0" i="0" u="none" strike="noStrike" cap="none" dirty="0">
                <a:latin typeface="Roboto" panose="02000000000000000000" pitchFamily="2" charset="0"/>
                <a:ea typeface="Roboto" panose="02000000000000000000" pitchFamily="2" charset="0"/>
                <a:cs typeface="Trebuchet MS"/>
                <a:sym typeface="Trebuchet MS"/>
              </a:rPr>
              <a:t> Guide</a:t>
            </a:r>
            <a:endParaRPr lang="en-US" b="0" i="0" u="none" strike="noStrike" cap="none" dirty="0">
              <a:latin typeface="Roboto" panose="02000000000000000000" pitchFamily="2" charset="0"/>
              <a:ea typeface="Roboto" panose="02000000000000000000" pitchFamily="2" charset="0"/>
              <a:cs typeface="Arial"/>
              <a:sym typeface="Arial"/>
            </a:endParaRPr>
          </a:p>
          <a:p>
            <a:pPr marL="285750" marR="0" lvl="0" indent="-285750" algn="l" rtl="0">
              <a:lnSpc>
                <a:spcPct val="100000"/>
              </a:lnSpc>
              <a:spcBef>
                <a:spcPts val="600"/>
              </a:spcBef>
              <a:spcAft>
                <a:spcPts val="0"/>
              </a:spcAft>
              <a:buClr>
                <a:srgbClr val="0B4B54"/>
              </a:buClr>
              <a:buSzPts val="2400"/>
              <a:buFont typeface="Arial" panose="020B0604020202020204" pitchFamily="34" charset="0"/>
              <a:buChar char="•"/>
            </a:pPr>
            <a:r>
              <a:rPr lang="en-US" b="1" i="0" u="none" strike="noStrike" cap="none" dirty="0">
                <a:latin typeface="Roboto" panose="02000000000000000000" pitchFamily="2" charset="0"/>
                <a:ea typeface="Roboto" panose="02000000000000000000" pitchFamily="2" charset="0"/>
                <a:cs typeface="Trebuchet MS"/>
                <a:sym typeface="Trebuchet MS"/>
              </a:rPr>
              <a:t>Instill accountability</a:t>
            </a:r>
          </a:p>
          <a:p>
            <a:pPr marL="742950" lvl="1" indent="-285750">
              <a:spcBef>
                <a:spcPts val="600"/>
              </a:spcBef>
              <a:buClr>
                <a:srgbClr val="0B4B54"/>
              </a:buClr>
              <a:buSzPts val="2400"/>
              <a:buFont typeface="Arial" panose="020B0604020202020204" pitchFamily="34" charset="0"/>
              <a:buChar char="•"/>
            </a:pPr>
            <a:r>
              <a:rPr lang="en-US" b="0" i="0" u="none" strike="noStrike" cap="none" dirty="0">
                <a:latin typeface="Roboto" panose="02000000000000000000" pitchFamily="2" charset="0"/>
                <a:ea typeface="Roboto" panose="02000000000000000000" pitchFamily="2" charset="0"/>
                <a:cs typeface="Trebuchet MS"/>
                <a:sym typeface="Trebuchet MS"/>
              </a:rPr>
              <a:t>Sharing “Commitment to Safe and Equitable Care”</a:t>
            </a:r>
          </a:p>
          <a:p>
            <a:pPr marL="742950" lvl="1" indent="-285750">
              <a:spcBef>
                <a:spcPts val="600"/>
              </a:spcBef>
              <a:buClr>
                <a:srgbClr val="0B4B54"/>
              </a:buClr>
              <a:buSzPts val="2400"/>
              <a:buFont typeface="Arial" panose="020B0604020202020204" pitchFamily="34" charset="0"/>
              <a:buChar char="•"/>
            </a:pPr>
            <a:r>
              <a:rPr lang="en-US" b="0" i="0" u="none" strike="noStrike" cap="none" dirty="0">
                <a:latin typeface="Roboto" panose="02000000000000000000" pitchFamily="2" charset="0"/>
                <a:ea typeface="Roboto" panose="02000000000000000000" pitchFamily="2" charset="0"/>
                <a:cs typeface="Trebuchet MS"/>
                <a:sym typeface="Trebuchet MS"/>
              </a:rPr>
              <a:t>Collection of patient narratives/stories</a:t>
            </a:r>
            <a:endParaRPr lang="en-US" b="0" i="0" u="none" strike="noStrike" cap="none" dirty="0">
              <a:latin typeface="Roboto" panose="02000000000000000000" pitchFamily="2" charset="0"/>
              <a:ea typeface="Roboto" panose="02000000000000000000" pitchFamily="2" charset="0"/>
              <a:cs typeface="Arial"/>
              <a:sym typeface="Arial"/>
            </a:endParaRPr>
          </a:p>
          <a:p>
            <a:pPr marL="285750" marR="0" lvl="0" indent="-285750" algn="l" rtl="0">
              <a:lnSpc>
                <a:spcPct val="100000"/>
              </a:lnSpc>
              <a:spcBef>
                <a:spcPts val="600"/>
              </a:spcBef>
              <a:spcAft>
                <a:spcPts val="0"/>
              </a:spcAft>
              <a:buClr>
                <a:srgbClr val="0B4B54"/>
              </a:buClr>
              <a:buSzPts val="2400"/>
              <a:buFont typeface="Arial" panose="020B0604020202020204" pitchFamily="34" charset="0"/>
              <a:buChar char="•"/>
            </a:pPr>
            <a:r>
              <a:rPr lang="en-US" b="1" i="0" u="none" strike="noStrike" cap="none" dirty="0">
                <a:latin typeface="Roboto" panose="02000000000000000000" pitchFamily="2" charset="0"/>
                <a:ea typeface="Roboto" panose="02000000000000000000" pitchFamily="2" charset="0"/>
                <a:cs typeface="Trebuchet MS"/>
                <a:sym typeface="Trebuchet MS"/>
              </a:rPr>
              <a:t>Practice Active Listening</a:t>
            </a:r>
            <a:endParaRPr lang="en-US" dirty="0">
              <a:latin typeface="Roboto" panose="02000000000000000000" pitchFamily="2" charset="0"/>
              <a:ea typeface="Roboto" panose="02000000000000000000" pitchFamily="2" charset="0"/>
              <a:cs typeface="Trebuchet MS"/>
              <a:sym typeface="Trebuchet MS"/>
            </a:endParaRPr>
          </a:p>
          <a:p>
            <a:pPr marL="742950" lvl="1" indent="-285750">
              <a:spcBef>
                <a:spcPts val="600"/>
              </a:spcBef>
              <a:buClr>
                <a:srgbClr val="0B4B54"/>
              </a:buClr>
              <a:buSzPts val="2400"/>
              <a:buFont typeface="Arial" panose="020B0604020202020204" pitchFamily="34" charset="0"/>
              <a:buChar char="•"/>
            </a:pPr>
            <a:r>
              <a:rPr lang="en-US" b="0" i="0" u="none" strike="noStrike" cap="none" dirty="0">
                <a:latin typeface="Roboto" panose="02000000000000000000" pitchFamily="2" charset="0"/>
                <a:ea typeface="Roboto" panose="02000000000000000000" pitchFamily="2" charset="0"/>
                <a:cs typeface="Trebuchet MS"/>
                <a:sym typeface="Trebuchet MS"/>
              </a:rPr>
              <a:t>CDC Hear HER Campaign</a:t>
            </a:r>
            <a:endParaRPr lang="en-US" b="0" i="0" u="none" strike="noStrike" cap="none" dirty="0">
              <a:latin typeface="Roboto" panose="02000000000000000000" pitchFamily="2" charset="0"/>
              <a:ea typeface="Roboto" panose="02000000000000000000" pitchFamily="2" charset="0"/>
              <a:cs typeface="Arial"/>
              <a:sym typeface="Arial"/>
            </a:endParaRPr>
          </a:p>
          <a:p>
            <a:pPr marL="285750" marR="0" lvl="0" indent="-285750" algn="l" rtl="0">
              <a:lnSpc>
                <a:spcPct val="100000"/>
              </a:lnSpc>
              <a:spcBef>
                <a:spcPts val="600"/>
              </a:spcBef>
              <a:spcAft>
                <a:spcPts val="0"/>
              </a:spcAft>
              <a:buClr>
                <a:srgbClr val="0B4B54"/>
              </a:buClr>
              <a:buSzPts val="2400"/>
              <a:buFont typeface="Arial" panose="020B0604020202020204" pitchFamily="34" charset="0"/>
              <a:buChar char="•"/>
            </a:pPr>
            <a:r>
              <a:rPr lang="en-US" b="1" i="0" u="none" strike="noStrike" cap="none" dirty="0">
                <a:latin typeface="Roboto" panose="02000000000000000000" pitchFamily="2" charset="0"/>
                <a:ea typeface="Roboto" panose="02000000000000000000" pitchFamily="2" charset="0"/>
                <a:cs typeface="Trebuchet MS"/>
                <a:sym typeface="Trebuchet MS"/>
              </a:rPr>
              <a:t>Use Data to Drive </a:t>
            </a:r>
            <a:r>
              <a:rPr lang="en-US" b="1" dirty="0">
                <a:latin typeface="Roboto" panose="02000000000000000000" pitchFamily="2" charset="0"/>
                <a:ea typeface="Roboto" panose="02000000000000000000" pitchFamily="2" charset="0"/>
                <a:cs typeface="Trebuchet MS"/>
                <a:sym typeface="Trebuchet MS"/>
              </a:rPr>
              <a:t>C</a:t>
            </a:r>
            <a:r>
              <a:rPr lang="en-US" b="1" i="0" u="none" strike="noStrike" cap="none" dirty="0">
                <a:latin typeface="Roboto" panose="02000000000000000000" pitchFamily="2" charset="0"/>
                <a:ea typeface="Roboto" panose="02000000000000000000" pitchFamily="2" charset="0"/>
                <a:cs typeface="Trebuchet MS"/>
                <a:sym typeface="Trebuchet MS"/>
              </a:rPr>
              <a:t>hange</a:t>
            </a:r>
            <a:endParaRPr lang="en-US" b="1" dirty="0">
              <a:latin typeface="Roboto" panose="02000000000000000000" pitchFamily="2" charset="0"/>
              <a:ea typeface="Roboto" panose="02000000000000000000" pitchFamily="2" charset="0"/>
              <a:cs typeface="Trebuchet MS"/>
              <a:sym typeface="Trebuchet MS"/>
            </a:endParaRPr>
          </a:p>
          <a:p>
            <a:pPr marL="742950" lvl="1" indent="-285750">
              <a:spcBef>
                <a:spcPts val="600"/>
              </a:spcBef>
              <a:buClr>
                <a:srgbClr val="0B4B54"/>
              </a:buClr>
              <a:buSzPts val="2400"/>
              <a:buFont typeface="Arial" panose="020B0604020202020204" pitchFamily="34" charset="0"/>
              <a:buChar char="•"/>
            </a:pPr>
            <a:r>
              <a:rPr lang="en-US" b="0" i="0" u="none" strike="noStrike" cap="none" dirty="0">
                <a:latin typeface="Roboto" panose="02000000000000000000" pitchFamily="2" charset="0"/>
                <a:ea typeface="Roboto" panose="02000000000000000000" pitchFamily="2" charset="0"/>
                <a:cs typeface="Trebuchet MS"/>
                <a:sym typeface="Trebuchet MS"/>
              </a:rPr>
              <a:t>Stratify outcomes by race/ethnicity </a:t>
            </a:r>
            <a:br>
              <a:rPr lang="en-US" b="0" i="0" u="none" strike="noStrike" cap="none" dirty="0">
                <a:latin typeface="Roboto" panose="02000000000000000000" pitchFamily="2" charset="0"/>
                <a:ea typeface="Roboto" panose="02000000000000000000" pitchFamily="2" charset="0"/>
                <a:cs typeface="Trebuchet MS"/>
                <a:sym typeface="Trebuchet MS"/>
              </a:rPr>
            </a:br>
            <a:r>
              <a:rPr lang="en-US" dirty="0">
                <a:latin typeface="Roboto" panose="02000000000000000000" pitchFamily="2" charset="0"/>
                <a:ea typeface="Roboto" panose="02000000000000000000" pitchFamily="2" charset="0"/>
                <a:cs typeface="Trebuchet MS"/>
                <a:sym typeface="Trebuchet MS"/>
              </a:rPr>
              <a:t>(</a:t>
            </a:r>
            <a:r>
              <a:rPr lang="en-US" b="0" i="0" u="none" strike="noStrike" cap="none" dirty="0">
                <a:latin typeface="Roboto" panose="02000000000000000000" pitchFamily="2" charset="0"/>
                <a:ea typeface="Roboto" panose="02000000000000000000" pitchFamily="2" charset="0"/>
                <a:cs typeface="Trebuchet MS"/>
                <a:sym typeface="Trebuchet MS"/>
              </a:rPr>
              <a:t>CMQCC Maternal Data Center)</a:t>
            </a:r>
            <a:endParaRPr lang="en-US" b="0" i="0" u="none" strike="noStrike" cap="none" dirty="0">
              <a:latin typeface="Roboto" panose="02000000000000000000" pitchFamily="2" charset="0"/>
              <a:ea typeface="Roboto" panose="02000000000000000000" pitchFamily="2" charset="0"/>
              <a:cs typeface="Arial"/>
              <a:sym typeface="Arial"/>
            </a:endParaRPr>
          </a:p>
          <a:p>
            <a:pPr marL="285750" marR="0" lvl="0" indent="-285750" algn="l" rtl="0">
              <a:lnSpc>
                <a:spcPct val="100000"/>
              </a:lnSpc>
              <a:spcBef>
                <a:spcPts val="600"/>
              </a:spcBef>
              <a:spcAft>
                <a:spcPts val="0"/>
              </a:spcAft>
              <a:buClr>
                <a:srgbClr val="0B4B54"/>
              </a:buClr>
              <a:buSzPts val="2400"/>
              <a:buFont typeface="Arial" panose="020B0604020202020204" pitchFamily="34" charset="0"/>
              <a:buChar char="•"/>
            </a:pPr>
            <a:r>
              <a:rPr lang="en-US" b="1" i="0" u="none" strike="noStrike" cap="none" dirty="0">
                <a:latin typeface="Roboto" panose="02000000000000000000" pitchFamily="2" charset="0"/>
                <a:ea typeface="Roboto" panose="02000000000000000000" pitchFamily="2" charset="0"/>
                <a:cs typeface="Trebuchet MS"/>
                <a:sym typeface="Trebuchet MS"/>
              </a:rPr>
              <a:t>Change Unit Culture</a:t>
            </a:r>
            <a:endParaRPr lang="en-US" dirty="0">
              <a:latin typeface="Roboto" panose="02000000000000000000" pitchFamily="2" charset="0"/>
              <a:ea typeface="Roboto" panose="02000000000000000000" pitchFamily="2" charset="0"/>
              <a:cs typeface="Trebuchet MS"/>
              <a:sym typeface="Trebuchet MS"/>
            </a:endParaRPr>
          </a:p>
          <a:p>
            <a:pPr marL="742950" lvl="1" indent="-285750">
              <a:spcBef>
                <a:spcPts val="600"/>
              </a:spcBef>
              <a:buClr>
                <a:srgbClr val="0B4B54"/>
              </a:buClr>
              <a:buSzPts val="2400"/>
              <a:buFont typeface="Arial" panose="020B0604020202020204" pitchFamily="34" charset="0"/>
              <a:buChar char="•"/>
            </a:pPr>
            <a:r>
              <a:rPr lang="en-US" dirty="0">
                <a:latin typeface="Roboto" panose="02000000000000000000" pitchFamily="2" charset="0"/>
                <a:ea typeface="Roboto" panose="02000000000000000000" pitchFamily="2" charset="0"/>
                <a:cs typeface="Trebuchet MS"/>
                <a:sym typeface="Trebuchet MS"/>
              </a:rPr>
              <a:t>Culture of equity survey</a:t>
            </a:r>
          </a:p>
          <a:p>
            <a:pPr marL="742950" lvl="1" indent="-285750">
              <a:spcBef>
                <a:spcPts val="600"/>
              </a:spcBef>
              <a:buClr>
                <a:srgbClr val="0B4B54"/>
              </a:buClr>
              <a:buSzPts val="2400"/>
              <a:buFont typeface="Arial" panose="020B0604020202020204" pitchFamily="34" charset="0"/>
              <a:buChar char="•"/>
            </a:pPr>
            <a:r>
              <a:rPr lang="en-US" b="0" i="0" u="none" strike="noStrike" cap="none" dirty="0">
                <a:latin typeface="Roboto" panose="02000000000000000000" pitchFamily="2" charset="0"/>
                <a:ea typeface="Roboto" panose="02000000000000000000" pitchFamily="2" charset="0"/>
                <a:cs typeface="Trebuchet MS"/>
                <a:sym typeface="Trebuchet MS"/>
              </a:rPr>
              <a:t>Address microaggressions</a:t>
            </a: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8927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3C70D57A-1C24-A874-7BBD-21A0AA20CDD9}"/>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colorTemperature colorTemp="7200"/>
                    </a14:imgEffect>
                    <a14:imgEffect>
                      <a14:saturation sat="66000"/>
                    </a14:imgEffect>
                  </a14:imgLayer>
                </a14:imgProps>
              </a:ext>
            </a:extLst>
          </a:blip>
          <a:stretch>
            <a:fillRect/>
          </a:stretch>
        </p:blipFill>
        <p:spPr>
          <a:xfrm>
            <a:off x="6734673" y="1036989"/>
            <a:ext cx="5155436" cy="6524631"/>
          </a:xfrm>
          <a:prstGeom prst="rect">
            <a:avLst/>
          </a:prstGeom>
        </p:spPr>
      </p:pic>
      <p:sp>
        <p:nvSpPr>
          <p:cNvPr id="7" name="Rectangle 6">
            <a:extLst>
              <a:ext uri="{FF2B5EF4-FFF2-40B4-BE49-F238E27FC236}">
                <a16:creationId xmlns:a16="http://schemas.microsoft.com/office/drawing/2014/main" id="{E657201F-BB14-4199-49F3-464FF3A34D5C}"/>
              </a:ext>
            </a:extLst>
          </p:cNvPr>
          <p:cNvSpPr/>
          <p:nvPr/>
        </p:nvSpPr>
        <p:spPr>
          <a:xfrm rot="16200000">
            <a:off x="5189483" y="-5189483"/>
            <a:ext cx="1813034" cy="12192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46F2255F-CD27-537E-57F6-7CB2F1A2E075}"/>
              </a:ext>
            </a:extLst>
          </p:cNvPr>
          <p:cNvSpPr txBox="1">
            <a:spLocks/>
          </p:cNvSpPr>
          <p:nvPr/>
        </p:nvSpPr>
        <p:spPr>
          <a:xfrm>
            <a:off x="327920" y="243735"/>
            <a:ext cx="1123426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algn="ctr"/>
            <a:r>
              <a:rPr lang="en-US" sz="4000" b="1" dirty="0"/>
              <a:t>Pilot Birth Equity Initiative</a:t>
            </a:r>
          </a:p>
          <a:p>
            <a:pPr algn="ctr"/>
            <a:r>
              <a:rPr lang="en-US" sz="4000" b="1" dirty="0"/>
              <a:t>Tools Used By Five Pilot Hospitals</a:t>
            </a:r>
            <a:br>
              <a:rPr lang="en-US" b="1" dirty="0"/>
            </a:br>
            <a:endParaRPr lang="en-US" b="1" dirty="0"/>
          </a:p>
        </p:txBody>
      </p:sp>
      <p:sp>
        <p:nvSpPr>
          <p:cNvPr id="10" name="TextBox 9">
            <a:extLst>
              <a:ext uri="{FF2B5EF4-FFF2-40B4-BE49-F238E27FC236}">
                <a16:creationId xmlns:a16="http://schemas.microsoft.com/office/drawing/2014/main" id="{190048F9-D52D-05CE-EAB3-C6CCF48C8D1A}"/>
              </a:ext>
            </a:extLst>
          </p:cNvPr>
          <p:cNvSpPr txBox="1"/>
          <p:nvPr/>
        </p:nvSpPr>
        <p:spPr>
          <a:xfrm>
            <a:off x="1827756" y="2340551"/>
            <a:ext cx="6135963" cy="3970318"/>
          </a:xfrm>
          <a:prstGeom prst="rect">
            <a:avLst/>
          </a:prstGeom>
          <a:noFill/>
        </p:spPr>
        <p:txBody>
          <a:bodyPr wrap="square">
            <a:spAutoFit/>
          </a:bodyPr>
          <a:lstStyle/>
          <a:p>
            <a:pPr marL="285750" lvl="0" indent="-285750">
              <a:buClr>
                <a:srgbClr val="0B4B54"/>
              </a:buClr>
              <a:buSzPts val="2400"/>
              <a:buFont typeface="Arial" panose="020B0604020202020204" pitchFamily="34" charset="0"/>
              <a:buChar char="•"/>
            </a:pPr>
            <a:r>
              <a:rPr lang="en-US" b="1" dirty="0">
                <a:latin typeface="Roboto" panose="02000000000000000000" pitchFamily="2" charset="0"/>
                <a:ea typeface="Roboto" panose="02000000000000000000" pitchFamily="2" charset="0"/>
                <a:sym typeface="Trebuchet MS"/>
              </a:rPr>
              <a:t>Martin Luther King, Jr. Community Hospital  </a:t>
            </a:r>
            <a:br>
              <a:rPr lang="en-US" b="1" dirty="0">
                <a:latin typeface="Roboto" panose="02000000000000000000" pitchFamily="2" charset="0"/>
                <a:ea typeface="Roboto" panose="02000000000000000000" pitchFamily="2" charset="0"/>
                <a:sym typeface="Trebuchet MS"/>
              </a:rPr>
            </a:br>
            <a:r>
              <a:rPr lang="en-US" b="1" dirty="0">
                <a:latin typeface="Roboto" panose="02000000000000000000" pitchFamily="2" charset="0"/>
                <a:ea typeface="Roboto" panose="02000000000000000000" pitchFamily="2" charset="0"/>
                <a:sym typeface="Trebuchet MS"/>
              </a:rPr>
              <a:t>(Los Angeles)</a:t>
            </a:r>
          </a:p>
          <a:p>
            <a:pPr lvl="0">
              <a:buClr>
                <a:srgbClr val="0B4B54"/>
              </a:buClr>
              <a:buSzPts val="2400"/>
            </a:pPr>
            <a:endParaRPr lang="en-US" b="1" dirty="0">
              <a:latin typeface="Roboto" panose="02000000000000000000" pitchFamily="2" charset="0"/>
              <a:ea typeface="Roboto" panose="02000000000000000000" pitchFamily="2" charset="0"/>
              <a:sym typeface="Trebuchet MS"/>
            </a:endParaRPr>
          </a:p>
          <a:p>
            <a:pPr marL="285750" lvl="0" indent="-285750">
              <a:buClr>
                <a:srgbClr val="0B4B54"/>
              </a:buClr>
              <a:buSzPts val="2400"/>
              <a:buFont typeface="Arial" panose="020B0604020202020204" pitchFamily="34" charset="0"/>
              <a:buChar char="•"/>
            </a:pPr>
            <a:r>
              <a:rPr lang="en-US" b="1" dirty="0">
                <a:latin typeface="Roboto" panose="02000000000000000000" pitchFamily="2" charset="0"/>
                <a:ea typeface="Roboto" panose="02000000000000000000" pitchFamily="2" charset="0"/>
                <a:sym typeface="Trebuchet MS"/>
              </a:rPr>
              <a:t>Miller Children’s Hospital – Memorial Care </a:t>
            </a:r>
            <a:br>
              <a:rPr lang="en-US" b="1" dirty="0">
                <a:latin typeface="Roboto" panose="02000000000000000000" pitchFamily="2" charset="0"/>
                <a:ea typeface="Roboto" panose="02000000000000000000" pitchFamily="2" charset="0"/>
                <a:sym typeface="Trebuchet MS"/>
              </a:rPr>
            </a:br>
            <a:r>
              <a:rPr lang="en-US" b="1" dirty="0">
                <a:latin typeface="Roboto" panose="02000000000000000000" pitchFamily="2" charset="0"/>
                <a:ea typeface="Roboto" panose="02000000000000000000" pitchFamily="2" charset="0"/>
                <a:sym typeface="Trebuchet MS"/>
              </a:rPr>
              <a:t>(Long Beach)</a:t>
            </a:r>
          </a:p>
          <a:p>
            <a:pPr marL="285750" lvl="0" indent="-285750">
              <a:buClr>
                <a:srgbClr val="0B4B54"/>
              </a:buClr>
              <a:buSzPts val="2400"/>
              <a:buFont typeface="Arial" panose="020B0604020202020204" pitchFamily="34" charset="0"/>
              <a:buChar char="•"/>
            </a:pPr>
            <a:endParaRPr lang="en-US" b="1" dirty="0">
              <a:latin typeface="Roboto" panose="02000000000000000000" pitchFamily="2" charset="0"/>
              <a:ea typeface="Roboto" panose="02000000000000000000" pitchFamily="2" charset="0"/>
              <a:sym typeface="Trebuchet MS"/>
            </a:endParaRPr>
          </a:p>
          <a:p>
            <a:pPr marL="285750" lvl="0" indent="-285750">
              <a:buClr>
                <a:srgbClr val="0B4B54"/>
              </a:buClr>
              <a:buSzPts val="2400"/>
              <a:buFont typeface="Arial" panose="020B0604020202020204" pitchFamily="34" charset="0"/>
              <a:buChar char="•"/>
            </a:pPr>
            <a:r>
              <a:rPr lang="en-US" b="1" dirty="0">
                <a:latin typeface="Roboto" panose="02000000000000000000" pitchFamily="2" charset="0"/>
                <a:ea typeface="Roboto" panose="02000000000000000000" pitchFamily="2" charset="0"/>
              </a:rPr>
              <a:t>Alta Bates Summit Medical Center </a:t>
            </a:r>
            <a:br>
              <a:rPr lang="en-US" b="1" dirty="0">
                <a:latin typeface="Roboto" panose="02000000000000000000" pitchFamily="2" charset="0"/>
                <a:ea typeface="Roboto" panose="02000000000000000000" pitchFamily="2" charset="0"/>
              </a:rPr>
            </a:br>
            <a:r>
              <a:rPr lang="en-US" b="1" dirty="0">
                <a:latin typeface="Roboto" panose="02000000000000000000" pitchFamily="2" charset="0"/>
                <a:ea typeface="Roboto" panose="02000000000000000000" pitchFamily="2" charset="0"/>
              </a:rPr>
              <a:t>(Bay Area)</a:t>
            </a:r>
          </a:p>
          <a:p>
            <a:pPr marL="285750" lvl="0" indent="-285750">
              <a:buClr>
                <a:srgbClr val="0B4B54"/>
              </a:buClr>
              <a:buSzPts val="2400"/>
              <a:buFont typeface="Arial" panose="020B0604020202020204" pitchFamily="34" charset="0"/>
              <a:buChar char="•"/>
            </a:pPr>
            <a:endParaRPr lang="en-US" b="1" dirty="0">
              <a:latin typeface="Roboto" panose="02000000000000000000" pitchFamily="2" charset="0"/>
              <a:ea typeface="Roboto" panose="02000000000000000000" pitchFamily="2" charset="0"/>
            </a:endParaRPr>
          </a:p>
          <a:p>
            <a:pPr marL="285750" lvl="0" indent="-285750">
              <a:buClr>
                <a:srgbClr val="0B4B54"/>
              </a:buClr>
              <a:buSzPts val="2400"/>
              <a:buFont typeface="Arial" panose="020B0604020202020204" pitchFamily="34" charset="0"/>
              <a:buChar char="•"/>
            </a:pPr>
            <a:r>
              <a:rPr lang="en-US" b="1" dirty="0">
                <a:latin typeface="Roboto" panose="02000000000000000000" pitchFamily="2" charset="0"/>
                <a:ea typeface="Roboto" panose="02000000000000000000" pitchFamily="2" charset="0"/>
              </a:rPr>
              <a:t>Ronald Reagan UCLA Medical Center</a:t>
            </a:r>
            <a:br>
              <a:rPr lang="en-US" b="1" dirty="0">
                <a:latin typeface="Roboto" panose="02000000000000000000" pitchFamily="2" charset="0"/>
                <a:ea typeface="Roboto" panose="02000000000000000000" pitchFamily="2" charset="0"/>
              </a:rPr>
            </a:br>
            <a:r>
              <a:rPr lang="en-US" b="1" dirty="0">
                <a:latin typeface="Roboto" panose="02000000000000000000" pitchFamily="2" charset="0"/>
                <a:ea typeface="Roboto" panose="02000000000000000000" pitchFamily="2" charset="0"/>
              </a:rPr>
              <a:t>(Los Angeles)</a:t>
            </a:r>
          </a:p>
          <a:p>
            <a:pPr marL="285750" lvl="0" indent="-285750">
              <a:buClr>
                <a:srgbClr val="0B4B54"/>
              </a:buClr>
              <a:buSzPts val="2400"/>
              <a:buFont typeface="Arial" panose="020B0604020202020204" pitchFamily="34" charset="0"/>
              <a:buChar char="•"/>
            </a:pPr>
            <a:endParaRPr lang="en-US" b="1" dirty="0">
              <a:latin typeface="Roboto" panose="02000000000000000000" pitchFamily="2" charset="0"/>
              <a:ea typeface="Roboto" panose="02000000000000000000" pitchFamily="2" charset="0"/>
            </a:endParaRPr>
          </a:p>
          <a:p>
            <a:pPr marL="285750" lvl="0" indent="-285750">
              <a:buClr>
                <a:srgbClr val="0B4B54"/>
              </a:buClr>
              <a:buSzPts val="2400"/>
              <a:buFont typeface="Arial" panose="020B0604020202020204" pitchFamily="34" charset="0"/>
              <a:buChar char="•"/>
            </a:pPr>
            <a:r>
              <a:rPr lang="en-US" b="1" dirty="0">
                <a:latin typeface="Roboto" panose="02000000000000000000" pitchFamily="2" charset="0"/>
                <a:ea typeface="Roboto" panose="02000000000000000000" pitchFamily="2" charset="0"/>
              </a:rPr>
              <a:t>UCLA Santa Monica Medical Center</a:t>
            </a:r>
            <a:br>
              <a:rPr lang="en-US" b="1" dirty="0">
                <a:latin typeface="Roboto" panose="02000000000000000000" pitchFamily="2" charset="0"/>
                <a:ea typeface="Roboto" panose="02000000000000000000" pitchFamily="2" charset="0"/>
              </a:rPr>
            </a:br>
            <a:r>
              <a:rPr lang="en-US" b="1" dirty="0">
                <a:latin typeface="Roboto" panose="02000000000000000000" pitchFamily="2" charset="0"/>
                <a:ea typeface="Roboto" panose="02000000000000000000" pitchFamily="2" charset="0"/>
              </a:rPr>
              <a:t>(Santa Monica)</a:t>
            </a:r>
          </a:p>
        </p:txBody>
      </p:sp>
      <p:pic>
        <p:nvPicPr>
          <p:cNvPr id="8" name="Graphic 7" descr="Star with solid fill">
            <a:extLst>
              <a:ext uri="{FF2B5EF4-FFF2-40B4-BE49-F238E27FC236}">
                <a16:creationId xmlns:a16="http://schemas.microsoft.com/office/drawing/2014/main" id="{318618A0-7EAD-90C7-83A3-2FFAA12556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7843" y="3842104"/>
            <a:ext cx="457200" cy="457200"/>
          </a:xfrm>
          <a:prstGeom prst="rect">
            <a:avLst/>
          </a:prstGeom>
        </p:spPr>
      </p:pic>
      <p:pic>
        <p:nvPicPr>
          <p:cNvPr id="9" name="Graphic 8" descr="Star with solid fill">
            <a:extLst>
              <a:ext uri="{FF2B5EF4-FFF2-40B4-BE49-F238E27FC236}">
                <a16:creationId xmlns:a16="http://schemas.microsoft.com/office/drawing/2014/main" id="{8B6B4EC6-F231-D4FC-3A19-FEF1D84903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8799" y="5853669"/>
            <a:ext cx="457200" cy="457200"/>
          </a:xfrm>
          <a:prstGeom prst="rect">
            <a:avLst/>
          </a:prstGeom>
        </p:spPr>
      </p:pic>
      <p:pic>
        <p:nvPicPr>
          <p:cNvPr id="11" name="Graphic 10" descr="Star with solid fill">
            <a:extLst>
              <a:ext uri="{FF2B5EF4-FFF2-40B4-BE49-F238E27FC236}">
                <a16:creationId xmlns:a16="http://schemas.microsoft.com/office/drawing/2014/main" id="{DDCB19EF-56EA-9DBF-7600-26E9CD5165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16092" y="6049611"/>
            <a:ext cx="457200" cy="457200"/>
          </a:xfrm>
          <a:prstGeom prst="rect">
            <a:avLst/>
          </a:prstGeom>
        </p:spPr>
      </p:pic>
      <p:pic>
        <p:nvPicPr>
          <p:cNvPr id="12" name="Graphic 11" descr="Star with solid fill">
            <a:extLst>
              <a:ext uri="{FF2B5EF4-FFF2-40B4-BE49-F238E27FC236}">
                <a16:creationId xmlns:a16="http://schemas.microsoft.com/office/drawing/2014/main" id="{421F810B-5D96-9541-9166-6E7BACDC2F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59551" y="5706711"/>
            <a:ext cx="457200" cy="457200"/>
          </a:xfrm>
          <a:prstGeom prst="rect">
            <a:avLst/>
          </a:prstGeom>
        </p:spPr>
      </p:pic>
      <p:pic>
        <p:nvPicPr>
          <p:cNvPr id="13" name="Graphic 12" descr="Star with solid fill">
            <a:extLst>
              <a:ext uri="{FF2B5EF4-FFF2-40B4-BE49-F238E27FC236}">
                <a16:creationId xmlns:a16="http://schemas.microsoft.com/office/drawing/2014/main" id="{7E9E2E33-E346-F6D8-5A3B-886EDCD9E7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83416" y="5478111"/>
            <a:ext cx="457200" cy="457200"/>
          </a:xfrm>
          <a:prstGeom prst="rect">
            <a:avLst/>
          </a:prstGeom>
        </p:spPr>
      </p:pic>
    </p:spTree>
    <p:extLst>
      <p:ext uri="{BB962C8B-B14F-4D97-AF65-F5344CB8AC3E}">
        <p14:creationId xmlns:p14="http://schemas.microsoft.com/office/powerpoint/2010/main" val="3352460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8000">
              <a:srgbClr val="F8DCD5"/>
            </a:gs>
            <a:gs pos="38000">
              <a:srgbClr val="FFA7B6"/>
            </a:gs>
            <a:gs pos="95000">
              <a:srgbClr val="D96128"/>
            </a:gs>
          </a:gsLst>
          <a:path path="circle">
            <a:fillToRect r="100000" b="100000"/>
          </a:path>
        </a:gradFill>
        <a:effectLst/>
      </p:bgPr>
    </p:bg>
    <p:spTree>
      <p:nvGrpSpPr>
        <p:cNvPr id="1" name="Shape 412"/>
        <p:cNvGrpSpPr/>
        <p:nvPr/>
      </p:nvGrpSpPr>
      <p:grpSpPr>
        <a:xfrm>
          <a:off x="0" y="0"/>
          <a:ext cx="0" cy="0"/>
          <a:chOff x="0" y="0"/>
          <a:chExt cx="0" cy="0"/>
        </a:xfrm>
      </p:grpSpPr>
      <p:sp>
        <p:nvSpPr>
          <p:cNvPr id="418" name="Freeform: Shape 41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0" name="Freeform: Shape 41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3" name="Google Shape;413;p18"/>
          <p:cNvSpPr txBox="1"/>
          <p:nvPr/>
        </p:nvSpPr>
        <p:spPr>
          <a:xfrm>
            <a:off x="2555631" y="1441938"/>
            <a:ext cx="7080738" cy="3974124"/>
          </a:xfrm>
          <a:prstGeom prst="rect">
            <a:avLst/>
          </a:prstGeom>
        </p:spPr>
        <p:txBody>
          <a:bodyPr spcFirstLastPara="1" vert="horz" lIns="91440" tIns="45720" rIns="91440" bIns="45720" rtlCol="0" anchor="ctr" anchorCtr="0">
            <a:normAutofit/>
          </a:bodyPr>
          <a:lstStyle/>
          <a:p>
            <a:pPr lvl="0" algn="ctr">
              <a:lnSpc>
                <a:spcPct val="90000"/>
              </a:lnSpc>
              <a:spcBef>
                <a:spcPct val="0"/>
              </a:spcBef>
              <a:spcAft>
                <a:spcPts val="600"/>
              </a:spcAft>
              <a:buClr>
                <a:srgbClr val="000000"/>
              </a:buClr>
              <a:buSzPts val="4800"/>
            </a:pPr>
            <a:r>
              <a:rPr lang="en-US" sz="5400" b="0" i="0" u="none" strike="noStrike" cap="none" dirty="0">
                <a:solidFill>
                  <a:schemeClr val="bg1">
                    <a:lumMod val="95000"/>
                    <a:lumOff val="5000"/>
                  </a:schemeClr>
                </a:solidFill>
                <a:latin typeface="Roboto" panose="02000000000000000000" pitchFamily="2" charset="0"/>
                <a:ea typeface="Roboto" panose="02000000000000000000" pitchFamily="2" charset="0"/>
                <a:cs typeface="+mj-cs"/>
                <a:sym typeface="Arial"/>
              </a:rPr>
              <a:t>New maternal health </a:t>
            </a:r>
            <a:r>
              <a:rPr lang="en-US" sz="5400" b="0" i="0" u="none" strike="noStrike" cap="none" dirty="0">
                <a:solidFill>
                  <a:srgbClr val="D96128"/>
                </a:solidFill>
                <a:latin typeface="Roboto" panose="02000000000000000000" pitchFamily="2" charset="0"/>
                <a:ea typeface="Roboto" panose="02000000000000000000" pitchFamily="2" charset="0"/>
                <a:cs typeface="+mj-cs"/>
                <a:sym typeface="Arial"/>
              </a:rPr>
              <a:t>equity</a:t>
            </a:r>
            <a:r>
              <a:rPr lang="en-US" sz="5400" b="0" i="0" u="none" strike="noStrike" cap="none" dirty="0">
                <a:solidFill>
                  <a:schemeClr val="bg1">
                    <a:lumMod val="95000"/>
                    <a:lumOff val="5000"/>
                  </a:schemeClr>
                </a:solidFill>
                <a:latin typeface="Roboto" panose="02000000000000000000" pitchFamily="2" charset="0"/>
                <a:ea typeface="Roboto" panose="02000000000000000000" pitchFamily="2" charset="0"/>
                <a:cs typeface="+mj-cs"/>
                <a:sym typeface="Arial"/>
              </a:rPr>
              <a:t> tools for CMQCC California member hospitals</a:t>
            </a:r>
          </a:p>
        </p:txBody>
      </p:sp>
      <p:pic>
        <p:nvPicPr>
          <p:cNvPr id="4" name="Content Placeholder 6" descr="A black and white logo&#10;&#10;Description automatically generated with low confidence">
            <a:extLst>
              <a:ext uri="{FF2B5EF4-FFF2-40B4-BE49-F238E27FC236}">
                <a16:creationId xmlns:a16="http://schemas.microsoft.com/office/drawing/2014/main" id="{D286477F-E739-5A5D-924B-6C6F8DDC1BC2}"/>
              </a:ext>
            </a:extLst>
          </p:cNvPr>
          <p:cNvPicPr>
            <a:picLocks noChangeAspect="1"/>
          </p:cNvPicPr>
          <p:nvPr/>
        </p:nvPicPr>
        <p:blipFill>
          <a:blip r:embed="rId3"/>
          <a:stretch>
            <a:fillRect/>
          </a:stretch>
        </p:blipFill>
        <p:spPr>
          <a:xfrm>
            <a:off x="436179" y="6345130"/>
            <a:ext cx="1854367" cy="357352"/>
          </a:xfrm>
          <a:prstGeom prst="rect">
            <a:avLst/>
          </a:prstGeom>
        </p:spPr>
      </p:pic>
    </p:spTree>
    <p:extLst>
      <p:ext uri="{BB962C8B-B14F-4D97-AF65-F5344CB8AC3E}">
        <p14:creationId xmlns:p14="http://schemas.microsoft.com/office/powerpoint/2010/main" val="1757568486"/>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7" name="Rectangle 6">
            <a:extLst>
              <a:ext uri="{FF2B5EF4-FFF2-40B4-BE49-F238E27FC236}">
                <a16:creationId xmlns:a16="http://schemas.microsoft.com/office/drawing/2014/main" id="{E657201F-BB14-4199-49F3-464FF3A34D5C}"/>
              </a:ext>
            </a:extLst>
          </p:cNvPr>
          <p:cNvSpPr/>
          <p:nvPr/>
        </p:nvSpPr>
        <p:spPr>
          <a:xfrm rot="16200000">
            <a:off x="5189483" y="-5189483"/>
            <a:ext cx="1813034" cy="12192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46F2255F-CD27-537E-57F6-7CB2F1A2E075}"/>
              </a:ext>
            </a:extLst>
          </p:cNvPr>
          <p:cNvSpPr txBox="1">
            <a:spLocks/>
          </p:cNvSpPr>
          <p:nvPr/>
        </p:nvSpPr>
        <p:spPr>
          <a:xfrm>
            <a:off x="411457" y="403263"/>
            <a:ext cx="1123426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algn="ctr"/>
            <a:r>
              <a:rPr lang="en-US" sz="4000" b="1" dirty="0"/>
              <a:t>Equity Tool - Culture of Equity Survey</a:t>
            </a:r>
            <a:br>
              <a:rPr lang="en-US" b="1" dirty="0"/>
            </a:br>
            <a:endParaRPr lang="en-US" b="1" dirty="0"/>
          </a:p>
        </p:txBody>
      </p:sp>
      <p:sp>
        <p:nvSpPr>
          <p:cNvPr id="23" name="Rounded Rectangle 22">
            <a:extLst>
              <a:ext uri="{FF2B5EF4-FFF2-40B4-BE49-F238E27FC236}">
                <a16:creationId xmlns:a16="http://schemas.microsoft.com/office/drawing/2014/main" id="{46D51B61-23DE-D9C1-54C2-0B01BFA22E75}"/>
              </a:ext>
            </a:extLst>
          </p:cNvPr>
          <p:cNvSpPr/>
          <p:nvPr/>
        </p:nvSpPr>
        <p:spPr>
          <a:xfrm>
            <a:off x="327920" y="1959429"/>
            <a:ext cx="11640923" cy="4654836"/>
          </a:xfrm>
          <a:prstGeom prst="roundRect">
            <a:avLst/>
          </a:prstGeom>
          <a:solidFill>
            <a:srgbClr val="67AE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241E47E-BF58-F5E4-FE2F-36EC83A6480C}"/>
              </a:ext>
            </a:extLst>
          </p:cNvPr>
          <p:cNvSpPr txBox="1"/>
          <p:nvPr/>
        </p:nvSpPr>
        <p:spPr>
          <a:xfrm>
            <a:off x="595242" y="5439074"/>
            <a:ext cx="5124729" cy="1015663"/>
          </a:xfrm>
          <a:prstGeom prst="rect">
            <a:avLst/>
          </a:prstGeom>
          <a:noFill/>
        </p:spPr>
        <p:txBody>
          <a:bodyPr wrap="square">
            <a:spAutoFit/>
          </a:bodyPr>
          <a:lstStyle/>
          <a:p>
            <a:pPr marL="342900" indent="-342900">
              <a:buClr>
                <a:srgbClr val="D96128"/>
              </a:buClr>
              <a:buFont typeface="Wingdings" pitchFamily="2" charset="2"/>
              <a:buChar char="ü"/>
            </a:pPr>
            <a:r>
              <a:rPr lang="en-US" sz="2000" b="1" dirty="0">
                <a:solidFill>
                  <a:schemeClr val="bg2"/>
                </a:solidFill>
                <a:latin typeface="Roboto" panose="02000000000000000000" pitchFamily="2" charset="0"/>
                <a:ea typeface="Roboto" panose="02000000000000000000" pitchFamily="2" charset="0"/>
              </a:rPr>
              <a:t>Designed to be administered to units to understand team members’ perspectives on equity</a:t>
            </a:r>
          </a:p>
        </p:txBody>
      </p:sp>
      <p:pic>
        <p:nvPicPr>
          <p:cNvPr id="27" name="Picture 26" descr="A picture containing text, night sky&#10;&#10;Description automatically generated">
            <a:extLst>
              <a:ext uri="{FF2B5EF4-FFF2-40B4-BE49-F238E27FC236}">
                <a16:creationId xmlns:a16="http://schemas.microsoft.com/office/drawing/2014/main" id="{9350C0EA-C5F3-37BD-145B-FD01B91F59D0}"/>
              </a:ext>
            </a:extLst>
          </p:cNvPr>
          <p:cNvPicPr>
            <a:picLocks noChangeAspect="1"/>
          </p:cNvPicPr>
          <p:nvPr/>
        </p:nvPicPr>
        <p:blipFill>
          <a:blip r:embed="rId3"/>
          <a:stretch>
            <a:fillRect/>
          </a:stretch>
        </p:blipFill>
        <p:spPr>
          <a:xfrm>
            <a:off x="-277587" y="1281201"/>
            <a:ext cx="8861245" cy="4416214"/>
          </a:xfrm>
          <a:prstGeom prst="rect">
            <a:avLst/>
          </a:prstGeom>
        </p:spPr>
      </p:pic>
      <p:sp>
        <p:nvSpPr>
          <p:cNvPr id="24" name="TextBox 23">
            <a:extLst>
              <a:ext uri="{FF2B5EF4-FFF2-40B4-BE49-F238E27FC236}">
                <a16:creationId xmlns:a16="http://schemas.microsoft.com/office/drawing/2014/main" id="{8E432A09-0370-F6AD-BF46-F8184492CEF2}"/>
              </a:ext>
            </a:extLst>
          </p:cNvPr>
          <p:cNvSpPr txBox="1"/>
          <p:nvPr/>
        </p:nvSpPr>
        <p:spPr>
          <a:xfrm>
            <a:off x="5031990" y="2606764"/>
            <a:ext cx="6707526" cy="6294031"/>
          </a:xfrm>
          <a:prstGeom prst="rect">
            <a:avLst/>
          </a:prstGeom>
          <a:noFill/>
        </p:spPr>
        <p:txBody>
          <a:bodyPr wrap="square">
            <a:spAutoFit/>
          </a:bodyPr>
          <a:lstStyle/>
          <a:p>
            <a:pPr marL="800100" lvl="1" indent="-342900">
              <a:buClr>
                <a:srgbClr val="D96128"/>
              </a:buClr>
              <a:buFont typeface="Wingdings" pitchFamily="2" charset="2"/>
              <a:buChar char="ü"/>
            </a:pPr>
            <a:r>
              <a:rPr lang="en-US" sz="2000" b="1" dirty="0">
                <a:solidFill>
                  <a:schemeClr val="bg2"/>
                </a:solidFill>
                <a:latin typeface="Roboto" panose="02000000000000000000" pitchFamily="2" charset="0"/>
                <a:ea typeface="Roboto" panose="02000000000000000000" pitchFamily="2" charset="0"/>
              </a:rPr>
              <a:t>Survey captures perspectives on and experiences </a:t>
            </a:r>
            <a:br>
              <a:rPr lang="en-US" sz="2000" b="1" dirty="0">
                <a:solidFill>
                  <a:schemeClr val="bg2"/>
                </a:solidFill>
                <a:latin typeface="Roboto" panose="02000000000000000000" pitchFamily="2" charset="0"/>
                <a:ea typeface="Roboto" panose="02000000000000000000" pitchFamily="2" charset="0"/>
              </a:rPr>
            </a:br>
            <a:r>
              <a:rPr lang="en-US" sz="2000" b="1" dirty="0">
                <a:solidFill>
                  <a:schemeClr val="bg2"/>
                </a:solidFill>
                <a:latin typeface="Roboto" panose="02000000000000000000" pitchFamily="2" charset="0"/>
                <a:ea typeface="Roboto" panose="02000000000000000000" pitchFamily="2" charset="0"/>
              </a:rPr>
              <a:t>with:</a:t>
            </a:r>
          </a:p>
          <a:p>
            <a:pPr marL="1257300" lvl="2" indent="-342900">
              <a:buClr>
                <a:srgbClr val="D96128"/>
              </a:buClr>
              <a:buFont typeface="Wingdings" pitchFamily="2" charset="2"/>
              <a:buChar char="ü"/>
            </a:pPr>
            <a:r>
              <a:rPr lang="en-US" sz="1600" b="1" dirty="0">
                <a:solidFill>
                  <a:schemeClr val="bg2"/>
                </a:solidFill>
                <a:latin typeface="Roboto" panose="02000000000000000000" pitchFamily="2" charset="0"/>
                <a:ea typeface="Roboto" panose="02000000000000000000" pitchFamily="2" charset="0"/>
              </a:rPr>
              <a:t>Bias</a:t>
            </a:r>
            <a:br>
              <a:rPr lang="en-US" sz="1600" b="1" dirty="0">
                <a:solidFill>
                  <a:schemeClr val="bg2"/>
                </a:solidFill>
                <a:latin typeface="Roboto" panose="02000000000000000000" pitchFamily="2" charset="0"/>
                <a:ea typeface="Roboto" panose="02000000000000000000" pitchFamily="2" charset="0"/>
              </a:rPr>
            </a:br>
            <a:endParaRPr lang="en-US" sz="1600" b="1" dirty="0">
              <a:solidFill>
                <a:schemeClr val="bg2"/>
              </a:solidFill>
              <a:latin typeface="Roboto" panose="02000000000000000000" pitchFamily="2" charset="0"/>
              <a:ea typeface="Roboto" panose="02000000000000000000" pitchFamily="2" charset="0"/>
            </a:endParaRPr>
          </a:p>
          <a:p>
            <a:pPr marL="1257300" lvl="2" indent="-342900">
              <a:buClr>
                <a:srgbClr val="D96128"/>
              </a:buClr>
              <a:buFont typeface="Wingdings" pitchFamily="2" charset="2"/>
              <a:buChar char="ü"/>
            </a:pPr>
            <a:r>
              <a:rPr lang="en-US" sz="1600" b="1" dirty="0">
                <a:solidFill>
                  <a:schemeClr val="bg2"/>
                </a:solidFill>
                <a:latin typeface="Roboto" panose="02000000000000000000" pitchFamily="2" charset="0"/>
                <a:ea typeface="Roboto" panose="02000000000000000000" pitchFamily="2" charset="0"/>
              </a:rPr>
              <a:t>Comfort addressing bias, racism, and disrespectful care</a:t>
            </a:r>
          </a:p>
          <a:p>
            <a:pPr marL="1257300" lvl="2" indent="-342900">
              <a:buClr>
                <a:srgbClr val="D96128"/>
              </a:buClr>
              <a:buFont typeface="Wingdings" pitchFamily="2" charset="2"/>
              <a:buChar char="ü"/>
            </a:pPr>
            <a:endParaRPr lang="en-US" sz="1600" b="1" dirty="0">
              <a:solidFill>
                <a:schemeClr val="bg2"/>
              </a:solidFill>
              <a:latin typeface="Roboto" panose="02000000000000000000" pitchFamily="2" charset="0"/>
              <a:ea typeface="Roboto" panose="02000000000000000000" pitchFamily="2" charset="0"/>
            </a:endParaRPr>
          </a:p>
          <a:p>
            <a:pPr marL="1257300" lvl="2" indent="-342900">
              <a:buClr>
                <a:srgbClr val="D96128"/>
              </a:buClr>
              <a:buFont typeface="Wingdings" pitchFamily="2" charset="2"/>
              <a:buChar char="ü"/>
            </a:pPr>
            <a:r>
              <a:rPr lang="en-US" sz="1600" b="1" dirty="0">
                <a:solidFill>
                  <a:schemeClr val="bg2"/>
                </a:solidFill>
                <a:latin typeface="Roboto" panose="02000000000000000000" pitchFamily="2" charset="0"/>
                <a:ea typeface="Roboto" panose="02000000000000000000" pitchFamily="2" charset="0"/>
              </a:rPr>
              <a:t>Healthcare team members’ behaviors toward patients and other staff members</a:t>
            </a:r>
          </a:p>
          <a:p>
            <a:pPr marL="1257300" lvl="2" indent="-342900">
              <a:buClr>
                <a:srgbClr val="D96128"/>
              </a:buClr>
              <a:buFont typeface="Wingdings" pitchFamily="2" charset="2"/>
              <a:buChar char="ü"/>
            </a:pPr>
            <a:endParaRPr lang="en-US" sz="1600" b="1" dirty="0">
              <a:solidFill>
                <a:schemeClr val="bg2"/>
              </a:solidFill>
              <a:latin typeface="Roboto" panose="02000000000000000000" pitchFamily="2" charset="0"/>
              <a:ea typeface="Roboto" panose="02000000000000000000" pitchFamily="2" charset="0"/>
            </a:endParaRPr>
          </a:p>
          <a:p>
            <a:pPr marL="1257300" lvl="2" indent="-342900">
              <a:buClr>
                <a:srgbClr val="D96128"/>
              </a:buClr>
              <a:buFont typeface="Wingdings" pitchFamily="2" charset="2"/>
              <a:buChar char="ü"/>
            </a:pPr>
            <a:r>
              <a:rPr lang="en-US" sz="1600" b="1" dirty="0">
                <a:solidFill>
                  <a:schemeClr val="bg2"/>
                </a:solidFill>
                <a:latin typeface="Roboto" panose="02000000000000000000" pitchFamily="2" charset="0"/>
                <a:ea typeface="Roboto" panose="02000000000000000000" pitchFamily="2" charset="0"/>
              </a:rPr>
              <a:t>Shared decision-making with patients</a:t>
            </a:r>
          </a:p>
          <a:p>
            <a:pPr marL="1257300" lvl="2" indent="-342900">
              <a:buClr>
                <a:srgbClr val="D96128"/>
              </a:buClr>
              <a:buFont typeface="Wingdings" pitchFamily="2" charset="2"/>
              <a:buChar char="ü"/>
            </a:pPr>
            <a:endParaRPr lang="en-US" sz="1600" b="1" dirty="0">
              <a:solidFill>
                <a:schemeClr val="bg2"/>
              </a:solidFill>
              <a:latin typeface="Roboto" panose="02000000000000000000" pitchFamily="2" charset="0"/>
              <a:ea typeface="Roboto" panose="02000000000000000000" pitchFamily="2" charset="0"/>
            </a:endParaRPr>
          </a:p>
          <a:p>
            <a:pPr marL="1257300" lvl="2" indent="-342900">
              <a:buClr>
                <a:srgbClr val="D96128"/>
              </a:buClr>
              <a:buFont typeface="Wingdings" pitchFamily="2" charset="2"/>
              <a:buChar char="ü"/>
            </a:pPr>
            <a:r>
              <a:rPr lang="en-US" sz="1600" b="1" dirty="0">
                <a:solidFill>
                  <a:schemeClr val="bg2"/>
                </a:solidFill>
                <a:latin typeface="Roboto" panose="02000000000000000000" pitchFamily="2" charset="0"/>
                <a:ea typeface="Roboto" panose="02000000000000000000" pitchFamily="2" charset="0"/>
              </a:rPr>
              <a:t>Experience with microaggressions, bias, and racism</a:t>
            </a:r>
          </a:p>
          <a:p>
            <a:pPr marL="1257300" lvl="2" indent="-342900">
              <a:buClr>
                <a:srgbClr val="D96128"/>
              </a:buClr>
              <a:buFont typeface="Wingdings" pitchFamily="2" charset="2"/>
              <a:buChar char="ü"/>
            </a:pPr>
            <a:endParaRPr lang="en-US" sz="1600" b="1" dirty="0">
              <a:solidFill>
                <a:schemeClr val="bg2"/>
              </a:solidFill>
              <a:latin typeface="Roboto" panose="02000000000000000000" pitchFamily="2" charset="0"/>
              <a:ea typeface="Roboto" panose="02000000000000000000" pitchFamily="2" charset="0"/>
            </a:endParaRPr>
          </a:p>
          <a:p>
            <a:pPr marL="1257300" lvl="2" indent="-342900">
              <a:buClr>
                <a:srgbClr val="D96128"/>
              </a:buClr>
              <a:buFont typeface="Wingdings" pitchFamily="2" charset="2"/>
              <a:buChar char="ü"/>
            </a:pPr>
            <a:r>
              <a:rPr lang="en-US" sz="1600" b="1" dirty="0">
                <a:solidFill>
                  <a:schemeClr val="bg2"/>
                </a:solidFill>
                <a:latin typeface="Roboto" panose="02000000000000000000" pitchFamily="2" charset="0"/>
                <a:ea typeface="Roboto" panose="02000000000000000000" pitchFamily="2" charset="0"/>
              </a:rPr>
              <a:t>Organizational structure that supports respectful and equity-centered care</a:t>
            </a:r>
          </a:p>
          <a:p>
            <a:pPr marL="1257300" lvl="2" indent="-342900">
              <a:buClr>
                <a:srgbClr val="D96128"/>
              </a:buClr>
              <a:buFont typeface="Wingdings" pitchFamily="2" charset="2"/>
              <a:buChar char="ü"/>
            </a:pPr>
            <a:endParaRPr lang="en-US" b="1" dirty="0">
              <a:solidFill>
                <a:schemeClr val="bg2"/>
              </a:solidFill>
              <a:latin typeface="Roboto" panose="02000000000000000000" pitchFamily="2" charset="0"/>
              <a:ea typeface="Roboto" panose="02000000000000000000" pitchFamily="2" charset="0"/>
            </a:endParaRPr>
          </a:p>
          <a:p>
            <a:pPr marL="1257300" lvl="2" indent="-342900">
              <a:buClr>
                <a:srgbClr val="D96128"/>
              </a:buClr>
              <a:buFont typeface="Wingdings" pitchFamily="2" charset="2"/>
              <a:buChar char="ü"/>
            </a:pPr>
            <a:endParaRPr lang="en-US" b="1" dirty="0">
              <a:solidFill>
                <a:schemeClr val="bg2"/>
              </a:solidFill>
              <a:latin typeface="Roboto" panose="02000000000000000000" pitchFamily="2" charset="0"/>
              <a:ea typeface="Roboto" panose="02000000000000000000" pitchFamily="2" charset="0"/>
            </a:endParaRPr>
          </a:p>
          <a:p>
            <a:pPr marL="1257300" lvl="2" indent="-342900">
              <a:buClr>
                <a:srgbClr val="D96128"/>
              </a:buClr>
              <a:buFont typeface="Wingdings" pitchFamily="2" charset="2"/>
              <a:buChar char="ü"/>
            </a:pPr>
            <a:endParaRPr lang="en-US" b="1" dirty="0">
              <a:solidFill>
                <a:schemeClr val="bg2"/>
              </a:solidFill>
              <a:latin typeface="Roboto" panose="02000000000000000000" pitchFamily="2" charset="0"/>
              <a:ea typeface="Roboto" panose="02000000000000000000" pitchFamily="2" charset="0"/>
            </a:endParaRPr>
          </a:p>
          <a:p>
            <a:pPr marL="800100" lvl="1" indent="-342900">
              <a:buClr>
                <a:srgbClr val="D96128"/>
              </a:buClr>
              <a:buFont typeface="Arial" panose="020B0604020202020204" pitchFamily="34" charset="0"/>
              <a:buChar char="•"/>
            </a:pPr>
            <a:endParaRPr lang="en-US" sz="1050" b="1" dirty="0">
              <a:solidFill>
                <a:schemeClr val="bg2"/>
              </a:solidFill>
              <a:latin typeface="Roboto" panose="02000000000000000000" pitchFamily="2" charset="0"/>
              <a:ea typeface="Roboto" panose="02000000000000000000" pitchFamily="2" charset="0"/>
            </a:endParaRPr>
          </a:p>
          <a:p>
            <a:pPr marL="800100" lvl="1" indent="-342900">
              <a:buClr>
                <a:srgbClr val="D96128"/>
              </a:buClr>
              <a:buFont typeface="Arial" panose="020B0604020202020204" pitchFamily="34" charset="0"/>
              <a:buChar char="•"/>
            </a:pPr>
            <a:endParaRPr lang="en-US" sz="1050" b="1" dirty="0">
              <a:solidFill>
                <a:schemeClr val="bg2"/>
              </a:solidFill>
              <a:latin typeface="Roboto" panose="02000000000000000000" pitchFamily="2" charset="0"/>
              <a:ea typeface="Roboto" panose="02000000000000000000" pitchFamily="2" charset="0"/>
            </a:endParaRPr>
          </a:p>
          <a:p>
            <a:pPr marL="800100" lvl="1" indent="-342900">
              <a:buClr>
                <a:srgbClr val="D96128"/>
              </a:buClr>
              <a:buFont typeface="Wingdings" pitchFamily="2" charset="2"/>
              <a:buChar char="ü"/>
            </a:pPr>
            <a:endParaRPr lang="en-US" sz="2000" b="1" dirty="0">
              <a:solidFill>
                <a:schemeClr val="bg2"/>
              </a:solidFill>
              <a:latin typeface="Roboto" panose="02000000000000000000" pitchFamily="2" charset="0"/>
              <a:ea typeface="Roboto" panose="02000000000000000000" pitchFamily="2" charset="0"/>
            </a:endParaRPr>
          </a:p>
          <a:p>
            <a:pPr marL="342900" indent="-342900">
              <a:buClr>
                <a:srgbClr val="D96128"/>
              </a:buClr>
              <a:buFont typeface="Wingdings" pitchFamily="2" charset="2"/>
              <a:buChar char="ü"/>
            </a:pPr>
            <a:endParaRPr lang="en-US" sz="2000" b="1" dirty="0">
              <a:solidFill>
                <a:schemeClr val="bg2"/>
              </a:solidFill>
              <a:latin typeface="Roboto" panose="02000000000000000000" pitchFamily="2" charset="0"/>
              <a:ea typeface="Roboto" panose="02000000000000000000" pitchFamily="2" charset="0"/>
            </a:endParaRPr>
          </a:p>
          <a:p>
            <a:pPr marL="342900" indent="-342900">
              <a:buClr>
                <a:srgbClr val="D96128"/>
              </a:buClr>
              <a:buFont typeface="Wingdings" pitchFamily="2" charset="2"/>
              <a:buChar char="ü"/>
            </a:pPr>
            <a:endParaRPr lang="en-US" sz="2000" b="1" dirty="0">
              <a:solidFill>
                <a:schemeClr val="bg2"/>
              </a:solidFill>
              <a:latin typeface="Roboto" panose="02000000000000000000" pitchFamily="2" charset="0"/>
              <a:ea typeface="Roboto" panose="02000000000000000000" pitchFamily="2" charset="0"/>
            </a:endParaRPr>
          </a:p>
          <a:p>
            <a:pPr marL="342900" indent="-342900">
              <a:buClr>
                <a:srgbClr val="D96128"/>
              </a:buClr>
              <a:buFont typeface="Wingdings" pitchFamily="2" charset="2"/>
              <a:buChar char="ü"/>
            </a:pPr>
            <a:endParaRPr lang="en-US" sz="2000" b="1" dirty="0">
              <a:solidFill>
                <a:schemeClr val="bg2"/>
              </a:solidFill>
              <a:latin typeface="Roboto" panose="02000000000000000000" pitchFamily="2" charset="0"/>
              <a:ea typeface="Roboto" panose="02000000000000000000" pitchFamily="2" charset="0"/>
            </a:endParaRPr>
          </a:p>
        </p:txBody>
      </p:sp>
      <p:sp>
        <p:nvSpPr>
          <p:cNvPr id="29" name="Rectangle 28">
            <a:extLst>
              <a:ext uri="{FF2B5EF4-FFF2-40B4-BE49-F238E27FC236}">
                <a16:creationId xmlns:a16="http://schemas.microsoft.com/office/drawing/2014/main" id="{71D4D566-249F-45C0-8016-6ADEC549F4BE}"/>
              </a:ext>
            </a:extLst>
          </p:cNvPr>
          <p:cNvSpPr/>
          <p:nvPr/>
        </p:nvSpPr>
        <p:spPr>
          <a:xfrm>
            <a:off x="163104" y="1519405"/>
            <a:ext cx="2605457" cy="830997"/>
          </a:xfrm>
          <a:prstGeom prst="rect">
            <a:avLst/>
          </a:prstGeom>
          <a:solidFill>
            <a:srgbClr val="FFFF00"/>
          </a:solidFill>
          <a:ln>
            <a:solidFill>
              <a:schemeClr val="accent1">
                <a:shade val="50000"/>
              </a:schemeClr>
            </a:solidFill>
          </a:ln>
        </p:spPr>
        <p:txBody>
          <a:bodyPr wrap="square" lIns="91440" tIns="45720" rIns="91440" bIns="45720">
            <a:spAutoFit/>
          </a:bodyPr>
          <a:lstStyle/>
          <a:p>
            <a:pPr algn="ctr"/>
            <a:r>
              <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Launching </a:t>
            </a:r>
            <a:br>
              <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Fall 2023</a:t>
            </a:r>
          </a:p>
        </p:txBody>
      </p:sp>
    </p:spTree>
    <p:extLst>
      <p:ext uri="{BB962C8B-B14F-4D97-AF65-F5344CB8AC3E}">
        <p14:creationId xmlns:p14="http://schemas.microsoft.com/office/powerpoint/2010/main" val="1987664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7" name="Rectangle 6">
            <a:extLst>
              <a:ext uri="{FF2B5EF4-FFF2-40B4-BE49-F238E27FC236}">
                <a16:creationId xmlns:a16="http://schemas.microsoft.com/office/drawing/2014/main" id="{E657201F-BB14-4199-49F3-464FF3A34D5C}"/>
              </a:ext>
            </a:extLst>
          </p:cNvPr>
          <p:cNvSpPr/>
          <p:nvPr/>
        </p:nvSpPr>
        <p:spPr>
          <a:xfrm rot="16200000">
            <a:off x="5189483" y="-5189483"/>
            <a:ext cx="1813034" cy="12192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46F2255F-CD27-537E-57F6-7CB2F1A2E075}"/>
              </a:ext>
            </a:extLst>
          </p:cNvPr>
          <p:cNvSpPr txBox="1">
            <a:spLocks/>
          </p:cNvSpPr>
          <p:nvPr/>
        </p:nvSpPr>
        <p:spPr>
          <a:xfrm>
            <a:off x="327920" y="243735"/>
            <a:ext cx="11640923" cy="21066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algn="ctr"/>
            <a:r>
              <a:rPr lang="en-US" sz="4000" b="1" dirty="0"/>
              <a:t>Equity Tool - Hospital Action Guide for Respectful and Equity-Centered Obstetric Care</a:t>
            </a:r>
            <a:br>
              <a:rPr lang="en-US" b="1" dirty="0"/>
            </a:br>
            <a:endParaRPr lang="en-US" b="1" dirty="0"/>
          </a:p>
        </p:txBody>
      </p:sp>
      <p:sp>
        <p:nvSpPr>
          <p:cNvPr id="5" name="Rounded Rectangle 4">
            <a:extLst>
              <a:ext uri="{FF2B5EF4-FFF2-40B4-BE49-F238E27FC236}">
                <a16:creationId xmlns:a16="http://schemas.microsoft.com/office/drawing/2014/main" id="{55FDC5FE-A28C-D005-0C8D-96E7B5F25618}"/>
              </a:ext>
            </a:extLst>
          </p:cNvPr>
          <p:cNvSpPr/>
          <p:nvPr/>
        </p:nvSpPr>
        <p:spPr>
          <a:xfrm>
            <a:off x="327920" y="1959429"/>
            <a:ext cx="11640923" cy="4654836"/>
          </a:xfrm>
          <a:prstGeom prst="roundRect">
            <a:avLst/>
          </a:prstGeom>
          <a:solidFill>
            <a:srgbClr val="67AE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99C335D-16F6-ACA5-5C1E-E8EC88C4611E}"/>
              </a:ext>
            </a:extLst>
          </p:cNvPr>
          <p:cNvSpPr txBox="1"/>
          <p:nvPr/>
        </p:nvSpPr>
        <p:spPr>
          <a:xfrm>
            <a:off x="5717058" y="2387625"/>
            <a:ext cx="6251785" cy="5078313"/>
          </a:xfrm>
          <a:prstGeom prst="rect">
            <a:avLst/>
          </a:prstGeom>
          <a:noFill/>
        </p:spPr>
        <p:txBody>
          <a:bodyPr wrap="square">
            <a:spAutoFit/>
          </a:bodyPr>
          <a:lstStyle/>
          <a:p>
            <a:pPr marL="800100" lvl="1" indent="-342900">
              <a:buClr>
                <a:srgbClr val="D96128"/>
              </a:buClr>
              <a:buFont typeface="Wingdings" pitchFamily="2" charset="2"/>
              <a:buChar char="ü"/>
            </a:pPr>
            <a:r>
              <a:rPr lang="en-US" sz="2000" b="1" dirty="0">
                <a:solidFill>
                  <a:schemeClr val="bg2"/>
                </a:solidFill>
                <a:latin typeface="Roboto" panose="02000000000000000000" pitchFamily="2" charset="0"/>
                <a:ea typeface="Roboto" panose="02000000000000000000" pitchFamily="2" charset="0"/>
              </a:rPr>
              <a:t>Modules will include resources for:</a:t>
            </a:r>
            <a:br>
              <a:rPr lang="en-US" sz="2400" b="1" dirty="0">
                <a:solidFill>
                  <a:schemeClr val="bg2"/>
                </a:solidFill>
                <a:latin typeface="Roboto" panose="02000000000000000000" pitchFamily="2" charset="0"/>
                <a:ea typeface="Roboto" panose="02000000000000000000" pitchFamily="2" charset="0"/>
              </a:rPr>
            </a:br>
            <a:endParaRPr lang="en-US" sz="1600" b="1" dirty="0">
              <a:solidFill>
                <a:schemeClr val="bg2"/>
              </a:solidFill>
              <a:latin typeface="Roboto" panose="02000000000000000000" pitchFamily="2" charset="0"/>
              <a:ea typeface="Roboto" panose="02000000000000000000" pitchFamily="2" charset="0"/>
            </a:endParaRPr>
          </a:p>
          <a:p>
            <a:pPr marL="1257300" lvl="2" indent="-342900">
              <a:buClr>
                <a:srgbClr val="D96128"/>
              </a:buClr>
              <a:buFont typeface="Wingdings" pitchFamily="2" charset="2"/>
              <a:buChar char="ü"/>
            </a:pPr>
            <a:r>
              <a:rPr lang="en-US" sz="1600" b="1" dirty="0">
                <a:solidFill>
                  <a:schemeClr val="bg2"/>
                </a:solidFill>
                <a:latin typeface="Roboto" panose="02000000000000000000" pitchFamily="2" charset="0"/>
                <a:ea typeface="Roboto" panose="02000000000000000000" pitchFamily="2" charset="0"/>
              </a:rPr>
              <a:t>Understanding the Need for Birth Equity</a:t>
            </a:r>
          </a:p>
          <a:p>
            <a:pPr marL="1200150" lvl="2" indent="-285750">
              <a:buClr>
                <a:srgbClr val="D96128"/>
              </a:buClr>
              <a:buFont typeface="Wingdings" pitchFamily="2" charset="2"/>
              <a:buChar char="ü"/>
            </a:pPr>
            <a:endParaRPr lang="en-US" sz="1600" b="1" dirty="0">
              <a:solidFill>
                <a:schemeClr val="bg2"/>
              </a:solidFill>
              <a:latin typeface="Roboto" panose="02000000000000000000" pitchFamily="2" charset="0"/>
              <a:ea typeface="Roboto" panose="02000000000000000000" pitchFamily="2" charset="0"/>
            </a:endParaRPr>
          </a:p>
          <a:p>
            <a:pPr marL="1200150" lvl="2" indent="-285750">
              <a:buClr>
                <a:srgbClr val="D96128"/>
              </a:buClr>
              <a:buFont typeface="Wingdings" pitchFamily="2" charset="2"/>
              <a:buChar char="ü"/>
            </a:pPr>
            <a:r>
              <a:rPr lang="en-US" sz="1600" b="1" dirty="0">
                <a:solidFill>
                  <a:schemeClr val="bg2"/>
                </a:solidFill>
                <a:latin typeface="Roboto" panose="02000000000000000000" pitchFamily="2" charset="0"/>
                <a:ea typeface="Roboto" panose="02000000000000000000" pitchFamily="2" charset="0"/>
              </a:rPr>
              <a:t>Identify Opportunities for Collecting and Sharing Stratified Data and Patient Experience and Outcomes</a:t>
            </a:r>
            <a:br>
              <a:rPr lang="en-US" sz="1600" b="1" dirty="0">
                <a:solidFill>
                  <a:schemeClr val="bg2"/>
                </a:solidFill>
                <a:latin typeface="Roboto" panose="02000000000000000000" pitchFamily="2" charset="0"/>
                <a:ea typeface="Roboto" panose="02000000000000000000" pitchFamily="2" charset="0"/>
              </a:rPr>
            </a:br>
            <a:endParaRPr lang="en-US" sz="1600" b="1" dirty="0">
              <a:solidFill>
                <a:schemeClr val="bg2"/>
              </a:solidFill>
              <a:latin typeface="Roboto" panose="02000000000000000000" pitchFamily="2" charset="0"/>
              <a:ea typeface="Roboto" panose="02000000000000000000" pitchFamily="2" charset="0"/>
            </a:endParaRPr>
          </a:p>
          <a:p>
            <a:pPr marL="1200150" lvl="2" indent="-285750">
              <a:buClr>
                <a:srgbClr val="D96128"/>
              </a:buClr>
              <a:buFont typeface="Wingdings" pitchFamily="2" charset="2"/>
              <a:buChar char="ü"/>
            </a:pPr>
            <a:r>
              <a:rPr lang="en-US" sz="1600" b="1" dirty="0">
                <a:solidFill>
                  <a:schemeClr val="bg2"/>
                </a:solidFill>
                <a:latin typeface="Roboto" panose="02000000000000000000" pitchFamily="2" charset="0"/>
                <a:ea typeface="Roboto" panose="02000000000000000000" pitchFamily="2" charset="0"/>
              </a:rPr>
              <a:t>Examine Current Equity Practices</a:t>
            </a:r>
          </a:p>
          <a:p>
            <a:pPr marL="1200150" lvl="2" indent="-285750">
              <a:buClr>
                <a:srgbClr val="D96128"/>
              </a:buClr>
              <a:buFont typeface="Wingdings" pitchFamily="2" charset="2"/>
              <a:buChar char="ü"/>
            </a:pPr>
            <a:endParaRPr lang="en-US" sz="1600" b="1" dirty="0">
              <a:solidFill>
                <a:schemeClr val="bg2"/>
              </a:solidFill>
              <a:latin typeface="Roboto" panose="02000000000000000000" pitchFamily="2" charset="0"/>
              <a:ea typeface="Roboto" panose="02000000000000000000" pitchFamily="2" charset="0"/>
            </a:endParaRPr>
          </a:p>
          <a:p>
            <a:pPr marL="1200150" lvl="2" indent="-285750">
              <a:buClr>
                <a:srgbClr val="D96128"/>
              </a:buClr>
              <a:buFont typeface="Wingdings" pitchFamily="2" charset="2"/>
              <a:buChar char="ü"/>
            </a:pPr>
            <a:r>
              <a:rPr lang="en-US" sz="1600" b="1" dirty="0">
                <a:solidFill>
                  <a:schemeClr val="bg2"/>
                </a:solidFill>
                <a:latin typeface="Roboto" panose="02000000000000000000" pitchFamily="2" charset="0"/>
                <a:ea typeface="Roboto" panose="02000000000000000000" pitchFamily="2" charset="0"/>
              </a:rPr>
              <a:t>Leverage Patient Care Process and Outcome Data to Address Obstetric Disparities</a:t>
            </a:r>
          </a:p>
          <a:p>
            <a:pPr marL="1200150" lvl="2" indent="-285750">
              <a:buClr>
                <a:srgbClr val="D96128"/>
              </a:buClr>
              <a:buFont typeface="Wingdings" pitchFamily="2" charset="2"/>
              <a:buChar char="ü"/>
            </a:pPr>
            <a:endParaRPr lang="en-US" sz="1600" b="1" dirty="0">
              <a:solidFill>
                <a:schemeClr val="bg2"/>
              </a:solidFill>
              <a:latin typeface="Roboto" panose="02000000000000000000" pitchFamily="2" charset="0"/>
              <a:ea typeface="Roboto" panose="02000000000000000000" pitchFamily="2" charset="0"/>
            </a:endParaRPr>
          </a:p>
          <a:p>
            <a:pPr marL="1200150" lvl="2" indent="-285750">
              <a:buClr>
                <a:srgbClr val="D96128"/>
              </a:buClr>
              <a:buFont typeface="Wingdings" pitchFamily="2" charset="2"/>
              <a:buChar char="ü"/>
            </a:pPr>
            <a:r>
              <a:rPr lang="en-US" sz="1600" b="1" dirty="0">
                <a:solidFill>
                  <a:schemeClr val="bg2"/>
                </a:solidFill>
                <a:latin typeface="Roboto" panose="02000000000000000000" pitchFamily="2" charset="0"/>
                <a:ea typeface="Roboto" panose="02000000000000000000" pitchFamily="2" charset="0"/>
              </a:rPr>
              <a:t>Create a Culture of Respectful Care</a:t>
            </a:r>
          </a:p>
          <a:p>
            <a:pPr marL="1200150" lvl="2" indent="-285750">
              <a:buClr>
                <a:srgbClr val="D96128"/>
              </a:buClr>
              <a:buFont typeface="Wingdings" pitchFamily="2" charset="2"/>
              <a:buChar char="ü"/>
            </a:pPr>
            <a:endParaRPr lang="en-US" sz="1600" b="1" dirty="0">
              <a:solidFill>
                <a:schemeClr val="bg2"/>
              </a:solidFill>
              <a:latin typeface="Roboto" panose="02000000000000000000" pitchFamily="2" charset="0"/>
              <a:ea typeface="Roboto" panose="02000000000000000000" pitchFamily="2" charset="0"/>
            </a:endParaRPr>
          </a:p>
          <a:p>
            <a:pPr marL="1200150" lvl="2" indent="-285750">
              <a:buClr>
                <a:srgbClr val="D96128"/>
              </a:buClr>
              <a:buFont typeface="Wingdings" pitchFamily="2" charset="2"/>
              <a:buChar char="ü"/>
            </a:pPr>
            <a:r>
              <a:rPr lang="en-US" sz="1600" b="1" dirty="0">
                <a:solidFill>
                  <a:schemeClr val="bg2"/>
                </a:solidFill>
                <a:latin typeface="Roboto" panose="02000000000000000000" pitchFamily="2" charset="0"/>
                <a:ea typeface="Roboto" panose="02000000000000000000" pitchFamily="2" charset="0"/>
              </a:rPr>
              <a:t>Build Partnerships with the Community</a:t>
            </a:r>
          </a:p>
          <a:p>
            <a:pPr lvl="1">
              <a:buClr>
                <a:srgbClr val="D96128"/>
              </a:buClr>
            </a:pPr>
            <a:endParaRPr lang="en-US" sz="2000" b="1" dirty="0">
              <a:solidFill>
                <a:schemeClr val="bg2"/>
              </a:solidFill>
              <a:latin typeface="Roboto" panose="02000000000000000000" pitchFamily="2" charset="0"/>
              <a:ea typeface="Roboto" panose="02000000000000000000" pitchFamily="2" charset="0"/>
            </a:endParaRPr>
          </a:p>
          <a:p>
            <a:pPr marL="342900" indent="-342900">
              <a:buClr>
                <a:srgbClr val="D96128"/>
              </a:buClr>
              <a:buFont typeface="Wingdings" pitchFamily="2" charset="2"/>
              <a:buChar char="ü"/>
            </a:pPr>
            <a:endParaRPr lang="en-US" sz="2000" b="1" dirty="0">
              <a:solidFill>
                <a:schemeClr val="bg2"/>
              </a:solidFill>
              <a:latin typeface="Roboto" panose="02000000000000000000" pitchFamily="2" charset="0"/>
              <a:ea typeface="Roboto" panose="02000000000000000000" pitchFamily="2" charset="0"/>
            </a:endParaRPr>
          </a:p>
          <a:p>
            <a:pPr marL="342900" indent="-342900">
              <a:buClr>
                <a:srgbClr val="D96128"/>
              </a:buClr>
              <a:buFont typeface="Wingdings" pitchFamily="2" charset="2"/>
              <a:buChar char="ü"/>
            </a:pPr>
            <a:endParaRPr lang="en-US" sz="2000" b="1" dirty="0">
              <a:solidFill>
                <a:schemeClr val="bg2"/>
              </a:solidFill>
              <a:latin typeface="Roboto" panose="02000000000000000000" pitchFamily="2" charset="0"/>
              <a:ea typeface="Roboto" panose="02000000000000000000" pitchFamily="2" charset="0"/>
            </a:endParaRPr>
          </a:p>
          <a:p>
            <a:pPr marL="342900" indent="-342900">
              <a:buClr>
                <a:srgbClr val="D96128"/>
              </a:buClr>
              <a:buFont typeface="Wingdings" pitchFamily="2" charset="2"/>
              <a:buChar char="ü"/>
            </a:pPr>
            <a:endParaRPr lang="en-US" sz="2000" b="1" dirty="0">
              <a:solidFill>
                <a:schemeClr val="bg2"/>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9D7D8204-836B-B7B5-B7CB-A39F598850E4}"/>
              </a:ext>
            </a:extLst>
          </p:cNvPr>
          <p:cNvSpPr txBox="1"/>
          <p:nvPr/>
        </p:nvSpPr>
        <p:spPr>
          <a:xfrm>
            <a:off x="820325" y="5286178"/>
            <a:ext cx="5124729" cy="1015663"/>
          </a:xfrm>
          <a:prstGeom prst="rect">
            <a:avLst/>
          </a:prstGeom>
          <a:noFill/>
        </p:spPr>
        <p:txBody>
          <a:bodyPr wrap="square">
            <a:spAutoFit/>
          </a:bodyPr>
          <a:lstStyle/>
          <a:p>
            <a:pPr marL="342900" indent="-342900">
              <a:buClr>
                <a:srgbClr val="D96128"/>
              </a:buClr>
              <a:buFont typeface="Wingdings" pitchFamily="2" charset="2"/>
              <a:buChar char="ü"/>
            </a:pPr>
            <a:r>
              <a:rPr lang="en-US" sz="2000" b="1" dirty="0">
                <a:solidFill>
                  <a:schemeClr val="bg2"/>
                </a:solidFill>
                <a:latin typeface="Roboto" panose="02000000000000000000" pitchFamily="2" charset="0"/>
                <a:ea typeface="Roboto" panose="02000000000000000000" pitchFamily="2" charset="0"/>
              </a:rPr>
              <a:t>Resources and tools to guide to get started or continue equity-centered care.</a:t>
            </a:r>
          </a:p>
        </p:txBody>
      </p:sp>
      <p:pic>
        <p:nvPicPr>
          <p:cNvPr id="19" name="Picture 18" descr="A picture containing text, computer, indoor, dark&#10;&#10;Description automatically generated">
            <a:extLst>
              <a:ext uri="{FF2B5EF4-FFF2-40B4-BE49-F238E27FC236}">
                <a16:creationId xmlns:a16="http://schemas.microsoft.com/office/drawing/2014/main" id="{901A8F9F-A404-5BDE-31C6-6FF1E0AD7B9A}"/>
              </a:ext>
            </a:extLst>
          </p:cNvPr>
          <p:cNvPicPr>
            <a:picLocks noChangeAspect="1"/>
          </p:cNvPicPr>
          <p:nvPr/>
        </p:nvPicPr>
        <p:blipFill>
          <a:blip r:embed="rId3"/>
          <a:stretch>
            <a:fillRect/>
          </a:stretch>
        </p:blipFill>
        <p:spPr>
          <a:xfrm>
            <a:off x="-295422" y="1633146"/>
            <a:ext cx="7371472" cy="3293636"/>
          </a:xfrm>
          <a:prstGeom prst="rect">
            <a:avLst/>
          </a:prstGeom>
        </p:spPr>
      </p:pic>
      <p:sp>
        <p:nvSpPr>
          <p:cNvPr id="20" name="Rectangle 19">
            <a:extLst>
              <a:ext uri="{FF2B5EF4-FFF2-40B4-BE49-F238E27FC236}">
                <a16:creationId xmlns:a16="http://schemas.microsoft.com/office/drawing/2014/main" id="{3177AE97-F789-84FE-27DB-ED7C68389C6C}"/>
              </a:ext>
            </a:extLst>
          </p:cNvPr>
          <p:cNvSpPr/>
          <p:nvPr/>
        </p:nvSpPr>
        <p:spPr>
          <a:xfrm>
            <a:off x="163104" y="1519405"/>
            <a:ext cx="2605457" cy="830997"/>
          </a:xfrm>
          <a:prstGeom prst="rect">
            <a:avLst/>
          </a:prstGeom>
          <a:solidFill>
            <a:srgbClr val="FFFF00"/>
          </a:solidFill>
          <a:ln>
            <a:solidFill>
              <a:schemeClr val="accent1">
                <a:shade val="50000"/>
              </a:schemeClr>
            </a:solidFill>
          </a:ln>
        </p:spPr>
        <p:txBody>
          <a:bodyPr wrap="square" lIns="91440" tIns="45720" rIns="91440" bIns="45720">
            <a:spAutoFit/>
          </a:bodyPr>
          <a:lstStyle/>
          <a:p>
            <a:pPr algn="ctr"/>
            <a:r>
              <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Launching </a:t>
            </a:r>
            <a:br>
              <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Summer 2023</a:t>
            </a:r>
          </a:p>
        </p:txBody>
      </p:sp>
    </p:spTree>
    <p:extLst>
      <p:ext uri="{BB962C8B-B14F-4D97-AF65-F5344CB8AC3E}">
        <p14:creationId xmlns:p14="http://schemas.microsoft.com/office/powerpoint/2010/main" val="3400800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25" name="Rounded Rectangle 24">
            <a:extLst>
              <a:ext uri="{FF2B5EF4-FFF2-40B4-BE49-F238E27FC236}">
                <a16:creationId xmlns:a16="http://schemas.microsoft.com/office/drawing/2014/main" id="{3D842A34-805A-7726-405D-303B6E96830D}"/>
              </a:ext>
            </a:extLst>
          </p:cNvPr>
          <p:cNvSpPr/>
          <p:nvPr/>
        </p:nvSpPr>
        <p:spPr>
          <a:xfrm>
            <a:off x="327920" y="1959429"/>
            <a:ext cx="11640923" cy="4654836"/>
          </a:xfrm>
          <a:prstGeom prst="roundRect">
            <a:avLst/>
          </a:prstGeom>
          <a:solidFill>
            <a:srgbClr val="67AE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iagram&#10;&#10;Description automatically generated">
            <a:extLst>
              <a:ext uri="{FF2B5EF4-FFF2-40B4-BE49-F238E27FC236}">
                <a16:creationId xmlns:a16="http://schemas.microsoft.com/office/drawing/2014/main" id="{956B606B-7474-B4AC-9A55-C65E7385CF33}"/>
              </a:ext>
            </a:extLst>
          </p:cNvPr>
          <p:cNvPicPr>
            <a:picLocks noChangeAspect="1"/>
          </p:cNvPicPr>
          <p:nvPr/>
        </p:nvPicPr>
        <p:blipFill>
          <a:blip r:embed="rId3"/>
          <a:stretch>
            <a:fillRect/>
          </a:stretch>
        </p:blipFill>
        <p:spPr>
          <a:xfrm>
            <a:off x="-32658" y="560321"/>
            <a:ext cx="8964386" cy="5766357"/>
          </a:xfrm>
          <a:prstGeom prst="rect">
            <a:avLst/>
          </a:prstGeom>
        </p:spPr>
      </p:pic>
      <p:sp>
        <p:nvSpPr>
          <p:cNvPr id="7" name="Rectangle 6">
            <a:extLst>
              <a:ext uri="{FF2B5EF4-FFF2-40B4-BE49-F238E27FC236}">
                <a16:creationId xmlns:a16="http://schemas.microsoft.com/office/drawing/2014/main" id="{E657201F-BB14-4199-49F3-464FF3A34D5C}"/>
              </a:ext>
            </a:extLst>
          </p:cNvPr>
          <p:cNvSpPr/>
          <p:nvPr/>
        </p:nvSpPr>
        <p:spPr>
          <a:xfrm rot="16200000">
            <a:off x="5189483" y="-5189483"/>
            <a:ext cx="1813034" cy="12192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46F2255F-CD27-537E-57F6-7CB2F1A2E075}"/>
              </a:ext>
            </a:extLst>
          </p:cNvPr>
          <p:cNvSpPr txBox="1">
            <a:spLocks/>
          </p:cNvSpPr>
          <p:nvPr/>
        </p:nvSpPr>
        <p:spPr>
          <a:xfrm>
            <a:off x="327920" y="243735"/>
            <a:ext cx="1123426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algn="ctr"/>
            <a:r>
              <a:rPr lang="en-US" sz="4000" b="1" dirty="0"/>
              <a:t>Equity Tool - CMQCC Learning Initiative for Supporting Vaginal Birth with an Equity Lens</a:t>
            </a:r>
            <a:br>
              <a:rPr lang="en-US" sz="4000" b="1" dirty="0"/>
            </a:br>
            <a:r>
              <a:rPr lang="en-US" sz="4000" b="1" dirty="0"/>
              <a:t> </a:t>
            </a:r>
            <a:br>
              <a:rPr lang="en-US" b="1" dirty="0"/>
            </a:br>
            <a:endParaRPr lang="en-US" b="1" dirty="0"/>
          </a:p>
        </p:txBody>
      </p:sp>
      <p:sp>
        <p:nvSpPr>
          <p:cNvPr id="27" name="TextBox 26">
            <a:extLst>
              <a:ext uri="{FF2B5EF4-FFF2-40B4-BE49-F238E27FC236}">
                <a16:creationId xmlns:a16="http://schemas.microsoft.com/office/drawing/2014/main" id="{B4D4010B-7735-A47D-414F-30FFEE33788B}"/>
              </a:ext>
            </a:extLst>
          </p:cNvPr>
          <p:cNvSpPr txBox="1"/>
          <p:nvPr/>
        </p:nvSpPr>
        <p:spPr>
          <a:xfrm>
            <a:off x="5493192" y="3054152"/>
            <a:ext cx="6475651" cy="3416320"/>
          </a:xfrm>
          <a:prstGeom prst="rect">
            <a:avLst/>
          </a:prstGeom>
          <a:noFill/>
        </p:spPr>
        <p:txBody>
          <a:bodyPr wrap="square">
            <a:spAutoFit/>
          </a:bodyPr>
          <a:lstStyle/>
          <a:p>
            <a:pPr marL="342900" indent="-342900">
              <a:buClr>
                <a:srgbClr val="D96128"/>
              </a:buClr>
              <a:buFont typeface="Wingdings" pitchFamily="2" charset="2"/>
              <a:buChar char="ü"/>
            </a:pPr>
            <a:r>
              <a:rPr lang="en-US" b="1" dirty="0">
                <a:solidFill>
                  <a:schemeClr val="bg2"/>
                </a:solidFill>
                <a:latin typeface="Roboto" panose="02000000000000000000" pitchFamily="2" charset="0"/>
                <a:ea typeface="Roboto" panose="02000000000000000000" pitchFamily="2" charset="0"/>
              </a:rPr>
              <a:t>Reduce disparities in NTSV Cesarean rates through a renewed focus on NTSV structure/process metrics and introducing equity-based concepts and tools.</a:t>
            </a:r>
            <a:br>
              <a:rPr lang="en-US" b="1" dirty="0">
                <a:solidFill>
                  <a:schemeClr val="bg2"/>
                </a:solidFill>
                <a:latin typeface="Roboto" panose="02000000000000000000" pitchFamily="2" charset="0"/>
                <a:ea typeface="Roboto" panose="02000000000000000000" pitchFamily="2" charset="0"/>
              </a:rPr>
            </a:br>
            <a:endParaRPr lang="en-US" b="1" dirty="0">
              <a:solidFill>
                <a:schemeClr val="bg2"/>
              </a:solidFill>
              <a:latin typeface="Roboto" panose="02000000000000000000" pitchFamily="2" charset="0"/>
              <a:ea typeface="Roboto" panose="02000000000000000000" pitchFamily="2" charset="0"/>
            </a:endParaRPr>
          </a:p>
          <a:p>
            <a:pPr marL="342900" indent="-342900">
              <a:buClr>
                <a:srgbClr val="D96128"/>
              </a:buClr>
              <a:buFont typeface="Wingdings" pitchFamily="2" charset="2"/>
              <a:buChar char="ü"/>
            </a:pPr>
            <a:r>
              <a:rPr lang="en-US" b="1" dirty="0">
                <a:solidFill>
                  <a:schemeClr val="bg2"/>
                </a:solidFill>
                <a:latin typeface="Roboto" panose="02000000000000000000" pitchFamily="2" charset="0"/>
                <a:ea typeface="Roboto" panose="02000000000000000000" pitchFamily="2" charset="0"/>
              </a:rPr>
              <a:t>Plan: Conduct Learning Initiative rounds for 18 months staggering new rounds every 9 months with 2 cohorts in each round.</a:t>
            </a:r>
            <a:br>
              <a:rPr lang="en-US" b="1" dirty="0">
                <a:solidFill>
                  <a:schemeClr val="bg2"/>
                </a:solidFill>
                <a:latin typeface="Roboto" panose="02000000000000000000" pitchFamily="2" charset="0"/>
                <a:ea typeface="Roboto" panose="02000000000000000000" pitchFamily="2" charset="0"/>
              </a:rPr>
            </a:br>
            <a:endParaRPr lang="en-US" b="1" dirty="0">
              <a:solidFill>
                <a:schemeClr val="bg2"/>
              </a:solidFill>
              <a:latin typeface="Roboto" panose="02000000000000000000" pitchFamily="2" charset="0"/>
              <a:ea typeface="Roboto" panose="02000000000000000000" pitchFamily="2" charset="0"/>
            </a:endParaRPr>
          </a:p>
          <a:p>
            <a:pPr marL="342900" indent="-342900">
              <a:buClr>
                <a:srgbClr val="D96128"/>
              </a:buClr>
              <a:buFont typeface="Wingdings" pitchFamily="2" charset="2"/>
              <a:buChar char="ü"/>
            </a:pPr>
            <a:r>
              <a:rPr lang="en-US" b="1" dirty="0">
                <a:solidFill>
                  <a:schemeClr val="bg2"/>
                </a:solidFill>
                <a:latin typeface="Roboto" panose="02000000000000000000" pitchFamily="2" charset="0"/>
                <a:ea typeface="Roboto" panose="02000000000000000000" pitchFamily="2" charset="0"/>
              </a:rPr>
              <a:t>Curriculum to follow CMQCC Hospital Action Guide</a:t>
            </a:r>
            <a:br>
              <a:rPr lang="en-US" b="1" dirty="0">
                <a:solidFill>
                  <a:schemeClr val="bg2"/>
                </a:solidFill>
                <a:latin typeface="Roboto" panose="02000000000000000000" pitchFamily="2" charset="0"/>
                <a:ea typeface="Roboto" panose="02000000000000000000" pitchFamily="2" charset="0"/>
              </a:rPr>
            </a:br>
            <a:endParaRPr lang="en-US" b="1" dirty="0">
              <a:solidFill>
                <a:schemeClr val="bg2"/>
              </a:solidFill>
              <a:latin typeface="Roboto" panose="02000000000000000000" pitchFamily="2" charset="0"/>
              <a:ea typeface="Roboto" panose="02000000000000000000" pitchFamily="2" charset="0"/>
            </a:endParaRPr>
          </a:p>
          <a:p>
            <a:pPr marL="342900" indent="-342900">
              <a:buClr>
                <a:srgbClr val="D96128"/>
              </a:buClr>
              <a:buFont typeface="Wingdings" pitchFamily="2" charset="2"/>
              <a:buChar char="ü"/>
            </a:pPr>
            <a:r>
              <a:rPr lang="en-US" b="1" dirty="0">
                <a:solidFill>
                  <a:schemeClr val="bg2"/>
                </a:solidFill>
                <a:latin typeface="Roboto" panose="02000000000000000000" pitchFamily="2" charset="0"/>
                <a:ea typeface="Roboto" panose="02000000000000000000" pitchFamily="2" charset="0"/>
              </a:rPr>
              <a:t>CDC grant funded initiative for 5 years beginning September 30, 2022 – 2027</a:t>
            </a:r>
          </a:p>
        </p:txBody>
      </p:sp>
      <p:sp>
        <p:nvSpPr>
          <p:cNvPr id="28" name="Rectangle 27">
            <a:extLst>
              <a:ext uri="{FF2B5EF4-FFF2-40B4-BE49-F238E27FC236}">
                <a16:creationId xmlns:a16="http://schemas.microsoft.com/office/drawing/2014/main" id="{A6C8256C-A427-0F41-AA19-465921B19863}"/>
              </a:ext>
            </a:extLst>
          </p:cNvPr>
          <p:cNvSpPr/>
          <p:nvPr/>
        </p:nvSpPr>
        <p:spPr>
          <a:xfrm>
            <a:off x="223157" y="1541330"/>
            <a:ext cx="2605457" cy="830997"/>
          </a:xfrm>
          <a:prstGeom prst="rect">
            <a:avLst/>
          </a:prstGeom>
          <a:solidFill>
            <a:srgbClr val="FFFF00"/>
          </a:solidFill>
          <a:ln>
            <a:solidFill>
              <a:schemeClr val="accent1">
                <a:shade val="50000"/>
              </a:schemeClr>
            </a:solidFill>
          </a:ln>
        </p:spPr>
        <p:txBody>
          <a:bodyPr wrap="square" lIns="91440" tIns="45720" rIns="91440" bIns="45720">
            <a:spAutoFit/>
          </a:bodyPr>
          <a:lstStyle/>
          <a:p>
            <a:pPr algn="ctr"/>
            <a:r>
              <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Launching </a:t>
            </a:r>
            <a:br>
              <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June 2023</a:t>
            </a:r>
          </a:p>
        </p:txBody>
      </p:sp>
    </p:spTree>
    <p:extLst>
      <p:ext uri="{BB962C8B-B14F-4D97-AF65-F5344CB8AC3E}">
        <p14:creationId xmlns:p14="http://schemas.microsoft.com/office/powerpoint/2010/main" val="2346703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9F3"/>
        </a:solidFill>
        <a:effectLst/>
      </p:bgPr>
    </p:bg>
    <p:spTree>
      <p:nvGrpSpPr>
        <p:cNvPr id="1" name=""/>
        <p:cNvGrpSpPr/>
        <p:nvPr/>
      </p:nvGrpSpPr>
      <p:grpSpPr>
        <a:xfrm>
          <a:off x="0" y="0"/>
          <a:ext cx="0" cy="0"/>
          <a:chOff x="0" y="0"/>
          <a:chExt cx="0" cy="0"/>
        </a:xfrm>
      </p:grpSpPr>
      <p:pic>
        <p:nvPicPr>
          <p:cNvPr id="8" name="Picture 7" descr="Cartoon checklist and pencil">
            <a:extLst>
              <a:ext uri="{FF2B5EF4-FFF2-40B4-BE49-F238E27FC236}">
                <a16:creationId xmlns:a16="http://schemas.microsoft.com/office/drawing/2014/main" id="{DF87ACFC-66D4-F57E-0EBB-BED04BE638F3}"/>
              </a:ext>
            </a:extLst>
          </p:cNvPr>
          <p:cNvPicPr>
            <a:picLocks noChangeAspect="1"/>
          </p:cNvPicPr>
          <p:nvPr/>
        </p:nvPicPr>
        <p:blipFill rotWithShape="1">
          <a:blip r:embed="rId2">
            <a:alphaModFix amt="84000"/>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Lst>
          </a:blip>
          <a:srcRect r="16839" b="13861"/>
          <a:stretch/>
        </p:blipFill>
        <p:spPr>
          <a:xfrm>
            <a:off x="-3662855" y="0"/>
            <a:ext cx="8827904" cy="6858000"/>
          </a:xfrm>
          <a:prstGeom prst="rect">
            <a:avLst/>
          </a:prstGeom>
          <a:effectLst>
            <a:outerShdw blurRad="50800" dist="50800" dir="5400000" algn="ctr" rotWithShape="0">
              <a:srgbClr val="000000"/>
            </a:outerShdw>
          </a:effectLst>
        </p:spPr>
      </p:pic>
      <p:sp>
        <p:nvSpPr>
          <p:cNvPr id="9" name="Rectangle 8">
            <a:extLst>
              <a:ext uri="{FF2B5EF4-FFF2-40B4-BE49-F238E27FC236}">
                <a16:creationId xmlns:a16="http://schemas.microsoft.com/office/drawing/2014/main" id="{A7EEBF14-96BE-E0BB-823B-BB36CA72003C}"/>
              </a:ext>
            </a:extLst>
          </p:cNvPr>
          <p:cNvSpPr/>
          <p:nvPr/>
        </p:nvSpPr>
        <p:spPr>
          <a:xfrm>
            <a:off x="7731889" y="2343026"/>
            <a:ext cx="2075965"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2">
                    <a:lumMod val="40000"/>
                    <a:lumOff val="60000"/>
                  </a:schemeClr>
                </a:solidFill>
              </a:rPr>
              <a:t>Poll</a:t>
            </a:r>
            <a:endParaRPr lang="en-US" sz="9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544855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37D2F59-319C-4435-B2E2-6AE60A4F7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25" name="Rectangle 24">
            <a:extLst>
              <a:ext uri="{FF2B5EF4-FFF2-40B4-BE49-F238E27FC236}">
                <a16:creationId xmlns:a16="http://schemas.microsoft.com/office/drawing/2014/main" id="{DEF4046A-4981-4863-B165-152FBF7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41320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4F2EC"/>
              </a:solidFill>
              <a:effectLst/>
              <a:uLnTx/>
              <a:uFillTx/>
              <a:latin typeface="Arial Nova Light"/>
              <a:ea typeface="+mn-ea"/>
              <a:cs typeface="+mn-cs"/>
            </a:endParaRPr>
          </a:p>
        </p:txBody>
      </p:sp>
      <p:sp>
        <p:nvSpPr>
          <p:cNvPr id="2" name="Title 1">
            <a:extLst>
              <a:ext uri="{FF2B5EF4-FFF2-40B4-BE49-F238E27FC236}">
                <a16:creationId xmlns:a16="http://schemas.microsoft.com/office/drawing/2014/main" id="{1B44665C-C5DC-BFF8-6035-83B37AB39024}"/>
              </a:ext>
            </a:extLst>
          </p:cNvPr>
          <p:cNvSpPr>
            <a:spLocks noGrp="1"/>
          </p:cNvSpPr>
          <p:nvPr>
            <p:ph type="ctrTitle"/>
          </p:nvPr>
        </p:nvSpPr>
        <p:spPr>
          <a:xfrm>
            <a:off x="898757" y="1485596"/>
            <a:ext cx="5761074" cy="1943404"/>
          </a:xfrm>
        </p:spPr>
        <p:txBody>
          <a:bodyPr anchor="t">
            <a:normAutofit/>
          </a:bodyPr>
          <a:lstStyle/>
          <a:p>
            <a:r>
              <a:rPr lang="en-US" dirty="0">
                <a:solidFill>
                  <a:srgbClr val="FFFFFF"/>
                </a:solidFill>
              </a:rPr>
              <a:t>The Gift of Collaboration</a:t>
            </a:r>
          </a:p>
        </p:txBody>
      </p:sp>
      <p:sp>
        <p:nvSpPr>
          <p:cNvPr id="3" name="Subtitle 2">
            <a:extLst>
              <a:ext uri="{FF2B5EF4-FFF2-40B4-BE49-F238E27FC236}">
                <a16:creationId xmlns:a16="http://schemas.microsoft.com/office/drawing/2014/main" id="{BAC95D93-773F-2373-495D-AF73A2356E31}"/>
              </a:ext>
            </a:extLst>
          </p:cNvPr>
          <p:cNvSpPr>
            <a:spLocks noGrp="1"/>
          </p:cNvSpPr>
          <p:nvPr>
            <p:ph type="subTitle" idx="1"/>
          </p:nvPr>
        </p:nvSpPr>
        <p:spPr>
          <a:xfrm>
            <a:off x="898757" y="3503222"/>
            <a:ext cx="6350686" cy="1605311"/>
          </a:xfrm>
        </p:spPr>
        <p:txBody>
          <a:bodyPr>
            <a:normAutofit fontScale="25000" lnSpcReduction="20000"/>
          </a:bodyPr>
          <a:lstStyle/>
          <a:p>
            <a:r>
              <a:rPr lang="en-US" sz="6000" dirty="0">
                <a:solidFill>
                  <a:schemeClr val="bg1"/>
                </a:solidFill>
              </a:rPr>
              <a:t>Rev. Dr. Candace Kelly, Hospital CHAPLAIN, Researcher, Author, Advocate, conference Speaker, and Social Justice Conscious Playwriter.  </a:t>
            </a:r>
          </a:p>
          <a:p>
            <a:r>
              <a:rPr lang="en-US" sz="6400" dirty="0">
                <a:solidFill>
                  <a:schemeClr val="bg1"/>
                </a:solidFill>
              </a:rPr>
              <a:t>member of the CMQCC Birth Equity Pilot Collaborative Team, Cherished Futures for Black moms, and serves as Chair of the Miller Children’s and Women’s Hospital Respectful Maternity Care Initiative. </a:t>
            </a:r>
          </a:p>
          <a:p>
            <a:endParaRPr lang="en-US" dirty="0">
              <a:solidFill>
                <a:srgbClr val="FFFFFF"/>
              </a:solidFill>
            </a:endParaRPr>
          </a:p>
          <a:p>
            <a:endParaRPr lang="en-US" dirty="0">
              <a:solidFill>
                <a:srgbClr val="FFFFFF"/>
              </a:solidFill>
            </a:endParaRPr>
          </a:p>
        </p:txBody>
      </p:sp>
      <p:sp>
        <p:nvSpPr>
          <p:cNvPr id="27" name="Freeform: Shape 26">
            <a:extLst>
              <a:ext uri="{FF2B5EF4-FFF2-40B4-BE49-F238E27FC236}">
                <a16:creationId xmlns:a16="http://schemas.microsoft.com/office/drawing/2014/main" id="{05206A06-3741-4597-A321-66F7A9968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513861" y="3447061"/>
            <a:ext cx="3354778" cy="3467100"/>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pic>
        <p:nvPicPr>
          <p:cNvPr id="4" name="Picture 3" descr="A blue abstract watercolor pattern on a white background">
            <a:extLst>
              <a:ext uri="{FF2B5EF4-FFF2-40B4-BE49-F238E27FC236}">
                <a16:creationId xmlns:a16="http://schemas.microsoft.com/office/drawing/2014/main" id="{BCC7C26A-E267-3051-70E6-C671A586FA48}"/>
              </a:ext>
            </a:extLst>
          </p:cNvPr>
          <p:cNvPicPr>
            <a:picLocks noChangeAspect="1"/>
          </p:cNvPicPr>
          <p:nvPr/>
        </p:nvPicPr>
        <p:blipFill rotWithShape="1">
          <a:blip r:embed="rId3"/>
          <a:srcRect l="24782" r="33684" b="-1"/>
          <a:stretch/>
        </p:blipFill>
        <p:spPr>
          <a:xfrm>
            <a:off x="7924800" y="10"/>
            <a:ext cx="4267200" cy="6857990"/>
          </a:xfrm>
          <a:prstGeom prst="rect">
            <a:avLst/>
          </a:prstGeom>
        </p:spPr>
      </p:pic>
      <p:sp>
        <p:nvSpPr>
          <p:cNvPr id="29" name="Freeform: Shape 28">
            <a:extLst>
              <a:ext uri="{FF2B5EF4-FFF2-40B4-BE49-F238E27FC236}">
                <a16:creationId xmlns:a16="http://schemas.microsoft.com/office/drawing/2014/main" id="{09BCF989-255A-4CF6-AC6C-F7E46020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246663" y="-1789711"/>
            <a:ext cx="3354778" cy="6934200"/>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31" name="Freeform: Shape 30">
            <a:extLst>
              <a:ext uri="{FF2B5EF4-FFF2-40B4-BE49-F238E27FC236}">
                <a16:creationId xmlns:a16="http://schemas.microsoft.com/office/drawing/2014/main" id="{03B6CD95-D4DD-40EB-9FBB-C1323608C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246663" y="-1789711"/>
            <a:ext cx="3354778" cy="6934200"/>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5" name="Oval 4">
            <a:extLst>
              <a:ext uri="{FF2B5EF4-FFF2-40B4-BE49-F238E27FC236}">
                <a16:creationId xmlns:a16="http://schemas.microsoft.com/office/drawing/2014/main" id="{2CE3C4C7-1CF8-7910-63BD-3D83B65026D2}"/>
              </a:ext>
            </a:extLst>
          </p:cNvPr>
          <p:cNvSpPr/>
          <p:nvPr/>
        </p:nvSpPr>
        <p:spPr>
          <a:xfrm>
            <a:off x="8413207" y="3648556"/>
            <a:ext cx="3251493" cy="2915665"/>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Tree>
    <p:extLst>
      <p:ext uri="{BB962C8B-B14F-4D97-AF65-F5344CB8AC3E}">
        <p14:creationId xmlns:p14="http://schemas.microsoft.com/office/powerpoint/2010/main" val="26787802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useBgFill="1">
        <p:nvSpPr>
          <p:cNvPr id="16" name="Rectangle 15">
            <a:extLst>
              <a:ext uri="{FF2B5EF4-FFF2-40B4-BE49-F238E27FC236}">
                <a16:creationId xmlns:a16="http://schemas.microsoft.com/office/drawing/2014/main" id="{D38E59FE-7D5E-44AE-9A51-08FBB00B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2" name="Title 1">
            <a:extLst>
              <a:ext uri="{FF2B5EF4-FFF2-40B4-BE49-F238E27FC236}">
                <a16:creationId xmlns:a16="http://schemas.microsoft.com/office/drawing/2014/main" id="{49AE0A3C-DFA8-375E-DECF-743304389A72}"/>
              </a:ext>
            </a:extLst>
          </p:cNvPr>
          <p:cNvSpPr>
            <a:spLocks noGrp="1"/>
          </p:cNvSpPr>
          <p:nvPr>
            <p:ph type="title"/>
          </p:nvPr>
        </p:nvSpPr>
        <p:spPr>
          <a:xfrm>
            <a:off x="758066" y="124089"/>
            <a:ext cx="6397496" cy="1544951"/>
          </a:xfrm>
        </p:spPr>
        <p:txBody>
          <a:bodyPr vert="horz" lIns="91440" tIns="45720" rIns="91440" bIns="45720" rtlCol="0" anchor="ctr">
            <a:normAutofit/>
          </a:bodyPr>
          <a:lstStyle/>
          <a:p>
            <a:pPr>
              <a:lnSpc>
                <a:spcPct val="100000"/>
              </a:lnSpc>
            </a:pPr>
            <a:r>
              <a:rPr lang="en-US" dirty="0"/>
              <a:t>CMQCC</a:t>
            </a:r>
            <a:br>
              <a:rPr lang="en-US" dirty="0"/>
            </a:br>
            <a:r>
              <a:rPr lang="en-US" dirty="0"/>
              <a:t>COLLABORATIVE</a:t>
            </a:r>
          </a:p>
        </p:txBody>
      </p:sp>
      <p:sp>
        <p:nvSpPr>
          <p:cNvPr id="3" name="Content Placeholder 2">
            <a:extLst>
              <a:ext uri="{FF2B5EF4-FFF2-40B4-BE49-F238E27FC236}">
                <a16:creationId xmlns:a16="http://schemas.microsoft.com/office/drawing/2014/main" id="{0AA3D049-E86E-5F98-2406-DD5D5DC251AB}"/>
              </a:ext>
            </a:extLst>
          </p:cNvPr>
          <p:cNvSpPr>
            <a:spLocks noGrp="1"/>
          </p:cNvSpPr>
          <p:nvPr>
            <p:ph idx="1"/>
          </p:nvPr>
        </p:nvSpPr>
        <p:spPr>
          <a:xfrm>
            <a:off x="762962" y="1096646"/>
            <a:ext cx="6702983" cy="5761354"/>
          </a:xfrm>
        </p:spPr>
        <p:txBody>
          <a:bodyPr vert="horz" lIns="91440" tIns="45720" rIns="91440" bIns="45720" rtlCol="0">
            <a:normAutofit/>
          </a:bodyPr>
          <a:lstStyle/>
          <a:p>
            <a:pPr marL="114300"/>
            <a:endParaRPr lang="en-US" dirty="0"/>
          </a:p>
          <a:p>
            <a:pPr marL="342900" marR="0" lvl="0" indent="-342900">
              <a:lnSpc>
                <a:spcPct val="120000"/>
              </a:lnSpc>
              <a:spcBef>
                <a:spcPts val="0"/>
              </a:spcBef>
              <a:spcAft>
                <a:spcPts val="0"/>
              </a:spcAft>
              <a:buFont typeface="+mj-lt"/>
              <a:buAutoNum type="romanUcPeriod"/>
              <a:tabLst>
                <a:tab pos="457200" algn="l"/>
              </a:tabLst>
            </a:pPr>
            <a:r>
              <a:rPr lang="en-US" sz="2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Our Hospital was honored to be invited to join the CMQCC</a:t>
            </a:r>
            <a:r>
              <a:rPr lang="en-US" sz="2400" kern="1200" dirty="0">
                <a:solidFill>
                  <a:srgbClr val="000000"/>
                </a:solidFill>
                <a:effectLst/>
                <a:latin typeface="Arial Nova Light" panose="020B0304020202020204" pitchFamily="34" charset="0"/>
                <a:ea typeface="Times New Roman" panose="02020603050405020304" pitchFamily="18" charset="0"/>
                <a:cs typeface="Times New Roman" panose="02020603050405020304" pitchFamily="18" charset="0"/>
              </a:rPr>
              <a:t>’</a:t>
            </a:r>
            <a:r>
              <a:rPr lang="en-US" sz="2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 Birth Equity Pilot along with 4 additional hospitals. </a:t>
            </a:r>
          </a:p>
          <a:p>
            <a:pPr marL="342900" marR="0" lvl="0" indent="-342900">
              <a:lnSpc>
                <a:spcPct val="120000"/>
              </a:lnSpc>
              <a:spcBef>
                <a:spcPts val="0"/>
              </a:spcBef>
              <a:spcAft>
                <a:spcPts val="0"/>
              </a:spcAft>
              <a:buFont typeface="+mj-lt"/>
              <a:buAutoNum type="romanUcPeriod"/>
              <a:tabLst>
                <a:tab pos="457200" algn="l"/>
              </a:tabLst>
            </a:pPr>
            <a:r>
              <a:rPr lang="en-US" sz="2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purpose of the Collaborative was to build a toolkit to aid hospitals around the nation which was transformative for each hospital who participated in the collaborative. </a:t>
            </a:r>
            <a:endParaRPr lang="en-US" sz="2400" dirty="0">
              <a:effectLst/>
              <a:latin typeface="Times New Roman" panose="02020603050405020304" pitchFamily="18" charset="0"/>
              <a:ea typeface="Times New Roman" panose="02020603050405020304" pitchFamily="18" charset="0"/>
            </a:endParaRPr>
          </a:p>
          <a:p>
            <a:pPr marL="342900" marR="0" lvl="0" indent="-342900">
              <a:lnSpc>
                <a:spcPct val="120000"/>
              </a:lnSpc>
              <a:spcBef>
                <a:spcPts val="0"/>
              </a:spcBef>
              <a:spcAft>
                <a:spcPts val="0"/>
              </a:spcAft>
              <a:buFont typeface="+mj-lt"/>
              <a:buAutoNum type="romanUcPeriod"/>
              <a:tabLst>
                <a:tab pos="457200" algn="l"/>
              </a:tabLst>
            </a:pPr>
            <a:r>
              <a:rPr lang="en-US" sz="2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What was very encouraging was the collaborative demonstrated in so many ways that we were not alone and though we had a long ways to go; we were encouraged to start right where we were, together.</a:t>
            </a:r>
            <a:endParaRPr lang="en-US" dirty="0">
              <a:effectLst/>
              <a:latin typeface="Times New Roman" panose="02020603050405020304" pitchFamily="18" charset="0"/>
              <a:ea typeface="Times New Roman" panose="02020603050405020304" pitchFamily="18" charset="0"/>
            </a:endParaRPr>
          </a:p>
          <a:p>
            <a:pPr marL="514350" indent="-514350">
              <a:buFont typeface="Arial" panose="020B0604020202020204" pitchFamily="34" charset="0"/>
              <a:buAutoNum type="romanUcPeriod"/>
            </a:pPr>
            <a:endParaRPr lang="en-US" dirty="0"/>
          </a:p>
          <a:p>
            <a:pPr indent="-228600">
              <a:buFont typeface="Arial" panose="020B0604020202020204" pitchFamily="34" charset="0"/>
              <a:buChar char="•"/>
            </a:pPr>
            <a:endParaRPr lang="en-US" dirty="0"/>
          </a:p>
        </p:txBody>
      </p:sp>
      <p:sp>
        <p:nvSpPr>
          <p:cNvPr id="6" name="Date Placeholder 5">
            <a:extLst>
              <a:ext uri="{FF2B5EF4-FFF2-40B4-BE49-F238E27FC236}">
                <a16:creationId xmlns:a16="http://schemas.microsoft.com/office/drawing/2014/main" id="{E1E52032-59E0-3025-EC8F-67AAFAC835C0}"/>
              </a:ext>
            </a:extLst>
          </p:cNvPr>
          <p:cNvSpPr>
            <a:spLocks noGrp="1"/>
          </p:cNvSpPr>
          <p:nvPr>
            <p:ph type="dt" sz="half" idx="10"/>
          </p:nvPr>
        </p:nvSpPr>
        <p:spPr>
          <a:xfrm>
            <a:off x="9323285" y="6434524"/>
            <a:ext cx="206786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50" normalizeH="0" baseline="0" noProof="0">
                <a:ln>
                  <a:noFill/>
                </a:ln>
                <a:solidFill>
                  <a:srgbClr val="FFFFFF"/>
                </a:solidFill>
                <a:effectLst/>
                <a:uLnTx/>
                <a:uFillTx/>
                <a:latin typeface="Arial Nova Light"/>
                <a:ea typeface="+mn-ea"/>
                <a:cs typeface="+mn-cs"/>
              </a:rPr>
              <a:t>20XX</a:t>
            </a:r>
          </a:p>
        </p:txBody>
      </p:sp>
      <p:sp>
        <p:nvSpPr>
          <p:cNvPr id="7" name="Slide Number Placeholder 6">
            <a:extLst>
              <a:ext uri="{FF2B5EF4-FFF2-40B4-BE49-F238E27FC236}">
                <a16:creationId xmlns:a16="http://schemas.microsoft.com/office/drawing/2014/main" id="{372D05E4-F931-6D9C-88D9-6B02FE764206}"/>
              </a:ext>
            </a:extLst>
          </p:cNvPr>
          <p:cNvSpPr>
            <a:spLocks noGrp="1"/>
          </p:cNvSpPr>
          <p:nvPr>
            <p:ph type="sldNum" sz="quarter" idx="12"/>
          </p:nvPr>
        </p:nvSpPr>
        <p:spPr>
          <a:xfrm>
            <a:off x="11391152" y="6434524"/>
            <a:ext cx="693261" cy="365125"/>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3A98EE3D-8CD1-4C3F-BD1C-C98C9596463C}" type="slidenum">
              <a:rPr kumimoji="0" lang="en-US" sz="1900" b="0" i="0" u="none" strike="noStrike" kern="1200" cap="none" spc="0" normalizeH="0" baseline="0" noProof="0">
                <a:ln>
                  <a:noFill/>
                </a:ln>
                <a:solidFill>
                  <a:srgbClr val="FFFFFF"/>
                </a:solidFill>
                <a:effectLst/>
                <a:uLnTx/>
                <a:uFillTx/>
                <a:latin typeface="Elephant"/>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41</a:t>
            </a:fld>
            <a:endParaRPr kumimoji="0" lang="en-US" sz="1900" b="0" i="0" u="none" strike="noStrike" kern="1200" cap="none" spc="0" normalizeH="0" baseline="0" noProof="0">
              <a:ln>
                <a:noFill/>
              </a:ln>
              <a:solidFill>
                <a:srgbClr val="FFFFFF"/>
              </a:solidFill>
              <a:effectLst/>
              <a:uLnTx/>
              <a:uFillTx/>
              <a:latin typeface="Elephant"/>
              <a:ea typeface="+mn-ea"/>
              <a:cs typeface="+mn-cs"/>
            </a:endParaRPr>
          </a:p>
        </p:txBody>
      </p:sp>
      <p:pic>
        <p:nvPicPr>
          <p:cNvPr id="9" name="Picture Placeholder 11">
            <a:extLst>
              <a:ext uri="{FF2B5EF4-FFF2-40B4-BE49-F238E27FC236}">
                <a16:creationId xmlns:a16="http://schemas.microsoft.com/office/drawing/2014/main" id="{92A2705A-4C8C-1ADA-250E-3644F4B6439E}"/>
              </a:ext>
            </a:extLst>
          </p:cNvPr>
          <p:cNvPicPr>
            <a:picLocks noGrp="1" noChangeAspect="1"/>
          </p:cNvPicPr>
          <p:nvPr>
            <p:ph type="pic" sz="quarter" idx="13"/>
          </p:nvPr>
        </p:nvPicPr>
        <p:blipFill rotWithShape="1">
          <a:blip r:embed="rId3"/>
          <a:srcRect l="19755" r="17033" b="3"/>
          <a:stretch/>
        </p:blipFill>
        <p:spPr>
          <a:xfrm>
            <a:off x="7924803" y="1"/>
            <a:ext cx="4267197" cy="6870626"/>
          </a:xfrm>
          <a:prstGeom prst="rect">
            <a:avLst/>
          </a:prstGeom>
        </p:spPr>
      </p:pic>
      <p:sp>
        <p:nvSpPr>
          <p:cNvPr id="18" name="Freeform: Shape 17">
            <a:extLst>
              <a:ext uri="{FF2B5EF4-FFF2-40B4-BE49-F238E27FC236}">
                <a16:creationId xmlns:a16="http://schemas.microsoft.com/office/drawing/2014/main" id="{454757A4-999E-4582-917C-9C73BFEA9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48214" y="3262081"/>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20" name="Freeform: Shape 19">
            <a:extLst>
              <a:ext uri="{FF2B5EF4-FFF2-40B4-BE49-F238E27FC236}">
                <a16:creationId xmlns:a16="http://schemas.microsoft.com/office/drawing/2014/main" id="{1BAE6AD2-77FD-438C-B9EE-3347535CE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48214" y="3262081"/>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4" name="Date Placeholder 5">
            <a:extLst>
              <a:ext uri="{FF2B5EF4-FFF2-40B4-BE49-F238E27FC236}">
                <a16:creationId xmlns:a16="http://schemas.microsoft.com/office/drawing/2014/main" id="{9D734A9F-9410-9DFD-B397-FAECA00BB788}"/>
              </a:ext>
            </a:extLst>
          </p:cNvPr>
          <p:cNvSpPr txBox="1">
            <a:spLocks/>
          </p:cNvSpPr>
          <p:nvPr/>
        </p:nvSpPr>
        <p:spPr>
          <a:xfrm>
            <a:off x="6738221" y="6368786"/>
            <a:ext cx="2067867"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050" kern="1200" spc="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chemeClr val="bg2"/>
                </a:solidFill>
                <a:latin typeface="Arial Nova Light"/>
              </a:rPr>
              <a:t>The Gift of Collaboration</a:t>
            </a:r>
            <a:endParaRPr lang="en-US" dirty="0">
              <a:solidFill>
                <a:schemeClr val="bg2"/>
              </a:solidFill>
              <a:latin typeface="Arial Nova Light"/>
            </a:endParaRPr>
          </a:p>
        </p:txBody>
      </p:sp>
    </p:spTree>
    <p:extLst>
      <p:ext uri="{BB962C8B-B14F-4D97-AF65-F5344CB8AC3E}">
        <p14:creationId xmlns:p14="http://schemas.microsoft.com/office/powerpoint/2010/main" val="3949125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7138B-A638-4302-8836-247EDD0B4B7E}"/>
              </a:ext>
            </a:extLst>
          </p:cNvPr>
          <p:cNvSpPr>
            <a:spLocks noGrp="1"/>
          </p:cNvSpPr>
          <p:nvPr>
            <p:ph type="title"/>
          </p:nvPr>
        </p:nvSpPr>
        <p:spPr>
          <a:xfrm>
            <a:off x="1092692" y="166720"/>
            <a:ext cx="10515600" cy="1325563"/>
          </a:xfrm>
        </p:spPr>
        <p:txBody>
          <a:bodyPr>
            <a:normAutofit/>
          </a:bodyPr>
          <a:lstStyle/>
          <a:p>
            <a:r>
              <a:rPr lang="en-US" dirty="0"/>
              <a:t>Benefits of the Collaborative Model</a:t>
            </a:r>
          </a:p>
        </p:txBody>
      </p:sp>
      <p:graphicFrame>
        <p:nvGraphicFramePr>
          <p:cNvPr id="4" name="Content Placeholder 2">
            <a:extLst>
              <a:ext uri="{FF2B5EF4-FFF2-40B4-BE49-F238E27FC236}">
                <a16:creationId xmlns:a16="http://schemas.microsoft.com/office/drawing/2014/main" id="{17C73252-2812-4F2F-8060-98DAB501E4BE}"/>
              </a:ext>
            </a:extLst>
          </p:cNvPr>
          <p:cNvGraphicFramePr>
            <a:graphicFrameLocks/>
          </p:cNvGraphicFramePr>
          <p:nvPr>
            <p:extLst>
              <p:ext uri="{D42A27DB-BD31-4B8C-83A1-F6EECF244321}">
                <p14:modId xmlns:p14="http://schemas.microsoft.com/office/powerpoint/2010/main" val="4090170162"/>
              </p:ext>
            </p:extLst>
          </p:nvPr>
        </p:nvGraphicFramePr>
        <p:xfrm>
          <a:off x="939100" y="829502"/>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DC8B7BD6-15A1-40E4-B123-81F8D5791732}"/>
              </a:ext>
            </a:extLst>
          </p:cNvPr>
          <p:cNvSpPr txBox="1"/>
          <p:nvPr/>
        </p:nvSpPr>
        <p:spPr>
          <a:xfrm>
            <a:off x="518402" y="5428333"/>
            <a:ext cx="109362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cap="all"/>
            </a:pPr>
            <a:r>
              <a:rPr kumimoji="0" lang="en-US" sz="2400" b="0" i="0" u="none" strike="noStrike" kern="1200" cap="all" spc="0" normalizeH="0" baseline="0" noProof="0" dirty="0">
                <a:ln>
                  <a:noFill/>
                </a:ln>
                <a:solidFill>
                  <a:prstClr val="black"/>
                </a:solidFill>
                <a:effectLst/>
                <a:uLnTx/>
                <a:uFillTx/>
                <a:latin typeface="Arial Nova Light"/>
                <a:ea typeface="+mn-ea"/>
                <a:cs typeface="+mn-cs"/>
              </a:rPr>
              <a:t>Monthly sessions  - five hospitals - report out on </a:t>
            </a:r>
          </a:p>
          <a:p>
            <a:pPr marL="0" marR="0" lvl="0" indent="0" algn="ctr" defTabSz="914400" rtl="0" eaLnBrk="1" fontAlgn="auto" latinLnBrk="0" hangingPunct="1">
              <a:lnSpc>
                <a:spcPct val="100000"/>
              </a:lnSpc>
              <a:spcBef>
                <a:spcPts val="0"/>
              </a:spcBef>
              <a:spcAft>
                <a:spcPts val="0"/>
              </a:spcAft>
              <a:buClrTx/>
              <a:buSzTx/>
              <a:buFontTx/>
              <a:buNone/>
              <a:tabLst/>
              <a:defRPr cap="all"/>
            </a:pPr>
            <a:r>
              <a:rPr kumimoji="0" lang="en-US" sz="2400" b="0" i="0" u="none" strike="noStrike" kern="1200" cap="all" spc="0" normalizeH="0" baseline="0" noProof="0" dirty="0">
                <a:ln>
                  <a:noFill/>
                </a:ln>
                <a:solidFill>
                  <a:prstClr val="black"/>
                </a:solidFill>
                <a:effectLst/>
                <a:uLnTx/>
                <a:uFillTx/>
                <a:latin typeface="Arial Nova Light"/>
                <a:ea typeface="+mn-ea"/>
                <a:cs typeface="+mn-cs"/>
              </a:rPr>
              <a:t>the status of our qi efforts</a:t>
            </a:r>
          </a:p>
          <a:p>
            <a:pPr marL="0" marR="0" lvl="0" indent="0" algn="ctr" defTabSz="914400" rtl="0" eaLnBrk="1" fontAlgn="auto" latinLnBrk="0" hangingPunct="1">
              <a:lnSpc>
                <a:spcPct val="100000"/>
              </a:lnSpc>
              <a:spcBef>
                <a:spcPts val="0"/>
              </a:spcBef>
              <a:spcAft>
                <a:spcPts val="0"/>
              </a:spcAft>
              <a:buClrTx/>
              <a:buSzTx/>
              <a:buFontTx/>
              <a:buNone/>
              <a:tabLst/>
              <a:defRPr cap="all"/>
            </a:pPr>
            <a:r>
              <a:rPr kumimoji="0" lang="en-US" sz="2400" b="1" i="1" u="none" strike="noStrike" kern="1200" cap="all" spc="0" normalizeH="0" baseline="0" noProof="0" dirty="0">
                <a:ln>
                  <a:noFill/>
                </a:ln>
                <a:solidFill>
                  <a:prstClr val="black"/>
                </a:solidFill>
                <a:effectLst/>
                <a:uLnTx/>
                <a:uFillTx/>
                <a:latin typeface="Arial Nova Light"/>
                <a:ea typeface="+mn-ea"/>
                <a:cs typeface="+mn-cs"/>
              </a:rPr>
              <a:t> </a:t>
            </a:r>
          </a:p>
        </p:txBody>
      </p:sp>
      <p:sp>
        <p:nvSpPr>
          <p:cNvPr id="6" name="Date Placeholder 5">
            <a:extLst>
              <a:ext uri="{FF2B5EF4-FFF2-40B4-BE49-F238E27FC236}">
                <a16:creationId xmlns:a16="http://schemas.microsoft.com/office/drawing/2014/main" id="{09617409-CBCF-497E-E7C6-7FDF44252813}"/>
              </a:ext>
            </a:extLst>
          </p:cNvPr>
          <p:cNvSpPr>
            <a:spLocks noGrp="1"/>
          </p:cNvSpPr>
          <p:nvPr>
            <p:ph type="dt" sz="half" idx="10"/>
          </p:nvPr>
        </p:nvSpPr>
        <p:spPr>
          <a:xfrm>
            <a:off x="215144" y="6326155"/>
            <a:ext cx="206786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50" normalizeH="0" baseline="0" noProof="0" dirty="0">
                <a:ln>
                  <a:noFill/>
                </a:ln>
                <a:solidFill>
                  <a:srgbClr val="18818C"/>
                </a:solidFill>
                <a:effectLst/>
                <a:uLnTx/>
                <a:uFillTx/>
                <a:latin typeface="Arial Nova Light"/>
                <a:ea typeface="+mn-ea"/>
                <a:cs typeface="+mn-cs"/>
              </a:rPr>
              <a:t>The Gift of Collaboration </a:t>
            </a:r>
          </a:p>
        </p:txBody>
      </p:sp>
    </p:spTree>
    <p:extLst>
      <p:ext uri="{BB962C8B-B14F-4D97-AF65-F5344CB8AC3E}">
        <p14:creationId xmlns:p14="http://schemas.microsoft.com/office/powerpoint/2010/main" val="644370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sk with stethoscope and computer keyboard">
            <a:extLst>
              <a:ext uri="{FF2B5EF4-FFF2-40B4-BE49-F238E27FC236}">
                <a16:creationId xmlns:a16="http://schemas.microsoft.com/office/drawing/2014/main" id="{B7E873BB-18ED-4182-B8CD-7FF8A1A75A9A}"/>
              </a:ext>
            </a:extLst>
          </p:cNvPr>
          <p:cNvPicPr>
            <a:picLocks noChangeAspect="1"/>
          </p:cNvPicPr>
          <p:nvPr/>
        </p:nvPicPr>
        <p:blipFill rotWithShape="1">
          <a:blip r:embed="rId2"/>
          <a:srcRect l="33211" r="1" b="1"/>
          <a:stretch/>
        </p:blipFill>
        <p:spPr>
          <a:xfrm>
            <a:off x="6813798" y="1065276"/>
            <a:ext cx="4730214" cy="4727448"/>
          </a:xfrm>
          <a:prstGeom prst="rect">
            <a:avLst/>
          </a:prstGeom>
        </p:spPr>
      </p:pic>
      <p:sp>
        <p:nvSpPr>
          <p:cNvPr id="4" name="Title 1">
            <a:extLst>
              <a:ext uri="{FF2B5EF4-FFF2-40B4-BE49-F238E27FC236}">
                <a16:creationId xmlns:a16="http://schemas.microsoft.com/office/drawing/2014/main" id="{370BED1E-2494-4180-98F8-654D0E585364}"/>
              </a:ext>
            </a:extLst>
          </p:cNvPr>
          <p:cNvSpPr txBox="1">
            <a:spLocks/>
          </p:cNvSpPr>
          <p:nvPr/>
        </p:nvSpPr>
        <p:spPr>
          <a:xfrm>
            <a:off x="763047" y="834698"/>
            <a:ext cx="6803647" cy="2594302"/>
          </a:xfrm>
          <a:prstGeom prst="rect">
            <a:avLst/>
          </a:prstGeom>
        </p:spPr>
        <p:txBody>
          <a:bodyPr anchor="b">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F48E7C">
                    <a:lumMod val="75000"/>
                  </a:srgbClr>
                </a:solidFill>
                <a:effectLst/>
                <a:uLnTx/>
                <a:uFillTx/>
                <a:latin typeface="Elephant"/>
                <a:ea typeface="+mj-ea"/>
                <a:cs typeface="+mj-cs"/>
              </a:rPr>
              <a:t>Our Current Culture &amp; BIAS Training</a:t>
            </a:r>
            <a:endParaRPr kumimoji="0" lang="en-US" sz="4800" b="0" i="0" u="none" strike="noStrike" kern="1200" cap="none" spc="0" normalizeH="0" baseline="0" noProof="0" dirty="0">
              <a:ln>
                <a:noFill/>
              </a:ln>
              <a:solidFill>
                <a:srgbClr val="F48E7C">
                  <a:lumMod val="75000"/>
                </a:srgbClr>
              </a:solidFill>
              <a:effectLst/>
              <a:uLnTx/>
              <a:uFillTx/>
              <a:latin typeface="Elephant"/>
              <a:ea typeface="+mj-ea"/>
              <a:cs typeface="+mj-cs"/>
            </a:endParaRPr>
          </a:p>
        </p:txBody>
      </p:sp>
      <p:sp>
        <p:nvSpPr>
          <p:cNvPr id="5" name="Content Placeholder 2">
            <a:extLst>
              <a:ext uri="{FF2B5EF4-FFF2-40B4-BE49-F238E27FC236}">
                <a16:creationId xmlns:a16="http://schemas.microsoft.com/office/drawing/2014/main" id="{2FD12B16-8F77-435A-BAC1-FB5C49E8D8F2}"/>
              </a:ext>
            </a:extLst>
          </p:cNvPr>
          <p:cNvSpPr txBox="1">
            <a:spLocks/>
          </p:cNvSpPr>
          <p:nvPr/>
        </p:nvSpPr>
        <p:spPr>
          <a:xfrm>
            <a:off x="279035" y="2824497"/>
            <a:ext cx="6534763" cy="3278261"/>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900" b="0" i="0" u="none" strike="noStrike" kern="1200" cap="none" spc="0" normalizeH="0" baseline="0" noProof="0" dirty="0">
              <a:ln>
                <a:noFill/>
              </a:ln>
              <a:solidFill>
                <a:srgbClr val="09283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9283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Creation of a Survey</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Completion of the Diversity Science Training</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srgbClr val="09283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9283F"/>
              </a:solidFill>
              <a:effectLst/>
              <a:uLnTx/>
              <a:uFillTx/>
              <a:latin typeface="Arial Nova Light"/>
              <a:ea typeface="+mn-ea"/>
              <a:cs typeface="+mn-cs"/>
            </a:endParaRPr>
          </a:p>
        </p:txBody>
      </p:sp>
      <p:sp>
        <p:nvSpPr>
          <p:cNvPr id="6" name="Date Placeholder 5">
            <a:extLst>
              <a:ext uri="{FF2B5EF4-FFF2-40B4-BE49-F238E27FC236}">
                <a16:creationId xmlns:a16="http://schemas.microsoft.com/office/drawing/2014/main" id="{9830A987-3B42-041D-F917-9B8EFE205711}"/>
              </a:ext>
            </a:extLst>
          </p:cNvPr>
          <p:cNvSpPr>
            <a:spLocks noGrp="1"/>
          </p:cNvSpPr>
          <p:nvPr>
            <p:ph type="dt" sz="half" idx="10"/>
          </p:nvPr>
        </p:nvSpPr>
        <p:spPr>
          <a:xfrm>
            <a:off x="107587" y="6361223"/>
            <a:ext cx="206786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50" normalizeH="0" baseline="0" noProof="0" dirty="0">
                <a:ln>
                  <a:noFill/>
                </a:ln>
                <a:solidFill>
                  <a:srgbClr val="18818C"/>
                </a:solidFill>
                <a:effectLst/>
                <a:uLnTx/>
                <a:uFillTx/>
                <a:latin typeface="Arial Nova Light"/>
                <a:ea typeface="+mn-ea"/>
                <a:cs typeface="+mn-cs"/>
              </a:rPr>
              <a:t>The Gift of Collaboration</a:t>
            </a:r>
          </a:p>
        </p:txBody>
      </p:sp>
    </p:spTree>
    <p:extLst>
      <p:ext uri="{BB962C8B-B14F-4D97-AF65-F5344CB8AC3E}">
        <p14:creationId xmlns:p14="http://schemas.microsoft.com/office/powerpoint/2010/main" val="3318086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E637-6C9C-485F-AF41-E8410EC71E3F}"/>
              </a:ext>
            </a:extLst>
          </p:cNvPr>
          <p:cNvSpPr>
            <a:spLocks noGrp="1"/>
          </p:cNvSpPr>
          <p:nvPr>
            <p:ph type="title"/>
          </p:nvPr>
        </p:nvSpPr>
        <p:spPr/>
        <p:txBody>
          <a:bodyPr/>
          <a:lstStyle/>
          <a:p>
            <a:pPr algn="ctr"/>
            <a:r>
              <a:rPr lang="en-US" dirty="0"/>
              <a:t>Survey responses</a:t>
            </a:r>
          </a:p>
        </p:txBody>
      </p:sp>
      <p:sp>
        <p:nvSpPr>
          <p:cNvPr id="6" name="Slide Number Placeholder 5">
            <a:extLst>
              <a:ext uri="{FF2B5EF4-FFF2-40B4-BE49-F238E27FC236}">
                <a16:creationId xmlns:a16="http://schemas.microsoft.com/office/drawing/2014/main" id="{5B2C4556-246D-4E49-AEDB-521D1C50F0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
        <p:nvSpPr>
          <p:cNvPr id="3" name="Rounded Rectangular Callout 2">
            <a:extLst>
              <a:ext uri="{FF2B5EF4-FFF2-40B4-BE49-F238E27FC236}">
                <a16:creationId xmlns:a16="http://schemas.microsoft.com/office/drawing/2014/main" id="{5E61F146-32D8-BC2D-910B-9C10B23D95C2}"/>
              </a:ext>
            </a:extLst>
          </p:cNvPr>
          <p:cNvSpPr/>
          <p:nvPr/>
        </p:nvSpPr>
        <p:spPr>
          <a:xfrm>
            <a:off x="352734" y="1638359"/>
            <a:ext cx="2857500" cy="182106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4F2EC"/>
                </a:solidFill>
                <a:effectLst/>
                <a:uLnTx/>
                <a:uFillTx/>
                <a:latin typeface="Arial Nova Light"/>
                <a:ea typeface="+mn-ea"/>
                <a:cs typeface="+mn-cs"/>
              </a:rPr>
              <a:t>“It’s about time we are doing something about this. I am so thankful to see it.”  -Nurse</a:t>
            </a:r>
          </a:p>
        </p:txBody>
      </p:sp>
      <p:sp>
        <p:nvSpPr>
          <p:cNvPr id="4" name="Rounded Rectangular Callout 3">
            <a:extLst>
              <a:ext uri="{FF2B5EF4-FFF2-40B4-BE49-F238E27FC236}">
                <a16:creationId xmlns:a16="http://schemas.microsoft.com/office/drawing/2014/main" id="{769DA9A8-D568-DB7C-D4DB-14DF2034EAEF}"/>
              </a:ext>
            </a:extLst>
          </p:cNvPr>
          <p:cNvSpPr/>
          <p:nvPr/>
        </p:nvSpPr>
        <p:spPr>
          <a:xfrm>
            <a:off x="1867353" y="3900707"/>
            <a:ext cx="3123747" cy="209538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4F2EC"/>
                </a:solidFill>
                <a:effectLst/>
                <a:uLnTx/>
                <a:uFillTx/>
                <a:latin typeface="Arial Nova Light"/>
                <a:ea typeface="+mn-ea"/>
                <a:cs typeface="+mn-cs"/>
              </a:rPr>
              <a:t>“I have to admit, I have been challenged with my implicit biases and really have to do some inner reflection and work.  Thank you for the education and the terms listed on our EMB Board.”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4F2EC"/>
                </a:solidFill>
                <a:effectLst/>
                <a:uLnTx/>
                <a:uFillTx/>
                <a:latin typeface="Arial Nova Light"/>
                <a:ea typeface="+mn-ea"/>
                <a:cs typeface="+mn-cs"/>
              </a:rPr>
              <a:t> -Nurse</a:t>
            </a:r>
          </a:p>
        </p:txBody>
      </p:sp>
      <p:sp>
        <p:nvSpPr>
          <p:cNvPr id="7" name="Rounded Rectangular Callout 6">
            <a:extLst>
              <a:ext uri="{FF2B5EF4-FFF2-40B4-BE49-F238E27FC236}">
                <a16:creationId xmlns:a16="http://schemas.microsoft.com/office/drawing/2014/main" id="{EB7A0B02-14D7-BCC4-723C-71151CCF6F59}"/>
              </a:ext>
            </a:extLst>
          </p:cNvPr>
          <p:cNvSpPr/>
          <p:nvPr/>
        </p:nvSpPr>
        <p:spPr>
          <a:xfrm>
            <a:off x="7010103" y="3630160"/>
            <a:ext cx="3892381" cy="226257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4F2EC"/>
                </a:solidFill>
                <a:effectLst/>
                <a:uLnTx/>
                <a:uFillTx/>
                <a:latin typeface="Arial Nova Light"/>
                <a:ea typeface="+mn-ea"/>
                <a:cs typeface="+mn-cs"/>
              </a:rPr>
              <a:t>“Why are we doing all of this, “I’m not a racist, I treat all my patient’s the same.”  - Nurse</a:t>
            </a:r>
          </a:p>
        </p:txBody>
      </p:sp>
      <p:sp>
        <p:nvSpPr>
          <p:cNvPr id="8" name="Rounded Rectangular Callout 7">
            <a:extLst>
              <a:ext uri="{FF2B5EF4-FFF2-40B4-BE49-F238E27FC236}">
                <a16:creationId xmlns:a16="http://schemas.microsoft.com/office/drawing/2014/main" id="{62692D33-F859-7ED6-E36C-05E9FC0B54F9}"/>
              </a:ext>
            </a:extLst>
          </p:cNvPr>
          <p:cNvSpPr/>
          <p:nvPr/>
        </p:nvSpPr>
        <p:spPr>
          <a:xfrm>
            <a:off x="8647952" y="1135226"/>
            <a:ext cx="2743200" cy="190881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4F2EC"/>
                </a:solidFill>
                <a:effectLst/>
                <a:uLnTx/>
                <a:uFillTx/>
                <a:latin typeface="Arial Nova Light"/>
                <a:ea typeface="+mn-ea"/>
                <a:cs typeface="+mn-cs"/>
              </a:rPr>
              <a:t>“What about me, I’ve been treated unfairly also and discriminated against as a white woman.” - Nurse</a:t>
            </a:r>
          </a:p>
        </p:txBody>
      </p:sp>
      <p:sp>
        <p:nvSpPr>
          <p:cNvPr id="9" name="Rounded Rectangular Callout 8">
            <a:extLst>
              <a:ext uri="{FF2B5EF4-FFF2-40B4-BE49-F238E27FC236}">
                <a16:creationId xmlns:a16="http://schemas.microsoft.com/office/drawing/2014/main" id="{3049E7D4-AFEE-ECCE-13BB-ABF5F1CD35BC}"/>
              </a:ext>
            </a:extLst>
          </p:cNvPr>
          <p:cNvSpPr/>
          <p:nvPr/>
        </p:nvSpPr>
        <p:spPr>
          <a:xfrm>
            <a:off x="4534126" y="1919672"/>
            <a:ext cx="3123747" cy="165616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4F2EC"/>
                </a:solidFill>
                <a:effectLst/>
                <a:uLnTx/>
                <a:uFillTx/>
                <a:latin typeface="Arial Nova Light"/>
                <a:ea typeface="+mn-ea"/>
                <a:cs typeface="+mn-cs"/>
              </a:rPr>
              <a:t>“Thank you. What can I do to help?” – Coordinator </a:t>
            </a:r>
            <a:br>
              <a:rPr kumimoji="0" lang="en-US" sz="1800" b="0" i="0" u="none" strike="noStrike" kern="1200" cap="none" spc="0" normalizeH="0" baseline="0" noProof="0" dirty="0">
                <a:ln>
                  <a:noFill/>
                </a:ln>
                <a:solidFill>
                  <a:srgbClr val="F4F2EC"/>
                </a:solidFill>
                <a:effectLst/>
                <a:uLnTx/>
                <a:uFillTx/>
                <a:latin typeface="Arial Nova Light"/>
                <a:ea typeface="+mn-ea"/>
                <a:cs typeface="+mn-cs"/>
              </a:rPr>
            </a:br>
            <a:endParaRPr kumimoji="0" lang="en-US" sz="1800" b="0" i="0" u="none" strike="noStrike" kern="1200" cap="none" spc="0" normalizeH="0" baseline="0" noProof="0" dirty="0">
              <a:ln>
                <a:noFill/>
              </a:ln>
              <a:solidFill>
                <a:srgbClr val="F4F2EC"/>
              </a:solidFill>
              <a:effectLst/>
              <a:uLnTx/>
              <a:uFillTx/>
              <a:latin typeface="Arial Nova Light"/>
              <a:ea typeface="+mn-ea"/>
              <a:cs typeface="+mn-cs"/>
            </a:endParaRPr>
          </a:p>
        </p:txBody>
      </p:sp>
      <p:sp>
        <p:nvSpPr>
          <p:cNvPr id="12" name="Date Placeholder 5">
            <a:extLst>
              <a:ext uri="{FF2B5EF4-FFF2-40B4-BE49-F238E27FC236}">
                <a16:creationId xmlns:a16="http://schemas.microsoft.com/office/drawing/2014/main" id="{4B2D7D69-59F3-4C41-7CA1-C1E53C31FE67}"/>
              </a:ext>
            </a:extLst>
          </p:cNvPr>
          <p:cNvSpPr>
            <a:spLocks noGrp="1"/>
          </p:cNvSpPr>
          <p:nvPr>
            <p:ph type="dt" sz="half" idx="10"/>
          </p:nvPr>
        </p:nvSpPr>
        <p:spPr>
          <a:xfrm>
            <a:off x="107587" y="6361223"/>
            <a:ext cx="206786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50" normalizeH="0" baseline="0" noProof="0" dirty="0">
                <a:ln>
                  <a:noFill/>
                </a:ln>
                <a:solidFill>
                  <a:srgbClr val="18818C"/>
                </a:solidFill>
                <a:effectLst/>
                <a:uLnTx/>
                <a:uFillTx/>
                <a:latin typeface="Arial Nova Light"/>
                <a:ea typeface="+mn-ea"/>
                <a:cs typeface="+mn-cs"/>
              </a:rPr>
              <a:t>The Gift of Collaboration</a:t>
            </a:r>
          </a:p>
        </p:txBody>
      </p:sp>
    </p:spTree>
    <p:extLst>
      <p:ext uri="{BB962C8B-B14F-4D97-AF65-F5344CB8AC3E}">
        <p14:creationId xmlns:p14="http://schemas.microsoft.com/office/powerpoint/2010/main" val="19809419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miling for the camera&#10;">
            <a:extLst>
              <a:ext uri="{FF2B5EF4-FFF2-40B4-BE49-F238E27FC236}">
                <a16:creationId xmlns:a16="http://schemas.microsoft.com/office/drawing/2014/main" id="{0C4F09C2-CDF0-42F2-ACBE-48A7C5A30183}"/>
              </a:ext>
            </a:extLst>
          </p:cNvPr>
          <p:cNvPicPr>
            <a:picLocks noGrp="1" noChangeAspect="1"/>
          </p:cNvPicPr>
          <p:nvPr>
            <p:ph type="pic" sz="quarter" idx="13"/>
          </p:nvPr>
        </p:nvPicPr>
        <p:blipFill rotWithShape="1">
          <a:blip r:embed="rId2" cstate="screen">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3533626" y="778371"/>
            <a:ext cx="2578608" cy="2816352"/>
          </a:xfrm>
        </p:spPr>
      </p:pic>
      <p:pic>
        <p:nvPicPr>
          <p:cNvPr id="13" name="Picture Placeholder 12" descr="A doctor with his arms crossed&#10;">
            <a:extLst>
              <a:ext uri="{FF2B5EF4-FFF2-40B4-BE49-F238E27FC236}">
                <a16:creationId xmlns:a16="http://schemas.microsoft.com/office/drawing/2014/main" id="{FEE47F26-5CCA-4F67-A13A-A48D1F2E9CA5}"/>
              </a:ext>
            </a:extLst>
          </p:cNvPr>
          <p:cNvPicPr>
            <a:picLocks noGrp="1" noChangeAspect="1"/>
          </p:cNvPicPr>
          <p:nvPr>
            <p:ph type="pic" sz="quarter" idx="15"/>
          </p:nvPr>
        </p:nvPicPr>
        <p:blipFill rotWithShape="1">
          <a:blip r:embed="rId4" cstate="screen">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p:blipFill>
        <p:spPr>
          <a:xfrm>
            <a:off x="6510065" y="778371"/>
            <a:ext cx="2578608" cy="2816352"/>
          </a:xfrm>
          <a:prstGeom prst="rect">
            <a:avLst/>
          </a:prstGeom>
        </p:spPr>
      </p:pic>
      <p:pic>
        <p:nvPicPr>
          <p:cNvPr id="15" name="Picture Placeholder 14" descr="A picture containing a nurse and child">
            <a:extLst>
              <a:ext uri="{FF2B5EF4-FFF2-40B4-BE49-F238E27FC236}">
                <a16:creationId xmlns:a16="http://schemas.microsoft.com/office/drawing/2014/main" id="{75C485B9-17CC-4622-BC83-361CFF6D5277}"/>
              </a:ext>
            </a:extLst>
          </p:cNvPr>
          <p:cNvPicPr>
            <a:picLocks noGrp="1" noChangeAspect="1"/>
          </p:cNvPicPr>
          <p:nvPr>
            <p:ph type="pic" sz="quarter" idx="16"/>
          </p:nvPr>
        </p:nvPicPr>
        <p:blipFill rotWithShape="1">
          <a:blip r:embed="rId6" cstate="screen">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p:blipFill>
        <p:spPr>
          <a:xfrm>
            <a:off x="9268996" y="768096"/>
            <a:ext cx="2578608" cy="2816352"/>
          </a:xfrm>
        </p:spPr>
      </p:pic>
      <p:sp>
        <p:nvSpPr>
          <p:cNvPr id="18" name="Slide Number Placeholder 17">
            <a:extLst>
              <a:ext uri="{FF2B5EF4-FFF2-40B4-BE49-F238E27FC236}">
                <a16:creationId xmlns:a16="http://schemas.microsoft.com/office/drawing/2014/main" id="{F063B0D3-5484-4E9A-B4AE-2957B71E5027}"/>
              </a:ext>
            </a:extLst>
          </p:cNvPr>
          <p:cNvSpPr>
            <a:spLocks noGrp="1"/>
          </p:cNvSpPr>
          <p:nvPr>
            <p:ph type="sldNum" sz="quarter" idx="12"/>
          </p:nvPr>
        </p:nvSpPr>
        <p:spPr>
          <a:xfrm>
            <a:off x="10558300" y="6423914"/>
            <a:ext cx="10525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2000" b="0" i="0" u="none" strike="noStrike" kern="1200" cap="none" spc="0" normalizeH="0" baseline="0" noProof="0" smtClean="0">
                <a:ln>
                  <a:noFill/>
                </a:ln>
                <a:solidFill>
                  <a:srgbClr val="FFFFFF"/>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2000" b="0" i="0" u="none" strike="noStrike" kern="1200" cap="none" spc="0" normalizeH="0" baseline="0" noProof="0" dirty="0">
              <a:ln>
                <a:noFill/>
              </a:ln>
              <a:solidFill>
                <a:srgbClr val="FFFFFF"/>
              </a:solidFill>
              <a:effectLst/>
              <a:uLnTx/>
              <a:uFillTx/>
              <a:latin typeface="Elephant"/>
              <a:ea typeface="+mn-ea"/>
              <a:cs typeface="+mn-cs"/>
            </a:endParaRPr>
          </a:p>
        </p:txBody>
      </p:sp>
      <p:sp>
        <p:nvSpPr>
          <p:cNvPr id="12" name="Title 1">
            <a:extLst>
              <a:ext uri="{FF2B5EF4-FFF2-40B4-BE49-F238E27FC236}">
                <a16:creationId xmlns:a16="http://schemas.microsoft.com/office/drawing/2014/main" id="{77791394-A1E2-99E7-A7D4-0B004947E073}"/>
              </a:ext>
            </a:extLst>
          </p:cNvPr>
          <p:cNvSpPr>
            <a:spLocks noGrp="1"/>
          </p:cNvSpPr>
          <p:nvPr>
            <p:ph idx="1"/>
          </p:nvPr>
        </p:nvSpPr>
        <p:spPr>
          <a:xfrm>
            <a:off x="448056" y="4052474"/>
            <a:ext cx="10478124" cy="2371440"/>
          </a:xfrm>
        </p:spPr>
        <p:txBody>
          <a:bodyPr>
            <a:normAutofit fontScale="52500" lnSpcReduction="20000"/>
          </a:bodyPr>
          <a:lstStyle/>
          <a:p>
            <a:pPr algn="r"/>
            <a:r>
              <a:rPr lang="en-US" sz="6100" dirty="0"/>
              <a:t>"Accountability is the glue that ties commitment to the result.”</a:t>
            </a:r>
            <a:br>
              <a:rPr lang="en-US" sz="4000" dirty="0"/>
            </a:br>
            <a:br>
              <a:rPr lang="en-US" sz="4000" dirty="0"/>
            </a:br>
            <a:r>
              <a:rPr lang="en-US" sz="4000" dirty="0"/>
              <a:t> </a:t>
            </a:r>
            <a:br>
              <a:rPr lang="en-US" dirty="0"/>
            </a:br>
            <a:r>
              <a:rPr lang="en-US" dirty="0"/>
              <a:t>                                                                           Source: </a:t>
            </a:r>
            <a:r>
              <a:rPr lang="en-US" sz="2000" i="1" dirty="0"/>
              <a:t>Proctor, B. (n.d.) Accountability. </a:t>
            </a:r>
          </a:p>
          <a:p>
            <a:pPr algn="r"/>
            <a:r>
              <a:rPr lang="en-US" sz="2000" i="1" dirty="0"/>
              <a:t>Proctor Gallagher. https://</a:t>
            </a:r>
            <a:r>
              <a:rPr lang="en-US" sz="2000" i="1" dirty="0" err="1"/>
              <a:t>www.proctorgallagherinstitute.com</a:t>
            </a:r>
            <a:r>
              <a:rPr lang="en-US" sz="2000" i="1" dirty="0"/>
              <a:t>/17557/accountability</a:t>
            </a:r>
          </a:p>
          <a:p>
            <a:endParaRPr lang="en-US" dirty="0"/>
          </a:p>
        </p:txBody>
      </p:sp>
      <p:pic>
        <p:nvPicPr>
          <p:cNvPr id="4" name="Picture 3" descr="A picture containing person, indoor&#10;&#10;Description automatically generated">
            <a:extLst>
              <a:ext uri="{FF2B5EF4-FFF2-40B4-BE49-F238E27FC236}">
                <a16:creationId xmlns:a16="http://schemas.microsoft.com/office/drawing/2014/main" id="{5F87FF43-4805-E3BF-34BC-F3BFF4DC72B8}"/>
              </a:ext>
            </a:extLst>
          </p:cNvPr>
          <p:cNvPicPr>
            <a:picLocks noChangeAspect="1"/>
          </p:cNvPicPr>
          <p:nvPr/>
        </p:nvPicPr>
        <p:blipFill rotWithShape="1">
          <a:blip r:embed="rId8">
            <a:alphaModFix amt="97000"/>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11200"/>
                    </a14:imgEffect>
                  </a14:imgLayer>
                </a14:imgProps>
              </a:ext>
            </a:extLst>
          </a:blip>
          <a:srcRect l="9062" r="21942"/>
          <a:stretch/>
        </p:blipFill>
        <p:spPr>
          <a:xfrm>
            <a:off x="448056" y="768096"/>
            <a:ext cx="2905247" cy="2805526"/>
          </a:xfrm>
          <a:prstGeom prst="rect">
            <a:avLst/>
          </a:prstGeom>
        </p:spPr>
      </p:pic>
    </p:spTree>
    <p:extLst>
      <p:ext uri="{BB962C8B-B14F-4D97-AF65-F5344CB8AC3E}">
        <p14:creationId xmlns:p14="http://schemas.microsoft.com/office/powerpoint/2010/main" val="19149955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94291-E3DE-4220-9D5A-93F350A53EB0}"/>
              </a:ext>
            </a:extLst>
          </p:cNvPr>
          <p:cNvPicPr>
            <a:picLocks noChangeAspect="1"/>
          </p:cNvPicPr>
          <p:nvPr/>
        </p:nvPicPr>
        <p:blipFill>
          <a:blip r:embed="rId3"/>
          <a:stretch>
            <a:fillRect/>
          </a:stretch>
        </p:blipFill>
        <p:spPr>
          <a:xfrm rot="20834959">
            <a:off x="1185837" y="857645"/>
            <a:ext cx="4188149" cy="5423338"/>
          </a:xfrm>
          <a:prstGeom prst="rect">
            <a:avLst/>
          </a:prstGeom>
          <a:ln w="28575">
            <a:solidFill>
              <a:schemeClr val="accent3">
                <a:lumMod val="60000"/>
                <a:lumOff val="40000"/>
              </a:schemeClr>
            </a:solidFill>
          </a:ln>
        </p:spPr>
      </p:pic>
      <p:pic>
        <p:nvPicPr>
          <p:cNvPr id="11" name="Picture 10">
            <a:extLst>
              <a:ext uri="{FF2B5EF4-FFF2-40B4-BE49-F238E27FC236}">
                <a16:creationId xmlns:a16="http://schemas.microsoft.com/office/drawing/2014/main" id="{7002BB1C-18EA-48D2-85BF-2406517F4EBB}"/>
              </a:ext>
            </a:extLst>
          </p:cNvPr>
          <p:cNvPicPr>
            <a:picLocks noChangeAspect="1"/>
          </p:cNvPicPr>
          <p:nvPr/>
        </p:nvPicPr>
        <p:blipFill>
          <a:blip r:embed="rId4"/>
          <a:stretch>
            <a:fillRect/>
          </a:stretch>
        </p:blipFill>
        <p:spPr>
          <a:xfrm>
            <a:off x="5206710" y="542401"/>
            <a:ext cx="1905952" cy="1277655"/>
          </a:xfrm>
          <a:prstGeom prst="rect">
            <a:avLst/>
          </a:prstGeom>
        </p:spPr>
      </p:pic>
      <p:pic>
        <p:nvPicPr>
          <p:cNvPr id="13" name="Picture 12">
            <a:extLst>
              <a:ext uri="{FF2B5EF4-FFF2-40B4-BE49-F238E27FC236}">
                <a16:creationId xmlns:a16="http://schemas.microsoft.com/office/drawing/2014/main" id="{75E1DD6E-5FB7-4686-8B94-960633870FFA}"/>
              </a:ext>
            </a:extLst>
          </p:cNvPr>
          <p:cNvPicPr>
            <a:picLocks noChangeAspect="1"/>
          </p:cNvPicPr>
          <p:nvPr/>
        </p:nvPicPr>
        <p:blipFill>
          <a:blip r:embed="rId5"/>
          <a:stretch>
            <a:fillRect/>
          </a:stretch>
        </p:blipFill>
        <p:spPr>
          <a:xfrm>
            <a:off x="7477683" y="557804"/>
            <a:ext cx="1905952" cy="1246852"/>
          </a:xfrm>
          <a:prstGeom prst="rect">
            <a:avLst/>
          </a:prstGeom>
        </p:spPr>
      </p:pic>
      <p:pic>
        <p:nvPicPr>
          <p:cNvPr id="15" name="Picture 14">
            <a:extLst>
              <a:ext uri="{FF2B5EF4-FFF2-40B4-BE49-F238E27FC236}">
                <a16:creationId xmlns:a16="http://schemas.microsoft.com/office/drawing/2014/main" id="{79393BCC-76C1-4D9D-BA1A-AA1E85D31221}"/>
              </a:ext>
            </a:extLst>
          </p:cNvPr>
          <p:cNvPicPr>
            <a:picLocks noChangeAspect="1"/>
          </p:cNvPicPr>
          <p:nvPr/>
        </p:nvPicPr>
        <p:blipFill>
          <a:blip r:embed="rId6"/>
          <a:stretch>
            <a:fillRect/>
          </a:stretch>
        </p:blipFill>
        <p:spPr>
          <a:xfrm>
            <a:off x="9748656" y="557803"/>
            <a:ext cx="1905952" cy="1246853"/>
          </a:xfrm>
          <a:prstGeom prst="rect">
            <a:avLst/>
          </a:prstGeom>
        </p:spPr>
      </p:pic>
      <p:pic>
        <p:nvPicPr>
          <p:cNvPr id="17" name="Picture 16">
            <a:extLst>
              <a:ext uri="{FF2B5EF4-FFF2-40B4-BE49-F238E27FC236}">
                <a16:creationId xmlns:a16="http://schemas.microsoft.com/office/drawing/2014/main" id="{B7ABDC37-57FA-41A9-8BA4-D2B7E325076D}"/>
              </a:ext>
            </a:extLst>
          </p:cNvPr>
          <p:cNvPicPr>
            <a:picLocks noChangeAspect="1"/>
          </p:cNvPicPr>
          <p:nvPr/>
        </p:nvPicPr>
        <p:blipFill>
          <a:blip r:embed="rId7"/>
          <a:stretch>
            <a:fillRect/>
          </a:stretch>
        </p:blipFill>
        <p:spPr>
          <a:xfrm>
            <a:off x="6327922" y="2034801"/>
            <a:ext cx="1905952" cy="1262736"/>
          </a:xfrm>
          <a:prstGeom prst="rect">
            <a:avLst/>
          </a:prstGeom>
        </p:spPr>
      </p:pic>
      <p:pic>
        <p:nvPicPr>
          <p:cNvPr id="19" name="Picture 18">
            <a:extLst>
              <a:ext uri="{FF2B5EF4-FFF2-40B4-BE49-F238E27FC236}">
                <a16:creationId xmlns:a16="http://schemas.microsoft.com/office/drawing/2014/main" id="{75809285-9D42-4306-83E9-BA9F3D9A48AF}"/>
              </a:ext>
            </a:extLst>
          </p:cNvPr>
          <p:cNvPicPr>
            <a:picLocks noChangeAspect="1"/>
          </p:cNvPicPr>
          <p:nvPr/>
        </p:nvPicPr>
        <p:blipFill>
          <a:blip r:embed="rId8"/>
          <a:stretch>
            <a:fillRect/>
          </a:stretch>
        </p:blipFill>
        <p:spPr>
          <a:xfrm>
            <a:off x="8527448" y="2017778"/>
            <a:ext cx="1905952" cy="1279759"/>
          </a:xfrm>
          <a:prstGeom prst="rect">
            <a:avLst/>
          </a:prstGeom>
        </p:spPr>
      </p:pic>
      <p:sp>
        <p:nvSpPr>
          <p:cNvPr id="2" name="Date Placeholder 5">
            <a:extLst>
              <a:ext uri="{FF2B5EF4-FFF2-40B4-BE49-F238E27FC236}">
                <a16:creationId xmlns:a16="http://schemas.microsoft.com/office/drawing/2014/main" id="{7EC00F02-557C-7570-90B9-272C53AF8BC8}"/>
              </a:ext>
            </a:extLst>
          </p:cNvPr>
          <p:cNvSpPr>
            <a:spLocks noGrp="1"/>
          </p:cNvSpPr>
          <p:nvPr>
            <p:ph type="dt" sz="half" idx="10"/>
          </p:nvPr>
        </p:nvSpPr>
        <p:spPr>
          <a:xfrm>
            <a:off x="10124133" y="6362306"/>
            <a:ext cx="206786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50" normalizeH="0" baseline="0" noProof="0" dirty="0">
                <a:ln>
                  <a:noFill/>
                </a:ln>
                <a:solidFill>
                  <a:schemeClr val="bg2"/>
                </a:solidFill>
                <a:effectLst/>
                <a:uLnTx/>
                <a:uFillTx/>
                <a:latin typeface="Arial Nova Light"/>
                <a:ea typeface="+mn-ea"/>
                <a:cs typeface="+mn-cs"/>
              </a:rPr>
              <a:t>The Gift of Collaboration</a:t>
            </a:r>
          </a:p>
        </p:txBody>
      </p:sp>
    </p:spTree>
    <p:extLst>
      <p:ext uri="{BB962C8B-B14F-4D97-AF65-F5344CB8AC3E}">
        <p14:creationId xmlns:p14="http://schemas.microsoft.com/office/powerpoint/2010/main" val="3035866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CBBD49-D6A3-39A4-AD05-421BFC02E456}"/>
              </a:ext>
            </a:extLst>
          </p:cNvPr>
          <p:cNvSpPr>
            <a:spLocks noGrp="1"/>
          </p:cNvSpPr>
          <p:nvPr>
            <p:ph idx="1"/>
          </p:nvPr>
        </p:nvSpPr>
        <p:spPr>
          <a:xfrm>
            <a:off x="6316393" y="6185408"/>
            <a:ext cx="5379184" cy="491665"/>
          </a:xfrm>
        </p:spPr>
        <p:txBody>
          <a:bodyPr>
            <a:normAutofit fontScale="70000" lnSpcReduction="20000"/>
          </a:bodyPr>
          <a:lstStyle/>
          <a:p>
            <a:pPr algn="r"/>
            <a:r>
              <a:rPr lang="en-US" sz="1800" dirty="0"/>
              <a:t>Source: Hooks, b. Moving beyond words: What is meaningful solidarity? (Part 1). Amnesty International.</a:t>
            </a:r>
          </a:p>
        </p:txBody>
      </p:sp>
      <p:sp>
        <p:nvSpPr>
          <p:cNvPr id="6" name="Date Placeholder 5">
            <a:extLst>
              <a:ext uri="{FF2B5EF4-FFF2-40B4-BE49-F238E27FC236}">
                <a16:creationId xmlns:a16="http://schemas.microsoft.com/office/drawing/2014/main" id="{A06A6A55-C069-5657-3ACC-0B523459A04F}"/>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50" normalizeH="0" baseline="0" noProof="0">
                <a:ln>
                  <a:noFill/>
                </a:ln>
                <a:solidFill>
                  <a:srgbClr val="FFFFFF"/>
                </a:solidFill>
                <a:effectLst/>
                <a:uLnTx/>
                <a:uFillTx/>
                <a:latin typeface="Arial Nova Light"/>
                <a:ea typeface="+mn-ea"/>
                <a:cs typeface="+mn-cs"/>
              </a:rPr>
              <a:t>20XX</a:t>
            </a:r>
            <a:endParaRPr kumimoji="0" lang="en-US" sz="1050" b="0" i="0" u="none" strike="noStrike" kern="1200" cap="none" spc="50" normalizeH="0" baseline="0" noProof="0" dirty="0">
              <a:ln>
                <a:noFill/>
              </a:ln>
              <a:solidFill>
                <a:srgbClr val="FFFFFF"/>
              </a:solidFill>
              <a:effectLst/>
              <a:uLnTx/>
              <a:uFillTx/>
              <a:latin typeface="Arial Nova Light"/>
              <a:ea typeface="+mn-ea"/>
              <a:cs typeface="+mn-cs"/>
            </a:endParaRPr>
          </a:p>
        </p:txBody>
      </p:sp>
      <p:pic>
        <p:nvPicPr>
          <p:cNvPr id="8" name="Picture Placeholder 7" descr="Masked healthcare professionals">
            <a:extLst>
              <a:ext uri="{FF2B5EF4-FFF2-40B4-BE49-F238E27FC236}">
                <a16:creationId xmlns:a16="http://schemas.microsoft.com/office/drawing/2014/main" id="{CB0CD804-5D08-A4D0-C9EB-22C0345FB94A}"/>
              </a:ext>
            </a:extLst>
          </p:cNvPr>
          <p:cNvPicPr>
            <a:picLocks noGrp="1" noChangeAspect="1"/>
          </p:cNvPicPr>
          <p:nvPr>
            <p:ph type="pic" sz="quarter" idx="13"/>
          </p:nvPr>
        </p:nvPicPr>
        <p:blipFill>
          <a:blip r:embed="rId2"/>
          <a:srcRect l="19100" r="19100"/>
          <a:stretch>
            <a:fillRect/>
          </a:stretch>
        </p:blipFill>
        <p:spPr>
          <a:xfrm>
            <a:off x="5614781" y="367841"/>
            <a:ext cx="6338679" cy="5769429"/>
          </a:xfrm>
          <a:prstGeom prst="ellipse">
            <a:avLst/>
          </a:prstGeom>
        </p:spPr>
      </p:pic>
      <p:sp>
        <p:nvSpPr>
          <p:cNvPr id="10" name="Oval Callout 9">
            <a:extLst>
              <a:ext uri="{FF2B5EF4-FFF2-40B4-BE49-F238E27FC236}">
                <a16:creationId xmlns:a16="http://schemas.microsoft.com/office/drawing/2014/main" id="{272B6F9C-DACE-45DC-6A76-15809E4B4E6F}"/>
              </a:ext>
            </a:extLst>
          </p:cNvPr>
          <p:cNvSpPr/>
          <p:nvPr/>
        </p:nvSpPr>
        <p:spPr>
          <a:xfrm>
            <a:off x="500741" y="859715"/>
            <a:ext cx="4941528" cy="471377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1111"/>
                </a:solidFill>
                <a:effectLst/>
                <a:uLnTx/>
                <a:uFillTx/>
                <a:latin typeface="Arial Nova Light"/>
                <a:ea typeface="+mn-ea"/>
                <a:cs typeface="+mn-cs"/>
              </a:rPr>
              <a:t>“Solidarity is not the same as support. To experience solidarity, we must have a community of interests, shared beliefs and goals around which to unite, to build Sisterhood. Support can be occasional. It can be given and just as easily withdrawn.</a:t>
            </a:r>
            <a:r>
              <a:rPr kumimoji="0" lang="en-US" sz="2000" b="1" i="0" u="none" strike="noStrike" kern="1200" cap="none" spc="0" normalizeH="0" baseline="0" noProof="0" dirty="0">
                <a:ln>
                  <a:noFill/>
                </a:ln>
                <a:solidFill>
                  <a:srgbClr val="111111"/>
                </a:solidFill>
                <a:effectLst/>
                <a:uLnTx/>
                <a:uFillTx/>
                <a:latin typeface="Arial Nova Light"/>
                <a:ea typeface="+mn-ea"/>
                <a:cs typeface="+mn-cs"/>
              </a:rPr>
              <a:t> </a:t>
            </a:r>
            <a:endParaRPr kumimoji="0" lang="en-US" sz="2000" b="0" i="0" u="none" strike="noStrike" kern="1200" cap="none" spc="0" normalizeH="0" baseline="0" noProof="0" dirty="0">
              <a:ln>
                <a:noFill/>
              </a:ln>
              <a:solidFill>
                <a:srgbClr val="111111"/>
              </a:solidFill>
              <a:effectLst/>
              <a:uLnTx/>
              <a:uFillTx/>
              <a:latin typeface="Arial Nova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1111"/>
                </a:solidFill>
                <a:effectLst/>
                <a:uLnTx/>
                <a:uFillTx/>
                <a:latin typeface="Arial Nova Light"/>
                <a:ea typeface="+mn-ea"/>
                <a:cs typeface="+mn-cs"/>
              </a:rPr>
              <a:t>Solidarity requires sustained, ongoing commitment.”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1111"/>
                </a:solidFill>
                <a:latin typeface="Arial Nova Light"/>
              </a:rPr>
              <a:t>                            -bell hooks</a:t>
            </a:r>
            <a:endParaRPr kumimoji="0" lang="en-US" sz="1400" b="0" i="0" u="none" strike="noStrike" kern="1200" cap="none" spc="0" normalizeH="0" baseline="0" noProof="0" dirty="0">
              <a:ln>
                <a:noFill/>
              </a:ln>
              <a:solidFill>
                <a:srgbClr val="111111"/>
              </a:solidFill>
              <a:effectLst/>
              <a:uLnTx/>
              <a:uFillTx/>
              <a:latin typeface="Arial Nova Light"/>
              <a:ea typeface="+mn-ea"/>
              <a:cs typeface="+mn-cs"/>
            </a:endParaRPr>
          </a:p>
        </p:txBody>
      </p:sp>
      <p:sp>
        <p:nvSpPr>
          <p:cNvPr id="2" name="Date Placeholder 5">
            <a:extLst>
              <a:ext uri="{FF2B5EF4-FFF2-40B4-BE49-F238E27FC236}">
                <a16:creationId xmlns:a16="http://schemas.microsoft.com/office/drawing/2014/main" id="{B2019B64-DC52-8999-C7F5-75EB46971705}"/>
              </a:ext>
            </a:extLst>
          </p:cNvPr>
          <p:cNvSpPr txBox="1">
            <a:spLocks/>
          </p:cNvSpPr>
          <p:nvPr/>
        </p:nvSpPr>
        <p:spPr>
          <a:xfrm>
            <a:off x="107587" y="6361223"/>
            <a:ext cx="2067867"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050" kern="1200" spc="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rgbClr val="18818C"/>
                </a:solidFill>
                <a:latin typeface="Arial Nova Light"/>
              </a:rPr>
              <a:t>The Gift of Collaboration</a:t>
            </a:r>
            <a:endParaRPr lang="en-US" dirty="0">
              <a:solidFill>
                <a:srgbClr val="18818C"/>
              </a:solidFill>
              <a:latin typeface="Arial Nova Light"/>
            </a:endParaRPr>
          </a:p>
        </p:txBody>
      </p:sp>
    </p:spTree>
    <p:extLst>
      <p:ext uri="{BB962C8B-B14F-4D97-AF65-F5344CB8AC3E}">
        <p14:creationId xmlns:p14="http://schemas.microsoft.com/office/powerpoint/2010/main" val="18317165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useBgFill="1">
        <p:nvSpPr>
          <p:cNvPr id="12" name="Rectangle 11">
            <a:extLst>
              <a:ext uri="{FF2B5EF4-FFF2-40B4-BE49-F238E27FC236}">
                <a16:creationId xmlns:a16="http://schemas.microsoft.com/office/drawing/2014/main" id="{B4F6DD5F-8937-4B3E-911F-EB7A7D399C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14" name="Rectangle 13">
            <a:extLst>
              <a:ext uri="{FF2B5EF4-FFF2-40B4-BE49-F238E27FC236}">
                <a16:creationId xmlns:a16="http://schemas.microsoft.com/office/drawing/2014/main" id="{BA11144A-98D8-4F6D-AEFF-CFBAC7669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267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16" name="Freeform: Shape 15">
            <a:extLst>
              <a:ext uri="{FF2B5EF4-FFF2-40B4-BE49-F238E27FC236}">
                <a16:creationId xmlns:a16="http://schemas.microsoft.com/office/drawing/2014/main" id="{EA62355F-6041-49B6-9ADE-ADA617C2A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1741" y="3249454"/>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18" name="Freeform: Shape 17">
            <a:extLst>
              <a:ext uri="{FF2B5EF4-FFF2-40B4-BE49-F238E27FC236}">
                <a16:creationId xmlns:a16="http://schemas.microsoft.com/office/drawing/2014/main" id="{FA36BA93-6E64-4A0E-B2C4-34541F175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83790" y="3249455"/>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8" name="Date Placeholder 5">
            <a:extLst>
              <a:ext uri="{FF2B5EF4-FFF2-40B4-BE49-F238E27FC236}">
                <a16:creationId xmlns:a16="http://schemas.microsoft.com/office/drawing/2014/main" id="{4330C2ED-8A20-47A4-5373-709A89948A88}"/>
              </a:ext>
            </a:extLst>
          </p:cNvPr>
          <p:cNvSpPr>
            <a:spLocks noGrp="1"/>
          </p:cNvSpPr>
          <p:nvPr>
            <p:ph type="dt" sz="half" idx="10"/>
          </p:nvPr>
        </p:nvSpPr>
        <p:spPr>
          <a:xfrm>
            <a:off x="9323285" y="6434524"/>
            <a:ext cx="206786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50" normalizeH="0" baseline="0" noProof="0" dirty="0">
                <a:ln>
                  <a:noFill/>
                </a:ln>
                <a:solidFill>
                  <a:srgbClr val="18818C"/>
                </a:solidFill>
                <a:effectLst/>
                <a:uLnTx/>
                <a:uFillTx/>
                <a:latin typeface="Arial Nova Light"/>
                <a:ea typeface="+mn-ea"/>
                <a:cs typeface="+mn-cs"/>
              </a:rPr>
              <a:t>The Gift of Collaboration </a:t>
            </a:r>
          </a:p>
        </p:txBody>
      </p:sp>
      <p:pic>
        <p:nvPicPr>
          <p:cNvPr id="11" name="Picture 10">
            <a:extLst>
              <a:ext uri="{FF2B5EF4-FFF2-40B4-BE49-F238E27FC236}">
                <a16:creationId xmlns:a16="http://schemas.microsoft.com/office/drawing/2014/main" id="{6C24B398-B821-41E6-97DC-4A10290C1AFC}"/>
              </a:ext>
            </a:extLst>
          </p:cNvPr>
          <p:cNvPicPr>
            <a:picLocks noChangeAspect="1"/>
          </p:cNvPicPr>
          <p:nvPr/>
        </p:nvPicPr>
        <p:blipFill>
          <a:blip r:embed="rId3"/>
          <a:stretch>
            <a:fillRect/>
          </a:stretch>
        </p:blipFill>
        <p:spPr>
          <a:xfrm>
            <a:off x="550956" y="1559405"/>
            <a:ext cx="3165288" cy="3165288"/>
          </a:xfrm>
          <a:prstGeom prst="rect">
            <a:avLst/>
          </a:prstGeom>
        </p:spPr>
      </p:pic>
      <p:sp>
        <p:nvSpPr>
          <p:cNvPr id="19" name="TextBox 18">
            <a:extLst>
              <a:ext uri="{FF2B5EF4-FFF2-40B4-BE49-F238E27FC236}">
                <a16:creationId xmlns:a16="http://schemas.microsoft.com/office/drawing/2014/main" id="{6A00FEA8-033F-4050-B56A-EB6309648D20}"/>
              </a:ext>
            </a:extLst>
          </p:cNvPr>
          <p:cNvSpPr txBox="1"/>
          <p:nvPr/>
        </p:nvSpPr>
        <p:spPr>
          <a:xfrm>
            <a:off x="5397766" y="213985"/>
            <a:ext cx="5698671" cy="6584950"/>
          </a:xfrm>
          <a:prstGeom prst="rect">
            <a:avLst/>
          </a:prstGeom>
        </p:spPr>
        <p:txBody>
          <a:bodyPr vert="horz" lIns="91440" tIns="45720" rIns="91440" bIns="45720" rtlCol="0">
            <a:norm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black"/>
                </a:solidFill>
                <a:effectLst/>
                <a:uLnTx/>
                <a:uFillTx/>
                <a:latin typeface="Corbel" panose="020B0503020204020204"/>
                <a:ea typeface="+mn-ea"/>
                <a:cs typeface="+mn-cs"/>
              </a:rPr>
              <a:t>Why we work through the tension…</a:t>
            </a:r>
            <a:endParaRPr kumimoji="0" lang="en-US" sz="23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114300" marR="0" lvl="0" indent="0" algn="l" defTabSz="457200" rtl="0" eaLnBrk="1" fontAlgn="auto" latinLnBrk="0" hangingPunct="1">
              <a:lnSpc>
                <a:spcPct val="90000"/>
              </a:lnSpc>
              <a:spcBef>
                <a:spcPts val="0"/>
              </a:spcBef>
              <a:spcAft>
                <a:spcPts val="800"/>
              </a:spcAft>
              <a:buClrTx/>
              <a:buSzTx/>
              <a:buFontTx/>
              <a:buNone/>
              <a:tabLst/>
              <a:defRPr/>
            </a:pPr>
            <a:endParaRPr kumimoji="0" lang="en-US" sz="2300" b="1" i="0" u="sng" strike="noStrike" kern="1200" cap="none" spc="0" normalizeH="0" baseline="0" noProof="0" dirty="0">
              <a:ln>
                <a:noFill/>
              </a:ln>
              <a:solidFill>
                <a:prstClr val="black"/>
              </a:solidFill>
              <a:effectLst/>
              <a:uLnTx/>
              <a:uFillTx/>
              <a:latin typeface="Corbel" panose="020B0503020204020204"/>
              <a:ea typeface="+mn-ea"/>
              <a:cs typeface="+mn-cs"/>
            </a:endParaRPr>
          </a:p>
          <a:p>
            <a:pPr marL="114300" marR="0" lvl="0" indent="0" algn="l" defTabSz="457200" rtl="0" eaLnBrk="1" fontAlgn="auto" latinLnBrk="0" hangingPunct="1">
              <a:lnSpc>
                <a:spcPct val="90000"/>
              </a:lnSpc>
              <a:spcBef>
                <a:spcPts val="0"/>
              </a:spcBef>
              <a:spcAft>
                <a:spcPts val="800"/>
              </a:spcAft>
              <a:buClrTx/>
              <a:buSzTx/>
              <a:buFontTx/>
              <a:buNone/>
              <a:tabLst/>
              <a:defRPr/>
            </a:pPr>
            <a:r>
              <a:rPr kumimoji="0" lang="en-US" sz="2300" b="1" i="0" u="sng" strike="noStrike" kern="1200" cap="none" spc="0" normalizeH="0" baseline="0" noProof="0" dirty="0">
                <a:ln>
                  <a:noFill/>
                </a:ln>
                <a:solidFill>
                  <a:prstClr val="black"/>
                </a:solidFill>
                <a:effectLst/>
                <a:uLnTx/>
                <a:uFillTx/>
                <a:latin typeface="Corbel" panose="020B0503020204020204"/>
                <a:ea typeface="+mn-ea"/>
                <a:cs typeface="+mn-cs"/>
              </a:rPr>
              <a:t>It’s Honorable Work</a:t>
            </a:r>
            <a:r>
              <a:rPr kumimoji="0" lang="en-US" sz="2300" b="0" i="0" u="none" strike="noStrike" kern="1200" cap="none" spc="0" normalizeH="0" baseline="0" noProof="0" dirty="0">
                <a:ln>
                  <a:noFill/>
                </a:ln>
                <a:solidFill>
                  <a:prstClr val="black"/>
                </a:solidFill>
                <a:effectLst/>
                <a:uLnTx/>
                <a:uFillTx/>
                <a:latin typeface="Corbel" panose="020B0503020204020204"/>
                <a:ea typeface="+mn-ea"/>
                <a:cs typeface="+mn-cs"/>
              </a:rPr>
              <a:t>: It’s the professional role we chose to hold: to sit with our patients to listen, and act upon their needs.</a:t>
            </a:r>
          </a:p>
          <a:p>
            <a:pPr marL="112713" marR="0" lvl="0" indent="0" algn="l" defTabSz="457200" rtl="0" eaLnBrk="1" fontAlgn="auto" latinLnBrk="0" hangingPunct="1">
              <a:lnSpc>
                <a:spcPct val="90000"/>
              </a:lnSpc>
              <a:spcBef>
                <a:spcPts val="0"/>
              </a:spcBef>
              <a:spcAft>
                <a:spcPts val="800"/>
              </a:spcAft>
              <a:buClrTx/>
              <a:buSzTx/>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112713" marR="0" lvl="0" indent="0" algn="l" defTabSz="457200" rtl="0" eaLnBrk="1" fontAlgn="auto" latinLnBrk="0" hangingPunct="1">
              <a:lnSpc>
                <a:spcPct val="9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orbel" panose="020B0503020204020204"/>
                <a:ea typeface="+mn-ea"/>
                <a:cs typeface="+mn-cs"/>
              </a:rPr>
              <a:t>It’s </a:t>
            </a:r>
            <a:r>
              <a:rPr kumimoji="0" lang="en-US" sz="2200" b="1" i="0" u="sng" strike="noStrike" kern="1200" cap="none" spc="0" normalizeH="0" baseline="0" noProof="0" dirty="0">
                <a:ln>
                  <a:noFill/>
                </a:ln>
                <a:solidFill>
                  <a:prstClr val="black"/>
                </a:solidFill>
                <a:effectLst/>
                <a:uLnTx/>
                <a:uFillTx/>
                <a:latin typeface="Corbel" panose="020B0503020204020204"/>
                <a:ea typeface="+mn-ea"/>
                <a:cs typeface="+mn-cs"/>
              </a:rPr>
              <a:t>Hard Work</a:t>
            </a: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W</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hat I have learned through this pilot is that we can not, not do this work.  That’s not optional, not as long as there is disproportionate maternal mortality and morbidity in black mothers birthing babies.</a:t>
            </a:r>
            <a:endParaRPr kumimoji="0" lang="en-US" sz="2400" b="1" i="0" u="sng" strike="noStrike" kern="1200" cap="none" spc="0" normalizeH="0" baseline="0" noProof="0" dirty="0">
              <a:ln>
                <a:noFill/>
              </a:ln>
              <a:solidFill>
                <a:prstClr val="black"/>
              </a:solidFill>
              <a:effectLst/>
              <a:uLnTx/>
              <a:uFillTx/>
              <a:latin typeface="Corbel" panose="020B0503020204020204"/>
              <a:ea typeface="+mn-ea"/>
              <a:cs typeface="+mn-cs"/>
            </a:endParaRPr>
          </a:p>
          <a:p>
            <a:pPr marL="114300" marR="0" lvl="0" indent="0" algn="l" defTabSz="457200" rtl="0" eaLnBrk="1" fontAlgn="auto" latinLnBrk="0" hangingPunct="1">
              <a:lnSpc>
                <a:spcPct val="90000"/>
              </a:lnSpc>
              <a:spcBef>
                <a:spcPts val="0"/>
              </a:spcBef>
              <a:spcAft>
                <a:spcPts val="800"/>
              </a:spcAft>
              <a:buClrTx/>
              <a:buSzTx/>
              <a:buFontTx/>
              <a:buNone/>
              <a:tabLst/>
              <a:defRPr/>
            </a:pPr>
            <a:endParaRPr kumimoji="0" lang="en-US" sz="2300" b="1" i="0" u="sng" strike="noStrike" kern="1200" cap="none" spc="0" normalizeH="0" baseline="0" noProof="0" dirty="0">
              <a:ln>
                <a:noFill/>
              </a:ln>
              <a:solidFill>
                <a:prstClr val="black"/>
              </a:solidFill>
              <a:effectLst/>
              <a:uLnTx/>
              <a:uFillTx/>
              <a:latin typeface="Corbel" panose="020B0503020204020204"/>
              <a:ea typeface="+mn-ea"/>
              <a:cs typeface="+mn-cs"/>
            </a:endParaRPr>
          </a:p>
          <a:p>
            <a:pPr marL="114300" marR="0" lvl="0" indent="0" algn="l" defTabSz="457200" rtl="0" eaLnBrk="1" fontAlgn="auto" latinLnBrk="0" hangingPunct="1">
              <a:lnSpc>
                <a:spcPct val="90000"/>
              </a:lnSpc>
              <a:spcBef>
                <a:spcPts val="0"/>
              </a:spcBef>
              <a:spcAft>
                <a:spcPts val="800"/>
              </a:spcAft>
              <a:buClrTx/>
              <a:buSzTx/>
              <a:buFontTx/>
              <a:buNone/>
              <a:tabLst/>
              <a:defRPr/>
            </a:pPr>
            <a:r>
              <a:rPr kumimoji="0" lang="en-US" sz="2300" b="1" i="0" u="sng" strike="noStrike" kern="1200" cap="none" spc="0" normalizeH="0" baseline="0" noProof="0" dirty="0">
                <a:ln>
                  <a:noFill/>
                </a:ln>
                <a:solidFill>
                  <a:prstClr val="black"/>
                </a:solidFill>
                <a:effectLst/>
                <a:uLnTx/>
                <a:uFillTx/>
                <a:latin typeface="Corbel" panose="020B0503020204020204"/>
                <a:ea typeface="+mn-ea"/>
                <a:cs typeface="+mn-cs"/>
              </a:rPr>
              <a:t>It’s Heart Work</a:t>
            </a:r>
            <a:r>
              <a:rPr kumimoji="0" lang="en-US" sz="2300" b="0" i="0" u="none" strike="noStrike" kern="1200" cap="none" spc="0" normalizeH="0" baseline="0" noProof="0" dirty="0">
                <a:ln>
                  <a:noFill/>
                </a:ln>
                <a:solidFill>
                  <a:prstClr val="black"/>
                </a:solidFill>
                <a:effectLst/>
                <a:uLnTx/>
                <a:uFillTx/>
                <a:latin typeface="Corbel" panose="020B0503020204020204"/>
                <a:ea typeface="+mn-ea"/>
                <a:cs typeface="+mn-cs"/>
              </a:rPr>
              <a:t>: The Heart is an organ that is deep and hence we will have to go deep inside ourselves to do the work.</a:t>
            </a:r>
            <a:endPar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2286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2286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0775789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145ED46-B7C0-4423-9084-F191C7246F76}"/>
              </a:ext>
            </a:extLst>
          </p:cNvPr>
          <p:cNvGraphicFramePr>
            <a:graphicFrameLocks/>
          </p:cNvGraphicFramePr>
          <p:nvPr/>
        </p:nvGraphicFramePr>
        <p:xfrm>
          <a:off x="4642338" y="455791"/>
          <a:ext cx="7232020" cy="5946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E9D39E29-04F9-4D52-9242-9471AD1EB5D6}"/>
              </a:ext>
            </a:extLst>
          </p:cNvPr>
          <p:cNvSpPr txBox="1">
            <a:spLocks/>
          </p:cNvSpPr>
          <p:nvPr/>
        </p:nvSpPr>
        <p:spPr>
          <a:xfrm>
            <a:off x="238948" y="1395475"/>
            <a:ext cx="4403389" cy="3898182"/>
          </a:xfrm>
          <a:prstGeom prst="rect">
            <a:avLst/>
          </a:prstGeom>
        </p:spPr>
        <p:txBody>
          <a:bodyPr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Elephant"/>
                <a:ea typeface="+mj-ea"/>
                <a:cs typeface="+mj-cs"/>
              </a:rPr>
              <a:t>How the Collaborative Model  Empowered Our Work</a:t>
            </a:r>
          </a:p>
        </p:txBody>
      </p:sp>
      <p:sp>
        <p:nvSpPr>
          <p:cNvPr id="2" name="Date Placeholder 5">
            <a:extLst>
              <a:ext uri="{FF2B5EF4-FFF2-40B4-BE49-F238E27FC236}">
                <a16:creationId xmlns:a16="http://schemas.microsoft.com/office/drawing/2014/main" id="{F89673BD-0B33-A71D-5E80-0A799036530A}"/>
              </a:ext>
            </a:extLst>
          </p:cNvPr>
          <p:cNvSpPr>
            <a:spLocks noGrp="1"/>
          </p:cNvSpPr>
          <p:nvPr>
            <p:ph type="dt" sz="half" idx="10"/>
          </p:nvPr>
        </p:nvSpPr>
        <p:spPr>
          <a:xfrm>
            <a:off x="107587" y="6361223"/>
            <a:ext cx="206786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50" normalizeH="0" baseline="0" noProof="0" dirty="0">
                <a:ln>
                  <a:noFill/>
                </a:ln>
                <a:solidFill>
                  <a:srgbClr val="18818C"/>
                </a:solidFill>
                <a:effectLst/>
                <a:uLnTx/>
                <a:uFillTx/>
                <a:latin typeface="Arial Nova Light"/>
                <a:ea typeface="+mn-ea"/>
                <a:cs typeface="+mn-cs"/>
              </a:rPr>
              <a:t>The Gift of Collaboration</a:t>
            </a:r>
          </a:p>
        </p:txBody>
      </p:sp>
    </p:spTree>
    <p:extLst>
      <p:ext uri="{BB962C8B-B14F-4D97-AF65-F5344CB8AC3E}">
        <p14:creationId xmlns:p14="http://schemas.microsoft.com/office/powerpoint/2010/main" val="718594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9F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3A3A1F-118C-115A-A52F-9D4DA75F1D85}"/>
              </a:ext>
            </a:extLst>
          </p:cNvPr>
          <p:cNvSpPr/>
          <p:nvPr/>
        </p:nvSpPr>
        <p:spPr>
          <a:xfrm>
            <a:off x="0" y="0"/>
            <a:ext cx="2995448" cy="6858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black and white logo&#10;&#10;Description automatically generated with low confidence">
            <a:extLst>
              <a:ext uri="{FF2B5EF4-FFF2-40B4-BE49-F238E27FC236}">
                <a16:creationId xmlns:a16="http://schemas.microsoft.com/office/drawing/2014/main" id="{8E8AC25D-563E-AA7E-9F74-08BAD937FAC9}"/>
              </a:ext>
            </a:extLst>
          </p:cNvPr>
          <p:cNvPicPr>
            <a:picLocks noGrp="1" noChangeAspect="1"/>
          </p:cNvPicPr>
          <p:nvPr>
            <p:ph idx="1"/>
          </p:nvPr>
        </p:nvPicPr>
        <p:blipFill>
          <a:blip r:embed="rId2"/>
          <a:stretch>
            <a:fillRect/>
          </a:stretch>
        </p:blipFill>
        <p:spPr>
          <a:xfrm>
            <a:off x="436179" y="6345130"/>
            <a:ext cx="1854367" cy="357352"/>
          </a:xfrm>
        </p:spPr>
      </p:pic>
      <p:sp>
        <p:nvSpPr>
          <p:cNvPr id="2" name="Title 1">
            <a:extLst>
              <a:ext uri="{FF2B5EF4-FFF2-40B4-BE49-F238E27FC236}">
                <a16:creationId xmlns:a16="http://schemas.microsoft.com/office/drawing/2014/main" id="{D6057B75-04DE-3A39-F3CB-F19575469305}"/>
              </a:ext>
            </a:extLst>
          </p:cNvPr>
          <p:cNvSpPr>
            <a:spLocks noGrp="1"/>
          </p:cNvSpPr>
          <p:nvPr>
            <p:ph type="title"/>
          </p:nvPr>
        </p:nvSpPr>
        <p:spPr>
          <a:xfrm>
            <a:off x="154501" y="544056"/>
            <a:ext cx="2840947" cy="1325563"/>
          </a:xfrm>
        </p:spPr>
        <p:txBody>
          <a:bodyPr>
            <a:noAutofit/>
          </a:bodyPr>
          <a:lstStyle/>
          <a:p>
            <a:r>
              <a:rPr lang="en-US" sz="3600" b="1" dirty="0">
                <a:latin typeface=""/>
              </a:rPr>
              <a:t>Logistics &amp; Slide Deck</a:t>
            </a:r>
          </a:p>
        </p:txBody>
      </p:sp>
      <p:sp>
        <p:nvSpPr>
          <p:cNvPr id="8" name="Content Placeholder 2">
            <a:extLst>
              <a:ext uri="{FF2B5EF4-FFF2-40B4-BE49-F238E27FC236}">
                <a16:creationId xmlns:a16="http://schemas.microsoft.com/office/drawing/2014/main" id="{CD649A3F-45D2-DAC4-E70D-1DA3A8135BEF}"/>
              </a:ext>
            </a:extLst>
          </p:cNvPr>
          <p:cNvSpPr txBox="1">
            <a:spLocks/>
          </p:cNvSpPr>
          <p:nvPr/>
        </p:nvSpPr>
        <p:spPr>
          <a:xfrm>
            <a:off x="3372787" y="987425"/>
            <a:ext cx="8454452" cy="521850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3200" dirty="0"/>
              <a:t>All attendees are muted upon entry</a:t>
            </a:r>
          </a:p>
          <a:p>
            <a:pPr marL="285750" indent="-285750"/>
            <a:r>
              <a:rPr lang="en-US" sz="3200" dirty="0"/>
              <a:t>Please use the Q &amp; A function – we will do our best to answer questions during the webinar.</a:t>
            </a:r>
          </a:p>
          <a:p>
            <a:pPr>
              <a:lnSpc>
                <a:spcPct val="100000"/>
              </a:lnSpc>
              <a:spcBef>
                <a:spcPts val="600"/>
              </a:spcBef>
              <a:spcAft>
                <a:spcPts val="600"/>
              </a:spcAft>
              <a:buClr>
                <a:schemeClr val="tx1"/>
              </a:buClr>
              <a:buSzPct val="100000"/>
            </a:pPr>
            <a:r>
              <a:rPr lang="en-US" sz="3200" dirty="0"/>
              <a:t>You are welcome to use any of the slides provided for educational purposes</a:t>
            </a:r>
            <a:endParaRPr lang="en-US" sz="3200" dirty="0">
              <a:cs typeface="Calibri Light"/>
            </a:endParaRPr>
          </a:p>
          <a:p>
            <a:pPr>
              <a:lnSpc>
                <a:spcPct val="100000"/>
              </a:lnSpc>
              <a:spcBef>
                <a:spcPts val="600"/>
              </a:spcBef>
              <a:spcAft>
                <a:spcPts val="600"/>
              </a:spcAft>
              <a:buClr>
                <a:schemeClr val="tx1"/>
              </a:buClr>
              <a:buSzPct val="100000"/>
            </a:pPr>
            <a:r>
              <a:rPr lang="en-US" sz="3200" dirty="0"/>
              <a:t>If you modify or add a slide, please substitute your institutional logo and </a:t>
            </a:r>
            <a:r>
              <a:rPr lang="en-US" sz="3200" i="1" dirty="0"/>
              <a:t>do not use </a:t>
            </a:r>
            <a:r>
              <a:rPr lang="en-US" sz="3200" dirty="0"/>
              <a:t>the CMQCC logos</a:t>
            </a:r>
            <a:endParaRPr lang="en-US" sz="3200" dirty="0">
              <a:cs typeface="Calibri Light"/>
            </a:endParaRPr>
          </a:p>
          <a:p>
            <a:pPr>
              <a:lnSpc>
                <a:spcPct val="100000"/>
              </a:lnSpc>
              <a:spcBef>
                <a:spcPts val="600"/>
              </a:spcBef>
              <a:spcAft>
                <a:spcPts val="600"/>
              </a:spcAft>
              <a:buClr>
                <a:schemeClr val="tx1"/>
              </a:buClr>
              <a:buSzPct val="100000"/>
            </a:pPr>
            <a:r>
              <a:rPr lang="en-US" sz="3200" dirty="0"/>
              <a:t>We welcome your feedback and recommendations for improving the slide set</a:t>
            </a:r>
          </a:p>
          <a:p>
            <a:pPr marL="0" indent="0">
              <a:buNone/>
            </a:pPr>
            <a:endParaRPr lang="en-US" sz="3200" dirty="0"/>
          </a:p>
          <a:p>
            <a:endParaRPr lang="en-US" dirty="0"/>
          </a:p>
        </p:txBody>
      </p:sp>
    </p:spTree>
    <p:extLst>
      <p:ext uri="{BB962C8B-B14F-4D97-AF65-F5344CB8AC3E}">
        <p14:creationId xmlns:p14="http://schemas.microsoft.com/office/powerpoint/2010/main" val="5665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2047"/>
        <p:cNvGrpSpPr/>
        <p:nvPr/>
      </p:nvGrpSpPr>
      <p:grpSpPr>
        <a:xfrm>
          <a:off x="0" y="0"/>
          <a:ext cx="0" cy="0"/>
          <a:chOff x="0" y="0"/>
          <a:chExt cx="0" cy="0"/>
        </a:xfrm>
      </p:grpSpPr>
      <p:sp useBgFill="1">
        <p:nvSpPr>
          <p:cNvPr id="2077" name="Rectangle 2076">
            <a:extLst>
              <a:ext uri="{FF2B5EF4-FFF2-40B4-BE49-F238E27FC236}">
                <a16:creationId xmlns:a16="http://schemas.microsoft.com/office/drawing/2014/main" id="{C4DD10E6-914E-4F17-ABD5-8F016C23E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2079" name="Freeform: Shape 2078">
            <a:extLst>
              <a:ext uri="{FF2B5EF4-FFF2-40B4-BE49-F238E27FC236}">
                <a16:creationId xmlns:a16="http://schemas.microsoft.com/office/drawing/2014/main" id="{F9023182-6D3E-438B-8E1A-DBF47C70D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51628" cy="6858000"/>
          </a:xfrm>
          <a:custGeom>
            <a:avLst/>
            <a:gdLst>
              <a:gd name="connsiteX0" fmla="*/ 0 w 7351628"/>
              <a:gd name="connsiteY0" fmla="*/ 0 h 6858000"/>
              <a:gd name="connsiteX1" fmla="*/ 1482273 w 7351628"/>
              <a:gd name="connsiteY1" fmla="*/ 0 h 6858000"/>
              <a:gd name="connsiteX2" fmla="*/ 2438400 w 7351628"/>
              <a:gd name="connsiteY2" fmla="*/ 0 h 6858000"/>
              <a:gd name="connsiteX3" fmla="*/ 7351628 w 7351628"/>
              <a:gd name="connsiteY3" fmla="*/ 0 h 6858000"/>
              <a:gd name="connsiteX4" fmla="*/ 3920673 w 7351628"/>
              <a:gd name="connsiteY4" fmla="*/ 3430955 h 6858000"/>
              <a:gd name="connsiteX5" fmla="*/ 7175072 w 7351628"/>
              <a:gd name="connsiteY5" fmla="*/ 6857446 h 6858000"/>
              <a:gd name="connsiteX6" fmla="*/ 7196984 w 7351628"/>
              <a:gd name="connsiteY6" fmla="*/ 6858000 h 6858000"/>
              <a:gd name="connsiteX7" fmla="*/ 2438400 w 7351628"/>
              <a:gd name="connsiteY7" fmla="*/ 6858000 h 6858000"/>
              <a:gd name="connsiteX8" fmla="*/ 1482273 w 7351628"/>
              <a:gd name="connsiteY8" fmla="*/ 6858000 h 6858000"/>
              <a:gd name="connsiteX9" fmla="*/ 0 w 735162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51628" h="6858000">
                <a:moveTo>
                  <a:pt x="0" y="0"/>
                </a:moveTo>
                <a:lnTo>
                  <a:pt x="1482273" y="0"/>
                </a:lnTo>
                <a:lnTo>
                  <a:pt x="2438400" y="0"/>
                </a:lnTo>
                <a:lnTo>
                  <a:pt x="7351628" y="0"/>
                </a:lnTo>
                <a:cubicBezTo>
                  <a:pt x="5456764" y="0"/>
                  <a:pt x="3920673" y="1536091"/>
                  <a:pt x="3920673" y="3430955"/>
                </a:cubicBezTo>
                <a:cubicBezTo>
                  <a:pt x="3920673" y="5266604"/>
                  <a:pt x="5362258" y="6765554"/>
                  <a:pt x="7175072" y="6857446"/>
                </a:cubicBezTo>
                <a:lnTo>
                  <a:pt x="7196984" y="6858000"/>
                </a:lnTo>
                <a:lnTo>
                  <a:pt x="2438400" y="6858000"/>
                </a:lnTo>
                <a:lnTo>
                  <a:pt x="1482273"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2081" name="Freeform: Shape 2080">
            <a:extLst>
              <a:ext uri="{FF2B5EF4-FFF2-40B4-BE49-F238E27FC236}">
                <a16:creationId xmlns:a16="http://schemas.microsoft.com/office/drawing/2014/main" id="{66989A7B-378A-4C5A-83D3-92770B761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6350" y="0"/>
            <a:ext cx="7351628" cy="6858000"/>
          </a:xfrm>
          <a:custGeom>
            <a:avLst/>
            <a:gdLst>
              <a:gd name="connsiteX0" fmla="*/ 0 w 7351628"/>
              <a:gd name="connsiteY0" fmla="*/ 0 h 6858000"/>
              <a:gd name="connsiteX1" fmla="*/ 1482273 w 7351628"/>
              <a:gd name="connsiteY1" fmla="*/ 0 h 6858000"/>
              <a:gd name="connsiteX2" fmla="*/ 2438400 w 7351628"/>
              <a:gd name="connsiteY2" fmla="*/ 0 h 6858000"/>
              <a:gd name="connsiteX3" fmla="*/ 7351628 w 7351628"/>
              <a:gd name="connsiteY3" fmla="*/ 0 h 6858000"/>
              <a:gd name="connsiteX4" fmla="*/ 3920673 w 7351628"/>
              <a:gd name="connsiteY4" fmla="*/ 3430955 h 6858000"/>
              <a:gd name="connsiteX5" fmla="*/ 7175072 w 7351628"/>
              <a:gd name="connsiteY5" fmla="*/ 6857446 h 6858000"/>
              <a:gd name="connsiteX6" fmla="*/ 7196984 w 7351628"/>
              <a:gd name="connsiteY6" fmla="*/ 6858000 h 6858000"/>
              <a:gd name="connsiteX7" fmla="*/ 2438400 w 7351628"/>
              <a:gd name="connsiteY7" fmla="*/ 6858000 h 6858000"/>
              <a:gd name="connsiteX8" fmla="*/ 1482273 w 7351628"/>
              <a:gd name="connsiteY8" fmla="*/ 6858000 h 6858000"/>
              <a:gd name="connsiteX9" fmla="*/ 0 w 735162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51628" h="6858000">
                <a:moveTo>
                  <a:pt x="0" y="0"/>
                </a:moveTo>
                <a:lnTo>
                  <a:pt x="1482273" y="0"/>
                </a:lnTo>
                <a:lnTo>
                  <a:pt x="2438400" y="0"/>
                </a:lnTo>
                <a:lnTo>
                  <a:pt x="7351628" y="0"/>
                </a:lnTo>
                <a:cubicBezTo>
                  <a:pt x="5456764" y="0"/>
                  <a:pt x="3920673" y="1536091"/>
                  <a:pt x="3920673" y="3430955"/>
                </a:cubicBezTo>
                <a:cubicBezTo>
                  <a:pt x="3920673" y="5266604"/>
                  <a:pt x="5362258" y="6765554"/>
                  <a:pt x="7175072" y="6857446"/>
                </a:cubicBezTo>
                <a:lnTo>
                  <a:pt x="7196984" y="6858000"/>
                </a:lnTo>
                <a:lnTo>
                  <a:pt x="2438400" y="6858000"/>
                </a:lnTo>
                <a:lnTo>
                  <a:pt x="1482273" y="6858000"/>
                </a:lnTo>
                <a:lnTo>
                  <a:pt x="0" y="6858000"/>
                </a:ln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2048" name="Google Shape;2048;g1eac4d0136e_0_700"/>
          <p:cNvSpPr txBox="1">
            <a:spLocks noGrp="1"/>
          </p:cNvSpPr>
          <p:nvPr>
            <p:ph type="title"/>
          </p:nvPr>
        </p:nvSpPr>
        <p:spPr>
          <a:xfrm>
            <a:off x="238859" y="544048"/>
            <a:ext cx="2984390" cy="5486400"/>
          </a:xfrm>
          <a:prstGeom prst="rect">
            <a:avLst/>
          </a:prstGeom>
        </p:spPr>
        <p:txBody>
          <a:bodyPr spcFirstLastPara="1" lIns="91425" tIns="45700" rIns="91425" bIns="45700" anchor="ctr" anchorCtr="0">
            <a:normAutofit/>
          </a:bodyPr>
          <a:lstStyle/>
          <a:p>
            <a:pPr marL="0" lvl="0" indent="0" rtl="0">
              <a:lnSpc>
                <a:spcPct val="90000"/>
              </a:lnSpc>
              <a:spcBef>
                <a:spcPts val="0"/>
              </a:spcBef>
              <a:spcAft>
                <a:spcPts val="0"/>
              </a:spcAft>
              <a:buNone/>
            </a:pPr>
            <a:r>
              <a:rPr lang="en-US" sz="3600" dirty="0">
                <a:solidFill>
                  <a:srgbClr val="FFFFFF"/>
                </a:solidFill>
              </a:rPr>
              <a:t>Why is it so important to do Birth Equity Work?</a:t>
            </a:r>
            <a:br>
              <a:rPr lang="en-US" sz="3600" dirty="0">
                <a:solidFill>
                  <a:srgbClr val="FFFFFF"/>
                </a:solidFill>
              </a:rPr>
            </a:br>
            <a:br>
              <a:rPr lang="en-US" sz="3600" dirty="0">
                <a:solidFill>
                  <a:srgbClr val="FFFFFF"/>
                </a:solidFill>
              </a:rPr>
            </a:br>
            <a:br>
              <a:rPr lang="en-US" sz="3600" dirty="0">
                <a:solidFill>
                  <a:srgbClr val="FFFFFF"/>
                </a:solidFill>
              </a:rPr>
            </a:br>
            <a:r>
              <a:rPr lang="en-US" sz="3600" dirty="0">
                <a:solidFill>
                  <a:srgbClr val="FFFFFF"/>
                </a:solidFill>
              </a:rPr>
              <a:t>Because...</a:t>
            </a:r>
            <a:endParaRPr lang="en-US" sz="2800" dirty="0">
              <a:solidFill>
                <a:srgbClr val="FFFFFF"/>
              </a:solidFill>
            </a:endParaRPr>
          </a:p>
        </p:txBody>
      </p:sp>
      <p:sp useBgFill="1">
        <p:nvSpPr>
          <p:cNvPr id="2083" name="Freeform: Shape 2082">
            <a:extLst>
              <a:ext uri="{FF2B5EF4-FFF2-40B4-BE49-F238E27FC236}">
                <a16:creationId xmlns:a16="http://schemas.microsoft.com/office/drawing/2014/main" id="{D493E550-6182-46EC-9D62-577FCFBA6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898035" y="-3910"/>
            <a:ext cx="5963231" cy="6861910"/>
          </a:xfrm>
          <a:custGeom>
            <a:avLst/>
            <a:gdLst>
              <a:gd name="connsiteX0" fmla="*/ 2532276 w 5963231"/>
              <a:gd name="connsiteY0" fmla="*/ 6861910 h 6861910"/>
              <a:gd name="connsiteX1" fmla="*/ 2377645 w 5963231"/>
              <a:gd name="connsiteY1" fmla="*/ 6858000 h 6861910"/>
              <a:gd name="connsiteX2" fmla="*/ 0 w 5963231"/>
              <a:gd name="connsiteY2" fmla="*/ 6858000 h 6861910"/>
              <a:gd name="connsiteX3" fmla="*/ 0 w 5963231"/>
              <a:gd name="connsiteY3" fmla="*/ 0 h 6861910"/>
              <a:gd name="connsiteX4" fmla="*/ 2532276 w 5963231"/>
              <a:gd name="connsiteY4" fmla="*/ 0 h 6861910"/>
              <a:gd name="connsiteX5" fmla="*/ 2547568 w 5963231"/>
              <a:gd name="connsiteY5" fmla="*/ 0 h 6861910"/>
              <a:gd name="connsiteX6" fmla="*/ 2547568 w 5963231"/>
              <a:gd name="connsiteY6" fmla="*/ 387 h 6861910"/>
              <a:gd name="connsiteX7" fmla="*/ 2708832 w 5963231"/>
              <a:gd name="connsiteY7" fmla="*/ 4464 h 6861910"/>
              <a:gd name="connsiteX8" fmla="*/ 5963231 w 5963231"/>
              <a:gd name="connsiteY8" fmla="*/ 3430955 h 6861910"/>
              <a:gd name="connsiteX9" fmla="*/ 2532276 w 5963231"/>
              <a:gd name="connsiteY9" fmla="*/ 6861910 h 686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63231" h="6861910">
                <a:moveTo>
                  <a:pt x="2532276" y="6861910"/>
                </a:moveTo>
                <a:lnTo>
                  <a:pt x="2377645" y="6858000"/>
                </a:lnTo>
                <a:lnTo>
                  <a:pt x="0" y="6858000"/>
                </a:lnTo>
                <a:lnTo>
                  <a:pt x="0" y="0"/>
                </a:lnTo>
                <a:lnTo>
                  <a:pt x="2532276" y="0"/>
                </a:lnTo>
                <a:lnTo>
                  <a:pt x="2547568" y="0"/>
                </a:lnTo>
                <a:lnTo>
                  <a:pt x="2547568" y="387"/>
                </a:lnTo>
                <a:lnTo>
                  <a:pt x="2708832" y="4464"/>
                </a:lnTo>
                <a:cubicBezTo>
                  <a:pt x="4521646" y="96356"/>
                  <a:pt x="5963231" y="1595306"/>
                  <a:pt x="5963231" y="3430955"/>
                </a:cubicBezTo>
                <a:cubicBezTo>
                  <a:pt x="5963231" y="5325819"/>
                  <a:pt x="4427140" y="6861910"/>
                  <a:pt x="2532276" y="6861910"/>
                </a:cubicBezTo>
                <a:close/>
              </a:path>
            </a:pathLst>
          </a:custGeom>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2" name="Google Shape;2049;g1eac4d0136e_0_700">
            <a:extLst>
              <a:ext uri="{FF2B5EF4-FFF2-40B4-BE49-F238E27FC236}">
                <a16:creationId xmlns:a16="http://schemas.microsoft.com/office/drawing/2014/main" id="{604A8385-5E99-0FA7-FBFB-3D12CBA1A26D}"/>
              </a:ext>
            </a:extLst>
          </p:cNvPr>
          <p:cNvSpPr txBox="1">
            <a:spLocks/>
          </p:cNvSpPr>
          <p:nvPr/>
        </p:nvSpPr>
        <p:spPr>
          <a:xfrm>
            <a:off x="5276537" y="544048"/>
            <a:ext cx="6776025" cy="5765994"/>
          </a:xfrm>
          <a:prstGeom prst="rect">
            <a:avLst/>
          </a:prstGeom>
        </p:spPr>
        <p:txBody>
          <a:bodyPr spcFirstLastPara="1" vert="horz" lIns="91425" tIns="45700" rIns="91425" bIns="45700" rtlCol="0" anchorCtr="0">
            <a:normAutofit fontScale="85000" lnSpcReduction="10000"/>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200"/>
              </a:spcBef>
              <a:spcAft>
                <a:spcPts val="0"/>
              </a:spcAft>
              <a:buClr>
                <a:srgbClr val="F48E7C"/>
              </a:buClr>
              <a:buSzTx/>
              <a:buFont typeface="Arial" panose="020B0604020202020204" pitchFamily="34" charset="0"/>
              <a:buNone/>
              <a:tabLst/>
              <a:defRPr/>
            </a:pPr>
            <a:r>
              <a:rPr kumimoji="0" lang="en-US" sz="2000" b="0" i="0" u="none" strike="noStrike" kern="1200" cap="none" spc="0" normalizeH="0" baseline="0" noProof="0" dirty="0">
                <a:ln>
                  <a:noFill/>
                </a:ln>
                <a:solidFill>
                  <a:srgbClr val="09283F"/>
                </a:solidFill>
                <a:effectLst/>
                <a:uLnTx/>
                <a:uFillTx/>
                <a:latin typeface="Arial Nova Light"/>
                <a:ea typeface="+mn-ea"/>
                <a:cs typeface="+mn-cs"/>
              </a:rPr>
              <a:t> </a:t>
            </a:r>
          </a:p>
          <a:p>
            <a:pPr marL="552450" marR="0" lvl="0" indent="-457200" algn="l" defTabSz="914400" rtl="0" eaLnBrk="1" fontAlgn="auto" latinLnBrk="0" hangingPunct="1">
              <a:lnSpc>
                <a:spcPct val="120000"/>
              </a:lnSpc>
              <a:spcBef>
                <a:spcPts val="1200"/>
              </a:spcBef>
              <a:spcAft>
                <a:spcPts val="0"/>
              </a:spcAft>
              <a:buClr>
                <a:srgbClr val="F48E7C"/>
              </a:buClr>
              <a:buSzPts val="2100"/>
              <a:buFont typeface="+mj-lt"/>
              <a:buAutoNum type="arabicPeriod"/>
              <a:tabLst/>
              <a:defRPr/>
            </a:pPr>
            <a:r>
              <a:rPr kumimoji="0" lang="en-US" sz="2000" b="0" i="0" u="none" strike="noStrike" kern="1200" cap="none" spc="0" normalizeH="0" baseline="0" noProof="0" dirty="0">
                <a:ln>
                  <a:noFill/>
                </a:ln>
                <a:solidFill>
                  <a:srgbClr val="09283F"/>
                </a:solidFill>
                <a:effectLst/>
                <a:uLnTx/>
                <a:uFillTx/>
                <a:latin typeface="Arial Nova Light"/>
                <a:ea typeface="+mn-ea"/>
                <a:cs typeface="+mn-cs"/>
              </a:rPr>
              <a:t>To compassionately listen to the concerns of black mothers birthing babies is respectful.</a:t>
            </a:r>
          </a:p>
          <a:p>
            <a:pPr marL="552450" marR="0" lvl="0" indent="-457200" algn="l" defTabSz="914400" rtl="0" eaLnBrk="1" fontAlgn="auto" latinLnBrk="0" hangingPunct="1">
              <a:lnSpc>
                <a:spcPct val="120000"/>
              </a:lnSpc>
              <a:spcBef>
                <a:spcPts val="0"/>
              </a:spcBef>
              <a:spcAft>
                <a:spcPts val="0"/>
              </a:spcAft>
              <a:buClr>
                <a:srgbClr val="F48E7C"/>
              </a:buClr>
              <a:buSzPts val="2100"/>
              <a:buFont typeface="+mj-lt"/>
              <a:buAutoNum type="arabicPeriod"/>
              <a:tabLst/>
              <a:defRPr/>
            </a:pPr>
            <a:r>
              <a:rPr kumimoji="0" lang="en-US" sz="2000" b="0" i="0" u="none" strike="noStrike" kern="1200" cap="none" spc="0" normalizeH="0" baseline="0" noProof="0" dirty="0">
                <a:ln>
                  <a:noFill/>
                </a:ln>
                <a:solidFill>
                  <a:srgbClr val="09283F"/>
                </a:solidFill>
                <a:effectLst/>
                <a:uLnTx/>
                <a:uFillTx/>
                <a:latin typeface="Arial Nova Light"/>
                <a:ea typeface="+mn-ea"/>
                <a:cs typeface="+mn-cs"/>
              </a:rPr>
              <a:t>To be shaken by the historical data of maternal mortality and infant loss is empathic. </a:t>
            </a:r>
          </a:p>
          <a:p>
            <a:pPr marL="552450" marR="0" lvl="0" indent="-457200" algn="l" defTabSz="914400" rtl="0" eaLnBrk="1" fontAlgn="auto" latinLnBrk="0" hangingPunct="1">
              <a:lnSpc>
                <a:spcPct val="120000"/>
              </a:lnSpc>
              <a:spcBef>
                <a:spcPts val="0"/>
              </a:spcBef>
              <a:spcAft>
                <a:spcPts val="0"/>
              </a:spcAft>
              <a:buClr>
                <a:srgbClr val="F48E7C"/>
              </a:buClr>
              <a:buSzPts val="2100"/>
              <a:buFont typeface="+mj-lt"/>
              <a:buAutoNum type="arabicPeriod"/>
              <a:tabLst/>
              <a:defRPr/>
            </a:pPr>
            <a:r>
              <a:rPr kumimoji="0" lang="en-US" sz="2000" b="0" i="0" u="none" strike="noStrike" kern="1200" cap="none" spc="0" normalizeH="0" baseline="0" noProof="0" dirty="0">
                <a:ln>
                  <a:noFill/>
                </a:ln>
                <a:solidFill>
                  <a:srgbClr val="09283F"/>
                </a:solidFill>
                <a:effectLst/>
                <a:uLnTx/>
                <a:uFillTx/>
                <a:latin typeface="Arial Nova Light"/>
                <a:ea typeface="+mn-ea"/>
                <a:cs typeface="+mn-cs"/>
              </a:rPr>
              <a:t>To understand how social determinants lead to healthcare disparities is educational.</a:t>
            </a:r>
          </a:p>
          <a:p>
            <a:pPr marL="552450" marR="0" lvl="0" indent="-457200" algn="l" defTabSz="914400" rtl="0" eaLnBrk="1" fontAlgn="auto" latinLnBrk="0" hangingPunct="1">
              <a:lnSpc>
                <a:spcPct val="120000"/>
              </a:lnSpc>
              <a:spcBef>
                <a:spcPts val="0"/>
              </a:spcBef>
              <a:spcAft>
                <a:spcPts val="0"/>
              </a:spcAft>
              <a:buClr>
                <a:srgbClr val="F48E7C"/>
              </a:buClr>
              <a:buSzPts val="2100"/>
              <a:buFont typeface="+mj-lt"/>
              <a:buAutoNum type="arabicPeriod"/>
              <a:tabLst/>
              <a:defRPr/>
            </a:pPr>
            <a:r>
              <a:rPr kumimoji="0" lang="en-US" sz="2000" b="0" i="0" u="none" strike="noStrike" kern="1200" cap="none" spc="0" normalizeH="0" baseline="0" noProof="0" dirty="0">
                <a:ln>
                  <a:noFill/>
                </a:ln>
                <a:solidFill>
                  <a:srgbClr val="09283F"/>
                </a:solidFill>
                <a:effectLst/>
                <a:uLnTx/>
                <a:uFillTx/>
                <a:latin typeface="Arial Nova Light"/>
                <a:ea typeface="+mn-ea"/>
                <a:cs typeface="+mn-cs"/>
              </a:rPr>
              <a:t>To consider one’s own implicit biases illustrates personal humility.</a:t>
            </a:r>
          </a:p>
          <a:p>
            <a:pPr marL="552450" marR="0" lvl="0" indent="-457200" algn="l" defTabSz="914400" rtl="0" eaLnBrk="1" fontAlgn="auto" latinLnBrk="0" hangingPunct="1">
              <a:lnSpc>
                <a:spcPct val="120000"/>
              </a:lnSpc>
              <a:spcBef>
                <a:spcPts val="0"/>
              </a:spcBef>
              <a:spcAft>
                <a:spcPts val="0"/>
              </a:spcAft>
              <a:buClr>
                <a:srgbClr val="F48E7C"/>
              </a:buClr>
              <a:buSzPts val="2100"/>
              <a:buFont typeface="+mj-lt"/>
              <a:buAutoNum type="arabicPeriod"/>
              <a:tabLst/>
              <a:defRPr/>
            </a:pPr>
            <a:r>
              <a:rPr kumimoji="0" lang="en-US" sz="2000" b="0" i="0" u="none" strike="noStrike" kern="1200" cap="none" spc="0" normalizeH="0" baseline="0" noProof="0" dirty="0">
                <a:ln>
                  <a:noFill/>
                </a:ln>
                <a:solidFill>
                  <a:srgbClr val="09283F"/>
                </a:solidFill>
                <a:effectLst/>
                <a:uLnTx/>
                <a:uFillTx/>
                <a:latin typeface="Arial Nova Light"/>
                <a:ea typeface="+mn-ea"/>
                <a:cs typeface="+mn-cs"/>
              </a:rPr>
              <a:t>To acknowledge that there is a clear link between racism and mistreatment and poor maternal-fetal outcomes is truth</a:t>
            </a:r>
            <a:r>
              <a:rPr kumimoji="0" lang="en-US" sz="2000" b="1" i="0" u="none" strike="noStrike" kern="1200" cap="none" spc="0" normalizeH="0" baseline="0" noProof="0" dirty="0">
                <a:ln>
                  <a:noFill/>
                </a:ln>
                <a:solidFill>
                  <a:srgbClr val="09283F"/>
                </a:solidFill>
                <a:effectLst/>
                <a:uLnTx/>
                <a:uFillTx/>
                <a:latin typeface="Arial Nova Light"/>
                <a:ea typeface="+mn-ea"/>
                <a:cs typeface="+mn-cs"/>
              </a:rPr>
              <a:t>.</a:t>
            </a:r>
          </a:p>
          <a:p>
            <a:pPr marL="552450" marR="0" lvl="0" indent="-457200" algn="l" defTabSz="914400" rtl="0" eaLnBrk="1" fontAlgn="auto" latinLnBrk="0" hangingPunct="1">
              <a:lnSpc>
                <a:spcPct val="120000"/>
              </a:lnSpc>
              <a:spcBef>
                <a:spcPts val="0"/>
              </a:spcBef>
              <a:spcAft>
                <a:spcPts val="0"/>
              </a:spcAft>
              <a:buClr>
                <a:srgbClr val="F48E7C"/>
              </a:buClr>
              <a:buSzPts val="2100"/>
              <a:buFont typeface="+mj-lt"/>
              <a:buAutoNum type="arabicPeriod"/>
              <a:tabLst/>
              <a:defRPr/>
            </a:pPr>
            <a:r>
              <a:rPr kumimoji="0" lang="en-US" sz="2000" b="0" i="0" u="none" strike="noStrike" kern="1200" cap="none" spc="0" normalizeH="0" baseline="0" noProof="0" dirty="0">
                <a:ln>
                  <a:noFill/>
                </a:ln>
                <a:solidFill>
                  <a:srgbClr val="09283F"/>
                </a:solidFill>
                <a:effectLst/>
                <a:uLnTx/>
                <a:uFillTx/>
                <a:latin typeface="Arial Nova Light"/>
                <a:ea typeface="+mn-ea"/>
                <a:cs typeface="+mn-cs"/>
              </a:rPr>
              <a:t>To proactively change nursing philosophies to integrate an equity lens is extraordinary</a:t>
            </a:r>
            <a:r>
              <a:rPr kumimoji="0" lang="en-US" sz="2000" b="1" i="0" u="none" strike="noStrike" kern="1200" cap="none" spc="0" normalizeH="0" baseline="0" noProof="0" dirty="0">
                <a:ln>
                  <a:noFill/>
                </a:ln>
                <a:solidFill>
                  <a:srgbClr val="09283F"/>
                </a:solidFill>
                <a:effectLst/>
                <a:uLnTx/>
                <a:uFillTx/>
                <a:latin typeface="Arial Nova Light"/>
                <a:ea typeface="+mn-ea"/>
                <a:cs typeface="+mn-cs"/>
              </a:rPr>
              <a:t>.</a:t>
            </a:r>
          </a:p>
          <a:p>
            <a:pPr marL="552450" marR="0" lvl="0" indent="-457200" algn="l" defTabSz="914400" rtl="0" eaLnBrk="1" fontAlgn="auto" latinLnBrk="0" hangingPunct="1">
              <a:lnSpc>
                <a:spcPct val="120000"/>
              </a:lnSpc>
              <a:spcBef>
                <a:spcPts val="0"/>
              </a:spcBef>
              <a:spcAft>
                <a:spcPts val="0"/>
              </a:spcAft>
              <a:buClr>
                <a:srgbClr val="F48E7C"/>
              </a:buClr>
              <a:buSzPts val="2100"/>
              <a:buFont typeface="+mj-lt"/>
              <a:buAutoNum type="arabicPeriod"/>
              <a:tabLst/>
              <a:defRPr/>
            </a:pPr>
            <a:r>
              <a:rPr kumimoji="0" lang="en-US" sz="2000" b="0" i="0" u="none" strike="noStrike" kern="1200" cap="none" spc="0" normalizeH="0" baseline="0" noProof="0" dirty="0">
                <a:ln>
                  <a:noFill/>
                </a:ln>
                <a:solidFill>
                  <a:srgbClr val="09283F"/>
                </a:solidFill>
                <a:effectLst/>
                <a:uLnTx/>
                <a:uFillTx/>
                <a:latin typeface="Arial Nova Light"/>
                <a:ea typeface="+mn-ea"/>
                <a:cs typeface="+mn-cs"/>
              </a:rPr>
              <a:t>To have the audacity to want to change structural racism in healthcare, one hospital at a time, one obstetric unit at a time, ONE PATIENT at a time, in order to transform our world, is possible. Now let’s listen to the hearts of our black mothers birthing babies and let’s Beat structural racism together.</a:t>
            </a:r>
          </a:p>
        </p:txBody>
      </p:sp>
      <p:sp>
        <p:nvSpPr>
          <p:cNvPr id="3" name="Date Placeholder 5">
            <a:extLst>
              <a:ext uri="{FF2B5EF4-FFF2-40B4-BE49-F238E27FC236}">
                <a16:creationId xmlns:a16="http://schemas.microsoft.com/office/drawing/2014/main" id="{EF0F7C6E-0276-2779-664B-860F733EE343}"/>
              </a:ext>
            </a:extLst>
          </p:cNvPr>
          <p:cNvSpPr>
            <a:spLocks noGrp="1"/>
          </p:cNvSpPr>
          <p:nvPr>
            <p:ph type="dt" sz="half" idx="10"/>
          </p:nvPr>
        </p:nvSpPr>
        <p:spPr>
          <a:xfrm>
            <a:off x="107587" y="6361223"/>
            <a:ext cx="206786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50" normalizeH="0" baseline="0" noProof="0" dirty="0">
                <a:ln>
                  <a:noFill/>
                </a:ln>
                <a:solidFill>
                  <a:schemeClr val="bg2"/>
                </a:solidFill>
                <a:effectLst/>
                <a:uLnTx/>
                <a:uFillTx/>
                <a:latin typeface="Arial Nova Light"/>
                <a:ea typeface="+mn-ea"/>
                <a:cs typeface="+mn-cs"/>
              </a:rPr>
              <a:t>The Gift of Collaboration</a:t>
            </a:r>
          </a:p>
        </p:txBody>
      </p:sp>
    </p:spTree>
    <p:extLst>
      <p:ext uri="{BB962C8B-B14F-4D97-AF65-F5344CB8AC3E}">
        <p14:creationId xmlns:p14="http://schemas.microsoft.com/office/powerpoint/2010/main" val="27696144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useBgFill="1">
        <p:nvSpPr>
          <p:cNvPr id="18" name="Rectangle 17">
            <a:extLst>
              <a:ext uri="{FF2B5EF4-FFF2-40B4-BE49-F238E27FC236}">
                <a16:creationId xmlns:a16="http://schemas.microsoft.com/office/drawing/2014/main" id="{E37D2F59-319C-4435-B2E2-6AE60A4F7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20" name="Rectangle 19">
            <a:extLst>
              <a:ext uri="{FF2B5EF4-FFF2-40B4-BE49-F238E27FC236}">
                <a16:creationId xmlns:a16="http://schemas.microsoft.com/office/drawing/2014/main" id="{DEF4046A-4981-4863-B165-152FBF7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41320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4F2EC"/>
              </a:solidFill>
              <a:effectLst/>
              <a:uLnTx/>
              <a:uFillTx/>
              <a:latin typeface="Arial Nova Light"/>
              <a:ea typeface="+mn-ea"/>
              <a:cs typeface="+mn-cs"/>
            </a:endParaRPr>
          </a:p>
        </p:txBody>
      </p:sp>
      <p:sp>
        <p:nvSpPr>
          <p:cNvPr id="2" name="Title 1">
            <a:extLst>
              <a:ext uri="{FF2B5EF4-FFF2-40B4-BE49-F238E27FC236}">
                <a16:creationId xmlns:a16="http://schemas.microsoft.com/office/drawing/2014/main" id="{9540FB38-0113-4F80-BBD4-A9C97FF40720}"/>
              </a:ext>
            </a:extLst>
          </p:cNvPr>
          <p:cNvSpPr>
            <a:spLocks noGrp="1"/>
          </p:cNvSpPr>
          <p:nvPr>
            <p:ph type="title"/>
          </p:nvPr>
        </p:nvSpPr>
        <p:spPr>
          <a:xfrm>
            <a:off x="678907" y="3354778"/>
            <a:ext cx="5761074" cy="3423684"/>
          </a:xfrm>
        </p:spPr>
        <p:txBody>
          <a:bodyPr vert="horz" lIns="91440" tIns="45720" rIns="91440" bIns="45720" rtlCol="0" anchor="b">
            <a:noAutofit/>
          </a:bodyPr>
          <a:lstStyle/>
          <a:p>
            <a:r>
              <a:rPr lang="en-US" dirty="0">
                <a:solidFill>
                  <a:srgbClr val="FFFFFF"/>
                </a:solidFill>
              </a:rPr>
              <a:t>PUTTING HEART IN HEALTHCARE</a:t>
            </a:r>
            <a:br>
              <a:rPr lang="en-US" dirty="0">
                <a:solidFill>
                  <a:srgbClr val="FFFFFF"/>
                </a:solidFill>
              </a:rPr>
            </a:br>
            <a:r>
              <a:rPr lang="en-US" dirty="0">
                <a:solidFill>
                  <a:srgbClr val="FFFFFF"/>
                </a:solidFill>
              </a:rPr>
              <a:t>By putting some skin in the game…</a:t>
            </a:r>
            <a:br>
              <a:rPr lang="en-US" dirty="0">
                <a:solidFill>
                  <a:srgbClr val="FFFFFF"/>
                </a:solidFill>
              </a:rPr>
            </a:br>
            <a:br>
              <a:rPr lang="en-US" dirty="0">
                <a:solidFill>
                  <a:srgbClr val="FFFFFF"/>
                </a:solidFill>
              </a:rPr>
            </a:br>
            <a:r>
              <a:rPr lang="en-US" dirty="0">
                <a:solidFill>
                  <a:srgbClr val="FFFFFF"/>
                </a:solidFill>
              </a:rPr>
              <a:t>H – Honor </a:t>
            </a:r>
            <a:br>
              <a:rPr lang="en-US" dirty="0">
                <a:solidFill>
                  <a:srgbClr val="FFFFFF"/>
                </a:solidFill>
              </a:rPr>
            </a:br>
            <a:r>
              <a:rPr lang="en-US" dirty="0">
                <a:solidFill>
                  <a:srgbClr val="FFFFFF"/>
                </a:solidFill>
              </a:rPr>
              <a:t>E –  Empathy</a:t>
            </a:r>
            <a:br>
              <a:rPr lang="en-US" dirty="0">
                <a:solidFill>
                  <a:srgbClr val="FFFFFF"/>
                </a:solidFill>
              </a:rPr>
            </a:br>
            <a:r>
              <a:rPr lang="en-US" dirty="0">
                <a:solidFill>
                  <a:srgbClr val="FFFFFF"/>
                </a:solidFill>
              </a:rPr>
              <a:t>A –  Advocacy</a:t>
            </a:r>
            <a:br>
              <a:rPr lang="en-US" dirty="0">
                <a:solidFill>
                  <a:srgbClr val="FFFFFF"/>
                </a:solidFill>
              </a:rPr>
            </a:br>
            <a:r>
              <a:rPr lang="en-US" dirty="0">
                <a:solidFill>
                  <a:srgbClr val="FFFFFF"/>
                </a:solidFill>
              </a:rPr>
              <a:t>R–  Respect</a:t>
            </a:r>
            <a:br>
              <a:rPr lang="en-US" dirty="0">
                <a:solidFill>
                  <a:srgbClr val="FFFFFF"/>
                </a:solidFill>
              </a:rPr>
            </a:br>
            <a:r>
              <a:rPr lang="en-US" dirty="0">
                <a:solidFill>
                  <a:srgbClr val="FFFFFF"/>
                </a:solidFill>
              </a:rPr>
              <a:t>T -   Trust</a:t>
            </a:r>
            <a:br>
              <a:rPr lang="en-US" dirty="0">
                <a:solidFill>
                  <a:srgbClr val="FFFFFF"/>
                </a:solidFill>
              </a:rPr>
            </a:br>
            <a:endParaRPr lang="en-US" dirty="0">
              <a:solidFill>
                <a:srgbClr val="FFFFFF"/>
              </a:solidFill>
            </a:endParaRPr>
          </a:p>
        </p:txBody>
      </p:sp>
      <p:sp>
        <p:nvSpPr>
          <p:cNvPr id="22" name="Freeform: Shape 21">
            <a:extLst>
              <a:ext uri="{FF2B5EF4-FFF2-40B4-BE49-F238E27FC236}">
                <a16:creationId xmlns:a16="http://schemas.microsoft.com/office/drawing/2014/main" id="{05206A06-3741-4597-A321-66F7A9968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513861" y="3447061"/>
            <a:ext cx="3354778" cy="3467100"/>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pic>
        <p:nvPicPr>
          <p:cNvPr id="11" name="Google Shape;2035;g16fd3eb9cce_0_10">
            <a:extLst>
              <a:ext uri="{FF2B5EF4-FFF2-40B4-BE49-F238E27FC236}">
                <a16:creationId xmlns:a16="http://schemas.microsoft.com/office/drawing/2014/main" id="{77E720B7-9708-B948-D520-F764ED5C0234}"/>
              </a:ext>
            </a:extLst>
          </p:cNvPr>
          <p:cNvPicPr preferRelativeResize="0">
            <a:picLocks noGrp="1"/>
          </p:cNvPicPr>
          <p:nvPr>
            <p:ph type="pic" sz="quarter" idx="13"/>
          </p:nvPr>
        </p:nvPicPr>
        <p:blipFill rotWithShape="1">
          <a:blip r:embed="rId3"/>
          <a:srcRect l="20334" t="3457" r="19230" b="3210"/>
          <a:stretch/>
        </p:blipFill>
        <p:spPr>
          <a:xfrm>
            <a:off x="8043332" y="-2"/>
            <a:ext cx="4605867" cy="6858000"/>
          </a:xfrm>
          <a:prstGeom prst="rect">
            <a:avLst/>
          </a:prstGeom>
          <a:noFill/>
        </p:spPr>
      </p:pic>
      <p:sp>
        <p:nvSpPr>
          <p:cNvPr id="24" name="Freeform: Shape 23">
            <a:extLst>
              <a:ext uri="{FF2B5EF4-FFF2-40B4-BE49-F238E27FC236}">
                <a16:creationId xmlns:a16="http://schemas.microsoft.com/office/drawing/2014/main" id="{09BCF989-255A-4CF6-AC6C-F7E46020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246663" y="-1789711"/>
            <a:ext cx="3354778" cy="6934200"/>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26" name="Freeform: Shape 25">
            <a:extLst>
              <a:ext uri="{FF2B5EF4-FFF2-40B4-BE49-F238E27FC236}">
                <a16:creationId xmlns:a16="http://schemas.microsoft.com/office/drawing/2014/main" id="{03B6CD95-D4DD-40EB-9FBB-C1323608C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246663" y="-1789711"/>
            <a:ext cx="3354778" cy="6934200"/>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3" name="Date Placeholder 5">
            <a:extLst>
              <a:ext uri="{FF2B5EF4-FFF2-40B4-BE49-F238E27FC236}">
                <a16:creationId xmlns:a16="http://schemas.microsoft.com/office/drawing/2014/main" id="{82C941A5-3871-A314-7980-52FDB4D7EA42}"/>
              </a:ext>
            </a:extLst>
          </p:cNvPr>
          <p:cNvSpPr>
            <a:spLocks noGrp="1"/>
          </p:cNvSpPr>
          <p:nvPr>
            <p:ph type="dt" sz="half" idx="10"/>
          </p:nvPr>
        </p:nvSpPr>
        <p:spPr>
          <a:xfrm>
            <a:off x="107587" y="6361223"/>
            <a:ext cx="206786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50" normalizeH="0" baseline="0" noProof="0" dirty="0">
                <a:ln>
                  <a:noFill/>
                </a:ln>
                <a:solidFill>
                  <a:schemeClr val="bg2"/>
                </a:solidFill>
                <a:effectLst/>
                <a:uLnTx/>
                <a:uFillTx/>
                <a:latin typeface="Arial Nova Light"/>
                <a:ea typeface="+mn-ea"/>
                <a:cs typeface="+mn-cs"/>
              </a:rPr>
              <a:t>The Gift of Collaboration</a:t>
            </a:r>
          </a:p>
        </p:txBody>
      </p:sp>
    </p:spTree>
    <p:extLst>
      <p:ext uri="{BB962C8B-B14F-4D97-AF65-F5344CB8AC3E}">
        <p14:creationId xmlns:p14="http://schemas.microsoft.com/office/powerpoint/2010/main" val="24029977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70" name="Google Shape;370;p1"/>
          <p:cNvSpPr txBox="1">
            <a:spLocks noGrp="1"/>
          </p:cNvSpPr>
          <p:nvPr>
            <p:ph type="subTitle" idx="1"/>
          </p:nvPr>
        </p:nvSpPr>
        <p:spPr>
          <a:xfrm>
            <a:off x="2943512" y="3665886"/>
            <a:ext cx="8449013" cy="1137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400"/>
              <a:buNone/>
            </a:pPr>
            <a:r>
              <a:rPr lang="en-US" sz="2800" dirty="0"/>
              <a:t>Leslie </a:t>
            </a:r>
            <a:r>
              <a:rPr lang="en-US" sz="2800" dirty="0" err="1"/>
              <a:t>Kowalewski</a:t>
            </a:r>
            <a:endParaRPr sz="2100" dirty="0"/>
          </a:p>
          <a:p>
            <a:pPr marL="0" lvl="0" indent="0" algn="ctr" rtl="0">
              <a:lnSpc>
                <a:spcPct val="100000"/>
              </a:lnSpc>
              <a:spcBef>
                <a:spcPts val="440"/>
              </a:spcBef>
              <a:spcAft>
                <a:spcPts val="0"/>
              </a:spcAft>
              <a:buSzPts val="1650"/>
              <a:buNone/>
            </a:pPr>
            <a:r>
              <a:rPr lang="en-US" sz="1800" dirty="0"/>
              <a:t>Executive Director, </a:t>
            </a:r>
            <a:br>
              <a:rPr lang="en-US" sz="1800" dirty="0"/>
            </a:br>
            <a:r>
              <a:rPr lang="en-US" sz="1800" dirty="0"/>
              <a:t>Perinatal Outcomes Collaborative, </a:t>
            </a:r>
            <a:br>
              <a:rPr lang="en-US" sz="1800" dirty="0"/>
            </a:br>
            <a:r>
              <a:rPr lang="en-US" sz="1800" dirty="0"/>
              <a:t>Stanford School of Medicine</a:t>
            </a:r>
            <a:br>
              <a:rPr lang="en-US" sz="1800" dirty="0"/>
            </a:br>
            <a:r>
              <a:rPr lang="en-US" sz="1800" dirty="0"/>
              <a:t>(California Maternal Quality Care Collaborative &amp; </a:t>
            </a:r>
            <a:br>
              <a:rPr lang="en-US" sz="1800" dirty="0"/>
            </a:br>
            <a:r>
              <a:rPr lang="en-US" sz="1800" dirty="0"/>
              <a:t>California Perinatal Quality Care Collaborative)</a:t>
            </a:r>
            <a:endParaRPr sz="1800" dirty="0"/>
          </a:p>
          <a:p>
            <a:pPr marL="0" lvl="0" indent="0" algn="ctr" rtl="0">
              <a:lnSpc>
                <a:spcPct val="100000"/>
              </a:lnSpc>
              <a:spcBef>
                <a:spcPts val="720"/>
              </a:spcBef>
              <a:spcAft>
                <a:spcPts val="0"/>
              </a:spcAft>
              <a:buSzPts val="2700"/>
              <a:buNone/>
            </a:pPr>
            <a:endParaRPr sz="3600" dirty="0"/>
          </a:p>
        </p:txBody>
      </p:sp>
      <p:sp>
        <p:nvSpPr>
          <p:cNvPr id="3" name="Rectangle 2">
            <a:extLst>
              <a:ext uri="{FF2B5EF4-FFF2-40B4-BE49-F238E27FC236}">
                <a16:creationId xmlns:a16="http://schemas.microsoft.com/office/drawing/2014/main" id="{B4BF5FC7-3C5D-A367-E372-77B201DAFA3E}"/>
              </a:ext>
            </a:extLst>
          </p:cNvPr>
          <p:cNvSpPr/>
          <p:nvPr/>
        </p:nvSpPr>
        <p:spPr>
          <a:xfrm rot="16200000">
            <a:off x="4956747" y="-4956748"/>
            <a:ext cx="2278505" cy="12192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2F1944C5-828D-2911-27F5-731C0D83CC09}"/>
              </a:ext>
            </a:extLst>
          </p:cNvPr>
          <p:cNvSpPr txBox="1">
            <a:spLocks/>
          </p:cNvSpPr>
          <p:nvPr/>
        </p:nvSpPr>
        <p:spPr>
          <a:xfrm>
            <a:off x="331349" y="577411"/>
            <a:ext cx="115293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algn="ctr"/>
            <a:r>
              <a:rPr lang="en-US" b="1" dirty="0"/>
              <a:t>Closing and Call To Action</a:t>
            </a:r>
          </a:p>
        </p:txBody>
      </p:sp>
      <p:sp>
        <p:nvSpPr>
          <p:cNvPr id="5" name="Oval 4">
            <a:extLst>
              <a:ext uri="{FF2B5EF4-FFF2-40B4-BE49-F238E27FC236}">
                <a16:creationId xmlns:a16="http://schemas.microsoft.com/office/drawing/2014/main" id="{2588F513-30FC-6417-3CED-4F65A55FFECC}"/>
              </a:ext>
            </a:extLst>
          </p:cNvPr>
          <p:cNvSpPr>
            <a:spLocks noChangeAspect="1"/>
          </p:cNvSpPr>
          <p:nvPr/>
        </p:nvSpPr>
        <p:spPr>
          <a:xfrm>
            <a:off x="519388" y="3091386"/>
            <a:ext cx="2424124" cy="2286000"/>
          </a:xfrm>
          <a:prstGeom prst="ellipse">
            <a:avLst/>
          </a:prstGeom>
          <a:blipFill>
            <a:blip r:embed="rId3"/>
            <a:stretch>
              <a:fillRect/>
            </a:stretch>
          </a:blipFill>
          <a:ln w="41275">
            <a:solidFill>
              <a:srgbClr val="D96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08609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3" name="Rectangle 2">
            <a:extLst>
              <a:ext uri="{FF2B5EF4-FFF2-40B4-BE49-F238E27FC236}">
                <a16:creationId xmlns:a16="http://schemas.microsoft.com/office/drawing/2014/main" id="{E78FD740-2B79-68E0-FAE6-230ABE1C30BB}"/>
              </a:ext>
            </a:extLst>
          </p:cNvPr>
          <p:cNvSpPr/>
          <p:nvPr/>
        </p:nvSpPr>
        <p:spPr>
          <a:xfrm>
            <a:off x="0" y="0"/>
            <a:ext cx="12192000" cy="7042484"/>
          </a:xfrm>
          <a:prstGeom prst="rect">
            <a:avLst/>
          </a:prstGeom>
          <a:gradFill flip="none" rotWithShape="1">
            <a:gsLst>
              <a:gs pos="38000">
                <a:srgbClr val="FFA7B6">
                  <a:alpha val="54345"/>
                </a:srgbClr>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0" name="Google Shape;400;g2372cfe4b7d_0_8"/>
          <p:cNvSpPr txBox="1">
            <a:spLocks noGrp="1"/>
          </p:cNvSpPr>
          <p:nvPr>
            <p:ph type="sldNum" idx="12"/>
          </p:nvPr>
        </p:nvSpPr>
        <p:spPr>
          <a:xfrm>
            <a:off x="8610600" y="6356350"/>
            <a:ext cx="2743200" cy="365125"/>
          </a:xfrm>
          <a:prstGeom prst="rect">
            <a:avLst/>
          </a:prstGeom>
        </p:spPr>
        <p:txBody>
          <a:bodyPr spcFirstLastPara="1" lIns="91425" tIns="45700" rIns="91425" bIns="45700" anchorCtr="0">
            <a:normAutofit/>
          </a:bodyPr>
          <a:lstStyle/>
          <a:p>
            <a:pPr marL="0" lvl="0" indent="0" rtl="0">
              <a:spcBef>
                <a:spcPts val="0"/>
              </a:spcBef>
              <a:spcAft>
                <a:spcPts val="600"/>
              </a:spcAft>
              <a:buClr>
                <a:srgbClr val="000000"/>
              </a:buClr>
              <a:buSzPts val="1800"/>
              <a:buFont typeface="Arial"/>
              <a:buNone/>
            </a:pPr>
            <a:fld id="{00000000-1234-1234-1234-123412341234}" type="slidenum">
              <a:rPr lang="en-US" smtClean="0"/>
              <a:pPr marL="0" lvl="0" indent="0" rtl="0">
                <a:spcBef>
                  <a:spcPts val="0"/>
                </a:spcBef>
                <a:spcAft>
                  <a:spcPts val="600"/>
                </a:spcAft>
                <a:buClr>
                  <a:srgbClr val="000000"/>
                </a:buClr>
                <a:buSzPts val="1800"/>
                <a:buFont typeface="Arial"/>
                <a:buNone/>
              </a:pPr>
              <a:t>53</a:t>
            </a:fld>
            <a:endParaRPr lang="en-US"/>
          </a:p>
        </p:txBody>
      </p:sp>
      <p:pic>
        <p:nvPicPr>
          <p:cNvPr id="2" name="Content Placeholder 6" descr="A black and white logo&#10;&#10;Description automatically generated with low confidence">
            <a:extLst>
              <a:ext uri="{FF2B5EF4-FFF2-40B4-BE49-F238E27FC236}">
                <a16:creationId xmlns:a16="http://schemas.microsoft.com/office/drawing/2014/main" id="{CF5E1E79-EB71-938E-66C2-CD7003824207}"/>
              </a:ext>
            </a:extLst>
          </p:cNvPr>
          <p:cNvPicPr>
            <a:picLocks noChangeAspect="1"/>
          </p:cNvPicPr>
          <p:nvPr/>
        </p:nvPicPr>
        <p:blipFill>
          <a:blip r:embed="rId3"/>
          <a:stretch>
            <a:fillRect/>
          </a:stretch>
        </p:blipFill>
        <p:spPr>
          <a:xfrm>
            <a:off x="503495" y="6427540"/>
            <a:ext cx="1854367" cy="357352"/>
          </a:xfrm>
          <a:prstGeom prst="rect">
            <a:avLst/>
          </a:prstGeom>
        </p:spPr>
      </p:pic>
      <p:sp>
        <p:nvSpPr>
          <p:cNvPr id="4" name="Google Shape;406;p13">
            <a:extLst>
              <a:ext uri="{FF2B5EF4-FFF2-40B4-BE49-F238E27FC236}">
                <a16:creationId xmlns:a16="http://schemas.microsoft.com/office/drawing/2014/main" id="{7A7DABB7-03FF-9DDF-6B96-6BA37D659157}"/>
              </a:ext>
            </a:extLst>
          </p:cNvPr>
          <p:cNvSpPr txBox="1"/>
          <p:nvPr/>
        </p:nvSpPr>
        <p:spPr>
          <a:xfrm>
            <a:off x="503495" y="155518"/>
            <a:ext cx="11185010" cy="5651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F6FC6"/>
              </a:buClr>
              <a:buSzPts val="3600"/>
              <a:buFont typeface="Calibri"/>
              <a:buNone/>
            </a:pPr>
            <a:r>
              <a:rPr lang="en-US" sz="2800" b="1" i="0" u="none" strike="noStrike" cap="none" dirty="0">
                <a:solidFill>
                  <a:srgbClr val="000000"/>
                </a:solidFill>
                <a:latin typeface=""/>
                <a:ea typeface="Calibri"/>
                <a:cs typeface="Calibri"/>
                <a:sym typeface="Calibri"/>
              </a:rPr>
              <a:t>Spectrum of Stakeholders &amp; Active Partners</a:t>
            </a:r>
            <a:endParaRPr sz="2800" b="1" i="0" u="none" strike="noStrike" cap="none" dirty="0">
              <a:solidFill>
                <a:srgbClr val="000000"/>
              </a:solidFill>
              <a:latin typeface=""/>
              <a:ea typeface="Arial"/>
              <a:cs typeface="Arial"/>
              <a:sym typeface="Arial"/>
            </a:endParaRPr>
          </a:p>
        </p:txBody>
      </p:sp>
      <p:sp>
        <p:nvSpPr>
          <p:cNvPr id="7" name="TextBox 6">
            <a:extLst>
              <a:ext uri="{FF2B5EF4-FFF2-40B4-BE49-F238E27FC236}">
                <a16:creationId xmlns:a16="http://schemas.microsoft.com/office/drawing/2014/main" id="{4E0748B2-C134-8F72-37B5-99DCCE0042D7}"/>
              </a:ext>
            </a:extLst>
          </p:cNvPr>
          <p:cNvSpPr txBox="1"/>
          <p:nvPr/>
        </p:nvSpPr>
        <p:spPr>
          <a:xfrm>
            <a:off x="1165058" y="1069059"/>
            <a:ext cx="1192804" cy="584775"/>
          </a:xfrm>
          <a:prstGeom prst="rect">
            <a:avLst/>
          </a:prstGeom>
          <a:noFill/>
        </p:spPr>
        <p:txBody>
          <a:bodyPr wrap="square" rtlCol="0">
            <a:spAutoFit/>
          </a:bodyPr>
          <a:lstStyle/>
          <a:p>
            <a:pPr marL="342900" indent="-342900">
              <a:buFont typeface="Symbol" pitchFamily="2" charset="2"/>
              <a:buChar char=""/>
            </a:pPr>
            <a:endParaRPr lang="en-US" sz="1600" kern="100" dirty="0">
              <a:effectLst/>
              <a:latin typeface="Roboto" panose="02000000000000000000" pitchFamily="2" charset="0"/>
              <a:ea typeface="Roboto" panose="02000000000000000000" pitchFamily="2"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600" kern="100" dirty="0">
              <a:effectLst/>
              <a:latin typeface="Roboto" panose="02000000000000000000" pitchFamily="2" charset="0"/>
              <a:ea typeface="Roboto" panose="02000000000000000000" pitchFamily="2" charset="0"/>
              <a:cs typeface="Times New Roman" panose="02020603050405020304" pitchFamily="18" charset="0"/>
            </a:endParaRPr>
          </a:p>
        </p:txBody>
      </p:sp>
      <p:graphicFrame>
        <p:nvGraphicFramePr>
          <p:cNvPr id="5" name="Diagram 4">
            <a:extLst>
              <a:ext uri="{FF2B5EF4-FFF2-40B4-BE49-F238E27FC236}">
                <a16:creationId xmlns:a16="http://schemas.microsoft.com/office/drawing/2014/main" id="{0F5B2D16-9225-3368-CF45-21D25183CCCB}"/>
              </a:ext>
            </a:extLst>
          </p:cNvPr>
          <p:cNvGraphicFramePr/>
          <p:nvPr>
            <p:extLst>
              <p:ext uri="{D42A27DB-BD31-4B8C-83A1-F6EECF244321}">
                <p14:modId xmlns:p14="http://schemas.microsoft.com/office/powerpoint/2010/main" val="3651745419"/>
              </p:ext>
            </p:extLst>
          </p:nvPr>
        </p:nvGraphicFramePr>
        <p:xfrm>
          <a:off x="227338" y="0"/>
          <a:ext cx="11461167" cy="68339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Graphic 12" descr="Hospital outline">
            <a:extLst>
              <a:ext uri="{FF2B5EF4-FFF2-40B4-BE49-F238E27FC236}">
                <a16:creationId xmlns:a16="http://schemas.microsoft.com/office/drawing/2014/main" id="{99796DD1-8856-4560-3645-A9D6C0499C90}"/>
              </a:ext>
            </a:extLst>
          </p:cNvPr>
          <p:cNvPicPr>
            <a:picLocks noChangeAspect="1"/>
          </p:cNvPicPr>
          <p:nvPr/>
        </p:nvPicPr>
        <p:blipFill>
          <a:blip r:embed="rId9">
            <a:duotone>
              <a:schemeClr val="accent2">
                <a:shade val="45000"/>
                <a:satMod val="135000"/>
              </a:schemeClr>
              <a:prstClr val="white"/>
            </a:duotone>
            <a:extLst>
              <a:ext uri="{96DAC541-7B7A-43D3-8B79-37D633B846F1}">
                <asvg:svgBlip xmlns:asvg="http://schemas.microsoft.com/office/drawing/2016/SVG/main" r:embed="rId10"/>
              </a:ext>
            </a:extLst>
          </a:blip>
          <a:stretch>
            <a:fillRect/>
          </a:stretch>
        </p:blipFill>
        <p:spPr>
          <a:xfrm>
            <a:off x="7355700" y="811683"/>
            <a:ext cx="914400" cy="914400"/>
          </a:xfrm>
          <a:prstGeom prst="rect">
            <a:avLst/>
          </a:prstGeom>
        </p:spPr>
      </p:pic>
      <p:pic>
        <p:nvPicPr>
          <p:cNvPr id="15" name="Graphic 14" descr="Doctor female outline">
            <a:extLst>
              <a:ext uri="{FF2B5EF4-FFF2-40B4-BE49-F238E27FC236}">
                <a16:creationId xmlns:a16="http://schemas.microsoft.com/office/drawing/2014/main" id="{91A16E53-244B-B19C-0768-88F50BB37F8E}"/>
              </a:ext>
            </a:extLst>
          </p:cNvPr>
          <p:cNvPicPr>
            <a:picLocks noChangeAspect="1"/>
          </p:cNvPicPr>
          <p:nvPr/>
        </p:nvPicPr>
        <p:blipFill>
          <a:blip r:embed="rId11">
            <a:duotone>
              <a:schemeClr val="accent2">
                <a:shade val="45000"/>
                <a:satMod val="135000"/>
              </a:schemeClr>
              <a:prstClr val="white"/>
            </a:duotone>
            <a:extLst>
              <a:ext uri="{96DAC541-7B7A-43D3-8B79-37D633B846F1}">
                <asvg:svgBlip xmlns:asvg="http://schemas.microsoft.com/office/drawing/2016/SVG/main" r:embed="rId12"/>
              </a:ext>
            </a:extLst>
          </a:blip>
          <a:stretch>
            <a:fillRect/>
          </a:stretch>
        </p:blipFill>
        <p:spPr>
          <a:xfrm>
            <a:off x="3555542" y="5716392"/>
            <a:ext cx="914400" cy="914400"/>
          </a:xfrm>
          <a:prstGeom prst="rect">
            <a:avLst/>
          </a:prstGeom>
        </p:spPr>
      </p:pic>
      <p:pic>
        <p:nvPicPr>
          <p:cNvPr id="17" name="Graphic 16" descr="Doctor female with solid fill">
            <a:extLst>
              <a:ext uri="{FF2B5EF4-FFF2-40B4-BE49-F238E27FC236}">
                <a16:creationId xmlns:a16="http://schemas.microsoft.com/office/drawing/2014/main" id="{86FC9806-34B9-76C8-5C82-C5A842DF23E8}"/>
              </a:ext>
            </a:extLst>
          </p:cNvPr>
          <p:cNvPicPr>
            <a:picLocks noChangeAspect="1"/>
          </p:cNvPicPr>
          <p:nvPr/>
        </p:nvPicPr>
        <p:blipFill>
          <a:blip r:embed="rId13">
            <a:duotone>
              <a:schemeClr val="accent2">
                <a:shade val="45000"/>
                <a:satMod val="135000"/>
              </a:schemeClr>
              <a:prstClr val="white"/>
            </a:duotone>
            <a:extLst>
              <a:ext uri="{96DAC541-7B7A-43D3-8B79-37D633B846F1}">
                <asvg:svgBlip xmlns:asvg="http://schemas.microsoft.com/office/drawing/2016/SVG/main" r:embed="rId14"/>
              </a:ext>
            </a:extLst>
          </a:blip>
          <a:stretch>
            <a:fillRect/>
          </a:stretch>
        </p:blipFill>
        <p:spPr>
          <a:xfrm>
            <a:off x="8860971" y="3645899"/>
            <a:ext cx="914400" cy="914400"/>
          </a:xfrm>
          <a:prstGeom prst="rect">
            <a:avLst/>
          </a:prstGeom>
        </p:spPr>
      </p:pic>
      <p:pic>
        <p:nvPicPr>
          <p:cNvPr id="19" name="Graphic 18" descr="Bank with solid fill">
            <a:extLst>
              <a:ext uri="{FF2B5EF4-FFF2-40B4-BE49-F238E27FC236}">
                <a16:creationId xmlns:a16="http://schemas.microsoft.com/office/drawing/2014/main" id="{71CE2F87-4D3B-9A55-204B-0D85F69B09A6}"/>
              </a:ext>
            </a:extLst>
          </p:cNvPr>
          <p:cNvPicPr>
            <a:picLocks noChangeAspect="1"/>
          </p:cNvPicPr>
          <p:nvPr/>
        </p:nvPicPr>
        <p:blipFill>
          <a:blip r:embed="rId15">
            <a:duotone>
              <a:schemeClr val="accent2">
                <a:shade val="45000"/>
                <a:satMod val="135000"/>
              </a:schemeClr>
              <a:prstClr val="white"/>
            </a:duotone>
            <a:extLst>
              <a:ext uri="{96DAC541-7B7A-43D3-8B79-37D633B846F1}">
                <asvg:svgBlip xmlns:asvg="http://schemas.microsoft.com/office/drawing/2016/SVG/main" r:embed="rId16"/>
              </a:ext>
            </a:extLst>
          </a:blip>
          <a:stretch>
            <a:fillRect/>
          </a:stretch>
        </p:blipFill>
        <p:spPr>
          <a:xfrm>
            <a:off x="4543490" y="611859"/>
            <a:ext cx="914400" cy="914400"/>
          </a:xfrm>
          <a:prstGeom prst="rect">
            <a:avLst/>
          </a:prstGeom>
        </p:spPr>
      </p:pic>
      <p:pic>
        <p:nvPicPr>
          <p:cNvPr id="21" name="Graphic 20" descr="Pregnant lady with solid fill">
            <a:extLst>
              <a:ext uri="{FF2B5EF4-FFF2-40B4-BE49-F238E27FC236}">
                <a16:creationId xmlns:a16="http://schemas.microsoft.com/office/drawing/2014/main" id="{B3B53D13-00EA-175D-A36C-E27D049BC34E}"/>
              </a:ext>
            </a:extLst>
          </p:cNvPr>
          <p:cNvPicPr>
            <a:picLocks noChangeAspect="1"/>
          </p:cNvPicPr>
          <p:nvPr/>
        </p:nvPicPr>
        <p:blipFill>
          <a:blip r:embed="rId17">
            <a:duotone>
              <a:schemeClr val="accent2">
                <a:shade val="45000"/>
                <a:satMod val="135000"/>
              </a:schemeClr>
              <a:prstClr val="white"/>
            </a:duotone>
            <a:extLst>
              <a:ext uri="{96DAC541-7B7A-43D3-8B79-37D633B846F1}">
                <asvg:svgBlip xmlns:asvg="http://schemas.microsoft.com/office/drawing/2016/SVG/main" r:embed="rId18"/>
              </a:ext>
            </a:extLst>
          </a:blip>
          <a:stretch>
            <a:fillRect/>
          </a:stretch>
        </p:blipFill>
        <p:spPr>
          <a:xfrm>
            <a:off x="8270100" y="1849849"/>
            <a:ext cx="914400" cy="914400"/>
          </a:xfrm>
          <a:prstGeom prst="rect">
            <a:avLst/>
          </a:prstGeom>
        </p:spPr>
      </p:pic>
      <p:pic>
        <p:nvPicPr>
          <p:cNvPr id="23" name="Graphic 22" descr="Pregnant lady outline">
            <a:extLst>
              <a:ext uri="{FF2B5EF4-FFF2-40B4-BE49-F238E27FC236}">
                <a16:creationId xmlns:a16="http://schemas.microsoft.com/office/drawing/2014/main" id="{121ECE32-4109-038B-F539-18031B3E56D0}"/>
              </a:ext>
            </a:extLst>
          </p:cNvPr>
          <p:cNvPicPr>
            <a:picLocks noChangeAspect="1"/>
          </p:cNvPicPr>
          <p:nvPr/>
        </p:nvPicPr>
        <p:blipFill>
          <a:blip r:embed="rId19">
            <a:duotone>
              <a:schemeClr val="accent2">
                <a:shade val="45000"/>
                <a:satMod val="135000"/>
              </a:schemeClr>
              <a:prstClr val="white"/>
            </a:duotone>
            <a:extLst>
              <a:ext uri="{96DAC541-7B7A-43D3-8B79-37D633B846F1}">
                <asvg:svgBlip xmlns:asvg="http://schemas.microsoft.com/office/drawing/2016/SVG/main" r:embed="rId20"/>
              </a:ext>
            </a:extLst>
          </a:blip>
          <a:stretch>
            <a:fillRect/>
          </a:stretch>
        </p:blipFill>
        <p:spPr>
          <a:xfrm>
            <a:off x="7420220" y="5702248"/>
            <a:ext cx="914400" cy="914400"/>
          </a:xfrm>
          <a:prstGeom prst="rect">
            <a:avLst/>
          </a:prstGeom>
        </p:spPr>
      </p:pic>
      <p:pic>
        <p:nvPicPr>
          <p:cNvPr id="25" name="Graphic 24" descr="Group of people with solid fill">
            <a:extLst>
              <a:ext uri="{FF2B5EF4-FFF2-40B4-BE49-F238E27FC236}">
                <a16:creationId xmlns:a16="http://schemas.microsoft.com/office/drawing/2014/main" id="{E0640D4E-488E-AB91-FF54-126D75218349}"/>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2122796" y="2522302"/>
            <a:ext cx="914400" cy="914400"/>
          </a:xfrm>
          <a:prstGeom prst="rect">
            <a:avLst/>
          </a:prstGeom>
        </p:spPr>
      </p:pic>
      <p:pic>
        <p:nvPicPr>
          <p:cNvPr id="27" name="Graphic 26" descr="Medical with solid fill">
            <a:extLst>
              <a:ext uri="{FF2B5EF4-FFF2-40B4-BE49-F238E27FC236}">
                <a16:creationId xmlns:a16="http://schemas.microsoft.com/office/drawing/2014/main" id="{89CA3D23-37FA-B2E4-A4E4-706D41667ADE}"/>
              </a:ext>
            </a:extLst>
          </p:cNvPr>
          <p:cNvPicPr>
            <a:picLocks noChangeAspect="1"/>
          </p:cNvPicPr>
          <p:nvPr/>
        </p:nvPicPr>
        <p:blipFill>
          <a:blip r:embed="rId23">
            <a:duotone>
              <a:schemeClr val="accent2">
                <a:shade val="45000"/>
                <a:satMod val="135000"/>
              </a:schemeClr>
              <a:prstClr val="white"/>
            </a:duotone>
            <a:extLst>
              <a:ext uri="{96DAC541-7B7A-43D3-8B79-37D633B846F1}">
                <asvg:svgBlip xmlns:asvg="http://schemas.microsoft.com/office/drawing/2016/SVG/main" r:embed="rId24"/>
              </a:ext>
            </a:extLst>
          </a:blip>
          <a:stretch>
            <a:fillRect/>
          </a:stretch>
        </p:blipFill>
        <p:spPr>
          <a:xfrm>
            <a:off x="2266438" y="4474921"/>
            <a:ext cx="914400" cy="914400"/>
          </a:xfrm>
          <a:prstGeom prst="rect">
            <a:avLst/>
          </a:prstGeom>
        </p:spPr>
      </p:pic>
      <p:pic>
        <p:nvPicPr>
          <p:cNvPr id="31" name="Graphic 30" descr="Bank check with solid fill">
            <a:extLst>
              <a:ext uri="{FF2B5EF4-FFF2-40B4-BE49-F238E27FC236}">
                <a16:creationId xmlns:a16="http://schemas.microsoft.com/office/drawing/2014/main" id="{C0D8D742-5B1A-3F93-2747-32571BB530FD}"/>
              </a:ext>
            </a:extLst>
          </p:cNvPr>
          <p:cNvPicPr>
            <a:picLocks noChangeAspect="1"/>
          </p:cNvPicPr>
          <p:nvPr/>
        </p:nvPicPr>
        <p:blipFill>
          <a:blip r:embed="rId25">
            <a:duotone>
              <a:schemeClr val="accent2">
                <a:shade val="45000"/>
                <a:satMod val="135000"/>
              </a:schemeClr>
              <a:prstClr val="white"/>
            </a:duotone>
            <a:extLst>
              <a:ext uri="{96DAC541-7B7A-43D3-8B79-37D633B846F1}">
                <asvg:svgBlip xmlns:asvg="http://schemas.microsoft.com/office/drawing/2016/SVG/main" r:embed="rId26"/>
              </a:ext>
            </a:extLst>
          </a:blip>
          <a:stretch>
            <a:fillRect/>
          </a:stretch>
        </p:blipFill>
        <p:spPr>
          <a:xfrm>
            <a:off x="3125595" y="1301687"/>
            <a:ext cx="914400" cy="914400"/>
          </a:xfrm>
          <a:prstGeom prst="rect">
            <a:avLst/>
          </a:prstGeom>
        </p:spPr>
      </p:pic>
    </p:spTree>
    <p:extLst>
      <p:ext uri="{BB962C8B-B14F-4D97-AF65-F5344CB8AC3E}">
        <p14:creationId xmlns:p14="http://schemas.microsoft.com/office/powerpoint/2010/main" val="404918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3A3A1F-118C-115A-A52F-9D4DA75F1D85}"/>
              </a:ext>
            </a:extLst>
          </p:cNvPr>
          <p:cNvSpPr/>
          <p:nvPr/>
        </p:nvSpPr>
        <p:spPr>
          <a:xfrm>
            <a:off x="0" y="0"/>
            <a:ext cx="2995448" cy="6858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black and white logo&#10;&#10;Description automatically generated with low confidence">
            <a:extLst>
              <a:ext uri="{FF2B5EF4-FFF2-40B4-BE49-F238E27FC236}">
                <a16:creationId xmlns:a16="http://schemas.microsoft.com/office/drawing/2014/main" id="{8E8AC25D-563E-AA7E-9F74-08BAD937FAC9}"/>
              </a:ext>
            </a:extLst>
          </p:cNvPr>
          <p:cNvPicPr>
            <a:picLocks noGrp="1" noChangeAspect="1"/>
          </p:cNvPicPr>
          <p:nvPr>
            <p:ph idx="1"/>
          </p:nvPr>
        </p:nvPicPr>
        <p:blipFill>
          <a:blip r:embed="rId3"/>
          <a:stretch>
            <a:fillRect/>
          </a:stretch>
        </p:blipFill>
        <p:spPr>
          <a:xfrm>
            <a:off x="436179" y="6345130"/>
            <a:ext cx="1854367" cy="357352"/>
          </a:xfrm>
        </p:spPr>
      </p:pic>
      <p:sp>
        <p:nvSpPr>
          <p:cNvPr id="2" name="Title 1">
            <a:extLst>
              <a:ext uri="{FF2B5EF4-FFF2-40B4-BE49-F238E27FC236}">
                <a16:creationId xmlns:a16="http://schemas.microsoft.com/office/drawing/2014/main" id="{D6057B75-04DE-3A39-F3CB-F19575469305}"/>
              </a:ext>
            </a:extLst>
          </p:cNvPr>
          <p:cNvSpPr>
            <a:spLocks noGrp="1"/>
          </p:cNvSpPr>
          <p:nvPr>
            <p:ph type="title"/>
          </p:nvPr>
        </p:nvSpPr>
        <p:spPr>
          <a:xfrm>
            <a:off x="154501" y="719666"/>
            <a:ext cx="2840947" cy="1325563"/>
          </a:xfrm>
        </p:spPr>
        <p:txBody>
          <a:bodyPr>
            <a:normAutofit/>
          </a:bodyPr>
          <a:lstStyle/>
          <a:p>
            <a:r>
              <a:rPr lang="en-US" b="1" dirty="0">
                <a:latin typeface=""/>
              </a:rPr>
              <a:t>What to Expect </a:t>
            </a:r>
          </a:p>
        </p:txBody>
      </p:sp>
      <p:graphicFrame>
        <p:nvGraphicFramePr>
          <p:cNvPr id="5" name="Diagram 4">
            <a:extLst>
              <a:ext uri="{FF2B5EF4-FFF2-40B4-BE49-F238E27FC236}">
                <a16:creationId xmlns:a16="http://schemas.microsoft.com/office/drawing/2014/main" id="{7D5923CF-6D78-83F8-CE6A-16A47CD270C3}"/>
              </a:ext>
            </a:extLst>
          </p:cNvPr>
          <p:cNvGraphicFramePr/>
          <p:nvPr>
            <p:extLst>
              <p:ext uri="{D42A27DB-BD31-4B8C-83A1-F6EECF244321}">
                <p14:modId xmlns:p14="http://schemas.microsoft.com/office/powerpoint/2010/main" val="1823697322"/>
              </p:ext>
            </p:extLst>
          </p:nvPr>
        </p:nvGraphicFramePr>
        <p:xfrm>
          <a:off x="3702077" y="1013981"/>
          <a:ext cx="7678686" cy="48300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153912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3A3A1F-118C-115A-A52F-9D4DA75F1D85}"/>
              </a:ext>
            </a:extLst>
          </p:cNvPr>
          <p:cNvSpPr/>
          <p:nvPr/>
        </p:nvSpPr>
        <p:spPr>
          <a:xfrm>
            <a:off x="0" y="0"/>
            <a:ext cx="2995448" cy="6858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black and white logo&#10;&#10;Description automatically generated with low confidence">
            <a:extLst>
              <a:ext uri="{FF2B5EF4-FFF2-40B4-BE49-F238E27FC236}">
                <a16:creationId xmlns:a16="http://schemas.microsoft.com/office/drawing/2014/main" id="{8E8AC25D-563E-AA7E-9F74-08BAD937FAC9}"/>
              </a:ext>
            </a:extLst>
          </p:cNvPr>
          <p:cNvPicPr>
            <a:picLocks noGrp="1" noChangeAspect="1"/>
          </p:cNvPicPr>
          <p:nvPr>
            <p:ph idx="1"/>
          </p:nvPr>
        </p:nvPicPr>
        <p:blipFill>
          <a:blip r:embed="rId3"/>
          <a:stretch>
            <a:fillRect/>
          </a:stretch>
        </p:blipFill>
        <p:spPr>
          <a:xfrm>
            <a:off x="436179" y="6345130"/>
            <a:ext cx="1854367" cy="357352"/>
          </a:xfrm>
        </p:spPr>
      </p:pic>
      <p:sp>
        <p:nvSpPr>
          <p:cNvPr id="2" name="Title 1">
            <a:extLst>
              <a:ext uri="{FF2B5EF4-FFF2-40B4-BE49-F238E27FC236}">
                <a16:creationId xmlns:a16="http://schemas.microsoft.com/office/drawing/2014/main" id="{D6057B75-04DE-3A39-F3CB-F19575469305}"/>
              </a:ext>
            </a:extLst>
          </p:cNvPr>
          <p:cNvSpPr>
            <a:spLocks noGrp="1"/>
          </p:cNvSpPr>
          <p:nvPr>
            <p:ph type="title"/>
          </p:nvPr>
        </p:nvSpPr>
        <p:spPr>
          <a:xfrm>
            <a:off x="154501" y="719666"/>
            <a:ext cx="2840947" cy="1325563"/>
          </a:xfrm>
        </p:spPr>
        <p:txBody>
          <a:bodyPr>
            <a:normAutofit/>
          </a:bodyPr>
          <a:lstStyle/>
          <a:p>
            <a:r>
              <a:rPr lang="en-US" b="1" dirty="0"/>
              <a:t>Call To Action</a:t>
            </a:r>
            <a:endParaRPr lang="en-US" b="1" dirty="0">
              <a:latin typeface=""/>
            </a:endParaRPr>
          </a:p>
        </p:txBody>
      </p:sp>
      <p:graphicFrame>
        <p:nvGraphicFramePr>
          <p:cNvPr id="5" name="Diagram 4">
            <a:extLst>
              <a:ext uri="{FF2B5EF4-FFF2-40B4-BE49-F238E27FC236}">
                <a16:creationId xmlns:a16="http://schemas.microsoft.com/office/drawing/2014/main" id="{7D5923CF-6D78-83F8-CE6A-16A47CD270C3}"/>
              </a:ext>
            </a:extLst>
          </p:cNvPr>
          <p:cNvGraphicFramePr/>
          <p:nvPr>
            <p:extLst>
              <p:ext uri="{D42A27DB-BD31-4B8C-83A1-F6EECF244321}">
                <p14:modId xmlns:p14="http://schemas.microsoft.com/office/powerpoint/2010/main" val="3612617624"/>
              </p:ext>
            </p:extLst>
          </p:nvPr>
        </p:nvGraphicFramePr>
        <p:xfrm>
          <a:off x="3530991" y="719666"/>
          <a:ext cx="8342141" cy="53997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13229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3" name="Rectangle 2">
            <a:extLst>
              <a:ext uri="{FF2B5EF4-FFF2-40B4-BE49-F238E27FC236}">
                <a16:creationId xmlns:a16="http://schemas.microsoft.com/office/drawing/2014/main" id="{E78FD740-2B79-68E0-FAE6-230ABE1C30BB}"/>
              </a:ext>
            </a:extLst>
          </p:cNvPr>
          <p:cNvSpPr/>
          <p:nvPr/>
        </p:nvSpPr>
        <p:spPr>
          <a:xfrm>
            <a:off x="0" y="-92242"/>
            <a:ext cx="12192000" cy="7042484"/>
          </a:xfrm>
          <a:prstGeom prst="rect">
            <a:avLst/>
          </a:prstGeom>
          <a:gradFill flip="none" rotWithShape="1">
            <a:gsLst>
              <a:gs pos="38000">
                <a:srgbClr val="FFA7B6">
                  <a:alpha val="54345"/>
                </a:srgbClr>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0" name="Google Shape;400;g2372cfe4b7d_0_8"/>
          <p:cNvSpPr txBox="1">
            <a:spLocks noGrp="1"/>
          </p:cNvSpPr>
          <p:nvPr>
            <p:ph type="sldNum" idx="12"/>
          </p:nvPr>
        </p:nvSpPr>
        <p:spPr>
          <a:xfrm>
            <a:off x="8610600" y="6356350"/>
            <a:ext cx="2743200" cy="365125"/>
          </a:xfrm>
          <a:prstGeom prst="rect">
            <a:avLst/>
          </a:prstGeom>
        </p:spPr>
        <p:txBody>
          <a:bodyPr spcFirstLastPara="1" lIns="91425" tIns="45700" rIns="91425" bIns="45700" anchorCtr="0">
            <a:normAutofit/>
          </a:bodyPr>
          <a:lstStyle/>
          <a:p>
            <a:pPr marL="0" lvl="0" indent="0" rtl="0">
              <a:spcBef>
                <a:spcPts val="0"/>
              </a:spcBef>
              <a:spcAft>
                <a:spcPts val="600"/>
              </a:spcAft>
              <a:buClr>
                <a:srgbClr val="000000"/>
              </a:buClr>
              <a:buSzPts val="1800"/>
              <a:buFont typeface="Arial"/>
              <a:buNone/>
            </a:pPr>
            <a:fld id="{00000000-1234-1234-1234-123412341234}" type="slidenum">
              <a:rPr lang="en-US" smtClean="0"/>
              <a:pPr marL="0" lvl="0" indent="0" rtl="0">
                <a:spcBef>
                  <a:spcPts val="0"/>
                </a:spcBef>
                <a:spcAft>
                  <a:spcPts val="600"/>
                </a:spcAft>
                <a:buClr>
                  <a:srgbClr val="000000"/>
                </a:buClr>
                <a:buSzPts val="1800"/>
                <a:buFont typeface="Arial"/>
                <a:buNone/>
              </a:pPr>
              <a:t>56</a:t>
            </a:fld>
            <a:endParaRPr lang="en-US"/>
          </a:p>
        </p:txBody>
      </p:sp>
      <p:pic>
        <p:nvPicPr>
          <p:cNvPr id="2" name="Content Placeholder 6" descr="A black and white logo&#10;&#10;Description automatically generated with low confidence">
            <a:extLst>
              <a:ext uri="{FF2B5EF4-FFF2-40B4-BE49-F238E27FC236}">
                <a16:creationId xmlns:a16="http://schemas.microsoft.com/office/drawing/2014/main" id="{CF5E1E79-EB71-938E-66C2-CD7003824207}"/>
              </a:ext>
            </a:extLst>
          </p:cNvPr>
          <p:cNvPicPr>
            <a:picLocks noChangeAspect="1"/>
          </p:cNvPicPr>
          <p:nvPr/>
        </p:nvPicPr>
        <p:blipFill>
          <a:blip r:embed="rId3"/>
          <a:stretch>
            <a:fillRect/>
          </a:stretch>
        </p:blipFill>
        <p:spPr>
          <a:xfrm>
            <a:off x="503495" y="6427540"/>
            <a:ext cx="1854367" cy="357352"/>
          </a:xfrm>
          <a:prstGeom prst="rect">
            <a:avLst/>
          </a:prstGeom>
        </p:spPr>
      </p:pic>
      <p:sp>
        <p:nvSpPr>
          <p:cNvPr id="4" name="Google Shape;406;p13">
            <a:extLst>
              <a:ext uri="{FF2B5EF4-FFF2-40B4-BE49-F238E27FC236}">
                <a16:creationId xmlns:a16="http://schemas.microsoft.com/office/drawing/2014/main" id="{7A7DABB7-03FF-9DDF-6B96-6BA37D659157}"/>
              </a:ext>
            </a:extLst>
          </p:cNvPr>
          <p:cNvSpPr txBox="1"/>
          <p:nvPr/>
        </p:nvSpPr>
        <p:spPr>
          <a:xfrm>
            <a:off x="503495" y="155518"/>
            <a:ext cx="11185010" cy="5651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F6FC6"/>
              </a:buClr>
              <a:buSzPts val="3600"/>
              <a:buFont typeface="Calibri"/>
              <a:buNone/>
            </a:pPr>
            <a:r>
              <a:rPr lang="en-US" sz="4400" b="1" i="0" u="none" strike="noStrike" cap="none" dirty="0">
                <a:solidFill>
                  <a:srgbClr val="000000"/>
                </a:solidFill>
                <a:latin typeface=""/>
                <a:ea typeface="Calibri"/>
                <a:cs typeface="Calibri"/>
                <a:sym typeface="Calibri"/>
              </a:rPr>
              <a:t>Stay Tuned</a:t>
            </a:r>
            <a:endParaRPr sz="4400" b="1" i="0" u="none" strike="noStrike" cap="none" dirty="0">
              <a:solidFill>
                <a:srgbClr val="000000"/>
              </a:solidFill>
              <a:latin typeface=""/>
              <a:ea typeface="Arial"/>
              <a:cs typeface="Arial"/>
              <a:sym typeface="Arial"/>
            </a:endParaRPr>
          </a:p>
        </p:txBody>
      </p:sp>
      <p:sp>
        <p:nvSpPr>
          <p:cNvPr id="7" name="TextBox 6">
            <a:extLst>
              <a:ext uri="{FF2B5EF4-FFF2-40B4-BE49-F238E27FC236}">
                <a16:creationId xmlns:a16="http://schemas.microsoft.com/office/drawing/2014/main" id="{4E0748B2-C134-8F72-37B5-99DCCE0042D7}"/>
              </a:ext>
            </a:extLst>
          </p:cNvPr>
          <p:cNvSpPr txBox="1"/>
          <p:nvPr/>
        </p:nvSpPr>
        <p:spPr>
          <a:xfrm>
            <a:off x="1165058" y="1069059"/>
            <a:ext cx="1192804" cy="584775"/>
          </a:xfrm>
          <a:prstGeom prst="rect">
            <a:avLst/>
          </a:prstGeom>
          <a:noFill/>
        </p:spPr>
        <p:txBody>
          <a:bodyPr wrap="square" rtlCol="0">
            <a:spAutoFit/>
          </a:bodyPr>
          <a:lstStyle/>
          <a:p>
            <a:pPr marL="342900" indent="-342900">
              <a:buFont typeface="Symbol" pitchFamily="2" charset="2"/>
              <a:buChar char=""/>
            </a:pPr>
            <a:endParaRPr lang="en-US" sz="1600" kern="100" dirty="0">
              <a:effectLst/>
              <a:latin typeface="Roboto" panose="02000000000000000000" pitchFamily="2" charset="0"/>
              <a:ea typeface="Roboto" panose="02000000000000000000" pitchFamily="2"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600" kern="100" dirty="0">
              <a:effectLst/>
              <a:latin typeface="Roboto" panose="02000000000000000000" pitchFamily="2" charset="0"/>
              <a:ea typeface="Roboto" panose="02000000000000000000" pitchFamily="2" charset="0"/>
              <a:cs typeface="Times New Roman" panose="02020603050405020304" pitchFamily="18" charset="0"/>
            </a:endParaRPr>
          </a:p>
        </p:txBody>
      </p:sp>
      <p:pic>
        <p:nvPicPr>
          <p:cNvPr id="8" name="Graphic 7" descr="Remote learning language outline">
            <a:extLst>
              <a:ext uri="{FF2B5EF4-FFF2-40B4-BE49-F238E27FC236}">
                <a16:creationId xmlns:a16="http://schemas.microsoft.com/office/drawing/2014/main" id="{99FE4835-D389-B7A6-AB68-1E503F8B20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5938" y="1069058"/>
            <a:ext cx="4072567" cy="4072567"/>
          </a:xfrm>
          <a:prstGeom prst="rect">
            <a:avLst/>
          </a:prstGeom>
        </p:spPr>
      </p:pic>
      <p:sp>
        <p:nvSpPr>
          <p:cNvPr id="9" name="TextBox 8">
            <a:extLst>
              <a:ext uri="{FF2B5EF4-FFF2-40B4-BE49-F238E27FC236}">
                <a16:creationId xmlns:a16="http://schemas.microsoft.com/office/drawing/2014/main" id="{4671E8C0-FF0C-BD76-AC11-7139A82F3A8E}"/>
              </a:ext>
            </a:extLst>
          </p:cNvPr>
          <p:cNvSpPr txBox="1"/>
          <p:nvPr/>
        </p:nvSpPr>
        <p:spPr>
          <a:xfrm>
            <a:off x="503495" y="1278037"/>
            <a:ext cx="7112443" cy="5016758"/>
          </a:xfrm>
          <a:prstGeom prst="rect">
            <a:avLst/>
          </a:prstGeom>
          <a:noFill/>
        </p:spPr>
        <p:txBody>
          <a:bodyPr wrap="square" rtlCol="0">
            <a:spAutoFit/>
          </a:bodyPr>
          <a:lstStyle/>
          <a:p>
            <a:pPr algn="ctr"/>
            <a:r>
              <a:rPr lang="en-US" sz="3200" dirty="0">
                <a:latin typeface="Roboto" panose="02000000000000000000" pitchFamily="2" charset="0"/>
                <a:ea typeface="Roboto" panose="02000000000000000000" pitchFamily="2" charset="0"/>
              </a:rPr>
              <a:t>Let’s Talk </a:t>
            </a:r>
            <a:r>
              <a:rPr lang="en-US" sz="3200" dirty="0">
                <a:solidFill>
                  <a:srgbClr val="D96128"/>
                </a:solidFill>
                <a:latin typeface="Roboto" panose="02000000000000000000" pitchFamily="2" charset="0"/>
                <a:ea typeface="Roboto" panose="02000000000000000000" pitchFamily="2" charset="0"/>
              </a:rPr>
              <a:t>Perinatal Equity</a:t>
            </a:r>
            <a:r>
              <a:rPr lang="en-US" sz="3200" dirty="0">
                <a:latin typeface="Roboto" panose="02000000000000000000" pitchFamily="2" charset="0"/>
                <a:ea typeface="Roboto" panose="02000000000000000000" pitchFamily="2" charset="0"/>
              </a:rPr>
              <a:t>: Moving Beyond Implicit Bias Training Webinar Series for California Hospitals</a:t>
            </a:r>
          </a:p>
          <a:p>
            <a:pPr algn="ctr"/>
            <a:endParaRPr lang="en-US" sz="3200" dirty="0">
              <a:latin typeface="Roboto" panose="02000000000000000000" pitchFamily="2" charset="0"/>
              <a:ea typeface="Roboto" panose="02000000000000000000" pitchFamily="2" charset="0"/>
            </a:endParaRPr>
          </a:p>
          <a:p>
            <a:pPr algn="ctr"/>
            <a:r>
              <a:rPr lang="en-US" sz="3200" dirty="0">
                <a:latin typeface="Roboto" panose="02000000000000000000" pitchFamily="2" charset="0"/>
                <a:ea typeface="Roboto" panose="02000000000000000000" pitchFamily="2" charset="0"/>
              </a:rPr>
              <a:t>Conducting Baseline Assessments</a:t>
            </a:r>
          </a:p>
          <a:p>
            <a:pPr algn="ctr"/>
            <a:endParaRPr lang="en-US" sz="3200" dirty="0">
              <a:latin typeface="Roboto" panose="02000000000000000000" pitchFamily="2" charset="0"/>
              <a:ea typeface="Roboto" panose="02000000000000000000" pitchFamily="2" charset="0"/>
            </a:endParaRPr>
          </a:p>
          <a:p>
            <a:pPr algn="ctr"/>
            <a:r>
              <a:rPr lang="en-US" sz="3200" dirty="0">
                <a:latin typeface="Roboto" panose="02000000000000000000" pitchFamily="2" charset="0"/>
                <a:ea typeface="Roboto" panose="02000000000000000000" pitchFamily="2" charset="0"/>
              </a:rPr>
              <a:t>August 2023</a:t>
            </a:r>
          </a:p>
          <a:p>
            <a:pPr algn="ctr"/>
            <a:endParaRPr lang="en-US" sz="3200" dirty="0">
              <a:latin typeface="Roboto" panose="02000000000000000000" pitchFamily="2" charset="0"/>
              <a:ea typeface="Roboto" panose="02000000000000000000" pitchFamily="2" charset="0"/>
            </a:endParaRPr>
          </a:p>
          <a:p>
            <a:pPr algn="ctr"/>
            <a:r>
              <a:rPr lang="en-US" sz="3200" dirty="0">
                <a:latin typeface="Roboto" panose="02000000000000000000" pitchFamily="2" charset="0"/>
                <a:ea typeface="Roboto" panose="02000000000000000000" pitchFamily="2" charset="0"/>
              </a:rPr>
              <a:t>More details via email, </a:t>
            </a:r>
            <a:r>
              <a:rPr lang="en-US" sz="3200" dirty="0" err="1">
                <a:latin typeface="Roboto" panose="02000000000000000000" pitchFamily="2" charset="0"/>
                <a:ea typeface="Roboto" panose="02000000000000000000" pitchFamily="2" charset="0"/>
              </a:rPr>
              <a:t>cmqcc.org</a:t>
            </a:r>
            <a:r>
              <a:rPr lang="en-US" sz="3200" dirty="0">
                <a:latin typeface="Roboto" panose="02000000000000000000" pitchFamily="2" charset="0"/>
                <a:ea typeface="Roboto" panose="02000000000000000000" pitchFamily="2" charset="0"/>
              </a:rPr>
              <a:t> and on social media soon</a:t>
            </a:r>
          </a:p>
        </p:txBody>
      </p:sp>
    </p:spTree>
    <p:extLst>
      <p:ext uri="{BB962C8B-B14F-4D97-AF65-F5344CB8AC3E}">
        <p14:creationId xmlns:p14="http://schemas.microsoft.com/office/powerpoint/2010/main" val="40168514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F6BDF6-EACE-EF69-BC63-E11E72A1AB84}"/>
              </a:ext>
            </a:extLst>
          </p:cNvPr>
          <p:cNvSpPr/>
          <p:nvPr/>
        </p:nvSpPr>
        <p:spPr>
          <a:xfrm rot="16200000">
            <a:off x="5533292" y="-5533292"/>
            <a:ext cx="1125415" cy="12192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Timeline&#10;&#10;Description automatically generated with low confidence">
            <a:extLst>
              <a:ext uri="{FF2B5EF4-FFF2-40B4-BE49-F238E27FC236}">
                <a16:creationId xmlns:a16="http://schemas.microsoft.com/office/drawing/2014/main" id="{636E736B-DFB3-EB2D-667F-12A593EC5231}"/>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5274"/>
                    </a14:imgEffect>
                  </a14:imgLayer>
                </a14:imgProps>
              </a:ext>
            </a:extLst>
          </a:blip>
          <a:srcRect l="3654" t="50000" r="47695"/>
          <a:stretch/>
        </p:blipFill>
        <p:spPr>
          <a:xfrm>
            <a:off x="3582726" y="2928686"/>
            <a:ext cx="2376074" cy="2632842"/>
          </a:xfrm>
          <a:prstGeom prst="rect">
            <a:avLst/>
          </a:prstGeom>
        </p:spPr>
      </p:pic>
      <p:pic>
        <p:nvPicPr>
          <p:cNvPr id="4" name="Picture 3" descr="Timeline&#10;&#10;Description automatically generated with low confidence">
            <a:extLst>
              <a:ext uri="{FF2B5EF4-FFF2-40B4-BE49-F238E27FC236}">
                <a16:creationId xmlns:a16="http://schemas.microsoft.com/office/drawing/2014/main" id="{DD32BE58-0408-F0DD-4A4D-536DA65F0E0F}"/>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5274"/>
                    </a14:imgEffect>
                  </a14:imgLayer>
                </a14:imgProps>
              </a:ext>
            </a:extLst>
          </a:blip>
          <a:srcRect l="49187" t="47778" r="-1"/>
          <a:stretch/>
        </p:blipFill>
        <p:spPr>
          <a:xfrm>
            <a:off x="9165068" y="2883716"/>
            <a:ext cx="2376118" cy="2632842"/>
          </a:xfrm>
          <a:prstGeom prst="rect">
            <a:avLst/>
          </a:prstGeom>
        </p:spPr>
      </p:pic>
      <p:pic>
        <p:nvPicPr>
          <p:cNvPr id="5" name="Picture 4" descr="Timeline&#10;&#10;Description automatically generated with low confidence">
            <a:extLst>
              <a:ext uri="{FF2B5EF4-FFF2-40B4-BE49-F238E27FC236}">
                <a16:creationId xmlns:a16="http://schemas.microsoft.com/office/drawing/2014/main" id="{B8CB18CA-9111-4D8C-5B90-427F49F45584}"/>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5274"/>
                    </a14:imgEffect>
                  </a14:imgLayer>
                </a14:imgProps>
              </a:ext>
            </a:extLst>
          </a:blip>
          <a:srcRect l="50776" r="1308" b="47548"/>
          <a:stretch/>
        </p:blipFill>
        <p:spPr>
          <a:xfrm>
            <a:off x="6463188" y="2883716"/>
            <a:ext cx="2230782" cy="2632842"/>
          </a:xfrm>
          <a:prstGeom prst="rect">
            <a:avLst/>
          </a:prstGeom>
        </p:spPr>
      </p:pic>
      <p:pic>
        <p:nvPicPr>
          <p:cNvPr id="6" name="Picture 5" descr="Timeline&#10;&#10;Description automatically generated with low confidence">
            <a:extLst>
              <a:ext uri="{FF2B5EF4-FFF2-40B4-BE49-F238E27FC236}">
                <a16:creationId xmlns:a16="http://schemas.microsoft.com/office/drawing/2014/main" id="{2DB80514-B218-CDF3-2F1B-A9EE7821F831}"/>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5274"/>
                    </a14:imgEffect>
                  </a14:imgLayer>
                </a14:imgProps>
              </a:ext>
            </a:extLst>
          </a:blip>
          <a:srcRect l="6012" t="-272" r="46863" b="49703"/>
          <a:stretch/>
        </p:blipFill>
        <p:spPr>
          <a:xfrm>
            <a:off x="976508" y="2883716"/>
            <a:ext cx="2275653" cy="2632842"/>
          </a:xfrm>
          <a:prstGeom prst="rect">
            <a:avLst/>
          </a:prstGeom>
        </p:spPr>
      </p:pic>
      <p:sp>
        <p:nvSpPr>
          <p:cNvPr id="7" name="TextBox 6">
            <a:extLst>
              <a:ext uri="{FF2B5EF4-FFF2-40B4-BE49-F238E27FC236}">
                <a16:creationId xmlns:a16="http://schemas.microsoft.com/office/drawing/2014/main" id="{D641CFFE-978C-8466-EEC8-49B5EFC7B881}"/>
              </a:ext>
            </a:extLst>
          </p:cNvPr>
          <p:cNvSpPr txBox="1"/>
          <p:nvPr/>
        </p:nvSpPr>
        <p:spPr>
          <a:xfrm>
            <a:off x="154745" y="2339514"/>
            <a:ext cx="12037255" cy="892552"/>
          </a:xfrm>
          <a:prstGeom prst="rect">
            <a:avLst/>
          </a:prstGeom>
          <a:noFill/>
        </p:spPr>
        <p:txBody>
          <a:bodyPr wrap="square" rtlCol="0" anchor="ctr">
            <a:spAutoFit/>
          </a:bodyPr>
          <a:lstStyle/>
          <a:p>
            <a:pPr algn="ctr"/>
            <a:r>
              <a:rPr lang="en-US" sz="2400" dirty="0">
                <a:solidFill>
                  <a:srgbClr val="D96128"/>
                </a:solidFill>
                <a:latin typeface="Roboto" panose="02000000000000000000" pitchFamily="2" charset="0"/>
                <a:ea typeface="Roboto" panose="02000000000000000000" pitchFamily="2" charset="0"/>
              </a:rPr>
              <a:t>End preventable morbidity, mortality, and racial disparities in California maternity care</a:t>
            </a:r>
          </a:p>
          <a:p>
            <a:pPr algn="ctr"/>
            <a:endParaRPr lang="en-US" sz="2800" dirty="0">
              <a:solidFill>
                <a:srgbClr val="D96128"/>
              </a:solidFill>
              <a:latin typeface="Roboto" panose="02000000000000000000" pitchFamily="2" charset="0"/>
              <a:ea typeface="Roboto" panose="02000000000000000000" pitchFamily="2" charset="0"/>
            </a:endParaRPr>
          </a:p>
        </p:txBody>
      </p:sp>
      <p:sp>
        <p:nvSpPr>
          <p:cNvPr id="8" name="Title 1">
            <a:extLst>
              <a:ext uri="{FF2B5EF4-FFF2-40B4-BE49-F238E27FC236}">
                <a16:creationId xmlns:a16="http://schemas.microsoft.com/office/drawing/2014/main" id="{521FAA82-030C-A588-27A9-1F7435DB55C3}"/>
              </a:ext>
            </a:extLst>
          </p:cNvPr>
          <p:cNvSpPr txBox="1">
            <a:spLocks/>
          </p:cNvSpPr>
          <p:nvPr/>
        </p:nvSpPr>
        <p:spPr>
          <a:xfrm>
            <a:off x="9477" y="195764"/>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algn="ctr"/>
            <a:r>
              <a:rPr lang="en-US" b="1" dirty="0"/>
              <a:t>Thank you for Joining Us Today!</a:t>
            </a:r>
            <a:br>
              <a:rPr lang="en-US" b="1" dirty="0"/>
            </a:br>
            <a:endParaRPr lang="en-US" b="1" dirty="0"/>
          </a:p>
        </p:txBody>
      </p:sp>
      <p:pic>
        <p:nvPicPr>
          <p:cNvPr id="10" name="Picture 9" descr="A picture containing text, clipart&#10;&#10;Description automatically generated">
            <a:extLst>
              <a:ext uri="{FF2B5EF4-FFF2-40B4-BE49-F238E27FC236}">
                <a16:creationId xmlns:a16="http://schemas.microsoft.com/office/drawing/2014/main" id="{985DA47D-4592-D86F-47AB-84BC36535230}"/>
              </a:ext>
            </a:extLst>
          </p:cNvPr>
          <p:cNvPicPr>
            <a:picLocks noChangeAspect="1"/>
          </p:cNvPicPr>
          <p:nvPr/>
        </p:nvPicPr>
        <p:blipFill>
          <a:blip r:embed="rId8"/>
          <a:stretch>
            <a:fillRect/>
          </a:stretch>
        </p:blipFill>
        <p:spPr>
          <a:xfrm>
            <a:off x="4614142" y="1310568"/>
            <a:ext cx="2689315" cy="559109"/>
          </a:xfrm>
          <a:prstGeom prst="rect">
            <a:avLst/>
          </a:prstGeom>
        </p:spPr>
      </p:pic>
      <p:sp>
        <p:nvSpPr>
          <p:cNvPr id="11" name="TextBox 10">
            <a:extLst>
              <a:ext uri="{FF2B5EF4-FFF2-40B4-BE49-F238E27FC236}">
                <a16:creationId xmlns:a16="http://schemas.microsoft.com/office/drawing/2014/main" id="{B85D9CBD-0A30-A1B3-842A-F94145B483CE}"/>
              </a:ext>
            </a:extLst>
          </p:cNvPr>
          <p:cNvSpPr txBox="1"/>
          <p:nvPr/>
        </p:nvSpPr>
        <p:spPr>
          <a:xfrm>
            <a:off x="9477" y="5844814"/>
            <a:ext cx="12072595" cy="954107"/>
          </a:xfrm>
          <a:prstGeom prst="rect">
            <a:avLst/>
          </a:prstGeom>
          <a:noFill/>
        </p:spPr>
        <p:txBody>
          <a:bodyPr wrap="square" rtlCol="0">
            <a:spAutoFit/>
          </a:bodyPr>
          <a:lstStyle/>
          <a:p>
            <a:pPr algn="ctr"/>
            <a:r>
              <a:rPr lang="en-US" sz="2800" b="1" dirty="0">
                <a:solidFill>
                  <a:srgbClr val="D96128"/>
                </a:solidFill>
                <a:latin typeface="Roboto" panose="02000000000000000000" pitchFamily="2" charset="0"/>
                <a:ea typeface="Roboto" panose="02000000000000000000" pitchFamily="2" charset="0"/>
              </a:rPr>
              <a:t>Follow us!   </a:t>
            </a:r>
            <a:r>
              <a:rPr lang="en-US" sz="2400" b="1" dirty="0">
                <a:solidFill>
                  <a:srgbClr val="D96128"/>
                </a:solidFill>
                <a:latin typeface="Roboto" panose="02000000000000000000" pitchFamily="2" charset="0"/>
                <a:ea typeface="Roboto" panose="02000000000000000000" pitchFamily="2" charset="0"/>
              </a:rPr>
              <a:t>Facebook,</a:t>
            </a:r>
            <a:r>
              <a:rPr lang="en-US" sz="2400" dirty="0">
                <a:solidFill>
                  <a:srgbClr val="D96128"/>
                </a:solidFill>
                <a:latin typeface="Roboto" panose="02000000000000000000" pitchFamily="2" charset="0"/>
                <a:ea typeface="Roboto" panose="02000000000000000000" pitchFamily="2" charset="0"/>
              </a:rPr>
              <a:t> </a:t>
            </a:r>
            <a:r>
              <a:rPr lang="en-US" sz="2400" b="1" dirty="0">
                <a:solidFill>
                  <a:srgbClr val="D96128"/>
                </a:solidFill>
                <a:latin typeface="Roboto" panose="02000000000000000000" pitchFamily="2" charset="0"/>
                <a:ea typeface="Roboto" panose="02000000000000000000" pitchFamily="2" charset="0"/>
              </a:rPr>
              <a:t>Instagram,</a:t>
            </a:r>
            <a:r>
              <a:rPr lang="en-US" sz="2400" dirty="0">
                <a:solidFill>
                  <a:srgbClr val="D96128"/>
                </a:solidFill>
                <a:latin typeface="Roboto" panose="02000000000000000000" pitchFamily="2" charset="0"/>
                <a:ea typeface="Roboto" panose="02000000000000000000" pitchFamily="2" charset="0"/>
              </a:rPr>
              <a:t> </a:t>
            </a:r>
            <a:r>
              <a:rPr lang="en-US" sz="2400" b="1" dirty="0">
                <a:solidFill>
                  <a:srgbClr val="D96128"/>
                </a:solidFill>
                <a:latin typeface="Roboto" panose="02000000000000000000" pitchFamily="2" charset="0"/>
                <a:ea typeface="Roboto" panose="02000000000000000000" pitchFamily="2" charset="0"/>
              </a:rPr>
              <a:t>Twitter and LinkedIn</a:t>
            </a:r>
            <a:endParaRPr lang="en-US" sz="2800" dirty="0">
              <a:solidFill>
                <a:srgbClr val="D96128"/>
              </a:solidFill>
              <a:latin typeface="Roboto" panose="02000000000000000000" pitchFamily="2" charset="0"/>
              <a:ea typeface="Roboto" panose="02000000000000000000" pitchFamily="2" charset="0"/>
            </a:endParaRPr>
          </a:p>
          <a:p>
            <a:pPr algn="ctr"/>
            <a:endParaRPr lang="en-US" sz="2800" dirty="0">
              <a:solidFill>
                <a:srgbClr val="D96128"/>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77841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25FD003-B20E-6925-BBC0-DF7FE6C49B1E}"/>
              </a:ext>
            </a:extLst>
          </p:cNvPr>
          <p:cNvGraphicFramePr>
            <a:graphicFrameLocks noGrp="1"/>
          </p:cNvGraphicFramePr>
          <p:nvPr>
            <p:ph idx="1"/>
            <p:extLst>
              <p:ext uri="{D42A27DB-BD31-4B8C-83A1-F6EECF244321}">
                <p14:modId xmlns:p14="http://schemas.microsoft.com/office/powerpoint/2010/main" val="2836139219"/>
              </p:ext>
            </p:extLst>
          </p:nvPr>
        </p:nvGraphicFramePr>
        <p:xfrm>
          <a:off x="2165684" y="500062"/>
          <a:ext cx="10026316" cy="5983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FD787CC0-6D4F-CD21-CC5D-871EDBD2CFB7}"/>
              </a:ext>
            </a:extLst>
          </p:cNvPr>
          <p:cNvSpPr>
            <a:spLocks noGrp="1"/>
          </p:cNvSpPr>
          <p:nvPr>
            <p:ph type="title"/>
          </p:nvPr>
        </p:nvSpPr>
        <p:spPr>
          <a:xfrm>
            <a:off x="310564" y="500062"/>
            <a:ext cx="2363188" cy="1325563"/>
          </a:xfrm>
        </p:spPr>
        <p:txBody>
          <a:bodyPr>
            <a:noAutofit/>
          </a:bodyPr>
          <a:lstStyle/>
          <a:p>
            <a:r>
              <a:rPr lang="en-US" sz="3000" b="1" dirty="0"/>
              <a:t>Webinar Objectives</a:t>
            </a:r>
          </a:p>
        </p:txBody>
      </p:sp>
      <p:pic>
        <p:nvPicPr>
          <p:cNvPr id="5" name="Content Placeholder 6" descr="A black and white logo&#10;&#10;Description automatically generated with low confidence">
            <a:extLst>
              <a:ext uri="{FF2B5EF4-FFF2-40B4-BE49-F238E27FC236}">
                <a16:creationId xmlns:a16="http://schemas.microsoft.com/office/drawing/2014/main" id="{CD5CB1CC-DD7D-160E-CC9C-10D35A75BBFC}"/>
              </a:ext>
            </a:extLst>
          </p:cNvPr>
          <p:cNvPicPr>
            <a:picLocks noChangeAspect="1"/>
          </p:cNvPicPr>
          <p:nvPr/>
        </p:nvPicPr>
        <p:blipFill>
          <a:blip r:embed="rId7"/>
          <a:stretch>
            <a:fillRect/>
          </a:stretch>
        </p:blipFill>
        <p:spPr>
          <a:xfrm>
            <a:off x="436179" y="6345130"/>
            <a:ext cx="1854367" cy="357352"/>
          </a:xfrm>
          <a:prstGeom prst="rect">
            <a:avLst/>
          </a:prstGeom>
        </p:spPr>
      </p:pic>
    </p:spTree>
    <p:extLst>
      <p:ext uri="{BB962C8B-B14F-4D97-AF65-F5344CB8AC3E}">
        <p14:creationId xmlns:p14="http://schemas.microsoft.com/office/powerpoint/2010/main" val="73566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rtoon checklist and pencil">
            <a:extLst>
              <a:ext uri="{FF2B5EF4-FFF2-40B4-BE49-F238E27FC236}">
                <a16:creationId xmlns:a16="http://schemas.microsoft.com/office/drawing/2014/main" id="{DF87ACFC-66D4-F57E-0EBB-BED04BE638F3}"/>
              </a:ext>
            </a:extLst>
          </p:cNvPr>
          <p:cNvPicPr>
            <a:picLocks noChangeAspect="1"/>
          </p:cNvPicPr>
          <p:nvPr/>
        </p:nvPicPr>
        <p:blipFill rotWithShape="1">
          <a:blip r:embed="rId2">
            <a:alphaModFix amt="84000"/>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Lst>
          </a:blip>
          <a:srcRect r="16839" b="13861"/>
          <a:stretch/>
        </p:blipFill>
        <p:spPr>
          <a:xfrm>
            <a:off x="-3662855" y="0"/>
            <a:ext cx="8827904" cy="6858000"/>
          </a:xfrm>
          <a:prstGeom prst="rect">
            <a:avLst/>
          </a:prstGeom>
          <a:effectLst>
            <a:outerShdw blurRad="50800" dist="50800" dir="5400000" algn="ctr" rotWithShape="0">
              <a:srgbClr val="000000"/>
            </a:outerShdw>
          </a:effectLst>
        </p:spPr>
      </p:pic>
      <p:sp>
        <p:nvSpPr>
          <p:cNvPr id="9" name="Rectangle 8">
            <a:extLst>
              <a:ext uri="{FF2B5EF4-FFF2-40B4-BE49-F238E27FC236}">
                <a16:creationId xmlns:a16="http://schemas.microsoft.com/office/drawing/2014/main" id="{A7EEBF14-96BE-E0BB-823B-BB36CA72003C}"/>
              </a:ext>
            </a:extLst>
          </p:cNvPr>
          <p:cNvSpPr/>
          <p:nvPr/>
        </p:nvSpPr>
        <p:spPr>
          <a:xfrm>
            <a:off x="7731889" y="2343026"/>
            <a:ext cx="2075965" cy="1569660"/>
          </a:xfrm>
          <a:prstGeom prst="rect">
            <a:avLst/>
          </a:prstGeom>
          <a:noFill/>
        </p:spPr>
        <p:txBody>
          <a:bodyPr wrap="square" lIns="91440" tIns="45720" rIns="91440" bIns="45720">
            <a:spAutoFit/>
          </a:bodyPr>
          <a:lstStyle/>
          <a:p>
            <a:pPr algn="ctr"/>
            <a:r>
              <a:rPr lang="en-US" sz="9600" b="1" cap="none" spc="0" dirty="0">
                <a:ln w="22225">
                  <a:solidFill>
                    <a:schemeClr val="accent2"/>
                  </a:solidFill>
                  <a:prstDash val="solid"/>
                </a:ln>
                <a:solidFill>
                  <a:schemeClr val="accent2">
                    <a:lumMod val="40000"/>
                    <a:lumOff val="60000"/>
                  </a:schemeClr>
                </a:solidFill>
                <a:effectLst/>
              </a:rPr>
              <a:t>Poll</a:t>
            </a:r>
          </a:p>
        </p:txBody>
      </p:sp>
      <p:sp>
        <p:nvSpPr>
          <p:cNvPr id="2" name="Rectangle 1">
            <a:extLst>
              <a:ext uri="{FF2B5EF4-FFF2-40B4-BE49-F238E27FC236}">
                <a16:creationId xmlns:a16="http://schemas.microsoft.com/office/drawing/2014/main" id="{409B3576-61D9-45D4-16A0-95F27F34FD17}"/>
              </a:ext>
            </a:extLst>
          </p:cNvPr>
          <p:cNvSpPr/>
          <p:nvPr/>
        </p:nvSpPr>
        <p:spPr>
          <a:xfrm>
            <a:off x="6900441" y="3676045"/>
            <a:ext cx="3956612" cy="1569660"/>
          </a:xfrm>
          <a:prstGeom prst="rect">
            <a:avLst/>
          </a:prstGeom>
          <a:noFill/>
        </p:spPr>
        <p:txBody>
          <a:bodyPr wrap="square" lIns="91440" tIns="45720" rIns="91440" bIns="45720">
            <a:spAutoFit/>
          </a:bodyPr>
          <a:lstStyle/>
          <a:p>
            <a:pPr algn="ctr"/>
            <a:r>
              <a:rPr lang="en-US" sz="9600" b="1" cap="none" spc="0" dirty="0">
                <a:ln w="22225">
                  <a:solidFill>
                    <a:schemeClr val="accent2"/>
                  </a:solidFill>
                  <a:prstDash val="solid"/>
                </a:ln>
                <a:solidFill>
                  <a:schemeClr val="accent2">
                    <a:lumMod val="40000"/>
                    <a:lumOff val="60000"/>
                  </a:schemeClr>
                </a:solidFill>
                <a:effectLst/>
              </a:rPr>
              <a:t>Results</a:t>
            </a:r>
          </a:p>
        </p:txBody>
      </p:sp>
    </p:spTree>
    <p:extLst>
      <p:ext uri="{BB962C8B-B14F-4D97-AF65-F5344CB8AC3E}">
        <p14:creationId xmlns:p14="http://schemas.microsoft.com/office/powerpoint/2010/main" val="2419174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9F3"/>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7F5C4BD-E95A-4942-6B88-BBB2856E90A1}"/>
              </a:ext>
            </a:extLst>
          </p:cNvPr>
          <p:cNvSpPr>
            <a:spLocks noChangeAspect="1"/>
          </p:cNvSpPr>
          <p:nvPr/>
        </p:nvSpPr>
        <p:spPr>
          <a:xfrm>
            <a:off x="8626039" y="213271"/>
            <a:ext cx="2429272" cy="2286000"/>
          </a:xfrm>
          <a:prstGeom prst="ellipse">
            <a:avLst/>
          </a:prstGeom>
          <a:blipFill>
            <a:blip r:embed="rId2"/>
            <a:stretch>
              <a:fillRect/>
            </a:stretch>
          </a:blipFill>
          <a:ln w="41275">
            <a:solidFill>
              <a:srgbClr val="D96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98FD399A-C6F5-B747-02A5-35CBD16B7BB9}"/>
              </a:ext>
            </a:extLst>
          </p:cNvPr>
          <p:cNvSpPr>
            <a:spLocks noChangeAspect="1"/>
          </p:cNvSpPr>
          <p:nvPr/>
        </p:nvSpPr>
        <p:spPr>
          <a:xfrm>
            <a:off x="4018971" y="3537589"/>
            <a:ext cx="2429272" cy="2286000"/>
          </a:xfrm>
          <a:prstGeom prst="ellipse">
            <a:avLst/>
          </a:prstGeom>
          <a:blipFill>
            <a:blip r:embed="rId3"/>
            <a:stretch>
              <a:fillRect/>
            </a:stretch>
          </a:blipFill>
          <a:ln w="41275">
            <a:solidFill>
              <a:srgbClr val="D96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2118513-2AEF-3381-A7E4-4E435CEF6E4C}"/>
              </a:ext>
            </a:extLst>
          </p:cNvPr>
          <p:cNvSpPr>
            <a:spLocks noChangeAspect="1"/>
          </p:cNvSpPr>
          <p:nvPr/>
        </p:nvSpPr>
        <p:spPr>
          <a:xfrm>
            <a:off x="3941700" y="199880"/>
            <a:ext cx="2429272" cy="2286000"/>
          </a:xfrm>
          <a:prstGeom prst="ellipse">
            <a:avLst/>
          </a:prstGeom>
          <a:blipFill>
            <a:blip r:embed="rId4"/>
            <a:stretch>
              <a:fillRect/>
            </a:stretch>
          </a:blipFill>
          <a:ln w="41275">
            <a:solidFill>
              <a:srgbClr val="D96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B80E717B-842B-1F0B-E77C-D78FBE78BC4C}"/>
              </a:ext>
            </a:extLst>
          </p:cNvPr>
          <p:cNvSpPr txBox="1"/>
          <p:nvPr/>
        </p:nvSpPr>
        <p:spPr>
          <a:xfrm>
            <a:off x="3648606" y="2509828"/>
            <a:ext cx="3045965" cy="1446550"/>
          </a:xfrm>
          <a:prstGeom prst="rect">
            <a:avLst/>
          </a:prstGeom>
          <a:noFill/>
        </p:spPr>
        <p:txBody>
          <a:bodyPr wrap="square" rtlCol="0">
            <a:spAutoFit/>
          </a:bodyPr>
          <a:lstStyle/>
          <a:p>
            <a:pPr algn="ctr"/>
            <a:r>
              <a:rPr lang="en-US" sz="2400" dirty="0">
                <a:latin typeface="Roboto" panose="02000000000000000000" pitchFamily="2" charset="0"/>
                <a:ea typeface="Roboto" panose="02000000000000000000" pitchFamily="2" charset="0"/>
              </a:rPr>
              <a:t>Kendra Smith</a:t>
            </a:r>
          </a:p>
          <a:p>
            <a:pPr algn="ctr"/>
            <a:r>
              <a:rPr lang="en-US" sz="2400" b="0" i="0" u="none" strike="noStrike" dirty="0">
                <a:effectLst/>
                <a:latin typeface="Roboto" panose="02000000000000000000" pitchFamily="2" charset="0"/>
                <a:ea typeface="Roboto" panose="02000000000000000000" pitchFamily="2" charset="0"/>
              </a:rPr>
              <a:t>Ph.D., MPH</a:t>
            </a:r>
            <a:endParaRPr lang="en-US" sz="2400" dirty="0">
              <a:latin typeface="Roboto" panose="02000000000000000000" pitchFamily="2" charset="0"/>
              <a:ea typeface="Roboto" panose="02000000000000000000" pitchFamily="2" charset="0"/>
            </a:endParaRPr>
          </a:p>
          <a:p>
            <a:pPr algn="ctr"/>
            <a:br>
              <a:rPr lang="en-US" sz="2000" dirty="0">
                <a:solidFill>
                  <a:schemeClr val="bg1"/>
                </a:solidFill>
                <a:latin typeface="Roboto" panose="02000000000000000000" pitchFamily="2" charset="0"/>
                <a:ea typeface="Roboto" panose="02000000000000000000" pitchFamily="2" charset="0"/>
              </a:rPr>
            </a:br>
            <a:endParaRPr lang="en-US" sz="2000" dirty="0">
              <a:solidFill>
                <a:schemeClr val="bg1"/>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6C4CC965-6F51-7851-D1F2-0A636625B4FD}"/>
              </a:ext>
            </a:extLst>
          </p:cNvPr>
          <p:cNvSpPr txBox="1"/>
          <p:nvPr/>
        </p:nvSpPr>
        <p:spPr>
          <a:xfrm>
            <a:off x="8322841" y="2489415"/>
            <a:ext cx="3045965" cy="830997"/>
          </a:xfrm>
          <a:prstGeom prst="rect">
            <a:avLst/>
          </a:prstGeom>
          <a:noFill/>
        </p:spPr>
        <p:txBody>
          <a:bodyPr wrap="square" rtlCol="0">
            <a:spAutoFit/>
          </a:bodyPr>
          <a:lstStyle/>
          <a:p>
            <a:pPr algn="ctr"/>
            <a:r>
              <a:rPr lang="en-US" sz="2400" dirty="0">
                <a:latin typeface="Roboto" panose="02000000000000000000" pitchFamily="2" charset="0"/>
                <a:ea typeface="Roboto" panose="02000000000000000000" pitchFamily="2" charset="0"/>
              </a:rPr>
              <a:t>Amanda Williams</a:t>
            </a:r>
          </a:p>
          <a:p>
            <a:pPr algn="ctr"/>
            <a:r>
              <a:rPr lang="en-US" sz="2400" b="0" i="0" u="none" strike="noStrike" dirty="0">
                <a:effectLst/>
                <a:latin typeface="Roboto" panose="02000000000000000000" pitchFamily="2" charset="0"/>
                <a:ea typeface="Roboto" panose="02000000000000000000" pitchFamily="2" charset="0"/>
              </a:rPr>
              <a:t>MD, MPH</a:t>
            </a:r>
            <a:endParaRPr lang="en-US" sz="2400" dirty="0">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BE2C73FF-3DA1-EF12-7414-213BAF70F72F}"/>
              </a:ext>
            </a:extLst>
          </p:cNvPr>
          <p:cNvSpPr txBox="1"/>
          <p:nvPr/>
        </p:nvSpPr>
        <p:spPr>
          <a:xfrm>
            <a:off x="3633354" y="5871485"/>
            <a:ext cx="3045965" cy="830997"/>
          </a:xfrm>
          <a:prstGeom prst="rect">
            <a:avLst/>
          </a:prstGeom>
          <a:noFill/>
        </p:spPr>
        <p:txBody>
          <a:bodyPr wrap="square" rtlCol="0">
            <a:spAutoFit/>
          </a:bodyPr>
          <a:lstStyle/>
          <a:p>
            <a:pPr algn="ctr"/>
            <a:r>
              <a:rPr lang="en-US" sz="2400" dirty="0">
                <a:latin typeface="Roboto" panose="02000000000000000000" pitchFamily="2" charset="0"/>
                <a:ea typeface="Roboto" panose="02000000000000000000" pitchFamily="2" charset="0"/>
              </a:rPr>
              <a:t>Rev. Candace Kelly</a:t>
            </a:r>
          </a:p>
          <a:p>
            <a:pPr algn="ctr"/>
            <a:r>
              <a:rPr lang="en-US" sz="2400" b="0" i="0" u="none" strike="noStrike" dirty="0">
                <a:effectLst/>
                <a:latin typeface="Roboto" panose="02000000000000000000" pitchFamily="2" charset="0"/>
                <a:ea typeface="Roboto" panose="02000000000000000000" pitchFamily="2" charset="0"/>
              </a:rPr>
              <a:t>Ph.D.</a:t>
            </a:r>
            <a:endParaRPr lang="en-US" sz="2400" dirty="0">
              <a:latin typeface="Roboto" panose="02000000000000000000" pitchFamily="2" charset="0"/>
              <a:ea typeface="Roboto" panose="02000000000000000000" pitchFamily="2" charset="0"/>
            </a:endParaRPr>
          </a:p>
        </p:txBody>
      </p:sp>
      <p:sp>
        <p:nvSpPr>
          <p:cNvPr id="20" name="Rectangle 19">
            <a:extLst>
              <a:ext uri="{FF2B5EF4-FFF2-40B4-BE49-F238E27FC236}">
                <a16:creationId xmlns:a16="http://schemas.microsoft.com/office/drawing/2014/main" id="{4F8BA5E2-9116-562F-0963-E741F3BAA5BC}"/>
              </a:ext>
            </a:extLst>
          </p:cNvPr>
          <p:cNvSpPr/>
          <p:nvPr/>
        </p:nvSpPr>
        <p:spPr>
          <a:xfrm>
            <a:off x="0" y="0"/>
            <a:ext cx="2995448" cy="6858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397BF0A-7CF3-1873-D6BE-05474DB3D7F0}"/>
              </a:ext>
            </a:extLst>
          </p:cNvPr>
          <p:cNvSpPr txBox="1"/>
          <p:nvPr/>
        </p:nvSpPr>
        <p:spPr>
          <a:xfrm>
            <a:off x="8322841" y="5977448"/>
            <a:ext cx="3045965" cy="461665"/>
          </a:xfrm>
          <a:prstGeom prst="rect">
            <a:avLst/>
          </a:prstGeom>
          <a:noFill/>
        </p:spPr>
        <p:txBody>
          <a:bodyPr wrap="square" rtlCol="0">
            <a:spAutoFit/>
          </a:bodyPr>
          <a:lstStyle/>
          <a:p>
            <a:pPr algn="ctr"/>
            <a:r>
              <a:rPr lang="en-US" sz="2400" dirty="0">
                <a:latin typeface="Roboto" panose="02000000000000000000" pitchFamily="2" charset="0"/>
                <a:ea typeface="Roboto" panose="02000000000000000000" pitchFamily="2" charset="0"/>
              </a:rPr>
              <a:t>Leslie </a:t>
            </a:r>
            <a:r>
              <a:rPr lang="en-US" sz="2400" dirty="0" err="1">
                <a:latin typeface="Roboto" panose="02000000000000000000" pitchFamily="2" charset="0"/>
                <a:ea typeface="Roboto" panose="02000000000000000000" pitchFamily="2" charset="0"/>
              </a:rPr>
              <a:t>Kowalewski</a:t>
            </a:r>
            <a:endParaRPr lang="en-US" sz="2400" dirty="0">
              <a:latin typeface="Roboto" panose="02000000000000000000" pitchFamily="2" charset="0"/>
              <a:ea typeface="Roboto" panose="02000000000000000000" pitchFamily="2" charset="0"/>
            </a:endParaRPr>
          </a:p>
        </p:txBody>
      </p:sp>
      <p:sp>
        <p:nvSpPr>
          <p:cNvPr id="2" name="Title 1">
            <a:extLst>
              <a:ext uri="{FF2B5EF4-FFF2-40B4-BE49-F238E27FC236}">
                <a16:creationId xmlns:a16="http://schemas.microsoft.com/office/drawing/2014/main" id="{D6057B75-04DE-3A39-F3CB-F19575469305}"/>
              </a:ext>
            </a:extLst>
          </p:cNvPr>
          <p:cNvSpPr>
            <a:spLocks noGrp="1"/>
          </p:cNvSpPr>
          <p:nvPr>
            <p:ph type="title"/>
          </p:nvPr>
        </p:nvSpPr>
        <p:spPr>
          <a:xfrm>
            <a:off x="168487" y="704046"/>
            <a:ext cx="3449102" cy="1325563"/>
          </a:xfrm>
        </p:spPr>
        <p:txBody>
          <a:bodyPr>
            <a:normAutofit fontScale="90000"/>
          </a:bodyPr>
          <a:lstStyle/>
          <a:p>
            <a:r>
              <a:rPr lang="en-US" b="1" dirty="0">
                <a:latin typeface=""/>
              </a:rPr>
              <a:t>Meet </a:t>
            </a:r>
            <a:br>
              <a:rPr lang="en-US" b="1" dirty="0">
                <a:latin typeface=""/>
              </a:rPr>
            </a:br>
            <a:r>
              <a:rPr lang="en-US" b="1" dirty="0">
                <a:latin typeface=""/>
              </a:rPr>
              <a:t>the</a:t>
            </a:r>
            <a:br>
              <a:rPr lang="en-US" b="1" dirty="0">
                <a:latin typeface=""/>
              </a:rPr>
            </a:br>
            <a:r>
              <a:rPr lang="en-US" b="1" dirty="0">
                <a:latin typeface=""/>
              </a:rPr>
              <a:t>Presenters</a:t>
            </a:r>
          </a:p>
        </p:txBody>
      </p:sp>
      <p:pic>
        <p:nvPicPr>
          <p:cNvPr id="21" name="Content Placeholder 6" descr="A black and white logo&#10;&#10;Description automatically generated with low confidence">
            <a:extLst>
              <a:ext uri="{FF2B5EF4-FFF2-40B4-BE49-F238E27FC236}">
                <a16:creationId xmlns:a16="http://schemas.microsoft.com/office/drawing/2014/main" id="{2F7EB947-FF23-35A4-BED0-09D594B92EBC}"/>
              </a:ext>
            </a:extLst>
          </p:cNvPr>
          <p:cNvPicPr>
            <a:picLocks noGrp="1" noChangeAspect="1"/>
          </p:cNvPicPr>
          <p:nvPr>
            <p:ph idx="1"/>
          </p:nvPr>
        </p:nvPicPr>
        <p:blipFill>
          <a:blip r:embed="rId5"/>
          <a:stretch>
            <a:fillRect/>
          </a:stretch>
        </p:blipFill>
        <p:spPr>
          <a:xfrm>
            <a:off x="436179" y="6345130"/>
            <a:ext cx="1854367" cy="357352"/>
          </a:xfrm>
        </p:spPr>
      </p:pic>
      <p:sp>
        <p:nvSpPr>
          <p:cNvPr id="3" name="Oval 2">
            <a:extLst>
              <a:ext uri="{FF2B5EF4-FFF2-40B4-BE49-F238E27FC236}">
                <a16:creationId xmlns:a16="http://schemas.microsoft.com/office/drawing/2014/main" id="{F5AF7DB1-F54B-FAC9-CCE4-7E0FF7FBFF64}"/>
              </a:ext>
            </a:extLst>
          </p:cNvPr>
          <p:cNvSpPr>
            <a:spLocks noChangeAspect="1"/>
          </p:cNvSpPr>
          <p:nvPr/>
        </p:nvSpPr>
        <p:spPr>
          <a:xfrm>
            <a:off x="8631187" y="3537589"/>
            <a:ext cx="2424124" cy="2286000"/>
          </a:xfrm>
          <a:prstGeom prst="ellipse">
            <a:avLst/>
          </a:prstGeom>
          <a:blipFill>
            <a:blip r:embed="rId6"/>
            <a:stretch>
              <a:fillRect/>
            </a:stretch>
          </a:blipFill>
          <a:ln w="41275">
            <a:solidFill>
              <a:srgbClr val="D96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5970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70" name="Google Shape;370;p1"/>
          <p:cNvSpPr txBox="1">
            <a:spLocks noGrp="1"/>
          </p:cNvSpPr>
          <p:nvPr>
            <p:ph type="subTitle" idx="1"/>
          </p:nvPr>
        </p:nvSpPr>
        <p:spPr>
          <a:xfrm>
            <a:off x="1731450" y="3665886"/>
            <a:ext cx="10394100" cy="1137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400"/>
              <a:buNone/>
            </a:pPr>
            <a:r>
              <a:rPr lang="en-US" sz="2800" dirty="0"/>
              <a:t>Kendra Smith, Ph.D., MPH</a:t>
            </a:r>
            <a:endParaRPr sz="2100" dirty="0"/>
          </a:p>
          <a:p>
            <a:pPr marL="0" lvl="0" indent="0" algn="ctr" rtl="0">
              <a:lnSpc>
                <a:spcPct val="100000"/>
              </a:lnSpc>
              <a:spcBef>
                <a:spcPts val="440"/>
              </a:spcBef>
              <a:spcAft>
                <a:spcPts val="0"/>
              </a:spcAft>
              <a:buSzPts val="1650"/>
              <a:buNone/>
            </a:pPr>
            <a:r>
              <a:rPr lang="en-US" sz="1800" dirty="0"/>
              <a:t>Birth Equity Advisor, California Maternal Quality Care Collaborative</a:t>
            </a:r>
            <a:endParaRPr sz="2100" dirty="0"/>
          </a:p>
          <a:p>
            <a:pPr marL="0" lvl="0" indent="0" algn="ctr" rtl="0">
              <a:lnSpc>
                <a:spcPct val="100000"/>
              </a:lnSpc>
              <a:spcBef>
                <a:spcPts val="720"/>
              </a:spcBef>
              <a:spcAft>
                <a:spcPts val="0"/>
              </a:spcAft>
              <a:buSzPts val="2700"/>
              <a:buNone/>
            </a:pPr>
            <a:endParaRPr sz="3600" dirty="0"/>
          </a:p>
        </p:txBody>
      </p:sp>
      <p:sp>
        <p:nvSpPr>
          <p:cNvPr id="3" name="Rectangle 2">
            <a:extLst>
              <a:ext uri="{FF2B5EF4-FFF2-40B4-BE49-F238E27FC236}">
                <a16:creationId xmlns:a16="http://schemas.microsoft.com/office/drawing/2014/main" id="{B4BF5FC7-3C5D-A367-E372-77B201DAFA3E}"/>
              </a:ext>
            </a:extLst>
          </p:cNvPr>
          <p:cNvSpPr/>
          <p:nvPr/>
        </p:nvSpPr>
        <p:spPr>
          <a:xfrm rot="16200000">
            <a:off x="4956747" y="-4956748"/>
            <a:ext cx="2278505" cy="12192000"/>
          </a:xfrm>
          <a:prstGeom prst="rect">
            <a:avLst/>
          </a:prstGeom>
          <a:gradFill flip="none" rotWithShape="1">
            <a:gsLst>
              <a:gs pos="8000">
                <a:srgbClr val="F8DCD5"/>
              </a:gs>
              <a:gs pos="38000">
                <a:srgbClr val="FFA7B6"/>
              </a:gs>
              <a:gs pos="95000">
                <a:srgbClr val="D961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2F1944C5-828D-2911-27F5-731C0D83CC09}"/>
              </a:ext>
            </a:extLst>
          </p:cNvPr>
          <p:cNvSpPr txBox="1">
            <a:spLocks/>
          </p:cNvSpPr>
          <p:nvPr/>
        </p:nvSpPr>
        <p:spPr>
          <a:xfrm>
            <a:off x="327920" y="322981"/>
            <a:ext cx="115293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algn="ctr"/>
            <a:r>
              <a:rPr lang="en-US" b="1" dirty="0"/>
              <a:t>Setting the Path for Equity-Centered</a:t>
            </a:r>
          </a:p>
          <a:p>
            <a:pPr algn="ctr"/>
            <a:r>
              <a:rPr lang="en-US" b="1" dirty="0"/>
              <a:t>Quality Improvement</a:t>
            </a:r>
            <a:br>
              <a:rPr lang="en-US" b="1" dirty="0"/>
            </a:br>
            <a:endParaRPr lang="en-US" b="1" dirty="0"/>
          </a:p>
        </p:txBody>
      </p:sp>
      <p:sp>
        <p:nvSpPr>
          <p:cNvPr id="5" name="Oval 4">
            <a:extLst>
              <a:ext uri="{FF2B5EF4-FFF2-40B4-BE49-F238E27FC236}">
                <a16:creationId xmlns:a16="http://schemas.microsoft.com/office/drawing/2014/main" id="{44125295-C803-187C-5BC6-C6FBB3973ED9}"/>
              </a:ext>
            </a:extLst>
          </p:cNvPr>
          <p:cNvSpPr>
            <a:spLocks noChangeAspect="1"/>
          </p:cNvSpPr>
          <p:nvPr/>
        </p:nvSpPr>
        <p:spPr>
          <a:xfrm>
            <a:off x="731372" y="2601487"/>
            <a:ext cx="2429272" cy="2286000"/>
          </a:xfrm>
          <a:prstGeom prst="ellipse">
            <a:avLst/>
          </a:prstGeom>
          <a:blipFill>
            <a:blip r:embed="rId3"/>
            <a:stretch>
              <a:fillRect/>
            </a:stretch>
          </a:blipFill>
          <a:ln w="41275">
            <a:solidFill>
              <a:srgbClr val="D96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725119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dOverlayVTI">
  <a:themeElements>
    <a:clrScheme name="Custom 50">
      <a:dk1>
        <a:sysClr val="windowText" lastClr="000000"/>
      </a:dk1>
      <a:lt1>
        <a:srgbClr val="F4F2EC"/>
      </a:lt1>
      <a:dk2>
        <a:srgbClr val="09283F"/>
      </a:dk2>
      <a:lt2>
        <a:srgbClr val="FFFFFF"/>
      </a:lt2>
      <a:accent1>
        <a:srgbClr val="3C9A8F"/>
      </a:accent1>
      <a:accent2>
        <a:srgbClr val="18818C"/>
      </a:accent2>
      <a:accent3>
        <a:srgbClr val="800A2F"/>
      </a:accent3>
      <a:accent4>
        <a:srgbClr val="F6635C"/>
      </a:accent4>
      <a:accent5>
        <a:srgbClr val="F48E7C"/>
      </a:accent5>
      <a:accent6>
        <a:srgbClr val="DA9D16"/>
      </a:accent6>
      <a:hlink>
        <a:srgbClr val="ED621D"/>
      </a:hlink>
      <a:folHlink>
        <a:srgbClr val="A18A6D"/>
      </a:folHlink>
    </a:clrScheme>
    <a:fontScheme name="Elephant Arial Nova Light">
      <a:majorFont>
        <a:latin typeface="Elephan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OverlayVTI" id="{85202D65-63D3-4793-A090-FA8DF18DC0BE}" vid="{91924FCD-E846-48AE-B233-F25A78D18B8D}"/>
    </a:ext>
  </a:extLst>
</a:theme>
</file>

<file path=ppt/theme/theme4.xml><?xml version="1.0" encoding="utf-8"?>
<a:theme xmlns:a="http://schemas.openxmlformats.org/drawingml/2006/main" name="CMQCC 3_31">
  <a:themeElements>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CEEA8D21-906F-9B4E-B415-F80F0373E929}" vid="{2942C5D6-2C6D-AA42-B7D2-F9F659CE54C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12909</TotalTime>
  <Words>3653</Words>
  <Application>Microsoft Macintosh PowerPoint</Application>
  <PresentationFormat>Widescreen</PresentationFormat>
  <Paragraphs>409</Paragraphs>
  <Slides>57</Slides>
  <Notes>44</Notes>
  <HiddenSlides>0</HiddenSlides>
  <MMClips>0</MMClips>
  <ScaleCrop>false</ScaleCrop>
  <HeadingPairs>
    <vt:vector size="8" baseType="variant">
      <vt:variant>
        <vt:lpstr>Fonts Used</vt:lpstr>
      </vt:variant>
      <vt:variant>
        <vt:i4>17</vt:i4>
      </vt:variant>
      <vt:variant>
        <vt:lpstr>Theme</vt:lpstr>
      </vt:variant>
      <vt:variant>
        <vt:i4>4</vt:i4>
      </vt:variant>
      <vt:variant>
        <vt:lpstr>Embedded OLE Servers</vt:lpstr>
      </vt:variant>
      <vt:variant>
        <vt:i4>1</vt:i4>
      </vt:variant>
      <vt:variant>
        <vt:lpstr>Slide Titles</vt:lpstr>
      </vt:variant>
      <vt:variant>
        <vt:i4>57</vt:i4>
      </vt:variant>
    </vt:vector>
  </HeadingPairs>
  <TitlesOfParts>
    <vt:vector size="79" baseType="lpstr">
      <vt:lpstr>Arial</vt:lpstr>
      <vt:lpstr>Arial Narrow</vt:lpstr>
      <vt:lpstr>Arial Nova Light</vt:lpstr>
      <vt:lpstr>BlinkMacSystemFont</vt:lpstr>
      <vt:lpstr>Calibri</vt:lpstr>
      <vt:lpstr>Calibri Light</vt:lpstr>
      <vt:lpstr>Corbel</vt:lpstr>
      <vt:lpstr>Elephant</vt:lpstr>
      <vt:lpstr>Noto Sans Symbols</vt:lpstr>
      <vt:lpstr>NTR</vt:lpstr>
      <vt:lpstr>Roboto</vt:lpstr>
      <vt:lpstr>Roboto Condensed Light</vt:lpstr>
      <vt:lpstr>Segoe UI</vt:lpstr>
      <vt:lpstr>Symbol</vt:lpstr>
      <vt:lpstr>Times New Roman</vt:lpstr>
      <vt:lpstr>Trebuchet MS</vt:lpstr>
      <vt:lpstr>Wingdings</vt:lpstr>
      <vt:lpstr>Office Theme</vt:lpstr>
      <vt:lpstr>1_Office Theme</vt:lpstr>
      <vt:lpstr>ModOverlayVTI</vt:lpstr>
      <vt:lpstr>CMQCC 3_31</vt:lpstr>
      <vt:lpstr>PowerPoint.Show.8</vt:lpstr>
      <vt:lpstr>PowerPoint Presentation</vt:lpstr>
      <vt:lpstr>PowerPoint Presentation</vt:lpstr>
      <vt:lpstr>Continuing Education Notice</vt:lpstr>
      <vt:lpstr>PowerPoint Presentation</vt:lpstr>
      <vt:lpstr>Logistics &amp; Slide Deck</vt:lpstr>
      <vt:lpstr>Webinar Objectives</vt:lpstr>
      <vt:lpstr>PowerPoint Presentation</vt:lpstr>
      <vt:lpstr>Meet  the Presenters</vt:lpstr>
      <vt:lpstr>PowerPoint Presentation</vt:lpstr>
      <vt:lpstr>Recognition of need for more equity-centered Quality Improvement in California</vt:lpstr>
      <vt:lpstr>Preparing Ourselves to Rollout Equity-Centered Support</vt:lpstr>
      <vt:lpstr>Preparing Ourselves to Rollout Equity-Centered Support</vt:lpstr>
      <vt:lpstr>What we mean by an equity-centered approach</vt:lpstr>
      <vt:lpstr>Our New Journey</vt:lpstr>
      <vt:lpstr>PowerPoint Presentation</vt:lpstr>
      <vt:lpstr>PowerPoint Presentation</vt:lpstr>
      <vt:lpstr>Pregnancy-Related Mortality Ratio in U.S. and California 2012-2020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 Maternal Mortality Rates by Race and Ethnicity,  2018-2021</vt:lpstr>
      <vt:lpstr>PowerPoint Presentation</vt:lpstr>
      <vt:lpstr>The Maternal Data Center: 2023</vt:lpstr>
      <vt:lpstr>MDC Tools to Support Hospital QI</vt:lpstr>
      <vt:lpstr>NTSV Cesarean Birth (PC-02: Period Specific)</vt:lpstr>
      <vt:lpstr>Exclusive Breastfeeding</vt:lpstr>
      <vt:lpstr>Severe Maternal Morbidity</vt:lpstr>
      <vt:lpstr>PowerPoint Presentation</vt:lpstr>
      <vt:lpstr>Comprehensive Approach to Addressing Disparities </vt:lpstr>
      <vt:lpstr>PowerPoint Presentation</vt:lpstr>
      <vt:lpstr>PowerPoint Presentation</vt:lpstr>
      <vt:lpstr>PowerPoint Presentation</vt:lpstr>
      <vt:lpstr>PowerPoint Presentation</vt:lpstr>
      <vt:lpstr>PowerPoint Presentation</vt:lpstr>
      <vt:lpstr>PowerPoint Presentation</vt:lpstr>
      <vt:lpstr>The Gift of Collaboration</vt:lpstr>
      <vt:lpstr>CMQCC COLLABORATIVE</vt:lpstr>
      <vt:lpstr>Benefits of the Collaborative Model</vt:lpstr>
      <vt:lpstr>PowerPoint Presentation</vt:lpstr>
      <vt:lpstr>Survey responses</vt:lpstr>
      <vt:lpstr>PowerPoint Presentation</vt:lpstr>
      <vt:lpstr>PowerPoint Presentation</vt:lpstr>
      <vt:lpstr>PowerPoint Presentation</vt:lpstr>
      <vt:lpstr>PowerPoint Presentation</vt:lpstr>
      <vt:lpstr>PowerPoint Presentation</vt:lpstr>
      <vt:lpstr>Why is it so important to do Birth Equity Work?   Because...</vt:lpstr>
      <vt:lpstr>PUTTING HEART IN HEALTHCARE By putting some skin in the game…  H – Honor  E –  Empathy A –  Advocacy R–  Respect T -   Trust </vt:lpstr>
      <vt:lpstr>PowerPoint Presentation</vt:lpstr>
      <vt:lpstr>PowerPoint Presentation</vt:lpstr>
      <vt:lpstr>What to Expect </vt:lpstr>
      <vt:lpstr>Call To Action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Flores</dc:creator>
  <cp:lastModifiedBy>Gina Flores</cp:lastModifiedBy>
  <cp:revision>39</cp:revision>
  <cp:lastPrinted>2023-05-05T07:27:07Z</cp:lastPrinted>
  <dcterms:created xsi:type="dcterms:W3CDTF">2023-04-25T07:15:47Z</dcterms:created>
  <dcterms:modified xsi:type="dcterms:W3CDTF">2023-05-05T23:27:45Z</dcterms:modified>
</cp:coreProperties>
</file>