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7" r:id="rId4"/>
    <p:sldMasterId id="2147483736" r:id="rId5"/>
  </p:sldMasterIdLst>
  <p:notesMasterIdLst>
    <p:notesMasterId r:id="rId71"/>
  </p:notesMasterIdLst>
  <p:handoutMasterIdLst>
    <p:handoutMasterId r:id="rId72"/>
  </p:handoutMasterIdLst>
  <p:sldIdLst>
    <p:sldId id="533" r:id="rId6"/>
    <p:sldId id="535" r:id="rId7"/>
    <p:sldId id="536" r:id="rId8"/>
    <p:sldId id="606" r:id="rId9"/>
    <p:sldId id="537" r:id="rId10"/>
    <p:sldId id="607" r:id="rId11"/>
    <p:sldId id="538" r:id="rId12"/>
    <p:sldId id="539" r:id="rId13"/>
    <p:sldId id="540" r:id="rId14"/>
    <p:sldId id="611" r:id="rId15"/>
    <p:sldId id="541" r:id="rId16"/>
    <p:sldId id="612" r:id="rId17"/>
    <p:sldId id="542" r:id="rId18"/>
    <p:sldId id="543" r:id="rId19"/>
    <p:sldId id="544" r:id="rId20"/>
    <p:sldId id="545" r:id="rId21"/>
    <p:sldId id="546" r:id="rId22"/>
    <p:sldId id="547" r:id="rId23"/>
    <p:sldId id="594" r:id="rId24"/>
    <p:sldId id="549" r:id="rId25"/>
    <p:sldId id="608" r:id="rId26"/>
    <p:sldId id="550" r:id="rId27"/>
    <p:sldId id="551" r:id="rId28"/>
    <p:sldId id="552" r:id="rId29"/>
    <p:sldId id="553" r:id="rId30"/>
    <p:sldId id="554" r:id="rId31"/>
    <p:sldId id="555" r:id="rId32"/>
    <p:sldId id="556" r:id="rId33"/>
    <p:sldId id="557" r:id="rId34"/>
    <p:sldId id="558" r:id="rId35"/>
    <p:sldId id="595" r:id="rId36"/>
    <p:sldId id="596" r:id="rId37"/>
    <p:sldId id="561" r:id="rId38"/>
    <p:sldId id="562" r:id="rId39"/>
    <p:sldId id="563" r:id="rId40"/>
    <p:sldId id="564" r:id="rId41"/>
    <p:sldId id="565" r:id="rId42"/>
    <p:sldId id="566" r:id="rId43"/>
    <p:sldId id="567" r:id="rId44"/>
    <p:sldId id="568" r:id="rId45"/>
    <p:sldId id="597" r:id="rId46"/>
    <p:sldId id="570" r:id="rId47"/>
    <p:sldId id="571" r:id="rId48"/>
    <p:sldId id="572" r:id="rId49"/>
    <p:sldId id="573" r:id="rId50"/>
    <p:sldId id="574" r:id="rId51"/>
    <p:sldId id="575" r:id="rId52"/>
    <p:sldId id="576" r:id="rId53"/>
    <p:sldId id="599" r:id="rId54"/>
    <p:sldId id="600" r:id="rId55"/>
    <p:sldId id="579" r:id="rId56"/>
    <p:sldId id="601" r:id="rId57"/>
    <p:sldId id="609" r:id="rId58"/>
    <p:sldId id="581" r:id="rId59"/>
    <p:sldId id="602" r:id="rId60"/>
    <p:sldId id="603" r:id="rId61"/>
    <p:sldId id="584" r:id="rId62"/>
    <p:sldId id="585" r:id="rId63"/>
    <p:sldId id="604" r:id="rId64"/>
    <p:sldId id="588" r:id="rId65"/>
    <p:sldId id="593" r:id="rId66"/>
    <p:sldId id="589" r:id="rId67"/>
    <p:sldId id="590" r:id="rId68"/>
    <p:sldId id="591" r:id="rId69"/>
    <p:sldId id="592" r:id="rId70"/>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on, Audrey" initials="AL" lastIdx="2" clrIdx="0"/>
  <p:cmAuthor id="1" name="Microsoft Office User" initials="MOU" lastIdx="1" clrIdx="1">
    <p:extLst/>
  </p:cmAuthor>
  <p:cmAuthor id="2" name="Nancy L Peterson" initials="NLP" lastIdx="14" clrIdx="2">
    <p:extLst/>
  </p:cmAuthor>
  <p:cmAuthor id="3" name="Christine H Morton" initials="CHM" lastIdx="5" clrIdx="3">
    <p:extLst/>
  </p:cmAuthor>
  <p:cmAuthor id="4" name="Christine H Morton" initials="CHM [2]" lastIdx="1" clrIdx="4">
    <p:extLst/>
  </p:cmAuthor>
  <p:cmAuthor id="5" name="Christine H Morton" initials="CHM [3]" lastIdx="1" clrIdx="5">
    <p:extLst/>
  </p:cmAuthor>
  <p:cmAuthor id="6" name="Christine H Morton" initials="CHM [4]" lastIdx="1" clrIdx="6">
    <p:extLst/>
  </p:cmAuthor>
  <p:cmAuthor id="7" name="Christine H Morton" initials="CHM [5]" lastIdx="1" clrIdx="7">
    <p:extLst/>
  </p:cmAuthor>
  <p:cmAuthor id="8" name="Christine H Morton" initials="CHM [6]" lastIdx="1" clrIdx="8">
    <p:extLst/>
  </p:cmAuthor>
  <p:cmAuthor id="9" name="Christine H Morton" initials="CHM [7]" lastIdx="1" clrIdx="9">
    <p:extLst/>
  </p:cmAuthor>
  <p:cmAuthor id="10" name="Christine H Morton" initials="CHM [8]" lastIdx="1" clrIdx="10">
    <p:extLst/>
  </p:cmAuthor>
  <p:cmAuthor id="11" name="Christine H Morton" initials="CHM [9]" lastIdx="1" clrIdx="11">
    <p:extLst/>
  </p:cmAuthor>
  <p:cmAuthor id="12" name="Christine H Morton" initials="CHM [10]" lastIdx="1" clrIdx="12">
    <p:extLst/>
  </p:cmAuthor>
  <p:cmAuthor id="13" name="Christine H Morton" initials="CHM [11]" lastIdx="1" clrIdx="13">
    <p:extLst/>
  </p:cmAuthor>
  <p:cmAuthor id="14" name="Sanchez, Kathy (CDPH-CFH-MCH-CAH)" initials="SK(" lastIdx="5" clrIdx="14">
    <p:extLst/>
  </p:cmAuthor>
  <p:cmAuthor id="15" name="Mitchell, Connie (CDPH-CFH)" initials="MC(" lastIdx="20" clrIdx="15">
    <p:extLst/>
  </p:cmAuthor>
  <p:cmAuthor id="16" name="Taylan, Mari (CDPH-CFH-MCH-MIH)" initials="TM(" lastIdx="15"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8B8"/>
    <a:srgbClr val="FFFDA9"/>
    <a:srgbClr val="D6E3BD"/>
    <a:srgbClr val="CCFFCC"/>
    <a:srgbClr val="BEFD9B"/>
    <a:srgbClr val="FFC5C5"/>
    <a:srgbClr val="D7ABA9"/>
    <a:srgbClr val="D6D5A9"/>
    <a:srgbClr val="CEF8B2"/>
    <a:srgbClr val="FCB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4" autoAdjust="0"/>
    <p:restoredTop sz="69603" autoAdjust="0"/>
  </p:normalViewPr>
  <p:slideViewPr>
    <p:cSldViewPr showGuides="1">
      <p:cViewPr varScale="1">
        <p:scale>
          <a:sx n="108" d="100"/>
          <a:sy n="108" d="100"/>
        </p:scale>
        <p:origin x="2216" y="184"/>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1" d="100"/>
        <a:sy n="121" d="100"/>
      </p:scale>
      <p:origin x="0" y="0"/>
    </p:cViewPr>
  </p:sorterViewPr>
  <p:notesViewPr>
    <p:cSldViewPr showGuides="1">
      <p:cViewPr varScale="1">
        <p:scale>
          <a:sx n="71" d="100"/>
          <a:sy n="71" d="100"/>
        </p:scale>
        <p:origin x="2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t"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3970885"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t" anchorCtr="0" compatLnSpc="1">
            <a:prstTxWarp prst="textNoShape">
              <a:avLst/>
            </a:prstTxWarp>
          </a:bodyPr>
          <a:lstStyle>
            <a:lvl1pPr algn="r" defTabSz="931708" eaLnBrk="1" hangingPunct="1">
              <a:defRPr sz="1200">
                <a:latin typeface="Arial" charset="0"/>
                <a:ea typeface="ＭＳ Ｐゴシック" charset="0"/>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b"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b" anchorCtr="0" compatLnSpc="1">
            <a:prstTxWarp prst="textNoShape">
              <a:avLst/>
            </a:prstTxWarp>
          </a:bodyPr>
          <a:lstStyle>
            <a:lvl1pPr algn="r" defTabSz="931708" eaLnBrk="1" hangingPunct="1">
              <a:defRPr sz="1200"/>
            </a:lvl1pPr>
          </a:lstStyle>
          <a:p>
            <a:fld id="{FB6FAFF7-0988-4909-B956-C70B097D8913}" type="slidenum">
              <a:rPr lang="en-US" altLang="en-US"/>
              <a:pPr/>
              <a:t>‹#›</a:t>
            </a:fld>
            <a:endParaRPr lang="en-US" altLang="en-US" dirty="0"/>
          </a:p>
        </p:txBody>
      </p:sp>
    </p:spTree>
    <p:extLst>
      <p:ext uri="{BB962C8B-B14F-4D97-AF65-F5344CB8AC3E}">
        <p14:creationId xmlns:p14="http://schemas.microsoft.com/office/powerpoint/2010/main" val="213264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t"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30723" name="Rectangle 3"/>
          <p:cNvSpPr>
            <a:spLocks noGrp="1" noChangeArrowheads="1"/>
          </p:cNvSpPr>
          <p:nvPr>
            <p:ph type="dt" idx="1"/>
          </p:nvPr>
        </p:nvSpPr>
        <p:spPr bwMode="auto">
          <a:xfrm>
            <a:off x="3970885"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t" anchorCtr="0" compatLnSpc="1">
            <a:prstTxWarp prst="textNoShape">
              <a:avLst/>
            </a:prstTxWarp>
          </a:bodyPr>
          <a:lstStyle>
            <a:lvl1pPr algn="r" defTabSz="931708" eaLnBrk="1" hangingPunct="1">
              <a:defRPr sz="1200">
                <a:latin typeface="Arial" charset="0"/>
                <a:ea typeface="ＭＳ Ｐゴシック"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2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b"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62" tIns="46581" rIns="93162" bIns="46581" numCol="1" anchor="b" anchorCtr="0" compatLnSpc="1">
            <a:prstTxWarp prst="textNoShape">
              <a:avLst/>
            </a:prstTxWarp>
          </a:bodyPr>
          <a:lstStyle>
            <a:lvl1pPr algn="r" defTabSz="931708" eaLnBrk="1" hangingPunct="1">
              <a:defRPr sz="1200"/>
            </a:lvl1pPr>
          </a:lstStyle>
          <a:p>
            <a:fld id="{150F467C-B939-4973-8867-3E4E8208341F}" type="slidenum">
              <a:rPr lang="en-US" altLang="en-US"/>
              <a:pPr/>
              <a:t>‹#›</a:t>
            </a:fld>
            <a:endParaRPr lang="en-US" altLang="en-US" dirty="0"/>
          </a:p>
        </p:txBody>
      </p:sp>
    </p:spTree>
    <p:extLst>
      <p:ext uri="{BB962C8B-B14F-4D97-AF65-F5344CB8AC3E}">
        <p14:creationId xmlns:p14="http://schemas.microsoft.com/office/powerpoint/2010/main" val="8827715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qcc.org/qi-initiatives/venous-thromboembolism-pregnancy-and-postpartum" TargetMode="External"/><Relationship Id="rId4" Type="http://schemas.openxmlformats.org/officeDocument/2006/relationships/hyperlink" Target="https://www.cmqcc.org/projects/cardiovascular-disease-pregnancy-postpartum" TargetMode="External"/><Relationship Id="rId5" Type="http://schemas.openxmlformats.org/officeDocument/2006/relationships/hyperlink" Target="https://www.cmqcc.org/resources-tool-kits/toolkits/ob-hemorrhage-toolkit" TargetMode="External"/><Relationship Id="rId6" Type="http://schemas.openxmlformats.org/officeDocument/2006/relationships/hyperlink" Target="https://www.cmqcc.org/resources-tool-kits/toolkits/preeclampsia-toolkit" TargetMode="External"/><Relationship Id="rId7" Type="http://schemas.openxmlformats.org/officeDocument/2006/relationships/hyperlink" Target="https://www.cmqcc.org/resources-tool-kits/toolkits/early-elective-deliveries-toolkit"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a:t>
            </a:fld>
            <a:endParaRPr lang="en-US" dirty="0"/>
          </a:p>
        </p:txBody>
      </p:sp>
    </p:spTree>
    <p:extLst>
      <p:ext uri="{BB962C8B-B14F-4D97-AF65-F5344CB8AC3E}">
        <p14:creationId xmlns:p14="http://schemas.microsoft.com/office/powerpoint/2010/main" val="139180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10</a:t>
            </a:fld>
            <a:endParaRPr lang="en-US" altLang="en-US" dirty="0"/>
          </a:p>
        </p:txBody>
      </p:sp>
    </p:spTree>
    <p:extLst>
      <p:ext uri="{BB962C8B-B14F-4D97-AF65-F5344CB8AC3E}">
        <p14:creationId xmlns:p14="http://schemas.microsoft.com/office/powerpoint/2010/main" val="319700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smtClean="0"/>
              <a:t>No additional talking points</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11</a:t>
            </a:fld>
            <a:endParaRPr lang="en-US" altLang="en-US" dirty="0"/>
          </a:p>
        </p:txBody>
      </p:sp>
    </p:spTree>
    <p:extLst>
      <p:ext uri="{BB962C8B-B14F-4D97-AF65-F5344CB8AC3E}">
        <p14:creationId xmlns:p14="http://schemas.microsoft.com/office/powerpoint/2010/main" val="214584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1019175" y="414338"/>
            <a:ext cx="4648200" cy="3486150"/>
          </a:xfrm>
          <a:ln/>
        </p:spPr>
      </p:sp>
      <p:sp>
        <p:nvSpPr>
          <p:cNvPr id="187394" name="Notes Placeholder 2"/>
          <p:cNvSpPr>
            <a:spLocks noGrp="1"/>
          </p:cNvSpPr>
          <p:nvPr>
            <p:ph type="body" idx="1"/>
          </p:nvPr>
        </p:nvSpPr>
        <p:spPr>
          <a:xfrm>
            <a:off x="447261" y="4114800"/>
            <a:ext cx="6038021"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3">
              <a:lnSpc>
                <a:spcPct val="90000"/>
              </a:lnSpc>
              <a:defRPr/>
            </a:pPr>
            <a:r>
              <a:rPr lang="en-US" b="1" dirty="0">
                <a:solidFill>
                  <a:srgbClr val="000000"/>
                </a:solidFill>
              </a:rPr>
              <a:t>TALKING POINTS, </a:t>
            </a:r>
            <a:r>
              <a:rPr lang="en-US" dirty="0" smtClean="0">
                <a:solidFill>
                  <a:srgbClr val="000000"/>
                </a:solidFill>
                <a:latin typeface="Arial" pitchFamily="34" charset="0"/>
                <a:ea typeface="ＭＳ Ｐゴシック" pitchFamily="34" charset="-128"/>
              </a:rPr>
              <a:t>Updated</a:t>
            </a:r>
            <a:r>
              <a:rPr lang="en-US" baseline="0" dirty="0" smtClean="0">
                <a:solidFill>
                  <a:srgbClr val="000000"/>
                </a:solidFill>
                <a:latin typeface="Arial" pitchFamily="34" charset="0"/>
                <a:ea typeface="ＭＳ Ｐゴシック" pitchFamily="34" charset="-128"/>
              </a:rPr>
              <a:t> 8.22.16  </a:t>
            </a:r>
            <a:endParaRPr lang="en-US" dirty="0">
              <a:solidFill>
                <a:srgbClr val="000000"/>
              </a:solidFill>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a:p>
            <a:pPr eaLnBrk="1" hangingPunct="1"/>
            <a:r>
              <a:rPr lang="en-US" b="1" dirty="0" smtClean="0">
                <a:latin typeface="Arial" pitchFamily="34" charset="0"/>
                <a:ea typeface="ＭＳ Ｐゴシック" pitchFamily="34" charset="-128"/>
              </a:rPr>
              <a:t>PREVENTABILITY, also known</a:t>
            </a:r>
            <a:r>
              <a:rPr lang="en-US" b="1" baseline="0" dirty="0" smtClean="0">
                <a:latin typeface="Arial" pitchFamily="34" charset="0"/>
                <a:ea typeface="ＭＳ Ｐゴシック" pitchFamily="34" charset="-128"/>
              </a:rPr>
              <a:t> as Chance to Alter Fatal Outcome</a:t>
            </a:r>
            <a:endParaRPr lang="en-US" b="1" dirty="0" smtClean="0">
              <a:latin typeface="Arial" pitchFamily="34" charset="0"/>
              <a:ea typeface="ＭＳ Ｐゴシック" pitchFamily="34" charset="-128"/>
            </a:endParaRPr>
          </a:p>
          <a:p>
            <a:pPr marL="171432" indent="-171432" eaLnBrk="1" hangingPunct="1">
              <a:buFont typeface="Arial" pitchFamily="34" charset="0"/>
              <a:buChar char="•"/>
            </a:pPr>
            <a:endParaRPr lang="en-US" b="1" dirty="0" smtClean="0">
              <a:solidFill>
                <a:srgbClr val="800000"/>
              </a:solidFill>
              <a:latin typeface="Arial" pitchFamily="34" charset="0"/>
              <a:ea typeface="ＭＳ Ｐゴシック" pitchFamily="34" charset="-128"/>
            </a:endParaRPr>
          </a:p>
          <a:p>
            <a:pPr marL="171432" indent="-171432" eaLnBrk="1" hangingPunct="1">
              <a:buFont typeface="Arial" pitchFamily="34" charset="0"/>
              <a:buChar char="•"/>
            </a:pPr>
            <a:r>
              <a:rPr lang="en-US" sz="1100" b="1" dirty="0">
                <a:solidFill>
                  <a:srgbClr val="800000"/>
                </a:solidFill>
                <a:latin typeface="Arial" pitchFamily="34" charset="0"/>
                <a:ea typeface="ＭＳ Ｐゴシック" pitchFamily="34" charset="-128"/>
              </a:rPr>
              <a:t>Overall </a:t>
            </a:r>
            <a:r>
              <a:rPr lang="en-US" sz="1100" b="1" dirty="0" smtClean="0">
                <a:solidFill>
                  <a:srgbClr val="800000"/>
                </a:solidFill>
                <a:latin typeface="Arial" pitchFamily="34" charset="0"/>
                <a:ea typeface="ＭＳ Ｐゴシック" pitchFamily="34" charset="-128"/>
              </a:rPr>
              <a:t>41%</a:t>
            </a:r>
            <a:r>
              <a:rPr lang="en-US" sz="1100" dirty="0" smtClean="0">
                <a:latin typeface="Arial" pitchFamily="34" charset="0"/>
                <a:ea typeface="ＭＳ Ｐゴシック" pitchFamily="34" charset="-128"/>
              </a:rPr>
              <a:t> </a:t>
            </a:r>
            <a:r>
              <a:rPr lang="en-US" sz="1100" dirty="0">
                <a:latin typeface="Arial" pitchFamily="34" charset="0"/>
                <a:ea typeface="ＭＳ Ｐゴシック" pitchFamily="34" charset="-128"/>
              </a:rPr>
              <a:t>of the pregnancy-related deaths were determined by the CA-PAMR Committee to have had a good-to-strong </a:t>
            </a:r>
            <a:r>
              <a:rPr lang="en-US" sz="1100" b="1" dirty="0">
                <a:solidFill>
                  <a:srgbClr val="800000"/>
                </a:solidFill>
                <a:latin typeface="Arial" pitchFamily="34" charset="0"/>
                <a:ea typeface="ＭＳ Ｐゴシック" pitchFamily="34" charset="-128"/>
              </a:rPr>
              <a:t>chance of being prevented.</a:t>
            </a:r>
          </a:p>
          <a:p>
            <a:pPr marL="171432" indent="-171432" eaLnBrk="1" hangingPunct="1">
              <a:buFont typeface="Arial" pitchFamily="34" charset="0"/>
              <a:buChar char="•"/>
            </a:pPr>
            <a:r>
              <a:rPr lang="en-US" sz="1100" dirty="0">
                <a:latin typeface="Arial" pitchFamily="34" charset="0"/>
                <a:ea typeface="ＭＳ Ｐゴシック" pitchFamily="34" charset="-128"/>
              </a:rPr>
              <a:t>Some causes of death are more preventable than others:  OB Hemorrhage most chance to alter outcome; AFE least chance to alter outcome</a:t>
            </a:r>
          </a:p>
          <a:p>
            <a:pPr marL="171432" indent="-171432" eaLnBrk="1" hangingPunct="1">
              <a:buFont typeface="Arial" pitchFamily="34" charset="0"/>
              <a:buChar char="•"/>
            </a:pPr>
            <a:r>
              <a:rPr lang="en-US" sz="1100" dirty="0">
                <a:latin typeface="Arial" pitchFamily="34" charset="0"/>
                <a:ea typeface="ＭＳ Ｐゴシック" pitchFamily="34" charset="-128"/>
              </a:rPr>
              <a:t>When the chance to alter outcome was examined by causes of P-R death, the causes with the highest degree of potential preventability were: </a:t>
            </a:r>
          </a:p>
          <a:p>
            <a:pPr marL="627534" lvl="1" indent="-171432" eaLnBrk="1" hangingPunct="1">
              <a:buFont typeface="Arial" pitchFamily="34" charset="0"/>
              <a:buChar char="•"/>
            </a:pPr>
            <a:r>
              <a:rPr lang="en-US" sz="1100" dirty="0" smtClean="0">
                <a:latin typeface="Arial" pitchFamily="34" charset="0"/>
                <a:ea typeface="ＭＳ Ｐゴシック" pitchFamily="34" charset="-128"/>
              </a:rPr>
              <a:t>obstetrical </a:t>
            </a:r>
            <a:r>
              <a:rPr lang="en-US" sz="1100" dirty="0">
                <a:latin typeface="Arial" pitchFamily="34" charset="0"/>
                <a:ea typeface="ＭＳ Ｐゴシック" pitchFamily="34" charset="-128"/>
              </a:rPr>
              <a:t>hemorrhage </a:t>
            </a:r>
            <a:r>
              <a:rPr lang="en-US" sz="1100" dirty="0" smtClean="0">
                <a:latin typeface="Arial" pitchFamily="34" charset="0"/>
                <a:ea typeface="ＭＳ Ｐゴシック" pitchFamily="34" charset="-128"/>
              </a:rPr>
              <a:t>(74%),</a:t>
            </a:r>
            <a:endParaRPr lang="en-US" sz="1100" dirty="0">
              <a:latin typeface="Arial" pitchFamily="34" charset="0"/>
              <a:ea typeface="ＭＳ Ｐゴシック" pitchFamily="34" charset="-128"/>
            </a:endParaRPr>
          </a:p>
          <a:p>
            <a:pPr marL="627534" lvl="1" indent="-171432" eaLnBrk="1" hangingPunct="1">
              <a:buFont typeface="Arial" pitchFamily="34" charset="0"/>
              <a:buChar char="•"/>
            </a:pPr>
            <a:r>
              <a:rPr lang="en-US" sz="1100" dirty="0" smtClean="0">
                <a:latin typeface="Arial" pitchFamily="34" charset="0"/>
                <a:ea typeface="ＭＳ Ｐゴシック" pitchFamily="34" charset="-128"/>
              </a:rPr>
              <a:t>sepsis/infection (63%), </a:t>
            </a:r>
            <a:r>
              <a:rPr lang="en-US" sz="1100" dirty="0">
                <a:latin typeface="Arial" pitchFamily="34" charset="0"/>
                <a:ea typeface="ＭＳ Ｐゴシック" pitchFamily="34" charset="-128"/>
              </a:rPr>
              <a:t>and </a:t>
            </a:r>
          </a:p>
          <a:p>
            <a:pPr marL="627534" lvl="1" indent="-171432" eaLnBrk="1" hangingPunct="1">
              <a:buFont typeface="Arial" pitchFamily="34" charset="0"/>
              <a:buChar char="•"/>
            </a:pPr>
            <a:r>
              <a:rPr lang="en-US" sz="1100" dirty="0" smtClean="0">
                <a:latin typeface="Arial" pitchFamily="34" charset="0"/>
                <a:ea typeface="ＭＳ Ｐゴシック" pitchFamily="34" charset="-128"/>
              </a:rPr>
              <a:t>preeclampsia (62%).</a:t>
            </a:r>
            <a:endParaRPr lang="en-US" sz="1100" dirty="0">
              <a:latin typeface="Arial" pitchFamily="34" charset="0"/>
              <a:ea typeface="ＭＳ Ｐゴシック" pitchFamily="34" charset="-128"/>
            </a:endParaRPr>
          </a:p>
          <a:p>
            <a:pPr marL="171432" indent="-171432" eaLnBrk="1" hangingPunct="1">
              <a:buFont typeface="Arial" pitchFamily="34" charset="0"/>
              <a:buChar char="•"/>
            </a:pPr>
            <a:r>
              <a:rPr lang="en-US" sz="1100" dirty="0">
                <a:latin typeface="Arial" pitchFamily="34" charset="0"/>
                <a:ea typeface="ＭＳ Ｐゴシック" pitchFamily="34" charset="-128"/>
              </a:rPr>
              <a:t>In comparison, none of the </a:t>
            </a:r>
            <a:r>
              <a:rPr lang="en-US" sz="1100" dirty="0" smtClean="0">
                <a:latin typeface="Arial" pitchFamily="34" charset="0"/>
                <a:ea typeface="ＭＳ Ｐゴシック" pitchFamily="34" charset="-128"/>
              </a:rPr>
              <a:t>24 </a:t>
            </a:r>
            <a:r>
              <a:rPr lang="en-US" sz="1100" dirty="0">
                <a:latin typeface="Arial" pitchFamily="34" charset="0"/>
                <a:ea typeface="ＭＳ Ｐゴシック" pitchFamily="34" charset="-128"/>
              </a:rPr>
              <a:t>deaths from amniotic fluid embolism had a good-to-strong chance to alter outcome. </a:t>
            </a:r>
          </a:p>
        </p:txBody>
      </p:sp>
      <p:sp>
        <p:nvSpPr>
          <p:cNvPr id="4" name="Header Placeholder 3"/>
          <p:cNvSpPr>
            <a:spLocks noGrp="1"/>
          </p:cNvSpPr>
          <p:nvPr>
            <p:ph type="hdr" sz="quarter"/>
          </p:nvPr>
        </p:nvSpPr>
        <p:spPr/>
        <p:txBody>
          <a:bodyPr/>
          <a:lstStyle/>
          <a:p>
            <a:pPr>
              <a:defRPr/>
            </a:pPr>
            <a:r>
              <a:rPr lang="en-US" smtClean="0"/>
              <a:t>CA-PAMR Teaching Slide Set</a:t>
            </a:r>
            <a:endParaRPr lang="en-US"/>
          </a:p>
        </p:txBody>
      </p:sp>
      <p:sp>
        <p:nvSpPr>
          <p:cNvPr id="187396"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5203" indent="-290462">
              <a:defRPr>
                <a:solidFill>
                  <a:schemeClr val="tx1"/>
                </a:solidFill>
                <a:latin typeface="Arial" pitchFamily="34" charset="0"/>
                <a:cs typeface="Arial" pitchFamily="34" charset="0"/>
              </a:defRPr>
            </a:lvl2pPr>
            <a:lvl3pPr marL="1161852" indent="-232371">
              <a:defRPr>
                <a:solidFill>
                  <a:schemeClr val="tx1"/>
                </a:solidFill>
                <a:latin typeface="Arial" pitchFamily="34" charset="0"/>
                <a:cs typeface="Arial" pitchFamily="34" charset="0"/>
              </a:defRPr>
            </a:lvl3pPr>
            <a:lvl4pPr marL="1626592" indent="-232371">
              <a:defRPr>
                <a:solidFill>
                  <a:schemeClr val="tx1"/>
                </a:solidFill>
                <a:latin typeface="Arial" pitchFamily="34" charset="0"/>
                <a:cs typeface="Arial" pitchFamily="34" charset="0"/>
              </a:defRPr>
            </a:lvl4pPr>
            <a:lvl5pPr marL="2091333" indent="-232371">
              <a:defRPr>
                <a:solidFill>
                  <a:schemeClr val="tx1"/>
                </a:solidFill>
                <a:latin typeface="Arial" pitchFamily="34" charset="0"/>
                <a:cs typeface="Arial" pitchFamily="34" charset="0"/>
              </a:defRPr>
            </a:lvl5pPr>
            <a:lvl6pPr marL="2556073" indent="-232371" fontAlgn="base">
              <a:spcBef>
                <a:spcPct val="0"/>
              </a:spcBef>
              <a:spcAft>
                <a:spcPct val="0"/>
              </a:spcAft>
              <a:defRPr>
                <a:solidFill>
                  <a:schemeClr val="tx1"/>
                </a:solidFill>
                <a:latin typeface="Arial" pitchFamily="34" charset="0"/>
                <a:cs typeface="Arial" pitchFamily="34" charset="0"/>
              </a:defRPr>
            </a:lvl6pPr>
            <a:lvl7pPr marL="3020814" indent="-232371" fontAlgn="base">
              <a:spcBef>
                <a:spcPct val="0"/>
              </a:spcBef>
              <a:spcAft>
                <a:spcPct val="0"/>
              </a:spcAft>
              <a:defRPr>
                <a:solidFill>
                  <a:schemeClr val="tx1"/>
                </a:solidFill>
                <a:latin typeface="Arial" pitchFamily="34" charset="0"/>
                <a:cs typeface="Arial" pitchFamily="34" charset="0"/>
              </a:defRPr>
            </a:lvl7pPr>
            <a:lvl8pPr marL="3485554" indent="-232371" fontAlgn="base">
              <a:spcBef>
                <a:spcPct val="0"/>
              </a:spcBef>
              <a:spcAft>
                <a:spcPct val="0"/>
              </a:spcAft>
              <a:defRPr>
                <a:solidFill>
                  <a:schemeClr val="tx1"/>
                </a:solidFill>
                <a:latin typeface="Arial" pitchFamily="34" charset="0"/>
                <a:cs typeface="Arial" pitchFamily="34" charset="0"/>
              </a:defRPr>
            </a:lvl8pPr>
            <a:lvl9pPr marL="3950294" indent="-232371" fontAlgn="base">
              <a:spcBef>
                <a:spcPct val="0"/>
              </a:spcBef>
              <a:spcAft>
                <a:spcPct val="0"/>
              </a:spcAft>
              <a:defRPr>
                <a:solidFill>
                  <a:schemeClr val="tx1"/>
                </a:solidFill>
                <a:latin typeface="Arial" pitchFamily="34" charset="0"/>
                <a:cs typeface="Arial" pitchFamily="34" charset="0"/>
              </a:defRPr>
            </a:lvl9pPr>
          </a:lstStyle>
          <a:p>
            <a:r>
              <a:rPr lang="en-US" smtClean="0">
                <a:ea typeface="ＭＳ Ｐゴシック" pitchFamily="34" charset="-128"/>
              </a:rPr>
              <a:t>April 2012</a:t>
            </a:r>
          </a:p>
        </p:txBody>
      </p:sp>
      <p:sp>
        <p:nvSpPr>
          <p:cNvPr id="18739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5203" indent="-290462">
              <a:defRPr>
                <a:solidFill>
                  <a:schemeClr val="tx1"/>
                </a:solidFill>
                <a:latin typeface="Arial" pitchFamily="34" charset="0"/>
                <a:cs typeface="Arial" pitchFamily="34" charset="0"/>
              </a:defRPr>
            </a:lvl2pPr>
            <a:lvl3pPr marL="1161852" indent="-232371">
              <a:defRPr>
                <a:solidFill>
                  <a:schemeClr val="tx1"/>
                </a:solidFill>
                <a:latin typeface="Arial" pitchFamily="34" charset="0"/>
                <a:cs typeface="Arial" pitchFamily="34" charset="0"/>
              </a:defRPr>
            </a:lvl3pPr>
            <a:lvl4pPr marL="1626592" indent="-232371">
              <a:defRPr>
                <a:solidFill>
                  <a:schemeClr val="tx1"/>
                </a:solidFill>
                <a:latin typeface="Arial" pitchFamily="34" charset="0"/>
                <a:cs typeface="Arial" pitchFamily="34" charset="0"/>
              </a:defRPr>
            </a:lvl4pPr>
            <a:lvl5pPr marL="2091333" indent="-232371">
              <a:defRPr>
                <a:solidFill>
                  <a:schemeClr val="tx1"/>
                </a:solidFill>
                <a:latin typeface="Arial" pitchFamily="34" charset="0"/>
                <a:cs typeface="Arial" pitchFamily="34" charset="0"/>
              </a:defRPr>
            </a:lvl5pPr>
            <a:lvl6pPr marL="2556073" indent="-232371" fontAlgn="base">
              <a:spcBef>
                <a:spcPct val="0"/>
              </a:spcBef>
              <a:spcAft>
                <a:spcPct val="0"/>
              </a:spcAft>
              <a:defRPr>
                <a:solidFill>
                  <a:schemeClr val="tx1"/>
                </a:solidFill>
                <a:latin typeface="Arial" pitchFamily="34" charset="0"/>
                <a:cs typeface="Arial" pitchFamily="34" charset="0"/>
              </a:defRPr>
            </a:lvl6pPr>
            <a:lvl7pPr marL="3020814" indent="-232371" fontAlgn="base">
              <a:spcBef>
                <a:spcPct val="0"/>
              </a:spcBef>
              <a:spcAft>
                <a:spcPct val="0"/>
              </a:spcAft>
              <a:defRPr>
                <a:solidFill>
                  <a:schemeClr val="tx1"/>
                </a:solidFill>
                <a:latin typeface="Arial" pitchFamily="34" charset="0"/>
                <a:cs typeface="Arial" pitchFamily="34" charset="0"/>
              </a:defRPr>
            </a:lvl7pPr>
            <a:lvl8pPr marL="3485554" indent="-232371" fontAlgn="base">
              <a:spcBef>
                <a:spcPct val="0"/>
              </a:spcBef>
              <a:spcAft>
                <a:spcPct val="0"/>
              </a:spcAft>
              <a:defRPr>
                <a:solidFill>
                  <a:schemeClr val="tx1"/>
                </a:solidFill>
                <a:latin typeface="Arial" pitchFamily="34" charset="0"/>
                <a:cs typeface="Arial" pitchFamily="34" charset="0"/>
              </a:defRPr>
            </a:lvl8pPr>
            <a:lvl9pPr marL="3950294" indent="-232371" fontAlgn="base">
              <a:spcBef>
                <a:spcPct val="0"/>
              </a:spcBef>
              <a:spcAft>
                <a:spcPct val="0"/>
              </a:spcAft>
              <a:defRPr>
                <a:solidFill>
                  <a:schemeClr val="tx1"/>
                </a:solidFill>
                <a:latin typeface="Arial" pitchFamily="34" charset="0"/>
                <a:cs typeface="Arial" pitchFamily="34" charset="0"/>
              </a:defRPr>
            </a:lvl9pPr>
          </a:lstStyle>
          <a:p>
            <a:fld id="{4512BB28-7D39-47FB-8FF9-165A29C65A34}" type="slidenum">
              <a:rPr lang="en-US" smtClean="0">
                <a:ea typeface="ＭＳ Ｐゴシック" pitchFamily="34" charset="-128"/>
              </a:rPr>
              <a:pPr/>
              <a:t>12</a:t>
            </a:fld>
            <a:endParaRPr lang="en-US" smtClean="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dirty="0" smtClean="0"/>
              <a:t>For CA-PAMR Committee members and project staff</a:t>
            </a:r>
            <a:endParaRPr lang="en-US" dirty="0"/>
          </a:p>
        </p:txBody>
      </p:sp>
    </p:spTree>
    <p:extLst>
      <p:ext uri="{BB962C8B-B14F-4D97-AF65-F5344CB8AC3E}">
        <p14:creationId xmlns:p14="http://schemas.microsoft.com/office/powerpoint/2010/main" val="162090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pPr algn="l"/>
            <a:r>
              <a:rPr lang="en-US" dirty="0" smtClean="0"/>
              <a:t>VTE was among the top 5 causes</a:t>
            </a:r>
            <a:r>
              <a:rPr lang="en-US" baseline="0" dirty="0" smtClean="0"/>
              <a:t> of maternal mortality in California, with maternal death due to VTE significantly associated with obesity. From 2002 to 2007, 17% of the population had a BMI  &gt;/= 35 with a much higher number of VTE deaths, i.e.  61% occurring amongst women with BMI &gt;/= 35, (crude OR of ~7.4; RR of ~3.6).  </a:t>
            </a:r>
          </a:p>
          <a:p>
            <a:pPr algn="l"/>
            <a:r>
              <a:rPr lang="en-US" baseline="0" dirty="0" smtClean="0"/>
              <a:t>Furthermore, 80% of the obese women who died from VTE had a cesarean delivery (crude OR of ~6.7; RR of ~2.5) </a:t>
            </a:r>
          </a:p>
          <a:p>
            <a:pPr algn="l"/>
            <a:endParaRPr lang="en-US" i="1" dirty="0"/>
          </a:p>
          <a:p>
            <a:pPr algn="l"/>
            <a:r>
              <a:rPr lang="en-US" i="1" dirty="0"/>
              <a:t>---</a:t>
            </a:r>
          </a:p>
          <a:p>
            <a:pPr algn="l"/>
            <a:r>
              <a:rPr lang="en-US" sz="800" i="1" dirty="0"/>
              <a:t>Source: The California Pregnancy-Associated Mortality Review.  Report from 2002-2007 Maternal Death Reviews.</a:t>
            </a:r>
            <a:r>
              <a:rPr lang="en-US" sz="800" dirty="0"/>
              <a:t> Sacramento: California Department of Public Health, Maternal Child and Adolescent Health Division.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13</a:t>
            </a:fld>
            <a:endParaRPr lang="en-US" altLang="en-US" dirty="0"/>
          </a:p>
        </p:txBody>
      </p:sp>
    </p:spTree>
    <p:extLst>
      <p:ext uri="{BB962C8B-B14F-4D97-AF65-F5344CB8AC3E}">
        <p14:creationId xmlns:p14="http://schemas.microsoft.com/office/powerpoint/2010/main" val="123250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Given the obstetric PE case mortality rate of 3 % with ~ 25 % of all VTE events manifesting as PE , approximately 132 VTE events occur for every one maternal death resulting from PE, i.e. 1;132 ratio</a:t>
            </a:r>
          </a:p>
          <a:p>
            <a:pPr defTabSz="906902">
              <a:defRPr/>
            </a:pPr>
            <a:endParaRPr lang="en-US" dirty="0"/>
          </a:p>
          <a:p>
            <a:pPr defTabSz="906902">
              <a:defRPr/>
            </a:pPr>
            <a:r>
              <a:rPr lang="en-US" dirty="0">
                <a:solidFill>
                  <a:srgbClr val="000000"/>
                </a:solidFill>
              </a:rPr>
              <a:t>---</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14</a:t>
            </a:fld>
            <a:endParaRPr lang="en-US" altLang="en-US" dirty="0"/>
          </a:p>
        </p:txBody>
      </p:sp>
    </p:spTree>
    <p:extLst>
      <p:ext uri="{BB962C8B-B14F-4D97-AF65-F5344CB8AC3E}">
        <p14:creationId xmlns:p14="http://schemas.microsoft.com/office/powerpoint/2010/main" val="9681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u="sng" dirty="0" smtClean="0"/>
          </a:p>
          <a:p>
            <a:r>
              <a:rPr lang="en-US" u="none" dirty="0" smtClean="0"/>
              <a:t>In addition to maternal deaths  and</a:t>
            </a:r>
            <a:r>
              <a:rPr lang="en-US" u="none" baseline="0" dirty="0" smtClean="0"/>
              <a:t> severe morbidity in an acute phase </a:t>
            </a:r>
            <a:r>
              <a:rPr lang="en-US" u="none" dirty="0" smtClean="0"/>
              <a:t>from VTE, there are potential  sequelae</a:t>
            </a:r>
            <a:r>
              <a:rPr lang="en-US" u="none" baseline="0" dirty="0" smtClean="0"/>
              <a:t> (direct and indirect) that may lead to long term morbidity in these women, for example, incomplete recanalization or damage to the deep vein may lead to venous insufficiency which may manifest as leg swelling, pain, redness and ulcerations. Likewise, if there is a significant damage to the blood vessels in the lungs, it may not only affect the oxygenation level but may lead to increase in the pressures/work load on the right side of the heart with long term sequelae such as pulmonary hypertension. </a:t>
            </a:r>
          </a:p>
          <a:p>
            <a:pPr>
              <a:lnSpc>
                <a:spcPct val="107000"/>
              </a:lnSpc>
              <a:spcBef>
                <a:spcPts val="0"/>
              </a:spcBef>
              <a:spcAft>
                <a:spcPts val="793"/>
              </a:spcAft>
            </a:pPr>
            <a:endParaRPr lang="en-US" dirty="0">
              <a:ea typeface="Calibri" panose="020F0502020204030204" pitchFamily="34" charset="0"/>
              <a:cs typeface="Arial" panose="020B0604020202020204" pitchFamily="34" charset="0"/>
            </a:endParaRPr>
          </a:p>
          <a:p>
            <a:pPr>
              <a:lnSpc>
                <a:spcPct val="107000"/>
              </a:lnSpc>
              <a:spcBef>
                <a:spcPts val="0"/>
              </a:spcBef>
              <a:spcAft>
                <a:spcPts val="793"/>
              </a:spcAft>
            </a:pPr>
            <a:r>
              <a:rPr lang="en-US" sz="800" dirty="0" smtClean="0">
                <a:ea typeface="Calibri" panose="020F0502020204030204" pitchFamily="34" charset="0"/>
                <a:cs typeface="Arial" panose="020B0604020202020204" pitchFamily="34" charset="0"/>
              </a:rPr>
              <a:t>Vazquez</a:t>
            </a:r>
            <a:r>
              <a:rPr lang="en-US" sz="800" dirty="0">
                <a:ea typeface="Calibri" panose="020F0502020204030204" pitchFamily="34" charset="0"/>
                <a:cs typeface="Arial" panose="020B0604020202020204" pitchFamily="34" charset="0"/>
              </a:rPr>
              <a:t>, S. R. and S. R. Kahn  Circulation 2010 121(8): e217-219;  </a:t>
            </a:r>
            <a:r>
              <a:rPr lang="pt-BR" sz="800" dirty="0">
                <a:ea typeface="Calibri" panose="020F0502020204030204" pitchFamily="34" charset="0"/>
                <a:cs typeface="Arial" panose="020B0604020202020204" pitchFamily="34" charset="0"/>
              </a:rPr>
              <a:t>Pengo V, N Engl J Med. 2004;350(22):2257</a:t>
            </a:r>
            <a:endParaRPr lang="en-US" sz="8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15</a:t>
            </a:fld>
            <a:endParaRPr lang="en-US" altLang="en-US" dirty="0"/>
          </a:p>
        </p:txBody>
      </p:sp>
    </p:spTree>
    <p:extLst>
      <p:ext uri="{BB962C8B-B14F-4D97-AF65-F5344CB8AC3E}">
        <p14:creationId xmlns:p14="http://schemas.microsoft.com/office/powerpoint/2010/main" val="138388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u="none" dirty="0" smtClean="0"/>
              <a:t>Obstetrics</a:t>
            </a:r>
            <a:r>
              <a:rPr lang="en-US" u="none" baseline="0" dirty="0" smtClean="0"/>
              <a:t> has been previously excluded from VTE 1 (the quality measure from TJC), despite the demonstrated increased risk of VTE associated with pregnancy and cesarean surgery. However, more recent recommendations strongly favor strategies to improve morbidity in pregnant women associated with VTE by risk stratification and appropriate prophylaxis.</a:t>
            </a:r>
            <a:endParaRPr lang="en-US" u="none" dirty="0" smtClean="0"/>
          </a:p>
          <a:p>
            <a:r>
              <a:rPr lang="en-US" dirty="0" smtClean="0"/>
              <a:t>---</a:t>
            </a:r>
          </a:p>
          <a:p>
            <a:r>
              <a:rPr lang="en-US" sz="800" dirty="0"/>
              <a:t>Sources: </a:t>
            </a:r>
            <a:r>
              <a:rPr lang="en-US" sz="800" dirty="0" err="1">
                <a:ea typeface="Calibri" panose="020F0502020204030204" pitchFamily="34" charset="0"/>
                <a:cs typeface="Times New Roman" panose="02020603050405020304" pitchFamily="18" charset="0"/>
              </a:rPr>
              <a:t>Shojania</a:t>
            </a:r>
            <a:r>
              <a:rPr lang="en-US" sz="800" dirty="0">
                <a:ea typeface="Calibri" panose="020F0502020204030204" pitchFamily="34" charset="0"/>
                <a:cs typeface="Times New Roman" panose="02020603050405020304" pitchFamily="18" charset="0"/>
              </a:rPr>
              <a:t> KG, (Eds.).(2001). "Making healthcare safer; A critical analysis of patient safety practices (Evidence Report/Technology Assessment No. 43).” (AHRQ Publication NO.01-E058). </a:t>
            </a:r>
          </a:p>
          <a:p>
            <a:pPr>
              <a:spcBef>
                <a:spcPts val="0"/>
              </a:spcBef>
              <a:spcAft>
                <a:spcPts val="0"/>
              </a:spcAft>
            </a:pPr>
            <a:r>
              <a:rPr lang="en-US" sz="800" dirty="0">
                <a:ea typeface="Cambria" panose="02040503050406030204" pitchFamily="18" charset="0"/>
                <a:cs typeface="Times New Roman" panose="02020603050405020304" pitchFamily="18" charset="0"/>
              </a:rPr>
              <a:t>Joint Commission (2015). Specifications Manual for National Hospital Inpatient Quality Measures v.5.1</a:t>
            </a:r>
          </a:p>
          <a:p>
            <a:pPr>
              <a:spcBef>
                <a:spcPts val="0"/>
              </a:spcBef>
              <a:spcAft>
                <a:spcPts val="0"/>
              </a:spcAft>
            </a:pPr>
            <a:r>
              <a:rPr lang="en-US" sz="800" dirty="0">
                <a:ea typeface="Calibri" panose="020F0502020204030204" pitchFamily="34" charset="0"/>
                <a:cs typeface="Times New Roman" panose="02020603050405020304" pitchFamily="18" charset="0"/>
              </a:rPr>
              <a:t>National Quality Forum. National Voluntary Consensus Standards for Prevention and Care of Venous Thromboembolism. (2006)</a:t>
            </a:r>
          </a:p>
          <a:p>
            <a:endParaRPr lang="en-US" dirty="0" smtClean="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16</a:t>
            </a:fld>
            <a:endParaRPr lang="en-US" altLang="en-US" dirty="0"/>
          </a:p>
        </p:txBody>
      </p:sp>
    </p:spTree>
    <p:extLst>
      <p:ext uri="{BB962C8B-B14F-4D97-AF65-F5344CB8AC3E}">
        <p14:creationId xmlns:p14="http://schemas.microsoft.com/office/powerpoint/2010/main" val="47378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8263">
              <a:defRPr/>
            </a:pPr>
            <a:endParaRPr lang="en-US" i="1" dirty="0" smtClean="0"/>
          </a:p>
          <a:p>
            <a:pPr defTabSz="908263">
              <a:defRPr/>
            </a:pPr>
            <a:r>
              <a:rPr lang="en-US" i="0" dirty="0" smtClean="0"/>
              <a:t>As an example, UK Maternal Mortality was 1.94 / 100,000 births from 2003 to 2005; Decreased after implementation of RCOG prophylaxis protocols (2004) to 0.79 deaths /100,000 births from 2006 to 2008.</a:t>
            </a:r>
          </a:p>
          <a:p>
            <a:pPr defTabSz="908263">
              <a:defRPr/>
            </a:pPr>
            <a:r>
              <a:rPr lang="en-US" i="0" dirty="0" smtClean="0"/>
              <a:t>The most recent U.K. report demonstrates a death rate of 1.01 from 2011 to 2013, which, although not</a:t>
            </a:r>
            <a:r>
              <a:rPr lang="en-US" i="0" baseline="0" dirty="0" smtClean="0"/>
              <a:t> </a:t>
            </a:r>
            <a:r>
              <a:rPr lang="en-US" i="0" dirty="0" smtClean="0"/>
              <a:t>significantly higher than the rate in 2006–2008, is lower than any of the seven triennial  periods from 1985 to 2005. </a:t>
            </a:r>
          </a:p>
          <a:p>
            <a:pPr defTabSz="908263">
              <a:defRPr/>
            </a:pPr>
            <a:endParaRPr lang="en-US" i="0" dirty="0" smtClean="0"/>
          </a:p>
          <a:p>
            <a:pPr defTabSz="908263">
              <a:defRPr/>
            </a:pPr>
            <a:r>
              <a:rPr lang="en-US" i="0" dirty="0" smtClean="0"/>
              <a:t>---</a:t>
            </a:r>
          </a:p>
          <a:p>
            <a:pPr defTabSz="908263">
              <a:defRPr/>
            </a:pPr>
            <a:r>
              <a:rPr lang="en-US" sz="800" dirty="0"/>
              <a:t>Sources:</a:t>
            </a:r>
          </a:p>
          <a:p>
            <a:pPr defTabSz="908263">
              <a:defRPr/>
            </a:pPr>
            <a:r>
              <a:rPr lang="en-US" sz="800" dirty="0" err="1" smtClean="0"/>
              <a:t>D'Alton</a:t>
            </a:r>
            <a:r>
              <a:rPr lang="en-US" sz="800" dirty="0" smtClean="0"/>
              <a:t>, M.E., et al., </a:t>
            </a:r>
            <a:r>
              <a:rPr lang="en-US" sz="800" i="1" dirty="0" smtClean="0"/>
              <a:t>The National Partnership for Maternal Safety.</a:t>
            </a:r>
            <a:r>
              <a:rPr lang="en-US" sz="800" dirty="0" smtClean="0"/>
              <a:t> Obstetrics and Gynecology, 2014. </a:t>
            </a:r>
            <a:r>
              <a:rPr lang="en-US" sz="800" b="1" dirty="0" smtClean="0"/>
              <a:t>123</a:t>
            </a:r>
            <a:r>
              <a:rPr lang="en-US" sz="800" dirty="0" smtClean="0"/>
              <a:t>(5): p. 973-7</a:t>
            </a:r>
          </a:p>
          <a:p>
            <a:pPr defTabSz="908263">
              <a:defRPr/>
            </a:pPr>
            <a:r>
              <a:rPr lang="en-US" sz="800" dirty="0" smtClean="0"/>
              <a:t>Clark</a:t>
            </a:r>
            <a:r>
              <a:rPr lang="en-US" sz="800" dirty="0"/>
              <a:t>, </a:t>
            </a:r>
            <a:r>
              <a:rPr lang="en-US" sz="800" dirty="0" smtClean="0"/>
              <a:t>S., </a:t>
            </a:r>
            <a:r>
              <a:rPr lang="en-US" sz="800" dirty="0" err="1"/>
              <a:t>Semin</a:t>
            </a:r>
            <a:r>
              <a:rPr lang="en-US" sz="800" dirty="0"/>
              <a:t> </a:t>
            </a:r>
            <a:r>
              <a:rPr lang="en-US" sz="800" dirty="0" err="1"/>
              <a:t>Perinatol</a:t>
            </a:r>
            <a:r>
              <a:rPr lang="en-US" sz="800" dirty="0"/>
              <a:t> 2012;36(1):42-7</a:t>
            </a:r>
          </a:p>
          <a:p>
            <a:pPr defTabSz="908263">
              <a:defRPr/>
            </a:pPr>
            <a:endParaRPr lang="en-US" i="0" dirty="0" smtClean="0">
              <a:effectLst/>
            </a:endParaRPr>
          </a:p>
          <a:p>
            <a:endParaRPr lang="en-US" i="0" dirty="0"/>
          </a:p>
        </p:txBody>
      </p:sp>
      <p:sp>
        <p:nvSpPr>
          <p:cNvPr id="4" name="Slide Number Placeholder 3"/>
          <p:cNvSpPr>
            <a:spLocks noGrp="1"/>
          </p:cNvSpPr>
          <p:nvPr>
            <p:ph type="sldNum" sz="quarter" idx="10"/>
          </p:nvPr>
        </p:nvSpPr>
        <p:spPr/>
        <p:txBody>
          <a:bodyPr/>
          <a:lstStyle/>
          <a:p>
            <a:fld id="{23AA9490-96B3-4C7F-91D9-DCF401E5214A}"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39830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pPr defTabSz="908263">
              <a:defRPr/>
            </a:pPr>
            <a:r>
              <a:rPr lang="en-US" b="0" dirty="0" smtClean="0"/>
              <a:t>The National Partnership for Maternal Safety (NPMS) is an initiative</a:t>
            </a:r>
            <a:r>
              <a:rPr lang="en-US" b="0" baseline="0" dirty="0" smtClean="0"/>
              <a:t> of the Council on Patient Safety in Women’s Health Care, and it a</a:t>
            </a:r>
            <a:r>
              <a:rPr lang="en-US" b="0" dirty="0" smtClean="0"/>
              <a:t>ddresses</a:t>
            </a:r>
            <a:r>
              <a:rPr lang="en-US" b="0" baseline="0" dirty="0" smtClean="0"/>
              <a:t> leading causes of maternal mortality that are most AMENABLE TO PREVENTION: hemorrhage, severe hypertension and venous thromboembolism.  </a:t>
            </a:r>
          </a:p>
          <a:p>
            <a:pPr defTabSz="908263">
              <a:defRPr/>
            </a:pPr>
            <a:r>
              <a:rPr lang="en-US" b="0" dirty="0" smtClean="0"/>
              <a:t>NPMS is working</a:t>
            </a:r>
            <a:r>
              <a:rPr lang="en-US" b="0" baseline="0" dirty="0" smtClean="0"/>
              <a:t> with guidance from Council on Patient Safety in Women’s Health Care</a:t>
            </a:r>
            <a:r>
              <a:rPr lang="en-US" b="0" dirty="0" smtClean="0"/>
              <a:t> - </a:t>
            </a:r>
            <a:r>
              <a:rPr lang="en-US" b="0" dirty="0"/>
              <a:t>partner and subspecialty organizations together with patients under the central goal of </a:t>
            </a:r>
            <a:r>
              <a:rPr lang="en-US" b="0" dirty="0" smtClean="0"/>
              <a:t>improving </a:t>
            </a:r>
            <a:r>
              <a:rPr lang="en-US" b="0" dirty="0"/>
              <a:t>health care for </a:t>
            </a:r>
            <a:r>
              <a:rPr lang="en-US" b="0" dirty="0" smtClean="0"/>
              <a:t>all </a:t>
            </a:r>
            <a:r>
              <a:rPr lang="en-US" b="0" dirty="0"/>
              <a:t>women. </a:t>
            </a:r>
            <a:r>
              <a:rPr lang="en-US" b="0" dirty="0" smtClean="0"/>
              <a:t>This Council is comprised of multi-disciplinary stakeholders</a:t>
            </a:r>
            <a:r>
              <a:rPr lang="en-US" b="0" baseline="0" dirty="0" smtClean="0"/>
              <a:t> SPANNNING THE ENTIRE SPECTRUM OF WOMENS HEALTH </a:t>
            </a:r>
            <a:r>
              <a:rPr lang="en-US" b="0" dirty="0" smtClean="0"/>
              <a:t> including:  Physicians, Advanced Nurse Practitioners,</a:t>
            </a:r>
            <a:r>
              <a:rPr lang="en-US" b="0" baseline="0" dirty="0" smtClean="0"/>
              <a:t> </a:t>
            </a:r>
            <a:r>
              <a:rPr lang="en-US" b="0" dirty="0" smtClean="0"/>
              <a:t>Specialty Nursing, and representation</a:t>
            </a:r>
            <a:r>
              <a:rPr lang="en-US" b="0" baseline="0" dirty="0" smtClean="0"/>
              <a:t> from</a:t>
            </a:r>
            <a:r>
              <a:rPr lang="en-US" b="0" dirty="0" smtClean="0"/>
              <a:t> Facilities as well &amp; STATE &amp; FEDERAL health organizations.</a:t>
            </a:r>
            <a:r>
              <a:rPr lang="en-US" b="0" baseline="0" dirty="0" smtClean="0"/>
              <a:t> </a:t>
            </a:r>
            <a:endParaRPr lang="en-US" b="0" dirty="0" smtClean="0"/>
          </a:p>
          <a:p>
            <a:pPr defTabSz="908263">
              <a:defRPr/>
            </a:pPr>
            <a:endParaRPr lang="en-US" b="0" dirty="0" smtClean="0"/>
          </a:p>
          <a:p>
            <a:pPr defTabSz="908263">
              <a:defRPr/>
            </a:pPr>
            <a:r>
              <a:rPr lang="en-US" b="0" dirty="0" smtClean="0"/>
              <a:t>NPMS</a:t>
            </a:r>
            <a:r>
              <a:rPr lang="en-US" b="0" baseline="0" dirty="0" smtClean="0"/>
              <a:t> </a:t>
            </a:r>
            <a:r>
              <a:rPr lang="en-US" b="0" dirty="0" smtClean="0"/>
              <a:t>started with these 3 core bundles-  but more are being added and</a:t>
            </a:r>
            <a:r>
              <a:rPr lang="en-US" b="0" baseline="0" dirty="0" smtClean="0"/>
              <a:t> are important resources for maternal quality improvement</a:t>
            </a:r>
            <a:endParaRPr lang="en-US" b="0" dirty="0" smtClean="0"/>
          </a:p>
          <a:p>
            <a:pPr defTabSz="908263">
              <a:defRPr/>
            </a:pPr>
            <a:endParaRPr lang="en-US" b="0" dirty="0" smtClean="0"/>
          </a:p>
          <a:p>
            <a:pPr defTabSz="908263">
              <a:defRPr/>
            </a:pPr>
            <a:r>
              <a:rPr lang="en-US" sz="800" dirty="0"/>
              <a:t>Source:</a:t>
            </a:r>
          </a:p>
          <a:p>
            <a:pPr defTabSz="908263">
              <a:defRPr/>
            </a:pPr>
            <a:r>
              <a:rPr lang="en-US" sz="800" dirty="0" err="1"/>
              <a:t>D’Alton</a:t>
            </a:r>
            <a:r>
              <a:rPr lang="en-US" sz="800" dirty="0"/>
              <a:t>, </a:t>
            </a:r>
            <a:r>
              <a:rPr lang="en-US" sz="800" dirty="0" err="1"/>
              <a:t>Obstet</a:t>
            </a:r>
            <a:r>
              <a:rPr lang="en-US" sz="800" dirty="0"/>
              <a:t> </a:t>
            </a:r>
            <a:r>
              <a:rPr lang="en-US" sz="800" dirty="0" err="1"/>
              <a:t>Gynecol</a:t>
            </a:r>
            <a:r>
              <a:rPr lang="en-US" sz="800" dirty="0"/>
              <a:t> 2014;123:973</a:t>
            </a:r>
          </a:p>
          <a:p>
            <a:pPr defTabSz="908263">
              <a:defRPr/>
            </a:pPr>
            <a:endParaRPr lang="en-US" b="0" dirty="0"/>
          </a:p>
        </p:txBody>
      </p:sp>
      <p:sp>
        <p:nvSpPr>
          <p:cNvPr id="4" name="Slide Number Placeholder 3"/>
          <p:cNvSpPr>
            <a:spLocks noGrp="1"/>
          </p:cNvSpPr>
          <p:nvPr>
            <p:ph type="sldNum" sz="quarter" idx="10"/>
          </p:nvPr>
        </p:nvSpPr>
        <p:spPr/>
        <p:txBody>
          <a:bodyPr/>
          <a:lstStyle/>
          <a:p>
            <a:fld id="{23AA9490-96B3-4C7F-91D9-DCF401E5214A}" type="slidenum">
              <a:rPr lang="en-US" smtClean="0"/>
              <a:t>18</a:t>
            </a:fld>
            <a:endParaRPr lang="en-US" dirty="0"/>
          </a:p>
        </p:txBody>
      </p:sp>
    </p:spTree>
    <p:extLst>
      <p:ext uri="{BB962C8B-B14F-4D97-AF65-F5344CB8AC3E}">
        <p14:creationId xmlns:p14="http://schemas.microsoft.com/office/powerpoint/2010/main" val="136534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pPr defTabSz="906902">
              <a:defRPr/>
            </a:pPr>
            <a:endParaRPr lang="en-US" baseline="0" dirty="0" smtClean="0"/>
          </a:p>
          <a:p>
            <a:pPr defTabSz="906902">
              <a:defRPr/>
            </a:pPr>
            <a:r>
              <a:rPr lang="en-US" b="0" dirty="0" smtClean="0"/>
              <a:t>The VTE Bundle was released</a:t>
            </a:r>
            <a:r>
              <a:rPr lang="en-US" b="0" baseline="0" dirty="0" smtClean="0"/>
              <a:t> in 2016, under the auspices of the  </a:t>
            </a:r>
            <a:r>
              <a:rPr lang="en-US" sz="1200" b="0" i="0" kern="1200" dirty="0" smtClean="0">
                <a:solidFill>
                  <a:schemeClr val="tx1"/>
                </a:solidFill>
                <a:effectLst/>
                <a:latin typeface="Arial" charset="0"/>
                <a:ea typeface="MS PGothic" pitchFamily="34" charset="-128"/>
                <a:cs typeface="ＭＳ Ｐゴシック" charset="0"/>
              </a:rPr>
              <a:t>Council on Patient Safety in Women’s Health Care– </a:t>
            </a:r>
            <a:endParaRPr lang="en-US" baseline="0" dirty="0" smtClean="0"/>
          </a:p>
          <a:p>
            <a:pPr defTabSz="906902">
              <a:defRPr/>
            </a:pPr>
            <a:endParaRPr lang="en-US" baseline="0" dirty="0" smtClean="0"/>
          </a:p>
          <a:p>
            <a:pPr defTabSz="906902">
              <a:defRPr/>
            </a:pPr>
            <a:r>
              <a:rPr lang="en-US" baseline="0" dirty="0" smtClean="0"/>
              <a:t>All the maternal safety bundles address what can be done in every unit for every patient in terms of four key domains:  Readiness, Recognition &amp; Prevention, Response and Reporting/Systems Learning.</a:t>
            </a:r>
          </a:p>
          <a:p>
            <a:pPr defTabSz="906902">
              <a:defRPr/>
            </a:pPr>
            <a:endParaRPr lang="en-US" baseline="0" dirty="0" smtClean="0"/>
          </a:p>
          <a:p>
            <a:pPr marL="0" marR="0" indent="0" algn="l" defTabSz="906902" rtl="0" eaLnBrk="0" fontAlgn="base" latinLnBrk="0" hangingPunct="0">
              <a:lnSpc>
                <a:spcPct val="100000"/>
              </a:lnSpc>
              <a:spcBef>
                <a:spcPct val="30000"/>
              </a:spcBef>
              <a:spcAft>
                <a:spcPct val="0"/>
              </a:spcAft>
              <a:buClrTx/>
              <a:buSzTx/>
              <a:buFontTx/>
              <a:buNone/>
              <a:tabLst/>
              <a:defRPr/>
            </a:pPr>
            <a:r>
              <a:rPr lang="en-US" b="0" dirty="0" smtClean="0"/>
              <a:t>A</a:t>
            </a:r>
            <a:r>
              <a:rPr lang="en-US" b="0" baseline="0" dirty="0" smtClean="0"/>
              <a:t> Collaborative Consensus statement was published simultaneously in the major publications of OB nursing, Obstetrics and Anesthesia</a:t>
            </a:r>
            <a:endParaRPr lang="en-US" baseline="0" dirty="0" smtClean="0"/>
          </a:p>
          <a:p>
            <a:pPr defTabSz="906902">
              <a:defRPr/>
            </a:pPr>
            <a:endParaRPr lang="en-US" baseline="0" dirty="0" smtClean="0"/>
          </a:p>
          <a:p>
            <a:pPr defTabSz="906902">
              <a:defRPr/>
            </a:pPr>
            <a:r>
              <a:rPr lang="en-US" baseline="0" dirty="0" smtClean="0"/>
              <a:t>The VTE Toolkit was designed to complement and support this AIM Safety Bundle.</a:t>
            </a:r>
          </a:p>
          <a:p>
            <a:pPr defTabSz="906902">
              <a:defRPr/>
            </a:pPr>
            <a:endParaRPr lang="en-US" baseline="0" dirty="0" smtClean="0"/>
          </a:p>
          <a:p>
            <a:pPr defTabSz="906902">
              <a:defRPr/>
            </a:pPr>
            <a:endParaRPr lang="en-US" baseline="0" dirty="0" smtClean="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19</a:t>
            </a:fld>
            <a:endParaRPr lang="en-US" altLang="en-US" dirty="0"/>
          </a:p>
        </p:txBody>
      </p:sp>
    </p:spTree>
    <p:extLst>
      <p:ext uri="{BB962C8B-B14F-4D97-AF65-F5344CB8AC3E}">
        <p14:creationId xmlns:p14="http://schemas.microsoft.com/office/powerpoint/2010/main" val="145796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A6F1B-0090-0744-A0B4-450AA06D51D3}" type="slidenum">
              <a:rPr lang="en-US"/>
              <a:pPr>
                <a:defRPr/>
              </a:pPr>
              <a:t>2</a:t>
            </a:fld>
            <a:endParaRPr lang="en-US" dirty="0"/>
          </a:p>
        </p:txBody>
      </p:sp>
      <p:sp>
        <p:nvSpPr>
          <p:cNvPr id="78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1315" name="Rectangle 3"/>
          <p:cNvSpPr>
            <a:spLocks noGrp="1" noChangeArrowheads="1"/>
          </p:cNvSpPr>
          <p:nvPr>
            <p:ph type="body" idx="1"/>
          </p:nvPr>
        </p:nvSpPr>
        <p:spPr>
          <a:xfrm>
            <a:off x="921511" y="3306858"/>
            <a:ext cx="7365795" cy="3131901"/>
          </a:xfrm>
          <a:prstGeom prst="rect">
            <a:avLst/>
          </a:prstGeom>
        </p:spPr>
        <p:txBody>
          <a:bodyPr lIns="90690" tIns="45345" rIns="90690" bIns="45345"/>
          <a:lstStyle/>
          <a:p>
            <a:pPr eaLnBrk="1" hangingPunct="1">
              <a:defRPr/>
            </a:pPr>
            <a:endParaRPr lang="en-US" b="0" dirty="0" smtClean="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This toolkit is one in a series of maternal quality toolkits to </a:t>
            </a:r>
            <a:r>
              <a:rPr kumimoji="0" lang="en-US" sz="800" b="0" i="0" u="none" strike="noStrike" kern="1200" cap="none" spc="0" normalizeH="0" baseline="0" noProof="0" dirty="0" smtClean="0">
                <a:ln>
                  <a:noFill/>
                </a:ln>
                <a:solidFill>
                  <a:srgbClr val="000000"/>
                </a:solidFill>
                <a:effectLst/>
                <a:uLnTx/>
                <a:uFillTx/>
                <a:latin typeface="Arial" charset="0"/>
                <a:ea typeface="ＭＳ Ｐゴシック" charset="0"/>
              </a:rPr>
              <a:t>help improve the quality of maternity care in California</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ＭＳ Ｐゴシック" charset="0"/>
              </a:rPr>
              <a:t>These toolkits are provided free of charge to anyone and can be found on the CMQCC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Other toolkits in this series: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3"/>
              </a:rPr>
              <a:t>Improving Health Care Response</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4"/>
              </a:rPr>
              <a:t> </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3"/>
              </a:rPr>
              <a:t>to Cardiovascular Disease in Pregnancy and Postpartum</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 (2017)</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5"/>
              </a:rPr>
              <a:t>Improving Health Care Response to Obstetric Hemorrhage, V2.0</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 2015 (V1.0 released in 2010)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6"/>
              </a:rPr>
              <a:t>Improving Health Care Response to Preeclampsia</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 2014</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hlinkClick r:id="rId7"/>
              </a:rPr>
              <a:t>Elimination of Non-medically Indicated (Elective) Deliveries Before 39 Weeks Gestational Age</a:t>
            </a: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 2010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charset="0"/>
              </a:rPr>
              <a:t>(Licensed to March of Dimes)</a:t>
            </a:r>
            <a:endParaRPr lang="en-US" b="0" dirty="0" smtClean="0">
              <a:cs typeface="+mn-cs"/>
            </a:endParaRPr>
          </a:p>
        </p:txBody>
      </p:sp>
    </p:spTree>
    <p:extLst>
      <p:ext uri="{BB962C8B-B14F-4D97-AF65-F5344CB8AC3E}">
        <p14:creationId xmlns:p14="http://schemas.microsoft.com/office/powerpoint/2010/main" val="62658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b="0" dirty="0" smtClean="0"/>
              <a:t>No additional talking points</a:t>
            </a:r>
          </a:p>
          <a:p>
            <a:endParaRPr lang="en-US" b="0" dirty="0" smtClean="0"/>
          </a:p>
          <a:p>
            <a:pPr defTabSz="906902">
              <a:defRPr/>
            </a:pPr>
            <a:r>
              <a:rPr lang="en-US" sz="800" dirty="0"/>
              <a:t>---</a:t>
            </a:r>
          </a:p>
          <a:p>
            <a:pPr defTabSz="906902">
              <a:defRPr/>
            </a:pPr>
            <a:r>
              <a:rPr lang="en-US" sz="800" dirty="0"/>
              <a:t>Source: </a:t>
            </a:r>
            <a:r>
              <a:rPr lang="da-DK" sz="800" dirty="0" err="1"/>
              <a:t>D’Alton</a:t>
            </a:r>
            <a:r>
              <a:rPr lang="da-DK" sz="800" dirty="0"/>
              <a:t>, </a:t>
            </a:r>
            <a:r>
              <a:rPr lang="da-DK" sz="800" dirty="0" err="1"/>
              <a:t>Friedman</a:t>
            </a:r>
            <a:r>
              <a:rPr lang="da-DK" sz="800" dirty="0"/>
              <a:t> et al </a:t>
            </a:r>
            <a:r>
              <a:rPr lang="da-DK" sz="800" dirty="0" err="1"/>
              <a:t>Obstet</a:t>
            </a:r>
            <a:r>
              <a:rPr lang="da-DK" sz="800" dirty="0"/>
              <a:t> </a:t>
            </a:r>
            <a:r>
              <a:rPr lang="da-DK" sz="800" dirty="0" err="1"/>
              <a:t>Gynecol</a:t>
            </a:r>
            <a:r>
              <a:rPr lang="da-DK" sz="800" dirty="0"/>
              <a:t> 2016;128:688–98</a:t>
            </a:r>
            <a:endParaRPr lang="en-US" sz="800" dirty="0"/>
          </a:p>
          <a:p>
            <a:endParaRPr lang="en-US" b="1"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20</a:t>
            </a:fld>
            <a:endParaRPr lang="en-US" altLang="en-US" dirty="0"/>
          </a:p>
        </p:txBody>
      </p:sp>
    </p:spTree>
    <p:extLst>
      <p:ext uri="{BB962C8B-B14F-4D97-AF65-F5344CB8AC3E}">
        <p14:creationId xmlns:p14="http://schemas.microsoft.com/office/powerpoint/2010/main" val="27881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Next we summarize VTE Risk Assessment</a:t>
            </a:r>
            <a:r>
              <a:rPr lang="en-US" baseline="0" dirty="0" smtClean="0"/>
              <a:t> Guidelines from professional societies, or clinical consensus:  </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21</a:t>
            </a:fld>
            <a:endParaRPr lang="en-US" altLang="en-US" dirty="0"/>
          </a:p>
        </p:txBody>
      </p:sp>
    </p:spTree>
    <p:extLst>
      <p:ext uri="{BB962C8B-B14F-4D97-AF65-F5344CB8AC3E}">
        <p14:creationId xmlns:p14="http://schemas.microsoft.com/office/powerpoint/2010/main" val="153482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u="none" dirty="0"/>
              <a:t>There is consensus among multiple obstetric guidelines </a:t>
            </a:r>
            <a:r>
              <a:rPr lang="en-US" u="none" dirty="0" smtClean="0"/>
              <a:t>that </a:t>
            </a:r>
            <a:r>
              <a:rPr lang="en-US" u="none" dirty="0"/>
              <a:t>low molecular weight heparin (LMWH) is the preferred pharmacologic agent over unfractionated heparin (UFH) for outpatient antepartum thromboprophylaxis, and for women at low risk of requiring emergent delivery anesthesia </a:t>
            </a:r>
          </a:p>
          <a:p>
            <a:endParaRPr lang="en-US" dirty="0"/>
          </a:p>
          <a:p>
            <a:r>
              <a:rPr lang="en-US" dirty="0"/>
              <a:t>---</a:t>
            </a:r>
          </a:p>
          <a:p>
            <a:r>
              <a:rPr lang="en-US" sz="800" dirty="0"/>
              <a:t>Sources:</a:t>
            </a:r>
          </a:p>
          <a:p>
            <a:r>
              <a:rPr lang="en-US" sz="800" dirty="0"/>
              <a:t>Bates, Greer et al. 2002, Chan, Rey et al. 2014, Royal College of Obstetricians and </a:t>
            </a:r>
            <a:r>
              <a:rPr lang="en-US" sz="800" dirty="0" err="1"/>
              <a:t>Gynaecologists</a:t>
            </a:r>
            <a:r>
              <a:rPr lang="en-US" sz="800" dirty="0"/>
              <a:t> 2015, Bates, </a:t>
            </a:r>
            <a:r>
              <a:rPr lang="en-US" sz="800" dirty="0" err="1"/>
              <a:t>Middeldorp</a:t>
            </a:r>
            <a:r>
              <a:rPr lang="en-US" sz="800" dirty="0"/>
              <a:t> et al 2016</a:t>
            </a:r>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22</a:t>
            </a:fld>
            <a:endParaRPr lang="en-US" altLang="en-US" sz="1800" kern="0" dirty="0">
              <a:solidFill>
                <a:sysClr val="windowText" lastClr="000000"/>
              </a:solidFill>
            </a:endParaRPr>
          </a:p>
        </p:txBody>
      </p:sp>
    </p:spTree>
    <p:extLst>
      <p:ext uri="{BB962C8B-B14F-4D97-AF65-F5344CB8AC3E}">
        <p14:creationId xmlns:p14="http://schemas.microsoft.com/office/powerpoint/2010/main" val="43487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The key points to the risk assessment implementation </a:t>
            </a:r>
            <a:r>
              <a:rPr lang="en-US" baseline="0" dirty="0" smtClean="0"/>
              <a:t>are to</a:t>
            </a:r>
          </a:p>
          <a:p>
            <a:r>
              <a:rPr lang="en-US" baseline="0" dirty="0" smtClean="0"/>
              <a:t>Link risk of VTE to appropriate prophylaxis choice</a:t>
            </a:r>
          </a:p>
          <a:p>
            <a:r>
              <a:rPr lang="en-US" baseline="0" dirty="0" smtClean="0"/>
              <a:t>Use the 3 bucket model to minimize levels of risk</a:t>
            </a:r>
          </a:p>
          <a:p>
            <a:r>
              <a:rPr lang="en-US" baseline="0" dirty="0" smtClean="0"/>
              <a:t>Minimize complexity by avoiding a complex point scoring system</a:t>
            </a:r>
            <a:endParaRPr lang="en-US" dirty="0" smtClean="0"/>
          </a:p>
          <a:p>
            <a:endParaRPr lang="en-US" dirty="0" smtClean="0"/>
          </a:p>
          <a:p>
            <a:endParaRPr lang="en-US" dirty="0" smtClean="0"/>
          </a:p>
          <a:p>
            <a:pPr defTabSz="906902">
              <a:defRPr/>
            </a:pPr>
            <a:r>
              <a:rPr lang="en-US" dirty="0"/>
              <a:t>---</a:t>
            </a:r>
          </a:p>
          <a:p>
            <a:pPr defTabSz="906902">
              <a:defRPr/>
            </a:pPr>
            <a:r>
              <a:rPr lang="en-US" sz="800" dirty="0"/>
              <a:t>Sources: Maynard J Thromb Thrombolysis (2010) 29:159–166, Maynard AHRQ VTE PREVENTION 2015</a:t>
            </a:r>
          </a:p>
          <a:p>
            <a:r>
              <a:rPr lang="en-US" dirty="0" smtClean="0"/>
              <a:t>	</a:t>
            </a:r>
            <a:endParaRPr lang="en-US" dirty="0"/>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23</a:t>
            </a:fld>
            <a:endParaRPr lang="en-US" altLang="en-US" sz="1800" kern="0" dirty="0">
              <a:solidFill>
                <a:sysClr val="windowText" lastClr="000000"/>
              </a:solidFill>
            </a:endParaRPr>
          </a:p>
        </p:txBody>
      </p:sp>
    </p:spTree>
    <p:extLst>
      <p:ext uri="{BB962C8B-B14F-4D97-AF65-F5344CB8AC3E}">
        <p14:creationId xmlns:p14="http://schemas.microsoft.com/office/powerpoint/2010/main" val="209975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endParaRPr lang="en-US" dirty="0"/>
          </a:p>
          <a:p>
            <a:r>
              <a:rPr lang="en-US" dirty="0" smtClean="0"/>
              <a:t>Another way of describing this risk assessment process is by utilizing the “3 bucket</a:t>
            </a:r>
            <a:r>
              <a:rPr lang="en-US" baseline="0" dirty="0" smtClean="0"/>
              <a:t> model” in which </a:t>
            </a:r>
            <a:r>
              <a:rPr lang="en-US" dirty="0" smtClean="0"/>
              <a:t>three </a:t>
            </a:r>
            <a:r>
              <a:rPr lang="en-US" dirty="0"/>
              <a:t>levels of VTE risk are linked with appropriate strength of thromboprophylaxis.</a:t>
            </a:r>
            <a:r>
              <a:rPr lang="en-US" dirty="0" smtClean="0">
                <a:effectLst/>
              </a:rPr>
              <a:t> </a:t>
            </a:r>
          </a:p>
          <a:p>
            <a:endParaRPr lang="en-US" dirty="0" smtClean="0">
              <a:effectLst/>
            </a:endParaRPr>
          </a:p>
          <a:p>
            <a:r>
              <a:rPr lang="en-US" sz="800"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24</a:t>
            </a:fld>
            <a:endParaRPr lang="en-US" altLang="en-US" sz="1800" kern="0" dirty="0">
              <a:solidFill>
                <a:sysClr val="windowText" lastClr="000000"/>
              </a:solidFill>
            </a:endParaRPr>
          </a:p>
        </p:txBody>
      </p:sp>
    </p:spTree>
    <p:extLst>
      <p:ext uri="{BB962C8B-B14F-4D97-AF65-F5344CB8AC3E}">
        <p14:creationId xmlns:p14="http://schemas.microsoft.com/office/powerpoint/2010/main" val="500577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u="none" dirty="0" smtClean="0"/>
              <a:t>In general, provoked VTE antepartum is</a:t>
            </a:r>
            <a:r>
              <a:rPr lang="en-US" u="none" baseline="0" dirty="0" smtClean="0"/>
              <a:t> considered low risk and </a:t>
            </a:r>
            <a:r>
              <a:rPr lang="en-US" u="none" dirty="0" smtClean="0"/>
              <a:t>does not warrant pharmacologic prophylaxis</a:t>
            </a:r>
            <a:r>
              <a:rPr lang="en-US" u="none" baseline="0" dirty="0" smtClean="0"/>
              <a:t> with the exception of estrogen related VTE which confers a higher risk due to hormone mediated etiology that is potentiated in pregnancy.</a:t>
            </a:r>
          </a:p>
          <a:p>
            <a:endParaRPr lang="en-US" u="none" baseline="0" dirty="0" smtClean="0"/>
          </a:p>
          <a:p>
            <a:r>
              <a:rPr lang="en-US" sz="1200" b="0" i="0" kern="1200" dirty="0" smtClean="0">
                <a:solidFill>
                  <a:schemeClr val="tx1"/>
                </a:solidFill>
                <a:effectLst/>
                <a:latin typeface="Arial" charset="0"/>
                <a:ea typeface="MS PGothic" pitchFamily="34" charset="-128"/>
                <a:cs typeface="ＭＳ Ｐゴシック" charset="0"/>
              </a:rPr>
              <a:t>The only provoked VTE associated with recurrent risk high enough to warrant antepartum prophylaxis throughout the entire pregnancy are estrogen related</a:t>
            </a:r>
            <a:r>
              <a:rPr lang="en-US" sz="1200" b="0" i="0" kern="1200" baseline="0" dirty="0" smtClean="0">
                <a:solidFill>
                  <a:schemeClr val="tx1"/>
                </a:solidFill>
                <a:effectLst/>
                <a:latin typeface="Arial" charset="0"/>
                <a:ea typeface="MS PGothic" pitchFamily="34" charset="-128"/>
                <a:cs typeface="ＭＳ Ｐゴシック" charset="0"/>
              </a:rPr>
              <a:t> VTE</a:t>
            </a:r>
          </a:p>
          <a:p>
            <a:endParaRPr lang="en-US" sz="1200" b="0" i="0" kern="1200" dirty="0" smtClean="0">
              <a:solidFill>
                <a:schemeClr val="tx1"/>
              </a:solidFill>
              <a:effectLst/>
              <a:latin typeface="Arial" charset="0"/>
              <a:ea typeface="MS PGothic" pitchFamily="34" charset="-128"/>
              <a:cs typeface="ＭＳ Ｐゴシック" charset="0"/>
            </a:endParaRPr>
          </a:p>
          <a:p>
            <a:r>
              <a:rPr lang="en-US" sz="1200" b="0" i="0" kern="1200" smtClean="0">
                <a:solidFill>
                  <a:schemeClr val="tx1"/>
                </a:solidFill>
                <a:effectLst/>
                <a:latin typeface="Arial" charset="0"/>
                <a:ea typeface="MS PGothic" pitchFamily="34" charset="-128"/>
                <a:cs typeface="ＭＳ Ｐゴシック" charset="0"/>
              </a:rPr>
              <a:t>However, </a:t>
            </a:r>
            <a:r>
              <a:rPr lang="en-US" sz="1200" b="0" i="0" kern="1200" dirty="0" smtClean="0">
                <a:solidFill>
                  <a:schemeClr val="tx1"/>
                </a:solidFill>
                <a:effectLst/>
                <a:latin typeface="Arial" charset="0"/>
                <a:ea typeface="MS PGothic" pitchFamily="34" charset="-128"/>
                <a:cs typeface="ＭＳ Ｐゴシック" charset="0"/>
              </a:rPr>
              <a:t>due to higher postpartum risk, all prior VTE events including those provoked by transient risk factors warrant 6 weeks postpartum </a:t>
            </a:r>
            <a:r>
              <a:rPr lang="en-US" sz="1200" b="0" i="0" kern="1200" dirty="0" err="1" smtClean="0">
                <a:solidFill>
                  <a:schemeClr val="tx1"/>
                </a:solidFill>
                <a:effectLst/>
                <a:latin typeface="Arial" charset="0"/>
                <a:ea typeface="MS PGothic" pitchFamily="34" charset="-128"/>
                <a:cs typeface="ＭＳ Ｐゴシック" charset="0"/>
              </a:rPr>
              <a:t>thromboprophylaxis</a:t>
            </a:r>
            <a:endParaRPr lang="en-US" sz="1200" b="0" i="0" kern="1200" dirty="0" smtClean="0">
              <a:solidFill>
                <a:schemeClr val="tx1"/>
              </a:solidFill>
              <a:effectLst/>
              <a:latin typeface="Arial" charset="0"/>
              <a:ea typeface="MS PGothic" pitchFamily="34" charset="-128"/>
              <a:cs typeface="ＭＳ Ｐゴシック" charset="0"/>
            </a:endParaRPr>
          </a:p>
          <a:p>
            <a:r>
              <a:rPr lang="en-US" sz="1200" b="0" i="0" kern="1200" dirty="0" smtClean="0">
                <a:solidFill>
                  <a:schemeClr val="tx1"/>
                </a:solidFill>
                <a:effectLst/>
                <a:latin typeface="Arial" charset="0"/>
                <a:ea typeface="MS PGothic" pitchFamily="34" charset="-128"/>
                <a:cs typeface="ＭＳ Ｐゴシック" charset="0"/>
              </a:rPr>
              <a:t>These statements are consistent between ACOG, ACCP, and RCOG.</a:t>
            </a:r>
          </a:p>
          <a:p>
            <a:r>
              <a:rPr lang="en-US" dirty="0" smtClean="0">
                <a:effectLst/>
              </a:rPr>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25</a:t>
            </a:fld>
            <a:endParaRPr lang="en-US" altLang="en-US" dirty="0"/>
          </a:p>
        </p:txBody>
      </p:sp>
    </p:spTree>
    <p:extLst>
      <p:ext uri="{BB962C8B-B14F-4D97-AF65-F5344CB8AC3E}">
        <p14:creationId xmlns:p14="http://schemas.microsoft.com/office/powerpoint/2010/main" val="50415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sz="1000" dirty="0" smtClean="0"/>
          </a:p>
          <a:p>
            <a:r>
              <a:rPr lang="en-US" sz="1000" dirty="0"/>
              <a:t>Inherited and acquired thrombophilias increase the risk of VTE during pregnancy and postpartum period. This table lists the commonly encountered thrombophilias, and include the Factor V Leiden mutation, the prothrombin gene mutation, antithrombin III deficiency (&lt; 60% of normal), Protein C deficiency (&lt; 60% of normal), and Protein S deficiency (levels &lt; 30% and &lt; 24% of normal respectively during the second and third trimester). Factor V Leiden heterozygosity is the most common form of thrombophilia and confers 5- to 10-fold increased risk for VTE (5-12 per 1,000 deliveries). Risk is higher with a family or personal history of VTE. The prothrombin gene mutation is the second most common thrombophilia encountered in pregnancy and is associated with risk similar to factor V Leiden mutation. Patients who are homozygous for Factor V Leiden or the prothrombin gene mutation or are compound heterozygotes (carriers of both conditions) are at particularly high risk for VTE, with up to 10% of affected pregnancies experiencing acute VTE. </a:t>
            </a:r>
          </a:p>
          <a:p>
            <a:r>
              <a:rPr lang="en-US" sz="1000" dirty="0"/>
              <a:t> </a:t>
            </a:r>
          </a:p>
          <a:p>
            <a:r>
              <a:rPr lang="en-US" sz="1000" dirty="0"/>
              <a:t>Protein C and S deficiency may be associated with a 2-7% risk of VTE in pregnancy if a personal or family history of VTE is present. While antithrombin III deficiency is a rare condition, it is associated with a very high risk for VTE, particularly in the presence of family or personal history of VTE. We recommend that all pregnant women with thrombophilias receive an individualized plan for anticoagulation during pregnancy and postpartum based on their risk profile. </a:t>
            </a:r>
          </a:p>
          <a:p>
            <a:r>
              <a:rPr lang="en-US" sz="800" dirty="0" smtClean="0"/>
              <a:t>---</a:t>
            </a:r>
            <a:endParaRPr lang="en-US" sz="800" dirty="0"/>
          </a:p>
          <a:p>
            <a:r>
              <a:rPr lang="en-US" sz="800" dirty="0"/>
              <a:t>Sources: </a:t>
            </a:r>
          </a:p>
          <a:p>
            <a:pPr defTabSz="906902">
              <a:defRPr/>
            </a:pPr>
            <a:r>
              <a:rPr lang="en-US" altLang="en-US" sz="800" kern="0" dirty="0">
                <a:latin typeface="Arial" panose="020B0604020202020204" pitchFamily="34" charset="0"/>
              </a:rPr>
              <a:t>ACOG Practice Bulletin  No 138, 2013 &amp; 132, 2012</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26</a:t>
            </a:fld>
            <a:endParaRPr lang="en-US" altLang="en-US" dirty="0"/>
          </a:p>
        </p:txBody>
      </p:sp>
    </p:spTree>
    <p:extLst>
      <p:ext uri="{BB962C8B-B14F-4D97-AF65-F5344CB8AC3E}">
        <p14:creationId xmlns:p14="http://schemas.microsoft.com/office/powerpoint/2010/main" val="1309229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baseline="0" dirty="0" smtClean="0"/>
              <a:t>MOST MAJOR GUIDELINES AGREE--- LMWH IS  PREFERRED MEDICATION CHOICE FOR OUTPATIENT ANTEPARTUM PROPHYLAXIS </a:t>
            </a:r>
          </a:p>
          <a:p>
            <a:r>
              <a:rPr lang="en-US" dirty="0"/>
              <a:t>Decisions as to dose and type of heparin are based on balancing the risk of thromboembolism against the risk of complications associated with heparin use</a:t>
            </a:r>
            <a:r>
              <a:rPr lang="en-US" dirty="0" smtClean="0">
                <a:effectLst/>
              </a:rPr>
              <a:t> </a:t>
            </a:r>
          </a:p>
          <a:p>
            <a:endParaRPr lang="en-US" dirty="0" smtClean="0">
              <a:effectLst/>
            </a:endParaRPr>
          </a:p>
          <a:p>
            <a:pPr defTabSz="906902">
              <a:defRPr/>
            </a:pPr>
            <a:r>
              <a:rPr lang="en-US" sz="800" dirty="0">
                <a:solidFill>
                  <a:srgbClr val="000000"/>
                </a:solidFill>
              </a:rPr>
              <a:t>Source: </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27</a:t>
            </a:fld>
            <a:endParaRPr lang="en-US" altLang="en-US" dirty="0"/>
          </a:p>
        </p:txBody>
      </p:sp>
    </p:spTree>
    <p:extLst>
      <p:ext uri="{BB962C8B-B14F-4D97-AF65-F5344CB8AC3E}">
        <p14:creationId xmlns:p14="http://schemas.microsoft.com/office/powerpoint/2010/main" val="103409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28</a:t>
            </a:fld>
            <a:endParaRPr lang="en-US" altLang="en-US" dirty="0"/>
          </a:p>
        </p:txBody>
      </p:sp>
    </p:spTree>
    <p:extLst>
      <p:ext uri="{BB962C8B-B14F-4D97-AF65-F5344CB8AC3E}">
        <p14:creationId xmlns:p14="http://schemas.microsoft.com/office/powerpoint/2010/main" val="180757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Consistent with National Partnership for Maternal Safety (NPMS) VTE bundle</a:t>
            </a:r>
          </a:p>
          <a:p>
            <a:endParaRPr lang="en-US"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29</a:t>
            </a:fld>
            <a:endParaRPr lang="en-US" altLang="en-US" dirty="0"/>
          </a:p>
        </p:txBody>
      </p:sp>
    </p:spTree>
    <p:extLst>
      <p:ext uri="{BB962C8B-B14F-4D97-AF65-F5344CB8AC3E}">
        <p14:creationId xmlns:p14="http://schemas.microsoft.com/office/powerpoint/2010/main" val="1584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baseline="0" dirty="0" smtClean="0"/>
          </a:p>
          <a:p>
            <a:r>
              <a:rPr lang="en-US" baseline="0" dirty="0" smtClean="0"/>
              <a:t>Task force composed of experts in maternal fetal medicine, obstetrics, pharmacy, maternity nursing, anesthesia, sociology, quality improvement and a patient advocate</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a:t>
            </a:fld>
            <a:endParaRPr lang="en-US" altLang="en-US" dirty="0"/>
          </a:p>
        </p:txBody>
      </p:sp>
    </p:spTree>
    <p:extLst>
      <p:ext uri="{BB962C8B-B14F-4D97-AF65-F5344CB8AC3E}">
        <p14:creationId xmlns:p14="http://schemas.microsoft.com/office/powerpoint/2010/main" val="93774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Major guidelines</a:t>
            </a:r>
            <a:r>
              <a:rPr lang="en-US" baseline="0" dirty="0" smtClean="0"/>
              <a:t> from these groups agree that pregnant women at high risk for VTE should be identified at first prenatal visit</a:t>
            </a:r>
          </a:p>
          <a:p>
            <a:endParaRPr lang="en-US" baseline="0" dirty="0" smtClean="0"/>
          </a:p>
          <a:p>
            <a:r>
              <a:rPr lang="en-US" sz="800"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30</a:t>
            </a:fld>
            <a:endParaRPr lang="en-US" altLang="en-US" dirty="0"/>
          </a:p>
        </p:txBody>
      </p:sp>
    </p:spTree>
    <p:extLst>
      <p:ext uri="{BB962C8B-B14F-4D97-AF65-F5344CB8AC3E}">
        <p14:creationId xmlns:p14="http://schemas.microsoft.com/office/powerpoint/2010/main" val="201843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pPr defTabSz="906902" eaLnBrk="1" fontAlgn="auto" hangingPunct="1">
              <a:spcBef>
                <a:spcPts val="0"/>
              </a:spcBef>
              <a:spcAft>
                <a:spcPts val="0"/>
              </a:spcAft>
              <a:defRPr/>
            </a:pPr>
            <a:r>
              <a:rPr lang="en-US" dirty="0" smtClean="0"/>
              <a:t>This algorithm</a:t>
            </a:r>
            <a:r>
              <a:rPr lang="en-US" baseline="0" dirty="0" smtClean="0"/>
              <a:t> walks the clinician through the screening questions, follow up questions and recommended management for assessing maternal VTE risk at first prenatal visit.</a:t>
            </a:r>
          </a:p>
          <a:p>
            <a:pPr defTabSz="906902" eaLnBrk="1" fontAlgn="auto" hangingPunct="1">
              <a:spcBef>
                <a:spcPts val="0"/>
              </a:spcBef>
              <a:spcAft>
                <a:spcPts val="0"/>
              </a:spcAft>
              <a:defRPr/>
            </a:pPr>
            <a:endParaRPr lang="en-US" baseline="0"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31</a:t>
            </a:fld>
            <a:endParaRPr lang="en-US" altLang="en-US" dirty="0"/>
          </a:p>
        </p:txBody>
      </p:sp>
    </p:spTree>
    <p:extLst>
      <p:ext uri="{BB962C8B-B14F-4D97-AF65-F5344CB8AC3E}">
        <p14:creationId xmlns:p14="http://schemas.microsoft.com/office/powerpoint/2010/main" val="1129039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r>
              <a:rPr lang="en-US" dirty="0" smtClean="0"/>
              <a:t>3 BUCKETS approach</a:t>
            </a:r>
          </a:p>
          <a:p>
            <a:r>
              <a:rPr lang="en-US" dirty="0" smtClean="0"/>
              <a:t>This table is a summary of the</a:t>
            </a:r>
            <a:r>
              <a:rPr lang="en-US" baseline="0" dirty="0" smtClean="0"/>
              <a:t> “3 bucket model” a nationally recognized framework coined by Gregory Maynard, MD, for stratifying risk into low, medium, and high levels, with appropriate thromboprophylaxis approaches for each VTE risk level. This can used to assess risk at the</a:t>
            </a:r>
            <a:r>
              <a:rPr lang="en-US" dirty="0" smtClean="0"/>
              <a:t> first prenatal visit.  Some providers like this approach while others like to use the approach listed in the prior</a:t>
            </a:r>
            <a:r>
              <a:rPr lang="en-US" baseline="0" dirty="0" smtClean="0"/>
              <a:t> slide (Algorithm 1)</a:t>
            </a:r>
          </a:p>
          <a:p>
            <a:endParaRPr lang="en-US" baseline="0"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32</a:t>
            </a:fld>
            <a:endParaRPr lang="en-US" altLang="en-US" dirty="0"/>
          </a:p>
        </p:txBody>
      </p:sp>
    </p:spTree>
    <p:extLst>
      <p:ext uri="{BB962C8B-B14F-4D97-AF65-F5344CB8AC3E}">
        <p14:creationId xmlns:p14="http://schemas.microsoft.com/office/powerpoint/2010/main" val="2450701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Time</a:t>
            </a:r>
            <a:r>
              <a:rPr lang="en-US" baseline="0" dirty="0" smtClean="0"/>
              <a:t> point 2 – antepartum hospitalization – not the birth hospitalization</a:t>
            </a:r>
          </a:p>
          <a:p>
            <a:endParaRPr lang="en-US" baseline="0" dirty="0" smtClean="0"/>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33</a:t>
            </a:fld>
            <a:endParaRPr lang="en-US" altLang="en-US" dirty="0"/>
          </a:p>
        </p:txBody>
      </p:sp>
    </p:spTree>
    <p:extLst>
      <p:ext uri="{BB962C8B-B14F-4D97-AF65-F5344CB8AC3E}">
        <p14:creationId xmlns:p14="http://schemas.microsoft.com/office/powerpoint/2010/main" val="1211312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smtClean="0"/>
              <a:t>No additional talking points</a:t>
            </a:r>
          </a:p>
          <a:p>
            <a:endParaRPr lang="en-US" dirty="0" smtClean="0"/>
          </a:p>
          <a:p>
            <a:r>
              <a:rPr lang="en-US" dirty="0" smtClean="0"/>
              <a:t>---</a:t>
            </a:r>
          </a:p>
          <a:p>
            <a:r>
              <a:rPr lang="en-US" sz="800" dirty="0" smtClean="0"/>
              <a:t>Sources:</a:t>
            </a:r>
          </a:p>
          <a:p>
            <a:pPr defTabSz="906902">
              <a:defRPr/>
            </a:pPr>
            <a:r>
              <a:rPr lang="en-US" altLang="en-US" sz="800" kern="0" dirty="0" err="1">
                <a:solidFill>
                  <a:srgbClr val="000000"/>
                </a:solidFill>
              </a:rPr>
              <a:t>D’Alton</a:t>
            </a:r>
            <a:r>
              <a:rPr lang="en-US" altLang="en-US" sz="800" kern="0" dirty="0">
                <a:solidFill>
                  <a:srgbClr val="000000"/>
                </a:solidFill>
              </a:rPr>
              <a:t>, Friedman et </a:t>
            </a:r>
            <a:r>
              <a:rPr lang="en-US" altLang="en-US" sz="800" kern="0" dirty="0" err="1">
                <a:solidFill>
                  <a:srgbClr val="000000"/>
                </a:solidFill>
              </a:rPr>
              <a:t>al,Obstet</a:t>
            </a:r>
            <a:r>
              <a:rPr lang="en-US" altLang="en-US" sz="800" kern="0" dirty="0">
                <a:solidFill>
                  <a:srgbClr val="000000"/>
                </a:solidFill>
              </a:rPr>
              <a:t> </a:t>
            </a:r>
            <a:r>
              <a:rPr lang="en-US" altLang="en-US" sz="800" kern="0" dirty="0" err="1">
                <a:solidFill>
                  <a:srgbClr val="000000"/>
                </a:solidFill>
              </a:rPr>
              <a:t>Gynecol</a:t>
            </a:r>
            <a:r>
              <a:rPr lang="en-US" altLang="en-US" sz="800" kern="0" dirty="0">
                <a:solidFill>
                  <a:srgbClr val="000000"/>
                </a:solidFill>
              </a:rPr>
              <a:t> 2016;128:688–98,RCOG Green-top Guideline No. 37a April 2015</a:t>
            </a:r>
          </a:p>
          <a:p>
            <a:pPr defTabSz="906902">
              <a:defRPr/>
            </a:pP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34</a:t>
            </a:fld>
            <a:endParaRPr lang="en-US" altLang="en-US" dirty="0"/>
          </a:p>
        </p:txBody>
      </p:sp>
    </p:spTree>
    <p:extLst>
      <p:ext uri="{BB962C8B-B14F-4D97-AF65-F5344CB8AC3E}">
        <p14:creationId xmlns:p14="http://schemas.microsoft.com/office/powerpoint/2010/main" val="17387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u="none" dirty="0">
                <a:solidFill>
                  <a:prstClr val="black"/>
                </a:solidFill>
                <a:latin typeface="Calibri"/>
                <a:cs typeface="+mn-cs"/>
              </a:rPr>
              <a:t>NPMS AND ACCP 2012 refers to </a:t>
            </a:r>
            <a:r>
              <a:rPr lang="en-US" sz="1200" u="none" kern="1200" dirty="0" smtClean="0">
                <a:solidFill>
                  <a:prstClr val="black"/>
                </a:solidFill>
                <a:latin typeface="Calibri"/>
                <a:ea typeface="MS PGothic" pitchFamily="34" charset="-128"/>
                <a:cs typeface="ＭＳ Ｐゴシック" charset="0"/>
              </a:rPr>
              <a:t>PADUA </a:t>
            </a:r>
            <a:r>
              <a:rPr lang="en-US" u="none" dirty="0" smtClean="0">
                <a:solidFill>
                  <a:prstClr val="black"/>
                </a:solidFill>
                <a:latin typeface="Calibri"/>
                <a:ea typeface="+mn-ea"/>
                <a:cs typeface="+mn-cs"/>
              </a:rPr>
              <a:t>2010 PROSPECTIVE </a:t>
            </a:r>
            <a:r>
              <a:rPr lang="en-US" u="none" dirty="0">
                <a:solidFill>
                  <a:prstClr val="black"/>
                </a:solidFill>
                <a:latin typeface="Calibri"/>
                <a:ea typeface="+mn-ea"/>
                <a:cs typeface="+mn-cs"/>
              </a:rPr>
              <a:t>COHORT </a:t>
            </a:r>
            <a:r>
              <a:rPr lang="en-US" u="none" dirty="0" smtClean="0">
                <a:solidFill>
                  <a:prstClr val="black"/>
                </a:solidFill>
                <a:latin typeface="Calibri"/>
                <a:ea typeface="+mn-ea"/>
                <a:cs typeface="+mn-cs"/>
              </a:rPr>
              <a:t>- </a:t>
            </a:r>
            <a:r>
              <a:rPr lang="en-US" u="none" dirty="0">
                <a:solidFill>
                  <a:prstClr val="black"/>
                </a:solidFill>
                <a:latin typeface="Calibri"/>
                <a:ea typeface="+mn-ea"/>
                <a:cs typeface="+mn-cs"/>
              </a:rPr>
              <a:t>non surgical hospitalized patients with a </a:t>
            </a:r>
            <a:r>
              <a:rPr lang="en-US" b="1" u="none" dirty="0">
                <a:solidFill>
                  <a:prstClr val="black"/>
                </a:solidFill>
                <a:latin typeface="Calibri"/>
                <a:ea typeface="+mn-ea"/>
                <a:cs typeface="+mn-cs"/>
              </a:rPr>
              <a:t>score &gt;/= </a:t>
            </a:r>
            <a:r>
              <a:rPr lang="en-US" b="1" u="none" dirty="0" smtClean="0">
                <a:solidFill>
                  <a:prstClr val="black"/>
                </a:solidFill>
                <a:latin typeface="Calibri"/>
                <a:ea typeface="+mn-ea"/>
                <a:cs typeface="+mn-cs"/>
              </a:rPr>
              <a:t>4 </a:t>
            </a:r>
            <a:r>
              <a:rPr lang="en-US" b="0" u="none" dirty="0" smtClean="0">
                <a:solidFill>
                  <a:prstClr val="black"/>
                </a:solidFill>
                <a:latin typeface="Calibri"/>
                <a:ea typeface="+mn-ea"/>
                <a:cs typeface="+mn-cs"/>
              </a:rPr>
              <a:t>are</a:t>
            </a:r>
            <a:r>
              <a:rPr lang="en-US" b="0" u="none" baseline="0" dirty="0" smtClean="0">
                <a:solidFill>
                  <a:prstClr val="black"/>
                </a:solidFill>
                <a:latin typeface="Calibri"/>
                <a:ea typeface="+mn-ea"/>
                <a:cs typeface="+mn-cs"/>
              </a:rPr>
              <a:t> at</a:t>
            </a:r>
            <a:r>
              <a:rPr lang="en-US" b="1" u="none" dirty="0" smtClean="0">
                <a:solidFill>
                  <a:prstClr val="black"/>
                </a:solidFill>
                <a:latin typeface="Calibri"/>
                <a:ea typeface="+mn-ea"/>
                <a:cs typeface="+mn-cs"/>
              </a:rPr>
              <a:t> </a:t>
            </a:r>
            <a:r>
              <a:rPr lang="en-US" b="1" u="none" dirty="0">
                <a:solidFill>
                  <a:prstClr val="black"/>
                </a:solidFill>
                <a:latin typeface="Calibri"/>
                <a:ea typeface="+mn-ea"/>
                <a:cs typeface="+mn-cs"/>
              </a:rPr>
              <a:t>11% VTE </a:t>
            </a:r>
            <a:r>
              <a:rPr lang="en-US" u="none" dirty="0">
                <a:solidFill>
                  <a:prstClr val="black"/>
                </a:solidFill>
                <a:latin typeface="Calibri"/>
                <a:ea typeface="+mn-ea"/>
                <a:cs typeface="+mn-cs"/>
              </a:rPr>
              <a:t>risk without prophylaxis </a:t>
            </a:r>
            <a:r>
              <a:rPr lang="en-US" b="1" u="none" dirty="0">
                <a:solidFill>
                  <a:prstClr val="black"/>
                </a:solidFill>
                <a:latin typeface="Calibri"/>
                <a:ea typeface="+mn-ea"/>
                <a:cs typeface="+mn-cs"/>
              </a:rPr>
              <a:t>versus 2% risk </a:t>
            </a:r>
            <a:r>
              <a:rPr lang="en-US" u="none" dirty="0">
                <a:solidFill>
                  <a:prstClr val="black"/>
                </a:solidFill>
                <a:latin typeface="Calibri"/>
                <a:ea typeface="+mn-ea"/>
                <a:cs typeface="+mn-cs"/>
              </a:rPr>
              <a:t>of VTE </a:t>
            </a:r>
            <a:r>
              <a:rPr lang="en-US" b="1" u="none" dirty="0">
                <a:solidFill>
                  <a:prstClr val="black"/>
                </a:solidFill>
                <a:latin typeface="Calibri"/>
                <a:ea typeface="+mn-ea"/>
                <a:cs typeface="+mn-cs"/>
              </a:rPr>
              <a:t>with prophylaxis.</a:t>
            </a:r>
          </a:p>
          <a:p>
            <a:r>
              <a:rPr lang="en-US" u="none" dirty="0"/>
              <a:t>The OB modified Padua scoring system demonstrates that bed rest with bathroom privileges for &gt;72 hours is the only temporary risk factor with risk comparable to a personal history of VTE or thrombophilia, conditions for which there are consensus recommendations for pharmacological prophylaxis </a:t>
            </a:r>
          </a:p>
          <a:p>
            <a:endParaRPr lang="en-US" dirty="0"/>
          </a:p>
          <a:p>
            <a:r>
              <a:rPr lang="en-US" dirty="0" smtClean="0"/>
              <a:t>---</a:t>
            </a:r>
          </a:p>
          <a:p>
            <a:r>
              <a:rPr lang="en-US" sz="800" dirty="0" smtClean="0"/>
              <a:t>Sources</a:t>
            </a:r>
            <a:r>
              <a:rPr lang="en-US" sz="800" dirty="0"/>
              <a:t>:</a:t>
            </a:r>
          </a:p>
          <a:p>
            <a:r>
              <a:rPr lang="en-US" sz="800" dirty="0" err="1"/>
              <a:t>Barbar</a:t>
            </a:r>
            <a:r>
              <a:rPr lang="en-US" sz="800" dirty="0"/>
              <a:t>, </a:t>
            </a:r>
            <a:r>
              <a:rPr lang="en-US" sz="800" dirty="0" err="1"/>
              <a:t>Noventa</a:t>
            </a:r>
            <a:r>
              <a:rPr lang="en-US" sz="800" dirty="0"/>
              <a:t> et al. 2010; </a:t>
            </a:r>
            <a:r>
              <a:rPr lang="en-US" sz="800" dirty="0" err="1"/>
              <a:t>D’Alton</a:t>
            </a:r>
            <a:r>
              <a:rPr lang="en-US" sz="800" dirty="0"/>
              <a:t>, Friedman et al. 2016; Harris, </a:t>
            </a:r>
            <a:r>
              <a:rPr lang="en-US" sz="800" dirty="0" err="1"/>
              <a:t>Sulmers</a:t>
            </a:r>
            <a:r>
              <a:rPr lang="en-US" sz="800" dirty="0"/>
              <a:t> et al. 2016</a:t>
            </a:r>
          </a:p>
          <a:p>
            <a:pPr defTabSz="906902">
              <a:defRPr/>
            </a:pP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35</a:t>
            </a:fld>
            <a:endParaRPr lang="en-US" altLang="en-US" dirty="0"/>
          </a:p>
        </p:txBody>
      </p:sp>
    </p:spTree>
    <p:extLst>
      <p:ext uri="{BB962C8B-B14F-4D97-AF65-F5344CB8AC3E}">
        <p14:creationId xmlns:p14="http://schemas.microsoft.com/office/powerpoint/2010/main" val="614754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endParaRPr lang="en-US" baseline="0" dirty="0" smtClean="0"/>
          </a:p>
          <a:p>
            <a:r>
              <a:rPr lang="en-US" dirty="0"/>
              <a:t>Despite efforts to improve ambulation, two recent large cohorts of pregnant patients demonstrated that non-delivery antepartum hospitalization was associated with a </a:t>
            </a:r>
            <a:r>
              <a:rPr lang="en-US" dirty="0" smtClean="0"/>
              <a:t>12-18 </a:t>
            </a:r>
            <a:r>
              <a:rPr lang="en-US" dirty="0"/>
              <a:t>fold higher risks of VTE</a:t>
            </a:r>
          </a:p>
          <a:p>
            <a:endParaRPr lang="en-US" dirty="0" smtClean="0"/>
          </a:p>
          <a:p>
            <a:r>
              <a:rPr lang="en-US" dirty="0" smtClean="0"/>
              <a:t>*Sultan- “The association between admission and venous thromboembolism remained when we restricted our analysis to women without medical comorbidities including obesity, cardiac disease, and varicose veins”.</a:t>
            </a:r>
          </a:p>
          <a:p>
            <a:endParaRPr lang="en-US" dirty="0" smtClean="0"/>
          </a:p>
          <a:p>
            <a:r>
              <a:rPr lang="en-US" sz="800" dirty="0" smtClean="0"/>
              <a:t>---</a:t>
            </a:r>
          </a:p>
          <a:p>
            <a:r>
              <a:rPr lang="en-US" sz="800" dirty="0" smtClean="0"/>
              <a:t>Sources:</a:t>
            </a:r>
          </a:p>
          <a:p>
            <a:pPr defTabSz="906902">
              <a:defRPr/>
            </a:pPr>
            <a:r>
              <a:rPr lang="en-US" sz="800" dirty="0">
                <a:ea typeface="Calibri" panose="020F0502020204030204" pitchFamily="34" charset="0"/>
                <a:cs typeface="Times New Roman" panose="02020603050405020304" pitchFamily="18" charset="0"/>
              </a:rPr>
              <a:t>Sultan, et al. BMJ. (2013 Nov); 7: 347, </a:t>
            </a:r>
          </a:p>
          <a:p>
            <a:pPr defTabSz="906902">
              <a:defRPr/>
            </a:pPr>
            <a:r>
              <a:rPr lang="en-US" sz="800" dirty="0" err="1">
                <a:ea typeface="Calibri" panose="020F0502020204030204" pitchFamily="34" charset="0"/>
                <a:cs typeface="Times New Roman" panose="02020603050405020304" pitchFamily="18" charset="0"/>
              </a:rPr>
              <a:t>Virkus</a:t>
            </a:r>
            <a:r>
              <a:rPr lang="en-US" sz="800" dirty="0">
                <a:ea typeface="Calibri" panose="020F0502020204030204" pitchFamily="34" charset="0"/>
                <a:cs typeface="Times New Roman" panose="02020603050405020304" pitchFamily="18" charset="0"/>
              </a:rPr>
              <a:t> et. al. 2014 </a:t>
            </a:r>
            <a:r>
              <a:rPr lang="en-US" sz="800" dirty="0" err="1">
                <a:ea typeface="Calibri" panose="020F0502020204030204" pitchFamily="34" charset="0"/>
                <a:cs typeface="Times New Roman" panose="02020603050405020304" pitchFamily="18" charset="0"/>
              </a:rPr>
              <a:t>PLoS</a:t>
            </a:r>
            <a:r>
              <a:rPr lang="en-US" sz="800" dirty="0">
                <a:ea typeface="Calibri" panose="020F0502020204030204" pitchFamily="34" charset="0"/>
                <a:cs typeface="Times New Roman" panose="02020603050405020304" pitchFamily="18" charset="0"/>
              </a:rPr>
              <a:t> ONE 9(5): e96495. doi:10.1371/journal.pone.0096495</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36</a:t>
            </a:fld>
            <a:endParaRPr lang="en-US" altLang="en-US" dirty="0"/>
          </a:p>
        </p:txBody>
      </p:sp>
    </p:spTree>
    <p:extLst>
      <p:ext uri="{BB962C8B-B14F-4D97-AF65-F5344CB8AC3E}">
        <p14:creationId xmlns:p14="http://schemas.microsoft.com/office/powerpoint/2010/main" val="115079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a:t>Despite efforts to improve ambulation, two recent large cohorts of pregnant patients demonstrated that non-delivery antepartum hospitalization was associated with a 12-18 fold higher </a:t>
            </a:r>
            <a:r>
              <a:rPr lang="en-US" dirty="0" smtClean="0"/>
              <a:t>risk </a:t>
            </a:r>
            <a:r>
              <a:rPr lang="en-US" dirty="0"/>
              <a:t>of VTE. Evidence suggests that there is no advantage for prolonged bed rest or activity restriction for any of the common obstetrical conditions requiring hospitalization</a:t>
            </a:r>
            <a:r>
              <a:rPr lang="en-US" dirty="0" smtClean="0">
                <a:effectLst/>
              </a:rPr>
              <a:t> </a:t>
            </a:r>
          </a:p>
          <a:p>
            <a:endParaRPr lang="en-US" dirty="0" smtClean="0">
              <a:effectLst/>
            </a:endParaRPr>
          </a:p>
          <a:p>
            <a:r>
              <a:rPr lang="en-US" dirty="0" smtClean="0">
                <a:effectLst/>
              </a:rPr>
              <a:t>---</a:t>
            </a:r>
          </a:p>
          <a:p>
            <a:r>
              <a:rPr lang="en-US" sz="800" dirty="0" smtClean="0">
                <a:effectLst/>
              </a:rPr>
              <a:t>Source: </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37</a:t>
            </a:fld>
            <a:endParaRPr lang="en-US" altLang="en-US" dirty="0"/>
          </a:p>
        </p:txBody>
      </p:sp>
    </p:spTree>
    <p:extLst>
      <p:ext uri="{BB962C8B-B14F-4D97-AF65-F5344CB8AC3E}">
        <p14:creationId xmlns:p14="http://schemas.microsoft.com/office/powerpoint/2010/main" val="1723663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a:t>Evidence suggests that there is no advantage for prolonged bed rest or activity restriction for any of the common obstetrical conditions requiring hospitalization</a:t>
            </a:r>
            <a:r>
              <a:rPr lang="en-US" dirty="0" smtClean="0">
                <a:effectLst/>
              </a:rPr>
              <a:t> </a:t>
            </a:r>
          </a:p>
          <a:p>
            <a:endParaRPr lang="en-US" dirty="0" smtClean="0">
              <a:effectLst/>
            </a:endParaRPr>
          </a:p>
          <a:p>
            <a:r>
              <a:rPr lang="en-US"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i="1" dirty="0"/>
              <a:t> </a:t>
            </a:r>
          </a:p>
          <a:p>
            <a:endParaRPr lang="en-US" i="1" dirty="0"/>
          </a:p>
          <a:p>
            <a:r>
              <a:rPr lang="en-US" dirty="0" smtClean="0"/>
              <a:t>---</a:t>
            </a:r>
          </a:p>
          <a:p>
            <a:r>
              <a:rPr lang="en-US" sz="800" dirty="0" smtClean="0"/>
              <a:t>Sources</a:t>
            </a:r>
            <a:r>
              <a:rPr lang="en-US" sz="800" dirty="0"/>
              <a:t>:</a:t>
            </a:r>
          </a:p>
          <a:p>
            <a:pPr defTabSz="906902">
              <a:defRPr/>
            </a:pPr>
            <a:r>
              <a:rPr lang="en-US" sz="800" dirty="0" err="1"/>
              <a:t>Pashikanti</a:t>
            </a:r>
            <a:r>
              <a:rPr lang="en-US" sz="800" dirty="0"/>
              <a:t> 2012 et al, </a:t>
            </a:r>
            <a:r>
              <a:rPr lang="en-US" sz="800" u="sng" dirty="0" err="1">
                <a:ea typeface="Cambria" panose="02040503050406030204" pitchFamily="18" charset="0"/>
                <a:cs typeface="Times New Roman" panose="02020603050405020304" pitchFamily="18" charset="0"/>
              </a:rPr>
              <a:t>Clin</a:t>
            </a:r>
            <a:r>
              <a:rPr lang="en-US" sz="800" u="sng" dirty="0">
                <a:ea typeface="Cambria" panose="02040503050406030204" pitchFamily="18" charset="0"/>
                <a:cs typeface="Times New Roman" panose="02020603050405020304" pitchFamily="18" charset="0"/>
              </a:rPr>
              <a:t> Nurse Spec</a:t>
            </a:r>
            <a:r>
              <a:rPr lang="en-US" sz="800" dirty="0">
                <a:ea typeface="Cambria" panose="02040503050406030204" pitchFamily="18" charset="0"/>
                <a:cs typeface="Times New Roman" panose="02020603050405020304" pitchFamily="18" charset="0"/>
              </a:rPr>
              <a:t> 26(2): 87-94.</a:t>
            </a:r>
          </a:p>
          <a:p>
            <a:endParaRPr lang="en-US" sz="800" i="1" dirty="0"/>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38</a:t>
            </a:fld>
            <a:endParaRPr lang="en-US" altLang="en-US" dirty="0"/>
          </a:p>
        </p:txBody>
      </p:sp>
    </p:spTree>
    <p:extLst>
      <p:ext uri="{BB962C8B-B14F-4D97-AF65-F5344CB8AC3E}">
        <p14:creationId xmlns:p14="http://schemas.microsoft.com/office/powerpoint/2010/main" val="973118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133"/>
          <p:cNvSpPr>
            <a:spLocks noGrp="1" noRot="1" noChangeAspect="1" noTextEdit="1"/>
          </p:cNvSpPr>
          <p:nvPr>
            <p:ph type="sldImg"/>
          </p:nvPr>
        </p:nvSpPr>
        <p:spPr>
          <a:ln/>
        </p:spPr>
      </p:sp>
      <p:sp>
        <p:nvSpPr>
          <p:cNvPr id="95235" name="Shape 134"/>
          <p:cNvSpPr>
            <a:spLocks noGrp="1"/>
          </p:cNvSpPr>
          <p:nvPr>
            <p:ph type="body" sz="quarter"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a:p>
          <a:p>
            <a:r>
              <a:rPr lang="en-US" sz="1000"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sz="1000" i="1" dirty="0"/>
              <a:t> </a:t>
            </a:r>
          </a:p>
          <a:p>
            <a:endParaRPr lang="en-US" altLang="en-US" sz="1000" i="1" dirty="0">
              <a:sym typeface="Calibri" panose="020F0502020204030204" pitchFamily="34" charset="0"/>
            </a:endParaRPr>
          </a:p>
          <a:p>
            <a:pPr defTabSz="906902">
              <a:defRPr/>
            </a:pPr>
            <a:r>
              <a:rPr lang="en-US" sz="1000" dirty="0"/>
              <a:t>Despite efforts to improve ambulation, two recent large cohorts of pregnant patients demonstrated that non-delivery antepartum hospitalization was associated with a 12 to18-fold higher risk of VTE. VTE risk was highest for patients with length of stay ≥ 3 days; however, admission for &lt; 3 days was also associated with a 4-fold risk of VTE. Women with BMI </a:t>
            </a:r>
            <a:r>
              <a:rPr lang="en-US" sz="1000" u="sng" dirty="0"/>
              <a:t>&gt;</a:t>
            </a:r>
            <a:r>
              <a:rPr lang="en-US" sz="1000" dirty="0"/>
              <a:t> 30 kg/m</a:t>
            </a:r>
            <a:r>
              <a:rPr lang="en-US" sz="1000" baseline="30000" dirty="0"/>
              <a:t>2</a:t>
            </a:r>
            <a:r>
              <a:rPr lang="en-US" sz="1000" dirty="0"/>
              <a:t> and on bed rest combined with antepartum hospitalization may be at particularly high risk for VTE. VTE risk in hospitalized pregnant women approaches that of high-risk non-pregnant patients for whom VTE thromboprophylaxis is currently recommended, such as persons with prior events and high-risk thrombophilia. We support NPMS and RCOG recommendations for pharmacological thromboprophylaxis for all antepartum patients hospitalized for ≥ 72 hours who are not at high risk for bleeding or imminent delivery. </a:t>
            </a:r>
            <a:endParaRPr lang="en-US" altLang="en-US" sz="1000" dirty="0">
              <a:latin typeface="Calibri" panose="020F0502020204030204" pitchFamily="34" charset="0"/>
              <a:sym typeface="Calibri" panose="020F0502020204030204" pitchFamily="34" charset="0"/>
            </a:endParaRPr>
          </a:p>
          <a:p>
            <a:endParaRPr lang="en-US" altLang="en-US" dirty="0">
              <a:latin typeface="Calibri" panose="020F0502020204030204" pitchFamily="34" charset="0"/>
              <a:sym typeface="Calibri" panose="020F0502020204030204" pitchFamily="34" charset="0"/>
            </a:endParaRPr>
          </a:p>
          <a:p>
            <a:pPr defTabSz="906902">
              <a:defRPr/>
            </a:pPr>
            <a:r>
              <a:rPr lang="en-US" sz="800" dirty="0">
                <a:ea typeface="Calibri" panose="020F0502020204030204" pitchFamily="34" charset="0"/>
                <a:cs typeface="Times New Roman" panose="02020603050405020304" pitchFamily="18" charset="0"/>
              </a:rPr>
              <a:t>Sources:</a:t>
            </a:r>
          </a:p>
          <a:p>
            <a:pPr defTabSz="906902">
              <a:defRPr/>
            </a:pPr>
            <a:r>
              <a:rPr lang="en-US" sz="800" dirty="0">
                <a:ea typeface="Calibri" panose="020F0502020204030204" pitchFamily="34" charset="0"/>
                <a:cs typeface="Times New Roman" panose="02020603050405020304" pitchFamily="18" charset="0"/>
              </a:rPr>
              <a:t>Sultan, et al. BMJ. (2013 Nov); 7: 347, Virkus et. al. 2014 PLoS ONE 9(5): e96495. </a:t>
            </a:r>
            <a:r>
              <a:rPr lang="en-US" sz="800" dirty="0" smtClean="0">
                <a:ea typeface="Calibri" panose="020F0502020204030204" pitchFamily="34" charset="0"/>
                <a:cs typeface="Times New Roman" panose="02020603050405020304" pitchFamily="18" charset="0"/>
              </a:rPr>
              <a:t>doi:10.1371/journal.pone.0096495</a:t>
            </a: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dirty="0">
              <a:ea typeface="Calibri" panose="020F0502020204030204" pitchFamily="34" charset="0"/>
              <a:cs typeface="Times New Roman" panose="02020603050405020304" pitchFamily="18" charset="0"/>
            </a:endParaRPr>
          </a:p>
          <a:p>
            <a:endParaRPr lang="en-US" altLang="en-US"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5412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a:t>
            </a:fld>
            <a:endParaRPr lang="en-US" altLang="en-US" dirty="0"/>
          </a:p>
        </p:txBody>
      </p:sp>
    </p:spTree>
    <p:extLst>
      <p:ext uri="{BB962C8B-B14F-4D97-AF65-F5344CB8AC3E}">
        <p14:creationId xmlns:p14="http://schemas.microsoft.com/office/powerpoint/2010/main" val="1278899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133"/>
          <p:cNvSpPr>
            <a:spLocks noGrp="1" noRot="1" noChangeAspect="1" noTextEdit="1"/>
          </p:cNvSpPr>
          <p:nvPr>
            <p:ph type="sldImg"/>
          </p:nvPr>
        </p:nvSpPr>
        <p:spPr>
          <a:ln/>
        </p:spPr>
      </p:sp>
      <p:sp>
        <p:nvSpPr>
          <p:cNvPr id="95235" name="Shape 134"/>
          <p:cNvSpPr>
            <a:spLocks noGrp="1"/>
          </p:cNvSpPr>
          <p:nvPr>
            <p:ph type="body" sz="quarter"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a:p>
          <a:p>
            <a:pPr defTabSz="906902">
              <a:defRPr/>
            </a:pPr>
            <a:r>
              <a:rPr lang="en-US"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i="1" dirty="0"/>
              <a:t> </a:t>
            </a:r>
            <a:endParaRPr lang="en-US" dirty="0"/>
          </a:p>
          <a:p>
            <a:endParaRPr lang="en-US" dirty="0"/>
          </a:p>
          <a:p>
            <a:pPr defTabSz="906902">
              <a:defRPr/>
            </a:pPr>
            <a:r>
              <a:rPr lang="en-US" dirty="0" smtClean="0">
                <a:ea typeface="Calibri" panose="020F0502020204030204" pitchFamily="34" charset="0"/>
                <a:cs typeface="Times New Roman" panose="02020603050405020304" pitchFamily="18" charset="0"/>
              </a:rPr>
              <a:t>---</a:t>
            </a:r>
          </a:p>
          <a:p>
            <a:pPr defTabSz="906902">
              <a:defRPr/>
            </a:pPr>
            <a:r>
              <a:rPr lang="en-US" sz="800" dirty="0" smtClean="0">
                <a:ea typeface="Calibri" panose="020F0502020204030204" pitchFamily="34" charset="0"/>
                <a:cs typeface="Times New Roman" panose="02020603050405020304" pitchFamily="18" charset="0"/>
              </a:rPr>
              <a:t>Source</a:t>
            </a:r>
            <a:r>
              <a:rPr lang="en-US" sz="800" dirty="0">
                <a:ea typeface="Calibri" panose="020F0502020204030204" pitchFamily="34" charset="0"/>
                <a:cs typeface="Times New Roman" panose="02020603050405020304" pitchFamily="18" charset="0"/>
              </a:rPr>
              <a:t>:</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Tree>
    <p:extLst>
      <p:ext uri="{BB962C8B-B14F-4D97-AF65-F5344CB8AC3E}">
        <p14:creationId xmlns:p14="http://schemas.microsoft.com/office/powerpoint/2010/main" val="166538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ea typeface="Arial" charset="0"/>
              <a:cs typeface="Arial" charset="0"/>
            </a:endParaRPr>
          </a:p>
          <a:p>
            <a:r>
              <a:rPr lang="en-US" dirty="0">
                <a:ea typeface="Arial" charset="0"/>
                <a:cs typeface="Arial" charset="0"/>
              </a:rPr>
              <a:t>Algorithm 2: Antepartum Hospitalization: Maternal VTE  Risk Assessment provides a decision pathway to determine risk and the associated treatment recommendations.  This is a repeat of the previous slide’s tables but now in the format of questions</a:t>
            </a:r>
          </a:p>
          <a:p>
            <a:endParaRPr lang="en-US" dirty="0">
              <a:ea typeface="Arial" charset="0"/>
              <a:cs typeface="Arial" charset="0"/>
            </a:endParaRP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41</a:t>
            </a:fld>
            <a:endParaRPr lang="en-US" altLang="en-US" dirty="0"/>
          </a:p>
        </p:txBody>
      </p:sp>
    </p:spTree>
    <p:extLst>
      <p:ext uri="{BB962C8B-B14F-4D97-AF65-F5344CB8AC3E}">
        <p14:creationId xmlns:p14="http://schemas.microsoft.com/office/powerpoint/2010/main" val="4191737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Patient’s last dose of anticoagulant medication is associated with requisite delay prior to safe administration of regional anesthesia ( Spinal hematoma may occur which frequently results in paralysis). Moreover general anesthesia may also have severe complications especially in patients with a compromised airway precluding safe general anesthesia. Consultation and ongoing collaboration with Anesthesia is strongly recommended to individualize the choice and dose of pharmacological prophylaxis.</a:t>
            </a:r>
          </a:p>
          <a:p>
            <a:r>
              <a:rPr lang="en-US" dirty="0" smtClean="0"/>
              <a:t> If appropriate, low dose UFH 5000 units every 12 hours may facilitate </a:t>
            </a:r>
            <a:r>
              <a:rPr lang="en-US" dirty="0" err="1" smtClean="0"/>
              <a:t>neuraxial</a:t>
            </a:r>
            <a:r>
              <a:rPr lang="en-US" dirty="0" smtClean="0"/>
              <a:t> anesthesia</a:t>
            </a:r>
          </a:p>
          <a:p>
            <a:endParaRPr lang="en-US"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42</a:t>
            </a:fld>
            <a:endParaRPr lang="en-US" altLang="en-US" dirty="0"/>
          </a:p>
        </p:txBody>
      </p:sp>
    </p:spTree>
    <p:extLst>
      <p:ext uri="{BB962C8B-B14F-4D97-AF65-F5344CB8AC3E}">
        <p14:creationId xmlns:p14="http://schemas.microsoft.com/office/powerpoint/2010/main" val="1800605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Birth hospitalization recommendations to follow</a:t>
            </a:r>
          </a:p>
          <a:p>
            <a:endParaRPr lang="en-US"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sz="800"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43</a:t>
            </a:fld>
            <a:endParaRPr lang="en-US" altLang="en-US" dirty="0"/>
          </a:p>
        </p:txBody>
      </p:sp>
    </p:spTree>
    <p:extLst>
      <p:ext uri="{BB962C8B-B14F-4D97-AF65-F5344CB8AC3E}">
        <p14:creationId xmlns:p14="http://schemas.microsoft.com/office/powerpoint/2010/main" val="1774468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Risk Factors other than prior VTE events or thrombophilia's warrant pharmacologic prophylaxis based on epidemiologic</a:t>
            </a:r>
            <a:r>
              <a:rPr lang="en-US" baseline="0" dirty="0" smtClean="0"/>
              <a:t> and observational data. </a:t>
            </a:r>
          </a:p>
          <a:p>
            <a:endParaRPr lang="en-US" baseline="0" dirty="0" smtClean="0"/>
          </a:p>
          <a:p>
            <a:r>
              <a:rPr lang="en-US" baseline="0" dirty="0" smtClean="0"/>
              <a:t>There is a clinical need </a:t>
            </a:r>
            <a:r>
              <a:rPr lang="en-US" dirty="0" smtClean="0"/>
              <a:t> for pragmatic specific RISK ASSESSMENT ON ADMISSION TO LABOR &amp; DELIVERY AND POSTPARTUM. </a:t>
            </a:r>
          </a:p>
          <a:p>
            <a:r>
              <a:rPr lang="en-US" dirty="0" smtClean="0"/>
              <a:t>Risk assessment models</a:t>
            </a:r>
            <a:r>
              <a:rPr lang="en-US" baseline="0" dirty="0" smtClean="0"/>
              <a:t> are a tool to assist with identification and quantification of VTE risk </a:t>
            </a:r>
            <a:r>
              <a:rPr lang="en-US" dirty="0" smtClean="0"/>
              <a:t> </a:t>
            </a:r>
          </a:p>
          <a:p>
            <a:endParaRPr lang="en-US" dirty="0" smtClean="0"/>
          </a:p>
          <a:p>
            <a:r>
              <a:rPr lang="en-US" sz="800" dirty="0" smtClean="0"/>
              <a:t>---</a:t>
            </a:r>
          </a:p>
          <a:p>
            <a:r>
              <a:rPr lang="en-US" sz="800" dirty="0" smtClean="0"/>
              <a:t>Source:</a:t>
            </a:r>
          </a:p>
          <a:p>
            <a:pPr defTabSz="906902">
              <a:defRPr/>
            </a:pPr>
            <a:r>
              <a:rPr lang="en-US" sz="800" dirty="0"/>
              <a:t>ACOG Practice Bulletin  No 123, 2011</a:t>
            </a:r>
          </a:p>
          <a:p>
            <a:endParaRPr lang="en-US" dirty="0" smtClean="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44</a:t>
            </a:fld>
            <a:endParaRPr lang="en-US" altLang="en-US" dirty="0"/>
          </a:p>
        </p:txBody>
      </p:sp>
    </p:spTree>
    <p:extLst>
      <p:ext uri="{BB962C8B-B14F-4D97-AF65-F5344CB8AC3E}">
        <p14:creationId xmlns:p14="http://schemas.microsoft.com/office/powerpoint/2010/main" val="507667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r>
              <a:rPr lang="en-US" sz="1000" dirty="0" smtClean="0"/>
              <a:t>Hospitals </a:t>
            </a:r>
            <a:r>
              <a:rPr lang="en-US" sz="1000" dirty="0"/>
              <a:t>providing maternity care should implement uniform VTE prophylaxis strategies for childbearing women. Because no high-quality data has established which approach is best, hospital leaders should choose a strategy that best fits their patient population, local resources, and factors such as availability of electronic medical record (EMR) decision support</a:t>
            </a:r>
            <a:r>
              <a:rPr lang="en-US" sz="1000" dirty="0" smtClean="0"/>
              <a:t>.</a:t>
            </a:r>
            <a:endParaRPr lang="en-US" sz="1000" dirty="0"/>
          </a:p>
          <a:p>
            <a:endParaRPr lang="en-US" sz="1000" dirty="0"/>
          </a:p>
          <a:p>
            <a:pPr defTabSz="906902">
              <a:defRPr/>
            </a:pPr>
            <a:r>
              <a:rPr lang="en-US" sz="1000" dirty="0"/>
              <a:t>Given the evidence gap described above, data from the CA-PAMR was analyzed to determine which factors placed women in California at highest risk for death from VTE. Data from CA-PAMR demonstrate that cesarean delivery and obesity are leading risk factors for maternal VTE </a:t>
            </a:r>
            <a:r>
              <a:rPr lang="en-US" sz="1000" dirty="0" smtClean="0"/>
              <a:t>death. </a:t>
            </a:r>
            <a:r>
              <a:rPr lang="en-US" sz="1000" dirty="0"/>
              <a:t>From 2002 to 2007, 28 post-delivery VTE-related deaths occurred in California. Notably, only 28% of non-VTE maternal deaths had a delivery BMI of ≥35 kg/m2 whereas 61% of the women who died from VTE had a delivery BMI ≥ 35 kg/m2 (OR 3.96, CI 1.8,8.8). Of the obese women with BMI≥35</a:t>
            </a:r>
            <a:r>
              <a:rPr lang="en-US" sz="1000" b="1" dirty="0"/>
              <a:t> </a:t>
            </a:r>
            <a:r>
              <a:rPr lang="en-US" sz="1000" dirty="0"/>
              <a:t>who died from VTE (n=17), 75% had a cesarean delivery</a:t>
            </a:r>
            <a:r>
              <a:rPr lang="en-US" sz="1000" b="1" dirty="0"/>
              <a:t> </a:t>
            </a:r>
            <a:r>
              <a:rPr lang="en-US" sz="1000" dirty="0"/>
              <a:t>(numbers too small for valid comparison). </a:t>
            </a:r>
          </a:p>
          <a:p>
            <a:pPr defTabSz="906902">
              <a:defRPr/>
            </a:pPr>
            <a:endParaRPr lang="en-US" dirty="0"/>
          </a:p>
          <a:p>
            <a:pPr defTabSz="906902">
              <a:defRPr/>
            </a:pPr>
            <a:r>
              <a:rPr lang="en-US" sz="1000" b="1" dirty="0"/>
              <a:t>These CA-PAMR data suggest that postpartum obese women, particularly those who have undergone cesarean, are at high risk for death from VTE</a:t>
            </a:r>
            <a:r>
              <a:rPr lang="en-US" sz="1000" b="1" dirty="0" smtClean="0">
                <a:effectLst/>
              </a:rPr>
              <a:t> </a:t>
            </a:r>
          </a:p>
          <a:p>
            <a:pPr defTabSz="906902">
              <a:defRPr/>
            </a:pPr>
            <a:r>
              <a:rPr lang="en-US" b="0" dirty="0" smtClean="0">
                <a:effectLst/>
              </a:rPr>
              <a:t>---</a:t>
            </a:r>
          </a:p>
          <a:p>
            <a:pPr defTabSz="906902">
              <a:defRPr/>
            </a:pPr>
            <a:r>
              <a:rPr lang="en-US" sz="800" b="0" dirty="0" smtClean="0">
                <a:effectLst/>
              </a:rPr>
              <a:t>Sources:</a:t>
            </a:r>
          </a:p>
          <a:p>
            <a:pPr defTabSz="906902">
              <a:defRPr/>
            </a:pPr>
            <a:r>
              <a:rPr lang="en-US" sz="800" i="1" dirty="0"/>
              <a:t>The California Pregnancy-Associated Mortality Review.  Report from 2002-2007 Maternal Death Reviews.</a:t>
            </a:r>
            <a:r>
              <a:rPr lang="en-US" sz="800" dirty="0"/>
              <a:t> Sacramento: California Department of Public Health, Maternal Child and Adolescent Health Division. 2017 </a:t>
            </a:r>
          </a:p>
          <a:p>
            <a:pPr defTabSz="906902">
              <a:defRPr/>
            </a:pPr>
            <a:endParaRPr lang="en-US" sz="800" b="1" dirty="0" smtClean="0">
              <a:effectLst/>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b="1" dirty="0" smtClean="0">
              <a:effectLst/>
            </a:endParaRPr>
          </a:p>
          <a:p>
            <a:pPr defTabSz="906902">
              <a:defRPr/>
            </a:pPr>
            <a:endParaRPr lang="en-US" b="1"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45</a:t>
            </a:fld>
            <a:endParaRPr lang="en-US" altLang="en-US" dirty="0"/>
          </a:p>
        </p:txBody>
      </p:sp>
    </p:spTree>
    <p:extLst>
      <p:ext uri="{BB962C8B-B14F-4D97-AF65-F5344CB8AC3E}">
        <p14:creationId xmlns:p14="http://schemas.microsoft.com/office/powerpoint/2010/main" val="1396622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The American College of Chest Physicians guidelines</a:t>
            </a:r>
            <a:r>
              <a:rPr lang="en-US" baseline="0" dirty="0" smtClean="0"/>
              <a:t> indicate the individual risk factors that need to be taken into account during risk assessment for women undergoing cesarean birth</a:t>
            </a:r>
            <a:endParaRPr lang="en-US" dirty="0" smtClean="0"/>
          </a:p>
          <a:p>
            <a:endParaRPr lang="en-US" dirty="0" smtClean="0"/>
          </a:p>
          <a:p>
            <a:r>
              <a:rPr lang="en-US" dirty="0" smtClean="0"/>
              <a:t>The CMQCC</a:t>
            </a:r>
            <a:r>
              <a:rPr lang="en-US" baseline="0" dirty="0" smtClean="0"/>
              <a:t> VTE task force considered these factors in developing their recommendations</a:t>
            </a:r>
          </a:p>
          <a:p>
            <a:endParaRPr lang="en-US" baseline="0" dirty="0" smtClean="0"/>
          </a:p>
          <a:p>
            <a:r>
              <a:rPr lang="en-US" sz="800" baseline="0" dirty="0" smtClean="0"/>
              <a:t>---</a:t>
            </a:r>
          </a:p>
          <a:p>
            <a:r>
              <a:rPr lang="en-US" sz="800" baseline="0" dirty="0" smtClean="0"/>
              <a:t>Source: </a:t>
            </a:r>
          </a:p>
          <a:p>
            <a:pPr marL="0" lvl="1" defTabSz="906902">
              <a:defRPr/>
            </a:pPr>
            <a:r>
              <a:rPr lang="en-US" sz="800" kern="0" dirty="0">
                <a:solidFill>
                  <a:sysClr val="windowText" lastClr="000000"/>
                </a:solidFill>
              </a:rPr>
              <a:t>Bates S, et al. </a:t>
            </a:r>
            <a:r>
              <a:rPr lang="en-US" sz="800" u="sng" kern="0" dirty="0">
                <a:solidFill>
                  <a:sysClr val="windowText" lastClr="000000"/>
                </a:solidFill>
              </a:rPr>
              <a:t>VTE,</a:t>
            </a:r>
            <a:r>
              <a:rPr lang="en-US" sz="800" kern="0" dirty="0">
                <a:solidFill>
                  <a:sysClr val="windowText" lastClr="000000"/>
                </a:solidFill>
              </a:rPr>
              <a:t> </a:t>
            </a:r>
            <a:r>
              <a:rPr lang="en-US" sz="800" i="1" kern="0" dirty="0">
                <a:solidFill>
                  <a:sysClr val="windowText" lastClr="000000"/>
                </a:solidFill>
              </a:rPr>
              <a:t>Chest</a:t>
            </a:r>
            <a:r>
              <a:rPr lang="en-US" sz="800" kern="0" dirty="0">
                <a:solidFill>
                  <a:sysClr val="windowText" lastClr="000000"/>
                </a:solidFill>
              </a:rPr>
              <a:t>. 2012 Feb;141(2 </a:t>
            </a:r>
            <a:r>
              <a:rPr lang="en-US" sz="800" kern="0" dirty="0" err="1">
                <a:solidFill>
                  <a:sysClr val="windowText" lastClr="000000"/>
                </a:solidFill>
              </a:rPr>
              <a:t>Suppl</a:t>
            </a:r>
            <a:r>
              <a:rPr lang="en-US" sz="800" kern="0" dirty="0">
                <a:solidFill>
                  <a:sysClr val="windowText" lastClr="000000"/>
                </a:solidFill>
              </a:rPr>
              <a:t>):e691S-736S</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46</a:t>
            </a:fld>
            <a:endParaRPr lang="en-US" altLang="en-US" dirty="0"/>
          </a:p>
        </p:txBody>
      </p:sp>
    </p:spTree>
    <p:extLst>
      <p:ext uri="{BB962C8B-B14F-4D97-AF65-F5344CB8AC3E}">
        <p14:creationId xmlns:p14="http://schemas.microsoft.com/office/powerpoint/2010/main" val="403839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pPr defTabSz="906902">
              <a:defRPr/>
            </a:pPr>
            <a:r>
              <a:rPr lang="en-US" dirty="0"/>
              <a:t>For women undergoing cesarean birth, we recommend risk assessment and stratification into Low, Medium, and High-risk groups. Thromboprophylaxis recommendations are based upon patient risk. Given that CA-PAMR found that more than half of VTE related deaths occurred in women with delivery BMI ≥ 35 kg/m</a:t>
            </a:r>
            <a:r>
              <a:rPr lang="en-US" baseline="30000" dirty="0"/>
              <a:t>2</a:t>
            </a:r>
            <a:r>
              <a:rPr lang="en-US" dirty="0"/>
              <a:t> who underwent cesarean birth, we recommend pharmacologic prophylaxis for this group of patients while in the hospital.</a:t>
            </a:r>
            <a:r>
              <a:rPr lang="en-US" b="1" dirty="0"/>
              <a:t> </a:t>
            </a:r>
            <a:r>
              <a:rPr lang="en-US" dirty="0"/>
              <a:t>Other</a:t>
            </a:r>
            <a:r>
              <a:rPr lang="en-US" b="1" dirty="0"/>
              <a:t> </a:t>
            </a:r>
            <a:r>
              <a:rPr lang="en-US" dirty="0"/>
              <a:t>women with a single major or two or more minor risk factors should also receive in-house post cesarean pharmacologic prophylaxis</a:t>
            </a:r>
            <a:r>
              <a:rPr lang="en-US" dirty="0" smtClean="0">
                <a:effectLst/>
              </a:rPr>
              <a:t> </a:t>
            </a:r>
          </a:p>
          <a:p>
            <a:pPr defTabSz="906902">
              <a:defRPr/>
            </a:pPr>
            <a:endParaRPr lang="en-US" dirty="0" smtClean="0">
              <a:effectLst/>
            </a:endParaRPr>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pPr defTabSz="90690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47</a:t>
            </a:fld>
            <a:endParaRPr lang="en-US" altLang="en-US" dirty="0"/>
          </a:p>
        </p:txBody>
      </p:sp>
    </p:spTree>
    <p:extLst>
      <p:ext uri="{BB962C8B-B14F-4D97-AF65-F5344CB8AC3E}">
        <p14:creationId xmlns:p14="http://schemas.microsoft.com/office/powerpoint/2010/main" val="1274055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a:t>The simplicity of this risk assessment stratification gives any maternity unit the ability to successfully initiate a thromboprophylaxis strategy for cesarean delivery patients. This type of risk assessment is in lieu of a more complex point scoring system; however, it will still require decision support for successful implementation </a:t>
            </a:r>
          </a:p>
          <a:p>
            <a:endParaRPr lang="en-US" dirty="0"/>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48</a:t>
            </a:fld>
            <a:endParaRPr lang="en-US" altLang="en-US" dirty="0"/>
          </a:p>
        </p:txBody>
      </p:sp>
    </p:spTree>
    <p:extLst>
      <p:ext uri="{BB962C8B-B14F-4D97-AF65-F5344CB8AC3E}">
        <p14:creationId xmlns:p14="http://schemas.microsoft.com/office/powerpoint/2010/main" val="81519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r>
              <a:rPr lang="en-US" u="none" dirty="0" smtClean="0"/>
              <a:t>Most </a:t>
            </a:r>
            <a:r>
              <a:rPr lang="en-US" u="none" baseline="0" dirty="0" smtClean="0"/>
              <a:t>patients with a prior VTE or </a:t>
            </a:r>
            <a:r>
              <a:rPr lang="en-US" u="none" baseline="0" dirty="0" err="1" smtClean="0"/>
              <a:t>thromobophilia</a:t>
            </a:r>
            <a:r>
              <a:rPr lang="en-US" u="none" baseline="0" dirty="0" smtClean="0"/>
              <a:t> are already on anticoagulation based on their underlying etiology. VTE prophylaxis and strength of anticoagulation during delivery hospitalization is based on the risk factors outlined above. Typically, postpartum dose/strength of anticoagulation is more than that administered in the antepartum period.  </a:t>
            </a:r>
            <a:endParaRPr lang="en-US" u="none" dirty="0" smtClean="0"/>
          </a:p>
          <a:p>
            <a:endParaRPr lang="en-US" dirty="0" smtClean="0"/>
          </a:p>
          <a:p>
            <a:r>
              <a:rPr lang="en-US" sz="800" dirty="0" smtClean="0"/>
              <a:t>Source:</a:t>
            </a:r>
          </a:p>
          <a:p>
            <a:r>
              <a:rPr lang="en-US" sz="800" dirty="0" smtClean="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49</a:t>
            </a:fld>
            <a:endParaRPr lang="en-US" altLang="en-US" dirty="0"/>
          </a:p>
        </p:txBody>
      </p:sp>
    </p:spTree>
    <p:extLst>
      <p:ext uri="{BB962C8B-B14F-4D97-AF65-F5344CB8AC3E}">
        <p14:creationId xmlns:p14="http://schemas.microsoft.com/office/powerpoint/2010/main" val="14372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1511" y="3306858"/>
            <a:ext cx="7365795" cy="3131901"/>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a:t>
            </a:fld>
            <a:endParaRPr lang="en-US" dirty="0"/>
          </a:p>
        </p:txBody>
      </p:sp>
    </p:spTree>
    <p:extLst>
      <p:ext uri="{BB962C8B-B14F-4D97-AF65-F5344CB8AC3E}">
        <p14:creationId xmlns:p14="http://schemas.microsoft.com/office/powerpoint/2010/main" val="651168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r>
              <a:rPr lang="en-US" dirty="0" smtClean="0"/>
              <a:t>No additional talking points</a:t>
            </a:r>
          </a:p>
          <a:p>
            <a:endParaRPr lang="en-US" dirty="0" smtClean="0"/>
          </a:p>
          <a:p>
            <a:r>
              <a:rPr lang="en-US" dirty="0" smtClean="0"/>
              <a:t>---</a:t>
            </a:r>
          </a:p>
          <a:p>
            <a:r>
              <a:rPr lang="en-US" sz="800" dirty="0" smtClean="0"/>
              <a:t>Sources:</a:t>
            </a:r>
          </a:p>
          <a:p>
            <a:r>
              <a:rPr lang="en-US" sz="800" dirty="0" smtClean="0"/>
              <a:t>The California Pregnancy-Associated Mortality Review.  Report from 2002-2007 Maternal Death Reviews. Sacramento: California Department of Public Health, Maternal Child and Adolescent Health Division. 2017 </a:t>
            </a:r>
          </a:p>
          <a:p>
            <a:endParaRPr lang="en-US" sz="800" dirty="0" smtClean="0"/>
          </a:p>
          <a:p>
            <a:r>
              <a:rPr lang="en-US" sz="800" dirty="0" smtClean="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50</a:t>
            </a:fld>
            <a:endParaRPr lang="en-US" altLang="en-US" dirty="0"/>
          </a:p>
        </p:txBody>
      </p:sp>
    </p:spTree>
    <p:extLst>
      <p:ext uri="{BB962C8B-B14F-4D97-AF65-F5344CB8AC3E}">
        <p14:creationId xmlns:p14="http://schemas.microsoft.com/office/powerpoint/2010/main" val="401787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smtClean="0"/>
              <a:t>No additional talking points</a:t>
            </a:r>
          </a:p>
          <a:p>
            <a:endParaRPr lang="en-US" dirty="0" smtClean="0"/>
          </a:p>
          <a:p>
            <a:endParaRPr lang="en-US" dirty="0" smtClean="0"/>
          </a:p>
          <a:p>
            <a:r>
              <a:rPr lang="en-US" sz="800"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51</a:t>
            </a:fld>
            <a:endParaRPr lang="en-US" altLang="en-US" dirty="0"/>
          </a:p>
        </p:txBody>
      </p:sp>
    </p:spTree>
    <p:extLst>
      <p:ext uri="{BB962C8B-B14F-4D97-AF65-F5344CB8AC3E}">
        <p14:creationId xmlns:p14="http://schemas.microsoft.com/office/powerpoint/2010/main" val="576869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This is an outline of the Royal College of Obstetricians and </a:t>
            </a:r>
            <a:r>
              <a:rPr lang="en-US" u="none" dirty="0" err="1" smtClean="0"/>
              <a:t>Gynaecologists</a:t>
            </a:r>
            <a:r>
              <a:rPr lang="en-US" u="none" dirty="0" smtClean="0"/>
              <a:t> (RCOG) recommendations. The strategy</a:t>
            </a:r>
            <a:r>
              <a:rPr lang="en-US" u="none" baseline="0" dirty="0" smtClean="0"/>
              <a:t> appears time consuming with complex scoring system. Based on RCOG recommendations, approximately 85% of post-cesarean delivery patients will require pharmacologic prophylaxis. A</a:t>
            </a:r>
            <a:r>
              <a:rPr lang="en-US" u="none" dirty="0" smtClean="0"/>
              <a:t>dditionally, data from the UK suggests that the greater the complexity of a screening system, the less likely</a:t>
            </a:r>
            <a:r>
              <a:rPr lang="en-US" u="none" baseline="0" dirty="0" smtClean="0"/>
              <a:t> that it </a:t>
            </a:r>
            <a:r>
              <a:rPr lang="en-US" u="none" dirty="0" smtClean="0"/>
              <a:t>will be adhered.</a:t>
            </a:r>
          </a:p>
          <a:p>
            <a:endParaRPr lang="en-US" u="none" dirty="0" smtClean="0"/>
          </a:p>
          <a:p>
            <a:r>
              <a:rPr lang="en-US" u="none" dirty="0" smtClean="0"/>
              <a:t>Based</a:t>
            </a:r>
            <a:r>
              <a:rPr lang="en-US" u="none" baseline="0" dirty="0" smtClean="0"/>
              <a:t> on these observations , </a:t>
            </a:r>
            <a:r>
              <a:rPr lang="en-US" u="none" dirty="0" smtClean="0"/>
              <a:t>the CMQCC VTE Toolkit utilizes a simplified approach to help facilitate thromboprophylaxis implementation.</a:t>
            </a:r>
            <a:r>
              <a:rPr lang="en-US" u="none" baseline="0" dirty="0" smtClean="0"/>
              <a:t> </a:t>
            </a:r>
            <a:r>
              <a:rPr lang="en-US" u="none" dirty="0" smtClean="0"/>
              <a:t> The strategy</a:t>
            </a:r>
            <a:r>
              <a:rPr lang="en-US" u="none" baseline="0" dirty="0" smtClean="0"/>
              <a:t> is </a:t>
            </a:r>
            <a:r>
              <a:rPr lang="en-US" u="none" dirty="0" smtClean="0"/>
              <a:t>straightforward with a discriminating approach, in contrast to the existing complex scoring systems.</a:t>
            </a:r>
          </a:p>
          <a:p>
            <a:r>
              <a:rPr lang="en-US" sz="800" u="none" dirty="0" smtClean="0"/>
              <a:t>---</a:t>
            </a:r>
          </a:p>
          <a:p>
            <a:r>
              <a:rPr lang="en-US" sz="800" dirty="0" smtClean="0"/>
              <a:t>Source:</a:t>
            </a:r>
          </a:p>
          <a:p>
            <a:r>
              <a:rPr lang="en-US" sz="800" dirty="0" smtClean="0"/>
              <a:t>Royal College of Obstetricians and </a:t>
            </a:r>
            <a:r>
              <a:rPr lang="en-US" sz="800" dirty="0" err="1" smtClean="0"/>
              <a:t>Gynaecologists</a:t>
            </a:r>
            <a:r>
              <a:rPr lang="en-US" sz="800" dirty="0" smtClean="0"/>
              <a:t>. Green-top Guideline No. 37a; April 2015.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52</a:t>
            </a:fld>
            <a:endParaRPr lang="en-US" altLang="en-US" dirty="0"/>
          </a:p>
        </p:txBody>
      </p:sp>
    </p:spTree>
    <p:extLst>
      <p:ext uri="{BB962C8B-B14F-4D97-AF65-F5344CB8AC3E}">
        <p14:creationId xmlns:p14="http://schemas.microsoft.com/office/powerpoint/2010/main" val="2961781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This is an outline of the Royal College of Obstetricians and </a:t>
            </a:r>
            <a:r>
              <a:rPr lang="en-US" u="none" dirty="0" err="1" smtClean="0"/>
              <a:t>Gynaecologists</a:t>
            </a:r>
            <a:r>
              <a:rPr lang="en-US" u="none" dirty="0" smtClean="0"/>
              <a:t> (RCOG) recommendations. The strategy</a:t>
            </a:r>
            <a:r>
              <a:rPr lang="en-US" u="none" baseline="0" dirty="0" smtClean="0"/>
              <a:t> appears time consuming with complex scoring system. Based on RCOG recommendations, approximately 85% of post-cesarean delivery patients will require pharmacologic prophylaxis. A</a:t>
            </a:r>
            <a:r>
              <a:rPr lang="en-US" u="none" dirty="0" smtClean="0"/>
              <a:t>dditionally, data from the UK suggests that the greater the complexity of a screening system, the less likely</a:t>
            </a:r>
            <a:r>
              <a:rPr lang="en-US" u="none" baseline="0" dirty="0" smtClean="0"/>
              <a:t> that it </a:t>
            </a:r>
            <a:r>
              <a:rPr lang="en-US" u="none" dirty="0" smtClean="0"/>
              <a:t>will be adhered.</a:t>
            </a:r>
          </a:p>
          <a:p>
            <a:endParaRPr lang="en-US" u="none" dirty="0" smtClean="0"/>
          </a:p>
          <a:p>
            <a:r>
              <a:rPr lang="en-US" u="none" dirty="0" smtClean="0"/>
              <a:t>Based</a:t>
            </a:r>
            <a:r>
              <a:rPr lang="en-US" u="none" baseline="0" dirty="0" smtClean="0"/>
              <a:t> on these observations , </a:t>
            </a:r>
            <a:r>
              <a:rPr lang="en-US" u="none" dirty="0" smtClean="0"/>
              <a:t>the CMQCC VTE Toolkit utilizes a simplified approach to help facilitate thromboprophylaxis implementation.</a:t>
            </a:r>
            <a:r>
              <a:rPr lang="en-US" u="none" baseline="0" dirty="0" smtClean="0"/>
              <a:t> </a:t>
            </a:r>
            <a:r>
              <a:rPr lang="en-US" u="none" dirty="0" smtClean="0"/>
              <a:t> The strategy</a:t>
            </a:r>
            <a:r>
              <a:rPr lang="en-US" u="none" baseline="0" dirty="0" smtClean="0"/>
              <a:t> is </a:t>
            </a:r>
            <a:r>
              <a:rPr lang="en-US" u="none" dirty="0" smtClean="0"/>
              <a:t>straightforward with a discriminating approach, in contrast to the existing complex scoring systems.</a:t>
            </a:r>
          </a:p>
          <a:p>
            <a:r>
              <a:rPr lang="en-US" sz="800" u="none" dirty="0" smtClean="0"/>
              <a:t>---</a:t>
            </a:r>
          </a:p>
          <a:p>
            <a:r>
              <a:rPr lang="en-US" sz="800" dirty="0" smtClean="0"/>
              <a:t>Source:</a:t>
            </a:r>
          </a:p>
          <a:p>
            <a:r>
              <a:rPr lang="en-US" sz="800" dirty="0" smtClean="0"/>
              <a:t>Royal College of Obstetricians and </a:t>
            </a:r>
            <a:r>
              <a:rPr lang="en-US" sz="800" dirty="0" err="1" smtClean="0"/>
              <a:t>Gynaecologists</a:t>
            </a:r>
            <a:r>
              <a:rPr lang="en-US" sz="800" dirty="0" smtClean="0"/>
              <a:t>. Green-top Guideline No. 37a; April 2015.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53</a:t>
            </a:fld>
            <a:endParaRPr lang="en-US" altLang="en-US" dirty="0"/>
          </a:p>
        </p:txBody>
      </p:sp>
    </p:spTree>
    <p:extLst>
      <p:ext uri="{BB962C8B-B14F-4D97-AF65-F5344CB8AC3E}">
        <p14:creationId xmlns:p14="http://schemas.microsoft.com/office/powerpoint/2010/main" val="1601866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This slide shows how the major guidelines compare in terms of the percent of women recommended to receive pharmacologic prophylaxis</a:t>
            </a:r>
            <a:r>
              <a:rPr lang="en-US" baseline="0" dirty="0" smtClean="0"/>
              <a:t> to prevent VTE</a:t>
            </a:r>
          </a:p>
          <a:p>
            <a:endParaRPr lang="en-US" baseline="0" dirty="0" smtClean="0"/>
          </a:p>
          <a:p>
            <a:r>
              <a:rPr lang="en-US" sz="800"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54</a:t>
            </a:fld>
            <a:endParaRPr lang="en-US" altLang="en-US" dirty="0"/>
          </a:p>
        </p:txBody>
      </p:sp>
    </p:spTree>
    <p:extLst>
      <p:ext uri="{BB962C8B-B14F-4D97-AF65-F5344CB8AC3E}">
        <p14:creationId xmlns:p14="http://schemas.microsoft.com/office/powerpoint/2010/main" val="307294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r>
              <a:rPr lang="en-US" dirty="0" smtClean="0"/>
              <a:t>Increased dosing with increased BMI. </a:t>
            </a:r>
          </a:p>
          <a:p>
            <a:r>
              <a:rPr lang="en-US" dirty="0" smtClean="0"/>
              <a:t>Until data is available, demonstrating optimal thromboprophylaxis for morbidly obese patients, we suggest more conservative dosing as represented in our CMQCC BMI stratified regimen. Not recommending  0.5 mg / kg dosing or other alternative weight based strategy , which have only demonstrated higher anti-Xa levels  with no demonstration of VTE reduction. Moreover theoretic concern for increase in bleeding complications are associated with higher anti-Xa levels. </a:t>
            </a:r>
          </a:p>
          <a:p>
            <a:endParaRPr lang="en-US" dirty="0" smtClean="0"/>
          </a:p>
          <a:p>
            <a:r>
              <a:rPr lang="en-US" dirty="0" smtClean="0"/>
              <a:t>---</a:t>
            </a:r>
          </a:p>
          <a:p>
            <a:r>
              <a:rPr lang="en-US" sz="800" dirty="0" smtClean="0"/>
              <a:t>Source:</a:t>
            </a:r>
          </a:p>
          <a:p>
            <a:r>
              <a:rPr lang="en-US" sz="800" dirty="0" smtClean="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sz="800"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55</a:t>
            </a:fld>
            <a:endParaRPr lang="en-US" altLang="en-US" dirty="0"/>
          </a:p>
        </p:txBody>
      </p:sp>
    </p:spTree>
    <p:extLst>
      <p:ext uri="{BB962C8B-B14F-4D97-AF65-F5344CB8AC3E}">
        <p14:creationId xmlns:p14="http://schemas.microsoft.com/office/powerpoint/2010/main" val="638783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smtClean="0"/>
          </a:p>
          <a:p>
            <a:r>
              <a:rPr lang="en-US" dirty="0" smtClean="0"/>
              <a:t>Evolving anesthesia guidelines: 2016 American Society of Regional Anesthesia (ASRA) soon to be released. Currently only available in in unpublished ASRA “app”</a:t>
            </a:r>
          </a:p>
          <a:p>
            <a:endParaRPr lang="en-US" dirty="0" smtClean="0"/>
          </a:p>
          <a:p>
            <a:r>
              <a:rPr lang="en-US" dirty="0" smtClean="0"/>
              <a:t>Society Obstetric Anesthesia and Perinatology ( SOAP ) worked with ASRA for OB carve outs based on OB specific PE data and decreased spinal hematoma risk in OB population. </a:t>
            </a:r>
          </a:p>
          <a:p>
            <a:endParaRPr lang="en-US" dirty="0" smtClean="0"/>
          </a:p>
          <a:p>
            <a:r>
              <a:rPr lang="en-US" sz="800" dirty="0" smtClean="0"/>
              <a:t>---</a:t>
            </a:r>
          </a:p>
          <a:p>
            <a:r>
              <a:rPr lang="en-US" sz="800" dirty="0" smtClean="0"/>
              <a:t>Source:</a:t>
            </a:r>
          </a:p>
          <a:p>
            <a:r>
              <a:rPr lang="en-US" sz="800" dirty="0" smtClean="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sz="800" dirty="0" smtClean="0"/>
          </a:p>
          <a:p>
            <a:r>
              <a:rPr lang="en-US" sz="800" dirty="0" err="1" smtClean="0"/>
              <a:t>Leffert</a:t>
            </a:r>
            <a:r>
              <a:rPr lang="en-US" sz="800" dirty="0" smtClean="0"/>
              <a:t> L, </a:t>
            </a:r>
            <a:r>
              <a:rPr lang="en-US" sz="800" dirty="0" err="1" smtClean="0"/>
              <a:t>Butwick</a:t>
            </a:r>
            <a:r>
              <a:rPr lang="en-US" sz="800" dirty="0" smtClean="0"/>
              <a:t> A, </a:t>
            </a:r>
            <a:r>
              <a:rPr lang="en-US" sz="800" dirty="0" err="1" smtClean="0"/>
              <a:t>Carvalho</a:t>
            </a:r>
            <a:r>
              <a:rPr lang="en-US" sz="800" dirty="0" smtClean="0"/>
              <a:t> B, Arendt K, Bates SM, Friedman A, </a:t>
            </a:r>
            <a:r>
              <a:rPr lang="en-US" sz="800" dirty="0" err="1" smtClean="0"/>
              <a:t>Horlocker</a:t>
            </a:r>
            <a:r>
              <a:rPr lang="en-US" sz="800" dirty="0" smtClean="0"/>
              <a:t> T, </a:t>
            </a:r>
            <a:r>
              <a:rPr lang="en-US" sz="800" dirty="0" err="1" smtClean="0"/>
              <a:t>Houle</a:t>
            </a:r>
            <a:r>
              <a:rPr lang="en-US" sz="800" dirty="0" smtClean="0"/>
              <a:t> T, Landau R, SOAP VTE Taskforce. The Society for Obstetric Anesthesia and Perinatology Consensus Statement on the Anesthetic Management of Pregnant and Postpartum Women Receiving Thromboprophylaxis or Higher Dose Anticoagulants. Anesthesia &amp; Analgesia (2017): </a:t>
            </a:r>
            <a:r>
              <a:rPr lang="en-US" sz="800" dirty="0" err="1" smtClean="0"/>
              <a:t>doi</a:t>
            </a:r>
            <a:r>
              <a:rPr lang="en-US" sz="800" dirty="0" smtClean="0"/>
              <a:t>: 10.1213/ANE.0000000000002530</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56</a:t>
            </a:fld>
            <a:endParaRPr lang="en-US" altLang="en-US" dirty="0"/>
          </a:p>
        </p:txBody>
      </p:sp>
    </p:spTree>
    <p:extLst>
      <p:ext uri="{BB962C8B-B14F-4D97-AF65-F5344CB8AC3E}">
        <p14:creationId xmlns:p14="http://schemas.microsoft.com/office/powerpoint/2010/main" val="2796451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Evolving anesthesia guidelines: American Society of Regional Anesthesia (ASRA) soon to be released. Currently only available in in unpublished ASRA “app”</a:t>
            </a:r>
          </a:p>
          <a:p>
            <a:endParaRPr lang="en-US" dirty="0" smtClean="0"/>
          </a:p>
          <a:p>
            <a:r>
              <a:rPr lang="en-US" dirty="0" smtClean="0"/>
              <a:t>Society of Obstetric Anesthesia and Perinatology ( SOAP ) worked with ASRA for OB carve outs based on OB specific data and decreased spinal hematoma risk in OB population. </a:t>
            </a:r>
          </a:p>
          <a:p>
            <a:endParaRPr lang="en-US" dirty="0" smtClean="0"/>
          </a:p>
          <a:p>
            <a:r>
              <a:rPr lang="en-US" sz="800" dirty="0" smtClean="0"/>
              <a:t>---</a:t>
            </a:r>
          </a:p>
          <a:p>
            <a:r>
              <a:rPr lang="en-US" sz="800" dirty="0" smtClean="0"/>
              <a:t>Sources:</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sz="800" dirty="0">
              <a:solidFill>
                <a:srgbClr val="000000"/>
              </a:solidFill>
            </a:endParaRPr>
          </a:p>
          <a:p>
            <a:pPr defTabSz="906902">
              <a:defRPr/>
            </a:pPr>
            <a:r>
              <a:rPr lang="en-US" sz="800" dirty="0" smtClean="0"/>
              <a:t>Leffert L, </a:t>
            </a:r>
            <a:r>
              <a:rPr lang="en-US" sz="800" dirty="0" err="1" smtClean="0"/>
              <a:t>Butwick</a:t>
            </a:r>
            <a:r>
              <a:rPr lang="en-US" sz="800" baseline="0" dirty="0" smtClean="0"/>
              <a:t> </a:t>
            </a:r>
            <a:r>
              <a:rPr lang="en-US" sz="800" dirty="0" smtClean="0"/>
              <a:t>A, </a:t>
            </a:r>
            <a:r>
              <a:rPr lang="en-US" sz="800" dirty="0" err="1" smtClean="0"/>
              <a:t>Carvalho</a:t>
            </a:r>
            <a:r>
              <a:rPr lang="en-US" sz="800" dirty="0" smtClean="0"/>
              <a:t> B, Arendt K, Bates SM, Friedman A, </a:t>
            </a:r>
            <a:r>
              <a:rPr lang="en-US" sz="800" dirty="0" err="1" smtClean="0"/>
              <a:t>Horlocker</a:t>
            </a:r>
            <a:r>
              <a:rPr lang="en-US" sz="800" dirty="0" smtClean="0"/>
              <a:t> T, Houle T, Landau R, SOAP VTE Taskforce. The Society for Obstetric Anesthesia and Perinatology Consensus Statement on the Anesthetic Management of Pregnant and Postpartum Women Receiving Thromboprophylaxis or Higher Dose Anticoagulants. </a:t>
            </a:r>
            <a:r>
              <a:rPr lang="en-US" sz="800" dirty="0"/>
              <a:t>Anesthesia &amp; Analgesia (2017): </a:t>
            </a:r>
            <a:r>
              <a:rPr lang="en-US" sz="800" dirty="0" err="1"/>
              <a:t>doi</a:t>
            </a:r>
            <a:r>
              <a:rPr lang="en-US" sz="800" dirty="0"/>
              <a:t>: 10.1213/ANE.0000000000002530</a:t>
            </a:r>
          </a:p>
          <a:p>
            <a:pPr defTabSz="906902">
              <a:defRPr/>
            </a:pPr>
            <a:endParaRPr lang="en-US" sz="800" dirty="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57</a:t>
            </a:fld>
            <a:endParaRPr lang="en-US" altLang="en-US" dirty="0"/>
          </a:p>
        </p:txBody>
      </p:sp>
    </p:spTree>
    <p:extLst>
      <p:ext uri="{BB962C8B-B14F-4D97-AF65-F5344CB8AC3E}">
        <p14:creationId xmlns:p14="http://schemas.microsoft.com/office/powerpoint/2010/main" val="683720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Post-discharge extended</a:t>
            </a:r>
            <a:r>
              <a:rPr lang="en-US" baseline="0" dirty="0" smtClean="0"/>
              <a:t> duration anticoagulation </a:t>
            </a:r>
            <a:r>
              <a:rPr lang="en-US" dirty="0" smtClean="0"/>
              <a:t>recommendations to follow</a:t>
            </a:r>
          </a:p>
          <a:p>
            <a:endParaRPr lang="en-US" dirty="0" smtClean="0"/>
          </a:p>
          <a:p>
            <a:r>
              <a:rPr lang="en-US" dirty="0" smtClean="0"/>
              <a:t>---</a:t>
            </a:r>
          </a:p>
          <a:p>
            <a:r>
              <a:rPr lang="en-US" sz="800" dirty="0" smtClean="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58</a:t>
            </a:fld>
            <a:endParaRPr lang="en-US" altLang="en-US" dirty="0"/>
          </a:p>
        </p:txBody>
      </p:sp>
    </p:spTree>
    <p:extLst>
      <p:ext uri="{BB962C8B-B14F-4D97-AF65-F5344CB8AC3E}">
        <p14:creationId xmlns:p14="http://schemas.microsoft.com/office/powerpoint/2010/main" val="1869748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r>
              <a:rPr lang="en-US" dirty="0" smtClean="0"/>
              <a:t>Algorithm 3: Post-Discharge  Extended  Duration Anticoagulation: Maternal VTE Risk Assessment</a:t>
            </a:r>
          </a:p>
          <a:p>
            <a:r>
              <a:rPr lang="en-US" dirty="0" smtClean="0"/>
              <a:t>  </a:t>
            </a:r>
          </a:p>
          <a:p>
            <a:r>
              <a:rPr lang="en-US" dirty="0" smtClean="0"/>
              <a:t>Highlight the treatment recommendation for high risk women on therapeutic anticoagulation – six weeks from DATE OF DELIVERY</a:t>
            </a:r>
          </a:p>
          <a:p>
            <a:endParaRPr lang="en-US" dirty="0" smtClean="0"/>
          </a:p>
          <a:p>
            <a:r>
              <a:rPr lang="en-US" dirty="0" smtClean="0"/>
              <a:t>Note:  Very few women will meet criteria for extended anticoagulation</a:t>
            </a:r>
          </a:p>
          <a:p>
            <a:endParaRPr lang="en-US" dirty="0" smtClean="0"/>
          </a:p>
          <a:p>
            <a:r>
              <a:rPr lang="en-US" dirty="0" smtClean="0"/>
              <a:t>---</a:t>
            </a:r>
          </a:p>
          <a:p>
            <a:r>
              <a:rPr lang="en-US" sz="800" dirty="0" smtClean="0"/>
              <a:t>Source:</a:t>
            </a:r>
          </a:p>
          <a:p>
            <a:r>
              <a:rPr lang="en-US" sz="800" dirty="0" smtClean="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59</a:t>
            </a:fld>
            <a:endParaRPr lang="en-US" altLang="en-US" dirty="0"/>
          </a:p>
        </p:txBody>
      </p:sp>
    </p:spTree>
    <p:extLst>
      <p:ext uri="{BB962C8B-B14F-4D97-AF65-F5344CB8AC3E}">
        <p14:creationId xmlns:p14="http://schemas.microsoft.com/office/powerpoint/2010/main" val="64980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a:t>
            </a:fld>
            <a:endParaRPr lang="en-US" altLang="en-US" dirty="0"/>
          </a:p>
        </p:txBody>
      </p:sp>
    </p:spTree>
    <p:extLst>
      <p:ext uri="{BB962C8B-B14F-4D97-AF65-F5344CB8AC3E}">
        <p14:creationId xmlns:p14="http://schemas.microsoft.com/office/powerpoint/2010/main" val="884091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smtClean="0"/>
          </a:p>
          <a:p>
            <a:r>
              <a:rPr lang="en-US" altLang="en-US" dirty="0" smtClean="0">
                <a:latin typeface="Arial" panose="020B0604020202020204" pitchFamily="34" charset="0"/>
              </a:rPr>
              <a:t>INCLUDE ANESTHESIA , PHARMACY,  AND NURSING</a:t>
            </a:r>
            <a:r>
              <a:rPr lang="en-US" altLang="en-US" baseline="0" dirty="0" smtClean="0">
                <a:latin typeface="Arial" panose="020B0604020202020204" pitchFamily="34" charset="0"/>
              </a:rPr>
              <a:t> </a:t>
            </a:r>
            <a:r>
              <a:rPr lang="en-US" altLang="en-US" dirty="0" smtClean="0">
                <a:latin typeface="Arial" panose="020B0604020202020204" pitchFamily="34" charset="0"/>
              </a:rPr>
              <a:t>IN THE CRAFTING OF INSTITUTIONAL PROTOCOLS </a:t>
            </a:r>
          </a:p>
          <a:p>
            <a:r>
              <a:rPr lang="en-US" altLang="en-US" dirty="0" smtClean="0">
                <a:latin typeface="Arial" panose="020B0604020202020204" pitchFamily="34" charset="0"/>
              </a:rPr>
              <a:t>Systematic standardized implementation of protocols is a</a:t>
            </a:r>
            <a:r>
              <a:rPr lang="en-US" altLang="en-US" baseline="0" dirty="0" smtClean="0">
                <a:latin typeface="Arial" panose="020B0604020202020204" pitchFamily="34" charset="0"/>
              </a:rPr>
              <a:t> prerequisite to successful implementation &amp; protocol adherence.  The most important steps are a unit standard protocol and to integrate it into the Electronic Health Record.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a:t>
            </a:r>
          </a:p>
          <a:p>
            <a:r>
              <a:rPr lang="en-US" altLang="en-US" sz="800" baseline="0" dirty="0" smtClean="0">
                <a:latin typeface="Arial" panose="020B0604020202020204" pitchFamily="34" charset="0"/>
              </a:rPr>
              <a:t>Sources: </a:t>
            </a:r>
          </a:p>
          <a:p>
            <a:r>
              <a:rPr lang="en-US" altLang="en-US" sz="800" b="0" baseline="0" dirty="0" smtClean="0">
                <a:latin typeface="Arial" panose="020B0604020202020204" pitchFamily="34" charset="0"/>
              </a:rPr>
              <a:t>Maynard, G. (2015). Preventing hospital-associated venous thromboembolism: a guide for effective quality improvement. Agency for Healthcare Research and Quality, http://www.ahrq.gov/professionals/quality-patient-safety/patient-safety-resources/resources/vtguide/index.html</a:t>
            </a:r>
          </a:p>
          <a:p>
            <a:r>
              <a:rPr lang="en-US" altLang="en-US" sz="800" b="0" dirty="0" smtClean="0">
                <a:latin typeface="Arial" panose="020B0604020202020204" pitchFamily="34" charset="0"/>
              </a:rPr>
              <a:t>Institute for healthcare improvement   http://</a:t>
            </a:r>
            <a:r>
              <a:rPr lang="en-US" altLang="en-US" sz="800" b="0" dirty="0" err="1" smtClean="0">
                <a:latin typeface="Arial" panose="020B0604020202020204" pitchFamily="34" charset="0"/>
              </a:rPr>
              <a:t>www.ihi.org</a:t>
            </a:r>
            <a:r>
              <a:rPr lang="en-US" altLang="en-US" sz="800" b="0" dirty="0" smtClean="0">
                <a:latin typeface="Arial" panose="020B0604020202020204" pitchFamily="34" charset="0"/>
              </a:rPr>
              <a:t>/Topics/Bundles/Pages/</a:t>
            </a:r>
            <a:r>
              <a:rPr lang="en-US" altLang="en-US" sz="800" b="0" dirty="0" err="1" smtClean="0">
                <a:latin typeface="Arial" panose="020B0604020202020204" pitchFamily="34" charset="0"/>
              </a:rPr>
              <a:t>default.aspx</a:t>
            </a:r>
            <a:endParaRPr lang="en-US" altLang="en-US" sz="800" b="0" dirty="0" smtClean="0">
              <a:latin typeface="Arial" panose="020B0604020202020204" pitchFamily="34" charset="0"/>
            </a:endParaRPr>
          </a:p>
          <a:p>
            <a:endParaRPr lang="en-US" altLang="en-US" sz="800" b="0" dirty="0" smtClean="0">
              <a:latin typeface="Arial" panose="020B0604020202020204" pitchFamily="34" charset="0"/>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smtClean="0"/>
          </a:p>
          <a:p>
            <a:endParaRPr lang="en-US" altLang="en-US" b="0" dirty="0" smtClean="0">
              <a:latin typeface="Arial" panose="020B0604020202020204" pitchFamily="34" charset="0"/>
            </a:endParaRPr>
          </a:p>
          <a:p>
            <a:endParaRPr lang="en-US" altLang="en-US" b="0" dirty="0" smtClean="0">
              <a:latin typeface="Arial" panose="020B0604020202020204" pitchFamily="34" charset="0"/>
            </a:endParaRPr>
          </a:p>
          <a:p>
            <a:endParaRPr lang="en-US" altLang="en-US" b="0" dirty="0"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647">
              <a:spcBef>
                <a:spcPct val="30000"/>
              </a:spcBef>
              <a:defRPr sz="1200">
                <a:solidFill>
                  <a:schemeClr val="tx1"/>
                </a:solidFill>
                <a:latin typeface="Arial" panose="020B0604020202020204" pitchFamily="34" charset="0"/>
                <a:ea typeface="MS PGothic" panose="020B0600070205080204" pitchFamily="34" charset="-128"/>
              </a:defRPr>
            </a:lvl1pPr>
            <a:lvl2pPr marL="736858" indent="-283407" defTabSz="922647">
              <a:spcBef>
                <a:spcPct val="30000"/>
              </a:spcBef>
              <a:defRPr sz="1200">
                <a:solidFill>
                  <a:schemeClr val="tx1"/>
                </a:solidFill>
                <a:latin typeface="Arial" panose="020B0604020202020204" pitchFamily="34" charset="0"/>
                <a:ea typeface="MS PGothic" panose="020B0600070205080204" pitchFamily="34" charset="-128"/>
              </a:defRPr>
            </a:lvl2pPr>
            <a:lvl3pPr marL="1133627" indent="-226725" defTabSz="922647">
              <a:spcBef>
                <a:spcPct val="30000"/>
              </a:spcBef>
              <a:defRPr sz="1200">
                <a:solidFill>
                  <a:schemeClr val="tx1"/>
                </a:solidFill>
                <a:latin typeface="Arial" panose="020B0604020202020204" pitchFamily="34" charset="0"/>
                <a:ea typeface="MS PGothic" panose="020B0600070205080204" pitchFamily="34" charset="-128"/>
              </a:defRPr>
            </a:lvl3pPr>
            <a:lvl4pPr marL="1587078" indent="-226725" defTabSz="922647">
              <a:spcBef>
                <a:spcPct val="30000"/>
              </a:spcBef>
              <a:defRPr sz="1200">
                <a:solidFill>
                  <a:schemeClr val="tx1"/>
                </a:solidFill>
                <a:latin typeface="Arial" panose="020B0604020202020204" pitchFamily="34" charset="0"/>
                <a:ea typeface="MS PGothic" panose="020B0600070205080204" pitchFamily="34" charset="-128"/>
              </a:defRPr>
            </a:lvl4pPr>
            <a:lvl5pPr marL="2040529" indent="-226725" defTabSz="922647">
              <a:spcBef>
                <a:spcPct val="30000"/>
              </a:spcBef>
              <a:defRPr sz="1200">
                <a:solidFill>
                  <a:schemeClr val="tx1"/>
                </a:solidFill>
                <a:latin typeface="Arial" panose="020B0604020202020204" pitchFamily="34" charset="0"/>
                <a:ea typeface="MS PGothic" panose="020B0600070205080204" pitchFamily="34" charset="-128"/>
              </a:defRPr>
            </a:lvl5pPr>
            <a:lvl6pPr marL="2493980"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47431"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00882"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54333"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51115E4-1543-49F0-92BC-002BA0DBD0F8}" type="slidenum">
              <a:rPr lang="en-US" altLang="en-US"/>
              <a:pPr>
                <a:spcBef>
                  <a:spcPct val="0"/>
                </a:spcBef>
              </a:pPr>
              <a:t>60</a:t>
            </a:fld>
            <a:endParaRPr lang="en-US" altLang="en-US" dirty="0"/>
          </a:p>
        </p:txBody>
      </p:sp>
    </p:spTree>
    <p:extLst>
      <p:ext uri="{BB962C8B-B14F-4D97-AF65-F5344CB8AC3E}">
        <p14:creationId xmlns:p14="http://schemas.microsoft.com/office/powerpoint/2010/main" val="1340478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61</a:t>
            </a:fld>
            <a:endParaRPr lang="en-US" altLang="en-US" dirty="0"/>
          </a:p>
        </p:txBody>
      </p:sp>
    </p:spTree>
    <p:extLst>
      <p:ext uri="{BB962C8B-B14F-4D97-AF65-F5344CB8AC3E}">
        <p14:creationId xmlns:p14="http://schemas.microsoft.com/office/powerpoint/2010/main" val="1058924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smtClean="0"/>
              <a:t>References for all key</a:t>
            </a:r>
            <a:r>
              <a:rPr lang="en-US" baseline="0" dirty="0" smtClean="0"/>
              <a:t> OB guideline on VTE</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62</a:t>
            </a:fld>
            <a:endParaRPr lang="en-US" altLang="en-US" dirty="0"/>
          </a:p>
        </p:txBody>
      </p:sp>
    </p:spTree>
    <p:extLst>
      <p:ext uri="{BB962C8B-B14F-4D97-AF65-F5344CB8AC3E}">
        <p14:creationId xmlns:p14="http://schemas.microsoft.com/office/powerpoint/2010/main" val="1525690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63</a:t>
            </a:fld>
            <a:endParaRPr lang="en-US" altLang="en-US" dirty="0"/>
          </a:p>
        </p:txBody>
      </p:sp>
    </p:spTree>
    <p:extLst>
      <p:ext uri="{BB962C8B-B14F-4D97-AF65-F5344CB8AC3E}">
        <p14:creationId xmlns:p14="http://schemas.microsoft.com/office/powerpoint/2010/main" val="453301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64</a:t>
            </a:fld>
            <a:endParaRPr lang="en-US" altLang="en-US" dirty="0"/>
          </a:p>
        </p:txBody>
      </p:sp>
    </p:spTree>
    <p:extLst>
      <p:ext uri="{BB962C8B-B14F-4D97-AF65-F5344CB8AC3E}">
        <p14:creationId xmlns:p14="http://schemas.microsoft.com/office/powerpoint/2010/main" val="616531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65</a:t>
            </a:fld>
            <a:endParaRPr lang="en-US" altLang="en-US" dirty="0"/>
          </a:p>
        </p:txBody>
      </p:sp>
    </p:spTree>
    <p:extLst>
      <p:ext uri="{BB962C8B-B14F-4D97-AF65-F5344CB8AC3E}">
        <p14:creationId xmlns:p14="http://schemas.microsoft.com/office/powerpoint/2010/main" val="50712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r>
              <a:rPr lang="en-US" b="0" baseline="0" dirty="0" smtClean="0"/>
              <a:t>Talking Points </a:t>
            </a:r>
            <a:r>
              <a:rPr lang="en-US" baseline="0" dirty="0" smtClean="0"/>
              <a:t>1.4.18 </a:t>
            </a:r>
          </a:p>
          <a:p>
            <a:endParaRPr lang="en-US" dirty="0" smtClean="0"/>
          </a:p>
          <a:p>
            <a:r>
              <a:rPr lang="en-US" u="none" dirty="0" smtClean="0">
                <a:solidFill>
                  <a:schemeClr val="tx1"/>
                </a:solidFill>
                <a:effectLst/>
              </a:rPr>
              <a:t>VTE  complicates 1 to 4 per thousand pregnancies.</a:t>
            </a:r>
            <a:r>
              <a:rPr lang="en-US" u="none" baseline="0" dirty="0" smtClean="0">
                <a:solidFill>
                  <a:schemeClr val="tx1"/>
                </a:solidFill>
                <a:effectLst/>
              </a:rPr>
              <a:t> </a:t>
            </a:r>
            <a:r>
              <a:rPr lang="en-US" u="none" dirty="0" smtClean="0">
                <a:solidFill>
                  <a:schemeClr val="tx1"/>
                </a:solidFill>
                <a:effectLst/>
              </a:rPr>
              <a:t> The</a:t>
            </a:r>
            <a:r>
              <a:rPr lang="en-US" u="none" baseline="0" dirty="0" smtClean="0">
                <a:solidFill>
                  <a:schemeClr val="tx1"/>
                </a:solidFill>
                <a:effectLst/>
              </a:rPr>
              <a:t> frequency depends on the population studied.  </a:t>
            </a:r>
          </a:p>
          <a:p>
            <a:r>
              <a:rPr lang="en-US" u="none" dirty="0" smtClean="0">
                <a:solidFill>
                  <a:schemeClr val="tx1"/>
                </a:solidFill>
                <a:effectLst/>
              </a:rPr>
              <a:t>Although PE occurs in only 25% of all pregnancy</a:t>
            </a:r>
            <a:r>
              <a:rPr lang="en-US" u="none" baseline="0" dirty="0" smtClean="0">
                <a:solidFill>
                  <a:schemeClr val="tx1"/>
                </a:solidFill>
                <a:effectLst/>
              </a:rPr>
              <a:t> related VTEs</a:t>
            </a:r>
            <a:r>
              <a:rPr lang="en-US" u="none" dirty="0" smtClean="0">
                <a:solidFill>
                  <a:schemeClr val="tx1"/>
                </a:solidFill>
                <a:effectLst/>
              </a:rPr>
              <a:t>, </a:t>
            </a:r>
            <a:r>
              <a:rPr lang="en-US" u="none" baseline="0" dirty="0" smtClean="0">
                <a:solidFill>
                  <a:schemeClr val="tx1"/>
                </a:solidFill>
                <a:effectLst/>
              </a:rPr>
              <a:t>PE accounts for 10% of ALL maternal deaths in the US.</a:t>
            </a:r>
          </a:p>
          <a:p>
            <a:r>
              <a:rPr lang="en-US" u="none" baseline="0" dirty="0" smtClean="0">
                <a:solidFill>
                  <a:schemeClr val="tx1"/>
                </a:solidFill>
                <a:effectLst/>
              </a:rPr>
              <a:t>The risk of VTE is equally distributed between during pregnancy (antepartum) and after pregnancy (postpartum). During antepartum period, the risk is highest in the first and third trimesters.  In the postpartum period, VTE risk is highest during the first 6 weeks after delivery.</a:t>
            </a:r>
          </a:p>
          <a:p>
            <a:endParaRPr lang="en-US" baseline="0" dirty="0" smtClean="0"/>
          </a:p>
          <a:p>
            <a:r>
              <a:rPr lang="en-US" baseline="0" dirty="0" smtClean="0"/>
              <a:t>--</a:t>
            </a:r>
          </a:p>
          <a:p>
            <a:pPr defTabSz="906902">
              <a:defRPr/>
            </a:pPr>
            <a:r>
              <a:rPr lang="en-US" sz="800" dirty="0"/>
              <a:t>James, A.H., </a:t>
            </a:r>
            <a:r>
              <a:rPr lang="en-US" sz="800" i="1" dirty="0"/>
              <a:t>Prevention and management of venous thromboembolism in pregnancy.</a:t>
            </a:r>
            <a:r>
              <a:rPr lang="en-US" sz="800" dirty="0"/>
              <a:t> Am J Med, 2007. </a:t>
            </a:r>
            <a:r>
              <a:rPr lang="en-US" sz="800" b="1" dirty="0"/>
              <a:t>120</a:t>
            </a:r>
            <a:r>
              <a:rPr lang="en-US" sz="800" dirty="0"/>
              <a:t>(10 Suppl 2): p. S26-34.</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7</a:t>
            </a:fld>
            <a:endParaRPr lang="en-US" altLang="en-US" dirty="0"/>
          </a:p>
        </p:txBody>
      </p:sp>
    </p:spTree>
    <p:extLst>
      <p:ext uri="{BB962C8B-B14F-4D97-AF65-F5344CB8AC3E}">
        <p14:creationId xmlns:p14="http://schemas.microsoft.com/office/powerpoint/2010/main" val="185881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r>
              <a:rPr lang="en-US" dirty="0"/>
              <a:t>All three components of Virchow’s triad (hypercoagulability, stasis, and vascular damage) are exacerbated by the physiologic and hormonal changes associated with pregnancy resulting in a greater than 5 fold increased risk of VTE during pregnancy</a:t>
            </a:r>
          </a:p>
          <a:p>
            <a:endParaRPr lang="en-US" dirty="0"/>
          </a:p>
          <a:p>
            <a:r>
              <a:rPr lang="en-US" dirty="0"/>
              <a:t>--</a:t>
            </a:r>
          </a:p>
          <a:p>
            <a:pPr defTabSz="906902">
              <a:defRPr/>
            </a:pPr>
            <a:r>
              <a:rPr lang="en-US" sz="800" dirty="0"/>
              <a:t>Bourjeily, G., et al., </a:t>
            </a:r>
            <a:r>
              <a:rPr lang="en-US" sz="800" i="1" dirty="0"/>
              <a:t>Pulmonary embolism in pregnancy.</a:t>
            </a:r>
            <a:r>
              <a:rPr lang="en-US" sz="800" dirty="0"/>
              <a:t> Lancet, 2010. </a:t>
            </a:r>
            <a:r>
              <a:rPr lang="en-US" sz="800" b="1" dirty="0"/>
              <a:t>375</a:t>
            </a:r>
            <a:r>
              <a:rPr lang="en-US" sz="800" dirty="0"/>
              <a:t>(9713): p. 500-12</a:t>
            </a:r>
            <a:r>
              <a:rPr lang="en-US" sz="1000" dirty="0"/>
              <a:t>.</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8</a:t>
            </a:fld>
            <a:endParaRPr lang="en-US" altLang="en-US" dirty="0"/>
          </a:p>
        </p:txBody>
      </p:sp>
    </p:spTree>
    <p:extLst>
      <p:ext uri="{BB962C8B-B14F-4D97-AF65-F5344CB8AC3E}">
        <p14:creationId xmlns:p14="http://schemas.microsoft.com/office/powerpoint/2010/main" val="32301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smtClean="0"/>
          </a:p>
          <a:p>
            <a:endParaRPr lang="en-US" dirty="0" smtClean="0"/>
          </a:p>
          <a:p>
            <a:r>
              <a:rPr lang="en-US" dirty="0" smtClean="0"/>
              <a:t>Over time, the PERCENTAGE CONTRIBUTION to pregnancy-related deaths from embolism</a:t>
            </a:r>
            <a:r>
              <a:rPr lang="en-US" baseline="0" dirty="0" smtClean="0"/>
              <a:t> slightly declined, however the absolute incidence of maternal death from PE has remained stable at 1/100,000 pregnancies. The slight decline in percentage is  due to</a:t>
            </a:r>
            <a:r>
              <a:rPr lang="en-US" dirty="0" smtClean="0"/>
              <a:t> the increased contribution of cardiovascular and infectious causes.</a:t>
            </a:r>
          </a:p>
          <a:p>
            <a:r>
              <a:rPr lang="en-US" dirty="0" smtClean="0"/>
              <a:t>The</a:t>
            </a:r>
            <a:r>
              <a:rPr lang="en-US" baseline="0" dirty="0" smtClean="0"/>
              <a:t> US maternal death  rate has remained stable despite the recommendation by ACOG in 2011 to apply mechanical compression devices to all cesarean delivery patients.</a:t>
            </a:r>
          </a:p>
          <a:p>
            <a:r>
              <a:rPr lang="en-US" baseline="0" dirty="0" smtClean="0"/>
              <a:t>The incidence of VTE has actually increased over the same time frame. </a:t>
            </a:r>
          </a:p>
          <a:p>
            <a:endParaRPr lang="en-US" baseline="0" dirty="0" smtClean="0"/>
          </a:p>
          <a:p>
            <a:r>
              <a:rPr lang="en-US" baseline="0" dirty="0" smtClean="0"/>
              <a:t>---</a:t>
            </a:r>
          </a:p>
          <a:p>
            <a:pPr defTabSz="906902">
              <a:defRPr/>
            </a:pPr>
            <a:r>
              <a:rPr lang="en-US" sz="800" dirty="0"/>
              <a:t>Creanga, A.A., et al., </a:t>
            </a:r>
            <a:r>
              <a:rPr lang="en-US" sz="800" i="1" dirty="0"/>
              <a:t>Pregnancy-related mortality in the United States, 2006-2010.</a:t>
            </a:r>
            <a:r>
              <a:rPr lang="en-US" sz="800" dirty="0"/>
              <a:t> Obstet Gynecol, 2015. </a:t>
            </a:r>
            <a:r>
              <a:rPr lang="en-US" sz="800" b="1" dirty="0"/>
              <a:t>125</a:t>
            </a:r>
            <a:r>
              <a:rPr lang="en-US" sz="800" dirty="0"/>
              <a:t>(1): p. 5-12.</a:t>
            </a:r>
          </a:p>
          <a:p>
            <a:r>
              <a:rPr lang="en-US" sz="800" dirty="0"/>
              <a:t>Friedman,  Am J Obstet Gynecol 2015;212:221.e1-12.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27412D-2844-43EA-861C-6E5B5CD161A4}" type="slidenum">
              <a:rPr lang="en-US" smtClean="0"/>
              <a:pPr/>
              <a:t>9</a:t>
            </a:fld>
            <a:endParaRPr lang="en-US" dirty="0"/>
          </a:p>
        </p:txBody>
      </p:sp>
      <p:sp>
        <p:nvSpPr>
          <p:cNvPr id="5" name="Header Placeholder 4"/>
          <p:cNvSpPr>
            <a:spLocks noGrp="1"/>
          </p:cNvSpPr>
          <p:nvPr>
            <p:ph type="hdr" sz="quarter" idx="11"/>
          </p:nvPr>
        </p:nvSpPr>
        <p:spPr/>
        <p:txBody>
          <a:bodyPr/>
          <a:lstStyle/>
          <a:p>
            <a:r>
              <a:rPr lang="en-US" dirty="0" smtClean="0"/>
              <a:t>ACOG ADM MTG 2015 - VTE Bundle Update</a:t>
            </a:r>
            <a:endParaRPr lang="en-US" dirty="0"/>
          </a:p>
        </p:txBody>
      </p:sp>
    </p:spTree>
    <p:extLst>
      <p:ext uri="{BB962C8B-B14F-4D97-AF65-F5344CB8AC3E}">
        <p14:creationId xmlns:p14="http://schemas.microsoft.com/office/powerpoint/2010/main" val="20311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mqcc.or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mqcc.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mqcc.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57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Times New Roman"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grpSp>
      <p:sp>
        <p:nvSpPr>
          <p:cNvPr id="29715" name="Rectangle 19"/>
          <p:cNvSpPr>
            <a:spLocks noGrp="1" noChangeArrowheads="1"/>
          </p:cNvSpPr>
          <p:nvPr>
            <p:ph type="ctrTitle"/>
          </p:nvPr>
        </p:nvSpPr>
        <p:spPr>
          <a:xfrm>
            <a:off x="1371600" y="1828800"/>
            <a:ext cx="7620000" cy="2209800"/>
          </a:xfrm>
        </p:spPr>
        <p:txBody>
          <a:bodyPr/>
          <a:lstStyle>
            <a:lvl1pPr algn="ctr">
              <a:defRPr sz="2800">
                <a:solidFill>
                  <a:schemeClr val="tx1"/>
                </a:solidFill>
              </a:defRPr>
            </a:lvl1pPr>
          </a:lstStyle>
          <a:p>
            <a:pPr lvl="0"/>
            <a:r>
              <a:rPr lang="en-US" noProof="0" dirty="0" smtClean="0"/>
              <a:t>Click to edit Master title style</a:t>
            </a:r>
          </a:p>
        </p:txBody>
      </p:sp>
      <p:sp>
        <p:nvSpPr>
          <p:cNvPr id="29716" name="Rectangle 20"/>
          <p:cNvSpPr>
            <a:spLocks noGrp="1" noChangeArrowheads="1"/>
          </p:cNvSpPr>
          <p:nvPr>
            <p:ph type="subTitle" idx="1"/>
          </p:nvPr>
        </p:nvSpPr>
        <p:spPr>
          <a:xfrm>
            <a:off x="2867026" y="4800600"/>
            <a:ext cx="6124574" cy="1447800"/>
          </a:xfrm>
        </p:spPr>
        <p:txBody>
          <a:bodyPr anchor="b" anchorCtr="0"/>
          <a:lstStyle>
            <a:lvl1pPr marL="0" indent="0" algn="l">
              <a:buFont typeface="Wingdings" charset="0"/>
              <a:buNone/>
              <a:defRPr sz="1600" i="0"/>
            </a:lvl1pPr>
          </a:lstStyle>
          <a:p>
            <a:pPr lvl="0"/>
            <a:r>
              <a:rPr lang="en-US" noProof="0" dirty="0" smtClean="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charset="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latin typeface="Arial" charset="0"/>
                <a:ea typeface="ＭＳ Ｐゴシック" charset="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E50D87D9-1DF0-4495-A4D6-64409A93AC68}" type="slidenum">
              <a:rPr lang="en-US" altLang="en-US"/>
              <a:pPr/>
              <a:t>‹#›</a:t>
            </a:fld>
            <a:endParaRPr lang="en-US" altLang="en-US" dirty="0"/>
          </a:p>
        </p:txBody>
      </p:sp>
    </p:spTree>
    <p:extLst>
      <p:ext uri="{BB962C8B-B14F-4D97-AF65-F5344CB8AC3E}">
        <p14:creationId xmlns:p14="http://schemas.microsoft.com/office/powerpoint/2010/main" val="3261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smtClean="0">
                <a:solidFill>
                  <a:srgbClr val="000000"/>
                </a:solidFill>
                <a:latin typeface="Helvetica" charset="0"/>
                <a:ea typeface="ＭＳ 明朝" charset="-128"/>
                <a:cs typeface="Lucida Grande" charset="0"/>
              </a:rPr>
              <a:t>©</a:t>
            </a:r>
            <a:r>
              <a:rPr lang="en-US" sz="1000" baseline="0" dirty="0" smtClean="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000" u="sng" baseline="0" dirty="0" smtClean="0">
                <a:solidFill>
                  <a:srgbClr val="0000FF"/>
                </a:solidFill>
                <a:latin typeface="Helvetica" charset="0"/>
                <a:ea typeface="ＭＳ 明朝" charset="-128"/>
                <a:cs typeface="Times New Roman" charset="0"/>
                <a:hlinkClick r:id="rId2"/>
              </a:rPr>
              <a:t>www.CMQCC.org</a:t>
            </a:r>
            <a:r>
              <a:rPr lang="en-US" sz="1000" baseline="0" dirty="0" smtClean="0">
                <a:solidFill>
                  <a:srgbClr val="0000FF"/>
                </a:solidFill>
                <a:latin typeface="Helvetica" charset="0"/>
                <a:ea typeface="ＭＳ 明朝" charset="-128"/>
                <a:cs typeface="Times New Roman" charset="0"/>
              </a:rPr>
              <a:t> </a:t>
            </a:r>
            <a:r>
              <a:rPr lang="en-US" sz="1000" baseline="0" dirty="0" smtClean="0">
                <a:solidFill>
                  <a:srgbClr val="000000"/>
                </a:solidFill>
                <a:latin typeface="Helvetica" charset="0"/>
                <a:ea typeface="ＭＳ 明朝" charset="-128"/>
                <a:cs typeface="Times New Roman" charset="0"/>
              </a:rPr>
              <a:t>for details</a:t>
            </a:r>
            <a:r>
              <a:rPr lang="en-US" sz="1000" b="1" baseline="0" dirty="0" smtClean="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Times New Roman"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grpSp>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dirty="0" smtClean="0"/>
              <a:t>Click to edit Master title style</a:t>
            </a:r>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charset="0"/>
              <a:buNone/>
              <a:defRPr sz="2000"/>
            </a:lvl1pPr>
          </a:lstStyle>
          <a:p>
            <a:pPr lvl="0"/>
            <a:r>
              <a:rPr lang="en-US" noProof="0" dirty="0" smtClean="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charset="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latin typeface="Arial" charset="0"/>
                <a:ea typeface="ＭＳ Ｐゴシック" charset="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E50D87D9-1DF0-4495-A4D6-64409A93AC68}" type="slidenum">
              <a:rPr lang="en-US" altLang="en-US"/>
              <a:pPr/>
              <a:t>‹#›</a:t>
            </a:fld>
            <a:endParaRPr lang="en-US" altLang="en-US" dirty="0"/>
          </a:p>
        </p:txBody>
      </p:sp>
      <p:pic>
        <p:nvPicPr>
          <p:cNvPr id="23" name="Picture 22" descr="CMQCC_Logo_CMYK NEW 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2177"/>
            <a:ext cx="1454728" cy="5334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77"/>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14400"/>
          </a:xfrm>
        </p:spPr>
        <p:txBody>
          <a:bodyPr/>
          <a:lstStyle>
            <a:lvl1pPr>
              <a:defRPr sz="3600" b="1"/>
            </a:lvl1pPr>
          </a:lstStyle>
          <a:p>
            <a:r>
              <a:rPr lang="en-US" dirty="0" smtClean="0"/>
              <a:t>Click to edit Master title style</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smtClean="0">
                <a:solidFill>
                  <a:srgbClr val="000000"/>
                </a:solidFill>
                <a:latin typeface="Helvetica" charset="0"/>
                <a:ea typeface="ＭＳ 明朝" charset="-128"/>
                <a:cs typeface="Lucida Grande" charset="0"/>
              </a:rPr>
              <a:t>©</a:t>
            </a:r>
            <a:r>
              <a:rPr lang="en-US" sz="1000" baseline="0" dirty="0" smtClean="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000" u="sng" baseline="0" dirty="0" smtClean="0">
                <a:solidFill>
                  <a:srgbClr val="0000FF"/>
                </a:solidFill>
                <a:latin typeface="Helvetica" charset="0"/>
                <a:ea typeface="ＭＳ 明朝" charset="-128"/>
                <a:cs typeface="Times New Roman" charset="0"/>
                <a:hlinkClick r:id="rId2"/>
              </a:rPr>
              <a:t>www.CMQCC.org</a:t>
            </a:r>
            <a:r>
              <a:rPr lang="en-US" sz="1000" baseline="0" dirty="0" smtClean="0">
                <a:solidFill>
                  <a:srgbClr val="0000FF"/>
                </a:solidFill>
                <a:latin typeface="Helvetica" charset="0"/>
                <a:ea typeface="ＭＳ 明朝" charset="-128"/>
                <a:cs typeface="Times New Roman" charset="0"/>
              </a:rPr>
              <a:t> </a:t>
            </a:r>
            <a:r>
              <a:rPr lang="en-US" sz="1000" baseline="0" dirty="0" smtClean="0">
                <a:solidFill>
                  <a:srgbClr val="000000"/>
                </a:solidFill>
                <a:latin typeface="Helvetica" charset="0"/>
                <a:ea typeface="ＭＳ 明朝" charset="-128"/>
                <a:cs typeface="Times New Roman" charset="0"/>
              </a:rPr>
              <a:t>for details</a:t>
            </a:r>
            <a:r>
              <a:rPr lang="en-US" sz="1000" b="1" baseline="0" dirty="0" smtClean="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ext uri="{BB962C8B-B14F-4D97-AF65-F5344CB8AC3E}">
        <p14:creationId xmlns:p14="http://schemas.microsoft.com/office/powerpoint/2010/main" val="29001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7217" y="1200150"/>
            <a:ext cx="8230533" cy="4591050"/>
          </a:xfrm>
          <a:noFill/>
        </p:spPr>
        <p:txBody>
          <a:bodyPr/>
          <a:lstStyle>
            <a:lvl1pPr algn="ctr">
              <a:defRPr sz="3600" b="1"/>
            </a:lvl1pPr>
          </a:lstStyle>
          <a:p>
            <a:r>
              <a:rPr lang="en-US" dirty="0" smtClean="0"/>
              <a:t>Click to edit Master title style</a:t>
            </a:r>
            <a:endParaRPr lang="en-US" dirty="0"/>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smtClean="0">
                <a:solidFill>
                  <a:srgbClr val="000000"/>
                </a:solidFill>
                <a:latin typeface="Helvetica" charset="0"/>
                <a:ea typeface="ＭＳ 明朝" charset="-128"/>
                <a:cs typeface="Lucida Grande" charset="0"/>
              </a:rPr>
              <a:t>©</a:t>
            </a:r>
            <a:r>
              <a:rPr lang="en-US" sz="1000" baseline="0" dirty="0" smtClean="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000" u="sng" baseline="0" dirty="0" smtClean="0">
                <a:solidFill>
                  <a:srgbClr val="0000FF"/>
                </a:solidFill>
                <a:latin typeface="Helvetica" charset="0"/>
                <a:ea typeface="ＭＳ 明朝" charset="-128"/>
                <a:cs typeface="Times New Roman" charset="0"/>
                <a:hlinkClick r:id="rId2"/>
              </a:rPr>
              <a:t>www.CMQCC.org</a:t>
            </a:r>
            <a:r>
              <a:rPr lang="en-US" sz="1000" baseline="0" dirty="0" smtClean="0">
                <a:solidFill>
                  <a:srgbClr val="0000FF"/>
                </a:solidFill>
                <a:latin typeface="Helvetica" charset="0"/>
                <a:ea typeface="ＭＳ 明朝" charset="-128"/>
                <a:cs typeface="Times New Roman" charset="0"/>
              </a:rPr>
              <a:t> </a:t>
            </a:r>
            <a:r>
              <a:rPr lang="en-US" sz="1000" baseline="0" dirty="0" smtClean="0">
                <a:solidFill>
                  <a:srgbClr val="000000"/>
                </a:solidFill>
                <a:latin typeface="Helvetica" charset="0"/>
                <a:ea typeface="ＭＳ 明朝" charset="-128"/>
                <a:cs typeface="Times New Roman" charset="0"/>
              </a:rPr>
              <a:t>for details</a:t>
            </a:r>
            <a:r>
              <a:rPr lang="en-US" sz="1000" b="1" baseline="0" dirty="0" smtClean="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ext uri="{BB962C8B-B14F-4D97-AF65-F5344CB8AC3E}">
        <p14:creationId xmlns:p14="http://schemas.microsoft.com/office/powerpoint/2010/main" val="65503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234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77"/>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00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14400"/>
          </a:xfrm>
        </p:spPr>
        <p:txBody>
          <a:bodyPr/>
          <a:lstStyle>
            <a:lvl1pP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296854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2" name="Title 1"/>
          <p:cNvSpPr>
            <a:spLocks noGrp="1"/>
          </p:cNvSpPr>
          <p:nvPr>
            <p:ph type="title"/>
          </p:nvPr>
        </p:nvSpPr>
        <p:spPr>
          <a:xfrm>
            <a:off x="478631" y="304800"/>
            <a:ext cx="8208169" cy="682223"/>
          </a:xfrm>
        </p:spPr>
        <p:txBody>
          <a:bodyPr/>
          <a:lstStyle>
            <a:lvl1pPr algn="ct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1267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3" name="Title 1"/>
          <p:cNvSpPr>
            <a:spLocks noGrp="1"/>
          </p:cNvSpPr>
          <p:nvPr>
            <p:ph type="title"/>
          </p:nvPr>
        </p:nvSpPr>
        <p:spPr>
          <a:xfrm>
            <a:off x="533400" y="838200"/>
            <a:ext cx="2667000" cy="762000"/>
          </a:xfrm>
        </p:spPr>
        <p:txBody>
          <a:bodyPr/>
          <a:lstStyle>
            <a:lvl1pPr>
              <a:defRPr b="1"/>
            </a:lvl1pPr>
          </a:lstStyle>
          <a:p>
            <a:pPr algn="ctr"/>
            <a:endParaRPr lang="en-US" sz="3200" dirty="0"/>
          </a:p>
        </p:txBody>
      </p:sp>
    </p:spTree>
    <p:extLst>
      <p:ext uri="{BB962C8B-B14F-4D97-AF65-F5344CB8AC3E}">
        <p14:creationId xmlns:p14="http://schemas.microsoft.com/office/powerpoint/2010/main" val="375406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75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6" name="Rectangle 14"/>
          <p:cNvSpPr>
            <a:spLocks noGrp="1" noChangeArrowheads="1"/>
          </p:cNvSpPr>
          <p:nvPr>
            <p:ph type="title"/>
          </p:nvPr>
        </p:nvSpPr>
        <p:spPr bwMode="auto">
          <a:xfrm>
            <a:off x="478631" y="613177"/>
            <a:ext cx="82081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87" name="Rectangle 15"/>
          <p:cNvSpPr>
            <a:spLocks noGrp="1" noChangeArrowheads="1"/>
          </p:cNvSpPr>
          <p:nvPr>
            <p:ph type="body" idx="1"/>
          </p:nvPr>
        </p:nvSpPr>
        <p:spPr bwMode="auto">
          <a:xfrm>
            <a:off x="457200" y="1752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CMQCC_Logo_CMYK NEW 2015.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43800" y="76200"/>
            <a:ext cx="1454728" cy="533400"/>
          </a:xfrm>
          <a:prstGeom prst="rect">
            <a:avLst/>
          </a:prstGeom>
        </p:spPr>
      </p:pic>
      <p:pic>
        <p:nvPicPr>
          <p:cNvPr id="16" name="Picture 15"/>
          <p:cNvPicPr/>
          <p:nvPr userDrawn="1"/>
        </p:nvPicPr>
        <p:blipFill>
          <a:blip r:embed="rId13">
            <a:extLst>
              <a:ext uri="{28A0092B-C50C-407E-A947-70E740481C1C}">
                <a14:useLocalDpi xmlns:a14="http://schemas.microsoft.com/office/drawing/2010/main" val="0"/>
              </a:ext>
            </a:extLst>
          </a:blip>
          <a:stretch>
            <a:fillRect/>
          </a:stretch>
        </p:blipFill>
        <p:spPr>
          <a:xfrm>
            <a:off x="1" y="0"/>
            <a:ext cx="838200" cy="76200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722" r:id="rId1"/>
    <p:sldLayoutId id="2147483712" r:id="rId2"/>
    <p:sldLayoutId id="2147483743" r:id="rId3"/>
    <p:sldLayoutId id="2147483713" r:id="rId4"/>
    <p:sldLayoutId id="2147483714" r:id="rId5"/>
    <p:sldLayoutId id="2147483716" r:id="rId6"/>
    <p:sldLayoutId id="2147483745" r:id="rId7"/>
    <p:sldLayoutId id="2147483744" r:id="rId8"/>
    <p:sldLayoutId id="2147483717" r:id="rId9"/>
    <p:sldLayoutId id="2147483735" r:id="rId10"/>
  </p:sldLayoutIdLst>
  <p:hf hdr="0" ftr="0" dt="0"/>
  <p:txStyles>
    <p:title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86" name="Rectangle 14"/>
          <p:cNvSpPr>
            <a:spLocks noGrp="1" noChangeArrowheads="1"/>
          </p:cNvSpPr>
          <p:nvPr>
            <p:ph type="title"/>
          </p:nvPr>
        </p:nvSpPr>
        <p:spPr bwMode="auto">
          <a:xfrm>
            <a:off x="478631" y="613177"/>
            <a:ext cx="82081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87" name="Rectangle 15"/>
          <p:cNvSpPr>
            <a:spLocks noGrp="1" noChangeArrowheads="1"/>
          </p:cNvSpPr>
          <p:nvPr>
            <p:ph type="body" idx="1"/>
          </p:nvPr>
        </p:nvSpPr>
        <p:spPr bwMode="auto">
          <a:xfrm>
            <a:off x="457200" y="1752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2602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info@cmqc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cmqcc.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mqcc.org/" TargetMode="External"/><Relationship Id="rId4"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www.cmqc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www.cmqcc.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hyperlink" Target="http://www.cmqcc.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www.cmqcc.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hyperlink" Target="http://www.cmqcc.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hyperlink" Target="http://www.cmqc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cmqcc.org/" TargetMode="External"/><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hyperlink" Target="http://www.cmqcc.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hyperlink" Target="http://www.cmqcc.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hyperlink" Target="http://www.cmqcc.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hyperlink" Target="http://www.cmqcc.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hyperlink" Target="http://www.cmqcc.or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hyperlink" Target="http://www.cmqcc.or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hyperlink" Target="http://www.cmqcc.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hyperlink" Target="http://www.cmqcc.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hyperlink" Target="http://www.cmqcc.org/" TargetMode="External"/><Relationship Id="rId4" Type="http://schemas.openxmlformats.org/officeDocument/2006/relationships/hyperlink" Target="https://www.cdph.ca.gov/" TargetMode="External"/><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www.ihi.org/Topics/Bundles/Pages/default.asp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0"/>
            <a:ext cx="7772400" cy="914400"/>
          </a:xfrm>
          <a:noFill/>
        </p:spPr>
        <p:txBody>
          <a:bodyPr/>
          <a:lstStyle/>
          <a:p>
            <a:pPr algn="ctr"/>
            <a:r>
              <a:rPr lang="en-US" b="1" dirty="0" smtClean="0">
                <a:solidFill>
                  <a:srgbClr val="008000"/>
                </a:solidFill>
              </a:rPr>
              <a:t>Instructions</a:t>
            </a:r>
            <a:endParaRPr lang="en-US" b="1" dirty="0">
              <a:solidFill>
                <a:srgbClr val="008000"/>
              </a:solidFill>
            </a:endParaRPr>
          </a:p>
        </p:txBody>
      </p:sp>
      <p:sp>
        <p:nvSpPr>
          <p:cNvPr id="3" name="Content Placeholder 2"/>
          <p:cNvSpPr>
            <a:spLocks noGrp="1"/>
          </p:cNvSpPr>
          <p:nvPr>
            <p:ph idx="1"/>
          </p:nvPr>
        </p:nvSpPr>
        <p:spPr>
          <a:xfrm>
            <a:off x="304800" y="1168401"/>
            <a:ext cx="8229600" cy="5003799"/>
          </a:xfrm>
        </p:spPr>
        <p:txBody>
          <a:bodyPr/>
          <a:lstStyle/>
          <a:p>
            <a:pPr>
              <a:defRPr/>
            </a:pPr>
            <a:r>
              <a:rPr lang="en-US" sz="2000" dirty="0"/>
              <a:t>This slide set is for you to use in your professional capacity to help improve the healthcare response to </a:t>
            </a:r>
            <a:r>
              <a:rPr lang="en-US" sz="2000" dirty="0" smtClean="0"/>
              <a:t>venous thromboembolism in </a:t>
            </a:r>
            <a:r>
              <a:rPr lang="en-US" sz="2000" dirty="0"/>
              <a:t>pregnancy.</a:t>
            </a:r>
          </a:p>
          <a:p>
            <a:pPr>
              <a:defRPr/>
            </a:pPr>
            <a:r>
              <a:rPr lang="en-US" sz="2000" dirty="0"/>
              <a:t>You can use all or some of the slides, but please do not change the slides.</a:t>
            </a:r>
          </a:p>
          <a:p>
            <a:pPr>
              <a:defRPr/>
            </a:pPr>
            <a:r>
              <a:rPr lang="en-US" sz="2000" dirty="0"/>
              <a:t>However, if you feel you must  modify one of our slides, please remove the CDPH or CMQCC logos.</a:t>
            </a:r>
          </a:p>
          <a:p>
            <a:pPr>
              <a:defRPr/>
            </a:pPr>
            <a:r>
              <a:rPr lang="en-US" sz="2000" dirty="0"/>
              <a:t>If you want to add one of your own slides, please use </a:t>
            </a:r>
            <a:r>
              <a:rPr lang="en-US" sz="2000" dirty="0" smtClean="0"/>
              <a:t>a </a:t>
            </a:r>
            <a:r>
              <a:rPr lang="en-US" sz="2000" dirty="0"/>
              <a:t>“generic” slide template, but do not add CDPH or CMQCC logos.</a:t>
            </a:r>
          </a:p>
          <a:p>
            <a:pPr>
              <a:defRPr/>
            </a:pPr>
            <a:r>
              <a:rPr lang="en-US" sz="2000" dirty="0"/>
              <a:t>Thank you for respecting our intellectual property </a:t>
            </a:r>
            <a:r>
              <a:rPr lang="en-US" sz="2000" dirty="0" smtClean="0"/>
              <a:t>using </a:t>
            </a:r>
            <a:r>
              <a:rPr lang="en-US" sz="2000" dirty="0"/>
              <a:t>these guidelines.</a:t>
            </a:r>
          </a:p>
          <a:p>
            <a:pPr>
              <a:defRPr/>
            </a:pPr>
            <a:r>
              <a:rPr lang="en-US" sz="2000" dirty="0"/>
              <a:t>Please provide us feedback and recommendations for improving the slide set:  </a:t>
            </a:r>
            <a:r>
              <a:rPr lang="en-US" sz="2000" dirty="0">
                <a:hlinkClick r:id="rId3"/>
              </a:rPr>
              <a:t>info@cmqcc.org</a:t>
            </a:r>
            <a:r>
              <a:rPr lang="en-US" sz="2000" dirty="0"/>
              <a:t> or feel free to send us a copy of the slide set you have developed so we can get feedback on how our slides have been helpful.</a:t>
            </a:r>
            <a:endParaRPr lang="en-US" sz="2400" dirty="0"/>
          </a:p>
        </p:txBody>
      </p:sp>
      <p:sp>
        <p:nvSpPr>
          <p:cNvPr id="5" name="TextBox 4"/>
          <p:cNvSpPr txBox="1"/>
          <p:nvPr/>
        </p:nvSpPr>
        <p:spPr>
          <a:xfrm>
            <a:off x="8593444" y="6305034"/>
            <a:ext cx="313044"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27798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69567" cy="914400"/>
          </a:xfrm>
        </p:spPr>
        <p:txBody>
          <a:bodyPr/>
          <a:lstStyle/>
          <a:p>
            <a:pPr algn="ctr"/>
            <a:r>
              <a:rPr lang="en-US" sz="2800" b="0" dirty="0" smtClean="0"/>
              <a:t/>
            </a:r>
            <a:br>
              <a:rPr lang="en-US" sz="2800" b="0" dirty="0" smtClean="0"/>
            </a:br>
            <a:r>
              <a:rPr lang="en-US" sz="3200" b="0" dirty="0" smtClean="0"/>
              <a:t>The </a:t>
            </a:r>
            <a:r>
              <a:rPr lang="en-US" sz="3200" b="0" dirty="0"/>
              <a:t>California Pregnancy-Associated </a:t>
            </a:r>
            <a:r>
              <a:rPr lang="en-US" sz="3200" b="0" dirty="0" smtClean="0"/>
              <a:t/>
            </a:r>
            <a:br>
              <a:rPr lang="en-US" sz="3200" b="0" dirty="0" smtClean="0"/>
            </a:br>
            <a:r>
              <a:rPr lang="en-US" sz="3200" b="0" dirty="0" smtClean="0"/>
              <a:t>Mortality </a:t>
            </a:r>
            <a:r>
              <a:rPr lang="en-US" sz="3200" b="0" dirty="0"/>
              <a:t>Review (CA-PAMR)</a:t>
            </a:r>
          </a:p>
        </p:txBody>
      </p:sp>
      <p:sp>
        <p:nvSpPr>
          <p:cNvPr id="3" name="Content Placeholder 2"/>
          <p:cNvSpPr>
            <a:spLocks noGrp="1"/>
          </p:cNvSpPr>
          <p:nvPr>
            <p:ph idx="1"/>
          </p:nvPr>
        </p:nvSpPr>
        <p:spPr>
          <a:xfrm>
            <a:off x="457200" y="1553817"/>
            <a:ext cx="8229600" cy="4114800"/>
          </a:xfrm>
        </p:spPr>
        <p:txBody>
          <a:bodyPr/>
          <a:lstStyle/>
          <a:p>
            <a:pPr marL="228600" indent="-228600" defTabSz="1752600">
              <a:buFont typeface="Arial" pitchFamily="34" charset="0"/>
              <a:buChar char="•"/>
            </a:pPr>
            <a:endParaRPr lang="en-US" sz="2800" dirty="0" smtClean="0"/>
          </a:p>
          <a:p>
            <a:pPr defTabSz="1752600">
              <a:buFont typeface="Wingdings" panose="05000000000000000000" pitchFamily="2" charset="2"/>
              <a:buChar char=""/>
            </a:pPr>
            <a:r>
              <a:rPr lang="en-US" altLang="zh-CN" sz="2800" dirty="0" smtClean="0"/>
              <a:t>Initiated </a:t>
            </a:r>
            <a:r>
              <a:rPr lang="en-US" altLang="zh-CN" sz="2800" dirty="0"/>
              <a:t>in 2004 </a:t>
            </a:r>
            <a:r>
              <a:rPr lang="en-US" altLang="zh-CN" sz="2800" dirty="0" smtClean="0"/>
              <a:t>to</a:t>
            </a:r>
            <a:r>
              <a:rPr lang="en-US" altLang="zh-CN" sz="2800" dirty="0"/>
              <a:t>:</a:t>
            </a:r>
          </a:p>
          <a:p>
            <a:pPr lvl="1" defTabSz="1752600">
              <a:buFont typeface="Wingdings" panose="05000000000000000000" pitchFamily="2" charset="2"/>
              <a:buChar char=""/>
            </a:pPr>
            <a:r>
              <a:rPr lang="en-US" altLang="zh-CN" sz="2400" dirty="0"/>
              <a:t>Investigate the rise in maternal </a:t>
            </a:r>
            <a:r>
              <a:rPr lang="en-US" sz="2400" dirty="0">
                <a:ea typeface="ＭＳ Ｐゴシック" pitchFamily="34" charset="-128"/>
              </a:rPr>
              <a:t>mortality and the widening racial/ethnic disparity</a:t>
            </a:r>
          </a:p>
          <a:p>
            <a:pPr lvl="1" defTabSz="1752600">
              <a:buFont typeface="Wingdings" panose="05000000000000000000" pitchFamily="2" charset="2"/>
              <a:buChar char=""/>
            </a:pPr>
            <a:r>
              <a:rPr lang="en-US" sz="2400" dirty="0">
                <a:ea typeface="ＭＳ Ｐゴシック" pitchFamily="34" charset="-128"/>
              </a:rPr>
              <a:t>Identify pregnancy-related deaths, their causes, associated risks and areas of prevention opportunities </a:t>
            </a:r>
          </a:p>
          <a:p>
            <a:pPr lvl="1" defTabSz="1752600">
              <a:buFont typeface="Wingdings" panose="05000000000000000000" pitchFamily="2" charset="2"/>
              <a:buChar char=""/>
            </a:pPr>
            <a:r>
              <a:rPr lang="en-US" sz="2400" dirty="0">
                <a:ea typeface="ＭＳ Ｐゴシック" pitchFamily="34" charset="-128"/>
              </a:rPr>
              <a:t>Direct public health policy and programmatic interventions</a:t>
            </a:r>
          </a:p>
          <a:p>
            <a:pPr lvl="1" defTabSz="1752600">
              <a:buFont typeface="Wingdings" panose="05000000000000000000" pitchFamily="2" charset="2"/>
              <a:buChar char=""/>
            </a:pPr>
            <a:r>
              <a:rPr lang="en-US" sz="2400" dirty="0" smtClean="0">
                <a:ea typeface="ＭＳ Ｐゴシック" pitchFamily="34" charset="-128"/>
              </a:rPr>
              <a:t>Recommend </a:t>
            </a:r>
            <a:r>
              <a:rPr lang="en-US" sz="2400" dirty="0">
                <a:ea typeface="ＭＳ Ｐゴシック" pitchFamily="34" charset="-128"/>
              </a:rPr>
              <a:t>quality improvements for maternity </a:t>
            </a:r>
            <a:r>
              <a:rPr lang="en-US" sz="2400" dirty="0" smtClean="0">
                <a:ea typeface="ＭＳ Ｐゴシック" pitchFamily="34" charset="-128"/>
              </a:rPr>
              <a:t>care</a:t>
            </a:r>
          </a:p>
        </p:txBody>
      </p:sp>
    </p:spTree>
    <p:extLst>
      <p:ext uri="{BB962C8B-B14F-4D97-AF65-F5344CB8AC3E}">
        <p14:creationId xmlns:p14="http://schemas.microsoft.com/office/powerpoint/2010/main" val="102205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1698"/>
            <a:ext cx="6324601" cy="1066800"/>
          </a:xfrm>
          <a:noFill/>
        </p:spPr>
        <p:txBody>
          <a:bodyPr/>
          <a:lstStyle/>
          <a:p>
            <a:pPr algn="ctr"/>
            <a:r>
              <a:rPr lang="en-US" sz="3200" b="0" dirty="0" smtClean="0"/>
              <a:t>Pregnancy-Related Mortality </a:t>
            </a:r>
            <a:r>
              <a:rPr lang="en-US" sz="3200" b="0" dirty="0"/>
              <a:t>from VTE in California: 2002-2007</a:t>
            </a:r>
          </a:p>
        </p:txBody>
      </p:sp>
      <p:sp>
        <p:nvSpPr>
          <p:cNvPr id="3" name="Content Placeholder 2"/>
          <p:cNvSpPr>
            <a:spLocks noGrp="1"/>
          </p:cNvSpPr>
          <p:nvPr>
            <p:ph idx="1"/>
          </p:nvPr>
        </p:nvSpPr>
        <p:spPr>
          <a:xfrm>
            <a:off x="723900" y="2082684"/>
            <a:ext cx="7581900" cy="4749485"/>
          </a:xfrm>
        </p:spPr>
        <p:txBody>
          <a:bodyPr/>
          <a:lstStyle/>
          <a:p>
            <a:r>
              <a:rPr lang="en-US" sz="2800" dirty="0" smtClean="0"/>
              <a:t>5</a:t>
            </a:r>
            <a:r>
              <a:rPr lang="en-US" sz="2800" baseline="30000" dirty="0" smtClean="0"/>
              <a:t>th</a:t>
            </a:r>
            <a:r>
              <a:rPr lang="en-US" sz="2800" dirty="0" smtClean="0"/>
              <a:t> leading cause of pregnancy-related death</a:t>
            </a:r>
          </a:p>
          <a:p>
            <a:r>
              <a:rPr lang="en-US" sz="2800" dirty="0"/>
              <a:t>A</a:t>
            </a:r>
            <a:r>
              <a:rPr lang="en-US" sz="2800" dirty="0" smtClean="0"/>
              <a:t>ccounted </a:t>
            </a:r>
            <a:r>
              <a:rPr lang="en-US" sz="2800" dirty="0"/>
              <a:t>for 9</a:t>
            </a:r>
            <a:r>
              <a:rPr lang="en-US" sz="2800" dirty="0" smtClean="0"/>
              <a:t>% (n=29) </a:t>
            </a:r>
            <a:r>
              <a:rPr lang="en-US" sz="2800" dirty="0"/>
              <a:t>of </a:t>
            </a:r>
            <a:r>
              <a:rPr lang="en-US" sz="2800" dirty="0" smtClean="0"/>
              <a:t>all pregnancy-related deaths in California</a:t>
            </a:r>
            <a:endParaRPr lang="en-US" sz="1600" dirty="0" smtClean="0"/>
          </a:p>
          <a:p>
            <a:r>
              <a:rPr lang="en-US" sz="2800" dirty="0" smtClean="0"/>
              <a:t> Nearly </a:t>
            </a:r>
            <a:r>
              <a:rPr lang="en-US" sz="2800" dirty="0"/>
              <a:t>all </a:t>
            </a:r>
            <a:r>
              <a:rPr lang="en-US" sz="2800" b="1" dirty="0"/>
              <a:t>(97%) </a:t>
            </a:r>
            <a:r>
              <a:rPr lang="en-US" sz="2800" dirty="0" smtClean="0"/>
              <a:t>these </a:t>
            </a:r>
            <a:r>
              <a:rPr lang="en-US" sz="2800" dirty="0"/>
              <a:t>deaths </a:t>
            </a:r>
            <a:r>
              <a:rPr lang="en-US" sz="2800" dirty="0" smtClean="0"/>
              <a:t>had </a:t>
            </a:r>
            <a:r>
              <a:rPr lang="en-US" sz="2800" dirty="0"/>
              <a:t>at </a:t>
            </a:r>
            <a:r>
              <a:rPr lang="en-US" sz="2800" dirty="0" smtClean="0"/>
              <a:t>least:</a:t>
            </a:r>
          </a:p>
          <a:p>
            <a:pPr lvl="1">
              <a:buClr>
                <a:schemeClr val="bg2"/>
              </a:buClr>
              <a:buSzPct val="75000"/>
            </a:pPr>
            <a:r>
              <a:rPr lang="en-US" dirty="0" smtClean="0"/>
              <a:t>Some chance of preventability (45%) </a:t>
            </a:r>
            <a:r>
              <a:rPr lang="en-US" u="sng" dirty="0" smtClean="0"/>
              <a:t>and</a:t>
            </a:r>
            <a:r>
              <a:rPr lang="en-US" dirty="0" smtClean="0"/>
              <a:t> </a:t>
            </a:r>
          </a:p>
          <a:p>
            <a:pPr lvl="1">
              <a:buClr>
                <a:schemeClr val="bg2"/>
              </a:buClr>
              <a:buSzPct val="75000"/>
            </a:pPr>
            <a:r>
              <a:rPr lang="en-US" dirty="0" smtClean="0"/>
              <a:t>More </a:t>
            </a:r>
            <a:r>
              <a:rPr lang="en-US" dirty="0"/>
              <a:t>than half </a:t>
            </a:r>
            <a:r>
              <a:rPr lang="en-US" b="1" dirty="0" smtClean="0"/>
              <a:t>(52</a:t>
            </a:r>
            <a:r>
              <a:rPr lang="en-US" b="1" dirty="0"/>
              <a:t>%) </a:t>
            </a:r>
            <a:r>
              <a:rPr lang="en-US" dirty="0"/>
              <a:t>had a </a:t>
            </a:r>
            <a:r>
              <a:rPr lang="en-US" b="1" u="sng" dirty="0" smtClean="0"/>
              <a:t>Good-to-Strong</a:t>
            </a:r>
            <a:r>
              <a:rPr lang="en-US" dirty="0" smtClean="0"/>
              <a:t> chance</a:t>
            </a:r>
            <a:r>
              <a:rPr lang="en-US" dirty="0"/>
              <a:t> </a:t>
            </a:r>
            <a:r>
              <a:rPr lang="en-US" dirty="0" smtClean="0"/>
              <a:t>of preventability</a:t>
            </a:r>
            <a:endParaRPr lang="en-US" dirty="0"/>
          </a:p>
        </p:txBody>
      </p:sp>
      <p:sp>
        <p:nvSpPr>
          <p:cNvPr id="4" name="Rectangle 3"/>
          <p:cNvSpPr/>
          <p:nvPr/>
        </p:nvSpPr>
        <p:spPr>
          <a:xfrm>
            <a:off x="190500" y="5943600"/>
            <a:ext cx="7924800"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2017 </a:t>
            </a:r>
          </a:p>
        </p:txBody>
      </p:sp>
    </p:spTree>
    <p:extLst>
      <p:ext uri="{BB962C8B-B14F-4D97-AF65-F5344CB8AC3E}">
        <p14:creationId xmlns:p14="http://schemas.microsoft.com/office/powerpoint/2010/main" val="146568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1066800" y="122235"/>
            <a:ext cx="8077200" cy="944565"/>
          </a:xfrm>
        </p:spPr>
        <p:txBody>
          <a:bodyPr/>
          <a:lstStyle/>
          <a:p>
            <a:pPr eaLnBrk="1" hangingPunct="1"/>
            <a:r>
              <a:rPr lang="en-US" sz="2000" b="0" smtClean="0">
                <a:latin typeface="Arial" pitchFamily="34" charset="0"/>
                <a:ea typeface="ＭＳ Ｐゴシック" pitchFamily="34" charset="-128"/>
              </a:rPr>
              <a:t>CA-PAMR </a:t>
            </a:r>
            <a:r>
              <a:rPr lang="en-US" sz="2000" b="0" smtClean="0">
                <a:latin typeface="Arial" pitchFamily="34" charset="0"/>
                <a:ea typeface="ＭＳ Ｐゴシック" pitchFamily="34" charset="-128"/>
                <a:cs typeface="Arial" pitchFamily="34" charset="0"/>
              </a:rPr>
              <a:t>Pregnancy-Related Deaths, Chance to Alter </a:t>
            </a:r>
            <a:br>
              <a:rPr lang="en-US" sz="2000" b="0" smtClean="0">
                <a:latin typeface="Arial" pitchFamily="34" charset="0"/>
                <a:ea typeface="ＭＳ Ｐゴシック" pitchFamily="34" charset="-128"/>
                <a:cs typeface="Arial" pitchFamily="34" charset="0"/>
              </a:rPr>
            </a:br>
            <a:r>
              <a:rPr lang="en-US" sz="2000" b="0" smtClean="0">
                <a:latin typeface="Arial" pitchFamily="34" charset="0"/>
                <a:ea typeface="ＭＳ Ｐゴシック" pitchFamily="34" charset="-128"/>
                <a:cs typeface="Arial" pitchFamily="34" charset="0"/>
              </a:rPr>
              <a:t>Outcome by Grouped Cause of Death; 2002-2007 (N=329)</a:t>
            </a:r>
            <a:endParaRPr lang="en-US" sz="2000" b="0" dirty="0" smtClean="0">
              <a:latin typeface="Arial" pitchFamily="34" charset="0"/>
              <a:ea typeface="ＭＳ Ｐゴシック" pitchFamily="34" charset="-128"/>
              <a:cs typeface="Arial" pitchFamily="34" charset="0"/>
            </a:endParaRPr>
          </a:p>
        </p:txBody>
      </p:sp>
      <p:cxnSp>
        <p:nvCxnSpPr>
          <p:cNvPr id="4" name="Straight Connector 3" descr="decorative image only"/>
          <p:cNvCxnSpPr>
            <a:cxnSpLocks noChangeShapeType="1"/>
          </p:cNvCxnSpPr>
          <p:nvPr/>
        </p:nvCxnSpPr>
        <p:spPr bwMode="auto">
          <a:xfrm>
            <a:off x="457200" y="1066800"/>
            <a:ext cx="8077200" cy="1588"/>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7" name="TextBox 4"/>
          <p:cNvSpPr txBox="1">
            <a:spLocks noChangeArrowheads="1"/>
          </p:cNvSpPr>
          <p:nvPr/>
        </p:nvSpPr>
        <p:spPr bwMode="auto">
          <a:xfrm>
            <a:off x="231776" y="6091535"/>
            <a:ext cx="8531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171450" indent="-171450" algn="l">
              <a:buFont typeface="Arial" charset="0"/>
              <a:buChar char="•"/>
            </a:pPr>
            <a:r>
              <a:rPr lang="en-US" sz="1200" dirty="0" smtClean="0"/>
              <a:t>The </a:t>
            </a:r>
            <a:r>
              <a:rPr lang="en-US" sz="1200" dirty="0"/>
              <a:t>CA-PAMR committee was unable to determine the </a:t>
            </a:r>
            <a:r>
              <a:rPr lang="en-US" sz="1200" dirty="0" smtClean="0"/>
              <a:t>preventability in </a:t>
            </a:r>
            <a:r>
              <a:rPr lang="en-US" sz="1200" dirty="0"/>
              <a:t>2 </a:t>
            </a:r>
            <a:r>
              <a:rPr lang="en-US" sz="1200" dirty="0" smtClean="0"/>
              <a:t>hemorrhage deaths, 1 cardiovascular and </a:t>
            </a:r>
            <a:r>
              <a:rPr lang="en-US" sz="1200" dirty="0"/>
              <a:t>1 preeclampsia/eclampsia death. </a:t>
            </a:r>
          </a:p>
        </p:txBody>
      </p:sp>
      <p:pic>
        <p:nvPicPr>
          <p:cNvPr id="8" name="Content Placeholder 7" descr="graph of pregnancy related deaths from 2002 to 200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57201" y="1066800"/>
            <a:ext cx="8079386" cy="5059363"/>
          </a:xfrm>
          <a:prstGeom prst="rect">
            <a:avLst/>
          </a:prstGeom>
        </p:spPr>
      </p:pic>
    </p:spTree>
    <p:extLst>
      <p:ext uri="{BB962C8B-B14F-4D97-AF65-F5344CB8AC3E}">
        <p14:creationId xmlns:p14="http://schemas.microsoft.com/office/powerpoint/2010/main" val="143332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2492" y="304800"/>
            <a:ext cx="6705601" cy="1627437"/>
          </a:xfrm>
          <a:noFill/>
        </p:spPr>
        <p:txBody>
          <a:bodyPr/>
          <a:lstStyle/>
          <a:p>
            <a:pPr algn="ctr"/>
            <a:r>
              <a:rPr lang="en-US" sz="2400" b="0" dirty="0"/>
              <a:t>Pregnancy-Related Mortality from VTE in California: </a:t>
            </a:r>
            <a:r>
              <a:rPr lang="en-US" sz="2400" b="0" dirty="0" smtClean="0"/>
              <a:t>2002-2007</a:t>
            </a:r>
            <a:br>
              <a:rPr lang="en-US" sz="2400" b="0" dirty="0" smtClean="0"/>
            </a:br>
            <a:r>
              <a:rPr lang="en-US" sz="2800" dirty="0" smtClean="0"/>
              <a:t>Significant Association with Obesity and Cesarean Delivery</a:t>
            </a:r>
            <a:endParaRPr lang="en-US" sz="2800" dirty="0"/>
          </a:p>
        </p:txBody>
      </p:sp>
      <p:sp>
        <p:nvSpPr>
          <p:cNvPr id="3" name="Content Placeholder 2"/>
          <p:cNvSpPr>
            <a:spLocks noGrp="1"/>
          </p:cNvSpPr>
          <p:nvPr>
            <p:ph idx="1"/>
          </p:nvPr>
        </p:nvSpPr>
        <p:spPr>
          <a:xfrm>
            <a:off x="457200" y="2362200"/>
            <a:ext cx="8229600" cy="3566160"/>
          </a:xfrm>
        </p:spPr>
        <p:txBody>
          <a:bodyPr/>
          <a:lstStyle/>
          <a:p>
            <a:pPr>
              <a:spcAft>
                <a:spcPts val="600"/>
              </a:spcAft>
            </a:pPr>
            <a:r>
              <a:rPr lang="en-US" sz="2400" dirty="0" smtClean="0"/>
              <a:t>Overall, </a:t>
            </a:r>
            <a:r>
              <a:rPr lang="en-US" sz="2400" dirty="0"/>
              <a:t>17% of </a:t>
            </a:r>
            <a:r>
              <a:rPr lang="en-US" sz="2400" dirty="0" smtClean="0"/>
              <a:t>the women who had a pregnancy-related maternal death in California had </a:t>
            </a:r>
            <a:r>
              <a:rPr lang="en-US" sz="2400" dirty="0"/>
              <a:t>a BMI  </a:t>
            </a:r>
            <a:r>
              <a:rPr lang="en-US" sz="2400" dirty="0" smtClean="0"/>
              <a:t>≧ 35</a:t>
            </a:r>
          </a:p>
          <a:p>
            <a:pPr>
              <a:spcAft>
                <a:spcPts val="600"/>
              </a:spcAft>
            </a:pPr>
            <a:r>
              <a:rPr lang="en-US" sz="2400" dirty="0" smtClean="0"/>
              <a:t>Among VTE related deaths, 61% of women had a BMI </a:t>
            </a:r>
            <a:r>
              <a:rPr lang="en-US" sz="2400" u="sng" dirty="0" smtClean="0"/>
              <a:t>&gt;</a:t>
            </a:r>
            <a:r>
              <a:rPr lang="en-US" sz="2400" dirty="0" smtClean="0"/>
              <a:t> 35 (</a:t>
            </a:r>
            <a:r>
              <a:rPr lang="en-US" sz="2400" dirty="0"/>
              <a:t>crude OR of ~7.4; RR of ~3.6</a:t>
            </a:r>
            <a:r>
              <a:rPr lang="en-US" sz="2400" dirty="0" smtClean="0"/>
              <a:t>) </a:t>
            </a:r>
          </a:p>
          <a:p>
            <a:pPr>
              <a:spcAft>
                <a:spcPts val="600"/>
              </a:spcAft>
            </a:pPr>
            <a:r>
              <a:rPr lang="en-US" sz="2400" dirty="0" smtClean="0"/>
              <a:t>Additionally, 80</a:t>
            </a:r>
            <a:r>
              <a:rPr lang="en-US" sz="2400" dirty="0"/>
              <a:t>% of the obese women who died from VTE had a cesarean delivery (crude OR of ~6.7; RR of ~</a:t>
            </a:r>
            <a:r>
              <a:rPr lang="en-US" sz="2400" dirty="0" smtClean="0"/>
              <a:t>2.5)</a:t>
            </a:r>
            <a:endParaRPr lang="en-US" sz="2400" dirty="0"/>
          </a:p>
        </p:txBody>
      </p:sp>
      <p:sp>
        <p:nvSpPr>
          <p:cNvPr id="8" name="Rectangle 7"/>
          <p:cNvSpPr/>
          <p:nvPr/>
        </p:nvSpPr>
        <p:spPr>
          <a:xfrm>
            <a:off x="228600" y="5989320"/>
            <a:ext cx="8213387"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2017 </a:t>
            </a:r>
          </a:p>
        </p:txBody>
      </p:sp>
    </p:spTree>
    <p:extLst>
      <p:ext uri="{BB962C8B-B14F-4D97-AF65-F5344CB8AC3E}">
        <p14:creationId xmlns:p14="http://schemas.microsoft.com/office/powerpoint/2010/main" val="345571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52400"/>
            <a:ext cx="5943600" cy="1600200"/>
          </a:xfrm>
          <a:noFill/>
        </p:spPr>
        <p:txBody>
          <a:bodyPr/>
          <a:lstStyle/>
          <a:p>
            <a:pPr algn="ctr"/>
            <a:r>
              <a:rPr lang="en-US" sz="3200" b="0" dirty="0" smtClean="0"/>
              <a:t>Maternal Mortality Associated with Pulmonary Embolism </a:t>
            </a:r>
            <a:br>
              <a:rPr lang="en-US" sz="3200" b="0" dirty="0" smtClean="0"/>
            </a:br>
            <a:r>
              <a:rPr lang="en-US" sz="3200" dirty="0" smtClean="0"/>
              <a:t>“Tip of the Iceberg”</a:t>
            </a:r>
            <a:endParaRPr lang="en-US" sz="3200" dirty="0"/>
          </a:p>
        </p:txBody>
      </p:sp>
      <p:sp>
        <p:nvSpPr>
          <p:cNvPr id="5" name="Content Placeholder 4"/>
          <p:cNvSpPr>
            <a:spLocks noGrp="1"/>
          </p:cNvSpPr>
          <p:nvPr>
            <p:ph idx="1"/>
          </p:nvPr>
        </p:nvSpPr>
        <p:spPr>
          <a:xfrm>
            <a:off x="381000" y="2209800"/>
            <a:ext cx="8229600" cy="3048000"/>
          </a:xfrm>
        </p:spPr>
        <p:txBody>
          <a:bodyPr/>
          <a:lstStyle/>
          <a:p>
            <a:pPr marL="0" indent="0">
              <a:buNone/>
            </a:pPr>
            <a:r>
              <a:rPr lang="en-US" dirty="0"/>
              <a:t>Given the obstetric PE case mortality rate of </a:t>
            </a:r>
            <a:r>
              <a:rPr lang="en-US" dirty="0" smtClean="0"/>
              <a:t>3%, with </a:t>
            </a:r>
            <a:r>
              <a:rPr lang="en-US" dirty="0"/>
              <a:t>~ </a:t>
            </a:r>
            <a:r>
              <a:rPr lang="en-US" dirty="0" smtClean="0"/>
              <a:t>25% </a:t>
            </a:r>
            <a:r>
              <a:rPr lang="en-US" dirty="0"/>
              <a:t>of all VTE events manifesting as </a:t>
            </a:r>
            <a:r>
              <a:rPr lang="en-US" dirty="0" smtClean="0"/>
              <a:t>PE, </a:t>
            </a:r>
            <a:r>
              <a:rPr lang="en-US" dirty="0"/>
              <a:t>approximately 132 VTE events occur for every one maternal death resulting from </a:t>
            </a:r>
            <a:r>
              <a:rPr lang="en-US" dirty="0" smtClean="0"/>
              <a:t>PE</a:t>
            </a:r>
            <a:endParaRPr lang="en-US" dirty="0"/>
          </a:p>
        </p:txBody>
      </p:sp>
      <p:sp>
        <p:nvSpPr>
          <p:cNvPr id="2" name="Rectangle 1"/>
          <p:cNvSpPr/>
          <p:nvPr/>
        </p:nvSpPr>
        <p:spPr>
          <a:xfrm>
            <a:off x="228600" y="5806301"/>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5367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791200" cy="1371600"/>
          </a:xfrm>
          <a:noFill/>
        </p:spPr>
        <p:txBody>
          <a:bodyPr/>
          <a:lstStyle/>
          <a:p>
            <a:pPr algn="ctr"/>
            <a:r>
              <a:rPr lang="en-US" b="0" dirty="0" smtClean="0">
                <a:solidFill>
                  <a:srgbClr val="000000"/>
                </a:solidFill>
                <a:ea typeface="Times New Roman" panose="02020603050405020304" pitchFamily="18" charset="0"/>
                <a:cs typeface="Times New Roman" panose="02020603050405020304" pitchFamily="18" charset="0"/>
              </a:rPr>
              <a:t>VTE Associated Morbidity: Long-term Impacts</a:t>
            </a:r>
            <a:endParaRPr lang="en-US" b="0" dirty="0"/>
          </a:p>
        </p:txBody>
      </p:sp>
      <p:sp>
        <p:nvSpPr>
          <p:cNvPr id="3" name="Content Placeholder 2"/>
          <p:cNvSpPr>
            <a:spLocks noGrp="1"/>
          </p:cNvSpPr>
          <p:nvPr>
            <p:ph idx="1"/>
          </p:nvPr>
        </p:nvSpPr>
        <p:spPr>
          <a:xfrm>
            <a:off x="457200" y="1648632"/>
            <a:ext cx="8229600" cy="4294968"/>
          </a:xfrm>
        </p:spPr>
        <p:txBody>
          <a:bodyPr/>
          <a:lstStyle/>
          <a:p>
            <a:pPr>
              <a:spcBef>
                <a:spcPts val="600"/>
              </a:spcBef>
              <a:spcAft>
                <a:spcPts val="600"/>
              </a:spcAft>
            </a:pPr>
            <a:r>
              <a:rPr lang="en-US" sz="2800" dirty="0" smtClean="0"/>
              <a:t>Recurrent VTE/PE</a:t>
            </a:r>
          </a:p>
          <a:p>
            <a:pPr>
              <a:spcBef>
                <a:spcPts val="600"/>
              </a:spcBef>
              <a:spcAft>
                <a:spcPts val="600"/>
              </a:spcAft>
            </a:pPr>
            <a:r>
              <a:rPr lang="en-US" sz="2800" dirty="0" smtClean="0"/>
              <a:t>Post-thrombotic syndrome may complicate up </a:t>
            </a:r>
            <a:r>
              <a:rPr lang="en-US" sz="2800" dirty="0"/>
              <a:t>to 50% of </a:t>
            </a:r>
            <a:r>
              <a:rPr lang="en-US" sz="2800" dirty="0" smtClean="0"/>
              <a:t>DVT patients and may lead to:</a:t>
            </a:r>
            <a:endParaRPr lang="en-US" sz="2800" dirty="0"/>
          </a:p>
          <a:p>
            <a:pPr lvl="2">
              <a:spcBef>
                <a:spcPts val="0"/>
              </a:spcBef>
            </a:pPr>
            <a:r>
              <a:rPr lang="en-US" dirty="0"/>
              <a:t>Chronic leg </a:t>
            </a:r>
            <a:r>
              <a:rPr lang="en-US" dirty="0" smtClean="0"/>
              <a:t>pain</a:t>
            </a:r>
          </a:p>
          <a:p>
            <a:pPr lvl="2">
              <a:spcBef>
                <a:spcPts val="0"/>
              </a:spcBef>
            </a:pPr>
            <a:r>
              <a:rPr lang="en-US" dirty="0" smtClean="0"/>
              <a:t>Edema </a:t>
            </a:r>
          </a:p>
          <a:p>
            <a:pPr lvl="2">
              <a:spcBef>
                <a:spcPts val="0"/>
              </a:spcBef>
            </a:pPr>
            <a:r>
              <a:rPr lang="en-US" dirty="0"/>
              <a:t>E</a:t>
            </a:r>
            <a:r>
              <a:rPr lang="en-US" dirty="0" smtClean="0"/>
              <a:t>rythema </a:t>
            </a:r>
          </a:p>
          <a:p>
            <a:pPr lvl="2">
              <a:spcBef>
                <a:spcPts val="0"/>
              </a:spcBef>
            </a:pPr>
            <a:r>
              <a:rPr lang="en-US" dirty="0" smtClean="0"/>
              <a:t>Ulcerations</a:t>
            </a:r>
          </a:p>
          <a:p>
            <a:pPr marL="914400" lvl="2" indent="0">
              <a:spcBef>
                <a:spcPts val="0"/>
              </a:spcBef>
              <a:buNone/>
            </a:pPr>
            <a:endParaRPr lang="en-US" dirty="0"/>
          </a:p>
          <a:p>
            <a:pPr marL="571500" indent="-457200">
              <a:spcBef>
                <a:spcPts val="0"/>
              </a:spcBef>
            </a:pPr>
            <a:r>
              <a:rPr lang="en-US" sz="2800" dirty="0" smtClean="0"/>
              <a:t>Lung damage</a:t>
            </a:r>
          </a:p>
          <a:p>
            <a:pPr marL="571500" indent="-457200">
              <a:spcBef>
                <a:spcPts val="0"/>
              </a:spcBef>
            </a:pPr>
            <a:r>
              <a:rPr lang="en-US" sz="2800" dirty="0" smtClean="0"/>
              <a:t>Cardiovascular effects</a:t>
            </a:r>
          </a:p>
          <a:p>
            <a:pPr marL="914400" lvl="1" indent="-457200">
              <a:spcBef>
                <a:spcPts val="0"/>
              </a:spcBef>
              <a:buFont typeface="Arial" panose="020B0604020202020204" pitchFamily="34" charset="0"/>
              <a:buChar char="•"/>
            </a:pPr>
            <a:endParaRPr lang="en-US"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228600" y="6176075"/>
            <a:ext cx="8169233" cy="260328"/>
          </a:xfrm>
          <a:prstGeom prst="rect">
            <a:avLst/>
          </a:prstGeom>
        </p:spPr>
        <p:txBody>
          <a:bodyPr wrap="square">
            <a:spAutoFit/>
          </a:bodyPr>
          <a:lstStyle/>
          <a:p>
            <a:pPr marL="0" marR="0" algn="l">
              <a:lnSpc>
                <a:spcPct val="107000"/>
              </a:lnSpc>
              <a:spcBef>
                <a:spcPts val="0"/>
              </a:spcBef>
              <a:spcAft>
                <a:spcPts val="800"/>
              </a:spcAft>
            </a:pPr>
            <a:r>
              <a:rPr lang="en-US" sz="1100" dirty="0">
                <a:ea typeface="Calibri" panose="020F0502020204030204" pitchFamily="34" charset="0"/>
                <a:cs typeface="Arial" panose="020B0604020202020204" pitchFamily="34" charset="0"/>
              </a:rPr>
              <a:t>Vazquez, S. R. and S. R. Kahn </a:t>
            </a:r>
            <a:r>
              <a:rPr lang="en-US" sz="1100" dirty="0" smtClean="0">
                <a:ea typeface="Calibri" panose="020F0502020204030204" pitchFamily="34" charset="0"/>
                <a:cs typeface="Arial" panose="020B0604020202020204" pitchFamily="34" charset="0"/>
              </a:rPr>
              <a:t> </a:t>
            </a:r>
            <a:r>
              <a:rPr lang="en-US" sz="1100" dirty="0">
                <a:ea typeface="Calibri" panose="020F0502020204030204" pitchFamily="34" charset="0"/>
                <a:cs typeface="Arial" panose="020B0604020202020204" pitchFamily="34" charset="0"/>
              </a:rPr>
              <a:t>Circulation </a:t>
            </a:r>
            <a:r>
              <a:rPr lang="en-US" sz="1100" dirty="0" smtClean="0">
                <a:ea typeface="Calibri" panose="020F0502020204030204" pitchFamily="34" charset="0"/>
                <a:cs typeface="Arial" panose="020B0604020202020204" pitchFamily="34" charset="0"/>
              </a:rPr>
              <a:t>2010 121(8</a:t>
            </a:r>
            <a:r>
              <a:rPr lang="en-US" sz="1100" dirty="0">
                <a:ea typeface="Calibri" panose="020F0502020204030204" pitchFamily="34" charset="0"/>
                <a:cs typeface="Arial" panose="020B0604020202020204" pitchFamily="34" charset="0"/>
              </a:rPr>
              <a:t>): </a:t>
            </a:r>
            <a:r>
              <a:rPr lang="en-US" sz="1100" dirty="0" smtClean="0">
                <a:ea typeface="Calibri" panose="020F0502020204030204" pitchFamily="34" charset="0"/>
                <a:cs typeface="Arial" panose="020B0604020202020204" pitchFamily="34" charset="0"/>
              </a:rPr>
              <a:t>e217-219; </a:t>
            </a:r>
            <a:r>
              <a:rPr lang="en-US" sz="1100" dirty="0">
                <a:ea typeface="Calibri" panose="020F0502020204030204" pitchFamily="34" charset="0"/>
                <a:cs typeface="Arial" panose="020B0604020202020204" pitchFamily="34" charset="0"/>
              </a:rPr>
              <a:t> </a:t>
            </a:r>
            <a:r>
              <a:rPr lang="pt-BR" sz="1100" dirty="0" smtClean="0">
                <a:ea typeface="Calibri" panose="020F0502020204030204" pitchFamily="34" charset="0"/>
                <a:cs typeface="Arial" panose="020B0604020202020204" pitchFamily="34" charset="0"/>
              </a:rPr>
              <a:t>Pengo </a:t>
            </a:r>
            <a:r>
              <a:rPr lang="pt-BR" sz="1100" dirty="0">
                <a:ea typeface="Calibri" panose="020F0502020204030204" pitchFamily="34" charset="0"/>
                <a:cs typeface="Arial" panose="020B0604020202020204" pitchFamily="34" charset="0"/>
              </a:rPr>
              <a:t>V, N Engl J Med. 2004;350(22):2257</a:t>
            </a:r>
            <a:endParaRPr lang="en-US" sz="1100" dirty="0" smtClea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890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86599" cy="1600200"/>
          </a:xfrm>
          <a:noFill/>
        </p:spPr>
        <p:txBody>
          <a:bodyPr/>
          <a:lstStyle/>
          <a:p>
            <a:pPr algn="ctr"/>
            <a:r>
              <a:rPr lang="en-US" b="0" dirty="0" smtClean="0"/>
              <a:t>VTE </a:t>
            </a:r>
            <a:r>
              <a:rPr lang="en-US" b="0" dirty="0"/>
              <a:t>R</a:t>
            </a:r>
            <a:r>
              <a:rPr lang="en-US" b="0" dirty="0" smtClean="0"/>
              <a:t>isk </a:t>
            </a:r>
            <a:r>
              <a:rPr lang="en-US" b="0" dirty="0"/>
              <a:t>A</a:t>
            </a:r>
            <a:r>
              <a:rPr lang="en-US" b="0" dirty="0" smtClean="0"/>
              <a:t>ssessment: </a:t>
            </a:r>
            <a:br>
              <a:rPr lang="en-US" b="0" dirty="0" smtClean="0"/>
            </a:br>
            <a:r>
              <a:rPr lang="en-US" b="0" dirty="0"/>
              <a:t>S</a:t>
            </a:r>
            <a:r>
              <a:rPr lang="en-US" b="0" dirty="0" smtClean="0"/>
              <a:t>tandard </a:t>
            </a:r>
            <a:r>
              <a:rPr lang="en-US" b="0" dirty="0"/>
              <a:t>P</a:t>
            </a:r>
            <a:r>
              <a:rPr lang="en-US" b="0" dirty="0" smtClean="0"/>
              <a:t>ractice for all Medical </a:t>
            </a:r>
            <a:r>
              <a:rPr lang="en-US" b="0" dirty="0"/>
              <a:t>S</a:t>
            </a:r>
            <a:r>
              <a:rPr lang="en-US" b="0" dirty="0" smtClean="0"/>
              <a:t>urgical </a:t>
            </a:r>
            <a:r>
              <a:rPr lang="en-US" b="0" dirty="0"/>
              <a:t>P</a:t>
            </a:r>
            <a:r>
              <a:rPr lang="en-US" b="0" dirty="0" smtClean="0"/>
              <a:t>atients </a:t>
            </a:r>
            <a:endParaRPr lang="en-US" b="0" dirty="0"/>
          </a:p>
        </p:txBody>
      </p:sp>
      <p:sp>
        <p:nvSpPr>
          <p:cNvPr id="3" name="Content Placeholder 2"/>
          <p:cNvSpPr>
            <a:spLocks noGrp="1"/>
          </p:cNvSpPr>
          <p:nvPr>
            <p:ph idx="1"/>
          </p:nvPr>
        </p:nvSpPr>
        <p:spPr>
          <a:xfrm>
            <a:off x="304800" y="1752600"/>
            <a:ext cx="8534400" cy="3581400"/>
          </a:xfrm>
        </p:spPr>
        <p:txBody>
          <a:bodyPr/>
          <a:lstStyle/>
          <a:p>
            <a:pPr>
              <a:spcBef>
                <a:spcPts val="600"/>
              </a:spcBef>
              <a:spcAft>
                <a:spcPts val="600"/>
              </a:spcAft>
            </a:pPr>
            <a:r>
              <a:rPr lang="en-US" sz="2800" b="1" dirty="0" smtClean="0"/>
              <a:t>AHRQ</a:t>
            </a:r>
            <a:r>
              <a:rPr lang="en-US" sz="2400" dirty="0" smtClean="0"/>
              <a:t> </a:t>
            </a:r>
            <a:r>
              <a:rPr lang="en-US" sz="2000" dirty="0" smtClean="0"/>
              <a:t>(The </a:t>
            </a:r>
            <a:r>
              <a:rPr lang="en-US" sz="2000" dirty="0"/>
              <a:t>Agency for Healthcare Research and </a:t>
            </a:r>
            <a:r>
              <a:rPr lang="en-US" sz="2000" dirty="0" smtClean="0"/>
              <a:t>Quality) </a:t>
            </a:r>
            <a:r>
              <a:rPr lang="en-US" sz="2000" dirty="0"/>
              <a:t>defined VTE as the </a:t>
            </a:r>
            <a:r>
              <a:rPr lang="en-US" sz="2000" u="sng" dirty="0"/>
              <a:t>“number one patient safety practice” </a:t>
            </a:r>
            <a:r>
              <a:rPr lang="en-US" sz="2000" dirty="0"/>
              <a:t>for hospitalized </a:t>
            </a:r>
            <a:r>
              <a:rPr lang="en-US" sz="2000" dirty="0" smtClean="0"/>
              <a:t>patient</a:t>
            </a:r>
          </a:p>
          <a:p>
            <a:pPr>
              <a:spcBef>
                <a:spcPts val="600"/>
              </a:spcBef>
              <a:spcAft>
                <a:spcPts val="600"/>
              </a:spcAft>
            </a:pPr>
            <a:r>
              <a:rPr lang="en-US" sz="2800" b="1" dirty="0" smtClean="0"/>
              <a:t>Joint Commission</a:t>
            </a:r>
            <a:r>
              <a:rPr lang="en-US" sz="2400" dirty="0" smtClean="0"/>
              <a:t>  </a:t>
            </a:r>
            <a:r>
              <a:rPr lang="en-US" sz="2000" dirty="0" smtClean="0">
                <a:ea typeface="Trebuchet MS"/>
                <a:cs typeface="Trebuchet MS"/>
                <a:sym typeface="Trebuchet MS"/>
              </a:rPr>
              <a:t>All hospitalized patients to have VTE prophylaxis </a:t>
            </a:r>
            <a:r>
              <a:rPr lang="en-US" sz="1600" i="1" dirty="0" smtClean="0">
                <a:ea typeface="Trebuchet MS"/>
                <a:cs typeface="Trebuchet MS"/>
                <a:sym typeface="Trebuchet MS"/>
              </a:rPr>
              <a:t>or</a:t>
            </a:r>
            <a:r>
              <a:rPr lang="en-US" sz="1600" b="1" dirty="0" smtClean="0">
                <a:ea typeface="Trebuchet MS"/>
                <a:cs typeface="Trebuchet MS"/>
                <a:sym typeface="Trebuchet MS"/>
              </a:rPr>
              <a:t>  </a:t>
            </a:r>
            <a:r>
              <a:rPr lang="en-US" sz="2000" dirty="0" smtClean="0">
                <a:ea typeface="Trebuchet MS"/>
                <a:cs typeface="Trebuchet MS"/>
                <a:sym typeface="Trebuchet MS"/>
              </a:rPr>
              <a:t>documentation </a:t>
            </a:r>
            <a:r>
              <a:rPr lang="en-US" sz="2000" dirty="0">
                <a:ea typeface="Trebuchet MS"/>
                <a:cs typeface="Trebuchet MS"/>
                <a:sym typeface="Trebuchet MS"/>
              </a:rPr>
              <a:t>why no VTE prophylaxis was </a:t>
            </a:r>
            <a:r>
              <a:rPr lang="en-US" sz="2000" dirty="0" smtClean="0">
                <a:ea typeface="Trebuchet MS"/>
                <a:cs typeface="Trebuchet MS"/>
                <a:sym typeface="Trebuchet MS"/>
              </a:rPr>
              <a:t>given</a:t>
            </a:r>
            <a:r>
              <a:rPr lang="en-US" sz="2000" dirty="0">
                <a:cs typeface="Trebuchet MS"/>
                <a:sym typeface="Trebuchet MS"/>
              </a:rPr>
              <a:t> </a:t>
            </a:r>
            <a:r>
              <a:rPr lang="en-US" sz="2000" dirty="0" smtClean="0">
                <a:cs typeface="Trebuchet MS"/>
                <a:sym typeface="Trebuchet MS"/>
              </a:rPr>
              <a:t>– </a:t>
            </a:r>
            <a:r>
              <a:rPr lang="en-US" sz="2000" b="1" u="sng" dirty="0" smtClean="0">
                <a:cs typeface="Trebuchet MS"/>
                <a:sym typeface="Trebuchet MS"/>
              </a:rPr>
              <a:t>Quality Measure VTE 1</a:t>
            </a:r>
            <a:endParaRPr lang="en-US" sz="2000" b="1" u="sng" dirty="0"/>
          </a:p>
          <a:p>
            <a:pPr>
              <a:spcBef>
                <a:spcPts val="600"/>
              </a:spcBef>
              <a:spcAft>
                <a:spcPts val="600"/>
              </a:spcAft>
            </a:pPr>
            <a:r>
              <a:rPr lang="en-US" sz="2400" b="1" dirty="0" smtClean="0"/>
              <a:t>NQF</a:t>
            </a:r>
            <a:r>
              <a:rPr lang="en-US" sz="2200" dirty="0" smtClean="0"/>
              <a:t> </a:t>
            </a:r>
            <a:r>
              <a:rPr lang="en-US" sz="2000" dirty="0" smtClean="0"/>
              <a:t>(National </a:t>
            </a:r>
            <a:r>
              <a:rPr lang="en-US" sz="2000" dirty="0"/>
              <a:t>Quality </a:t>
            </a:r>
            <a:r>
              <a:rPr lang="en-US" sz="2000" dirty="0" smtClean="0"/>
              <a:t>Forum) Safe Practices recommendations:</a:t>
            </a:r>
            <a:endParaRPr lang="en-US" sz="2000" dirty="0"/>
          </a:p>
          <a:p>
            <a:pPr lvl="1">
              <a:spcBef>
                <a:spcPts val="0"/>
              </a:spcBef>
            </a:pPr>
            <a:r>
              <a:rPr lang="en-US" sz="2000" dirty="0"/>
              <a:t>Routine evaluation of hospitalized patients for risk of VTE</a:t>
            </a:r>
          </a:p>
          <a:p>
            <a:pPr lvl="1">
              <a:spcBef>
                <a:spcPts val="0"/>
              </a:spcBef>
            </a:pPr>
            <a:r>
              <a:rPr lang="en-US" sz="2000" dirty="0"/>
              <a:t>Use of appropriate prophylaxis </a:t>
            </a:r>
            <a:endParaRPr lang="en-US" sz="2000" dirty="0" smtClean="0"/>
          </a:p>
          <a:p>
            <a:pPr marL="800100" lvl="1" indent="-342900">
              <a:spcBef>
                <a:spcPts val="0"/>
              </a:spcBef>
              <a:buFont typeface="Arial" panose="020B0604020202020204" pitchFamily="34" charset="0"/>
              <a:buChar char="•"/>
            </a:pPr>
            <a:endParaRPr lang="en-US" sz="2200" dirty="0"/>
          </a:p>
          <a:p>
            <a:endParaRPr lang="en-US" dirty="0"/>
          </a:p>
        </p:txBody>
      </p:sp>
      <p:sp>
        <p:nvSpPr>
          <p:cNvPr id="5" name="Rectangle 4"/>
          <p:cNvSpPr/>
          <p:nvPr/>
        </p:nvSpPr>
        <p:spPr>
          <a:xfrm>
            <a:off x="304800" y="5562601"/>
            <a:ext cx="8239591" cy="769441"/>
          </a:xfrm>
          <a:prstGeom prst="rect">
            <a:avLst/>
          </a:prstGeom>
        </p:spPr>
        <p:txBody>
          <a:bodyPr wrap="square">
            <a:spAutoFit/>
          </a:bodyPr>
          <a:lstStyle/>
          <a:p>
            <a:pPr marL="0" marR="0" algn="l">
              <a:spcBef>
                <a:spcPts val="0"/>
              </a:spcBef>
              <a:spcAft>
                <a:spcPts val="0"/>
              </a:spcAft>
            </a:pPr>
            <a:r>
              <a:rPr lang="en-US" sz="1100" dirty="0">
                <a:latin typeface="+mn-lt"/>
                <a:ea typeface="Calibri" panose="020F0502020204030204" pitchFamily="34" charset="0"/>
                <a:cs typeface="Times New Roman" panose="02020603050405020304" pitchFamily="18" charset="0"/>
              </a:rPr>
              <a:t>Shojania KG</a:t>
            </a:r>
            <a:r>
              <a:rPr lang="en-US" sz="1100" dirty="0" smtClean="0">
                <a:latin typeface="+mn-lt"/>
                <a:ea typeface="Calibri" panose="020F0502020204030204" pitchFamily="34" charset="0"/>
                <a:cs typeface="Times New Roman" panose="02020603050405020304" pitchFamily="18" charset="0"/>
              </a:rPr>
              <a:t>, </a:t>
            </a:r>
            <a:r>
              <a:rPr lang="en-US" sz="1100" dirty="0">
                <a:latin typeface="+mn-lt"/>
                <a:ea typeface="Calibri" panose="020F0502020204030204" pitchFamily="34" charset="0"/>
                <a:cs typeface="Times New Roman" panose="02020603050405020304" pitchFamily="18" charset="0"/>
              </a:rPr>
              <a:t>(Eds</a:t>
            </a:r>
            <a:r>
              <a:rPr lang="en-US" sz="1100" dirty="0" smtClean="0">
                <a:latin typeface="+mn-lt"/>
                <a:ea typeface="Calibri" panose="020F0502020204030204" pitchFamily="34" charset="0"/>
                <a:cs typeface="Times New Roman" panose="02020603050405020304" pitchFamily="18" charset="0"/>
              </a:rPr>
              <a:t>.).(</a:t>
            </a:r>
            <a:r>
              <a:rPr lang="en-US" sz="1100" dirty="0">
                <a:latin typeface="+mn-lt"/>
                <a:ea typeface="Calibri" panose="020F0502020204030204" pitchFamily="34" charset="0"/>
                <a:cs typeface="Times New Roman" panose="02020603050405020304" pitchFamily="18" charset="0"/>
              </a:rPr>
              <a:t>2001). "Making healthcare safer; A critical analysis of patient safety practices (Evidence Report/Technology Assessment No. 43</a:t>
            </a:r>
            <a:r>
              <a:rPr lang="en-US" sz="1100" dirty="0" smtClean="0">
                <a:latin typeface="+mn-lt"/>
                <a:ea typeface="Calibri" panose="020F0502020204030204" pitchFamily="34" charset="0"/>
                <a:cs typeface="Times New Roman" panose="02020603050405020304" pitchFamily="18" charset="0"/>
              </a:rPr>
              <a:t>).” (</a:t>
            </a:r>
            <a:r>
              <a:rPr lang="en-US" sz="1100" dirty="0">
                <a:latin typeface="+mn-lt"/>
                <a:ea typeface="Calibri" panose="020F0502020204030204" pitchFamily="34" charset="0"/>
                <a:cs typeface="Times New Roman" panose="02020603050405020304" pitchFamily="18" charset="0"/>
              </a:rPr>
              <a:t>AHRQ Publication NO.01-E058). </a:t>
            </a:r>
            <a:endParaRPr lang="en-US" sz="1100" dirty="0" smtClean="0">
              <a:latin typeface="+mn-lt"/>
              <a:ea typeface="Calibri" panose="020F0502020204030204" pitchFamily="34" charset="0"/>
              <a:cs typeface="Times New Roman" panose="02020603050405020304" pitchFamily="18" charset="0"/>
            </a:endParaRPr>
          </a:p>
          <a:p>
            <a:pPr marL="0" marR="0" algn="l">
              <a:spcBef>
                <a:spcPts val="0"/>
              </a:spcBef>
              <a:spcAft>
                <a:spcPts val="0"/>
              </a:spcAft>
            </a:pPr>
            <a:r>
              <a:rPr lang="en-US" sz="1100" dirty="0" smtClean="0">
                <a:latin typeface="+mn-lt"/>
                <a:ea typeface="Cambria" panose="02040503050406030204" pitchFamily="18" charset="0"/>
                <a:cs typeface="Times New Roman" panose="02020603050405020304" pitchFamily="18" charset="0"/>
              </a:rPr>
              <a:t>Joint </a:t>
            </a:r>
            <a:r>
              <a:rPr lang="en-US" sz="1100" dirty="0">
                <a:latin typeface="+mn-lt"/>
                <a:ea typeface="Cambria" panose="02040503050406030204" pitchFamily="18" charset="0"/>
                <a:cs typeface="Times New Roman" panose="02020603050405020304" pitchFamily="18" charset="0"/>
              </a:rPr>
              <a:t>Commission (2015). Specifications Manual for National Hospital Inpatient Quality Measures </a:t>
            </a:r>
            <a:r>
              <a:rPr lang="en-US" sz="1100" dirty="0" smtClean="0">
                <a:latin typeface="+mn-lt"/>
                <a:ea typeface="Cambria" panose="02040503050406030204" pitchFamily="18" charset="0"/>
                <a:cs typeface="Times New Roman" panose="02020603050405020304" pitchFamily="18" charset="0"/>
              </a:rPr>
              <a:t>v.5.1</a:t>
            </a:r>
          </a:p>
          <a:p>
            <a:pPr marL="0" marR="0" algn="l">
              <a:spcBef>
                <a:spcPts val="0"/>
              </a:spcBef>
              <a:spcAft>
                <a:spcPts val="0"/>
              </a:spcAft>
            </a:pPr>
            <a:r>
              <a:rPr lang="en-US" sz="1100" dirty="0" smtClean="0">
                <a:latin typeface="+mn-lt"/>
                <a:ea typeface="Calibri" panose="020F0502020204030204" pitchFamily="34" charset="0"/>
                <a:cs typeface="Times New Roman" panose="02020603050405020304" pitchFamily="18" charset="0"/>
              </a:rPr>
              <a:t>National </a:t>
            </a:r>
            <a:r>
              <a:rPr lang="en-US" sz="1100" dirty="0">
                <a:latin typeface="+mn-lt"/>
                <a:ea typeface="Calibri" panose="020F0502020204030204" pitchFamily="34" charset="0"/>
                <a:cs typeface="Times New Roman" panose="02020603050405020304" pitchFamily="18" charset="0"/>
              </a:rPr>
              <a:t>Quality Forum. National Voluntary Consensus Standards for Prevention and Care of Venous Thromboembolism. (2006</a:t>
            </a:r>
            <a:r>
              <a:rPr lang="en-US" sz="1100" dirty="0" smtClean="0">
                <a:latin typeface="+mn-lt"/>
                <a:ea typeface="Calibri" panose="020F0502020204030204" pitchFamily="34" charset="0"/>
                <a:cs typeface="Times New Roman" panose="02020603050405020304" pitchFamily="18" charset="0"/>
              </a:rPr>
              <a:t>)</a:t>
            </a:r>
            <a:endParaRPr lang="en-US" sz="1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76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04800"/>
            <a:ext cx="5029200" cy="914400"/>
          </a:xfrm>
          <a:noFill/>
        </p:spPr>
        <p:txBody>
          <a:bodyPr/>
          <a:lstStyle/>
          <a:p>
            <a:pPr algn="ctr"/>
            <a:r>
              <a:rPr lang="en-US" b="0" dirty="0" smtClean="0"/>
              <a:t>VTE Prophylaxis</a:t>
            </a:r>
            <a:endParaRPr lang="en-US" sz="1800" b="0" i="1" dirty="0"/>
          </a:p>
        </p:txBody>
      </p:sp>
      <p:sp>
        <p:nvSpPr>
          <p:cNvPr id="6" name="Content Placeholder 5"/>
          <p:cNvSpPr>
            <a:spLocks noGrp="1"/>
          </p:cNvSpPr>
          <p:nvPr>
            <p:ph idx="1"/>
          </p:nvPr>
        </p:nvSpPr>
        <p:spPr>
          <a:xfrm>
            <a:off x="685800" y="2209800"/>
            <a:ext cx="8001000" cy="4114800"/>
          </a:xfrm>
        </p:spPr>
        <p:txBody>
          <a:bodyPr/>
          <a:lstStyle/>
          <a:p>
            <a:pPr marL="0" indent="0" algn="ctr">
              <a:buNone/>
            </a:pPr>
            <a:r>
              <a:rPr lang="en-US" b="1" dirty="0" smtClean="0"/>
              <a:t>VTE is the “single </a:t>
            </a:r>
            <a:r>
              <a:rPr lang="en-US" b="1" dirty="0"/>
              <a:t>cause of death most amenable to reduction by systematic change in practice” </a:t>
            </a:r>
            <a:endParaRPr lang="en-US" b="1" dirty="0" smtClean="0"/>
          </a:p>
          <a:p>
            <a:pPr marL="0" indent="0" algn="ctr">
              <a:buNone/>
            </a:pPr>
            <a:endParaRPr lang="en-US" i="1" dirty="0" smtClean="0"/>
          </a:p>
          <a:p>
            <a:pPr marL="0" indent="0" algn="ctr">
              <a:buNone/>
            </a:pPr>
            <a:r>
              <a:rPr lang="en-US" sz="2400" i="1" dirty="0" smtClean="0"/>
              <a:t>Steven </a:t>
            </a:r>
            <a:r>
              <a:rPr lang="en-US" sz="2400" i="1" dirty="0"/>
              <a:t>Clark, M.D., Semin Perinatol 2012;36(1):42-7</a:t>
            </a:r>
            <a:endParaRPr lang="en-US" sz="2400" dirty="0"/>
          </a:p>
        </p:txBody>
      </p:sp>
    </p:spTree>
    <p:extLst>
      <p:ext uri="{BB962C8B-B14F-4D97-AF65-F5344CB8AC3E}">
        <p14:creationId xmlns:p14="http://schemas.microsoft.com/office/powerpoint/2010/main" val="8415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010400" cy="1600200"/>
          </a:xfrm>
          <a:noFill/>
        </p:spPr>
        <p:txBody>
          <a:bodyPr>
            <a:noAutofit/>
          </a:bodyPr>
          <a:lstStyle/>
          <a:p>
            <a:pPr algn="ctr"/>
            <a:r>
              <a:rPr lang="en-US" sz="2400" dirty="0" smtClean="0"/>
              <a:t>   </a:t>
            </a:r>
            <a:br>
              <a:rPr lang="en-US" sz="2400" dirty="0" smtClean="0"/>
            </a:br>
            <a:r>
              <a:rPr lang="en-US" sz="2400" b="1" dirty="0" smtClean="0"/>
              <a:t>Council on Patient Safety In Women’s Healthcare /</a:t>
            </a:r>
            <a:br>
              <a:rPr lang="en-US" sz="2400" b="1" dirty="0" smtClean="0"/>
            </a:br>
            <a:r>
              <a:rPr lang="en-US" sz="2400" b="1" dirty="0" smtClean="0"/>
              <a:t>Alliance for Innovation on Maternal Health </a:t>
            </a:r>
            <a:r>
              <a:rPr lang="en-US" altLang="en-US" sz="2400" b="1" dirty="0" smtClean="0">
                <a:solidFill>
                  <a:srgbClr val="000000"/>
                </a:solidFill>
              </a:rPr>
              <a:t/>
            </a:r>
            <a:br>
              <a:rPr lang="en-US" altLang="en-US" sz="2400" b="1" dirty="0" smtClean="0">
                <a:solidFill>
                  <a:srgbClr val="000000"/>
                </a:solidFill>
              </a:rPr>
            </a:br>
            <a:r>
              <a:rPr lang="en-US" altLang="en-US" sz="2400" b="1" dirty="0" smtClean="0">
                <a:solidFill>
                  <a:srgbClr val="000000"/>
                </a:solidFill>
              </a:rPr>
              <a:t>Collaborative Consensus</a:t>
            </a:r>
            <a:r>
              <a:rPr lang="en-US" altLang="en-US" sz="2400" dirty="0">
                <a:solidFill>
                  <a:srgbClr val="000000"/>
                </a:solidFill>
              </a:rPr>
              <a:t/>
            </a:r>
            <a:br>
              <a:rPr lang="en-US" altLang="en-US" sz="2400" dirty="0">
                <a:solidFill>
                  <a:srgbClr val="000000"/>
                </a:solidFill>
              </a:rPr>
            </a:br>
            <a:endParaRPr lang="en-US" sz="2400" b="1" dirty="0"/>
          </a:p>
        </p:txBody>
      </p:sp>
      <p:sp>
        <p:nvSpPr>
          <p:cNvPr id="4" name="Content Placeholder 3"/>
          <p:cNvSpPr>
            <a:spLocks noGrp="1"/>
          </p:cNvSpPr>
          <p:nvPr>
            <p:ph sz="half" idx="1"/>
          </p:nvPr>
        </p:nvSpPr>
        <p:spPr>
          <a:xfrm>
            <a:off x="457200" y="1752600"/>
            <a:ext cx="3886200" cy="4114800"/>
          </a:xfrm>
          <a:solidFill>
            <a:schemeClr val="accent2">
              <a:lumMod val="20000"/>
              <a:lumOff val="80000"/>
            </a:schemeClr>
          </a:solidFill>
        </p:spPr>
        <p:txBody>
          <a:bodyPr>
            <a:normAutofit fontScale="55000" lnSpcReduction="20000"/>
          </a:bodyPr>
          <a:lstStyle/>
          <a:p>
            <a:pPr marL="0" indent="0">
              <a:lnSpc>
                <a:spcPct val="120000"/>
              </a:lnSpc>
              <a:spcBef>
                <a:spcPts val="0"/>
              </a:spcBef>
              <a:buNone/>
            </a:pPr>
            <a:r>
              <a:rPr lang="en-US" sz="3200" b="1" dirty="0" smtClean="0">
                <a:solidFill>
                  <a:srgbClr val="008000"/>
                </a:solidFill>
              </a:rPr>
              <a:t>Professional Organizations </a:t>
            </a:r>
          </a:p>
          <a:p>
            <a:pPr marL="0" indent="0">
              <a:lnSpc>
                <a:spcPct val="120000"/>
              </a:lnSpc>
              <a:spcBef>
                <a:spcPts val="0"/>
              </a:spcBef>
              <a:buNone/>
            </a:pPr>
            <a:endParaRPr lang="en-US" sz="3400" b="1" dirty="0">
              <a:solidFill>
                <a:srgbClr val="008000"/>
              </a:solidFill>
            </a:endParaRPr>
          </a:p>
          <a:p>
            <a:pPr>
              <a:lnSpc>
                <a:spcPct val="120000"/>
              </a:lnSpc>
              <a:spcBef>
                <a:spcPts val="0"/>
              </a:spcBef>
              <a:buSzPct val="100000"/>
              <a:buFont typeface="Wingdings" charset="2"/>
              <a:buChar char="§"/>
            </a:pPr>
            <a:r>
              <a:rPr lang="en-US" sz="3200" dirty="0"/>
              <a:t>Obstetricians – ACOG &amp; SMFM </a:t>
            </a:r>
          </a:p>
          <a:p>
            <a:pPr>
              <a:lnSpc>
                <a:spcPct val="120000"/>
              </a:lnSpc>
              <a:spcBef>
                <a:spcPts val="0"/>
              </a:spcBef>
              <a:buSzPct val="100000"/>
              <a:buFont typeface="Wingdings" charset="2"/>
              <a:buChar char="§"/>
            </a:pPr>
            <a:r>
              <a:rPr lang="en-US" sz="3200" dirty="0"/>
              <a:t>Family Practitioners – AAFP</a:t>
            </a:r>
          </a:p>
          <a:p>
            <a:pPr>
              <a:lnSpc>
                <a:spcPct val="120000"/>
              </a:lnSpc>
              <a:spcBef>
                <a:spcPts val="0"/>
              </a:spcBef>
              <a:buSzPct val="100000"/>
              <a:buFont typeface="Wingdings" charset="2"/>
              <a:buChar char="§"/>
            </a:pPr>
            <a:r>
              <a:rPr lang="en-US" sz="3200" dirty="0"/>
              <a:t>Anesthesia – ASA / SOAP </a:t>
            </a:r>
          </a:p>
          <a:p>
            <a:pPr>
              <a:lnSpc>
                <a:spcPct val="120000"/>
              </a:lnSpc>
              <a:spcBef>
                <a:spcPts val="0"/>
              </a:spcBef>
              <a:buSzPct val="100000"/>
              <a:buFont typeface="Wingdings" charset="2"/>
              <a:buChar char="§"/>
            </a:pPr>
            <a:r>
              <a:rPr lang="en-US" sz="3200" dirty="0"/>
              <a:t>Midwives – ACNM</a:t>
            </a:r>
          </a:p>
          <a:p>
            <a:pPr>
              <a:lnSpc>
                <a:spcPct val="120000"/>
              </a:lnSpc>
              <a:spcBef>
                <a:spcPts val="0"/>
              </a:spcBef>
              <a:buSzPct val="100000"/>
              <a:buFont typeface="Wingdings" charset="2"/>
              <a:buChar char="§"/>
            </a:pPr>
            <a:r>
              <a:rPr lang="en-US" sz="3200" dirty="0"/>
              <a:t>Nurse </a:t>
            </a:r>
            <a:r>
              <a:rPr lang="en-US" sz="3200" dirty="0" smtClean="0"/>
              <a:t>Anesthetists </a:t>
            </a:r>
            <a:r>
              <a:rPr lang="en-US" sz="3200" dirty="0"/>
              <a:t>– AANA</a:t>
            </a:r>
          </a:p>
          <a:p>
            <a:pPr>
              <a:lnSpc>
                <a:spcPct val="120000"/>
              </a:lnSpc>
              <a:spcBef>
                <a:spcPts val="0"/>
              </a:spcBef>
              <a:buSzPct val="100000"/>
              <a:buFont typeface="Wingdings" charset="2"/>
              <a:buChar char="§"/>
            </a:pPr>
            <a:r>
              <a:rPr lang="en-US" sz="3200" dirty="0" smtClean="0"/>
              <a:t>Nurses </a:t>
            </a:r>
            <a:r>
              <a:rPr lang="en-US" sz="3200" dirty="0"/>
              <a:t>– AWHONN</a:t>
            </a:r>
          </a:p>
          <a:p>
            <a:pPr>
              <a:lnSpc>
                <a:spcPct val="120000"/>
              </a:lnSpc>
              <a:spcBef>
                <a:spcPts val="0"/>
              </a:spcBef>
              <a:buSzPct val="100000"/>
              <a:buFont typeface="Wingdings" charset="2"/>
              <a:buChar char="§"/>
            </a:pPr>
            <a:r>
              <a:rPr lang="en-US" sz="3200" dirty="0"/>
              <a:t>Nurse Practitioners – NPWH </a:t>
            </a:r>
          </a:p>
          <a:p>
            <a:pPr>
              <a:lnSpc>
                <a:spcPct val="120000"/>
              </a:lnSpc>
              <a:spcBef>
                <a:spcPts val="0"/>
              </a:spcBef>
            </a:pPr>
            <a:endParaRPr lang="en-US" sz="2475" b="1" dirty="0"/>
          </a:p>
          <a:p>
            <a:pPr marL="0" indent="0">
              <a:buNone/>
            </a:pPr>
            <a:endParaRPr lang="en-US" dirty="0" smtClean="0"/>
          </a:p>
        </p:txBody>
      </p:sp>
      <p:sp>
        <p:nvSpPr>
          <p:cNvPr id="5" name="Content Placeholder 4"/>
          <p:cNvSpPr>
            <a:spLocks noGrp="1"/>
          </p:cNvSpPr>
          <p:nvPr>
            <p:ph sz="half" idx="2"/>
          </p:nvPr>
        </p:nvSpPr>
        <p:spPr>
          <a:xfrm>
            <a:off x="4495800" y="1752600"/>
            <a:ext cx="4191000" cy="4114800"/>
          </a:xfrm>
          <a:solidFill>
            <a:schemeClr val="accent2">
              <a:lumMod val="20000"/>
              <a:lumOff val="80000"/>
            </a:schemeClr>
          </a:solidFill>
        </p:spPr>
        <p:txBody>
          <a:bodyPr>
            <a:normAutofit fontScale="55000" lnSpcReduction="20000"/>
          </a:bodyPr>
          <a:lstStyle/>
          <a:p>
            <a:pPr marL="0" indent="0">
              <a:lnSpc>
                <a:spcPct val="120000"/>
              </a:lnSpc>
              <a:spcBef>
                <a:spcPts val="0"/>
              </a:spcBef>
              <a:buNone/>
            </a:pPr>
            <a:r>
              <a:rPr lang="en-US" sz="2900" dirty="0" smtClean="0"/>
              <a:t> </a:t>
            </a:r>
            <a:r>
              <a:rPr lang="en-US" sz="2900" b="1" dirty="0"/>
              <a:t>      </a:t>
            </a:r>
            <a:r>
              <a:rPr lang="en-US" sz="2900" b="1" dirty="0">
                <a:solidFill>
                  <a:srgbClr val="68FF2D"/>
                </a:solidFill>
              </a:rPr>
              <a:t>  </a:t>
            </a:r>
            <a:r>
              <a:rPr lang="en-US" sz="3200" b="1" dirty="0">
                <a:solidFill>
                  <a:srgbClr val="008000"/>
                </a:solidFill>
              </a:rPr>
              <a:t>Facility </a:t>
            </a:r>
            <a:r>
              <a:rPr lang="en-US" sz="3200" b="1" dirty="0" smtClean="0">
                <a:solidFill>
                  <a:srgbClr val="008000"/>
                </a:solidFill>
              </a:rPr>
              <a:t>Organizations</a:t>
            </a:r>
          </a:p>
          <a:p>
            <a:pPr marL="0" indent="0">
              <a:lnSpc>
                <a:spcPct val="120000"/>
              </a:lnSpc>
              <a:spcBef>
                <a:spcPts val="0"/>
              </a:spcBef>
              <a:buNone/>
            </a:pPr>
            <a:endParaRPr lang="en-US" sz="2900" b="1" dirty="0">
              <a:solidFill>
                <a:srgbClr val="008000"/>
              </a:solidFill>
            </a:endParaRPr>
          </a:p>
          <a:p>
            <a:pPr>
              <a:lnSpc>
                <a:spcPct val="120000"/>
              </a:lnSpc>
              <a:spcBef>
                <a:spcPts val="0"/>
              </a:spcBef>
              <a:buSzPct val="100000"/>
              <a:buFont typeface="Wingdings" charset="2"/>
              <a:buChar char="§"/>
            </a:pPr>
            <a:r>
              <a:rPr lang="en-US" sz="3300" dirty="0"/>
              <a:t>American Hospital Association</a:t>
            </a:r>
          </a:p>
          <a:p>
            <a:pPr>
              <a:lnSpc>
                <a:spcPct val="120000"/>
              </a:lnSpc>
              <a:spcBef>
                <a:spcPts val="0"/>
              </a:spcBef>
              <a:buSzPct val="100000"/>
              <a:buFont typeface="Wingdings" charset="2"/>
              <a:buChar char="§"/>
            </a:pPr>
            <a:r>
              <a:rPr lang="en-US" sz="3300" dirty="0"/>
              <a:t>Hospital Corporation of America</a:t>
            </a:r>
          </a:p>
          <a:p>
            <a:pPr>
              <a:lnSpc>
                <a:spcPct val="120000"/>
              </a:lnSpc>
              <a:spcBef>
                <a:spcPts val="0"/>
              </a:spcBef>
              <a:buSzPct val="100000"/>
              <a:buFont typeface="Wingdings" charset="2"/>
              <a:buChar char="§"/>
            </a:pPr>
            <a:r>
              <a:rPr lang="en-US" sz="3300" dirty="0"/>
              <a:t>Voluntary Hospital Association</a:t>
            </a:r>
          </a:p>
          <a:p>
            <a:pPr>
              <a:lnSpc>
                <a:spcPct val="120000"/>
              </a:lnSpc>
              <a:spcBef>
                <a:spcPts val="0"/>
              </a:spcBef>
              <a:buSzPct val="100000"/>
              <a:buFont typeface="Wingdings" charset="2"/>
              <a:buChar char="§"/>
            </a:pPr>
            <a:r>
              <a:rPr lang="en-US" sz="3300" dirty="0"/>
              <a:t>American </a:t>
            </a:r>
            <a:r>
              <a:rPr lang="en-US" sz="3300" dirty="0" smtClean="0"/>
              <a:t>Association of Birth </a:t>
            </a:r>
            <a:r>
              <a:rPr lang="en-US" sz="3300" dirty="0"/>
              <a:t>Centers </a:t>
            </a:r>
          </a:p>
          <a:p>
            <a:pPr>
              <a:lnSpc>
                <a:spcPct val="120000"/>
              </a:lnSpc>
              <a:spcBef>
                <a:spcPts val="0"/>
              </a:spcBef>
            </a:pPr>
            <a:endParaRPr lang="en-US" dirty="0"/>
          </a:p>
          <a:p>
            <a:pPr marL="0" indent="0">
              <a:lnSpc>
                <a:spcPct val="120000"/>
              </a:lnSpc>
              <a:spcBef>
                <a:spcPts val="0"/>
              </a:spcBef>
              <a:buNone/>
            </a:pPr>
            <a:r>
              <a:rPr lang="en-US" sz="3300" b="1" dirty="0">
                <a:solidFill>
                  <a:srgbClr val="68FF2D"/>
                </a:solidFill>
              </a:rPr>
              <a:t>  </a:t>
            </a:r>
            <a:r>
              <a:rPr lang="en-US" sz="3300" b="1" dirty="0" smtClean="0">
                <a:solidFill>
                  <a:srgbClr val="008000"/>
                </a:solidFill>
              </a:rPr>
              <a:t>State / Federal </a:t>
            </a:r>
            <a:r>
              <a:rPr lang="en-US" sz="3300" b="1" dirty="0">
                <a:solidFill>
                  <a:srgbClr val="008000"/>
                </a:solidFill>
              </a:rPr>
              <a:t>Health &amp; </a:t>
            </a:r>
            <a:r>
              <a:rPr lang="en-US" sz="3300" b="1" dirty="0" smtClean="0">
                <a:solidFill>
                  <a:srgbClr val="008000"/>
                </a:solidFill>
              </a:rPr>
              <a:t>Regulatory</a:t>
            </a:r>
          </a:p>
          <a:p>
            <a:pPr marL="0" indent="0" algn="ctr">
              <a:lnSpc>
                <a:spcPct val="120000"/>
              </a:lnSpc>
              <a:spcBef>
                <a:spcPts val="0"/>
              </a:spcBef>
              <a:buNone/>
            </a:pPr>
            <a:endParaRPr lang="en-US" sz="2600" b="1" dirty="0">
              <a:solidFill>
                <a:srgbClr val="008000"/>
              </a:solidFill>
            </a:endParaRPr>
          </a:p>
          <a:p>
            <a:pPr>
              <a:lnSpc>
                <a:spcPct val="120000"/>
              </a:lnSpc>
              <a:spcBef>
                <a:spcPts val="0"/>
              </a:spcBef>
              <a:buSzPct val="100000"/>
              <a:buFont typeface="Wingdings" charset="2"/>
              <a:buChar char="§"/>
            </a:pPr>
            <a:r>
              <a:rPr lang="en-US" sz="3300" dirty="0">
                <a:solidFill>
                  <a:srgbClr val="FF0000"/>
                </a:solidFill>
              </a:rPr>
              <a:t> </a:t>
            </a:r>
            <a:r>
              <a:rPr lang="en-US" sz="3300" dirty="0" smtClean="0"/>
              <a:t>HRSA </a:t>
            </a:r>
            <a:r>
              <a:rPr lang="en-US" sz="3300" dirty="0"/>
              <a:t>–MCHB</a:t>
            </a:r>
          </a:p>
          <a:p>
            <a:pPr>
              <a:lnSpc>
                <a:spcPct val="120000"/>
              </a:lnSpc>
              <a:spcBef>
                <a:spcPts val="0"/>
              </a:spcBef>
              <a:buSzPct val="100000"/>
              <a:buFont typeface="Wingdings" charset="2"/>
              <a:buChar char="§"/>
            </a:pPr>
            <a:r>
              <a:rPr lang="en-US" sz="3300" dirty="0">
                <a:solidFill>
                  <a:srgbClr val="FFFFFF"/>
                </a:solidFill>
              </a:rPr>
              <a:t> </a:t>
            </a:r>
            <a:r>
              <a:rPr lang="en-US" sz="3300" dirty="0" smtClean="0"/>
              <a:t>The</a:t>
            </a:r>
            <a:r>
              <a:rPr lang="en-US" sz="3300" dirty="0" smtClean="0">
                <a:solidFill>
                  <a:srgbClr val="FFFFFF"/>
                </a:solidFill>
              </a:rPr>
              <a:t> </a:t>
            </a:r>
            <a:r>
              <a:rPr lang="en-US" sz="3300" dirty="0" smtClean="0"/>
              <a:t>Joint </a:t>
            </a:r>
            <a:r>
              <a:rPr lang="en-US" sz="3300" dirty="0"/>
              <a:t>Commission </a:t>
            </a:r>
          </a:p>
          <a:p>
            <a:pPr>
              <a:lnSpc>
                <a:spcPct val="120000"/>
              </a:lnSpc>
              <a:spcBef>
                <a:spcPts val="0"/>
              </a:spcBef>
              <a:buSzPct val="100000"/>
              <a:buFont typeface="Wingdings" charset="2"/>
              <a:buChar char="§"/>
            </a:pPr>
            <a:r>
              <a:rPr lang="en-US" sz="3300" dirty="0"/>
              <a:t> </a:t>
            </a:r>
            <a:r>
              <a:rPr lang="en-US" sz="3300" dirty="0" smtClean="0"/>
              <a:t>Centers for Medicare and Medicaid</a:t>
            </a:r>
            <a:endParaRPr lang="en-US" sz="3300" dirty="0"/>
          </a:p>
          <a:p>
            <a:pPr>
              <a:lnSpc>
                <a:spcPct val="120000"/>
              </a:lnSpc>
              <a:spcBef>
                <a:spcPts val="0"/>
              </a:spcBef>
              <a:buSzPct val="100000"/>
              <a:buFont typeface="Wingdings" charset="2"/>
              <a:buChar char="§"/>
            </a:pPr>
            <a:r>
              <a:rPr lang="en-US" sz="3300" dirty="0"/>
              <a:t> </a:t>
            </a:r>
            <a:r>
              <a:rPr lang="en-US" sz="3300" dirty="0" smtClean="0"/>
              <a:t>Multiple state perinatal quality collaboratives</a:t>
            </a:r>
            <a:endParaRPr lang="en-US" sz="3300" dirty="0"/>
          </a:p>
        </p:txBody>
      </p:sp>
      <p:sp>
        <p:nvSpPr>
          <p:cNvPr id="2" name="Rectangle 1"/>
          <p:cNvSpPr/>
          <p:nvPr/>
        </p:nvSpPr>
        <p:spPr>
          <a:xfrm>
            <a:off x="152400" y="6047601"/>
            <a:ext cx="2589170" cy="261610"/>
          </a:xfrm>
          <a:prstGeom prst="rect">
            <a:avLst/>
          </a:prstGeom>
        </p:spPr>
        <p:txBody>
          <a:bodyPr wrap="none">
            <a:spAutoFit/>
          </a:bodyPr>
          <a:lstStyle/>
          <a:p>
            <a:r>
              <a:rPr lang="en-US" sz="1100" dirty="0" smtClean="0"/>
              <a:t>D’Alton, </a:t>
            </a:r>
            <a:r>
              <a:rPr lang="en-US" sz="1100" dirty="0"/>
              <a:t>Obstet Gynecol 2014;123:973</a:t>
            </a:r>
          </a:p>
        </p:txBody>
      </p:sp>
      <p:sp>
        <p:nvSpPr>
          <p:cNvPr id="7" name="Rectangle 6"/>
          <p:cNvSpPr/>
          <p:nvPr/>
        </p:nvSpPr>
        <p:spPr>
          <a:xfrm>
            <a:off x="152400" y="62747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145362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kern="1200" dirty="0">
                <a:solidFill>
                  <a:srgbClr val="000000"/>
                </a:solidFill>
                <a:latin typeface="Arial" pitchFamily="34" charset="0"/>
              </a:rPr>
              <a:t>VTE </a:t>
            </a:r>
            <a:r>
              <a:rPr lang="en-US" altLang="en-US" sz="3200" kern="1200" dirty="0" smtClean="0">
                <a:solidFill>
                  <a:srgbClr val="000000"/>
                </a:solidFill>
                <a:latin typeface="Arial" pitchFamily="34" charset="0"/>
              </a:rPr>
              <a:t>Bundle</a:t>
            </a:r>
            <a:endParaRPr lang="en-US" sz="3200" dirty="0"/>
          </a:p>
        </p:txBody>
      </p:sp>
      <p:sp>
        <p:nvSpPr>
          <p:cNvPr id="4" name="Rectangle 3"/>
          <p:cNvSpPr/>
          <p:nvPr/>
        </p:nvSpPr>
        <p:spPr>
          <a:xfrm>
            <a:off x="311051" y="1576867"/>
            <a:ext cx="3144044" cy="1477328"/>
          </a:xfrm>
          <a:prstGeom prst="rect">
            <a:avLst/>
          </a:prstGeom>
        </p:spPr>
        <p:txBody>
          <a:bodyPr wrap="square">
            <a:spAutoFit/>
          </a:bodyPr>
          <a:lstStyle/>
          <a:p>
            <a:pPr eaLnBrk="1" fontAlgn="auto" hangingPunct="1">
              <a:spcBef>
                <a:spcPts val="0"/>
              </a:spcBef>
              <a:spcAft>
                <a:spcPts val="0"/>
              </a:spcAft>
            </a:pPr>
            <a:r>
              <a:rPr lang="en-US" altLang="en-US" sz="1800" kern="0" dirty="0" smtClean="0">
                <a:solidFill>
                  <a:srgbClr val="000000"/>
                </a:solidFill>
              </a:rPr>
              <a:t>AIM Safety Bundle</a:t>
            </a:r>
            <a:br>
              <a:rPr lang="en-US" altLang="en-US" sz="1800" kern="0" dirty="0" smtClean="0">
                <a:solidFill>
                  <a:srgbClr val="000000"/>
                </a:solidFill>
              </a:rPr>
            </a:br>
            <a:r>
              <a:rPr lang="en-US" altLang="en-US" sz="1800" kern="0" dirty="0" smtClean="0">
                <a:solidFill>
                  <a:srgbClr val="000000"/>
                </a:solidFill>
              </a:rPr>
              <a:t>Approved by</a:t>
            </a:r>
          </a:p>
          <a:p>
            <a:pPr eaLnBrk="1" fontAlgn="auto" hangingPunct="1">
              <a:spcBef>
                <a:spcPts val="0"/>
              </a:spcBef>
              <a:spcAft>
                <a:spcPts val="0"/>
              </a:spcAft>
            </a:pPr>
            <a:r>
              <a:rPr lang="en-US" altLang="en-US" sz="1800" kern="0" dirty="0" smtClean="0">
                <a:solidFill>
                  <a:srgbClr val="000000"/>
                </a:solidFill>
              </a:rPr>
              <a:t> </a:t>
            </a:r>
            <a:r>
              <a:rPr lang="en-US" altLang="en-US" sz="1800" b="1" kern="0" dirty="0" smtClean="0">
                <a:solidFill>
                  <a:srgbClr val="000000"/>
                </a:solidFill>
              </a:rPr>
              <a:t>Council on Patient Safety </a:t>
            </a:r>
            <a:r>
              <a:rPr lang="en-US" altLang="en-US" sz="1800" kern="0" dirty="0" smtClean="0">
                <a:solidFill>
                  <a:srgbClr val="000000"/>
                </a:solidFill>
              </a:rPr>
              <a:t>and posted on website</a:t>
            </a:r>
          </a:p>
          <a:p>
            <a:pPr eaLnBrk="1" fontAlgn="auto" hangingPunct="1">
              <a:spcBef>
                <a:spcPts val="0"/>
              </a:spcBef>
              <a:spcAft>
                <a:spcPts val="0"/>
              </a:spcAft>
            </a:pPr>
            <a:endParaRPr lang="en-US" altLang="en-US" sz="1800" kern="0" dirty="0" smtClean="0">
              <a:solidFill>
                <a:srgbClr val="000000"/>
              </a:solidFill>
            </a:endParaRPr>
          </a:p>
        </p:txBody>
      </p:sp>
      <p:sp>
        <p:nvSpPr>
          <p:cNvPr id="5" name="TextBox 10"/>
          <p:cNvSpPr txBox="1">
            <a:spLocks noChangeArrowheads="1"/>
          </p:cNvSpPr>
          <p:nvPr/>
        </p:nvSpPr>
        <p:spPr bwMode="auto">
          <a:xfrm>
            <a:off x="160240" y="2673089"/>
            <a:ext cx="344566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pPr>
            <a:endParaRPr lang="en-US" altLang="en-US" sz="1800" kern="0" dirty="0" smtClean="0">
              <a:solidFill>
                <a:srgbClr val="000000"/>
              </a:solidFill>
            </a:endParaRPr>
          </a:p>
          <a:p>
            <a:pPr eaLnBrk="1" fontAlgn="auto" hangingPunct="1">
              <a:spcBef>
                <a:spcPct val="0"/>
              </a:spcBef>
              <a:spcAft>
                <a:spcPts val="0"/>
              </a:spcAft>
              <a:buClrTx/>
              <a:buSzTx/>
              <a:buFontTx/>
              <a:buNone/>
            </a:pPr>
            <a:endParaRPr lang="en-US" altLang="en-US" sz="1800" kern="0" dirty="0" smtClean="0">
              <a:solidFill>
                <a:srgbClr val="000000"/>
              </a:solidFill>
            </a:endParaRPr>
          </a:p>
          <a:p>
            <a:pPr eaLnBrk="1" fontAlgn="auto" hangingPunct="1">
              <a:spcBef>
                <a:spcPct val="0"/>
              </a:spcBef>
              <a:spcAft>
                <a:spcPts val="0"/>
              </a:spcAft>
              <a:buClrTx/>
              <a:buSzTx/>
              <a:buFontTx/>
              <a:buNone/>
            </a:pPr>
            <a:r>
              <a:rPr lang="en-US" altLang="en-US" sz="1600" kern="0" dirty="0" smtClean="0">
                <a:solidFill>
                  <a:srgbClr val="000000"/>
                </a:solidFill>
              </a:rPr>
              <a:t>COLLABORATIVE CONSENSUS</a:t>
            </a:r>
          </a:p>
          <a:p>
            <a:pPr eaLnBrk="1" fontAlgn="auto" hangingPunct="1">
              <a:spcBef>
                <a:spcPct val="0"/>
              </a:spcBef>
              <a:spcAft>
                <a:spcPts val="0"/>
              </a:spcAft>
              <a:buClrTx/>
              <a:buSzTx/>
              <a:buFontTx/>
              <a:buNone/>
            </a:pPr>
            <a:r>
              <a:rPr lang="en-US" altLang="en-US" sz="1800" b="1" kern="0" dirty="0" smtClean="0">
                <a:solidFill>
                  <a:srgbClr val="000000"/>
                </a:solidFill>
              </a:rPr>
              <a:t>Simultaneous Publications</a:t>
            </a:r>
            <a:r>
              <a:rPr lang="en-US" altLang="en-US" sz="1800" kern="0" dirty="0" smtClean="0">
                <a:solidFill>
                  <a:srgbClr val="000000"/>
                </a:solidFill>
              </a:rPr>
              <a:t/>
            </a:r>
            <a:br>
              <a:rPr lang="en-US" altLang="en-US" sz="1800" kern="0" dirty="0" smtClean="0">
                <a:solidFill>
                  <a:srgbClr val="000000"/>
                </a:solidFill>
              </a:rPr>
            </a:br>
            <a:r>
              <a:rPr lang="en-US" altLang="en-US" sz="1800" kern="0" dirty="0" smtClean="0">
                <a:solidFill>
                  <a:srgbClr val="000000"/>
                </a:solidFill>
              </a:rPr>
              <a:t>D’Alton, Friedman et al.</a:t>
            </a:r>
            <a:br>
              <a:rPr lang="en-US" altLang="en-US" sz="1800" kern="0" dirty="0" smtClean="0">
                <a:solidFill>
                  <a:srgbClr val="000000"/>
                </a:solidFill>
              </a:rPr>
            </a:br>
            <a:endParaRPr lang="en-US" altLang="en-US" sz="1800" kern="0" dirty="0" smtClean="0">
              <a:solidFill>
                <a:srgbClr val="000000"/>
              </a:solidFill>
            </a:endParaRPr>
          </a:p>
          <a:p>
            <a:pPr eaLnBrk="1" fontAlgn="auto" hangingPunct="1">
              <a:spcBef>
                <a:spcPct val="0"/>
              </a:spcBef>
              <a:spcAft>
                <a:spcPts val="0"/>
              </a:spcAft>
              <a:buClrTx/>
              <a:buSzTx/>
              <a:buFontTx/>
              <a:buNone/>
            </a:pPr>
            <a:r>
              <a:rPr lang="en-US" altLang="en-US" sz="1800" i="1" kern="0" dirty="0" smtClean="0">
                <a:solidFill>
                  <a:srgbClr val="000000"/>
                </a:solidFill>
              </a:rPr>
              <a:t>Obstetrics and Gynecology</a:t>
            </a:r>
          </a:p>
          <a:p>
            <a:pPr eaLnBrk="1" fontAlgn="auto" hangingPunct="1">
              <a:spcBef>
                <a:spcPct val="0"/>
              </a:spcBef>
              <a:spcAft>
                <a:spcPts val="0"/>
              </a:spcAft>
              <a:buClrTx/>
              <a:buSzTx/>
              <a:buFontTx/>
              <a:buNone/>
            </a:pPr>
            <a:r>
              <a:rPr lang="en-US" altLang="en-US" sz="1800" i="1" kern="0" dirty="0" smtClean="0">
                <a:solidFill>
                  <a:srgbClr val="000000"/>
                </a:solidFill>
              </a:rPr>
              <a:t>Anesthesia and Analgesia</a:t>
            </a:r>
          </a:p>
          <a:p>
            <a:pPr eaLnBrk="1" fontAlgn="auto" hangingPunct="1">
              <a:spcBef>
                <a:spcPct val="0"/>
              </a:spcBef>
              <a:spcAft>
                <a:spcPts val="0"/>
              </a:spcAft>
              <a:buClrTx/>
              <a:buSzTx/>
              <a:buFontTx/>
              <a:buNone/>
            </a:pPr>
            <a:r>
              <a:rPr lang="en-US" altLang="en-US" sz="1800" i="1" kern="0" dirty="0" smtClean="0">
                <a:solidFill>
                  <a:srgbClr val="000000"/>
                </a:solidFill>
              </a:rPr>
              <a:t>Journal of Obstetric and Gynecologic Nursing</a:t>
            </a:r>
          </a:p>
          <a:p>
            <a:pPr eaLnBrk="1" fontAlgn="auto" hangingPunct="1">
              <a:spcBef>
                <a:spcPct val="0"/>
              </a:spcBef>
              <a:spcAft>
                <a:spcPts val="0"/>
              </a:spcAft>
              <a:buClrTx/>
              <a:buSzTx/>
              <a:buFontTx/>
              <a:buNone/>
            </a:pPr>
            <a:endParaRPr lang="en-US" altLang="en-US" sz="1800" kern="0" dirty="0">
              <a:solidFill>
                <a:srgbClr val="000000"/>
              </a:solidFill>
            </a:endParaRPr>
          </a:p>
        </p:txBody>
      </p:sp>
      <p:sp>
        <p:nvSpPr>
          <p:cNvPr id="6" name="Rectangle 5"/>
          <p:cNvSpPr/>
          <p:nvPr/>
        </p:nvSpPr>
        <p:spPr>
          <a:xfrm>
            <a:off x="83949" y="6139190"/>
            <a:ext cx="8983504" cy="261610"/>
          </a:xfrm>
          <a:prstGeom prst="rect">
            <a:avLst/>
          </a:prstGeom>
        </p:spPr>
        <p:txBody>
          <a:bodyPr wrap="square">
            <a:spAutoFit/>
          </a:bodyPr>
          <a:lstStyle/>
          <a:p>
            <a:pPr lvl="0" algn="l"/>
            <a:r>
              <a:rPr lang="en-US" sz="1100" dirty="0">
                <a:solidFill>
                  <a:srgbClr val="000000"/>
                </a:solidFill>
              </a:rPr>
              <a:t>J Obstet Gynecol Neonatal Nurs. 2016 Sep-Oct;45(5):</a:t>
            </a:r>
            <a:r>
              <a:rPr lang="en-US" sz="1100" dirty="0" smtClean="0">
                <a:solidFill>
                  <a:srgbClr val="000000"/>
                </a:solidFill>
              </a:rPr>
              <a:t>706-17 </a:t>
            </a:r>
            <a:r>
              <a:rPr lang="en-US" sz="1100" dirty="0" smtClean="0"/>
              <a:t>Obstet </a:t>
            </a:r>
            <a:r>
              <a:rPr lang="en-US" sz="1100" dirty="0"/>
              <a:t>Gynecol. 2016 Oct;128(4):688-698.</a:t>
            </a:r>
            <a:r>
              <a:rPr lang="en-US" sz="1100" dirty="0" smtClean="0"/>
              <a:t> Anesth </a:t>
            </a:r>
            <a:r>
              <a:rPr lang="en-US" sz="1100" dirty="0"/>
              <a:t>Analg. </a:t>
            </a:r>
            <a:r>
              <a:rPr lang="en-US" sz="1100" dirty="0" smtClean="0"/>
              <a:t>2016 Oct;123(4</a:t>
            </a:r>
            <a:r>
              <a:rPr lang="en-US" sz="1100" dirty="0"/>
              <a:t>):</a:t>
            </a:r>
            <a:r>
              <a:rPr lang="en-US" sz="1100" dirty="0" smtClean="0"/>
              <a:t>942-9</a:t>
            </a:r>
            <a:endParaRPr lang="en-US" sz="1100" dirty="0"/>
          </a:p>
        </p:txBody>
      </p:sp>
      <p:sp>
        <p:nvSpPr>
          <p:cNvPr id="7" name="TextBox 6"/>
          <p:cNvSpPr txBox="1"/>
          <p:nvPr/>
        </p:nvSpPr>
        <p:spPr>
          <a:xfrm>
            <a:off x="130746" y="5910590"/>
            <a:ext cx="2460054" cy="261610"/>
          </a:xfrm>
          <a:prstGeom prst="rect">
            <a:avLst/>
          </a:prstGeom>
          <a:noFill/>
        </p:spPr>
        <p:txBody>
          <a:bodyPr wrap="square" rtlCol="0">
            <a:spAutoFit/>
          </a:bodyPr>
          <a:lstStyle/>
          <a:p>
            <a:pPr algn="l"/>
            <a:r>
              <a:rPr lang="en-US" sz="1050" dirty="0" smtClean="0"/>
              <a:t>Note: Image in the public domain</a:t>
            </a:r>
            <a:endParaRPr lang="en-US" sz="1050" dirty="0"/>
          </a:p>
        </p:txBody>
      </p:sp>
      <p:sp>
        <p:nvSpPr>
          <p:cNvPr id="8" name="Rectangle 7"/>
          <p:cNvSpPr/>
          <p:nvPr/>
        </p:nvSpPr>
        <p:spPr>
          <a:xfrm>
            <a:off x="76200" y="63509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pic>
        <p:nvPicPr>
          <p:cNvPr id="9" name="Picture 4" descr="V T E Bund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699716"/>
            <a:ext cx="4457700" cy="52898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13222" y="2736864"/>
            <a:ext cx="3339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pPr>
            <a:r>
              <a:rPr lang="en-US" altLang="en-US" sz="1600" u="sng" kern="0" dirty="0" smtClean="0">
                <a:solidFill>
                  <a:srgbClr val="44002E"/>
                </a:solidFill>
              </a:rPr>
              <a:t>safehealthcareforeverywoman.org</a:t>
            </a:r>
          </a:p>
        </p:txBody>
      </p:sp>
    </p:spTree>
    <p:extLst>
      <p:ext uri="{BB962C8B-B14F-4D97-AF65-F5344CB8AC3E}">
        <p14:creationId xmlns:p14="http://schemas.microsoft.com/office/powerpoint/2010/main" val="82113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 Department of Public Health"/>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39288"/>
            <a:ext cx="1905000" cy="939023"/>
          </a:xfrm>
          <a:prstGeom prst="rect">
            <a:avLst/>
          </a:prstGeom>
        </p:spPr>
      </p:pic>
      <p:sp>
        <p:nvSpPr>
          <p:cNvPr id="3" name="Title 2"/>
          <p:cNvSpPr>
            <a:spLocks noGrp="1"/>
          </p:cNvSpPr>
          <p:nvPr>
            <p:ph type="ctrTitle"/>
          </p:nvPr>
        </p:nvSpPr>
        <p:spPr/>
        <p:txBody>
          <a:bodyPr/>
          <a:lstStyle/>
          <a:p>
            <a:r>
              <a:rPr lang="en-US" sz="3200" dirty="0"/>
              <a:t>Improving Health Care Response to Maternal Venous Thromboembolism: </a:t>
            </a:r>
            <a:br>
              <a:rPr lang="en-US" sz="3200" dirty="0"/>
            </a:br>
            <a:r>
              <a:rPr lang="en-US" sz="3200" dirty="0"/>
              <a:t>A California Quality Improvement </a:t>
            </a:r>
            <a:r>
              <a:rPr lang="en-US" sz="3200" dirty="0" smtClean="0"/>
              <a:t>Toolkit</a:t>
            </a:r>
            <a:endParaRPr lang="en-US" sz="3200" dirty="0"/>
          </a:p>
        </p:txBody>
      </p:sp>
      <p:sp>
        <p:nvSpPr>
          <p:cNvPr id="4" name="Subtitle 3"/>
          <p:cNvSpPr>
            <a:spLocks noGrp="1"/>
          </p:cNvSpPr>
          <p:nvPr>
            <p:ph type="subTitle" idx="1"/>
          </p:nvPr>
        </p:nvSpPr>
        <p:spPr/>
        <p:txBody>
          <a:bodyPr/>
          <a:lstStyle/>
          <a:p>
            <a:r>
              <a:rPr lang="en-US" u="sng" dirty="0"/>
              <a:t>Funding for the development of this toolkit was provided by: </a:t>
            </a:r>
            <a:endParaRPr lang="en-US" dirty="0"/>
          </a:p>
          <a:p>
            <a:r>
              <a:rPr lang="en-US" dirty="0"/>
              <a:t>Federal Title V MCH </a:t>
            </a:r>
            <a:r>
              <a:rPr lang="en-US" dirty="0" smtClean="0"/>
              <a:t>Block </a:t>
            </a:r>
            <a:r>
              <a:rPr lang="en-US" dirty="0"/>
              <a:t>G</a:t>
            </a:r>
            <a:r>
              <a:rPr lang="en-US" dirty="0" smtClean="0"/>
              <a:t>rant </a:t>
            </a:r>
            <a:r>
              <a:rPr lang="en-US" dirty="0"/>
              <a:t>funding from the California Department of Public Health; Maternal, Child and Adolescent Health Division to Stanford University</a:t>
            </a:r>
            <a:r>
              <a:rPr lang="en-US" dirty="0" smtClean="0"/>
              <a:t>.</a:t>
            </a:r>
            <a:endParaRPr lang="en-US" dirty="0"/>
          </a:p>
        </p:txBody>
      </p:sp>
      <p:sp>
        <p:nvSpPr>
          <p:cNvPr id="9" name="Rectangle 20"/>
          <p:cNvSpPr txBox="1">
            <a:spLocks noChangeArrowheads="1"/>
          </p:cNvSpPr>
          <p:nvPr/>
        </p:nvSpPr>
        <p:spPr bwMode="auto">
          <a:xfrm>
            <a:off x="2867026" y="4267200"/>
            <a:ext cx="6124574" cy="5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charset="0"/>
              <a:buNone/>
              <a:defRPr sz="20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a:lstStyle>
          <a:p>
            <a:r>
              <a:rPr lang="en-US" b="1" kern="0" dirty="0" smtClean="0"/>
              <a:t>February 2018</a:t>
            </a:r>
          </a:p>
        </p:txBody>
      </p:sp>
    </p:spTree>
    <p:extLst>
      <p:ext uri="{BB962C8B-B14F-4D97-AF65-F5344CB8AC3E}">
        <p14:creationId xmlns:p14="http://schemas.microsoft.com/office/powerpoint/2010/main" val="431399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324600" cy="1676400"/>
          </a:xfrm>
          <a:noFill/>
        </p:spPr>
        <p:txBody>
          <a:bodyPr/>
          <a:lstStyle/>
          <a:p>
            <a:pPr algn="ctr"/>
            <a:r>
              <a:rPr lang="en-US" sz="3200" b="0" dirty="0"/>
              <a:t>Council on Patient Safety In Women’s </a:t>
            </a:r>
            <a:r>
              <a:rPr lang="en-US" sz="3200" b="0" dirty="0" smtClean="0"/>
              <a:t>Healthcare:  </a:t>
            </a:r>
            <a:br>
              <a:rPr lang="en-US" sz="3200" b="0" dirty="0" smtClean="0"/>
            </a:br>
            <a:r>
              <a:rPr lang="en-US" sz="3200" b="0" dirty="0" smtClean="0"/>
              <a:t>VTE Prevention Risk Assessment </a:t>
            </a:r>
            <a:endParaRPr lang="en-US" sz="3200" b="0" dirty="0"/>
          </a:p>
        </p:txBody>
      </p:sp>
      <p:sp>
        <p:nvSpPr>
          <p:cNvPr id="3" name="Content Placeholder 2"/>
          <p:cNvSpPr>
            <a:spLocks noGrp="1"/>
          </p:cNvSpPr>
          <p:nvPr>
            <p:ph idx="1"/>
          </p:nvPr>
        </p:nvSpPr>
        <p:spPr>
          <a:xfrm>
            <a:off x="437216" y="1981200"/>
            <a:ext cx="8249584" cy="3810000"/>
          </a:xfrm>
        </p:spPr>
        <p:txBody>
          <a:bodyPr/>
          <a:lstStyle/>
          <a:p>
            <a:pPr marL="0" lvl="0" indent="0" algn="ctr" eaLnBrk="1" fontAlgn="auto" hangingPunct="1">
              <a:spcBef>
                <a:spcPts val="0"/>
              </a:spcBef>
              <a:spcAft>
                <a:spcPts val="0"/>
              </a:spcAft>
              <a:buClrTx/>
              <a:buSzTx/>
              <a:buNone/>
            </a:pPr>
            <a:r>
              <a:rPr lang="en-US" sz="2400" i="1" kern="1200" dirty="0" smtClean="0">
                <a:ea typeface="Trebuchet MS"/>
                <a:cs typeface="Trebuchet MS"/>
                <a:sym typeface="Trebuchet MS"/>
              </a:rPr>
              <a:t>All women should </a:t>
            </a:r>
            <a:r>
              <a:rPr lang="en-US" sz="2400" i="1" kern="1200" dirty="0">
                <a:ea typeface="Trebuchet MS"/>
                <a:cs typeface="Trebuchet MS"/>
                <a:sym typeface="Trebuchet MS"/>
              </a:rPr>
              <a:t>be assessed for VTE </a:t>
            </a:r>
            <a:r>
              <a:rPr lang="en-US" sz="2400" i="1" kern="1200" dirty="0" smtClean="0">
                <a:ea typeface="Trebuchet MS"/>
                <a:cs typeface="Trebuchet MS"/>
                <a:sym typeface="Trebuchet MS"/>
              </a:rPr>
              <a:t>risk at </a:t>
            </a:r>
          </a:p>
          <a:p>
            <a:pPr marL="0" lvl="0" indent="0" algn="ctr" eaLnBrk="1" fontAlgn="auto" hangingPunct="1">
              <a:spcBef>
                <a:spcPts val="0"/>
              </a:spcBef>
              <a:spcAft>
                <a:spcPts val="0"/>
              </a:spcAft>
              <a:buClrTx/>
              <a:buSzTx/>
              <a:buNone/>
            </a:pPr>
            <a:r>
              <a:rPr lang="en-US" sz="2400" i="1" u="sng" kern="1200" dirty="0" smtClean="0">
                <a:ea typeface="Trebuchet MS"/>
                <a:cs typeface="Trebuchet MS"/>
                <a:sym typeface="Trebuchet MS"/>
              </a:rPr>
              <a:t>multiple time intervals in </a:t>
            </a:r>
            <a:r>
              <a:rPr lang="en-US" sz="2400" i="1" u="sng" kern="1200" dirty="0">
                <a:ea typeface="Trebuchet MS"/>
                <a:cs typeface="Trebuchet MS"/>
                <a:sym typeface="Trebuchet MS"/>
              </a:rPr>
              <a:t>pregnancy </a:t>
            </a:r>
            <a:r>
              <a:rPr lang="en-US" sz="2400" i="1" kern="1200" dirty="0" smtClean="0">
                <a:ea typeface="Trebuchet MS"/>
                <a:cs typeface="Trebuchet MS"/>
                <a:sym typeface="Trebuchet MS"/>
              </a:rPr>
              <a:t>including:</a:t>
            </a:r>
          </a:p>
          <a:p>
            <a:pPr marL="0" lvl="0" indent="0" algn="ctr" eaLnBrk="1" fontAlgn="auto" hangingPunct="1">
              <a:spcBef>
                <a:spcPts val="0"/>
              </a:spcBef>
              <a:spcAft>
                <a:spcPts val="0"/>
              </a:spcAft>
              <a:buClrTx/>
              <a:buSzTx/>
              <a:buNone/>
            </a:pPr>
            <a:endParaRPr lang="en-US" sz="2400" i="1" kern="1200" dirty="0">
              <a:ea typeface="Trebuchet MS"/>
              <a:cs typeface="Trebuchet MS"/>
              <a:sym typeface="Trebuchet MS"/>
            </a:endParaRPr>
          </a:p>
          <a:p>
            <a:pPr marL="377825" indent="-457200" eaLnBrk="1" fontAlgn="auto" hangingPunct="1">
              <a:spcBef>
                <a:spcPts val="0"/>
              </a:spcBef>
              <a:spcAft>
                <a:spcPts val="0"/>
              </a:spcAft>
              <a:buSzPct val="100000"/>
            </a:pPr>
            <a:r>
              <a:rPr lang="en-US" sz="2800" kern="1200" dirty="0" smtClean="0">
                <a:solidFill>
                  <a:prstClr val="black"/>
                </a:solidFill>
                <a:ea typeface="Trebuchet MS"/>
                <a:cs typeface="Trebuchet MS"/>
                <a:sym typeface="Trebuchet MS"/>
              </a:rPr>
              <a:t>Initial presentation </a:t>
            </a:r>
            <a:r>
              <a:rPr lang="en-US" sz="2800" kern="1200" dirty="0">
                <a:solidFill>
                  <a:prstClr val="black"/>
                </a:solidFill>
                <a:ea typeface="Trebuchet MS"/>
                <a:cs typeface="Trebuchet MS"/>
                <a:sym typeface="Trebuchet MS"/>
              </a:rPr>
              <a:t>for prenatal care </a:t>
            </a:r>
          </a:p>
          <a:p>
            <a:pPr marL="377825" indent="-457200" eaLnBrk="1" fontAlgn="auto" hangingPunct="1">
              <a:spcBef>
                <a:spcPts val="0"/>
              </a:spcBef>
              <a:spcAft>
                <a:spcPts val="0"/>
              </a:spcAft>
              <a:buSzPct val="100000"/>
            </a:pPr>
            <a:r>
              <a:rPr lang="en-US" sz="2800" kern="1200" dirty="0">
                <a:solidFill>
                  <a:prstClr val="black"/>
                </a:solidFill>
                <a:ea typeface="Trebuchet MS"/>
                <a:cs typeface="Trebuchet MS"/>
                <a:sym typeface="Trebuchet MS"/>
              </a:rPr>
              <a:t>Hospitalization for an antepartum </a:t>
            </a:r>
            <a:r>
              <a:rPr lang="en-US" sz="2800" kern="1200" dirty="0" smtClean="0">
                <a:solidFill>
                  <a:prstClr val="black"/>
                </a:solidFill>
                <a:ea typeface="Trebuchet MS"/>
                <a:cs typeface="Trebuchet MS"/>
                <a:sym typeface="Trebuchet MS"/>
              </a:rPr>
              <a:t>indication</a:t>
            </a:r>
            <a:endParaRPr lang="en-US" sz="2800" kern="1200" dirty="0">
              <a:solidFill>
                <a:prstClr val="black"/>
              </a:solidFill>
              <a:ea typeface="Trebuchet MS"/>
              <a:cs typeface="Trebuchet MS"/>
              <a:sym typeface="Trebuchet MS"/>
            </a:endParaRPr>
          </a:p>
          <a:p>
            <a:pPr marL="377825" indent="-457200" eaLnBrk="1" fontAlgn="auto" hangingPunct="1">
              <a:spcBef>
                <a:spcPts val="0"/>
              </a:spcBef>
              <a:spcAft>
                <a:spcPts val="0"/>
              </a:spcAft>
              <a:buSzPct val="100000"/>
            </a:pPr>
            <a:r>
              <a:rPr lang="en-US" sz="2800" kern="1200" dirty="0" smtClean="0">
                <a:solidFill>
                  <a:prstClr val="black"/>
                </a:solidFill>
                <a:ea typeface="Trebuchet MS"/>
                <a:cs typeface="Trebuchet MS"/>
                <a:sym typeface="Trebuchet MS"/>
              </a:rPr>
              <a:t>Birth hospitalization (admission and in-house </a:t>
            </a:r>
            <a:r>
              <a:rPr lang="en-US" sz="2800" kern="1200" dirty="0">
                <a:solidFill>
                  <a:prstClr val="black"/>
                </a:solidFill>
                <a:ea typeface="Trebuchet MS"/>
                <a:cs typeface="Trebuchet MS"/>
                <a:sym typeface="Trebuchet MS"/>
              </a:rPr>
              <a:t>postpartum</a:t>
            </a:r>
            <a:r>
              <a:rPr lang="en-US" sz="2800" kern="1200" dirty="0" smtClean="0">
                <a:solidFill>
                  <a:prstClr val="black"/>
                </a:solidFill>
                <a:ea typeface="Trebuchet MS"/>
                <a:cs typeface="Trebuchet MS"/>
                <a:sym typeface="Trebuchet MS"/>
              </a:rPr>
              <a:t>)</a:t>
            </a:r>
            <a:endParaRPr lang="en-US" sz="2800" kern="1200" dirty="0">
              <a:solidFill>
                <a:prstClr val="black"/>
              </a:solidFill>
              <a:ea typeface="Trebuchet MS"/>
              <a:cs typeface="Trebuchet MS"/>
              <a:sym typeface="Trebuchet MS"/>
            </a:endParaRPr>
          </a:p>
          <a:p>
            <a:pPr marL="377825" indent="-457200" eaLnBrk="1" fontAlgn="auto" hangingPunct="1">
              <a:spcBef>
                <a:spcPts val="0"/>
              </a:spcBef>
              <a:spcAft>
                <a:spcPts val="0"/>
              </a:spcAft>
              <a:buSzPct val="100000"/>
            </a:pPr>
            <a:r>
              <a:rPr lang="en-US" sz="2800" kern="1200" dirty="0" smtClean="0">
                <a:solidFill>
                  <a:prstClr val="black"/>
                </a:solidFill>
                <a:ea typeface="Trebuchet MS"/>
                <a:cs typeface="Trebuchet MS"/>
                <a:sym typeface="Trebuchet MS"/>
              </a:rPr>
              <a:t>Upon discharge home postpartum</a:t>
            </a:r>
            <a:endParaRPr lang="en-US" sz="2800" kern="1200" dirty="0">
              <a:solidFill>
                <a:prstClr val="black"/>
              </a:solidFill>
              <a:ea typeface="Trebuchet MS"/>
              <a:cs typeface="Trebuchet MS"/>
              <a:sym typeface="Trebuchet MS"/>
            </a:endParaRPr>
          </a:p>
        </p:txBody>
      </p:sp>
      <p:sp>
        <p:nvSpPr>
          <p:cNvPr id="4" name="Rectangle 3"/>
          <p:cNvSpPr/>
          <p:nvPr/>
        </p:nvSpPr>
        <p:spPr>
          <a:xfrm>
            <a:off x="228600" y="6215390"/>
            <a:ext cx="7543800" cy="261610"/>
          </a:xfrm>
          <a:prstGeom prst="rect">
            <a:avLst/>
          </a:prstGeom>
        </p:spPr>
        <p:txBody>
          <a:bodyPr wrap="square">
            <a:spAutoFit/>
          </a:bodyPr>
          <a:lstStyle/>
          <a:p>
            <a:pPr algn="l"/>
            <a:r>
              <a:rPr lang="da-DK" sz="1100" dirty="0"/>
              <a:t>D’Alton, Friedman et al Obstet Gynecol 2016;128:688–98</a:t>
            </a:r>
            <a:endParaRPr lang="en-US" sz="1100" dirty="0"/>
          </a:p>
        </p:txBody>
      </p:sp>
    </p:spTree>
    <p:extLst>
      <p:ext uri="{BB962C8B-B14F-4D97-AF65-F5344CB8AC3E}">
        <p14:creationId xmlns:p14="http://schemas.microsoft.com/office/powerpoint/2010/main" val="155118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217" y="1200150"/>
            <a:ext cx="8230533" cy="4057650"/>
          </a:xfrm>
        </p:spPr>
        <p:txBody>
          <a:bodyPr/>
          <a:lstStyle/>
          <a:p>
            <a:r>
              <a:rPr lang="en-US" dirty="0" smtClean="0"/>
              <a:t>Summary of </a:t>
            </a:r>
            <a:br>
              <a:rPr lang="en-US" dirty="0" smtClean="0"/>
            </a:br>
            <a:r>
              <a:rPr lang="en-US" dirty="0" smtClean="0"/>
              <a:t>VTE Risk Assessment Guidelines</a:t>
            </a:r>
            <a:endParaRPr lang="en-US" dirty="0"/>
          </a:p>
        </p:txBody>
      </p:sp>
    </p:spTree>
    <p:extLst>
      <p:ext uri="{BB962C8B-B14F-4D97-AF65-F5344CB8AC3E}">
        <p14:creationId xmlns:p14="http://schemas.microsoft.com/office/powerpoint/2010/main" val="421761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791200" cy="914400"/>
          </a:xfrm>
          <a:noFill/>
        </p:spPr>
        <p:txBody>
          <a:bodyPr/>
          <a:lstStyle/>
          <a:p>
            <a:pPr algn="ctr"/>
            <a:r>
              <a:rPr lang="en-US" b="0" dirty="0" smtClean="0"/>
              <a:t>VTE Prevention </a:t>
            </a:r>
            <a:br>
              <a:rPr lang="en-US" b="0" dirty="0" smtClean="0"/>
            </a:br>
            <a:r>
              <a:rPr lang="en-US" b="0" dirty="0" smtClean="0"/>
              <a:t>Risk Assessment</a:t>
            </a:r>
            <a:endParaRPr lang="en-US" b="0" dirty="0"/>
          </a:p>
        </p:txBody>
      </p:sp>
      <p:sp>
        <p:nvSpPr>
          <p:cNvPr id="3" name="Content Placeholder 2"/>
          <p:cNvSpPr>
            <a:spLocks noGrp="1"/>
          </p:cNvSpPr>
          <p:nvPr>
            <p:ph idx="1"/>
          </p:nvPr>
        </p:nvSpPr>
        <p:spPr>
          <a:xfrm>
            <a:off x="457200" y="1447800"/>
            <a:ext cx="8249584" cy="5105400"/>
          </a:xfrm>
        </p:spPr>
        <p:txBody>
          <a:bodyPr/>
          <a:lstStyle/>
          <a:p>
            <a:pPr eaLnBrk="1" fontAlgn="auto" hangingPunct="1">
              <a:spcBef>
                <a:spcPts val="600"/>
              </a:spcBef>
              <a:spcAft>
                <a:spcPts val="300"/>
              </a:spcAft>
              <a:buSzPct val="90000"/>
            </a:pPr>
            <a:r>
              <a:rPr lang="en-US" sz="2400" kern="1200" dirty="0">
                <a:ea typeface="+mn-ea"/>
                <a:cs typeface="+mn-cs"/>
              </a:rPr>
              <a:t>VTE risk assessment tools should be applied to </a:t>
            </a:r>
            <a:r>
              <a:rPr lang="en-US" sz="2400" i="1" u="sng" kern="1200" dirty="0">
                <a:ea typeface="+mn-ea"/>
                <a:cs typeface="+mn-cs"/>
              </a:rPr>
              <a:t>every</a:t>
            </a:r>
            <a:r>
              <a:rPr lang="en-US" sz="2400" kern="1200" dirty="0">
                <a:ea typeface="+mn-ea"/>
                <a:cs typeface="+mn-cs"/>
              </a:rPr>
              <a:t> patient to determine risk for VTE</a:t>
            </a:r>
          </a:p>
          <a:p>
            <a:pPr eaLnBrk="1" fontAlgn="auto" hangingPunct="1">
              <a:spcBef>
                <a:spcPts val="600"/>
              </a:spcBef>
              <a:spcAft>
                <a:spcPts val="300"/>
              </a:spcAft>
              <a:buSzPct val="90000"/>
            </a:pPr>
            <a:r>
              <a:rPr lang="en-US" sz="2400" kern="1200" dirty="0">
                <a:solidFill>
                  <a:prstClr val="black"/>
                </a:solidFill>
                <a:ea typeface="+mn-ea"/>
                <a:cs typeface="+mn-cs"/>
              </a:rPr>
              <a:t>Risk </a:t>
            </a:r>
            <a:r>
              <a:rPr lang="en-US" sz="2400" kern="1200" dirty="0" smtClean="0">
                <a:solidFill>
                  <a:prstClr val="black"/>
                </a:solidFill>
                <a:ea typeface="+mn-ea"/>
                <a:cs typeface="+mn-cs"/>
              </a:rPr>
              <a:t>assessment </a:t>
            </a:r>
            <a:r>
              <a:rPr lang="en-US" sz="2400" kern="1200" dirty="0">
                <a:solidFill>
                  <a:prstClr val="black"/>
                </a:solidFill>
                <a:ea typeface="+mn-ea"/>
                <a:cs typeface="+mn-cs"/>
              </a:rPr>
              <a:t>based on </a:t>
            </a:r>
            <a:r>
              <a:rPr lang="en-US" sz="2400" kern="1200" dirty="0" smtClean="0">
                <a:solidFill>
                  <a:prstClr val="black"/>
                </a:solidFill>
                <a:ea typeface="+mn-ea"/>
                <a:cs typeface="+mn-cs"/>
              </a:rPr>
              <a:t>major guidelines:</a:t>
            </a:r>
            <a:endParaRPr lang="en-US" sz="2400" kern="1200" dirty="0">
              <a:solidFill>
                <a:prstClr val="black"/>
              </a:solidFill>
              <a:ea typeface="+mn-ea"/>
              <a:cs typeface="+mn-cs"/>
            </a:endParaRPr>
          </a:p>
          <a:p>
            <a:pPr lvl="1" eaLnBrk="1" fontAlgn="auto" hangingPunct="1">
              <a:spcBef>
                <a:spcPts val="0"/>
              </a:spcBef>
              <a:spcAft>
                <a:spcPts val="0"/>
              </a:spcAft>
              <a:buClr>
                <a:schemeClr val="bg2"/>
              </a:buClr>
              <a:buSzPct val="90000"/>
            </a:pPr>
            <a:r>
              <a:rPr lang="en-US" sz="2400" b="1" kern="1200" dirty="0" smtClean="0">
                <a:solidFill>
                  <a:prstClr val="black"/>
                </a:solidFill>
                <a:ea typeface="+mn-ea"/>
                <a:cs typeface="+mn-cs"/>
              </a:rPr>
              <a:t>NPMS</a:t>
            </a:r>
            <a:r>
              <a:rPr lang="en-US" sz="2400" kern="1200" dirty="0" smtClean="0">
                <a:solidFill>
                  <a:prstClr val="black"/>
                </a:solidFill>
                <a:ea typeface="+mn-ea"/>
                <a:cs typeface="+mn-cs"/>
              </a:rPr>
              <a:t> - </a:t>
            </a:r>
            <a:r>
              <a:rPr lang="en-US" sz="2000" kern="1200" dirty="0" smtClean="0">
                <a:solidFill>
                  <a:prstClr val="black"/>
                </a:solidFill>
                <a:ea typeface="+mn-ea"/>
                <a:cs typeface="+mn-cs"/>
              </a:rPr>
              <a:t>National Partnership for Maternal Safety</a:t>
            </a:r>
          </a:p>
          <a:p>
            <a:pPr lvl="1" eaLnBrk="1" fontAlgn="auto" hangingPunct="1">
              <a:spcBef>
                <a:spcPts val="0"/>
              </a:spcBef>
              <a:spcAft>
                <a:spcPts val="0"/>
              </a:spcAft>
              <a:buClr>
                <a:schemeClr val="bg2"/>
              </a:buClr>
              <a:buSzPct val="90000"/>
            </a:pPr>
            <a:r>
              <a:rPr lang="en-US" sz="2400" b="1" kern="1200" dirty="0" smtClean="0">
                <a:solidFill>
                  <a:prstClr val="black"/>
                </a:solidFill>
                <a:ea typeface="+mn-ea"/>
                <a:cs typeface="+mn-cs"/>
              </a:rPr>
              <a:t>ACOG</a:t>
            </a:r>
            <a:r>
              <a:rPr lang="en-US" sz="2400" kern="1200" dirty="0" smtClean="0">
                <a:solidFill>
                  <a:prstClr val="black"/>
                </a:solidFill>
                <a:ea typeface="+mn-ea"/>
                <a:cs typeface="+mn-cs"/>
              </a:rPr>
              <a:t> - </a:t>
            </a:r>
            <a:r>
              <a:rPr lang="en-US" sz="2000" kern="1200" dirty="0" smtClean="0">
                <a:solidFill>
                  <a:prstClr val="black"/>
                </a:solidFill>
                <a:ea typeface="+mn-ea"/>
                <a:cs typeface="+mn-cs"/>
              </a:rPr>
              <a:t>American </a:t>
            </a:r>
            <a:r>
              <a:rPr lang="en-US" sz="2000" kern="1200" dirty="0">
                <a:solidFill>
                  <a:prstClr val="black"/>
                </a:solidFill>
                <a:ea typeface="+mn-ea"/>
                <a:cs typeface="+mn-cs"/>
              </a:rPr>
              <a:t>College of Obstetricians and Gynecology </a:t>
            </a:r>
          </a:p>
          <a:p>
            <a:pPr lvl="1" eaLnBrk="1" fontAlgn="auto" hangingPunct="1">
              <a:spcBef>
                <a:spcPts val="0"/>
              </a:spcBef>
              <a:spcAft>
                <a:spcPts val="0"/>
              </a:spcAft>
              <a:buClr>
                <a:schemeClr val="bg2"/>
              </a:buClr>
              <a:buSzPct val="90000"/>
            </a:pPr>
            <a:r>
              <a:rPr lang="en-US" sz="2400" b="1" kern="1200" dirty="0" smtClean="0">
                <a:solidFill>
                  <a:prstClr val="black"/>
                </a:solidFill>
                <a:ea typeface="+mn-ea"/>
                <a:cs typeface="+mn-cs"/>
              </a:rPr>
              <a:t>ACCP</a:t>
            </a:r>
            <a:r>
              <a:rPr lang="en-US" sz="2400" kern="1200" dirty="0" smtClean="0">
                <a:solidFill>
                  <a:prstClr val="black"/>
                </a:solidFill>
                <a:ea typeface="+mn-ea"/>
                <a:cs typeface="+mn-cs"/>
              </a:rPr>
              <a:t> - </a:t>
            </a:r>
            <a:r>
              <a:rPr lang="en-US" sz="2000" kern="1200" dirty="0" smtClean="0">
                <a:solidFill>
                  <a:prstClr val="black"/>
                </a:solidFill>
                <a:ea typeface="+mn-ea"/>
                <a:cs typeface="+mn-cs"/>
              </a:rPr>
              <a:t>American </a:t>
            </a:r>
            <a:r>
              <a:rPr lang="en-US" sz="2000" kern="1200" dirty="0">
                <a:solidFill>
                  <a:prstClr val="black"/>
                </a:solidFill>
                <a:ea typeface="+mn-ea"/>
                <a:cs typeface="+mn-cs"/>
              </a:rPr>
              <a:t>College of Chest Physicians </a:t>
            </a:r>
            <a:endParaRPr lang="en-US" sz="2400" kern="1200" dirty="0" smtClean="0">
              <a:solidFill>
                <a:prstClr val="black"/>
              </a:solidFill>
              <a:ea typeface="+mn-ea"/>
              <a:cs typeface="+mn-cs"/>
            </a:endParaRPr>
          </a:p>
          <a:p>
            <a:pPr lvl="1" eaLnBrk="1" fontAlgn="auto" hangingPunct="1">
              <a:spcBef>
                <a:spcPts val="0"/>
              </a:spcBef>
              <a:spcAft>
                <a:spcPts val="0"/>
              </a:spcAft>
              <a:buClr>
                <a:schemeClr val="bg2"/>
              </a:buClr>
              <a:buSzPct val="90000"/>
            </a:pPr>
            <a:r>
              <a:rPr lang="en-US" sz="2400" b="1" dirty="0" smtClean="0">
                <a:solidFill>
                  <a:srgbClr val="000000"/>
                </a:solidFill>
                <a:ea typeface="Times New Roman" panose="02020603050405020304" pitchFamily="18" charset="0"/>
                <a:cs typeface="Times New Roman" panose="02020603050405020304" pitchFamily="18" charset="0"/>
              </a:rPr>
              <a:t>RCOG</a:t>
            </a:r>
            <a:r>
              <a:rPr lang="en-US" sz="2400" dirty="0" smtClean="0">
                <a:solidFill>
                  <a:srgbClr val="000000"/>
                </a:solidFill>
                <a:ea typeface="Times New Roman" panose="02020603050405020304" pitchFamily="18" charset="0"/>
                <a:cs typeface="Times New Roman" panose="02020603050405020304" pitchFamily="18" charset="0"/>
              </a:rPr>
              <a:t> - </a:t>
            </a:r>
            <a:r>
              <a:rPr lang="en-US" sz="2000" dirty="0" smtClean="0">
                <a:solidFill>
                  <a:srgbClr val="000000"/>
                </a:solidFill>
                <a:ea typeface="Times New Roman" panose="02020603050405020304" pitchFamily="18" charset="0"/>
                <a:cs typeface="Times New Roman" panose="02020603050405020304" pitchFamily="18" charset="0"/>
              </a:rPr>
              <a:t>Royal </a:t>
            </a:r>
            <a:r>
              <a:rPr lang="en-US" sz="2000" dirty="0">
                <a:solidFill>
                  <a:srgbClr val="000000"/>
                </a:solidFill>
                <a:ea typeface="Times New Roman" panose="02020603050405020304" pitchFamily="18" charset="0"/>
                <a:cs typeface="Times New Roman" panose="02020603050405020304" pitchFamily="18" charset="0"/>
              </a:rPr>
              <a:t>College Obstetricians and </a:t>
            </a:r>
            <a:r>
              <a:rPr lang="en-US" sz="2000" dirty="0" smtClean="0">
                <a:solidFill>
                  <a:srgbClr val="000000"/>
                </a:solidFill>
                <a:ea typeface="Times New Roman" panose="02020603050405020304" pitchFamily="18" charset="0"/>
                <a:cs typeface="Times New Roman" panose="02020603050405020304" pitchFamily="18" charset="0"/>
              </a:rPr>
              <a:t>Gynecologists</a:t>
            </a:r>
          </a:p>
          <a:p>
            <a:pPr lvl="1" eaLnBrk="1" fontAlgn="auto" hangingPunct="1">
              <a:spcBef>
                <a:spcPts val="0"/>
              </a:spcBef>
              <a:spcAft>
                <a:spcPts val="0"/>
              </a:spcAft>
              <a:buClr>
                <a:schemeClr val="bg2"/>
              </a:buClr>
              <a:buSzPct val="90000"/>
            </a:pPr>
            <a:endParaRPr lang="en-US" sz="2400" kern="1200" dirty="0" smtClean="0">
              <a:solidFill>
                <a:prstClr val="black"/>
              </a:solidFill>
              <a:ea typeface="Trebuchet MS"/>
              <a:cs typeface="Trebuchet MS"/>
              <a:sym typeface="Trebuchet MS"/>
            </a:endParaRPr>
          </a:p>
          <a:p>
            <a:pPr marL="0" indent="-460375" eaLnBrk="1" fontAlgn="auto" hangingPunct="1">
              <a:spcBef>
                <a:spcPts val="600"/>
              </a:spcBef>
              <a:spcAft>
                <a:spcPts val="300"/>
              </a:spcAft>
              <a:buSzPct val="90000"/>
            </a:pPr>
            <a:r>
              <a:rPr lang="en-US" sz="2400" kern="1200" dirty="0" smtClean="0">
                <a:solidFill>
                  <a:prstClr val="black"/>
                </a:solidFill>
                <a:ea typeface="Trebuchet MS"/>
                <a:cs typeface="Trebuchet MS"/>
                <a:sym typeface="Trebuchet MS"/>
              </a:rPr>
              <a:t>Pharmacologic </a:t>
            </a:r>
            <a:r>
              <a:rPr lang="en-US" sz="2400" kern="1200" dirty="0">
                <a:solidFill>
                  <a:prstClr val="black"/>
                </a:solidFill>
                <a:ea typeface="Trebuchet MS"/>
                <a:cs typeface="Trebuchet MS"/>
                <a:sym typeface="Trebuchet MS"/>
              </a:rPr>
              <a:t>prophylaxis may be </a:t>
            </a:r>
            <a:r>
              <a:rPr lang="en-US" sz="2400" kern="1200" dirty="0" smtClean="0">
                <a:solidFill>
                  <a:prstClr val="black"/>
                </a:solidFill>
                <a:ea typeface="Trebuchet MS"/>
                <a:cs typeface="Trebuchet MS"/>
                <a:sym typeface="Trebuchet MS"/>
              </a:rPr>
              <a:t>with:</a:t>
            </a:r>
          </a:p>
          <a:p>
            <a:pPr lvl="1" eaLnBrk="1" fontAlgn="auto" hangingPunct="1">
              <a:spcBef>
                <a:spcPts val="0"/>
              </a:spcBef>
              <a:spcAft>
                <a:spcPts val="0"/>
              </a:spcAft>
              <a:buClr>
                <a:schemeClr val="bg2"/>
              </a:buClr>
              <a:buSzPct val="90000"/>
            </a:pPr>
            <a:r>
              <a:rPr lang="en-US" sz="2400" kern="1200" dirty="0" smtClean="0">
                <a:solidFill>
                  <a:prstClr val="black"/>
                </a:solidFill>
                <a:ea typeface="Trebuchet MS"/>
                <a:cs typeface="Trebuchet MS"/>
                <a:sym typeface="Trebuchet MS"/>
              </a:rPr>
              <a:t>Unfractionated heparin (UFH) or </a:t>
            </a:r>
          </a:p>
          <a:p>
            <a:pPr lvl="1" eaLnBrk="1" fontAlgn="auto" hangingPunct="1">
              <a:spcBef>
                <a:spcPts val="0"/>
              </a:spcBef>
              <a:spcAft>
                <a:spcPts val="0"/>
              </a:spcAft>
              <a:buClr>
                <a:schemeClr val="bg2"/>
              </a:buClr>
              <a:buSzPct val="90000"/>
            </a:pPr>
            <a:r>
              <a:rPr lang="en-US" sz="2400" kern="1200" dirty="0" smtClean="0">
                <a:solidFill>
                  <a:prstClr val="black"/>
                </a:solidFill>
                <a:ea typeface="Trebuchet MS"/>
                <a:cs typeface="Trebuchet MS"/>
                <a:sym typeface="Trebuchet MS"/>
              </a:rPr>
              <a:t>Low-molecular </a:t>
            </a:r>
            <a:r>
              <a:rPr lang="en-US" sz="2400" kern="1200" dirty="0">
                <a:solidFill>
                  <a:prstClr val="black"/>
                </a:solidFill>
                <a:ea typeface="Trebuchet MS"/>
                <a:cs typeface="Trebuchet MS"/>
                <a:sym typeface="Trebuchet MS"/>
              </a:rPr>
              <a:t>weight heparin (</a:t>
            </a:r>
            <a:r>
              <a:rPr lang="en-US" sz="2400" kern="1200" dirty="0" smtClean="0">
                <a:solidFill>
                  <a:prstClr val="black"/>
                </a:solidFill>
                <a:ea typeface="Trebuchet MS"/>
                <a:cs typeface="Trebuchet MS"/>
                <a:sym typeface="Trebuchet MS"/>
              </a:rPr>
              <a:t>LMWH</a:t>
            </a:r>
            <a:r>
              <a:rPr lang="en-US" kern="1200" dirty="0" smtClean="0">
                <a:solidFill>
                  <a:prstClr val="black"/>
                </a:solidFill>
                <a:ea typeface="Trebuchet MS"/>
                <a:cs typeface="Trebuchet MS"/>
                <a:sym typeface="Trebuchet MS"/>
              </a:rPr>
              <a:t>) </a:t>
            </a:r>
          </a:p>
          <a:p>
            <a:pPr marL="1597025" lvl="4" indent="-342900" eaLnBrk="1" fontAlgn="auto" hangingPunct="1">
              <a:spcBef>
                <a:spcPts val="600"/>
              </a:spcBef>
              <a:spcAft>
                <a:spcPts val="300"/>
              </a:spcAft>
              <a:buSzPct val="90000"/>
            </a:pPr>
            <a:r>
              <a:rPr lang="en-US" kern="1200" dirty="0" smtClean="0">
                <a:solidFill>
                  <a:prstClr val="black"/>
                </a:solidFill>
                <a:ea typeface="Trebuchet MS"/>
                <a:cs typeface="Trebuchet MS"/>
                <a:sym typeface="Trebuchet MS"/>
              </a:rPr>
              <a:t>LMWH is a preferred antepartum medication</a:t>
            </a:r>
            <a:endParaRPr lang="en-US" sz="2800" dirty="0"/>
          </a:p>
        </p:txBody>
      </p:sp>
    </p:spTree>
    <p:extLst>
      <p:ext uri="{BB962C8B-B14F-4D97-AF65-F5344CB8AC3E}">
        <p14:creationId xmlns:p14="http://schemas.microsoft.com/office/powerpoint/2010/main" val="31549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600200"/>
          </a:xfrm>
          <a:noFill/>
        </p:spPr>
        <p:txBody>
          <a:bodyPr/>
          <a:lstStyle/>
          <a:p>
            <a:pPr algn="ctr"/>
            <a:r>
              <a:rPr lang="en-US" altLang="en-US" sz="3200" b="0" dirty="0" smtClean="0">
                <a:solidFill>
                  <a:srgbClr val="000000"/>
                </a:solidFill>
              </a:rPr>
              <a:t>VTE Prevention Risk Assessment</a:t>
            </a:r>
            <a:r>
              <a:rPr lang="en-US" altLang="en-US" b="0" dirty="0" smtClean="0">
                <a:solidFill>
                  <a:srgbClr val="000000"/>
                </a:solidFill>
              </a:rPr>
              <a:t/>
            </a:r>
            <a:br>
              <a:rPr lang="en-US" altLang="en-US" b="0" dirty="0" smtClean="0">
                <a:solidFill>
                  <a:srgbClr val="000000"/>
                </a:solidFill>
              </a:rPr>
            </a:br>
            <a:r>
              <a:rPr lang="en-US" altLang="en-US" b="0" dirty="0" smtClean="0">
                <a:solidFill>
                  <a:srgbClr val="000000"/>
                </a:solidFill>
              </a:rPr>
              <a:t> </a:t>
            </a:r>
            <a:r>
              <a:rPr lang="en-US" altLang="en-US" sz="2400" b="0" dirty="0" smtClean="0">
                <a:solidFill>
                  <a:srgbClr val="000000"/>
                </a:solidFill>
              </a:rPr>
              <a:t>Protocol Implementation </a:t>
            </a:r>
            <a:endParaRPr lang="en-US" b="0" dirty="0"/>
          </a:p>
        </p:txBody>
      </p:sp>
      <p:sp>
        <p:nvSpPr>
          <p:cNvPr id="3" name="Content Placeholder 2"/>
          <p:cNvSpPr>
            <a:spLocks noGrp="1"/>
          </p:cNvSpPr>
          <p:nvPr>
            <p:ph idx="1"/>
          </p:nvPr>
        </p:nvSpPr>
        <p:spPr>
          <a:xfrm>
            <a:off x="533400" y="1828800"/>
            <a:ext cx="8229600" cy="3962400"/>
          </a:xfrm>
        </p:spPr>
        <p:txBody>
          <a:bodyPr/>
          <a:lstStyle/>
          <a:p>
            <a:pPr>
              <a:buClr>
                <a:srgbClr val="FF9900"/>
              </a:buClr>
              <a:buSzPct val="100000"/>
            </a:pPr>
            <a:r>
              <a:rPr lang="en-US" altLang="en-US" sz="2400" b="1" dirty="0" smtClean="0">
                <a:solidFill>
                  <a:srgbClr val="000000"/>
                </a:solidFill>
              </a:rPr>
              <a:t>Link VTE risk </a:t>
            </a:r>
            <a:r>
              <a:rPr lang="en-US" altLang="en-US" sz="2400" dirty="0">
                <a:solidFill>
                  <a:srgbClr val="000000"/>
                </a:solidFill>
              </a:rPr>
              <a:t>to </a:t>
            </a:r>
            <a:r>
              <a:rPr lang="en-US" altLang="en-US" sz="2400" dirty="0" smtClean="0">
                <a:solidFill>
                  <a:srgbClr val="000000"/>
                </a:solidFill>
              </a:rPr>
              <a:t>appropriate strength </a:t>
            </a:r>
            <a:r>
              <a:rPr lang="en-US" altLang="en-US" sz="2400" b="1" dirty="0" smtClean="0">
                <a:solidFill>
                  <a:srgbClr val="000000"/>
                </a:solidFill>
              </a:rPr>
              <a:t>PROPHYLAXIS choices </a:t>
            </a:r>
          </a:p>
          <a:p>
            <a:pPr lvl="1">
              <a:buClr>
                <a:srgbClr val="FF9900"/>
              </a:buClr>
              <a:buSzPct val="100000"/>
            </a:pPr>
            <a:r>
              <a:rPr lang="en-US" altLang="en-US" sz="2400" dirty="0" smtClean="0">
                <a:solidFill>
                  <a:srgbClr val="000000"/>
                </a:solidFill>
              </a:rPr>
              <a:t>Higher VTE risk linked with stronger prophylaxis </a:t>
            </a:r>
            <a:endParaRPr lang="en-US" altLang="en-US" sz="2400" dirty="0">
              <a:solidFill>
                <a:srgbClr val="000000"/>
              </a:solidFill>
            </a:endParaRPr>
          </a:p>
          <a:p>
            <a:pPr marL="457200" lvl="1" indent="0">
              <a:buClr>
                <a:srgbClr val="FF9900"/>
              </a:buClr>
              <a:buSzPct val="100000"/>
              <a:buNone/>
            </a:pPr>
            <a:endParaRPr lang="en-US" altLang="en-US" sz="1800" dirty="0">
              <a:solidFill>
                <a:srgbClr val="000000"/>
              </a:solidFill>
            </a:endParaRPr>
          </a:p>
          <a:p>
            <a:pPr>
              <a:buClr>
                <a:srgbClr val="FF9900"/>
              </a:buClr>
              <a:buSzPct val="100000"/>
            </a:pPr>
            <a:r>
              <a:rPr lang="en-US" altLang="en-US" sz="2400" b="1" dirty="0" smtClean="0">
                <a:solidFill>
                  <a:srgbClr val="000000"/>
                </a:solidFill>
              </a:rPr>
              <a:t>Minimize levels </a:t>
            </a:r>
            <a:r>
              <a:rPr lang="en-US" altLang="en-US" sz="2400" b="1" dirty="0">
                <a:solidFill>
                  <a:srgbClr val="000000"/>
                </a:solidFill>
              </a:rPr>
              <a:t>of risk </a:t>
            </a:r>
            <a:endParaRPr lang="en-US" altLang="en-US" sz="2400" b="1" dirty="0" smtClean="0">
              <a:solidFill>
                <a:srgbClr val="000000"/>
              </a:solidFill>
            </a:endParaRPr>
          </a:p>
          <a:p>
            <a:pPr lvl="1">
              <a:buClr>
                <a:srgbClr val="FF9900"/>
              </a:buClr>
              <a:buSzPct val="100000"/>
            </a:pPr>
            <a:r>
              <a:rPr lang="en-US" altLang="en-US" sz="2400" dirty="0" smtClean="0">
                <a:solidFill>
                  <a:srgbClr val="000000"/>
                </a:solidFill>
              </a:rPr>
              <a:t>3 </a:t>
            </a:r>
            <a:r>
              <a:rPr lang="en-US" altLang="en-US" sz="2400" dirty="0">
                <a:solidFill>
                  <a:srgbClr val="000000"/>
                </a:solidFill>
              </a:rPr>
              <a:t>bucket model </a:t>
            </a:r>
            <a:endParaRPr lang="en-US" altLang="en-US" sz="2400" dirty="0" smtClean="0">
              <a:solidFill>
                <a:srgbClr val="000000"/>
              </a:solidFill>
            </a:endParaRPr>
          </a:p>
          <a:p>
            <a:pPr marL="0" indent="0">
              <a:buClr>
                <a:srgbClr val="FF9900"/>
              </a:buClr>
              <a:buSzPct val="100000"/>
              <a:buNone/>
            </a:pPr>
            <a:endParaRPr lang="en-US" altLang="en-US" sz="1800" dirty="0">
              <a:solidFill>
                <a:srgbClr val="000000"/>
              </a:solidFill>
            </a:endParaRPr>
          </a:p>
          <a:p>
            <a:pPr>
              <a:buClr>
                <a:srgbClr val="FF9900"/>
              </a:buClr>
              <a:buSzPct val="100000"/>
            </a:pPr>
            <a:r>
              <a:rPr lang="en-US" altLang="en-US" sz="2400" b="1" dirty="0" smtClean="0">
                <a:solidFill>
                  <a:srgbClr val="000000"/>
                </a:solidFill>
              </a:rPr>
              <a:t>Minimize </a:t>
            </a:r>
            <a:r>
              <a:rPr lang="en-US" altLang="en-US" sz="2400" b="1" dirty="0">
                <a:solidFill>
                  <a:srgbClr val="000000"/>
                </a:solidFill>
              </a:rPr>
              <a:t>complexity</a:t>
            </a:r>
            <a:r>
              <a:rPr lang="en-US" altLang="en-US" sz="2400" dirty="0">
                <a:solidFill>
                  <a:srgbClr val="000000"/>
                </a:solidFill>
              </a:rPr>
              <a:t> </a:t>
            </a:r>
            <a:endParaRPr lang="en-US" altLang="en-US" sz="2400" dirty="0" smtClean="0">
              <a:solidFill>
                <a:srgbClr val="000000"/>
              </a:solidFill>
            </a:endParaRPr>
          </a:p>
          <a:p>
            <a:pPr lvl="1">
              <a:buClr>
                <a:srgbClr val="FF9900"/>
              </a:buClr>
              <a:buSzPct val="100000"/>
            </a:pPr>
            <a:r>
              <a:rPr lang="en-US" altLang="en-US" sz="2400" dirty="0">
                <a:solidFill>
                  <a:srgbClr val="000000"/>
                </a:solidFill>
              </a:rPr>
              <a:t>A</a:t>
            </a:r>
            <a:r>
              <a:rPr lang="en-US" altLang="en-US" sz="2400" dirty="0" smtClean="0">
                <a:solidFill>
                  <a:srgbClr val="000000"/>
                </a:solidFill>
              </a:rPr>
              <a:t>void complex </a:t>
            </a:r>
            <a:r>
              <a:rPr lang="en-US" altLang="en-US" sz="2400" dirty="0">
                <a:solidFill>
                  <a:srgbClr val="000000"/>
                </a:solidFill>
              </a:rPr>
              <a:t>point scoring </a:t>
            </a:r>
            <a:r>
              <a:rPr lang="en-US" altLang="en-US" sz="2400" dirty="0" smtClean="0">
                <a:solidFill>
                  <a:srgbClr val="000000"/>
                </a:solidFill>
              </a:rPr>
              <a:t>system</a:t>
            </a:r>
          </a:p>
          <a:p>
            <a:pPr marL="0" indent="0">
              <a:buNone/>
            </a:pPr>
            <a:r>
              <a:rPr lang="en-US" sz="1800" b="1" dirty="0" smtClean="0"/>
              <a:t> </a:t>
            </a:r>
            <a:endParaRPr lang="en-US" dirty="0"/>
          </a:p>
        </p:txBody>
      </p:sp>
      <p:sp>
        <p:nvSpPr>
          <p:cNvPr id="4" name="Rectangle 3"/>
          <p:cNvSpPr/>
          <p:nvPr/>
        </p:nvSpPr>
        <p:spPr>
          <a:xfrm>
            <a:off x="228600" y="6078379"/>
            <a:ext cx="6019800" cy="246221"/>
          </a:xfrm>
          <a:prstGeom prst="rect">
            <a:avLst/>
          </a:prstGeom>
        </p:spPr>
        <p:txBody>
          <a:bodyPr wrap="square">
            <a:spAutoFit/>
          </a:bodyPr>
          <a:lstStyle/>
          <a:p>
            <a:pPr algn="l">
              <a:spcBef>
                <a:spcPct val="30000"/>
              </a:spcBef>
              <a:defRPr/>
            </a:pPr>
            <a:r>
              <a:rPr lang="en-US" sz="1000" dirty="0"/>
              <a:t>Maynard J </a:t>
            </a:r>
            <a:r>
              <a:rPr lang="en-US" sz="1000" dirty="0" err="1"/>
              <a:t>Thromb</a:t>
            </a:r>
            <a:r>
              <a:rPr lang="en-US" sz="1000" dirty="0"/>
              <a:t> Thrombolysis (2010) 29:159–166, Maynard AHRQ VTE PREVENTION 2015</a:t>
            </a:r>
          </a:p>
        </p:txBody>
      </p:sp>
    </p:spTree>
    <p:extLst>
      <p:ext uri="{BB962C8B-B14F-4D97-AF65-F5344CB8AC3E}">
        <p14:creationId xmlns:p14="http://schemas.microsoft.com/office/powerpoint/2010/main" val="98589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15" y="307314"/>
            <a:ext cx="6096000" cy="914400"/>
          </a:xfrm>
          <a:noFill/>
        </p:spPr>
        <p:txBody>
          <a:bodyPr/>
          <a:lstStyle/>
          <a:p>
            <a:pPr algn="ctr"/>
            <a:r>
              <a:rPr lang="en-US" b="0" dirty="0" smtClean="0"/>
              <a:t>3 Levels of VTE Risk</a:t>
            </a:r>
            <a:endParaRPr lang="en-US" b="0" dirty="0"/>
          </a:p>
        </p:txBody>
      </p:sp>
      <p:sp>
        <p:nvSpPr>
          <p:cNvPr id="3" name="Content Placeholder 2"/>
          <p:cNvSpPr>
            <a:spLocks noGrp="1"/>
          </p:cNvSpPr>
          <p:nvPr>
            <p:ph idx="1"/>
          </p:nvPr>
        </p:nvSpPr>
        <p:spPr>
          <a:xfrm>
            <a:off x="476813" y="1402570"/>
            <a:ext cx="8218621" cy="963879"/>
          </a:xfrm>
        </p:spPr>
        <p:txBody>
          <a:bodyPr/>
          <a:lstStyle/>
          <a:p>
            <a:pPr marL="0" indent="0">
              <a:buNone/>
            </a:pPr>
            <a:r>
              <a:rPr lang="en-US" sz="2800" dirty="0"/>
              <a:t>U</a:t>
            </a:r>
            <a:r>
              <a:rPr lang="en-US" sz="2800" dirty="0" smtClean="0"/>
              <a:t>tilize the “3 bucket model” risk assessment </a:t>
            </a:r>
            <a:r>
              <a:rPr lang="en-US" sz="2800" dirty="0"/>
              <a:t>that stratifies VTE </a:t>
            </a:r>
            <a:r>
              <a:rPr lang="en-US" sz="2800" dirty="0" smtClean="0"/>
              <a:t>risk in pregnant or postpartum women </a:t>
            </a:r>
            <a:r>
              <a:rPr lang="en-US" sz="2800" dirty="0"/>
              <a:t>into three color-coded levels for rapid </a:t>
            </a:r>
            <a:r>
              <a:rPr lang="en-US" sz="2800" dirty="0" smtClean="0"/>
              <a:t>identification</a:t>
            </a:r>
            <a:endParaRPr lang="en-US" b="1" dirty="0">
              <a:solidFill>
                <a:srgbClr val="C00000"/>
              </a:solidFill>
            </a:endParaRPr>
          </a:p>
        </p:txBody>
      </p:sp>
      <p:sp>
        <p:nvSpPr>
          <p:cNvPr id="5" name="Rectangle 4"/>
          <p:cNvSpPr/>
          <p:nvPr/>
        </p:nvSpPr>
        <p:spPr bwMode="auto">
          <a:xfrm>
            <a:off x="3429279" y="5321705"/>
            <a:ext cx="1905000" cy="467005"/>
          </a:xfrm>
          <a:prstGeom prst="rect">
            <a:avLst/>
          </a:prstGeom>
          <a:solidFill>
            <a:srgbClr val="FFFDA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rPr>
              <a:t>Medium VTE Risk</a:t>
            </a:r>
            <a:endParaRPr kumimoji="0" lang="en-US" sz="1600" b="1"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6" name="Group 15" descr="Artistic model representing low V T E risk"/>
          <p:cNvGrpSpPr/>
          <p:nvPr/>
        </p:nvGrpSpPr>
        <p:grpSpPr>
          <a:xfrm>
            <a:off x="812535" y="3303058"/>
            <a:ext cx="1379198" cy="1651966"/>
            <a:chOff x="2133600" y="3244609"/>
            <a:chExt cx="938546" cy="1199176"/>
          </a:xfrm>
        </p:grpSpPr>
        <p:sp>
          <p:nvSpPr>
            <p:cNvPr id="13" name="Chord 12"/>
            <p:cNvSpPr/>
            <p:nvPr/>
          </p:nvSpPr>
          <p:spPr bwMode="auto">
            <a:xfrm rot="17514518">
              <a:off x="2133600" y="3505200"/>
              <a:ext cx="914400" cy="914400"/>
            </a:xfrm>
            <a:prstGeom prst="chord">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4" name="Block Arc 13"/>
            <p:cNvSpPr/>
            <p:nvPr/>
          </p:nvSpPr>
          <p:spPr bwMode="auto">
            <a:xfrm>
              <a:off x="2144494" y="3244609"/>
              <a:ext cx="878394" cy="926264"/>
            </a:xfrm>
            <a:prstGeom prst="blockArc">
              <a:avLst>
                <a:gd name="adj1" fmla="val 10232257"/>
                <a:gd name="adj2" fmla="val 469756"/>
                <a:gd name="adj3" fmla="val 8351"/>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5" name="Trapezoid 14"/>
            <p:cNvSpPr/>
            <p:nvPr/>
          </p:nvSpPr>
          <p:spPr bwMode="auto">
            <a:xfrm rot="10800000">
              <a:off x="2157746" y="4271258"/>
              <a:ext cx="914400" cy="172527"/>
            </a:xfrm>
            <a:prstGeom prst="trapezoid">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18" name="Rectangle 17"/>
          <p:cNvSpPr/>
          <p:nvPr/>
        </p:nvSpPr>
        <p:spPr bwMode="auto">
          <a:xfrm>
            <a:off x="772571" y="5295632"/>
            <a:ext cx="1553600" cy="453410"/>
          </a:xfrm>
          <a:prstGeom prst="rect">
            <a:avLst/>
          </a:prstGeom>
          <a:solidFill>
            <a:srgbClr val="D6E3BD"/>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rPr>
              <a:t>Low </a:t>
            </a:r>
            <a:r>
              <a:rPr kumimoji="0" lang="en-US" sz="1600" b="1" i="0" u="none" strike="noStrike" kern="0" cap="none" spc="0" normalizeH="0" baseline="0" noProof="0" smtClean="0">
                <a:ln>
                  <a:noFill/>
                </a:ln>
                <a:solidFill>
                  <a:srgbClr val="000000"/>
                </a:solidFill>
                <a:effectLst/>
                <a:uLnTx/>
                <a:uFillTx/>
                <a:latin typeface="Arial" charset="0"/>
                <a:ea typeface="ＭＳ Ｐゴシック" charset="0"/>
              </a:rPr>
              <a:t>VTE Risk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9" name="Group 18" descr="Artistic model representing medium V T E risk"/>
          <p:cNvGrpSpPr/>
          <p:nvPr/>
        </p:nvGrpSpPr>
        <p:grpSpPr>
          <a:xfrm>
            <a:off x="3700168" y="3303058"/>
            <a:ext cx="1329032" cy="1651965"/>
            <a:chOff x="2133600" y="3244609"/>
            <a:chExt cx="938546" cy="1199176"/>
          </a:xfrm>
          <a:solidFill>
            <a:srgbClr val="FCEF8C"/>
          </a:solidFill>
        </p:grpSpPr>
        <p:sp>
          <p:nvSpPr>
            <p:cNvPr id="20" name="Chord 19"/>
            <p:cNvSpPr/>
            <p:nvPr/>
          </p:nvSpPr>
          <p:spPr bwMode="auto">
            <a:xfrm rot="17514518">
              <a:off x="2133600" y="3505200"/>
              <a:ext cx="914400" cy="914400"/>
            </a:xfrm>
            <a:prstGeom prst="chor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1" name="Block Arc 20"/>
            <p:cNvSpPr/>
            <p:nvPr/>
          </p:nvSpPr>
          <p:spPr bwMode="auto">
            <a:xfrm>
              <a:off x="2144494" y="3244609"/>
              <a:ext cx="878394" cy="926264"/>
            </a:xfrm>
            <a:prstGeom prst="blockArc">
              <a:avLst>
                <a:gd name="adj1" fmla="val 10232257"/>
                <a:gd name="adj2" fmla="val 469756"/>
                <a:gd name="adj3" fmla="val 8351"/>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2" name="Trapezoid 21"/>
            <p:cNvSpPr/>
            <p:nvPr/>
          </p:nvSpPr>
          <p:spPr bwMode="auto">
            <a:xfrm rot="10800000">
              <a:off x="2157746" y="4271258"/>
              <a:ext cx="914400" cy="172527"/>
            </a:xfrm>
            <a:prstGeom prst="trapezoi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28" name="Rectangle 27"/>
          <p:cNvSpPr/>
          <p:nvPr/>
        </p:nvSpPr>
        <p:spPr bwMode="auto">
          <a:xfrm>
            <a:off x="6483308" y="5321705"/>
            <a:ext cx="1836679" cy="401263"/>
          </a:xfrm>
          <a:prstGeom prst="rect">
            <a:avLst/>
          </a:prstGeom>
          <a:solidFill>
            <a:srgbClr val="E5B8B8"/>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rPr>
              <a:t>High VTE Risk</a:t>
            </a:r>
            <a:endParaRPr kumimoji="0" lang="en-US" sz="1600" b="1"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3" name="Group 22" descr="Artistic model representing high V T E risk"/>
          <p:cNvGrpSpPr/>
          <p:nvPr/>
        </p:nvGrpSpPr>
        <p:grpSpPr>
          <a:xfrm>
            <a:off x="6684416" y="3238016"/>
            <a:ext cx="1375896" cy="1753923"/>
            <a:chOff x="2133600" y="3244609"/>
            <a:chExt cx="938546" cy="1199176"/>
          </a:xfrm>
          <a:solidFill>
            <a:srgbClr val="E5B8B8"/>
          </a:solidFill>
        </p:grpSpPr>
        <p:sp>
          <p:nvSpPr>
            <p:cNvPr id="29" name="Chord 28"/>
            <p:cNvSpPr/>
            <p:nvPr/>
          </p:nvSpPr>
          <p:spPr bwMode="auto">
            <a:xfrm rot="17514518">
              <a:off x="2133600" y="3505200"/>
              <a:ext cx="914400" cy="914400"/>
            </a:xfrm>
            <a:prstGeom prst="chor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0" name="Block Arc 29"/>
            <p:cNvSpPr/>
            <p:nvPr/>
          </p:nvSpPr>
          <p:spPr bwMode="auto">
            <a:xfrm>
              <a:off x="2144494" y="3244609"/>
              <a:ext cx="878394" cy="926264"/>
            </a:xfrm>
            <a:prstGeom prst="blockArc">
              <a:avLst>
                <a:gd name="adj1" fmla="val 10232257"/>
                <a:gd name="adj2" fmla="val 469756"/>
                <a:gd name="adj3" fmla="val 8351"/>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1" name="Trapezoid 30"/>
            <p:cNvSpPr/>
            <p:nvPr/>
          </p:nvSpPr>
          <p:spPr bwMode="auto">
            <a:xfrm rot="10800000">
              <a:off x="2157746" y="4271258"/>
              <a:ext cx="914400" cy="172527"/>
            </a:xfrm>
            <a:prstGeom prst="trapezoi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24" name="Rectangle 23"/>
          <p:cNvSpPr/>
          <p:nvPr/>
        </p:nvSpPr>
        <p:spPr>
          <a:xfrm>
            <a:off x="228600" y="5806301"/>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93149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399" cy="914400"/>
          </a:xfrm>
          <a:noFill/>
        </p:spPr>
        <p:txBody>
          <a:bodyPr/>
          <a:lstStyle/>
          <a:p>
            <a:pPr algn="ctr"/>
            <a:r>
              <a:rPr lang="en-US" sz="3200" dirty="0" smtClean="0"/>
              <a:t>Provoked VTE </a:t>
            </a:r>
            <a:br>
              <a:rPr lang="en-US" sz="3200" dirty="0" smtClean="0"/>
            </a:br>
            <a:r>
              <a:rPr lang="en-US" sz="2800" b="0" i="1" dirty="0" smtClean="0"/>
              <a:t>When is it Low vs. High Risk?</a:t>
            </a:r>
            <a:endParaRPr lang="en-US" sz="2800" b="0" i="1" dirty="0"/>
          </a:p>
        </p:txBody>
      </p:sp>
      <p:sp>
        <p:nvSpPr>
          <p:cNvPr id="3" name="Content Placeholder 2"/>
          <p:cNvSpPr>
            <a:spLocks noGrp="1"/>
          </p:cNvSpPr>
          <p:nvPr>
            <p:ph idx="1"/>
          </p:nvPr>
        </p:nvSpPr>
        <p:spPr>
          <a:xfrm>
            <a:off x="228600" y="1676400"/>
            <a:ext cx="8763000" cy="4191000"/>
          </a:xfrm>
        </p:spPr>
        <p:txBody>
          <a:bodyPr/>
          <a:lstStyle/>
          <a:p>
            <a:r>
              <a:rPr lang="en-US" sz="2400" dirty="0"/>
              <a:t>Pregnant women who experience provoked VTE from the following factors are considered LOW risk and do not need </a:t>
            </a:r>
            <a:r>
              <a:rPr lang="en-US" sz="2400" dirty="0" smtClean="0"/>
              <a:t>antepartum</a:t>
            </a:r>
            <a:r>
              <a:rPr lang="en-US" sz="2400" dirty="0"/>
              <a:t> pharmacologic prophylaxis</a:t>
            </a:r>
          </a:p>
          <a:p>
            <a:pPr lvl="1"/>
            <a:r>
              <a:rPr lang="en-US" sz="2000" dirty="0" smtClean="0"/>
              <a:t>Major</a:t>
            </a:r>
            <a:r>
              <a:rPr lang="en-US" sz="2000" dirty="0"/>
              <a:t>/ orthopedic surgery</a:t>
            </a:r>
          </a:p>
          <a:p>
            <a:pPr lvl="1"/>
            <a:r>
              <a:rPr lang="en-US" sz="2000" dirty="0" smtClean="0"/>
              <a:t>Indwelling </a:t>
            </a:r>
            <a:r>
              <a:rPr lang="en-US" sz="2000" dirty="0"/>
              <a:t>line</a:t>
            </a:r>
          </a:p>
          <a:p>
            <a:pPr lvl="1"/>
            <a:r>
              <a:rPr lang="en-US" sz="2000" dirty="0" smtClean="0"/>
              <a:t>Immobilization</a:t>
            </a:r>
            <a:r>
              <a:rPr lang="en-US" sz="2000" dirty="0"/>
              <a:t> </a:t>
            </a:r>
            <a:endParaRPr lang="en-US" sz="2400" dirty="0"/>
          </a:p>
          <a:p>
            <a:r>
              <a:rPr lang="en-US" sz="2400" dirty="0"/>
              <a:t>Pregnant women who experience provoked VTE while </a:t>
            </a:r>
            <a:r>
              <a:rPr lang="en-US" sz="2400"/>
              <a:t>they </a:t>
            </a:r>
            <a:r>
              <a:rPr lang="en-US" sz="2400" smtClean="0"/>
              <a:t>were taking </a:t>
            </a:r>
            <a:r>
              <a:rPr lang="en-US" sz="2400" dirty="0"/>
              <a:t>estrogen (or who have had a </a:t>
            </a:r>
            <a:r>
              <a:rPr lang="en-US" sz="2400" dirty="0" smtClean="0"/>
              <a:t>VTE during </a:t>
            </a:r>
            <a:r>
              <a:rPr lang="en-US" sz="2400" dirty="0"/>
              <a:t>a prior pregnancy) are considered HIGH risk and should be treated with antepartum </a:t>
            </a:r>
            <a:r>
              <a:rPr lang="en-US" sz="2400" dirty="0" smtClean="0"/>
              <a:t>and postpartum pharmacologic </a:t>
            </a:r>
            <a:r>
              <a:rPr lang="en-US" sz="2400" dirty="0"/>
              <a:t>prophylaxis</a:t>
            </a:r>
          </a:p>
          <a:p>
            <a:pPr eaLnBrk="1" hangingPunct="1">
              <a:spcBef>
                <a:spcPts val="600"/>
              </a:spcBef>
              <a:spcAft>
                <a:spcPts val="600"/>
              </a:spcAft>
              <a:buClrTx/>
              <a:buSzTx/>
              <a:buFontTx/>
              <a:buNone/>
            </a:pPr>
            <a:r>
              <a:rPr lang="en-US" altLang="en-US" sz="2200" dirty="0">
                <a:latin typeface="Trebuchet MS" panose="020B0603020202020204" pitchFamily="34" charset="0"/>
                <a:sym typeface="Trebuchet MS" panose="020B0603020202020204" pitchFamily="34" charset="0"/>
              </a:rPr>
              <a:t>	</a:t>
            </a:r>
            <a:endParaRPr lang="en-US" dirty="0"/>
          </a:p>
        </p:txBody>
      </p:sp>
      <p:sp>
        <p:nvSpPr>
          <p:cNvPr id="4" name="Rectangle 3"/>
          <p:cNvSpPr/>
          <p:nvPr/>
        </p:nvSpPr>
        <p:spPr>
          <a:xfrm>
            <a:off x="228600" y="5867400"/>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51861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281888" cy="1176276"/>
          </a:xfrm>
          <a:noFill/>
        </p:spPr>
        <p:txBody>
          <a:bodyPr/>
          <a:lstStyle/>
          <a:p>
            <a:pPr algn="ctr"/>
            <a:r>
              <a:rPr lang="en-US" altLang="en-US" b="0" dirty="0" smtClean="0">
                <a:latin typeface="Century Gothic" panose="020B0502020202020204" pitchFamily="34" charset="0"/>
              </a:rPr>
              <a:t>  </a:t>
            </a:r>
            <a:r>
              <a:rPr lang="en-US" altLang="en-US" b="0" dirty="0" smtClean="0"/>
              <a:t>Thrombophilia Classification</a:t>
            </a:r>
            <a:endParaRPr lang="en-US" b="0" dirty="0"/>
          </a:p>
        </p:txBody>
      </p:sp>
      <p:sp>
        <p:nvSpPr>
          <p:cNvPr id="10" name="Shape 82"/>
          <p:cNvSpPr>
            <a:spLocks noChangeArrowheads="1"/>
          </p:cNvSpPr>
          <p:nvPr/>
        </p:nvSpPr>
        <p:spPr bwMode="auto">
          <a:xfrm>
            <a:off x="152400" y="6224588"/>
            <a:ext cx="461804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altLang="en-US" sz="1100" b="0" i="0" u="none" strike="noStrike" kern="0" cap="none" spc="0" normalizeH="0" baseline="0" noProof="0" dirty="0" smtClean="0">
                <a:ln>
                  <a:noFill/>
                </a:ln>
                <a:effectLst/>
                <a:uLnTx/>
                <a:uFillTx/>
                <a:latin typeface="Arial" panose="020B0604020202020204" pitchFamily="34" charset="0"/>
                <a:ea typeface="MS PGothic" panose="020B0600070205080204" pitchFamily="34" charset="-128"/>
              </a:rPr>
              <a:t>ACOG Practice Bulletin  No 138, 2013 &amp; 132, 2012</a:t>
            </a:r>
          </a:p>
        </p:txBody>
      </p:sp>
      <p:sp>
        <p:nvSpPr>
          <p:cNvPr id="11" name="Rectangle 10"/>
          <p:cNvSpPr/>
          <p:nvPr/>
        </p:nvSpPr>
        <p:spPr>
          <a:xfrm>
            <a:off x="76200" y="6429671"/>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graphicFrame>
        <p:nvGraphicFramePr>
          <p:cNvPr id="3" name="Table 2" descr="Low and High Risk Thrombophilia Classifications"/>
          <p:cNvGraphicFramePr>
            <a:graphicFrameLocks noGrp="1"/>
          </p:cNvGraphicFramePr>
          <p:nvPr>
            <p:extLst>
              <p:ext uri="{D42A27DB-BD31-4B8C-83A1-F6EECF244321}">
                <p14:modId xmlns:p14="http://schemas.microsoft.com/office/powerpoint/2010/main" val="342656874"/>
              </p:ext>
            </p:extLst>
          </p:nvPr>
        </p:nvGraphicFramePr>
        <p:xfrm>
          <a:off x="381000" y="1537035"/>
          <a:ext cx="8305800" cy="4515150"/>
        </p:xfrm>
        <a:graphic>
          <a:graphicData uri="http://schemas.openxmlformats.org/drawingml/2006/table">
            <a:tbl>
              <a:tblPr firstRow="1" firstCol="1" bandRow="1">
                <a:tableStyleId>{5C22544A-7EE6-4342-B048-85BDC9FD1C3A}</a:tableStyleId>
              </a:tblPr>
              <a:tblGrid>
                <a:gridCol w="3929742">
                  <a:extLst>
                    <a:ext uri="{9D8B030D-6E8A-4147-A177-3AD203B41FA5}">
                      <a16:colId xmlns="" xmlns:a16="http://schemas.microsoft.com/office/drawing/2014/main" val="20000"/>
                    </a:ext>
                  </a:extLst>
                </a:gridCol>
                <a:gridCol w="4376058">
                  <a:extLst>
                    <a:ext uri="{9D8B030D-6E8A-4147-A177-3AD203B41FA5}">
                      <a16:colId xmlns="" xmlns:a16="http://schemas.microsoft.com/office/drawing/2014/main" val="20001"/>
                    </a:ext>
                  </a:extLst>
                </a:gridCol>
              </a:tblGrid>
              <a:tr h="604903">
                <a:tc>
                  <a:txBody>
                    <a:bodyPr/>
                    <a:lstStyle/>
                    <a:p>
                      <a:pPr marL="0" marR="0" algn="ctr">
                        <a:spcBef>
                          <a:spcPts val="0"/>
                        </a:spcBef>
                        <a:spcAft>
                          <a:spcPts val="0"/>
                        </a:spcAft>
                      </a:pPr>
                      <a:r>
                        <a:rPr lang="en-US" sz="2400" dirty="0">
                          <a:solidFill>
                            <a:schemeClr val="tx1"/>
                          </a:solidFill>
                          <a:effectLst/>
                        </a:rPr>
                        <a:t>Low Risk Thrombophilia</a:t>
                      </a:r>
                      <a:endParaRPr lang="en-US" sz="2400" dirty="0">
                        <a:solidFill>
                          <a:schemeClr val="tx1"/>
                        </a:solidFill>
                        <a:effectLst/>
                        <a:latin typeface="Helvetica" charset="0"/>
                        <a:ea typeface="ＭＳ 明朝" charset="-128"/>
                        <a:cs typeface="Times New Roman" charset="0"/>
                      </a:endParaRPr>
                    </a:p>
                  </a:txBody>
                  <a:tcPr marL="73025" marR="73025">
                    <a:solidFill>
                      <a:schemeClr val="bg1">
                        <a:lumMod val="85000"/>
                      </a:schemeClr>
                    </a:solidFill>
                  </a:tcPr>
                </a:tc>
                <a:tc>
                  <a:txBody>
                    <a:bodyPr/>
                    <a:lstStyle/>
                    <a:p>
                      <a:pPr marL="0" marR="0" algn="ctr">
                        <a:spcBef>
                          <a:spcPts val="0"/>
                        </a:spcBef>
                        <a:spcAft>
                          <a:spcPts val="0"/>
                        </a:spcAft>
                      </a:pPr>
                      <a:r>
                        <a:rPr lang="en-US" sz="2400" dirty="0">
                          <a:solidFill>
                            <a:schemeClr val="tx1"/>
                          </a:solidFill>
                          <a:effectLst/>
                        </a:rPr>
                        <a:t>High Risk Thrombophilia</a:t>
                      </a:r>
                      <a:endParaRPr lang="en-US" sz="2400" dirty="0">
                        <a:solidFill>
                          <a:schemeClr val="tx1"/>
                        </a:solidFill>
                        <a:effectLst/>
                        <a:latin typeface="Helvetica" charset="0"/>
                        <a:ea typeface="ＭＳ 明朝" charset="-128"/>
                        <a:cs typeface="Times New Roman" charset="0"/>
                      </a:endParaRPr>
                    </a:p>
                  </a:txBody>
                  <a:tcPr marL="73025" marR="73025">
                    <a:solidFill>
                      <a:schemeClr val="bg1">
                        <a:lumMod val="85000"/>
                      </a:schemeClr>
                    </a:solidFill>
                  </a:tcPr>
                </a:tc>
                <a:extLst>
                  <a:ext uri="{0D108BD9-81ED-4DB2-BD59-A6C34878D82A}">
                    <a16:rowId xmlns="" xmlns:a16="http://schemas.microsoft.com/office/drawing/2014/main" val="10000"/>
                  </a:ext>
                </a:extLst>
              </a:tr>
              <a:tr h="3910247">
                <a:tc>
                  <a:txBody>
                    <a:bodyPr/>
                    <a:lstStyle/>
                    <a:p>
                      <a:pPr marL="342900" marR="0" lvl="0" indent="-342900">
                        <a:spcBef>
                          <a:spcPts val="0"/>
                        </a:spcBef>
                        <a:spcAft>
                          <a:spcPts val="0"/>
                        </a:spcAft>
                        <a:buFont typeface="Symbol" charset="2"/>
                        <a:buChar char=""/>
                      </a:pPr>
                      <a:r>
                        <a:rPr lang="en-US" sz="2400" b="0" dirty="0">
                          <a:solidFill>
                            <a:schemeClr val="tx1"/>
                          </a:solidFill>
                          <a:effectLst/>
                        </a:rPr>
                        <a:t>Factor V Leiden mutation (heterozygous)</a:t>
                      </a:r>
                    </a:p>
                    <a:p>
                      <a:pPr marL="342900" marR="0" lvl="0" indent="-342900">
                        <a:spcBef>
                          <a:spcPts val="0"/>
                        </a:spcBef>
                        <a:spcAft>
                          <a:spcPts val="0"/>
                        </a:spcAft>
                        <a:buFont typeface="Symbol" charset="2"/>
                        <a:buChar char=""/>
                      </a:pPr>
                      <a:r>
                        <a:rPr lang="en-US" sz="2400" b="0" dirty="0">
                          <a:solidFill>
                            <a:schemeClr val="tx1"/>
                          </a:solidFill>
                          <a:effectLst/>
                        </a:rPr>
                        <a:t>Prothrombin gene mutation (heterozygous)</a:t>
                      </a:r>
                    </a:p>
                    <a:p>
                      <a:pPr marL="342900" marR="0" lvl="0" indent="-342900">
                        <a:spcBef>
                          <a:spcPts val="0"/>
                        </a:spcBef>
                        <a:spcAft>
                          <a:spcPts val="0"/>
                        </a:spcAft>
                        <a:buFont typeface="Symbol" charset="2"/>
                        <a:buChar char=""/>
                      </a:pPr>
                      <a:r>
                        <a:rPr lang="en-US" sz="2400" b="0" dirty="0">
                          <a:solidFill>
                            <a:schemeClr val="tx1"/>
                          </a:solidFill>
                          <a:effectLst/>
                        </a:rPr>
                        <a:t>Protein S deficiency</a:t>
                      </a:r>
                    </a:p>
                    <a:p>
                      <a:pPr marL="342900" marR="0" lvl="0" indent="-342900">
                        <a:spcBef>
                          <a:spcPts val="0"/>
                        </a:spcBef>
                        <a:spcAft>
                          <a:spcPts val="0"/>
                        </a:spcAft>
                        <a:buFont typeface="Symbol" charset="2"/>
                        <a:buChar char=""/>
                      </a:pPr>
                      <a:r>
                        <a:rPr lang="en-US" sz="2400" b="0" dirty="0" smtClean="0">
                          <a:solidFill>
                            <a:schemeClr val="tx1"/>
                          </a:solidFill>
                          <a:effectLst/>
                        </a:rPr>
                        <a:t>Protein C deficiency</a:t>
                      </a:r>
                      <a:endParaRPr lang="en-US" sz="2400" b="0" dirty="0">
                        <a:solidFill>
                          <a:schemeClr val="tx1"/>
                        </a:solidFill>
                        <a:effectLst/>
                        <a:latin typeface="Helvetica" charset="0"/>
                        <a:ea typeface="ＭＳ 明朝" charset="-128"/>
                        <a:cs typeface="Times New Roman" charset="0"/>
                      </a:endParaRPr>
                    </a:p>
                  </a:txBody>
                  <a:tcPr marL="73025" marR="73025">
                    <a:solidFill>
                      <a:srgbClr val="D6E3BD"/>
                    </a:solidFill>
                  </a:tcPr>
                </a:tc>
                <a:tc>
                  <a:txBody>
                    <a:bodyPr/>
                    <a:lstStyle/>
                    <a:p>
                      <a:pPr marL="342900" marR="0" lvl="0" indent="-342900">
                        <a:spcBef>
                          <a:spcPts val="0"/>
                        </a:spcBef>
                        <a:spcAft>
                          <a:spcPts val="0"/>
                        </a:spcAft>
                        <a:buFont typeface="Symbol" charset="2"/>
                        <a:buChar char=""/>
                      </a:pPr>
                      <a:r>
                        <a:rPr lang="en-US" sz="2400" b="0" dirty="0">
                          <a:effectLst/>
                        </a:rPr>
                        <a:t>Factor V Leiden mutation (homozygous)</a:t>
                      </a:r>
                    </a:p>
                    <a:p>
                      <a:pPr marL="342900" marR="0" lvl="0" indent="-342900">
                        <a:spcBef>
                          <a:spcPts val="0"/>
                        </a:spcBef>
                        <a:spcAft>
                          <a:spcPts val="0"/>
                        </a:spcAft>
                        <a:buFont typeface="Symbol" charset="2"/>
                        <a:buChar char=""/>
                      </a:pPr>
                      <a:r>
                        <a:rPr lang="en-US" sz="2400" b="0" dirty="0">
                          <a:effectLst/>
                        </a:rPr>
                        <a:t>Prothrombin gene mutation (homozygous)</a:t>
                      </a:r>
                    </a:p>
                    <a:p>
                      <a:pPr marL="342900" marR="0" lvl="0" indent="-342900">
                        <a:spcBef>
                          <a:spcPts val="0"/>
                        </a:spcBef>
                        <a:spcAft>
                          <a:spcPts val="0"/>
                        </a:spcAft>
                        <a:buFont typeface="Symbol" charset="2"/>
                        <a:buChar char=""/>
                      </a:pPr>
                      <a:r>
                        <a:rPr lang="en-US" sz="2400" b="0" dirty="0">
                          <a:effectLst/>
                        </a:rPr>
                        <a:t>Compound heterozygote for Factor V and Prothrombin gene mutation</a:t>
                      </a:r>
                    </a:p>
                    <a:p>
                      <a:pPr marL="342900" marR="0" lvl="0" indent="-342900">
                        <a:spcBef>
                          <a:spcPts val="0"/>
                        </a:spcBef>
                        <a:spcAft>
                          <a:spcPts val="0"/>
                        </a:spcAft>
                        <a:buFont typeface="Symbol" charset="2"/>
                        <a:buChar char=""/>
                      </a:pPr>
                      <a:r>
                        <a:rPr lang="en-US" sz="2400" b="0" dirty="0">
                          <a:effectLst/>
                        </a:rPr>
                        <a:t>Antithrombin III deficiency</a:t>
                      </a:r>
                    </a:p>
                    <a:p>
                      <a:pPr marL="342900" marR="0" lvl="0" indent="-342900">
                        <a:spcBef>
                          <a:spcPts val="0"/>
                        </a:spcBef>
                        <a:spcAft>
                          <a:spcPts val="0"/>
                        </a:spcAft>
                        <a:buFont typeface="Symbol" charset="2"/>
                        <a:buChar char=""/>
                      </a:pPr>
                      <a:r>
                        <a:rPr lang="en-US" sz="2400" b="0" dirty="0">
                          <a:effectLst/>
                        </a:rPr>
                        <a:t>Antiphospholipid syndrome </a:t>
                      </a:r>
                      <a:r>
                        <a:rPr lang="en-US" sz="2400" b="0" dirty="0" smtClean="0">
                          <a:effectLst/>
                        </a:rPr>
                        <a:t>(APS)</a:t>
                      </a:r>
                      <a:endParaRPr lang="en-US" sz="2400" b="0" dirty="0">
                        <a:effectLst/>
                        <a:latin typeface="Helvetica" charset="0"/>
                        <a:ea typeface="ＭＳ 明朝" charset="-128"/>
                        <a:cs typeface="Times New Roman" charset="0"/>
                      </a:endParaRPr>
                    </a:p>
                  </a:txBody>
                  <a:tcPr marL="73025" marR="73025">
                    <a:solidFill>
                      <a:srgbClr val="E5B8B8"/>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5554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6"/>
            <a:ext cx="6172200" cy="1295400"/>
          </a:xfrm>
          <a:noFill/>
        </p:spPr>
        <p:txBody>
          <a:bodyPr/>
          <a:lstStyle/>
          <a:p>
            <a:pPr algn="ctr"/>
            <a:r>
              <a:rPr lang="en-US" b="0" dirty="0" smtClean="0"/>
              <a:t>   Heparin Dosing Regimens</a:t>
            </a:r>
            <a:endParaRPr lang="en-US" b="0" dirty="0"/>
          </a:p>
        </p:txBody>
      </p:sp>
      <p:sp>
        <p:nvSpPr>
          <p:cNvPr id="3" name="Content Placeholder 2"/>
          <p:cNvSpPr>
            <a:spLocks noGrp="1"/>
          </p:cNvSpPr>
          <p:nvPr>
            <p:ph idx="1"/>
          </p:nvPr>
        </p:nvSpPr>
        <p:spPr>
          <a:xfrm>
            <a:off x="364067" y="1295400"/>
            <a:ext cx="8153400" cy="4191000"/>
          </a:xfrm>
        </p:spPr>
        <p:txBody>
          <a:bodyPr/>
          <a:lstStyle/>
          <a:p>
            <a:r>
              <a:rPr lang="en-US" sz="2400" b="1" dirty="0" smtClean="0"/>
              <a:t>PROPHYLACTIC HEPARIN</a:t>
            </a:r>
          </a:p>
          <a:p>
            <a:pPr lvl="1"/>
            <a:r>
              <a:rPr lang="en-US" sz="2400" dirty="0" smtClean="0"/>
              <a:t>LMWH </a:t>
            </a:r>
            <a:r>
              <a:rPr lang="en-US" sz="2400" dirty="0"/>
              <a:t>(Enoxaparin fixed dose 40 mg </a:t>
            </a:r>
            <a:r>
              <a:rPr lang="en-US" sz="2400" dirty="0" smtClean="0"/>
              <a:t>once a day) </a:t>
            </a:r>
            <a:r>
              <a:rPr lang="en-US" sz="2400" i="1" u="sng" dirty="0" smtClean="0"/>
              <a:t>or</a:t>
            </a:r>
          </a:p>
          <a:p>
            <a:pPr lvl="1"/>
            <a:r>
              <a:rPr lang="en-US" sz="2400" dirty="0" smtClean="0"/>
              <a:t>UFH dosing </a:t>
            </a:r>
            <a:r>
              <a:rPr lang="en-US" sz="2400" dirty="0"/>
              <a:t>trimester dependent </a:t>
            </a:r>
            <a:r>
              <a:rPr lang="en-US" sz="2400" dirty="0" smtClean="0"/>
              <a:t>(ACOG </a:t>
            </a:r>
            <a:r>
              <a:rPr lang="en-US" sz="2400" dirty="0"/>
              <a:t>2013</a:t>
            </a:r>
            <a:r>
              <a:rPr lang="en-US" sz="2400" dirty="0" smtClean="0"/>
              <a:t>)</a:t>
            </a:r>
          </a:p>
          <a:p>
            <a:pPr lvl="1"/>
            <a:r>
              <a:rPr lang="en-US" sz="2400" dirty="0" smtClean="0"/>
              <a:t>Low Dose UFH  5,000 U SQ BID  </a:t>
            </a:r>
            <a:endParaRPr lang="en-US" sz="2400" b="1" dirty="0" smtClean="0"/>
          </a:p>
          <a:p>
            <a:r>
              <a:rPr lang="en-US" sz="2400" b="1" dirty="0" smtClean="0"/>
              <a:t>THERAPEUTIC HEPARIN</a:t>
            </a:r>
          </a:p>
          <a:p>
            <a:pPr lvl="1"/>
            <a:r>
              <a:rPr lang="en-US" sz="2400" dirty="0" smtClean="0"/>
              <a:t>LMWH </a:t>
            </a:r>
            <a:r>
              <a:rPr lang="en-US" sz="2400" dirty="0"/>
              <a:t>(Enoxaparin 1 mg/kg </a:t>
            </a:r>
            <a:r>
              <a:rPr lang="en-US" sz="2400" dirty="0" smtClean="0"/>
              <a:t>twice a day) </a:t>
            </a:r>
            <a:r>
              <a:rPr lang="en-US" sz="2400" i="1" u="sng" dirty="0" smtClean="0"/>
              <a:t>or</a:t>
            </a:r>
            <a:r>
              <a:rPr lang="en-US" sz="2400" dirty="0" smtClean="0"/>
              <a:t> </a:t>
            </a:r>
          </a:p>
          <a:p>
            <a:pPr lvl="1"/>
            <a:r>
              <a:rPr lang="en-US" sz="2400" dirty="0" smtClean="0"/>
              <a:t>UFH 10,000 international units </a:t>
            </a:r>
            <a:r>
              <a:rPr lang="en-US" sz="2400" dirty="0"/>
              <a:t>or more subcutaneously every 12 hours adjusted to target aPTT (1.5-2.5) 6 hours after </a:t>
            </a:r>
            <a:r>
              <a:rPr lang="en-US" sz="2400" dirty="0" smtClean="0"/>
              <a:t>injection</a:t>
            </a:r>
            <a:endParaRPr lang="en-US" sz="2400" dirty="0"/>
          </a:p>
        </p:txBody>
      </p:sp>
      <p:sp>
        <p:nvSpPr>
          <p:cNvPr id="4" name="TextBox 3"/>
          <p:cNvSpPr txBox="1"/>
          <p:nvPr/>
        </p:nvSpPr>
        <p:spPr>
          <a:xfrm>
            <a:off x="287867" y="5334000"/>
            <a:ext cx="8305800" cy="584775"/>
          </a:xfrm>
          <a:prstGeom prst="rect">
            <a:avLst/>
          </a:prstGeom>
          <a:noFill/>
        </p:spPr>
        <p:txBody>
          <a:bodyPr wrap="square" rtlCol="0">
            <a:spAutoFit/>
          </a:bodyPr>
          <a:lstStyle/>
          <a:p>
            <a:pPr algn="l"/>
            <a:r>
              <a:rPr lang="en-US" sz="1600" dirty="0" smtClean="0"/>
              <a:t>LMWH: low molecular weight heparin; UFH: unfractionated heparin;  </a:t>
            </a:r>
            <a:r>
              <a:rPr lang="en-US" sz="1600" dirty="0" err="1" smtClean="0"/>
              <a:t>aPTT</a:t>
            </a:r>
            <a:r>
              <a:rPr lang="en-US" sz="1600" dirty="0" smtClean="0"/>
              <a:t>: activated partial thromboplastin time</a:t>
            </a:r>
            <a:endParaRPr lang="en-US" sz="1600" dirty="0"/>
          </a:p>
        </p:txBody>
      </p:sp>
      <p:sp>
        <p:nvSpPr>
          <p:cNvPr id="5" name="Rectangle 4"/>
          <p:cNvSpPr/>
          <p:nvPr/>
        </p:nvSpPr>
        <p:spPr>
          <a:xfrm>
            <a:off x="2286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1088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269567" cy="914400"/>
          </a:xfrm>
        </p:spPr>
        <p:txBody>
          <a:bodyPr/>
          <a:lstStyle/>
          <a:p>
            <a:pPr algn="ctr"/>
            <a:r>
              <a:rPr lang="en-US" dirty="0" smtClean="0"/>
              <a:t>Introduction to the VTE Toolkit</a:t>
            </a:r>
            <a:endParaRPr lang="en-US" dirty="0"/>
          </a:p>
        </p:txBody>
      </p:sp>
      <p:sp>
        <p:nvSpPr>
          <p:cNvPr id="4" name="Rectangle 3"/>
          <p:cNvSpPr/>
          <p:nvPr/>
        </p:nvSpPr>
        <p:spPr>
          <a:xfrm>
            <a:off x="1905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46187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78184" cy="3886200"/>
          </a:xfrm>
        </p:spPr>
        <p:txBody>
          <a:bodyPr/>
          <a:lstStyle/>
          <a:p>
            <a:pPr marL="0" indent="0">
              <a:buNone/>
            </a:pPr>
            <a:r>
              <a:rPr lang="en-US" dirty="0"/>
              <a:t>4 critical time points for risk assessment and prophylaxis</a:t>
            </a:r>
            <a:endParaRPr lang="en-US" dirty="0" smtClean="0"/>
          </a:p>
          <a:p>
            <a:r>
              <a:rPr lang="en-US" dirty="0" smtClean="0"/>
              <a:t>First Prenatal Visit/Outpatient Prenatal Care</a:t>
            </a:r>
          </a:p>
          <a:p>
            <a:r>
              <a:rPr lang="en-US" dirty="0" smtClean="0">
                <a:solidFill>
                  <a:schemeClr val="accent2">
                    <a:lumMod val="75000"/>
                  </a:schemeClr>
                </a:solidFill>
              </a:rPr>
              <a:t>Antepartum Hospitalization (non-delivery)</a:t>
            </a:r>
          </a:p>
          <a:p>
            <a:r>
              <a:rPr lang="en-US" dirty="0" smtClean="0">
                <a:solidFill>
                  <a:schemeClr val="accent2">
                    <a:lumMod val="75000"/>
                  </a:schemeClr>
                </a:solidFill>
              </a:rPr>
              <a:t>Birth Hospitalization including cesarean and vaginal</a:t>
            </a:r>
          </a:p>
          <a:p>
            <a:r>
              <a:rPr lang="en-US" dirty="0" smtClean="0">
                <a:solidFill>
                  <a:schemeClr val="accent2">
                    <a:lumMod val="75000"/>
                  </a:schemeClr>
                </a:solidFill>
              </a:rPr>
              <a:t>Post-Discharge Extended Duration Anticoagulation</a:t>
            </a:r>
          </a:p>
          <a:p>
            <a:endParaRPr lang="en-US" dirty="0"/>
          </a:p>
        </p:txBody>
      </p:sp>
      <p:sp>
        <p:nvSpPr>
          <p:cNvPr id="4" name="Title 1"/>
          <p:cNvSpPr txBox="1">
            <a:spLocks noGrp="1"/>
          </p:cNvSpPr>
          <p:nvPr>
            <p:ph type="title"/>
          </p:nvPr>
        </p:nvSpPr>
        <p:spPr>
          <a:xfrm>
            <a:off x="1143000" y="228600"/>
            <a:ext cx="6629400" cy="11430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smtClean="0"/>
              <a:t>VTE Taskforce Recommendations</a:t>
            </a:r>
            <a:endParaRPr lang="en-US" sz="3200" b="0" kern="0" dirty="0"/>
          </a:p>
        </p:txBody>
      </p:sp>
      <p:sp>
        <p:nvSpPr>
          <p:cNvPr id="5" name="Rectangle 4"/>
          <p:cNvSpPr/>
          <p:nvPr/>
        </p:nvSpPr>
        <p:spPr>
          <a:xfrm>
            <a:off x="1905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67673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629400" cy="762000"/>
          </a:xfrm>
          <a:noFill/>
        </p:spPr>
        <p:txBody>
          <a:bodyPr/>
          <a:lstStyle/>
          <a:p>
            <a:pPr algn="ctr"/>
            <a:r>
              <a:rPr lang="en-US" sz="3200" b="0" dirty="0" smtClean="0"/>
              <a:t>Maternal Venous Thromboembolism Task Force</a:t>
            </a:r>
            <a:endParaRPr lang="en-US" sz="3200" b="0" dirty="0"/>
          </a:p>
        </p:txBody>
      </p:sp>
      <p:sp>
        <p:nvSpPr>
          <p:cNvPr id="3" name="Content Placeholder 2"/>
          <p:cNvSpPr>
            <a:spLocks noGrp="1"/>
          </p:cNvSpPr>
          <p:nvPr>
            <p:ph idx="1"/>
          </p:nvPr>
        </p:nvSpPr>
        <p:spPr>
          <a:xfrm>
            <a:off x="457200" y="1143000"/>
            <a:ext cx="8229600" cy="5257800"/>
          </a:xfrm>
        </p:spPr>
        <p:txBody>
          <a:bodyPr/>
          <a:lstStyle/>
          <a:p>
            <a:r>
              <a:rPr lang="en-US" sz="1600" b="1" dirty="0" smtClean="0"/>
              <a:t>Co-Chairs</a:t>
            </a:r>
            <a:endParaRPr lang="en-US" sz="1600" dirty="0"/>
          </a:p>
          <a:p>
            <a:pPr lvl="0"/>
            <a:r>
              <a:rPr lang="en-US" sz="1600" i="1" dirty="0"/>
              <a:t>Afshan B. Hameed, MD – University of California, Irvine Medical Center </a:t>
            </a:r>
            <a:endParaRPr lang="en-US" sz="1600" dirty="0"/>
          </a:p>
          <a:p>
            <a:r>
              <a:rPr lang="en-US" sz="1600" i="1" dirty="0"/>
              <a:t>Douglas Montgomery, MD – Kaiser Permanente</a:t>
            </a:r>
            <a:endParaRPr lang="en-US" sz="1600" dirty="0"/>
          </a:p>
          <a:p>
            <a:pPr lvl="0"/>
            <a:r>
              <a:rPr lang="en-US" sz="1600" i="1" dirty="0" smtClean="0"/>
              <a:t>Nancy </a:t>
            </a:r>
            <a:r>
              <a:rPr lang="en-US" sz="1600" i="1" dirty="0"/>
              <a:t>Peterson, MSN, RNC-OB, PNNP, IBCLC </a:t>
            </a:r>
            <a:r>
              <a:rPr lang="en-US" sz="1600" i="1" dirty="0" smtClean="0"/>
              <a:t>–CMQCC </a:t>
            </a:r>
            <a:r>
              <a:rPr lang="en-US" sz="1600" i="1" dirty="0"/>
              <a:t>at Stanford University</a:t>
            </a:r>
            <a:endParaRPr lang="en-US" sz="1600" dirty="0"/>
          </a:p>
          <a:p>
            <a:pPr lvl="0"/>
            <a:r>
              <a:rPr lang="en-US" sz="1600" i="1" dirty="0"/>
              <a:t>Christine H. Morton, PhD – CMQCC at Stanford University</a:t>
            </a:r>
            <a:endParaRPr lang="en-US" sz="1600" dirty="0"/>
          </a:p>
          <a:p>
            <a:pPr lvl="0"/>
            <a:r>
              <a:rPr lang="en-US" sz="1600" i="1" dirty="0"/>
              <a:t>Alexander Friedman, MD, MPH – Columbia University Medical Center, New York </a:t>
            </a:r>
            <a:r>
              <a:rPr lang="en-US" sz="1600" dirty="0"/>
              <a:t> </a:t>
            </a:r>
          </a:p>
          <a:p>
            <a:r>
              <a:rPr lang="en-US" sz="1600" b="1" dirty="0"/>
              <a:t>Task Force Members</a:t>
            </a:r>
            <a:endParaRPr lang="en-US" sz="1600" dirty="0"/>
          </a:p>
          <a:p>
            <a:pPr lvl="0"/>
            <a:r>
              <a:rPr lang="en-US" sz="1200" i="1" dirty="0"/>
              <a:t>Mark Boddy, MD – Stanford University School of Medicine</a:t>
            </a:r>
            <a:endParaRPr lang="en-US" sz="1200" dirty="0"/>
          </a:p>
          <a:p>
            <a:pPr lvl="0"/>
            <a:r>
              <a:rPr lang="en-US" sz="1200" i="1" dirty="0"/>
              <a:t>Alexander Butwick, MD, MBBS, FRCA, MS – Stanford University School of Medicine</a:t>
            </a:r>
            <a:endParaRPr lang="en-US" sz="1200" dirty="0"/>
          </a:p>
          <a:p>
            <a:pPr lvl="0"/>
            <a:r>
              <a:rPr lang="en-US" sz="1200" i="1" dirty="0"/>
              <a:t>Maurice Druzin, MD – Stanford University School of Medicine</a:t>
            </a:r>
            <a:endParaRPr lang="en-US" sz="1200" dirty="0"/>
          </a:p>
          <a:p>
            <a:pPr lvl="0"/>
            <a:r>
              <a:rPr lang="en-US" sz="1200" i="1" dirty="0"/>
              <a:t>Shabnam Gaskari, PharmD, BCPPS – Stanford Children’s Health</a:t>
            </a:r>
            <a:endParaRPr lang="en-US" sz="1200" dirty="0"/>
          </a:p>
          <a:p>
            <a:pPr lvl="0"/>
            <a:r>
              <a:rPr lang="en-US" sz="1200" i="1" dirty="0"/>
              <a:t>Roberta Gold – The Shane Foundation</a:t>
            </a:r>
            <a:endParaRPr lang="en-US" sz="1200" dirty="0"/>
          </a:p>
          <a:p>
            <a:pPr lvl="0"/>
            <a:r>
              <a:rPr lang="en-US" sz="1200" i="1" dirty="0"/>
              <a:t>Cheryl Hunter-Marston, APRN, MSN, CNS-BC, DNPc – CDPH/MCAH</a:t>
            </a:r>
            <a:endParaRPr lang="en-US" sz="1200" dirty="0"/>
          </a:p>
          <a:p>
            <a:pPr lvl="0"/>
            <a:r>
              <a:rPr lang="en-US" sz="1200" i="1" dirty="0"/>
              <a:t>Molly Killion, MSN, CNS – University of California San Francisco</a:t>
            </a:r>
            <a:endParaRPr lang="en-US" sz="1200" dirty="0"/>
          </a:p>
          <a:p>
            <a:pPr lvl="0"/>
            <a:r>
              <a:rPr lang="en-US" sz="1200" i="1" dirty="0"/>
              <a:t>Subhashini Ladella, MD, FACOG – Community Medical Centers, Fresno, UCSF</a:t>
            </a:r>
            <a:endParaRPr lang="en-US" sz="1200" dirty="0"/>
          </a:p>
          <a:p>
            <a:pPr lvl="0"/>
            <a:r>
              <a:rPr lang="en-US" sz="1200" i="1" dirty="0"/>
              <a:t>Timothy Lowe, MD – Kaiser Permanente Riverside Medical Center</a:t>
            </a:r>
            <a:endParaRPr lang="en-US" sz="1200" dirty="0"/>
          </a:p>
          <a:p>
            <a:pPr lvl="0"/>
            <a:r>
              <a:rPr lang="en-US" sz="1200" i="1" dirty="0"/>
              <a:t>Elliott K. Main, MD – CMQCC at Stanford University</a:t>
            </a:r>
            <a:endParaRPr lang="en-US" sz="1200" dirty="0"/>
          </a:p>
          <a:p>
            <a:pPr lvl="0"/>
            <a:r>
              <a:rPr lang="en-US" sz="1200" i="1" dirty="0"/>
              <a:t>Gregory Maynard, MD, MS, MHM – UC Davis Medical Center</a:t>
            </a:r>
            <a:endParaRPr lang="en-US" sz="1200" dirty="0"/>
          </a:p>
          <a:p>
            <a:pPr lvl="0"/>
            <a:r>
              <a:rPr lang="en-US" sz="1200" i="1" dirty="0"/>
              <a:t>Carey Moreno-Hunt, MD – Kaiser Permanente Northern California</a:t>
            </a:r>
            <a:endParaRPr lang="en-US" sz="1200" dirty="0"/>
          </a:p>
          <a:p>
            <a:pPr lvl="0"/>
            <a:r>
              <a:rPr lang="en-US" sz="1200" i="1" dirty="0"/>
              <a:t>Mari-Paule Thiet, MD – University of California, San Francisco</a:t>
            </a:r>
            <a:endParaRPr lang="en-US" sz="1200" dirty="0"/>
          </a:p>
          <a:p>
            <a:pPr lvl="0"/>
            <a:r>
              <a:rPr lang="en-US" sz="1200" i="1" dirty="0"/>
              <a:t>Douglas Woelkers, MD – University of California, San Diego</a:t>
            </a:r>
            <a:endParaRPr lang="en-US" sz="1200" dirty="0"/>
          </a:p>
        </p:txBody>
      </p:sp>
    </p:spTree>
    <p:extLst>
      <p:ext uri="{BB962C8B-B14F-4D97-AF65-F5344CB8AC3E}">
        <p14:creationId xmlns:p14="http://schemas.microsoft.com/office/powerpoint/2010/main" val="1942463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400" y="4876800"/>
            <a:ext cx="8077200" cy="147879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indent="-3175" eaLnBrk="1" fontAlgn="auto" hangingPunct="1">
              <a:spcAft>
                <a:spcPts val="0"/>
              </a:spcAft>
            </a:pPr>
            <a:r>
              <a:rPr lang="en-US" sz="2800" b="1" dirty="0"/>
              <a:t>Identify</a:t>
            </a:r>
            <a:r>
              <a:rPr lang="en-US" sz="2800" i="1" dirty="0"/>
              <a:t> </a:t>
            </a:r>
            <a:r>
              <a:rPr lang="en-US" sz="2800" b="1" dirty="0">
                <a:solidFill>
                  <a:srgbClr val="000000"/>
                </a:solidFill>
                <a:cs typeface="Times New Roman" panose="02020603050405020304" pitchFamily="18" charset="0"/>
              </a:rPr>
              <a:t>H</a:t>
            </a:r>
            <a:r>
              <a:rPr lang="en-US" sz="2800" b="1" dirty="0">
                <a:solidFill>
                  <a:srgbClr val="000000"/>
                </a:solidFill>
                <a:ea typeface="Times New Roman" panose="02020603050405020304" pitchFamily="18" charset="0"/>
                <a:cs typeface="Times New Roman" panose="02020603050405020304" pitchFamily="18" charset="0"/>
              </a:rPr>
              <a:t>igh Risk Patients by:</a:t>
            </a:r>
          </a:p>
          <a:p>
            <a:pPr indent="-3175" eaLnBrk="1" fontAlgn="auto" hangingPunct="1">
              <a:spcAft>
                <a:spcPts val="0"/>
              </a:spcAft>
            </a:pPr>
            <a:r>
              <a:rPr lang="en-US" sz="2800" b="1" dirty="0">
                <a:solidFill>
                  <a:srgbClr val="000000"/>
                </a:solidFill>
                <a:ea typeface="Times New Roman" panose="02020603050405020304" pitchFamily="18" charset="0"/>
                <a:cs typeface="Times New Roman" panose="02020603050405020304" pitchFamily="18" charset="0"/>
              </a:rPr>
              <a:t>Personal history of prior VTE </a:t>
            </a:r>
            <a:r>
              <a:rPr lang="en-US" sz="2000" dirty="0">
                <a:solidFill>
                  <a:srgbClr val="000000"/>
                </a:solidFill>
                <a:ea typeface="Times New Roman" panose="02020603050405020304" pitchFamily="18" charset="0"/>
                <a:cs typeface="Times New Roman" panose="02020603050405020304" pitchFamily="18" charset="0"/>
              </a:rPr>
              <a:t>and/or </a:t>
            </a:r>
            <a:r>
              <a:rPr lang="en-US" sz="2800" b="1" dirty="0">
                <a:solidFill>
                  <a:srgbClr val="000000"/>
                </a:solidFill>
                <a:ea typeface="Times New Roman" panose="02020603050405020304" pitchFamily="18" charset="0"/>
                <a:cs typeface="Times New Roman" panose="02020603050405020304" pitchFamily="18" charset="0"/>
              </a:rPr>
              <a:t>Thrombophilia</a:t>
            </a:r>
            <a:endParaRPr lang="en-US" b="1" dirty="0">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24000"/>
            <a:ext cx="8077200" cy="4419600"/>
          </a:xfrm>
        </p:spPr>
        <p:txBody>
          <a:bodyPr/>
          <a:lstStyle/>
          <a:p>
            <a:pPr marL="0" indent="0" eaLnBrk="1" fontAlgn="auto" hangingPunct="1">
              <a:spcAft>
                <a:spcPts val="0"/>
              </a:spcAft>
              <a:buSzTx/>
              <a:buNone/>
            </a:pPr>
            <a:r>
              <a:rPr lang="en-US" sz="2800" i="1" dirty="0" smtClean="0">
                <a:latin typeface="Helvetica" panose="020B0604020202020204" pitchFamily="34" charset="0"/>
                <a:cs typeface="Times New Roman" panose="02020603050405020304" pitchFamily="18" charset="0"/>
              </a:rPr>
              <a:t>Major g</a:t>
            </a:r>
            <a:r>
              <a:rPr lang="en-US" sz="2800" i="1" dirty="0" smtClean="0"/>
              <a:t>uidelines </a:t>
            </a:r>
          </a:p>
          <a:p>
            <a:pPr eaLnBrk="1" fontAlgn="auto" hangingPunct="1">
              <a:spcAft>
                <a:spcPts val="0"/>
              </a:spcAft>
              <a:buSzTx/>
            </a:pPr>
            <a:r>
              <a:rPr lang="en-US" sz="2800" dirty="0" smtClean="0"/>
              <a:t>AIM Safety Bundle </a:t>
            </a:r>
            <a:r>
              <a:rPr lang="mr-IN" sz="2800" dirty="0" smtClean="0"/>
              <a:t>–</a:t>
            </a:r>
            <a:r>
              <a:rPr lang="en-US" sz="2800" dirty="0" smtClean="0"/>
              <a:t> </a:t>
            </a:r>
            <a:r>
              <a:rPr lang="en-US" sz="2400" dirty="0" smtClean="0"/>
              <a:t>Council on Patient Safety in Women’s Healthcare</a:t>
            </a:r>
            <a:endParaRPr lang="en-US" sz="2400" b="1" dirty="0"/>
          </a:p>
          <a:p>
            <a:pPr eaLnBrk="1" fontAlgn="auto" hangingPunct="1">
              <a:spcAft>
                <a:spcPts val="0"/>
              </a:spcAft>
              <a:buSzTx/>
            </a:pPr>
            <a:r>
              <a:rPr lang="en-US" sz="2800" dirty="0" smtClean="0">
                <a:latin typeface="Helvetica" panose="020B0604020202020204" pitchFamily="34" charset="0"/>
                <a:ea typeface="Times New Roman" panose="02020603050405020304" pitchFamily="18" charset="0"/>
                <a:cs typeface="Times New Roman" panose="02020603050405020304" pitchFamily="18" charset="0"/>
              </a:rPr>
              <a:t>ACCP </a:t>
            </a:r>
            <a:r>
              <a:rPr lang="en-US" sz="2400" dirty="0" smtClean="0">
                <a:latin typeface="Helvetica" panose="020B0604020202020204" pitchFamily="34" charset="0"/>
                <a:ea typeface="Times New Roman" panose="02020603050405020304" pitchFamily="18" charset="0"/>
                <a:cs typeface="Times New Roman" panose="02020603050405020304" pitchFamily="18" charset="0"/>
              </a:rPr>
              <a:t>- American </a:t>
            </a:r>
            <a:r>
              <a:rPr lang="en-US" sz="2400" dirty="0">
                <a:latin typeface="Helvetica" panose="020B0604020202020204" pitchFamily="34" charset="0"/>
                <a:ea typeface="Times New Roman" panose="02020603050405020304" pitchFamily="18" charset="0"/>
                <a:cs typeface="Times New Roman" panose="02020603050405020304" pitchFamily="18" charset="0"/>
              </a:rPr>
              <a:t>College of Chest Physicians</a:t>
            </a:r>
            <a:r>
              <a:rPr lang="en-US" sz="2400" b="1" dirty="0">
                <a:latin typeface="Helvetica" panose="020B0604020202020204" pitchFamily="34" charset="0"/>
                <a:ea typeface="Times New Roman" panose="02020603050405020304" pitchFamily="18" charset="0"/>
                <a:cs typeface="Times New Roman" panose="02020603050405020304" pitchFamily="18" charset="0"/>
              </a:rPr>
              <a:t>   </a:t>
            </a:r>
          </a:p>
          <a:p>
            <a:pPr eaLnBrk="1" fontAlgn="auto" hangingPunct="1">
              <a:spcAft>
                <a:spcPts val="0"/>
              </a:spcAft>
              <a:buSzTx/>
            </a:pPr>
            <a:r>
              <a:rPr lang="en-US" sz="2800" dirty="0" smtClean="0">
                <a:latin typeface="Helvetica" panose="020B0604020202020204" pitchFamily="34" charset="0"/>
                <a:ea typeface="Times New Roman" panose="02020603050405020304" pitchFamily="18" charset="0"/>
                <a:cs typeface="Times New Roman" panose="02020603050405020304" pitchFamily="18" charset="0"/>
              </a:rPr>
              <a:t>ACOG - </a:t>
            </a:r>
            <a:r>
              <a:rPr lang="en-US" sz="2400" dirty="0" smtClean="0">
                <a:latin typeface="Helvetica" panose="020B0604020202020204" pitchFamily="34" charset="0"/>
                <a:ea typeface="Times New Roman" panose="02020603050405020304" pitchFamily="18" charset="0"/>
                <a:cs typeface="Times New Roman" panose="02020603050405020304" pitchFamily="18" charset="0"/>
              </a:rPr>
              <a:t>American </a:t>
            </a:r>
            <a:r>
              <a:rPr lang="en-US" sz="2400" dirty="0">
                <a:latin typeface="Helvetica" panose="020B0604020202020204" pitchFamily="34" charset="0"/>
                <a:ea typeface="Times New Roman" panose="02020603050405020304" pitchFamily="18" charset="0"/>
                <a:cs typeface="Times New Roman" panose="02020603050405020304" pitchFamily="18" charset="0"/>
              </a:rPr>
              <a:t>College of Obstetricians and Gynecologists </a:t>
            </a:r>
            <a:endParaRPr lang="en-US" sz="2400" dirty="0" smtClean="0">
              <a:latin typeface="Helvetica" panose="020B0604020202020204" pitchFamily="34" charset="0"/>
              <a:ea typeface="Times New Roman" panose="02020603050405020304" pitchFamily="18" charset="0"/>
              <a:cs typeface="Times New Roman" panose="02020603050405020304" pitchFamily="18" charset="0"/>
            </a:endParaRPr>
          </a:p>
          <a:p>
            <a:pPr marL="0" indent="0" algn="ctr" eaLnBrk="1" fontAlgn="auto" hangingPunct="1">
              <a:spcBef>
                <a:spcPts val="0"/>
              </a:spcBef>
              <a:spcAft>
                <a:spcPts val="0"/>
              </a:spcAft>
              <a:buSzTx/>
              <a:buNone/>
            </a:pPr>
            <a:r>
              <a:rPr lang="en-US" sz="2800" i="1" u="sng" kern="1200" dirty="0" smtClean="0">
                <a:solidFill>
                  <a:prstClr val="black"/>
                </a:solidFill>
                <a:ea typeface="+mn-ea"/>
                <a:cs typeface="+mn-cs"/>
              </a:rPr>
              <a:t>Agree</a:t>
            </a:r>
            <a:endParaRPr lang="en-US" sz="2800" i="1" u="sng" kern="1200" dirty="0">
              <a:solidFill>
                <a:prstClr val="black"/>
              </a:solidFill>
              <a:ea typeface="+mn-ea"/>
              <a:cs typeface="+mn-cs"/>
            </a:endParaRPr>
          </a:p>
        </p:txBody>
      </p:sp>
      <p:sp>
        <p:nvSpPr>
          <p:cNvPr id="5" name="Title 7"/>
          <p:cNvSpPr>
            <a:spLocks noGrp="1"/>
          </p:cNvSpPr>
          <p:nvPr>
            <p:ph type="title"/>
          </p:nvPr>
        </p:nvSpPr>
        <p:spPr>
          <a:xfrm>
            <a:off x="914400" y="76200"/>
            <a:ext cx="6629399" cy="1752600"/>
          </a:xfrm>
          <a:noFill/>
        </p:spPr>
        <p:txBody>
          <a:bodyPr/>
          <a:lstStyle/>
          <a:p>
            <a:pPr algn="ctr"/>
            <a:r>
              <a:rPr lang="en-US" sz="3200" b="0" dirty="0">
                <a:ea typeface="Cambria" panose="02040503050406030204" pitchFamily="18" charset="0"/>
                <a:cs typeface="Times New Roman" panose="02020603050405020304" pitchFamily="18" charset="0"/>
              </a:rPr>
              <a:t>Antepartum </a:t>
            </a:r>
            <a:r>
              <a:rPr lang="en-US" sz="3200" b="0" dirty="0" smtClean="0">
                <a:ea typeface="Cambria" panose="02040503050406030204" pitchFamily="18" charset="0"/>
                <a:cs typeface="Times New Roman" panose="02020603050405020304" pitchFamily="18" charset="0"/>
              </a:rPr>
              <a:t>Outpatient </a:t>
            </a:r>
            <a:r>
              <a:rPr lang="en-US" sz="3200" b="0" dirty="0">
                <a:ea typeface="Cambria" panose="02040503050406030204" pitchFamily="18" charset="0"/>
                <a:cs typeface="Times New Roman" panose="02020603050405020304" pitchFamily="18" charset="0"/>
              </a:rPr>
              <a:t>P</a:t>
            </a:r>
            <a:r>
              <a:rPr lang="en-US" sz="3200" b="0" dirty="0" smtClean="0">
                <a:ea typeface="Cambria" panose="02040503050406030204" pitchFamily="18" charset="0"/>
                <a:cs typeface="Times New Roman" panose="02020603050405020304" pitchFamily="18" charset="0"/>
              </a:rPr>
              <a:t>rophylaxis </a:t>
            </a:r>
            <a:br>
              <a:rPr lang="en-US" sz="3200" b="0" dirty="0" smtClean="0">
                <a:ea typeface="Cambria" panose="02040503050406030204" pitchFamily="18" charset="0"/>
                <a:cs typeface="Times New Roman" panose="02020603050405020304" pitchFamily="18" charset="0"/>
              </a:rPr>
            </a:br>
            <a:r>
              <a:rPr lang="en-US" sz="3200" b="0" dirty="0" smtClean="0">
                <a:ea typeface="Cambria" panose="02040503050406030204" pitchFamily="18" charset="0"/>
                <a:cs typeface="Times New Roman" panose="02020603050405020304" pitchFamily="18" charset="0"/>
              </a:rPr>
              <a:t>First Prenatal Visit</a:t>
            </a:r>
            <a:endParaRPr lang="en-US" sz="2400" b="0" dirty="0"/>
          </a:p>
        </p:txBody>
      </p:sp>
    </p:spTree>
    <p:extLst>
      <p:ext uri="{BB962C8B-B14F-4D97-AF65-F5344CB8AC3E}">
        <p14:creationId xmlns:p14="http://schemas.microsoft.com/office/powerpoint/2010/main" val="104888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latin typeface="Helvetica" charset="0"/>
                <a:ea typeface="Helvetica" charset="0"/>
                <a:cs typeface="Helvetica" charset="0"/>
              </a:rPr>
              <a:t>Algorithm 1: First Prenatal Visit</a:t>
            </a:r>
            <a:br>
              <a:rPr lang="en-US" dirty="0">
                <a:latin typeface="Helvetica" charset="0"/>
                <a:ea typeface="Helvetica" charset="0"/>
                <a:cs typeface="Helvetica" charset="0"/>
              </a:rPr>
            </a:br>
            <a:r>
              <a:rPr lang="en-US" dirty="0">
                <a:latin typeface="Helvetica" charset="0"/>
                <a:ea typeface="Helvetica" charset="0"/>
                <a:cs typeface="Helvetica" charset="0"/>
              </a:rPr>
              <a:t>Maternal VTE Risk </a:t>
            </a:r>
            <a:r>
              <a:rPr lang="en-US" dirty="0" smtClean="0">
                <a:latin typeface="Helvetica" charset="0"/>
                <a:ea typeface="Helvetica" charset="0"/>
                <a:cs typeface="Helvetica" charset="0"/>
              </a:rPr>
              <a:t>Assessment</a:t>
            </a:r>
            <a:endParaRPr lang="en-US" dirty="0"/>
          </a:p>
        </p:txBody>
      </p:sp>
      <p:sp>
        <p:nvSpPr>
          <p:cNvPr id="4" name="Rectangle 3"/>
          <p:cNvSpPr/>
          <p:nvPr/>
        </p:nvSpPr>
        <p:spPr>
          <a:xfrm>
            <a:off x="117847" y="1966766"/>
            <a:ext cx="1835886" cy="923330"/>
          </a:xfrm>
          <a:prstGeom prst="rect">
            <a:avLst/>
          </a:prstGeom>
          <a:solidFill>
            <a:schemeClr val="bg1">
              <a:lumMod val="85000"/>
            </a:schemeClr>
          </a:solidFill>
        </p:spPr>
        <p:txBody>
          <a:bodyPr wrap="square">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Already on Anticoagulation?</a:t>
            </a:r>
          </a:p>
          <a:p>
            <a:pPr algn="ctr"/>
            <a:endParaRPr lang="en-US" sz="1350" dirty="0">
              <a:latin typeface="Helvetica" charset="0"/>
              <a:ea typeface="ＭＳ 明朝" charset="-128"/>
              <a:cs typeface="Times New Roman" charset="0"/>
            </a:endParaRPr>
          </a:p>
        </p:txBody>
      </p:sp>
      <p:sp>
        <p:nvSpPr>
          <p:cNvPr id="5" name="Rectangle 4"/>
          <p:cNvSpPr/>
          <p:nvPr/>
        </p:nvSpPr>
        <p:spPr>
          <a:xfrm>
            <a:off x="105530" y="3312810"/>
            <a:ext cx="1809949" cy="923330"/>
          </a:xfrm>
          <a:prstGeom prst="rect">
            <a:avLst/>
          </a:prstGeom>
          <a:solidFill>
            <a:schemeClr val="bg1">
              <a:lumMod val="85000"/>
            </a:schemeClr>
          </a:solidFill>
        </p:spPr>
        <p:txBody>
          <a:bodyPr wrap="square" anchor="ctr">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History of VTE?</a:t>
            </a:r>
          </a:p>
          <a:p>
            <a:pPr algn="ctr"/>
            <a:endParaRPr lang="en-US" sz="1350" dirty="0">
              <a:latin typeface="Helvetica" charset="0"/>
              <a:ea typeface="ＭＳ 明朝" charset="-128"/>
              <a:cs typeface="Times New Roman" charset="0"/>
            </a:endParaRPr>
          </a:p>
          <a:p>
            <a:pPr algn="ctr"/>
            <a:endParaRPr lang="en-US" sz="1350" dirty="0">
              <a:latin typeface="Helvetica" charset="0"/>
              <a:ea typeface="ＭＳ 明朝" charset="-128"/>
              <a:cs typeface="Times New Roman" charset="0"/>
            </a:endParaRPr>
          </a:p>
        </p:txBody>
      </p:sp>
      <p:sp>
        <p:nvSpPr>
          <p:cNvPr id="6" name="Rectangle 5"/>
          <p:cNvSpPr/>
          <p:nvPr/>
        </p:nvSpPr>
        <p:spPr>
          <a:xfrm>
            <a:off x="109840" y="4611410"/>
            <a:ext cx="1809950" cy="923330"/>
          </a:xfrm>
          <a:prstGeom prst="rect">
            <a:avLst/>
          </a:prstGeom>
          <a:solidFill>
            <a:schemeClr val="bg1">
              <a:lumMod val="85000"/>
            </a:schemeClr>
          </a:solidFill>
        </p:spPr>
        <p:txBody>
          <a:bodyPr wrap="square">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History of Thrombophilia?</a:t>
            </a:r>
          </a:p>
          <a:p>
            <a:pPr algn="ctr"/>
            <a:endParaRPr lang="en-US" sz="1350" dirty="0">
              <a:latin typeface="Helvetica" charset="0"/>
              <a:ea typeface="ＭＳ 明朝" charset="-128"/>
              <a:cs typeface="Times New Roman" charset="0"/>
            </a:endParaRPr>
          </a:p>
        </p:txBody>
      </p:sp>
      <p:sp>
        <p:nvSpPr>
          <p:cNvPr id="7" name="Rectangle 6"/>
          <p:cNvSpPr/>
          <p:nvPr/>
        </p:nvSpPr>
        <p:spPr>
          <a:xfrm>
            <a:off x="2759491" y="1965132"/>
            <a:ext cx="2473835" cy="738664"/>
          </a:xfrm>
          <a:prstGeom prst="rect">
            <a:avLst/>
          </a:prstGeom>
          <a:solidFill>
            <a:srgbClr val="E5B8B9"/>
          </a:solidFill>
        </p:spPr>
        <p:txBody>
          <a:bodyPr wrap="square">
            <a:spAutoFit/>
          </a:bodyPr>
          <a:lstStyle/>
          <a:p>
            <a:pPr marL="85725" indent="-85725"/>
            <a:r>
              <a:rPr lang="en-US" sz="1050" dirty="0">
                <a:latin typeface="Helvetica" charset="0"/>
                <a:ea typeface="ＭＳ 明朝" charset="-128"/>
                <a:cs typeface="Times New Roman" charset="0"/>
              </a:rPr>
              <a:t>• Current VTE? </a:t>
            </a:r>
          </a:p>
          <a:p>
            <a:pPr marL="85725" indent="-85725"/>
            <a:r>
              <a:rPr lang="en-US" sz="1050" dirty="0">
                <a:latin typeface="Helvetica" charset="0"/>
                <a:ea typeface="ＭＳ 明朝" charset="-128"/>
                <a:cs typeface="Times New Roman" charset="0"/>
              </a:rPr>
              <a:t>• Other conditions requiring therapeutic dosing of anticoagulation?</a:t>
            </a:r>
          </a:p>
        </p:txBody>
      </p:sp>
      <p:sp>
        <p:nvSpPr>
          <p:cNvPr id="8" name="Rectangle 7"/>
          <p:cNvSpPr/>
          <p:nvPr/>
        </p:nvSpPr>
        <p:spPr>
          <a:xfrm>
            <a:off x="6482619" y="2033854"/>
            <a:ext cx="2608289" cy="1338828"/>
          </a:xfrm>
          <a:prstGeom prst="rect">
            <a:avLst/>
          </a:prstGeom>
          <a:solidFill>
            <a:srgbClr val="E5B8B9"/>
          </a:solidFill>
          <a:ln w="31750">
            <a:solidFill>
              <a:schemeClr val="tx1"/>
            </a:solidFill>
          </a:ln>
        </p:spPr>
        <p:txBody>
          <a:bodyPr wrap="square">
            <a:spAutoFit/>
          </a:bodyPr>
          <a:lstStyle/>
          <a:p>
            <a:pPr algn="ctr"/>
            <a:r>
              <a:rPr lang="en-US" sz="1350" b="1" dirty="0">
                <a:latin typeface="Helvetica" charset="0"/>
                <a:ea typeface="ＭＳ 明朝" charset="-128"/>
                <a:cs typeface="Times New Roman" charset="0"/>
              </a:rPr>
              <a:t>HIGH RISK</a:t>
            </a:r>
            <a:endParaRPr lang="en-US" sz="1350"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THERAPEUTIC ANTICOAGULATION</a:t>
            </a:r>
            <a:r>
              <a:rPr lang="en-US" sz="1350" b="1" dirty="0">
                <a:solidFill>
                  <a:srgbClr val="000000"/>
                </a:solidFill>
                <a:latin typeface="Helvetica" charset="0"/>
                <a:ea typeface="ＭＳ 明朝" charset="-128"/>
                <a:cs typeface="Times New Roman" charset="0"/>
              </a:rPr>
              <a:t> </a:t>
            </a:r>
            <a:endParaRPr lang="en-US" sz="1350" dirty="0">
              <a:latin typeface="Helvetica" charset="0"/>
              <a:ea typeface="ＭＳ 明朝" charset="-128"/>
              <a:cs typeface="Times New Roman" charset="0"/>
            </a:endParaRPr>
          </a:p>
          <a:p>
            <a:pPr algn="ctr"/>
            <a:r>
              <a:rPr lang="en-US" sz="1350" b="1" u="sng" dirty="0">
                <a:solidFill>
                  <a:srgbClr val="000000"/>
                </a:solidFill>
                <a:latin typeface="Helvetica" charset="0"/>
                <a:ea typeface="ＭＳ 明朝" charset="-128"/>
                <a:cs typeface="Times New Roman" charset="0"/>
              </a:rPr>
              <a:t>Recommend co-management with maternal fetal medicine and/or hematology specialist</a:t>
            </a:r>
            <a:endParaRPr lang="en-US" sz="1350" dirty="0">
              <a:latin typeface="Helvetica" charset="0"/>
              <a:ea typeface="ＭＳ 明朝" charset="-128"/>
              <a:cs typeface="Times New Roman" charset="0"/>
            </a:endParaRPr>
          </a:p>
        </p:txBody>
      </p:sp>
      <p:sp>
        <p:nvSpPr>
          <p:cNvPr id="9" name="Rectangle 8"/>
          <p:cNvSpPr/>
          <p:nvPr/>
        </p:nvSpPr>
        <p:spPr>
          <a:xfrm>
            <a:off x="2759491" y="2652053"/>
            <a:ext cx="2473835" cy="738664"/>
          </a:xfrm>
          <a:prstGeom prst="rect">
            <a:avLst/>
          </a:prstGeom>
          <a:solidFill>
            <a:srgbClr val="E5B8B9"/>
          </a:solidFill>
        </p:spPr>
        <p:txBody>
          <a:bodyPr wrap="square">
            <a:spAutoFit/>
          </a:bodyPr>
          <a:lstStyle/>
          <a:p>
            <a:pPr marL="128588" indent="-128588"/>
            <a:r>
              <a:rPr lang="en-US" sz="1050" dirty="0">
                <a:latin typeface="Helvetica" charset="0"/>
                <a:ea typeface="ＭＳ 明朝" charset="-128"/>
                <a:cs typeface="Times New Roman" charset="0"/>
              </a:rPr>
              <a:t>• With high-risk thrombophilia? </a:t>
            </a:r>
          </a:p>
          <a:p>
            <a:pPr marL="128588" indent="-128588"/>
            <a:r>
              <a:rPr lang="en-US" sz="1050" i="1" dirty="0">
                <a:latin typeface="Helvetica" charset="0"/>
                <a:ea typeface="ＭＳ 明朝" charset="-128"/>
                <a:cs typeface="Times New Roman" charset="0"/>
              </a:rPr>
              <a:t>• </a:t>
            </a:r>
            <a:r>
              <a:rPr lang="en-US" sz="1050" dirty="0">
                <a:latin typeface="Helvetica" charset="0"/>
                <a:ea typeface="ＭＳ 明朝" charset="-128"/>
                <a:cs typeface="Times New Roman" charset="0"/>
              </a:rPr>
              <a:t>With Antiphospholipid Syndrome (APS)? </a:t>
            </a:r>
          </a:p>
          <a:p>
            <a:pPr marL="128588" indent="-128588"/>
            <a:r>
              <a:rPr lang="en-US" sz="1050" i="1" dirty="0">
                <a:latin typeface="Helvetica" charset="0"/>
                <a:ea typeface="ＭＳ 明朝" charset="-128"/>
                <a:cs typeface="Times New Roman" charset="0"/>
              </a:rPr>
              <a:t>• </a:t>
            </a:r>
            <a:r>
              <a:rPr lang="en-US" sz="1050" dirty="0">
                <a:latin typeface="Helvetica" charset="0"/>
                <a:ea typeface="ＭＳ 明朝" charset="-128"/>
                <a:cs typeface="Times New Roman" charset="0"/>
              </a:rPr>
              <a:t>Multiple VTE episodes?</a:t>
            </a:r>
          </a:p>
        </p:txBody>
      </p:sp>
      <p:sp>
        <p:nvSpPr>
          <p:cNvPr id="10" name="TextBox 9"/>
          <p:cNvSpPr txBox="1"/>
          <p:nvPr/>
        </p:nvSpPr>
        <p:spPr>
          <a:xfrm>
            <a:off x="2803532" y="3442180"/>
            <a:ext cx="2465436" cy="577081"/>
          </a:xfrm>
          <a:prstGeom prst="rect">
            <a:avLst/>
          </a:prstGeom>
          <a:solidFill>
            <a:srgbClr val="FFFDA9"/>
          </a:solidFill>
        </p:spPr>
        <p:txBody>
          <a:bodyPr wrap="square" rtlCol="0">
            <a:spAutoFit/>
          </a:bodyPr>
          <a:lstStyle/>
          <a:p>
            <a:r>
              <a:rPr lang="en-US" sz="1050" dirty="0">
                <a:latin typeface="Helvetica" charset="0"/>
                <a:ea typeface="Helvetica" charset="0"/>
                <a:cs typeface="Helvetica" charset="0"/>
              </a:rPr>
              <a:t>• Idiopathic? </a:t>
            </a:r>
          </a:p>
          <a:p>
            <a:r>
              <a:rPr lang="en-US" sz="1050" dirty="0">
                <a:latin typeface="Helvetica" charset="0"/>
                <a:ea typeface="Helvetica" charset="0"/>
                <a:cs typeface="Helvetica" charset="0"/>
              </a:rPr>
              <a:t>• Related to pregnancy, oral contraceptives or estrogen? </a:t>
            </a:r>
          </a:p>
        </p:txBody>
      </p:sp>
      <p:sp>
        <p:nvSpPr>
          <p:cNvPr id="11" name="Rectangle 10"/>
          <p:cNvSpPr/>
          <p:nvPr/>
        </p:nvSpPr>
        <p:spPr>
          <a:xfrm>
            <a:off x="6482619" y="3614553"/>
            <a:ext cx="2608289" cy="1131079"/>
          </a:xfrm>
          <a:prstGeom prst="rect">
            <a:avLst/>
          </a:prstGeom>
          <a:solidFill>
            <a:srgbClr val="FFFDA9"/>
          </a:solidFill>
          <a:ln w="31750">
            <a:solidFill>
              <a:schemeClr val="tx1"/>
            </a:solidFill>
          </a:ln>
        </p:spPr>
        <p:txBody>
          <a:bodyPr wrap="square">
            <a:spAutoFit/>
          </a:bodyPr>
          <a:lstStyle/>
          <a:p>
            <a:pPr algn="ctr"/>
            <a:endParaRPr lang="en-US" sz="1350" b="1"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MEDIUM RISK</a:t>
            </a:r>
            <a:endParaRPr lang="en-US" sz="1350"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PROPHYLACTIC ANTICOAGULATION</a:t>
            </a:r>
          </a:p>
          <a:p>
            <a:pPr algn="ctr"/>
            <a:endParaRPr lang="en-US" sz="1350" dirty="0">
              <a:latin typeface="Helvetica" charset="0"/>
              <a:ea typeface="ＭＳ 明朝" charset="-128"/>
              <a:cs typeface="Times New Roman" charset="0"/>
            </a:endParaRPr>
          </a:p>
        </p:txBody>
      </p:sp>
      <p:sp>
        <p:nvSpPr>
          <p:cNvPr id="12" name="Rectangle 11"/>
          <p:cNvSpPr/>
          <p:nvPr/>
        </p:nvSpPr>
        <p:spPr>
          <a:xfrm>
            <a:off x="2803532" y="4068248"/>
            <a:ext cx="2473835" cy="253916"/>
          </a:xfrm>
          <a:prstGeom prst="rect">
            <a:avLst/>
          </a:prstGeom>
          <a:solidFill>
            <a:srgbClr val="D6E3BD"/>
          </a:solidFill>
        </p:spPr>
        <p:txBody>
          <a:bodyPr wrap="square">
            <a:spAutoFit/>
          </a:bodyPr>
          <a:lstStyle/>
          <a:p>
            <a:r>
              <a:rPr lang="en-US" sz="1050" dirty="0">
                <a:solidFill>
                  <a:srgbClr val="000000"/>
                </a:solidFill>
                <a:latin typeface="Helvetica" charset="0"/>
                <a:ea typeface="MS Mincho" charset="-128"/>
                <a:cs typeface="Times New Roman" charset="0"/>
              </a:rPr>
              <a:t>• Provoked? </a:t>
            </a:r>
            <a:endParaRPr lang="en-US" sz="1050" dirty="0">
              <a:latin typeface="Helvetica" charset="0"/>
              <a:ea typeface="ＭＳ 明朝" charset="-128"/>
              <a:cs typeface="Times New Roman" charset="0"/>
            </a:endParaRPr>
          </a:p>
        </p:txBody>
      </p:sp>
      <p:sp>
        <p:nvSpPr>
          <p:cNvPr id="13" name="Rectangle 12"/>
          <p:cNvSpPr/>
          <p:nvPr/>
        </p:nvSpPr>
        <p:spPr>
          <a:xfrm>
            <a:off x="2760892" y="5119242"/>
            <a:ext cx="2473835" cy="415498"/>
          </a:xfrm>
          <a:prstGeom prst="rect">
            <a:avLst/>
          </a:prstGeom>
          <a:solidFill>
            <a:srgbClr val="D6E3BD"/>
          </a:solidFill>
        </p:spPr>
        <p:txBody>
          <a:bodyPr wrap="square">
            <a:spAutoFit/>
          </a:bodyPr>
          <a:lstStyle/>
          <a:p>
            <a:pPr marL="128588" indent="-128588"/>
            <a:r>
              <a:rPr lang="en-US" sz="1050" dirty="0">
                <a:solidFill>
                  <a:srgbClr val="000000"/>
                </a:solidFill>
                <a:latin typeface="Helvetica" charset="0"/>
                <a:ea typeface="MS Mincho" charset="-128"/>
                <a:cs typeface="Times New Roman" charset="0"/>
              </a:rPr>
              <a:t>• Low risk thrombophilia regardless of family history of VTE?</a:t>
            </a:r>
            <a:endParaRPr lang="en-US" sz="1050" dirty="0">
              <a:latin typeface="Helvetica" charset="0"/>
              <a:ea typeface="ＭＳ 明朝" charset="-128"/>
              <a:cs typeface="Times New Roman" charset="0"/>
            </a:endParaRPr>
          </a:p>
        </p:txBody>
      </p:sp>
      <p:sp>
        <p:nvSpPr>
          <p:cNvPr id="14" name="Rectangle 13"/>
          <p:cNvSpPr/>
          <p:nvPr/>
        </p:nvSpPr>
        <p:spPr>
          <a:xfrm>
            <a:off x="2759492" y="4601281"/>
            <a:ext cx="2509477" cy="415498"/>
          </a:xfrm>
          <a:prstGeom prst="rect">
            <a:avLst/>
          </a:prstGeom>
          <a:solidFill>
            <a:srgbClr val="FFFDA9"/>
          </a:solidFill>
        </p:spPr>
        <p:txBody>
          <a:bodyPr wrap="square">
            <a:spAutoFit/>
          </a:bodyPr>
          <a:lstStyle/>
          <a:p>
            <a:pPr marL="128588" indent="-128588"/>
            <a:r>
              <a:rPr lang="en-US" sz="1050" dirty="0">
                <a:latin typeface="Helvetica" charset="0"/>
                <a:ea typeface="ＭＳ 明朝" charset="-128"/>
                <a:cs typeface="Times New Roman" charset="0"/>
              </a:rPr>
              <a:t>• High risk or APS, regardless of family history of VTE?</a:t>
            </a:r>
          </a:p>
        </p:txBody>
      </p:sp>
      <p:sp>
        <p:nvSpPr>
          <p:cNvPr id="15" name="Rectangle 14"/>
          <p:cNvSpPr/>
          <p:nvPr/>
        </p:nvSpPr>
        <p:spPr>
          <a:xfrm>
            <a:off x="6482619" y="4989781"/>
            <a:ext cx="2608289" cy="923330"/>
          </a:xfrm>
          <a:prstGeom prst="rect">
            <a:avLst/>
          </a:prstGeom>
          <a:solidFill>
            <a:srgbClr val="D6E3BD"/>
          </a:solidFill>
          <a:ln w="31750">
            <a:solidFill>
              <a:schemeClr val="tx1"/>
            </a:solidFill>
          </a:ln>
        </p:spPr>
        <p:txBody>
          <a:bodyPr wrap="square">
            <a:spAutoFit/>
          </a:bodyPr>
          <a:lstStyle/>
          <a:p>
            <a:pPr marL="171450" algn="ctr"/>
            <a:endParaRPr lang="en-US" sz="1350" b="1" dirty="0">
              <a:latin typeface="Helvetica" charset="0"/>
              <a:ea typeface="ＭＳ 明朝" charset="-128"/>
              <a:cs typeface="Times New Roman" charset="0"/>
            </a:endParaRPr>
          </a:p>
          <a:p>
            <a:pPr marL="171450" algn="ctr"/>
            <a:r>
              <a:rPr lang="en-US" sz="1350" b="1" dirty="0">
                <a:latin typeface="Helvetica" charset="0"/>
                <a:ea typeface="ＭＳ 明朝" charset="-128"/>
                <a:cs typeface="Times New Roman" charset="0"/>
              </a:rPr>
              <a:t>LOW RISK</a:t>
            </a:r>
            <a:endParaRPr lang="en-US" sz="1350" dirty="0">
              <a:latin typeface="Helvetica" charset="0"/>
              <a:ea typeface="ＭＳ 明朝" charset="-128"/>
              <a:cs typeface="Times New Roman" charset="0"/>
            </a:endParaRPr>
          </a:p>
          <a:p>
            <a:pPr marL="171450" algn="ctr"/>
            <a:r>
              <a:rPr lang="en-US" sz="1350" b="1" dirty="0">
                <a:latin typeface="Helvetica" charset="0"/>
                <a:ea typeface="ＭＳ 明朝" charset="-128"/>
                <a:cs typeface="Times New Roman" charset="0"/>
              </a:rPr>
              <a:t>NO ANTICOAGULATION</a:t>
            </a:r>
          </a:p>
          <a:p>
            <a:pPr marL="171450" algn="ctr"/>
            <a:endParaRPr lang="en-US" sz="1350" dirty="0">
              <a:latin typeface="Helvetica" charset="0"/>
              <a:ea typeface="ＭＳ 明朝" charset="-128"/>
              <a:cs typeface="Times New Roman" charset="0"/>
            </a:endParaRPr>
          </a:p>
        </p:txBody>
      </p:sp>
      <p:cxnSp>
        <p:nvCxnSpPr>
          <p:cNvPr id="16" name="Straight Arrow Connector 15" descr="arrow connector"/>
          <p:cNvCxnSpPr>
            <a:stCxn id="10" idx="3"/>
            <a:endCxn id="11" idx="1"/>
          </p:cNvCxnSpPr>
          <p:nvPr/>
        </p:nvCxnSpPr>
        <p:spPr>
          <a:xfrm>
            <a:off x="5268968" y="3730721"/>
            <a:ext cx="1213651" cy="449372"/>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connector"/>
          <p:cNvCxnSpPr>
            <a:stCxn id="7" idx="3"/>
          </p:cNvCxnSpPr>
          <p:nvPr/>
        </p:nvCxnSpPr>
        <p:spPr>
          <a:xfrm>
            <a:off x="5233326" y="2334464"/>
            <a:ext cx="1230140" cy="30094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connector"/>
          <p:cNvCxnSpPr>
            <a:stCxn id="12" idx="3"/>
            <a:endCxn id="15" idx="1"/>
          </p:cNvCxnSpPr>
          <p:nvPr/>
        </p:nvCxnSpPr>
        <p:spPr>
          <a:xfrm>
            <a:off x="5277367" y="4195206"/>
            <a:ext cx="1205252" cy="1256240"/>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connector"/>
          <p:cNvCxnSpPr>
            <a:stCxn id="14" idx="3"/>
          </p:cNvCxnSpPr>
          <p:nvPr/>
        </p:nvCxnSpPr>
        <p:spPr>
          <a:xfrm flipV="1">
            <a:off x="5268969" y="4299081"/>
            <a:ext cx="1205252" cy="509949"/>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connector"/>
          <p:cNvCxnSpPr>
            <a:stCxn id="9" idx="3"/>
            <a:endCxn id="8" idx="1"/>
          </p:cNvCxnSpPr>
          <p:nvPr/>
        </p:nvCxnSpPr>
        <p:spPr>
          <a:xfrm flipV="1">
            <a:off x="5233326" y="2703268"/>
            <a:ext cx="1249293" cy="31811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rrow connector"/>
          <p:cNvCxnSpPr>
            <a:stCxn id="13" idx="3"/>
          </p:cNvCxnSpPr>
          <p:nvPr/>
        </p:nvCxnSpPr>
        <p:spPr>
          <a:xfrm>
            <a:off x="5234727" y="5326991"/>
            <a:ext cx="1247893" cy="18466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7847" y="1371600"/>
            <a:ext cx="1831313" cy="300082"/>
          </a:xfrm>
          <a:prstGeom prst="rect">
            <a:avLst/>
          </a:prstGeom>
          <a:solidFill>
            <a:schemeClr val="bg1">
              <a:lumMod val="85000"/>
            </a:schemeClr>
          </a:solidFill>
          <a:ln>
            <a:solidFill>
              <a:schemeClr val="tx1"/>
            </a:solidFill>
          </a:ln>
        </p:spPr>
        <p:txBody>
          <a:bodyPr wrap="square" rtlCol="0">
            <a:spAutoFit/>
          </a:bodyPr>
          <a:lstStyle/>
          <a:p>
            <a:r>
              <a:rPr lang="en-US" sz="1350" dirty="0">
                <a:latin typeface="Helvetica" charset="0"/>
                <a:ea typeface="Helvetica" charset="0"/>
                <a:cs typeface="Helvetica" charset="0"/>
              </a:rPr>
              <a:t>Screening Questions</a:t>
            </a:r>
          </a:p>
        </p:txBody>
      </p:sp>
      <p:sp>
        <p:nvSpPr>
          <p:cNvPr id="23" name="TextBox 22"/>
          <p:cNvSpPr txBox="1"/>
          <p:nvPr/>
        </p:nvSpPr>
        <p:spPr>
          <a:xfrm>
            <a:off x="2762698" y="1382873"/>
            <a:ext cx="2473835"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Follow up Questions</a:t>
            </a:r>
          </a:p>
        </p:txBody>
      </p:sp>
      <p:sp>
        <p:nvSpPr>
          <p:cNvPr id="24" name="TextBox 23"/>
          <p:cNvSpPr txBox="1"/>
          <p:nvPr/>
        </p:nvSpPr>
        <p:spPr>
          <a:xfrm>
            <a:off x="6474220" y="1371600"/>
            <a:ext cx="2608289"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Management</a:t>
            </a:r>
          </a:p>
        </p:txBody>
      </p:sp>
      <p:sp>
        <p:nvSpPr>
          <p:cNvPr id="25" name="Rectangle 24"/>
          <p:cNvSpPr/>
          <p:nvPr/>
        </p:nvSpPr>
        <p:spPr>
          <a:xfrm>
            <a:off x="204525" y="6262198"/>
            <a:ext cx="7620000" cy="430887"/>
          </a:xfrm>
          <a:prstGeom prst="rect">
            <a:avLst/>
          </a:prstGeom>
        </p:spPr>
        <p:txBody>
          <a:bodyPr wrap="square">
            <a:spAutoFit/>
          </a:bodyPr>
          <a:lstStyle/>
          <a:p>
            <a:pPr algn="l"/>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100" dirty="0">
              <a:latin typeface="Helvetica" charset="0"/>
              <a:ea typeface="ＭＳ 明朝" charset="-128"/>
              <a:cs typeface="Times New Roman" charset="0"/>
            </a:endParaRPr>
          </a:p>
        </p:txBody>
      </p:sp>
      <p:cxnSp>
        <p:nvCxnSpPr>
          <p:cNvPr id="26" name="Straight Arrow Connector 25" descr="arrow connector"/>
          <p:cNvCxnSpPr/>
          <p:nvPr/>
        </p:nvCxnSpPr>
        <p:spPr>
          <a:xfrm>
            <a:off x="1915479" y="2386316"/>
            <a:ext cx="844012" cy="3268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connector"/>
          <p:cNvCxnSpPr/>
          <p:nvPr/>
        </p:nvCxnSpPr>
        <p:spPr>
          <a:xfrm flipV="1">
            <a:off x="1908791" y="2970668"/>
            <a:ext cx="824885" cy="58939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rrow connector"/>
          <p:cNvCxnSpPr/>
          <p:nvPr/>
        </p:nvCxnSpPr>
        <p:spPr>
          <a:xfrm>
            <a:off x="1927944" y="3537078"/>
            <a:ext cx="849773" cy="754563"/>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descr="arrow connector"/>
          <p:cNvCxnSpPr/>
          <p:nvPr/>
        </p:nvCxnSpPr>
        <p:spPr>
          <a:xfrm flipV="1">
            <a:off x="1902130" y="3854278"/>
            <a:ext cx="888053" cy="43754"/>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descr="arrow connector"/>
          <p:cNvCxnSpPr>
            <a:stCxn id="6" idx="3"/>
            <a:endCxn id="14" idx="1"/>
          </p:cNvCxnSpPr>
          <p:nvPr/>
        </p:nvCxnSpPr>
        <p:spPr>
          <a:xfrm flipV="1">
            <a:off x="1919790" y="4809030"/>
            <a:ext cx="839702" cy="26404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descr="arrow connector"/>
          <p:cNvCxnSpPr>
            <a:stCxn id="6" idx="3"/>
            <a:endCxn id="13" idx="1"/>
          </p:cNvCxnSpPr>
          <p:nvPr/>
        </p:nvCxnSpPr>
        <p:spPr>
          <a:xfrm>
            <a:off x="1919790" y="5073075"/>
            <a:ext cx="841102" cy="25391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965" y="422324"/>
            <a:ext cx="8208169" cy="682223"/>
          </a:xfrm>
        </p:spPr>
        <p:txBody>
          <a:bodyPr/>
          <a:lstStyle/>
          <a:p>
            <a:r>
              <a:rPr lang="en-US" dirty="0">
                <a:ea typeface="Cambria" panose="02040503050406030204" pitchFamily="18" charset="0"/>
                <a:cs typeface="Times New Roman" panose="02020603050405020304" pitchFamily="18" charset="0"/>
              </a:rPr>
              <a:t>Antepartum Outpatient Prophylaxis First Prenatal Visit</a:t>
            </a:r>
            <a:endParaRPr lang="en-US" dirty="0"/>
          </a:p>
        </p:txBody>
      </p:sp>
      <p:graphicFrame>
        <p:nvGraphicFramePr>
          <p:cNvPr id="4" name="Table 3" descr="A chart of risk level and management based on clinical history for antepartum outpatient prophylaxis at the first prenatal visit"/>
          <p:cNvGraphicFramePr>
            <a:graphicFrameLocks noGrp="1"/>
          </p:cNvGraphicFramePr>
          <p:nvPr>
            <p:extLst>
              <p:ext uri="{D42A27DB-BD31-4B8C-83A1-F6EECF244321}">
                <p14:modId xmlns:p14="http://schemas.microsoft.com/office/powerpoint/2010/main" val="1197375846"/>
              </p:ext>
            </p:extLst>
          </p:nvPr>
        </p:nvGraphicFramePr>
        <p:xfrm>
          <a:off x="228600" y="1104547"/>
          <a:ext cx="8724900" cy="5364964"/>
        </p:xfrm>
        <a:graphic>
          <a:graphicData uri="http://schemas.openxmlformats.org/drawingml/2006/table">
            <a:tbl>
              <a:tblPr firstRow="1" firstCol="1" bandRow="1"/>
              <a:tblGrid>
                <a:gridCol w="4829855">
                  <a:extLst>
                    <a:ext uri="{9D8B030D-6E8A-4147-A177-3AD203B41FA5}">
                      <a16:colId xmlns="" xmlns:a16="http://schemas.microsoft.com/office/drawing/2014/main" val="20000"/>
                    </a:ext>
                  </a:extLst>
                </a:gridCol>
                <a:gridCol w="1090612">
                  <a:extLst>
                    <a:ext uri="{9D8B030D-6E8A-4147-A177-3AD203B41FA5}">
                      <a16:colId xmlns="" xmlns:a16="http://schemas.microsoft.com/office/drawing/2014/main" val="20001"/>
                    </a:ext>
                  </a:extLst>
                </a:gridCol>
                <a:gridCol w="2804433">
                  <a:extLst>
                    <a:ext uri="{9D8B030D-6E8A-4147-A177-3AD203B41FA5}">
                      <a16:colId xmlns="" xmlns:a16="http://schemas.microsoft.com/office/drawing/2014/main" val="20002"/>
                    </a:ext>
                  </a:extLst>
                </a:gridCol>
              </a:tblGrid>
              <a:tr h="437212">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 </a:t>
                      </a:r>
                      <a:r>
                        <a:rPr lang="en-US" sz="1800" b="1" dirty="0" smtClean="0">
                          <a:effectLst/>
                          <a:latin typeface="Helvetica" panose="020B0604020202020204" pitchFamily="34" charset="0"/>
                          <a:ea typeface="Cambria" panose="02040503050406030204" pitchFamily="18" charset="0"/>
                          <a:cs typeface="Times New Roman" panose="02020603050405020304" pitchFamily="18" charset="0"/>
                        </a:rPr>
                        <a:t>Risk Level</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Management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089767">
                <a:tc>
                  <a:txBody>
                    <a:bodyPr/>
                    <a:lstStyle/>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thrombophilia (isolated)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thrombophilia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with</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family history of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i="1"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provoked</a:t>
                      </a:r>
                      <a:r>
                        <a:rPr lang="en-US" sz="1600" i="0" baseline="0" dirty="0" smtClean="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VTE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6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LOW</a:t>
                      </a:r>
                      <a:endPar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8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No </a:t>
                      </a: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treatment</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 xmlns:a16="http://schemas.microsoft.com/office/drawing/2014/main" val="10001"/>
                  </a:ext>
                </a:extLst>
              </a:tr>
              <a:tr h="1625750">
                <a:tc>
                  <a:txBody>
                    <a:bodyPr/>
                    <a:lstStyle/>
                    <a:p>
                      <a:pPr marL="342900" marR="0" lvl="0" indent="-342900" algn="l">
                        <a:spcBef>
                          <a:spcPts val="0"/>
                        </a:spcBef>
                        <a:spcAft>
                          <a:spcPts val="0"/>
                        </a:spcAft>
                        <a:buFont typeface="Symbol" panose="05050102010706020507" pitchFamily="18" charset="2"/>
                        <a:buChar char=""/>
                      </a:pPr>
                      <a:r>
                        <a:rPr lang="en-US" sz="1600"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 idiopathic</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pregnancy or oral contraceptive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low 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Family history of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high 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High risk or </a:t>
                      </a:r>
                      <a:r>
                        <a:rPr lang="en-US" sz="1600"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antiphospholipid syndrome (APS)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6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6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MEDIUM</a:t>
                      </a:r>
                      <a:endParaRPr lang="en-US"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Prophylactic</a:t>
                      </a:r>
                      <a:r>
                        <a:rPr lang="en-US" sz="20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20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dose</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LMWH or UFH</a:t>
                      </a:r>
                      <a:endParaRPr lang="en-US" sz="20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 xmlns:a16="http://schemas.microsoft.com/office/drawing/2014/main" val="10002"/>
                  </a:ext>
                </a:extLst>
              </a:tr>
              <a:tr h="2018511">
                <a:tc>
                  <a:txBody>
                    <a:bodyPr/>
                    <a:lstStyle/>
                    <a:p>
                      <a:pPr marL="342900" marR="0" lvl="0" indent="-342900" algn="l">
                        <a:spcBef>
                          <a:spcPts val="0"/>
                        </a:spcBef>
                        <a:spcAft>
                          <a:spcPts val="0"/>
                        </a:spcAft>
                        <a:buFont typeface="Symbol" panose="05050102010706020507" pitchFamily="18" charset="2"/>
                        <a:buChar char=""/>
                      </a:pPr>
                      <a:r>
                        <a:rPr lang="en-US" sz="1600"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Current </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VTE or other conditions requiring therapeutic dose of anticoagulation</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Multiple 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episodes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high-risk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a:t>
                      </a:r>
                      <a:r>
                        <a:rPr lang="en-US" sz="1600"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APS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6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a:t>
                      </a:r>
                      <a:endParaRPr lang="en-US"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2000" b="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Therapeutic</a:t>
                      </a:r>
                      <a:r>
                        <a:rPr lang="en-US" sz="20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dose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LMWH or </a:t>
                      </a:r>
                      <a:r>
                        <a:rPr lang="en-US" sz="2000" b="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UFH</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400" b="1" i="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Recommend </a:t>
                      </a:r>
                      <a:r>
                        <a:rPr lang="en-US" sz="14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co- management with maternal-fetal medicine </a:t>
                      </a:r>
                      <a:r>
                        <a:rPr lang="en-US" sz="1400" b="1" i="1"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and/or </a:t>
                      </a:r>
                      <a:r>
                        <a:rPr lang="en-US" sz="14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hematology specialist</a:t>
                      </a:r>
                      <a:endParaRPr lang="en-US" sz="1400" i="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152400" y="64271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2721169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56347"/>
            <a:ext cx="8478184" cy="3962400"/>
          </a:xfrm>
        </p:spPr>
        <p:txBody>
          <a:bodyPr/>
          <a:lstStyle/>
          <a:p>
            <a:pPr marL="0" indent="0">
              <a:buNone/>
            </a:pPr>
            <a:r>
              <a:rPr lang="en-US" dirty="0"/>
              <a:t>4 critical time points for risk assessment and </a:t>
            </a:r>
            <a:r>
              <a:rPr lang="en-US" dirty="0" smtClean="0"/>
              <a:t>prophylaxis</a:t>
            </a:r>
            <a:endParaRPr lang="en-US" dirty="0" smtClean="0">
              <a:solidFill>
                <a:schemeClr val="accent1"/>
              </a:solidFill>
            </a:endParaRPr>
          </a:p>
          <a:p>
            <a:r>
              <a:rPr lang="en-US" dirty="0" smtClean="0">
                <a:solidFill>
                  <a:schemeClr val="accent2">
                    <a:lumMod val="75000"/>
                  </a:schemeClr>
                </a:solidFill>
              </a:rPr>
              <a:t>First Prenatal Visit/Outpatient Prenatal Care</a:t>
            </a:r>
          </a:p>
          <a:p>
            <a:r>
              <a:rPr lang="en-US" dirty="0" smtClean="0"/>
              <a:t>Antepartum Hospitalization (non-delivery)</a:t>
            </a:r>
          </a:p>
          <a:p>
            <a:r>
              <a:rPr lang="en-US" dirty="0" smtClean="0">
                <a:solidFill>
                  <a:schemeClr val="accent2">
                    <a:lumMod val="75000"/>
                  </a:schemeClr>
                </a:solidFill>
              </a:rPr>
              <a:t>Birth Hospitalization including cesarean and vaginal</a:t>
            </a:r>
          </a:p>
          <a:p>
            <a:r>
              <a:rPr lang="en-US" dirty="0" smtClean="0">
                <a:solidFill>
                  <a:schemeClr val="accent2">
                    <a:lumMod val="75000"/>
                  </a:schemeClr>
                </a:solidFill>
              </a:rPr>
              <a:t>Post-Discharge Extended Duration Anticoagulation</a:t>
            </a:r>
          </a:p>
          <a:p>
            <a:endParaRPr lang="en-US" dirty="0" smtClean="0"/>
          </a:p>
          <a:p>
            <a:endParaRPr lang="en-US" dirty="0"/>
          </a:p>
        </p:txBody>
      </p:sp>
      <p:sp>
        <p:nvSpPr>
          <p:cNvPr id="4" name="Title 1"/>
          <p:cNvSpPr txBox="1">
            <a:spLocks noGrp="1"/>
          </p:cNvSpPr>
          <p:nvPr>
            <p:ph type="title"/>
          </p:nvPr>
        </p:nvSpPr>
        <p:spPr>
          <a:xfrm>
            <a:off x="1066800" y="228600"/>
            <a:ext cx="65532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600" b="0" kern="0" dirty="0" smtClean="0"/>
              <a:t>VTE Taskforce Recommendations</a:t>
            </a:r>
            <a:endParaRPr lang="en-US" sz="3600" b="0" kern="0" dirty="0"/>
          </a:p>
        </p:txBody>
      </p:sp>
    </p:spTree>
    <p:extLst>
      <p:ext uri="{BB962C8B-B14F-4D97-AF65-F5344CB8AC3E}">
        <p14:creationId xmlns:p14="http://schemas.microsoft.com/office/powerpoint/2010/main" val="170521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6172200" cy="1295400"/>
          </a:xfrm>
          <a:noFill/>
        </p:spPr>
        <p:txBody>
          <a:bodyPr/>
          <a:lstStyle/>
          <a:p>
            <a:pPr algn="ctr"/>
            <a:r>
              <a:rPr lang="en-US" b="0" dirty="0" smtClean="0">
                <a:solidFill>
                  <a:srgbClr val="000000"/>
                </a:solidFill>
                <a:ea typeface="Calibri" panose="020F0502020204030204" pitchFamily="34" charset="0"/>
                <a:cs typeface="Times New Roman" panose="02020603050405020304" pitchFamily="18" charset="0"/>
              </a:rPr>
              <a:t>Antepartum Non-Delivery Hospital Admission</a:t>
            </a:r>
            <a:endParaRPr lang="en-US" b="0" dirty="0"/>
          </a:p>
        </p:txBody>
      </p:sp>
      <p:sp>
        <p:nvSpPr>
          <p:cNvPr id="4" name="Content Placeholder 3"/>
          <p:cNvSpPr>
            <a:spLocks noGrp="1"/>
          </p:cNvSpPr>
          <p:nvPr>
            <p:ph idx="1"/>
          </p:nvPr>
        </p:nvSpPr>
        <p:spPr>
          <a:xfrm>
            <a:off x="552450" y="1600200"/>
            <a:ext cx="7962900" cy="4114800"/>
          </a:xfrm>
        </p:spPr>
        <p:txBody>
          <a:bodyPr/>
          <a:lstStyle/>
          <a:p>
            <a:pPr marL="0" indent="0" algn="ctr">
              <a:buNone/>
            </a:pPr>
            <a:r>
              <a:rPr lang="en-US" sz="2400" dirty="0" smtClean="0"/>
              <a:t>The Council for Patient Safety in Women’s Healthcare working </a:t>
            </a:r>
            <a:r>
              <a:rPr lang="en-US" sz="2400" dirty="0"/>
              <a:t>group recommends thromboprophylaxis with daily </a:t>
            </a:r>
            <a:r>
              <a:rPr lang="en-US" sz="2400" dirty="0" smtClean="0"/>
              <a:t>LMW </a:t>
            </a:r>
            <a:r>
              <a:rPr lang="en-US" sz="2400" dirty="0"/>
              <a:t>heparin or </a:t>
            </a:r>
            <a:r>
              <a:rPr lang="en-US" sz="2400" dirty="0" smtClean="0"/>
              <a:t>twice-daily unfractionated </a:t>
            </a:r>
            <a:r>
              <a:rPr lang="en-US" sz="2400" dirty="0"/>
              <a:t>heparin for </a:t>
            </a:r>
            <a:r>
              <a:rPr lang="en-US" sz="2400" b="1" dirty="0"/>
              <a:t>all antepartum patients hospitalized for at least 72 hours </a:t>
            </a:r>
            <a:r>
              <a:rPr lang="en-US" sz="2400" dirty="0"/>
              <a:t>who are not at </a:t>
            </a:r>
            <a:r>
              <a:rPr lang="en-US" sz="2400" dirty="0" smtClean="0"/>
              <a:t>high risk </a:t>
            </a:r>
            <a:r>
              <a:rPr lang="en-US" sz="2400" dirty="0"/>
              <a:t>for bleeding or imminent </a:t>
            </a:r>
            <a:r>
              <a:rPr lang="en-US" sz="2400" dirty="0" smtClean="0"/>
              <a:t>childbirth</a:t>
            </a:r>
            <a:endParaRPr lang="en-US" sz="2400" dirty="0"/>
          </a:p>
        </p:txBody>
      </p:sp>
      <p:sp>
        <p:nvSpPr>
          <p:cNvPr id="5" name="Rectangle 4"/>
          <p:cNvSpPr/>
          <p:nvPr/>
        </p:nvSpPr>
        <p:spPr>
          <a:xfrm>
            <a:off x="228600" y="6215390"/>
            <a:ext cx="8610600" cy="261610"/>
          </a:xfrm>
          <a:prstGeom prst="rect">
            <a:avLst/>
          </a:prstGeom>
        </p:spPr>
        <p:txBody>
          <a:bodyPr wrap="square">
            <a:spAutoFit/>
          </a:bodyPr>
          <a:lstStyle/>
          <a:p>
            <a:pPr lvl="0" algn="l" eaLnBrk="1" fontAlgn="auto" hangingPunct="1">
              <a:spcAft>
                <a:spcPts val="0"/>
              </a:spcAft>
              <a:defRPr/>
            </a:pPr>
            <a:r>
              <a:rPr lang="en-US" altLang="en-US" sz="1100" kern="0" dirty="0">
                <a:solidFill>
                  <a:srgbClr val="000000"/>
                </a:solidFill>
              </a:rPr>
              <a:t>D’Alton, Friedman et </a:t>
            </a:r>
            <a:r>
              <a:rPr lang="en-US" altLang="en-US" sz="1100" kern="0" dirty="0" smtClean="0">
                <a:solidFill>
                  <a:srgbClr val="000000"/>
                </a:solidFill>
              </a:rPr>
              <a:t>al,Obstet </a:t>
            </a:r>
            <a:r>
              <a:rPr lang="en-US" altLang="en-US" sz="1100" kern="0" dirty="0">
                <a:solidFill>
                  <a:srgbClr val="000000"/>
                </a:solidFill>
              </a:rPr>
              <a:t>Gynecol </a:t>
            </a:r>
            <a:r>
              <a:rPr lang="en-US" altLang="en-US" sz="1100" kern="0" dirty="0" smtClean="0">
                <a:solidFill>
                  <a:srgbClr val="000000"/>
                </a:solidFill>
              </a:rPr>
              <a:t>2016;128:688–98,RCOG </a:t>
            </a:r>
            <a:r>
              <a:rPr lang="en-US" altLang="en-US" sz="1100" kern="0" dirty="0">
                <a:solidFill>
                  <a:srgbClr val="000000"/>
                </a:solidFill>
              </a:rPr>
              <a:t>Green-top Guideline No. 37a April </a:t>
            </a:r>
            <a:r>
              <a:rPr lang="en-US" altLang="en-US" sz="1100" kern="0" dirty="0" smtClean="0">
                <a:solidFill>
                  <a:srgbClr val="000000"/>
                </a:solidFill>
              </a:rPr>
              <a:t>2015</a:t>
            </a:r>
            <a:endParaRPr lang="en-US" altLang="en-US" sz="1100" kern="0" dirty="0">
              <a:solidFill>
                <a:srgbClr val="000000"/>
              </a:solidFill>
            </a:endParaRPr>
          </a:p>
        </p:txBody>
      </p:sp>
    </p:spTree>
    <p:extLst>
      <p:ext uri="{BB962C8B-B14F-4D97-AF65-F5344CB8AC3E}">
        <p14:creationId xmlns:p14="http://schemas.microsoft.com/office/powerpoint/2010/main" val="383457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152400"/>
            <a:ext cx="6019801" cy="1600200"/>
          </a:xfrm>
          <a:noFill/>
        </p:spPr>
        <p:txBody>
          <a:bodyPr/>
          <a:lstStyle/>
          <a:p>
            <a:pPr algn="ctr"/>
            <a:r>
              <a:rPr lang="en-US" b="0" dirty="0" smtClean="0"/>
              <a:t>Modified PADUA Risk Assessment Model for OB</a:t>
            </a:r>
            <a:endParaRPr lang="en-US" b="0" dirty="0"/>
          </a:p>
        </p:txBody>
      </p:sp>
      <p:graphicFrame>
        <p:nvGraphicFramePr>
          <p:cNvPr id="5" name="Content Placeholder 4" descr="A chart depicting the modified P A D U A  Risk Assessment Model for O B"/>
          <p:cNvGraphicFramePr>
            <a:graphicFrameLocks noGrp="1"/>
          </p:cNvGraphicFramePr>
          <p:nvPr>
            <p:ph idx="1"/>
            <p:extLst>
              <p:ext uri="{D42A27DB-BD31-4B8C-83A1-F6EECF244321}">
                <p14:modId xmlns:p14="http://schemas.microsoft.com/office/powerpoint/2010/main" val="503975117"/>
              </p:ext>
            </p:extLst>
          </p:nvPr>
        </p:nvGraphicFramePr>
        <p:xfrm>
          <a:off x="457200" y="1600200"/>
          <a:ext cx="8229600" cy="4191002"/>
        </p:xfrm>
        <a:graphic>
          <a:graphicData uri="http://schemas.openxmlformats.org/drawingml/2006/table">
            <a:tbl>
              <a:tblPr firstRow="1" bandRow="1">
                <a:tableStyleId>{5C22544A-7EE6-4342-B048-85BDC9FD1C3A}</a:tableStyleId>
              </a:tblPr>
              <a:tblGrid>
                <a:gridCol w="64770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tblGrid>
              <a:tr h="537308">
                <a:tc>
                  <a:txBody>
                    <a:bodyPr/>
                    <a:lstStyle/>
                    <a:p>
                      <a:r>
                        <a:rPr lang="en-US" sz="2400" dirty="0" smtClean="0">
                          <a:solidFill>
                            <a:schemeClr val="tx1"/>
                          </a:solidFill>
                        </a:rPr>
                        <a:t>Risk Factors</a:t>
                      </a:r>
                      <a:endParaRPr lang="en-US" sz="2400" dirty="0">
                        <a:solidFill>
                          <a:schemeClr val="tx1"/>
                        </a:solidFill>
                      </a:endParaRPr>
                    </a:p>
                  </a:txBody>
                  <a:tcPr>
                    <a:solidFill>
                      <a:schemeClr val="bg1">
                        <a:lumMod val="85000"/>
                      </a:schemeClr>
                    </a:solidFill>
                  </a:tcPr>
                </a:tc>
                <a:tc>
                  <a:txBody>
                    <a:bodyPr/>
                    <a:lstStyle/>
                    <a:p>
                      <a:r>
                        <a:rPr lang="en-US" sz="2400" dirty="0" smtClean="0">
                          <a:solidFill>
                            <a:schemeClr val="tx1"/>
                          </a:solidFill>
                        </a:rPr>
                        <a:t>Points</a:t>
                      </a:r>
                      <a:endParaRPr lang="en-US" sz="2400" dirty="0">
                        <a:solidFill>
                          <a:schemeClr val="tx1"/>
                        </a:solidFill>
                      </a:endParaRPr>
                    </a:p>
                  </a:txBody>
                  <a:tcPr>
                    <a:solidFill>
                      <a:schemeClr val="bg1">
                        <a:lumMod val="85000"/>
                      </a:schemeClr>
                    </a:solidFill>
                  </a:tcPr>
                </a:tc>
                <a:extLst>
                  <a:ext uri="{0D108BD9-81ED-4DB2-BD59-A6C34878D82A}">
                    <a16:rowId xmlns="" xmlns:a16="http://schemas.microsoft.com/office/drawing/2014/main" val="10000"/>
                  </a:ext>
                </a:extLst>
              </a:tr>
              <a:tr h="537308">
                <a:tc>
                  <a:txBody>
                    <a:bodyPr/>
                    <a:lstStyle/>
                    <a:p>
                      <a:r>
                        <a:rPr lang="en-US" sz="2400" b="1" dirty="0" smtClean="0"/>
                        <a:t>Previous</a:t>
                      </a:r>
                      <a:r>
                        <a:rPr lang="en-US" sz="2400" b="1" baseline="0" dirty="0" smtClean="0"/>
                        <a:t> VTE</a:t>
                      </a:r>
                      <a:endParaRPr lang="en-US" sz="2400" b="1" dirty="0"/>
                    </a:p>
                  </a:txBody>
                  <a:tcPr>
                    <a:solidFill>
                      <a:srgbClr val="E5B8B8"/>
                    </a:solidFill>
                  </a:tcPr>
                </a:tc>
                <a:tc>
                  <a:txBody>
                    <a:bodyPr/>
                    <a:lstStyle/>
                    <a:p>
                      <a:r>
                        <a:rPr lang="en-US" sz="2400" b="1" dirty="0" smtClean="0"/>
                        <a:t>3</a:t>
                      </a:r>
                      <a:endParaRPr lang="en-US" sz="2400" b="1" dirty="0"/>
                    </a:p>
                  </a:txBody>
                  <a:tcPr>
                    <a:solidFill>
                      <a:srgbClr val="E5B8B8"/>
                    </a:solidFill>
                  </a:tcPr>
                </a:tc>
                <a:extLst>
                  <a:ext uri="{0D108BD9-81ED-4DB2-BD59-A6C34878D82A}">
                    <a16:rowId xmlns="" xmlns:a16="http://schemas.microsoft.com/office/drawing/2014/main" val="10001"/>
                  </a:ext>
                </a:extLst>
              </a:tr>
              <a:tr h="967154">
                <a:tc>
                  <a:txBody>
                    <a:bodyPr/>
                    <a:lstStyle/>
                    <a:p>
                      <a:r>
                        <a:rPr lang="en-US" sz="2400" b="1" dirty="0" smtClean="0"/>
                        <a:t>Reduced mobility (bedrest with bathroom privileges for at least</a:t>
                      </a:r>
                      <a:r>
                        <a:rPr lang="en-US" sz="2400" b="1" baseline="0" dirty="0" smtClean="0"/>
                        <a:t> </a:t>
                      </a:r>
                      <a:r>
                        <a:rPr lang="en-US" sz="2400" b="1" u="sng" baseline="0" dirty="0" smtClean="0"/>
                        <a:t>&gt;</a:t>
                      </a:r>
                      <a:r>
                        <a:rPr lang="en-US" sz="2400" b="1" baseline="0" dirty="0" smtClean="0"/>
                        <a:t>72 hours</a:t>
                      </a:r>
                      <a:endParaRPr lang="en-US" sz="2400" b="1" dirty="0"/>
                    </a:p>
                  </a:txBody>
                  <a:tcPr>
                    <a:solidFill>
                      <a:srgbClr val="E5B8B8"/>
                    </a:solidFill>
                  </a:tcPr>
                </a:tc>
                <a:tc>
                  <a:txBody>
                    <a:bodyPr/>
                    <a:lstStyle/>
                    <a:p>
                      <a:r>
                        <a:rPr lang="en-US" sz="2400" b="1" dirty="0" smtClean="0"/>
                        <a:t>3</a:t>
                      </a:r>
                      <a:endParaRPr lang="en-US" sz="2400" b="1" dirty="0"/>
                    </a:p>
                  </a:txBody>
                  <a:tcPr>
                    <a:solidFill>
                      <a:srgbClr val="E5B8B8"/>
                    </a:solidFill>
                  </a:tcPr>
                </a:tc>
                <a:extLst>
                  <a:ext uri="{0D108BD9-81ED-4DB2-BD59-A6C34878D82A}">
                    <a16:rowId xmlns="" xmlns:a16="http://schemas.microsoft.com/office/drawing/2014/main" val="10002"/>
                  </a:ext>
                </a:extLst>
              </a:tr>
              <a:tr h="537308">
                <a:tc>
                  <a:txBody>
                    <a:bodyPr/>
                    <a:lstStyle/>
                    <a:p>
                      <a:r>
                        <a:rPr lang="en-US" sz="2400" b="1" dirty="0" smtClean="0"/>
                        <a:t>Thrombophilia</a:t>
                      </a:r>
                      <a:endParaRPr lang="en-US" sz="2400" b="1" dirty="0"/>
                    </a:p>
                  </a:txBody>
                  <a:tcPr>
                    <a:solidFill>
                      <a:srgbClr val="E5B8B8"/>
                    </a:solidFill>
                  </a:tcPr>
                </a:tc>
                <a:tc>
                  <a:txBody>
                    <a:bodyPr/>
                    <a:lstStyle/>
                    <a:p>
                      <a:r>
                        <a:rPr lang="en-US" sz="2400" b="1" dirty="0" smtClean="0"/>
                        <a:t>3</a:t>
                      </a:r>
                      <a:endParaRPr lang="en-US" sz="2400" b="1" dirty="0"/>
                    </a:p>
                  </a:txBody>
                  <a:tcPr>
                    <a:solidFill>
                      <a:srgbClr val="E5B8B8"/>
                    </a:solidFill>
                  </a:tcPr>
                </a:tc>
                <a:extLst>
                  <a:ext uri="{0D108BD9-81ED-4DB2-BD59-A6C34878D82A}">
                    <a16:rowId xmlns="" xmlns:a16="http://schemas.microsoft.com/office/drawing/2014/main" val="10003"/>
                  </a:ext>
                </a:extLst>
              </a:tr>
              <a:tr h="537308">
                <a:tc>
                  <a:txBody>
                    <a:bodyPr/>
                    <a:lstStyle/>
                    <a:p>
                      <a:r>
                        <a:rPr lang="en-US" sz="2400" dirty="0" smtClean="0"/>
                        <a:t>Acute</a:t>
                      </a:r>
                      <a:r>
                        <a:rPr lang="en-US" sz="2400" baseline="0" dirty="0" smtClean="0"/>
                        <a:t> infection and/or Rheumatologic disorder</a:t>
                      </a:r>
                      <a:endParaRPr lang="en-US" sz="2400" dirty="0"/>
                    </a:p>
                  </a:txBody>
                  <a:tcPr>
                    <a:solidFill>
                      <a:srgbClr val="D6E3BD"/>
                    </a:solidFill>
                  </a:tcPr>
                </a:tc>
                <a:tc>
                  <a:txBody>
                    <a:bodyPr/>
                    <a:lstStyle/>
                    <a:p>
                      <a:r>
                        <a:rPr lang="en-US" sz="2400" dirty="0" smtClean="0"/>
                        <a:t>1</a:t>
                      </a:r>
                      <a:endParaRPr lang="en-US" sz="2400" dirty="0"/>
                    </a:p>
                  </a:txBody>
                  <a:tcPr>
                    <a:solidFill>
                      <a:srgbClr val="D6E3BD"/>
                    </a:solidFill>
                  </a:tcPr>
                </a:tc>
                <a:extLst>
                  <a:ext uri="{0D108BD9-81ED-4DB2-BD59-A6C34878D82A}">
                    <a16:rowId xmlns="" xmlns:a16="http://schemas.microsoft.com/office/drawing/2014/main" val="10004"/>
                  </a:ext>
                </a:extLst>
              </a:tr>
              <a:tr h="537308">
                <a:tc>
                  <a:txBody>
                    <a:bodyPr/>
                    <a:lstStyle/>
                    <a:p>
                      <a:r>
                        <a:rPr lang="en-US" sz="2400" dirty="0" smtClean="0"/>
                        <a:t>Pregnancy</a:t>
                      </a:r>
                      <a:endParaRPr lang="en-US" sz="2400" dirty="0"/>
                    </a:p>
                  </a:txBody>
                  <a:tcPr>
                    <a:solidFill>
                      <a:srgbClr val="D6E3BD"/>
                    </a:solidFill>
                  </a:tcPr>
                </a:tc>
                <a:tc>
                  <a:txBody>
                    <a:bodyPr/>
                    <a:lstStyle/>
                    <a:p>
                      <a:r>
                        <a:rPr lang="en-US" sz="2400" dirty="0" smtClean="0"/>
                        <a:t>1</a:t>
                      </a:r>
                      <a:endParaRPr lang="en-US" sz="2400" dirty="0"/>
                    </a:p>
                  </a:txBody>
                  <a:tcPr>
                    <a:solidFill>
                      <a:srgbClr val="D6E3BD"/>
                    </a:solidFill>
                  </a:tcPr>
                </a:tc>
                <a:extLst>
                  <a:ext uri="{0D108BD9-81ED-4DB2-BD59-A6C34878D82A}">
                    <a16:rowId xmlns="" xmlns:a16="http://schemas.microsoft.com/office/drawing/2014/main" val="10005"/>
                  </a:ext>
                </a:extLst>
              </a:tr>
              <a:tr h="537308">
                <a:tc>
                  <a:txBody>
                    <a:bodyPr/>
                    <a:lstStyle/>
                    <a:p>
                      <a:r>
                        <a:rPr lang="en-US" sz="2400" dirty="0" smtClean="0"/>
                        <a:t>Obesity</a:t>
                      </a:r>
                      <a:r>
                        <a:rPr lang="en-US" sz="2400" baseline="0" dirty="0" smtClean="0"/>
                        <a:t> (BMI &gt; 25 kg/m2)</a:t>
                      </a:r>
                      <a:endParaRPr lang="en-US" sz="2400" dirty="0"/>
                    </a:p>
                  </a:txBody>
                  <a:tcPr>
                    <a:solidFill>
                      <a:srgbClr val="D6E3BD"/>
                    </a:solidFill>
                  </a:tcPr>
                </a:tc>
                <a:tc>
                  <a:txBody>
                    <a:bodyPr/>
                    <a:lstStyle/>
                    <a:p>
                      <a:r>
                        <a:rPr lang="en-US" sz="2400" dirty="0" smtClean="0"/>
                        <a:t>1</a:t>
                      </a:r>
                      <a:endParaRPr lang="en-US" sz="2400" dirty="0"/>
                    </a:p>
                  </a:txBody>
                  <a:tcPr>
                    <a:solidFill>
                      <a:srgbClr val="D6E3BD"/>
                    </a:solidFill>
                  </a:tcPr>
                </a:tc>
                <a:extLst>
                  <a:ext uri="{0D108BD9-81ED-4DB2-BD59-A6C34878D82A}">
                    <a16:rowId xmlns="" xmlns:a16="http://schemas.microsoft.com/office/drawing/2014/main" val="10006"/>
                  </a:ext>
                </a:extLst>
              </a:tr>
            </a:tbl>
          </a:graphicData>
        </a:graphic>
      </p:graphicFrame>
      <p:sp>
        <p:nvSpPr>
          <p:cNvPr id="2" name="Rectangle 1"/>
          <p:cNvSpPr/>
          <p:nvPr/>
        </p:nvSpPr>
        <p:spPr>
          <a:xfrm>
            <a:off x="-152400" y="6172200"/>
            <a:ext cx="5791200" cy="246221"/>
          </a:xfrm>
          <a:prstGeom prst="rect">
            <a:avLst/>
          </a:prstGeom>
        </p:spPr>
        <p:txBody>
          <a:bodyPr wrap="square">
            <a:spAutoFit/>
          </a:bodyPr>
          <a:lstStyle/>
          <a:p>
            <a:r>
              <a:rPr lang="en-US" sz="1000" dirty="0" err="1">
                <a:latin typeface="Arial" charset="0"/>
                <a:cs typeface="ＭＳ Ｐゴシック" charset="0"/>
              </a:rPr>
              <a:t>Barbar</a:t>
            </a:r>
            <a:r>
              <a:rPr lang="en-US" sz="1000" dirty="0">
                <a:latin typeface="Arial" charset="0"/>
                <a:cs typeface="ＭＳ Ｐゴシック" charset="0"/>
              </a:rPr>
              <a:t>, </a:t>
            </a:r>
            <a:r>
              <a:rPr lang="en-US" sz="1000" dirty="0" err="1">
                <a:latin typeface="Arial" charset="0"/>
                <a:cs typeface="ＭＳ Ｐゴシック" charset="0"/>
              </a:rPr>
              <a:t>Noventa</a:t>
            </a:r>
            <a:r>
              <a:rPr lang="en-US" sz="1000" dirty="0">
                <a:latin typeface="Arial" charset="0"/>
                <a:cs typeface="ＭＳ Ｐゴシック" charset="0"/>
              </a:rPr>
              <a:t> et al. 2010; </a:t>
            </a:r>
            <a:r>
              <a:rPr lang="en-US" sz="1000" dirty="0" err="1">
                <a:latin typeface="Arial" charset="0"/>
                <a:cs typeface="ＭＳ Ｐゴシック" charset="0"/>
              </a:rPr>
              <a:t>D’Alton</a:t>
            </a:r>
            <a:r>
              <a:rPr lang="en-US" sz="1000" dirty="0">
                <a:latin typeface="Arial" charset="0"/>
                <a:cs typeface="ＭＳ Ｐゴシック" charset="0"/>
              </a:rPr>
              <a:t>, Friedman et al. 2016; Harris, </a:t>
            </a:r>
            <a:r>
              <a:rPr lang="en-US" sz="1000" dirty="0" err="1">
                <a:latin typeface="Arial" charset="0"/>
                <a:cs typeface="ＭＳ Ｐゴシック" charset="0"/>
              </a:rPr>
              <a:t>Sulmers</a:t>
            </a:r>
            <a:r>
              <a:rPr lang="en-US" sz="1000" dirty="0">
                <a:latin typeface="Arial" charset="0"/>
                <a:cs typeface="ＭＳ Ｐゴシック" charset="0"/>
              </a:rPr>
              <a:t> et al. 2016</a:t>
            </a:r>
          </a:p>
        </p:txBody>
      </p:sp>
    </p:spTree>
    <p:extLst>
      <p:ext uri="{BB962C8B-B14F-4D97-AF65-F5344CB8AC3E}">
        <p14:creationId xmlns:p14="http://schemas.microsoft.com/office/powerpoint/2010/main" val="1802021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OSPITALIZED &gt; 3 days 12-18 increased VTE risk&#10;HOSPITALIZED &lt; 3 days  4 times increased VTE risk &#10;"/>
          <p:cNvSpPr/>
          <p:nvPr/>
        </p:nvSpPr>
        <p:spPr bwMode="auto">
          <a:xfrm>
            <a:off x="338889" y="2252133"/>
            <a:ext cx="8001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 name="Content Placeholder 2" descr="A chart depicting antepartum hospital admissions and the increasing V T E risk associated with hospital stays"/>
          <p:cNvSpPr>
            <a:spLocks noGrp="1"/>
          </p:cNvSpPr>
          <p:nvPr>
            <p:ph idx="1"/>
          </p:nvPr>
        </p:nvSpPr>
        <p:spPr>
          <a:xfrm>
            <a:off x="224589" y="1447800"/>
            <a:ext cx="8229600" cy="3810000"/>
          </a:xfrm>
        </p:spPr>
        <p:txBody>
          <a:bodyPr/>
          <a:lstStyle/>
          <a:p>
            <a:pPr eaLnBrk="1" fontAlgn="auto" hangingPunct="1">
              <a:spcAft>
                <a:spcPts val="0"/>
              </a:spcAft>
              <a:buSzTx/>
            </a:pPr>
            <a:r>
              <a:rPr lang="en-US" sz="2300" kern="1200" dirty="0">
                <a:solidFill>
                  <a:prstClr val="black"/>
                </a:solidFill>
                <a:ea typeface="+mn-ea"/>
                <a:cs typeface="+mn-cs"/>
              </a:rPr>
              <a:t>TWO LARGE COHORTS </a:t>
            </a:r>
            <a:r>
              <a:rPr lang="en-US" sz="2300" kern="1200" dirty="0" smtClean="0">
                <a:solidFill>
                  <a:prstClr val="black"/>
                </a:solidFill>
                <a:ea typeface="+mn-ea"/>
                <a:cs typeface="+mn-cs"/>
              </a:rPr>
              <a:t>with SIMILAR RESULTS:</a:t>
            </a:r>
          </a:p>
          <a:p>
            <a:pPr marL="0" lvl="0" indent="0" eaLnBrk="1" fontAlgn="auto" hangingPunct="1">
              <a:spcAft>
                <a:spcPts val="0"/>
              </a:spcAft>
              <a:buSzTx/>
              <a:buNone/>
            </a:pPr>
            <a:endParaRPr lang="en-US" sz="2300" kern="1200" dirty="0" smtClean="0">
              <a:solidFill>
                <a:prstClr val="black"/>
              </a:solidFill>
              <a:ea typeface="+mn-ea"/>
              <a:cs typeface="+mn-cs"/>
            </a:endParaRPr>
          </a:p>
          <a:p>
            <a:pPr marL="574675" lvl="1" indent="-355600" eaLnBrk="1" fontAlgn="auto" hangingPunct="1">
              <a:spcAft>
                <a:spcPts val="0"/>
              </a:spcAft>
              <a:buSzPct val="150000"/>
              <a:buFont typeface="Wingdings" panose="05000000000000000000" pitchFamily="2" charset="2"/>
              <a:buChar char="§"/>
            </a:pPr>
            <a:r>
              <a:rPr lang="en-US" sz="2300" b="1" kern="1200" dirty="0" smtClean="0">
                <a:solidFill>
                  <a:prstClr val="black"/>
                </a:solidFill>
                <a:ea typeface="+mn-ea"/>
                <a:cs typeface="+mn-cs"/>
              </a:rPr>
              <a:t>HOSPITALIZED </a:t>
            </a:r>
            <a:r>
              <a:rPr lang="en-US" sz="2300" b="1" u="sng" kern="1200" dirty="0" smtClean="0">
                <a:solidFill>
                  <a:prstClr val="black"/>
                </a:solidFill>
                <a:ea typeface="+mn-ea"/>
                <a:cs typeface="+mn-cs"/>
              </a:rPr>
              <a:t>&gt;</a:t>
            </a:r>
            <a:r>
              <a:rPr lang="en-US" sz="2300" b="1" kern="1200" dirty="0" smtClean="0">
                <a:solidFill>
                  <a:prstClr val="black"/>
                </a:solidFill>
                <a:ea typeface="+mn-ea"/>
                <a:cs typeface="+mn-cs"/>
              </a:rPr>
              <a:t> 3 days 12-18 increased VTE risk</a:t>
            </a:r>
          </a:p>
          <a:p>
            <a:pPr marL="574675" lvl="1" indent="-355600" eaLnBrk="1" fontAlgn="auto" hangingPunct="1">
              <a:spcAft>
                <a:spcPts val="0"/>
              </a:spcAft>
              <a:buSzPct val="150000"/>
              <a:buFont typeface="Wingdings" panose="05000000000000000000" pitchFamily="2" charset="2"/>
              <a:buChar char="§"/>
            </a:pPr>
            <a:r>
              <a:rPr lang="en-US" sz="2300" b="1" kern="1200" dirty="0" smtClean="0">
                <a:solidFill>
                  <a:prstClr val="black"/>
                </a:solidFill>
                <a:ea typeface="+mn-ea"/>
                <a:cs typeface="+mn-cs"/>
              </a:rPr>
              <a:t>HOSPITALIZED </a:t>
            </a:r>
            <a:r>
              <a:rPr lang="en-US" sz="2300" b="1" kern="1200" dirty="0">
                <a:solidFill>
                  <a:prstClr val="black"/>
                </a:solidFill>
                <a:ea typeface="+mn-ea"/>
                <a:cs typeface="+mn-cs"/>
              </a:rPr>
              <a:t>&lt; 3 days </a:t>
            </a:r>
            <a:r>
              <a:rPr lang="en-US" sz="2300" b="1" kern="1200" dirty="0" smtClean="0">
                <a:solidFill>
                  <a:prstClr val="black"/>
                </a:solidFill>
                <a:ea typeface="+mn-ea"/>
                <a:cs typeface="+mn-cs"/>
              </a:rPr>
              <a:t> </a:t>
            </a:r>
            <a:r>
              <a:rPr lang="en-US" sz="2300" b="1" kern="1200" dirty="0">
                <a:solidFill>
                  <a:prstClr val="black">
                    <a:lumMod val="95000"/>
                  </a:prstClr>
                </a:solidFill>
                <a:ea typeface="+mn-ea"/>
                <a:cs typeface="+mn-cs"/>
              </a:rPr>
              <a:t>4 times </a:t>
            </a:r>
            <a:r>
              <a:rPr lang="en-US" sz="2300" b="1" kern="1200" dirty="0" smtClean="0">
                <a:solidFill>
                  <a:prstClr val="black"/>
                </a:solidFill>
                <a:ea typeface="+mn-ea"/>
                <a:cs typeface="+mn-cs"/>
              </a:rPr>
              <a:t>increased</a:t>
            </a:r>
            <a:r>
              <a:rPr lang="en-US" sz="2300" b="1" kern="1200" dirty="0" smtClean="0">
                <a:solidFill>
                  <a:srgbClr val="68FF2D"/>
                </a:solidFill>
                <a:ea typeface="+mn-ea"/>
                <a:cs typeface="+mn-cs"/>
              </a:rPr>
              <a:t> </a:t>
            </a:r>
            <a:r>
              <a:rPr lang="en-US" sz="2300" b="1" kern="1200" dirty="0">
                <a:solidFill>
                  <a:prstClr val="black"/>
                </a:solidFill>
                <a:ea typeface="+mn-ea"/>
                <a:cs typeface="+mn-cs"/>
              </a:rPr>
              <a:t>VTE risk </a:t>
            </a:r>
          </a:p>
          <a:p>
            <a:pPr lvl="0" eaLnBrk="1" fontAlgn="auto" hangingPunct="1">
              <a:spcAft>
                <a:spcPts val="0"/>
              </a:spcAft>
              <a:buSzTx/>
              <a:buFont typeface="Wingdings" panose="05000000000000000000" pitchFamily="2" charset="2"/>
              <a:buChar char="q"/>
            </a:pPr>
            <a:endParaRPr lang="en-US" sz="2300" kern="1200" dirty="0" smtClean="0">
              <a:solidFill>
                <a:prstClr val="black"/>
              </a:solidFill>
              <a:ea typeface="+mn-ea"/>
              <a:cs typeface="+mn-cs"/>
            </a:endParaRPr>
          </a:p>
          <a:p>
            <a:pPr eaLnBrk="1" fontAlgn="auto" hangingPunct="1">
              <a:spcAft>
                <a:spcPts val="0"/>
              </a:spcAft>
              <a:buSzTx/>
            </a:pPr>
            <a:r>
              <a:rPr lang="en-US" sz="2300" kern="1200" dirty="0" smtClean="0">
                <a:solidFill>
                  <a:prstClr val="black"/>
                </a:solidFill>
                <a:ea typeface="+mn-ea"/>
                <a:cs typeface="+mn-cs"/>
              </a:rPr>
              <a:t>VTE </a:t>
            </a:r>
            <a:r>
              <a:rPr lang="en-US" sz="2300" kern="1200" dirty="0">
                <a:solidFill>
                  <a:prstClr val="black"/>
                </a:solidFill>
                <a:ea typeface="+mn-ea"/>
                <a:cs typeface="+mn-cs"/>
              </a:rPr>
              <a:t>risk in hospitalized pregnant women approaches that of high-risk non-pregnant patients in whom VTE thromboprophylaxis is currently recommended such as those with prior events and high-risk </a:t>
            </a:r>
            <a:r>
              <a:rPr lang="en-US" sz="2300" kern="1200" dirty="0" smtClean="0">
                <a:solidFill>
                  <a:prstClr val="black"/>
                </a:solidFill>
                <a:ea typeface="+mn-ea"/>
                <a:cs typeface="+mn-cs"/>
              </a:rPr>
              <a:t>thrombophilia</a:t>
            </a:r>
            <a:endParaRPr lang="en-US" sz="2300" kern="1200" dirty="0">
              <a:solidFill>
                <a:prstClr val="black"/>
              </a:solidFill>
              <a:ea typeface="+mn-ea"/>
              <a:cs typeface="+mn-cs"/>
            </a:endParaRPr>
          </a:p>
        </p:txBody>
      </p:sp>
      <p:sp>
        <p:nvSpPr>
          <p:cNvPr id="2" name="Title 1"/>
          <p:cNvSpPr>
            <a:spLocks noGrp="1"/>
          </p:cNvSpPr>
          <p:nvPr>
            <p:ph type="title"/>
          </p:nvPr>
        </p:nvSpPr>
        <p:spPr>
          <a:xfrm>
            <a:off x="1143000" y="152400"/>
            <a:ext cx="6324600" cy="1143000"/>
          </a:xfrm>
          <a:noFill/>
        </p:spPr>
        <p:txBody>
          <a:bodyPr/>
          <a:lstStyle/>
          <a:p>
            <a:pPr algn="ctr"/>
            <a:r>
              <a:rPr lang="en-US" sz="3200" b="0" dirty="0" smtClean="0">
                <a:solidFill>
                  <a:srgbClr val="000000"/>
                </a:solidFill>
                <a:ea typeface="Calibri" panose="020F0502020204030204" pitchFamily="34" charset="0"/>
                <a:cs typeface="Times New Roman" panose="02020603050405020304" pitchFamily="18" charset="0"/>
              </a:rPr>
              <a:t>Antepartum Hospital Admission</a:t>
            </a:r>
            <a:endParaRPr lang="en-US" sz="3200" b="0" dirty="0"/>
          </a:p>
        </p:txBody>
      </p:sp>
      <p:sp>
        <p:nvSpPr>
          <p:cNvPr id="4" name="Rectangle 3"/>
          <p:cNvSpPr/>
          <p:nvPr/>
        </p:nvSpPr>
        <p:spPr>
          <a:xfrm>
            <a:off x="224589" y="6248400"/>
            <a:ext cx="8309811" cy="245003"/>
          </a:xfrm>
          <a:prstGeom prst="rect">
            <a:avLst/>
          </a:prstGeom>
        </p:spPr>
        <p:txBody>
          <a:bodyPr wrap="square">
            <a:spAutoFit/>
          </a:bodyPr>
          <a:lstStyle/>
          <a:p>
            <a:pPr marL="0" marR="0" algn="l">
              <a:lnSpc>
                <a:spcPct val="107000"/>
              </a:lnSpc>
              <a:spcBef>
                <a:spcPts val="0"/>
              </a:spcBef>
              <a:spcAft>
                <a:spcPts val="800"/>
              </a:spcAft>
            </a:pPr>
            <a:r>
              <a:rPr lang="en-US" sz="1000" dirty="0" smtClean="0">
                <a:latin typeface="+mn-lt"/>
                <a:ea typeface="Calibri" panose="020F0502020204030204" pitchFamily="34" charset="0"/>
                <a:cs typeface="Times New Roman" panose="02020603050405020304" pitchFamily="18" charset="0"/>
              </a:rPr>
              <a:t>Sultan</a:t>
            </a:r>
            <a:r>
              <a:rPr lang="en-US" sz="1000" dirty="0">
                <a:latin typeface="+mn-lt"/>
                <a:ea typeface="Calibri" panose="020F0502020204030204" pitchFamily="34" charset="0"/>
                <a:cs typeface="Times New Roman" panose="02020603050405020304" pitchFamily="18" charset="0"/>
              </a:rPr>
              <a:t>, et </a:t>
            </a:r>
            <a:r>
              <a:rPr lang="en-US" sz="1000" dirty="0" smtClean="0">
                <a:latin typeface="+mn-lt"/>
                <a:ea typeface="Calibri" panose="020F0502020204030204" pitchFamily="34" charset="0"/>
                <a:cs typeface="Times New Roman" panose="02020603050405020304" pitchFamily="18" charset="0"/>
              </a:rPr>
              <a:t>al</a:t>
            </a:r>
            <a:r>
              <a:rPr lang="en-US" sz="1000" dirty="0">
                <a:latin typeface="+mn-lt"/>
                <a:ea typeface="Calibri" panose="020F0502020204030204" pitchFamily="34" charset="0"/>
                <a:cs typeface="Times New Roman" panose="02020603050405020304" pitchFamily="18" charset="0"/>
              </a:rPr>
              <a:t>.</a:t>
            </a:r>
            <a:r>
              <a:rPr lang="en-US" sz="1000" dirty="0" smtClean="0">
                <a:latin typeface="+mn-lt"/>
                <a:ea typeface="Calibri" panose="020F0502020204030204" pitchFamily="34" charset="0"/>
                <a:cs typeface="Times New Roman" panose="02020603050405020304" pitchFamily="18" charset="0"/>
              </a:rPr>
              <a:t> </a:t>
            </a:r>
            <a:r>
              <a:rPr lang="en-US" sz="1000" dirty="0">
                <a:latin typeface="+mn-lt"/>
                <a:ea typeface="Calibri" panose="020F0502020204030204" pitchFamily="34" charset="0"/>
                <a:cs typeface="Times New Roman" panose="02020603050405020304" pitchFamily="18" charset="0"/>
              </a:rPr>
              <a:t>BMJ. (2013 Nov); 7: </a:t>
            </a:r>
            <a:r>
              <a:rPr lang="en-US" sz="1000" dirty="0" smtClean="0">
                <a:latin typeface="+mn-lt"/>
                <a:ea typeface="Calibri" panose="020F0502020204030204" pitchFamily="34" charset="0"/>
                <a:cs typeface="Times New Roman" panose="02020603050405020304" pitchFamily="18" charset="0"/>
              </a:rPr>
              <a:t>347, Virkus et. </a:t>
            </a:r>
            <a:r>
              <a:rPr lang="en-US" sz="1000" dirty="0">
                <a:latin typeface="+mn-lt"/>
                <a:ea typeface="Calibri" panose="020F0502020204030204" pitchFamily="34" charset="0"/>
                <a:cs typeface="Times New Roman" panose="02020603050405020304" pitchFamily="18" charset="0"/>
              </a:rPr>
              <a:t>al. </a:t>
            </a:r>
            <a:r>
              <a:rPr lang="en-US" sz="1000" dirty="0" smtClean="0">
                <a:latin typeface="+mn-lt"/>
                <a:ea typeface="Calibri" panose="020F0502020204030204" pitchFamily="34" charset="0"/>
                <a:cs typeface="Times New Roman" panose="02020603050405020304" pitchFamily="18" charset="0"/>
              </a:rPr>
              <a:t>2014 PLoS </a:t>
            </a:r>
            <a:r>
              <a:rPr lang="en-US" sz="1000" dirty="0">
                <a:latin typeface="+mn-lt"/>
                <a:ea typeface="Calibri" panose="020F0502020204030204" pitchFamily="34" charset="0"/>
                <a:cs typeface="Times New Roman" panose="02020603050405020304" pitchFamily="18" charset="0"/>
              </a:rPr>
              <a:t>ONE 9(5): e96495. doi:10.1371/journal.pone.0096495</a:t>
            </a:r>
            <a:endParaRPr lang="en-US" sz="1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862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52400"/>
            <a:ext cx="5867400" cy="1143000"/>
          </a:xfrm>
          <a:noFill/>
        </p:spPr>
        <p:txBody>
          <a:bodyPr/>
          <a:lstStyle/>
          <a:p>
            <a:pPr algn="ctr"/>
            <a:r>
              <a:rPr lang="en-US" sz="3200" b="0" dirty="0" smtClean="0">
                <a:solidFill>
                  <a:srgbClr val="000000"/>
                </a:solidFill>
                <a:ea typeface="Calibri" panose="020F0502020204030204" pitchFamily="34" charset="0"/>
                <a:cs typeface="Times New Roman" panose="02020603050405020304" pitchFamily="18" charset="0"/>
              </a:rPr>
              <a:t>Antepartum Hospital Admission</a:t>
            </a:r>
            <a:endParaRPr lang="en-US" b="0" dirty="0"/>
          </a:p>
        </p:txBody>
      </p:sp>
      <p:sp>
        <p:nvSpPr>
          <p:cNvPr id="5" name="TextBox 4"/>
          <p:cNvSpPr txBox="1"/>
          <p:nvPr/>
        </p:nvSpPr>
        <p:spPr>
          <a:xfrm>
            <a:off x="1663700" y="1429434"/>
            <a:ext cx="5334000" cy="646331"/>
          </a:xfrm>
          <a:prstGeom prst="rect">
            <a:avLst/>
          </a:prstGeom>
          <a:solidFill>
            <a:srgbClr val="D6E3BD"/>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b="1" dirty="0">
                <a:solidFill>
                  <a:schemeClr val="tx1"/>
                </a:solidFill>
              </a:rPr>
              <a:t>Encourage Ambulation</a:t>
            </a:r>
          </a:p>
        </p:txBody>
      </p:sp>
      <p:sp>
        <p:nvSpPr>
          <p:cNvPr id="6" name="Content Placeholder 5"/>
          <p:cNvSpPr>
            <a:spLocks noGrp="1"/>
          </p:cNvSpPr>
          <p:nvPr>
            <p:ph idx="1"/>
          </p:nvPr>
        </p:nvSpPr>
        <p:spPr>
          <a:xfrm>
            <a:off x="800100" y="2370982"/>
            <a:ext cx="7543800" cy="3239869"/>
          </a:xfrm>
        </p:spPr>
        <p:txBody>
          <a:bodyPr/>
          <a:lstStyle/>
          <a:p>
            <a:r>
              <a:rPr lang="en-US" sz="2800" dirty="0" smtClean="0"/>
              <a:t>All women hospitalized </a:t>
            </a:r>
            <a:r>
              <a:rPr lang="en-US" sz="2800" dirty="0"/>
              <a:t>antepartum </a:t>
            </a:r>
            <a:r>
              <a:rPr lang="en-US" sz="2800" dirty="0" smtClean="0"/>
              <a:t>should </a:t>
            </a:r>
            <a:r>
              <a:rPr lang="en-US" sz="2800" dirty="0"/>
              <a:t>be encouraged to:</a:t>
            </a:r>
          </a:p>
          <a:p>
            <a:pPr lvl="1"/>
            <a:r>
              <a:rPr lang="en-US" sz="2400" dirty="0"/>
              <a:t>Maintain Full Ambulation</a:t>
            </a:r>
          </a:p>
          <a:p>
            <a:pPr lvl="1"/>
            <a:r>
              <a:rPr lang="en-US" sz="2400" dirty="0"/>
              <a:t>Ensure Hydration</a:t>
            </a:r>
          </a:p>
          <a:p>
            <a:pPr lvl="1"/>
            <a:r>
              <a:rPr lang="en-US" sz="2400" b="1" dirty="0"/>
              <a:t>Utilize Mechanical Prophylaxis </a:t>
            </a:r>
            <a:r>
              <a:rPr lang="en-US" sz="2400" dirty="0"/>
              <a:t>(knee length sequential compression devices) while in </a:t>
            </a:r>
            <a:r>
              <a:rPr lang="en-US" sz="2400" dirty="0" smtClean="0"/>
              <a:t>bed</a:t>
            </a:r>
            <a:endParaRPr lang="en-US" sz="2400" dirty="0"/>
          </a:p>
        </p:txBody>
      </p:sp>
      <p:sp>
        <p:nvSpPr>
          <p:cNvPr id="7" name="Rectangle 6"/>
          <p:cNvSpPr/>
          <p:nvPr/>
        </p:nvSpPr>
        <p:spPr>
          <a:xfrm>
            <a:off x="228600" y="5855269"/>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20538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44" y="98695"/>
            <a:ext cx="5867400" cy="1285292"/>
          </a:xfrm>
          <a:noFill/>
        </p:spPr>
        <p:txBody>
          <a:bodyPr/>
          <a:lstStyle/>
          <a:p>
            <a:pPr algn="ctr"/>
            <a:r>
              <a:rPr lang="en-US" sz="3200" b="0" dirty="0" smtClean="0">
                <a:solidFill>
                  <a:srgbClr val="000000"/>
                </a:solidFill>
                <a:ea typeface="Calibri" panose="020F0502020204030204" pitchFamily="34" charset="0"/>
                <a:cs typeface="Times New Roman" panose="02020603050405020304" pitchFamily="18" charset="0"/>
              </a:rPr>
              <a:t>Antepartum Hospital Admission</a:t>
            </a:r>
            <a:endParaRPr lang="en-US" b="0" dirty="0"/>
          </a:p>
        </p:txBody>
      </p:sp>
      <p:sp>
        <p:nvSpPr>
          <p:cNvPr id="4" name="Rectangle 3"/>
          <p:cNvSpPr/>
          <p:nvPr/>
        </p:nvSpPr>
        <p:spPr>
          <a:xfrm>
            <a:off x="222044" y="6215390"/>
            <a:ext cx="3435556" cy="261610"/>
          </a:xfrm>
          <a:prstGeom prst="rect">
            <a:avLst/>
          </a:prstGeom>
        </p:spPr>
        <p:txBody>
          <a:bodyPr wrap="none">
            <a:spAutoFit/>
          </a:bodyPr>
          <a:lstStyle/>
          <a:p>
            <a:pPr marL="0" marR="0">
              <a:spcBef>
                <a:spcPts val="0"/>
              </a:spcBef>
              <a:spcAft>
                <a:spcPts val="1200"/>
              </a:spcAft>
            </a:pPr>
            <a:r>
              <a:rPr lang="en-US" sz="1100" dirty="0" smtClean="0">
                <a:latin typeface="+mn-lt"/>
              </a:rPr>
              <a:t>Pashikanti 2012 et al, </a:t>
            </a:r>
            <a:r>
              <a:rPr lang="en-US" sz="1100" u="sng" dirty="0" smtClean="0">
                <a:latin typeface="+mn-lt"/>
                <a:ea typeface="Cambria" panose="02040503050406030204" pitchFamily="18" charset="0"/>
                <a:cs typeface="Times New Roman" panose="02020603050405020304" pitchFamily="18" charset="0"/>
              </a:rPr>
              <a:t>Clin </a:t>
            </a:r>
            <a:r>
              <a:rPr lang="en-US" sz="1100" u="sng" dirty="0">
                <a:latin typeface="+mn-lt"/>
                <a:ea typeface="Cambria" panose="02040503050406030204" pitchFamily="18" charset="0"/>
                <a:cs typeface="Times New Roman" panose="02020603050405020304" pitchFamily="18" charset="0"/>
              </a:rPr>
              <a:t>Nurse Spec</a:t>
            </a:r>
            <a:r>
              <a:rPr lang="en-US" sz="1100" dirty="0">
                <a:latin typeface="+mn-lt"/>
                <a:ea typeface="Cambria" panose="02040503050406030204" pitchFamily="18" charset="0"/>
                <a:cs typeface="Times New Roman" panose="02020603050405020304" pitchFamily="18" charset="0"/>
              </a:rPr>
              <a:t> 26(2): 87-94</a:t>
            </a:r>
            <a:r>
              <a:rPr lang="en-US" sz="1100" dirty="0" smtClean="0">
                <a:latin typeface="+mn-lt"/>
                <a:ea typeface="Cambria" panose="02040503050406030204" pitchFamily="18" charset="0"/>
                <a:cs typeface="Times New Roman" panose="02020603050405020304" pitchFamily="18" charset="0"/>
              </a:rPr>
              <a:t>.</a:t>
            </a:r>
            <a:endParaRPr lang="en-US" sz="1100" dirty="0">
              <a:effectLst/>
              <a:latin typeface="+mn-lt"/>
              <a:ea typeface="Cambria" panose="02040503050406030204" pitchFamily="18" charset="0"/>
              <a:cs typeface="Times New Roman" panose="02020603050405020304" pitchFamily="18" charset="0"/>
            </a:endParaRPr>
          </a:p>
        </p:txBody>
      </p:sp>
      <p:sp>
        <p:nvSpPr>
          <p:cNvPr id="5" name="TextBox 4"/>
          <p:cNvSpPr txBox="1"/>
          <p:nvPr/>
        </p:nvSpPr>
        <p:spPr>
          <a:xfrm>
            <a:off x="1822244" y="1283187"/>
            <a:ext cx="5334000" cy="646331"/>
          </a:xfrm>
          <a:prstGeom prst="rect">
            <a:avLst/>
          </a:prstGeom>
          <a:solidFill>
            <a:srgbClr val="D6E3BD"/>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b="1" dirty="0">
                <a:solidFill>
                  <a:schemeClr val="tx1"/>
                </a:solidFill>
              </a:rPr>
              <a:t>Encourage Ambulation</a:t>
            </a:r>
          </a:p>
        </p:txBody>
      </p:sp>
      <p:sp>
        <p:nvSpPr>
          <p:cNvPr id="3" name="Content Placeholder 2"/>
          <p:cNvSpPr>
            <a:spLocks noGrp="1"/>
          </p:cNvSpPr>
          <p:nvPr>
            <p:ph idx="1"/>
          </p:nvPr>
        </p:nvSpPr>
        <p:spPr>
          <a:xfrm>
            <a:off x="569177" y="2150431"/>
            <a:ext cx="8153400" cy="2528129"/>
          </a:xfrm>
        </p:spPr>
        <p:txBody>
          <a:bodyPr/>
          <a:lstStyle/>
          <a:p>
            <a:pPr>
              <a:buSzPct val="90000"/>
            </a:pPr>
            <a:r>
              <a:rPr lang="en-US" sz="2800" dirty="0" smtClean="0">
                <a:latin typeface="Helvetica" panose="020B0604020202020204" pitchFamily="34" charset="0"/>
                <a:ea typeface="Calibri" panose="020F0502020204030204" pitchFamily="34" charset="0"/>
                <a:cs typeface="Times New Roman" panose="02020603050405020304" pitchFamily="18" charset="0"/>
              </a:rPr>
              <a:t>Specific </a:t>
            </a:r>
            <a:r>
              <a:rPr lang="en-US" sz="2800" dirty="0">
                <a:latin typeface="Helvetica" panose="020B0604020202020204" pitchFamily="34" charset="0"/>
                <a:ea typeface="Calibri" panose="020F0502020204030204" pitchFamily="34" charset="0"/>
                <a:cs typeface="Times New Roman" panose="02020603050405020304" pitchFamily="18" charset="0"/>
              </a:rPr>
              <a:t>activity levels should be </a:t>
            </a:r>
            <a:r>
              <a:rPr lang="en-US" sz="2800" dirty="0" smtClean="0">
                <a:latin typeface="Helvetica" panose="020B0604020202020204" pitchFamily="34" charset="0"/>
                <a:ea typeface="Calibri" panose="020F0502020204030204" pitchFamily="34" charset="0"/>
                <a:cs typeface="Times New Roman" panose="02020603050405020304" pitchFamily="18" charset="0"/>
              </a:rPr>
              <a:t>individualized</a:t>
            </a:r>
          </a:p>
          <a:p>
            <a:pPr lvl="1">
              <a:buClr>
                <a:schemeClr val="bg2"/>
              </a:buClr>
              <a:buSzPct val="90000"/>
            </a:pPr>
            <a:r>
              <a:rPr lang="en-US" sz="2400" dirty="0" smtClean="0">
                <a:latin typeface="Helvetica" panose="020B0604020202020204" pitchFamily="34" charset="0"/>
                <a:ea typeface="Calibri" panose="020F0502020204030204" pitchFamily="34" charset="0"/>
                <a:cs typeface="Times New Roman" panose="02020603050405020304" pitchFamily="18" charset="0"/>
              </a:rPr>
              <a:t>Use </a:t>
            </a:r>
            <a:r>
              <a:rPr lang="en-US" sz="2400" dirty="0">
                <a:latin typeface="Helvetica" panose="020B0604020202020204" pitchFamily="34" charset="0"/>
                <a:ea typeface="Calibri" panose="020F0502020204030204" pitchFamily="34" charset="0"/>
                <a:cs typeface="Times New Roman" panose="02020603050405020304" pitchFamily="18" charset="0"/>
              </a:rPr>
              <a:t>of specific goals, such as “ambulate every hour while awake,” will make implementation more </a:t>
            </a:r>
            <a:r>
              <a:rPr lang="en-US" sz="2400" dirty="0" smtClean="0">
                <a:latin typeface="Helvetica" panose="020B0604020202020204" pitchFamily="34" charset="0"/>
                <a:ea typeface="Calibri" panose="020F0502020204030204" pitchFamily="34" charset="0"/>
                <a:cs typeface="Times New Roman" panose="02020603050405020304" pitchFamily="18" charset="0"/>
              </a:rPr>
              <a:t>successful</a:t>
            </a:r>
          </a:p>
          <a:p>
            <a:pPr>
              <a:buSzPct val="90000"/>
            </a:pPr>
            <a:r>
              <a:rPr lang="en-US" sz="2800" dirty="0" smtClean="0">
                <a:latin typeface="Helvetica" panose="020B0604020202020204" pitchFamily="34" charset="0"/>
                <a:ea typeface="Calibri" panose="020F0502020204030204" pitchFamily="34" charset="0"/>
                <a:cs typeface="Times New Roman" panose="02020603050405020304" pitchFamily="18" charset="0"/>
              </a:rPr>
              <a:t>A </a:t>
            </a:r>
            <a:r>
              <a:rPr lang="en-US" sz="2800" dirty="0">
                <a:latin typeface="Helvetica" panose="020B0604020202020204" pitchFamily="34" charset="0"/>
                <a:ea typeface="Calibri" panose="020F0502020204030204" pitchFamily="34" charset="0"/>
                <a:cs typeface="Times New Roman" panose="02020603050405020304" pitchFamily="18" charset="0"/>
              </a:rPr>
              <a:t>recent review found that the greatest impact of early ambulation was achieved with the use of structured and standardized mobility protocols</a:t>
            </a:r>
            <a:endParaRPr lang="en-US" sz="2800" dirty="0"/>
          </a:p>
        </p:txBody>
      </p:sp>
      <p:sp>
        <p:nvSpPr>
          <p:cNvPr id="6" name="Rectangle 5"/>
          <p:cNvSpPr/>
          <p:nvPr/>
        </p:nvSpPr>
        <p:spPr>
          <a:xfrm>
            <a:off x="222044" y="5669859"/>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5717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hape 127"/>
          <p:cNvSpPr>
            <a:spLocks noChangeArrowheads="1"/>
          </p:cNvSpPr>
          <p:nvPr/>
        </p:nvSpPr>
        <p:spPr bwMode="auto">
          <a:xfrm>
            <a:off x="1011238" y="1727200"/>
            <a:ext cx="7261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2400" dirty="0">
                <a:solidFill>
                  <a:schemeClr val="bg1"/>
                </a:solidFill>
                <a:latin typeface="Trebuchet MS" panose="020B0603020202020204" pitchFamily="34" charset="0"/>
                <a:sym typeface="Trebuchet MS" panose="020B0603020202020204" pitchFamily="34" charset="0"/>
              </a:rPr>
              <a:t> All patients:</a:t>
            </a:r>
          </a:p>
        </p:txBody>
      </p:sp>
      <p:sp>
        <p:nvSpPr>
          <p:cNvPr id="94213" name="Title 1"/>
          <p:cNvSpPr>
            <a:spLocks noGrp="1"/>
          </p:cNvSpPr>
          <p:nvPr>
            <p:ph type="title"/>
          </p:nvPr>
        </p:nvSpPr>
        <p:spPr>
          <a:xfrm>
            <a:off x="1385889" y="316739"/>
            <a:ext cx="6310311" cy="960669"/>
          </a:xfrm>
          <a:noFill/>
        </p:spPr>
        <p:txBody>
          <a:bodyPr/>
          <a:lstStyle/>
          <a:p>
            <a:pPr algn="ctr"/>
            <a:r>
              <a:rPr lang="en-US" sz="2800" b="0" dirty="0" smtClean="0"/>
              <a:t/>
            </a:r>
            <a:br>
              <a:rPr lang="en-US" sz="2800" b="0" dirty="0" smtClean="0"/>
            </a:br>
            <a:r>
              <a:rPr lang="en-US" sz="3200" b="0" dirty="0" smtClean="0"/>
              <a:t>Antepartum </a:t>
            </a:r>
            <a:r>
              <a:rPr lang="en-US" sz="3200" b="0" dirty="0"/>
              <a:t>Admission </a:t>
            </a:r>
            <a:r>
              <a:rPr lang="en-US" sz="3200" b="0" dirty="0" smtClean="0"/>
              <a:t/>
            </a:r>
            <a:br>
              <a:rPr lang="en-US" sz="3200" b="0" dirty="0" smtClean="0"/>
            </a:br>
            <a:r>
              <a:rPr lang="en-US" sz="3200" b="0" dirty="0" smtClean="0"/>
              <a:t>Risk Assessment (part 1)</a:t>
            </a:r>
            <a:r>
              <a:rPr lang="en-US" sz="4000" b="0" dirty="0"/>
              <a:t/>
            </a:r>
            <a:br>
              <a:rPr lang="en-US" sz="4000" b="0" dirty="0"/>
            </a:br>
            <a:endParaRPr lang="en-US" altLang="en-US" sz="4000" b="0" dirty="0" smtClean="0">
              <a:solidFill>
                <a:srgbClr val="000090"/>
              </a:solidFill>
            </a:endParaRPr>
          </a:p>
        </p:txBody>
      </p:sp>
      <p:graphicFrame>
        <p:nvGraphicFramePr>
          <p:cNvPr id="6" name="Table 5" descr="Antepartum Admission Risk Assessment  part 1"/>
          <p:cNvGraphicFramePr>
            <a:graphicFrameLocks noGrp="1"/>
          </p:cNvGraphicFramePr>
          <p:nvPr>
            <p:extLst>
              <p:ext uri="{D42A27DB-BD31-4B8C-83A1-F6EECF244321}">
                <p14:modId xmlns:p14="http://schemas.microsoft.com/office/powerpoint/2010/main" val="813695461"/>
              </p:ext>
            </p:extLst>
          </p:nvPr>
        </p:nvGraphicFramePr>
        <p:xfrm>
          <a:off x="3" y="1461030"/>
          <a:ext cx="9141417" cy="1205970"/>
        </p:xfrm>
        <a:graphic>
          <a:graphicData uri="http://schemas.openxmlformats.org/drawingml/2006/table">
            <a:tbl>
              <a:tblPr firstRow="1" firstCol="1" bandRow="1">
                <a:tableStyleId>{5C22544A-7EE6-4342-B048-85BDC9FD1C3A}</a:tableStyleId>
              </a:tblPr>
              <a:tblGrid>
                <a:gridCol w="3808922">
                  <a:extLst>
                    <a:ext uri="{9D8B030D-6E8A-4147-A177-3AD203B41FA5}">
                      <a16:colId xmlns="" xmlns:a16="http://schemas.microsoft.com/office/drawing/2014/main" val="20000"/>
                    </a:ext>
                  </a:extLst>
                </a:gridCol>
                <a:gridCol w="1318221">
                  <a:extLst>
                    <a:ext uri="{9D8B030D-6E8A-4147-A177-3AD203B41FA5}">
                      <a16:colId xmlns="" xmlns:a16="http://schemas.microsoft.com/office/drawing/2014/main" val="20001"/>
                    </a:ext>
                  </a:extLst>
                </a:gridCol>
                <a:gridCol w="4014274">
                  <a:extLst>
                    <a:ext uri="{9D8B030D-6E8A-4147-A177-3AD203B41FA5}">
                      <a16:colId xmlns="" xmlns:a16="http://schemas.microsoft.com/office/drawing/2014/main" val="20002"/>
                    </a:ext>
                  </a:extLst>
                </a:gridCol>
              </a:tblGrid>
              <a:tr h="755179">
                <a:tc>
                  <a:txBody>
                    <a:bodyPr/>
                    <a:lstStyle/>
                    <a:p>
                      <a:pPr marL="0" marR="0" algn="ctr">
                        <a:spcBef>
                          <a:spcPts val="500"/>
                        </a:spcBef>
                        <a:spcAft>
                          <a:spcPts val="500"/>
                        </a:spcAft>
                      </a:pPr>
                      <a:r>
                        <a:rPr lang="en-US" sz="2400" dirty="0">
                          <a:solidFill>
                            <a:schemeClr val="tx1"/>
                          </a:solidFill>
                          <a:effectLst/>
                        </a:rPr>
                        <a:t>Clinical History</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Risk Level</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Anticoagulation</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extLst>
                  <a:ext uri="{0D108BD9-81ED-4DB2-BD59-A6C34878D82A}">
                    <a16:rowId xmlns="" xmlns:a16="http://schemas.microsoft.com/office/drawing/2014/main" val="10000"/>
                  </a:ext>
                </a:extLst>
              </a:tr>
              <a:tr h="450791">
                <a:tc gridSpan="3">
                  <a:txBody>
                    <a:bodyPr/>
                    <a:lstStyle/>
                    <a:p>
                      <a:pPr marL="0" marR="0" algn="ctr">
                        <a:spcBef>
                          <a:spcPts val="500"/>
                        </a:spcBef>
                        <a:spcAft>
                          <a:spcPts val="500"/>
                        </a:spcAft>
                      </a:pPr>
                      <a:r>
                        <a:rPr lang="en-US" sz="2400" dirty="0">
                          <a:solidFill>
                            <a:schemeClr val="tx1"/>
                          </a:solidFill>
                          <a:effectLst/>
                        </a:rPr>
                        <a:t>Encourage ambulation and avoid dehydration at all risk levels</a:t>
                      </a:r>
                      <a:endParaRPr lang="en-US" sz="2400" dirty="0">
                        <a:solidFill>
                          <a:schemeClr val="tx1"/>
                        </a:solidFill>
                        <a:effectLst/>
                        <a:latin typeface="Helvetica" charset="0"/>
                        <a:ea typeface="ＭＳ 明朝" charset="-128"/>
                        <a:cs typeface="Times New Roman" charset="0"/>
                      </a:endParaRPr>
                    </a:p>
                  </a:txBody>
                  <a:tcPr marL="68580" marR="68580" marT="0" marB="0" anchor="ctr">
                    <a:solidFill>
                      <a:schemeClr val="bg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bl>
          </a:graphicData>
        </a:graphic>
      </p:graphicFrame>
      <p:graphicFrame>
        <p:nvGraphicFramePr>
          <p:cNvPr id="7" name="Table 6" descr="Low and Medium Risk Assessment"/>
          <p:cNvGraphicFramePr>
            <a:graphicFrameLocks noGrp="1"/>
          </p:cNvGraphicFramePr>
          <p:nvPr>
            <p:extLst>
              <p:ext uri="{D42A27DB-BD31-4B8C-83A1-F6EECF244321}">
                <p14:modId xmlns:p14="http://schemas.microsoft.com/office/powerpoint/2010/main" val="2919314323"/>
              </p:ext>
            </p:extLst>
          </p:nvPr>
        </p:nvGraphicFramePr>
        <p:xfrm>
          <a:off x="-2580" y="2905720"/>
          <a:ext cx="9144000" cy="3186492"/>
        </p:xfrm>
        <a:graphic>
          <a:graphicData uri="http://schemas.openxmlformats.org/drawingml/2006/table">
            <a:tbl>
              <a:tblPr firstRow="1" firstCol="1" bandRow="1">
                <a:tableStyleId>{5C22544A-7EE6-4342-B048-85BDC9FD1C3A}</a:tableStyleId>
              </a:tblPr>
              <a:tblGrid>
                <a:gridCol w="3812580">
                  <a:extLst>
                    <a:ext uri="{9D8B030D-6E8A-4147-A177-3AD203B41FA5}">
                      <a16:colId xmlns="" xmlns:a16="http://schemas.microsoft.com/office/drawing/2014/main" val="20000"/>
                    </a:ext>
                  </a:extLst>
                </a:gridCol>
                <a:gridCol w="1329455">
                  <a:extLst>
                    <a:ext uri="{9D8B030D-6E8A-4147-A177-3AD203B41FA5}">
                      <a16:colId xmlns="" xmlns:a16="http://schemas.microsoft.com/office/drawing/2014/main" val="20001"/>
                    </a:ext>
                  </a:extLst>
                </a:gridCol>
                <a:gridCol w="4001965">
                  <a:extLst>
                    <a:ext uri="{9D8B030D-6E8A-4147-A177-3AD203B41FA5}">
                      <a16:colId xmlns="" xmlns:a16="http://schemas.microsoft.com/office/drawing/2014/main" val="20002"/>
                    </a:ext>
                  </a:extLst>
                </a:gridCol>
              </a:tblGrid>
              <a:tr h="761697">
                <a:tc>
                  <a:txBody>
                    <a:bodyPr/>
                    <a:lstStyle/>
                    <a:p>
                      <a:pPr marL="114300" marR="0" indent="-114300">
                        <a:spcBef>
                          <a:spcPts val="0"/>
                        </a:spcBef>
                        <a:spcAft>
                          <a:spcPts val="0"/>
                        </a:spcAft>
                      </a:pPr>
                      <a:r>
                        <a:rPr lang="en-US" sz="2000" b="0" dirty="0">
                          <a:solidFill>
                            <a:schemeClr val="tx1"/>
                          </a:solidFill>
                          <a:effectLst/>
                        </a:rPr>
                        <a:t>All patients not in high risk category with anticipated admission &lt; 72 </a:t>
                      </a:r>
                      <a:r>
                        <a:rPr lang="en-US" sz="2000" b="0" dirty="0" smtClean="0">
                          <a:solidFill>
                            <a:schemeClr val="tx1"/>
                          </a:solidFill>
                          <a:effectLst/>
                        </a:rPr>
                        <a:t>hours</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D6E3BD"/>
                    </a:solidFill>
                  </a:tcPr>
                </a:tc>
                <a:tc>
                  <a:txBody>
                    <a:bodyPr/>
                    <a:lstStyle/>
                    <a:p>
                      <a:pPr marL="0" marR="0" algn="ctr">
                        <a:spcBef>
                          <a:spcPts val="0"/>
                        </a:spcBef>
                        <a:spcAft>
                          <a:spcPts val="0"/>
                        </a:spcAft>
                      </a:pPr>
                      <a:r>
                        <a:rPr lang="en-US" sz="2000" b="1" dirty="0">
                          <a:solidFill>
                            <a:schemeClr val="tx1"/>
                          </a:solidFill>
                          <a:effectLst/>
                        </a:rPr>
                        <a:t>LOW</a:t>
                      </a:r>
                      <a:endParaRPr lang="en-US" sz="2000" b="1" dirty="0">
                        <a:solidFill>
                          <a:schemeClr val="tx1"/>
                        </a:solidFill>
                        <a:effectLst/>
                        <a:latin typeface="Helvetica" charset="0"/>
                        <a:ea typeface="ＭＳ 明朝" charset="-128"/>
                        <a:cs typeface="Times New Roman" charset="0"/>
                      </a:endParaRPr>
                    </a:p>
                  </a:txBody>
                  <a:tcPr marL="55300" marR="55300" marT="34623" marB="34623" anchor="ctr">
                    <a:solidFill>
                      <a:srgbClr val="D6E3BD"/>
                    </a:solidFill>
                  </a:tcPr>
                </a:tc>
                <a:tc>
                  <a:txBody>
                    <a:bodyPr/>
                    <a:lstStyle/>
                    <a:p>
                      <a:pPr marL="181610" indent="-114300"/>
                      <a:r>
                        <a:rPr lang="en-US" sz="2000" b="0" dirty="0">
                          <a:solidFill>
                            <a:schemeClr val="tx1"/>
                          </a:solidFill>
                          <a:effectLst/>
                        </a:rPr>
                        <a:t>Mechanical prophylaxis placed on admission continue through </a:t>
                      </a:r>
                      <a:r>
                        <a:rPr lang="en-US" sz="2000" b="0" dirty="0" smtClean="0">
                          <a:solidFill>
                            <a:schemeClr val="tx1"/>
                          </a:solidFill>
                          <a:effectLst/>
                        </a:rPr>
                        <a:t>discharge</a:t>
                      </a:r>
                      <a:endParaRPr lang="en-US" sz="2000" b="0" dirty="0">
                        <a:solidFill>
                          <a:schemeClr val="tx1"/>
                        </a:solidFill>
                        <a:effectLst/>
                      </a:endParaRPr>
                    </a:p>
                    <a:p>
                      <a:pPr marL="181610" indent="-114300"/>
                      <a:r>
                        <a:rPr lang="en-US" sz="2000" b="0" dirty="0">
                          <a:solidFill>
                            <a:schemeClr val="tx1"/>
                          </a:solidFill>
                          <a:effectLst/>
                        </a:rPr>
                        <a:t>Reassess at 72 hours</a:t>
                      </a:r>
                      <a:endParaRPr lang="en-US" sz="2000" b="0" dirty="0">
                        <a:solidFill>
                          <a:schemeClr val="tx1"/>
                        </a:solidFill>
                        <a:effectLst/>
                        <a:latin typeface="Cambria" charset="0"/>
                        <a:ea typeface="MS Mincho" charset="-128"/>
                      </a:endParaRPr>
                    </a:p>
                  </a:txBody>
                  <a:tcPr marL="55300" marR="55300" marT="34623" marB="34623" anchor="ctr">
                    <a:solidFill>
                      <a:srgbClr val="D6E3BD"/>
                    </a:solidFill>
                  </a:tcPr>
                </a:tc>
                <a:extLst>
                  <a:ext uri="{0D108BD9-81ED-4DB2-BD59-A6C34878D82A}">
                    <a16:rowId xmlns="" xmlns:a16="http://schemas.microsoft.com/office/drawing/2014/main" val="10000"/>
                  </a:ext>
                </a:extLst>
              </a:tr>
              <a:tr h="865084">
                <a:tc>
                  <a:txBody>
                    <a:bodyPr/>
                    <a:lstStyle/>
                    <a:p>
                      <a:pPr marL="114300" marR="0" indent="-114300">
                        <a:spcBef>
                          <a:spcPts val="0"/>
                        </a:spcBef>
                        <a:spcAft>
                          <a:spcPts val="0"/>
                        </a:spcAft>
                      </a:pPr>
                      <a:r>
                        <a:rPr lang="en-US" sz="2000" b="0" i="0" dirty="0">
                          <a:solidFill>
                            <a:schemeClr val="tx1"/>
                          </a:solidFill>
                          <a:effectLst/>
                        </a:rPr>
                        <a:t>All patients admitted not in high risk category with anticipated or actual length of stay </a:t>
                      </a:r>
                      <a:r>
                        <a:rPr lang="en-US" sz="2000" b="0" i="0" u="sng" dirty="0">
                          <a:solidFill>
                            <a:schemeClr val="tx1"/>
                          </a:solidFill>
                          <a:effectLst/>
                        </a:rPr>
                        <a:t>&gt;</a:t>
                      </a:r>
                      <a:r>
                        <a:rPr lang="en-US" sz="2000" b="0" i="0" dirty="0">
                          <a:solidFill>
                            <a:schemeClr val="tx1"/>
                          </a:solidFill>
                          <a:effectLst/>
                        </a:rPr>
                        <a:t> 72 hours</a:t>
                      </a:r>
                      <a:endParaRPr lang="en-US" sz="2000" b="0"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tc>
                  <a:txBody>
                    <a:bodyPr/>
                    <a:lstStyle/>
                    <a:p>
                      <a:pPr marL="0" marR="0" algn="ctr">
                        <a:spcBef>
                          <a:spcPts val="0"/>
                        </a:spcBef>
                        <a:spcAft>
                          <a:spcPts val="0"/>
                        </a:spcAft>
                      </a:pPr>
                      <a:r>
                        <a:rPr lang="en-US" sz="2000" b="1" i="0" dirty="0">
                          <a:solidFill>
                            <a:schemeClr val="tx1"/>
                          </a:solidFill>
                          <a:effectLst/>
                        </a:rPr>
                        <a:t>MEDIUM</a:t>
                      </a:r>
                      <a:endParaRPr lang="en-US" sz="2000" b="1"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tc>
                  <a:txBody>
                    <a:bodyPr/>
                    <a:lstStyle/>
                    <a:p>
                      <a:pPr marL="181610" marR="0" indent="-114300">
                        <a:spcBef>
                          <a:spcPts val="0"/>
                        </a:spcBef>
                        <a:spcAft>
                          <a:spcPts val="0"/>
                        </a:spcAft>
                      </a:pPr>
                      <a:r>
                        <a:rPr lang="en-US" sz="2000" b="0" i="0" dirty="0">
                          <a:solidFill>
                            <a:schemeClr val="tx1"/>
                          </a:solidFill>
                          <a:effectLst/>
                        </a:rPr>
                        <a:t>Mechanical prophylaxis placed on admission continue through </a:t>
                      </a:r>
                      <a:r>
                        <a:rPr lang="en-US" sz="2000" b="0" i="0" dirty="0" smtClean="0">
                          <a:solidFill>
                            <a:schemeClr val="tx1"/>
                          </a:solidFill>
                          <a:effectLst/>
                        </a:rPr>
                        <a:t>discharge</a:t>
                      </a:r>
                    </a:p>
                    <a:p>
                      <a:pPr marL="181610" marR="0" indent="-114300" algn="ctr">
                        <a:spcBef>
                          <a:spcPts val="0"/>
                        </a:spcBef>
                        <a:spcAft>
                          <a:spcPts val="0"/>
                        </a:spcAft>
                      </a:pPr>
                      <a:r>
                        <a:rPr lang="en-US" sz="2000" b="0" i="0" dirty="0" smtClean="0">
                          <a:solidFill>
                            <a:schemeClr val="tx1"/>
                          </a:solidFill>
                          <a:effectLst/>
                        </a:rPr>
                        <a:t>PLUS</a:t>
                      </a:r>
                      <a:endParaRPr lang="en-US" sz="2000" b="0" i="0" dirty="0">
                        <a:solidFill>
                          <a:schemeClr val="tx1"/>
                        </a:solidFill>
                        <a:effectLst/>
                      </a:endParaRPr>
                    </a:p>
                    <a:p>
                      <a:pPr marL="181610" marR="0" indent="-114300">
                        <a:spcBef>
                          <a:spcPts val="0"/>
                        </a:spcBef>
                        <a:spcAft>
                          <a:spcPts val="0"/>
                        </a:spcAft>
                      </a:pPr>
                      <a:r>
                        <a:rPr lang="en-US" sz="2000" b="0" i="0" dirty="0">
                          <a:solidFill>
                            <a:schemeClr val="tx1"/>
                          </a:solidFill>
                          <a:effectLst/>
                        </a:rPr>
                        <a:t>Prophylactic-dose LMWH or UFH in collaboration with anesthesia</a:t>
                      </a:r>
                      <a:endParaRPr lang="en-US" sz="2000" b="0"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0848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0" dirty="0" smtClean="0"/>
              <a:t>Disclaimer</a:t>
            </a:r>
            <a:endParaRPr lang="en-US" b="0" dirty="0"/>
          </a:p>
        </p:txBody>
      </p:sp>
      <p:sp>
        <p:nvSpPr>
          <p:cNvPr id="6" name="Content Placeholder 5"/>
          <p:cNvSpPr>
            <a:spLocks noGrp="1"/>
          </p:cNvSpPr>
          <p:nvPr>
            <p:ph idx="1"/>
          </p:nvPr>
        </p:nvSpPr>
        <p:spPr/>
        <p:txBody>
          <a:bodyPr/>
          <a:lstStyle/>
          <a:p>
            <a:pPr marL="0" indent="0">
              <a:buNone/>
            </a:pPr>
            <a:r>
              <a:rPr lang="en-US" dirty="0" smtClean="0"/>
              <a:t>The VTE Toolkit is considered a resource and does not define the standard of care in California. Users are advised to adapt the guidelines and the resources based on their local facility’s level of care and patient population and to not rely solely on the guidelines presented here.</a:t>
            </a:r>
            <a:endParaRPr lang="en-US" dirty="0"/>
          </a:p>
        </p:txBody>
      </p:sp>
    </p:spTree>
    <p:extLst>
      <p:ext uri="{BB962C8B-B14F-4D97-AF65-F5344CB8AC3E}">
        <p14:creationId xmlns:p14="http://schemas.microsoft.com/office/powerpoint/2010/main" val="2804821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hape 127"/>
          <p:cNvSpPr>
            <a:spLocks noChangeArrowheads="1"/>
          </p:cNvSpPr>
          <p:nvPr/>
        </p:nvSpPr>
        <p:spPr bwMode="auto">
          <a:xfrm>
            <a:off x="1011238" y="1727200"/>
            <a:ext cx="7261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2400" dirty="0">
                <a:solidFill>
                  <a:schemeClr val="bg1"/>
                </a:solidFill>
                <a:latin typeface="Trebuchet MS" panose="020B0603020202020204" pitchFamily="34" charset="0"/>
                <a:sym typeface="Trebuchet MS" panose="020B0603020202020204" pitchFamily="34" charset="0"/>
              </a:rPr>
              <a:t> All patients:</a:t>
            </a:r>
          </a:p>
        </p:txBody>
      </p:sp>
      <p:sp>
        <p:nvSpPr>
          <p:cNvPr id="94213" name="Title 1"/>
          <p:cNvSpPr>
            <a:spLocks noGrp="1"/>
          </p:cNvSpPr>
          <p:nvPr>
            <p:ph type="title"/>
          </p:nvPr>
        </p:nvSpPr>
        <p:spPr>
          <a:xfrm>
            <a:off x="1385889" y="106131"/>
            <a:ext cx="6310311" cy="960669"/>
          </a:xfrm>
          <a:noFill/>
        </p:spPr>
        <p:txBody>
          <a:bodyPr/>
          <a:lstStyle/>
          <a:p>
            <a:pPr algn="ctr"/>
            <a:r>
              <a:rPr lang="en-US" sz="2800" b="0" dirty="0" smtClean="0"/>
              <a:t/>
            </a:r>
            <a:br>
              <a:rPr lang="en-US" sz="2800" b="0" dirty="0" smtClean="0"/>
            </a:br>
            <a:r>
              <a:rPr lang="en-US" sz="3200" b="0" dirty="0" smtClean="0"/>
              <a:t>Antepartum </a:t>
            </a:r>
            <a:r>
              <a:rPr lang="en-US" sz="3200" b="0" dirty="0"/>
              <a:t>Admission </a:t>
            </a:r>
            <a:r>
              <a:rPr lang="en-US" sz="3200" b="0" dirty="0" smtClean="0"/>
              <a:t/>
            </a:r>
            <a:br>
              <a:rPr lang="en-US" sz="3200" b="0" dirty="0" smtClean="0"/>
            </a:br>
            <a:r>
              <a:rPr lang="en-US" sz="3200" b="0" dirty="0" smtClean="0"/>
              <a:t>Risk Assessment (part 2)</a:t>
            </a:r>
            <a:r>
              <a:rPr lang="en-US" sz="4000" b="0" dirty="0"/>
              <a:t/>
            </a:r>
            <a:br>
              <a:rPr lang="en-US" sz="4000" b="0" dirty="0"/>
            </a:br>
            <a:endParaRPr lang="en-US" altLang="en-US" sz="4000" b="0" dirty="0" smtClean="0">
              <a:solidFill>
                <a:srgbClr val="000090"/>
              </a:solidFill>
            </a:endParaRPr>
          </a:p>
        </p:txBody>
      </p:sp>
      <p:graphicFrame>
        <p:nvGraphicFramePr>
          <p:cNvPr id="6" name="Table 5" descr="Antepartum Admission Risk Assessment part 2"/>
          <p:cNvGraphicFramePr>
            <a:graphicFrameLocks noGrp="1"/>
          </p:cNvGraphicFramePr>
          <p:nvPr>
            <p:extLst>
              <p:ext uri="{D42A27DB-BD31-4B8C-83A1-F6EECF244321}">
                <p14:modId xmlns:p14="http://schemas.microsoft.com/office/powerpoint/2010/main" val="3954939426"/>
              </p:ext>
            </p:extLst>
          </p:nvPr>
        </p:nvGraphicFramePr>
        <p:xfrm>
          <a:off x="2" y="996528"/>
          <a:ext cx="9143997" cy="1168188"/>
        </p:xfrm>
        <a:graphic>
          <a:graphicData uri="http://schemas.openxmlformats.org/drawingml/2006/table">
            <a:tbl>
              <a:tblPr firstRow="1" firstCol="1" bandRow="1">
                <a:tableStyleId>{5C22544A-7EE6-4342-B048-85BDC9FD1C3A}</a:tableStyleId>
              </a:tblPr>
              <a:tblGrid>
                <a:gridCol w="4015408">
                  <a:extLst>
                    <a:ext uri="{9D8B030D-6E8A-4147-A177-3AD203B41FA5}">
                      <a16:colId xmlns="" xmlns:a16="http://schemas.microsoft.com/office/drawing/2014/main" val="20000"/>
                    </a:ext>
                  </a:extLst>
                </a:gridCol>
                <a:gridCol w="1113182">
                  <a:extLst>
                    <a:ext uri="{9D8B030D-6E8A-4147-A177-3AD203B41FA5}">
                      <a16:colId xmlns="" xmlns:a16="http://schemas.microsoft.com/office/drawing/2014/main" val="20001"/>
                    </a:ext>
                  </a:extLst>
                </a:gridCol>
                <a:gridCol w="4015407">
                  <a:extLst>
                    <a:ext uri="{9D8B030D-6E8A-4147-A177-3AD203B41FA5}">
                      <a16:colId xmlns="" xmlns:a16="http://schemas.microsoft.com/office/drawing/2014/main" val="20002"/>
                    </a:ext>
                  </a:extLst>
                </a:gridCol>
              </a:tblGrid>
              <a:tr h="603672">
                <a:tc>
                  <a:txBody>
                    <a:bodyPr/>
                    <a:lstStyle/>
                    <a:p>
                      <a:pPr marL="0" marR="0" algn="ctr">
                        <a:spcBef>
                          <a:spcPts val="500"/>
                        </a:spcBef>
                        <a:spcAft>
                          <a:spcPts val="500"/>
                        </a:spcAft>
                      </a:pPr>
                      <a:r>
                        <a:rPr lang="en-US" sz="2400" dirty="0">
                          <a:solidFill>
                            <a:schemeClr val="tx1"/>
                          </a:solidFill>
                          <a:effectLst/>
                        </a:rPr>
                        <a:t>Clinical History</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Risk Level</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Anticoagulation</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extLst>
                  <a:ext uri="{0D108BD9-81ED-4DB2-BD59-A6C34878D82A}">
                    <a16:rowId xmlns="" xmlns:a16="http://schemas.microsoft.com/office/drawing/2014/main" val="10000"/>
                  </a:ext>
                </a:extLst>
              </a:tr>
              <a:tr h="436668">
                <a:tc gridSpan="3">
                  <a:txBody>
                    <a:bodyPr/>
                    <a:lstStyle/>
                    <a:p>
                      <a:pPr marL="0" marR="0" algn="ctr">
                        <a:spcBef>
                          <a:spcPts val="500"/>
                        </a:spcBef>
                        <a:spcAft>
                          <a:spcPts val="500"/>
                        </a:spcAft>
                      </a:pPr>
                      <a:r>
                        <a:rPr lang="en-US" sz="2400" dirty="0">
                          <a:solidFill>
                            <a:schemeClr val="tx1"/>
                          </a:solidFill>
                          <a:effectLst/>
                        </a:rPr>
                        <a:t>Encourage ambulation and avoid dehydration at all risk levels</a:t>
                      </a:r>
                      <a:endParaRPr lang="en-US" sz="2400" dirty="0">
                        <a:solidFill>
                          <a:schemeClr val="tx1"/>
                        </a:solidFill>
                        <a:effectLst/>
                        <a:latin typeface="Helvetica" charset="0"/>
                        <a:ea typeface="ＭＳ 明朝" charset="-128"/>
                        <a:cs typeface="Times New Roman" charset="0"/>
                      </a:endParaRPr>
                    </a:p>
                  </a:txBody>
                  <a:tcPr marL="68580" marR="68580" marT="0" marB="0" anchor="ctr">
                    <a:solidFill>
                      <a:schemeClr val="bg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bl>
          </a:graphicData>
        </a:graphic>
      </p:graphicFrame>
      <p:graphicFrame>
        <p:nvGraphicFramePr>
          <p:cNvPr id="7" name="Table 6" descr="Hish Risk Assessment"/>
          <p:cNvGraphicFramePr>
            <a:graphicFrameLocks noGrp="1"/>
          </p:cNvGraphicFramePr>
          <p:nvPr>
            <p:extLst>
              <p:ext uri="{D42A27DB-BD31-4B8C-83A1-F6EECF244321}">
                <p14:modId xmlns:p14="http://schemas.microsoft.com/office/powerpoint/2010/main" val="4121491039"/>
              </p:ext>
            </p:extLst>
          </p:nvPr>
        </p:nvGraphicFramePr>
        <p:xfrm>
          <a:off x="2" y="2210661"/>
          <a:ext cx="9144000" cy="4031646"/>
        </p:xfrm>
        <a:graphic>
          <a:graphicData uri="http://schemas.openxmlformats.org/drawingml/2006/table">
            <a:tbl>
              <a:tblPr firstRow="1" firstCol="1" bandRow="1">
                <a:tableStyleId>{5C22544A-7EE6-4342-B048-85BDC9FD1C3A}</a:tableStyleId>
              </a:tblPr>
              <a:tblGrid>
                <a:gridCol w="4016524">
                  <a:extLst>
                    <a:ext uri="{9D8B030D-6E8A-4147-A177-3AD203B41FA5}">
                      <a16:colId xmlns="" xmlns:a16="http://schemas.microsoft.com/office/drawing/2014/main" val="20000"/>
                    </a:ext>
                  </a:extLst>
                </a:gridCol>
                <a:gridCol w="1125511">
                  <a:extLst>
                    <a:ext uri="{9D8B030D-6E8A-4147-A177-3AD203B41FA5}">
                      <a16:colId xmlns="" xmlns:a16="http://schemas.microsoft.com/office/drawing/2014/main" val="20001"/>
                    </a:ext>
                  </a:extLst>
                </a:gridCol>
                <a:gridCol w="4001965">
                  <a:extLst>
                    <a:ext uri="{9D8B030D-6E8A-4147-A177-3AD203B41FA5}">
                      <a16:colId xmlns="" xmlns:a16="http://schemas.microsoft.com/office/drawing/2014/main" val="20002"/>
                    </a:ext>
                  </a:extLst>
                </a:gridCol>
              </a:tblGrid>
              <a:tr h="2545079">
                <a:tc>
                  <a:txBody>
                    <a:bodyPr/>
                    <a:lstStyle/>
                    <a:p>
                      <a:pPr marL="114300" marR="0" indent="-114300">
                        <a:spcBef>
                          <a:spcPts val="0"/>
                        </a:spcBef>
                        <a:spcAft>
                          <a:spcPts val="0"/>
                        </a:spcAft>
                      </a:pPr>
                      <a:r>
                        <a:rPr lang="en-US" sz="2000" b="0" dirty="0">
                          <a:solidFill>
                            <a:schemeClr val="tx1"/>
                          </a:solidFill>
                          <a:effectLst/>
                        </a:rPr>
                        <a:t>High risk or Antiphospholipid Syndrome (APS), with no prior VTE, regardless of family history</a:t>
                      </a:r>
                    </a:p>
                    <a:p>
                      <a:pPr marL="114300" marR="0" indent="-114300">
                        <a:spcBef>
                          <a:spcPts val="0"/>
                        </a:spcBef>
                        <a:spcAft>
                          <a:spcPts val="0"/>
                        </a:spcAft>
                      </a:pPr>
                      <a:r>
                        <a:rPr lang="en-US" sz="2000" b="0" dirty="0">
                          <a:solidFill>
                            <a:schemeClr val="tx1"/>
                          </a:solidFill>
                          <a:effectLst/>
                        </a:rPr>
                        <a:t>Prior provoked, idiopathic, or estrogen related VTE</a:t>
                      </a:r>
                    </a:p>
                    <a:p>
                      <a:pPr marL="114300" marR="0" indent="-114300">
                        <a:spcBef>
                          <a:spcPts val="0"/>
                        </a:spcBef>
                        <a:spcAft>
                          <a:spcPts val="0"/>
                        </a:spcAft>
                      </a:pPr>
                      <a:r>
                        <a:rPr lang="en-US" sz="2000" b="0" dirty="0">
                          <a:solidFill>
                            <a:schemeClr val="tx1"/>
                          </a:solidFill>
                          <a:effectLst/>
                        </a:rPr>
                        <a:t>Low risk thrombophilia </a:t>
                      </a:r>
                      <a:r>
                        <a:rPr lang="en-US" sz="2000" b="1" dirty="0">
                          <a:solidFill>
                            <a:schemeClr val="tx1"/>
                          </a:solidFill>
                          <a:effectLst/>
                        </a:rPr>
                        <a:t>AND</a:t>
                      </a:r>
                      <a:r>
                        <a:rPr lang="en-US" sz="2000" b="0" dirty="0">
                          <a:solidFill>
                            <a:schemeClr val="tx1"/>
                          </a:solidFill>
                          <a:effectLst/>
                        </a:rPr>
                        <a:t> family history of VTE OR single prior VTE</a:t>
                      </a:r>
                    </a:p>
                    <a:p>
                      <a:pPr marL="114300" marR="0" indent="-114300" algn="ctr">
                        <a:spcBef>
                          <a:spcPts val="0"/>
                        </a:spcBef>
                        <a:spcAft>
                          <a:spcPts val="0"/>
                        </a:spcAft>
                      </a:pPr>
                      <a:r>
                        <a:rPr lang="en-US" sz="2000" b="0" dirty="0">
                          <a:solidFill>
                            <a:schemeClr val="tx1"/>
                          </a:solidFill>
                          <a:effectLst/>
                        </a:rPr>
                        <a:t> </a:t>
                      </a:r>
                      <a:r>
                        <a:rPr lang="en-US" sz="2000" b="0" dirty="0" smtClean="0">
                          <a:solidFill>
                            <a:schemeClr val="tx1"/>
                          </a:solidFill>
                          <a:effectLst/>
                        </a:rPr>
                        <a:t>OR</a:t>
                      </a:r>
                      <a:r>
                        <a:rPr lang="en-US" sz="2000" b="0" dirty="0">
                          <a:solidFill>
                            <a:schemeClr val="tx1"/>
                          </a:solidFill>
                          <a:effectLst/>
                        </a:rPr>
                        <a:t> </a:t>
                      </a:r>
                    </a:p>
                    <a:p>
                      <a:pPr marL="114300" marR="0" indent="-114300">
                        <a:spcBef>
                          <a:spcPts val="0"/>
                        </a:spcBef>
                        <a:spcAft>
                          <a:spcPts val="0"/>
                        </a:spcAft>
                      </a:pPr>
                      <a:r>
                        <a:rPr lang="en-US" sz="2000" b="0" dirty="0">
                          <a:solidFill>
                            <a:schemeClr val="tx1"/>
                          </a:solidFill>
                          <a:effectLst/>
                        </a:rPr>
                        <a:t>Patients already receiving LMWH or UFH as outpatient</a:t>
                      </a:r>
                    </a:p>
                    <a:p>
                      <a:pPr marL="114300" marR="0" indent="-114300">
                        <a:spcBef>
                          <a:spcPts val="0"/>
                        </a:spcBef>
                        <a:spcAft>
                          <a:spcPts val="0"/>
                        </a:spcAft>
                      </a:pPr>
                      <a:r>
                        <a:rPr lang="en-US" sz="2000" b="0" dirty="0">
                          <a:solidFill>
                            <a:schemeClr val="tx1"/>
                          </a:solidFill>
                          <a:effectLst/>
                        </a:rPr>
                        <a:t>Multiple prior VTE episodes</a:t>
                      </a:r>
                    </a:p>
                    <a:p>
                      <a:pPr marL="114300" marR="0" indent="-114300">
                        <a:spcBef>
                          <a:spcPts val="0"/>
                        </a:spcBef>
                        <a:spcAft>
                          <a:spcPts val="0"/>
                        </a:spcAft>
                      </a:pPr>
                      <a:r>
                        <a:rPr lang="en-US" sz="2000" b="0" dirty="0">
                          <a:solidFill>
                            <a:schemeClr val="tx1"/>
                          </a:solidFill>
                          <a:effectLst/>
                        </a:rPr>
                        <a:t>Prior VTE </a:t>
                      </a:r>
                      <a:r>
                        <a:rPr lang="en-US" sz="2000" b="0" u="sng" dirty="0">
                          <a:solidFill>
                            <a:schemeClr val="tx1"/>
                          </a:solidFill>
                          <a:effectLst/>
                        </a:rPr>
                        <a:t>and</a:t>
                      </a:r>
                      <a:r>
                        <a:rPr lang="en-US" sz="2000" b="0" dirty="0">
                          <a:solidFill>
                            <a:schemeClr val="tx1"/>
                          </a:solidFill>
                          <a:effectLst/>
                        </a:rPr>
                        <a:t> high risk or APS</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tc>
                  <a:txBody>
                    <a:bodyPr/>
                    <a:lstStyle/>
                    <a:p>
                      <a:pPr marL="0" marR="0" algn="ctr">
                        <a:spcBef>
                          <a:spcPts val="0"/>
                        </a:spcBef>
                        <a:spcAft>
                          <a:spcPts val="0"/>
                        </a:spcAft>
                      </a:pPr>
                      <a:r>
                        <a:rPr lang="en-US" sz="2000" b="1" dirty="0">
                          <a:solidFill>
                            <a:schemeClr val="tx1"/>
                          </a:solidFill>
                          <a:effectLst/>
                        </a:rPr>
                        <a:t>HIGH</a:t>
                      </a:r>
                      <a:endParaRPr lang="en-US" sz="1800" b="1"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tc>
                  <a:txBody>
                    <a:bodyPr/>
                    <a:lstStyle/>
                    <a:p>
                      <a:pPr marL="181610" marR="0" indent="-114300">
                        <a:spcBef>
                          <a:spcPts val="0"/>
                        </a:spcBef>
                        <a:spcAft>
                          <a:spcPts val="0"/>
                        </a:spcAft>
                      </a:pPr>
                      <a:r>
                        <a:rPr lang="en-US" sz="2000" b="0" i="1" dirty="0">
                          <a:solidFill>
                            <a:schemeClr val="tx1"/>
                          </a:solidFill>
                          <a:effectLst/>
                        </a:rPr>
                        <a:t>Mechanical prophylaxis placed on admission continue through discharge </a:t>
                      </a:r>
                      <a:r>
                        <a:rPr lang="en-US" sz="2000" b="1" u="sng" dirty="0">
                          <a:solidFill>
                            <a:schemeClr val="tx1"/>
                          </a:solidFill>
                          <a:effectLst/>
                        </a:rPr>
                        <a:t>PLUS</a:t>
                      </a:r>
                      <a:endParaRPr lang="en-US" sz="2000" b="1" dirty="0">
                        <a:solidFill>
                          <a:schemeClr val="tx1"/>
                        </a:solidFill>
                        <a:effectLst/>
                      </a:endParaRPr>
                    </a:p>
                    <a:p>
                      <a:pPr marL="181610" marR="0" indent="-114300">
                        <a:spcBef>
                          <a:spcPts val="0"/>
                        </a:spcBef>
                        <a:spcAft>
                          <a:spcPts val="0"/>
                        </a:spcAft>
                      </a:pPr>
                      <a:r>
                        <a:rPr lang="en-US" sz="2000" b="0" dirty="0">
                          <a:solidFill>
                            <a:schemeClr val="tx1"/>
                          </a:solidFill>
                          <a:effectLst/>
                        </a:rPr>
                        <a:t>Prophylactic dose LMWH / UFH in collaboration with </a:t>
                      </a:r>
                      <a:r>
                        <a:rPr lang="en-US" sz="2000" b="0" dirty="0" smtClean="0">
                          <a:solidFill>
                            <a:schemeClr val="tx1"/>
                          </a:solidFill>
                          <a:effectLst/>
                        </a:rPr>
                        <a:t>anesthesia</a:t>
                      </a:r>
                      <a:endParaRPr lang="en-US" sz="2000" b="0" dirty="0">
                        <a:solidFill>
                          <a:schemeClr val="tx1"/>
                        </a:solidFill>
                        <a:effectLst/>
                      </a:endParaRPr>
                    </a:p>
                    <a:p>
                      <a:pPr marL="0" marR="0" algn="ctr">
                        <a:spcBef>
                          <a:spcPts val="0"/>
                        </a:spcBef>
                        <a:spcAft>
                          <a:spcPts val="0"/>
                        </a:spcAft>
                      </a:pPr>
                      <a:r>
                        <a:rPr lang="en-US" sz="2000" b="1" dirty="0" smtClean="0">
                          <a:solidFill>
                            <a:schemeClr val="tx1"/>
                          </a:solidFill>
                          <a:effectLst/>
                        </a:rPr>
                        <a:t>OR</a:t>
                      </a:r>
                      <a:endParaRPr lang="en-US" sz="2000" b="1" dirty="0">
                        <a:solidFill>
                          <a:schemeClr val="tx1"/>
                        </a:solidFill>
                        <a:effectLst/>
                      </a:endParaRPr>
                    </a:p>
                    <a:p>
                      <a:pPr marL="181610" marR="0" indent="-114300">
                        <a:spcBef>
                          <a:spcPts val="0"/>
                        </a:spcBef>
                        <a:spcAft>
                          <a:spcPts val="0"/>
                        </a:spcAft>
                      </a:pPr>
                      <a:r>
                        <a:rPr lang="en-US" sz="2000" b="0" i="1" dirty="0">
                          <a:solidFill>
                            <a:schemeClr val="tx1"/>
                          </a:solidFill>
                          <a:effectLst/>
                        </a:rPr>
                        <a:t>Mechanical prophylaxis placed on admission continue through discharge </a:t>
                      </a:r>
                      <a:r>
                        <a:rPr lang="en-US" sz="2000" b="1" u="sng" dirty="0">
                          <a:solidFill>
                            <a:schemeClr val="tx1"/>
                          </a:solidFill>
                          <a:effectLst/>
                        </a:rPr>
                        <a:t>PLUS</a:t>
                      </a:r>
                      <a:endParaRPr lang="en-US" sz="2000" b="1" dirty="0">
                        <a:solidFill>
                          <a:schemeClr val="tx1"/>
                        </a:solidFill>
                        <a:effectLst/>
                      </a:endParaRPr>
                    </a:p>
                    <a:p>
                      <a:pPr marL="181610" marR="0" indent="-114300">
                        <a:spcBef>
                          <a:spcPts val="0"/>
                        </a:spcBef>
                        <a:spcAft>
                          <a:spcPts val="0"/>
                        </a:spcAft>
                      </a:pPr>
                      <a:r>
                        <a:rPr lang="en-US" sz="2000" b="0" dirty="0">
                          <a:solidFill>
                            <a:schemeClr val="tx1"/>
                          </a:solidFill>
                          <a:effectLst/>
                        </a:rPr>
                        <a:t>Prophylactic </a:t>
                      </a:r>
                      <a:r>
                        <a:rPr lang="en-US" sz="2000" b="1" i="1" dirty="0">
                          <a:solidFill>
                            <a:schemeClr val="tx1"/>
                          </a:solidFill>
                          <a:effectLst/>
                        </a:rPr>
                        <a:t>or</a:t>
                      </a:r>
                      <a:r>
                        <a:rPr lang="en-US" sz="2000" b="0" dirty="0">
                          <a:solidFill>
                            <a:schemeClr val="tx1"/>
                          </a:solidFill>
                          <a:effectLst/>
                        </a:rPr>
                        <a:t> Therapeutic dose LMWH / UFH consistent with antepartum dosing in collaboration with anesthesia</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90042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Algorithm 2: Antepartum Hospitalization: </a:t>
            </a:r>
            <a:br>
              <a:rPr lang="en-US" dirty="0">
                <a:latin typeface="Helvetica" charset="0"/>
                <a:ea typeface="Helvetica" charset="0"/>
                <a:cs typeface="Helvetica" charset="0"/>
              </a:rPr>
            </a:br>
            <a:r>
              <a:rPr lang="en-US" dirty="0">
                <a:latin typeface="Helvetica" charset="0"/>
                <a:ea typeface="Helvetica" charset="0"/>
                <a:cs typeface="Helvetica" charset="0"/>
              </a:rPr>
              <a:t>Maternal VTE  Risk </a:t>
            </a:r>
            <a:r>
              <a:rPr lang="en-US" dirty="0" smtClean="0">
                <a:latin typeface="Helvetica" charset="0"/>
                <a:ea typeface="Helvetica" charset="0"/>
                <a:cs typeface="Helvetica" charset="0"/>
              </a:rPr>
              <a:t>Assessment</a:t>
            </a:r>
            <a:endParaRPr lang="en-US" dirty="0"/>
          </a:p>
        </p:txBody>
      </p:sp>
      <p:sp>
        <p:nvSpPr>
          <p:cNvPr id="3" name="Text Box 2"/>
          <p:cNvSpPr txBox="1">
            <a:spLocks noChangeArrowheads="1"/>
          </p:cNvSpPr>
          <p:nvPr/>
        </p:nvSpPr>
        <p:spPr bwMode="auto">
          <a:xfrm>
            <a:off x="3908605" y="2373557"/>
            <a:ext cx="428625" cy="259080"/>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a:latin typeface="Helvetica" charset="0"/>
                <a:ea typeface="ＭＳ 明朝" charset="-128"/>
                <a:cs typeface="Times New Roman" charset="0"/>
              </a:rPr>
              <a:t>Yes</a:t>
            </a:r>
            <a:endParaRPr lang="en-US" sz="1050" dirty="0">
              <a:latin typeface="Helvetica" charset="0"/>
              <a:ea typeface="ＭＳ 明朝" charset="-128"/>
              <a:cs typeface="Times New Roman" charset="0"/>
            </a:endParaRPr>
          </a:p>
        </p:txBody>
      </p:sp>
      <p:sp>
        <p:nvSpPr>
          <p:cNvPr id="4" name="Text Box 7215"/>
          <p:cNvSpPr txBox="1">
            <a:spLocks noChangeArrowheads="1"/>
          </p:cNvSpPr>
          <p:nvPr/>
        </p:nvSpPr>
        <p:spPr bwMode="auto">
          <a:xfrm>
            <a:off x="4627851" y="5275240"/>
            <a:ext cx="4347328" cy="1092255"/>
          </a:xfrm>
          <a:prstGeom prst="rect">
            <a:avLst/>
          </a:prstGeom>
          <a:solidFill>
            <a:srgbClr val="D6E3BD"/>
          </a:solidFill>
          <a:ln w="635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l"/>
            <a:r>
              <a:rPr lang="en-US" sz="1400" b="1" dirty="0">
                <a:latin typeface="Helvetica" charset="0"/>
                <a:ea typeface="ＭＳ 明朝" charset="-128"/>
                <a:cs typeface="Times New Roman" charset="0"/>
              </a:rPr>
              <a:t>LOW RISK</a:t>
            </a:r>
            <a:endParaRPr lang="en-US" sz="1400" dirty="0">
              <a:latin typeface="Helvetica" charset="0"/>
              <a:ea typeface="ＭＳ 明朝" charset="-128"/>
              <a:cs typeface="Times New Roman" charset="0"/>
            </a:endParaRPr>
          </a:p>
          <a:p>
            <a:pPr algn="l">
              <a:spcAft>
                <a:spcPts val="375"/>
              </a:spcAft>
            </a:pPr>
            <a:r>
              <a:rPr lang="en-US" sz="1400" dirty="0">
                <a:latin typeface="Helvetica" charset="0"/>
                <a:ea typeface="ＭＳ 明朝" charset="-128"/>
                <a:cs typeface="Times New Roman" charset="0"/>
              </a:rPr>
              <a:t>Mechanical prophylaxis only – reassess at 72 hours</a:t>
            </a:r>
          </a:p>
          <a:p>
            <a:pPr algn="l">
              <a:spcAft>
                <a:spcPts val="375"/>
              </a:spcAft>
            </a:pPr>
            <a:r>
              <a:rPr lang="en-US" sz="1400" dirty="0">
                <a:latin typeface="Helvetica" charset="0"/>
                <a:ea typeface="ＭＳ 明朝" charset="-128"/>
                <a:cs typeface="Times New Roman" charset="0"/>
              </a:rPr>
              <a:t>(No pharmacologic prophylaxis indicated for isolated low risk thrombophilia)</a:t>
            </a:r>
          </a:p>
          <a:p>
            <a:pPr>
              <a:spcAft>
                <a:spcPts val="375"/>
              </a:spcAft>
            </a:pPr>
            <a:endParaRPr lang="en-US" sz="1050" dirty="0">
              <a:latin typeface="Helvetica" charset="0"/>
              <a:ea typeface="ＭＳ 明朝" charset="-128"/>
              <a:cs typeface="Times New Roman" charset="0"/>
            </a:endParaRPr>
          </a:p>
        </p:txBody>
      </p:sp>
      <p:sp>
        <p:nvSpPr>
          <p:cNvPr id="5" name="Text Box 2"/>
          <p:cNvSpPr txBox="1">
            <a:spLocks noChangeArrowheads="1"/>
          </p:cNvSpPr>
          <p:nvPr/>
        </p:nvSpPr>
        <p:spPr bwMode="auto">
          <a:xfrm>
            <a:off x="3853621" y="3729854"/>
            <a:ext cx="628919" cy="449123"/>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a:latin typeface="Helvetica" charset="0"/>
                <a:ea typeface="ＭＳ 明朝" charset="-128"/>
                <a:cs typeface="Times New Roman" charset="0"/>
              </a:rPr>
              <a:t>Yes</a:t>
            </a:r>
          </a:p>
        </p:txBody>
      </p:sp>
      <p:sp>
        <p:nvSpPr>
          <p:cNvPr id="6" name="Text Box 2"/>
          <p:cNvSpPr txBox="1">
            <a:spLocks noChangeArrowheads="1"/>
          </p:cNvSpPr>
          <p:nvPr/>
        </p:nvSpPr>
        <p:spPr bwMode="auto">
          <a:xfrm>
            <a:off x="4627851" y="1002174"/>
            <a:ext cx="4347329" cy="3087321"/>
          </a:xfrm>
          <a:prstGeom prst="rect">
            <a:avLst/>
          </a:prstGeom>
          <a:solidFill>
            <a:srgbClr val="E5B8B9"/>
          </a:solidFill>
          <a:ln w="19050" cap="flat" cmpd="sng" algn="ctr">
            <a:solidFill>
              <a:schemeClr val="tx1"/>
            </a:solidFill>
            <a:prstDash val="solid"/>
            <a:headEnd/>
            <a:tailEnd/>
          </a:ln>
          <a:effectLst/>
        </p:spPr>
        <p:txBody>
          <a:bodyPr rot="0" vert="horz" wrap="square" lIns="68580" tIns="34290" rIns="68580" bIns="34290" anchor="t" anchorCtr="0">
            <a:noAutofit/>
          </a:bodyPr>
          <a:lstStyle/>
          <a:p>
            <a:pPr algn="l"/>
            <a:r>
              <a:rPr lang="en-US" sz="1400" b="1" dirty="0">
                <a:latin typeface="Helvetica" charset="0"/>
                <a:ea typeface="ＭＳ 明朝" charset="-128"/>
                <a:cs typeface="Times New Roman" charset="0"/>
              </a:rPr>
              <a:t>HIGH RISK </a:t>
            </a:r>
            <a:endParaRPr lang="en-US" sz="1400" dirty="0">
              <a:latin typeface="Helvetica" charset="0"/>
              <a:ea typeface="ＭＳ 明朝" charset="-128"/>
              <a:cs typeface="Times New Roman" charset="0"/>
            </a:endParaRPr>
          </a:p>
          <a:p>
            <a:pPr algn="l"/>
            <a:r>
              <a:rPr lang="en-US" sz="1400" b="1" dirty="0">
                <a:latin typeface="Helvetica" charset="0"/>
                <a:ea typeface="ＭＳ 明朝" charset="-128"/>
                <a:cs typeface="Times New Roman" charset="0"/>
              </a:rPr>
              <a:t>HEPARIN dose depends on VTE risk</a:t>
            </a:r>
            <a:endParaRPr lang="en-US" sz="1400" dirty="0">
              <a:latin typeface="Helvetica" charset="0"/>
              <a:ea typeface="ＭＳ 明朝" charset="-128"/>
              <a:cs typeface="Times New Roman" charset="0"/>
            </a:endParaRPr>
          </a:p>
          <a:p>
            <a:pPr algn="l"/>
            <a:r>
              <a:rPr lang="en-US" sz="1400" i="1" dirty="0">
                <a:latin typeface="Helvetica" charset="0"/>
                <a:ea typeface="ＭＳ 明朝" charset="-128"/>
                <a:cs typeface="Times New Roman" charset="0"/>
              </a:rPr>
              <a:t>Consult with Anesthesia prior to starting heparin regarding choice and dose of pharmacological prophylaxis</a:t>
            </a:r>
            <a:endParaRPr lang="en-US" sz="1400" dirty="0">
              <a:latin typeface="Helvetica" charset="0"/>
              <a:ea typeface="ＭＳ 明朝" charset="-128"/>
              <a:cs typeface="Times New Roman" charset="0"/>
            </a:endParaRPr>
          </a:p>
          <a:p>
            <a:pPr algn="l"/>
            <a:endParaRPr lang="en-US" sz="1400" b="1" u="sng" dirty="0">
              <a:latin typeface="Helvetica" charset="0"/>
              <a:ea typeface="ＭＳ 明朝" charset="-128"/>
              <a:cs typeface="Times New Roman" charset="0"/>
            </a:endParaRPr>
          </a:p>
          <a:p>
            <a:pPr algn="l"/>
            <a:r>
              <a:rPr lang="en-US" sz="1400" b="1" u="sng" dirty="0">
                <a:latin typeface="Helvetica" charset="0"/>
                <a:ea typeface="ＭＳ 明朝" charset="-128"/>
                <a:cs typeface="Times New Roman" charset="0"/>
              </a:rPr>
              <a:t>Mechanical prophylaxis </a:t>
            </a:r>
            <a:r>
              <a:rPr lang="en-US" sz="1400" b="1" i="1" u="sng" dirty="0">
                <a:latin typeface="Helvetica" charset="0"/>
                <a:ea typeface="ＭＳ 明朝" charset="-128"/>
                <a:cs typeface="Times New Roman" charset="0"/>
              </a:rPr>
              <a:t>combined with</a:t>
            </a:r>
            <a:r>
              <a:rPr lang="en-US" sz="1400" b="1" u="sng" dirty="0">
                <a:latin typeface="Helvetica" charset="0"/>
                <a:ea typeface="ＭＳ 明朝" charset="-128"/>
                <a:cs typeface="Times New Roman" charset="0"/>
              </a:rPr>
              <a:t> UFH / LMWH on admission continue through discharge </a:t>
            </a:r>
            <a:r>
              <a:rPr lang="en-US" sz="1400" b="1" u="sng" dirty="0">
                <a:solidFill>
                  <a:srgbClr val="000000"/>
                </a:solidFill>
                <a:latin typeface="Helvetica" charset="0"/>
                <a:ea typeface="ＭＳ 明朝" charset="-128"/>
                <a:cs typeface="Times New Roman" charset="0"/>
              </a:rPr>
              <a:t> </a:t>
            </a:r>
            <a:endParaRPr lang="en-US" sz="1400" dirty="0">
              <a:latin typeface="Helvetica" charset="0"/>
              <a:ea typeface="ＭＳ 明朝" charset="-128"/>
              <a:cs typeface="Times New Roman" charset="0"/>
            </a:endParaRPr>
          </a:p>
          <a:p>
            <a:pPr marL="257175" algn="l"/>
            <a:r>
              <a:rPr lang="en-US" sz="1400" b="1" dirty="0">
                <a:latin typeface="Helvetica" charset="0"/>
                <a:ea typeface="ＭＳ 明朝" charset="-128"/>
                <a:cs typeface="Times New Roman" charset="0"/>
              </a:rPr>
              <a:t>Prophylactic </a:t>
            </a:r>
            <a:r>
              <a:rPr lang="en-US" sz="1400" b="1" i="1" u="sng" dirty="0">
                <a:latin typeface="Helvetica" charset="0"/>
                <a:ea typeface="ＭＳ 明朝" charset="-128"/>
                <a:cs typeface="Times New Roman" charset="0"/>
              </a:rPr>
              <a:t>or</a:t>
            </a:r>
            <a:r>
              <a:rPr lang="en-US" sz="1400" b="1" dirty="0">
                <a:latin typeface="Helvetica" charset="0"/>
                <a:ea typeface="ＭＳ 明朝" charset="-128"/>
                <a:cs typeface="Times New Roman" charset="0"/>
              </a:rPr>
              <a:t> Therapeutic dose consistent with outpatient dose if:</a:t>
            </a:r>
            <a:endParaRPr lang="en-US" sz="1400" dirty="0">
              <a:latin typeface="Helvetica" charset="0"/>
              <a:ea typeface="ＭＳ 明朝" charset="-128"/>
              <a:cs typeface="Times New Roman" charset="0"/>
            </a:endParaRPr>
          </a:p>
          <a:p>
            <a:pPr marL="257175" algn="l"/>
            <a:r>
              <a:rPr lang="en-US" sz="1400" dirty="0">
                <a:solidFill>
                  <a:srgbClr val="000000"/>
                </a:solidFill>
                <a:latin typeface="Helvetica" charset="0"/>
                <a:ea typeface="ＭＳ 明朝" charset="-128"/>
                <a:cs typeface="Times New Roman" charset="0"/>
              </a:rPr>
              <a:t>      Previously on antepartum anticoagulation  </a:t>
            </a:r>
            <a:endParaRPr lang="en-US" sz="1400" dirty="0">
              <a:latin typeface="Helvetica" charset="0"/>
              <a:ea typeface="ＭＳ 明朝" charset="-128"/>
              <a:cs typeface="Times New Roman" charset="0"/>
            </a:endParaRPr>
          </a:p>
          <a:p>
            <a:pPr indent="257175" algn="l"/>
            <a:r>
              <a:rPr lang="en-US" sz="1400" b="1" dirty="0">
                <a:solidFill>
                  <a:srgbClr val="000000"/>
                </a:solidFill>
                <a:latin typeface="Helvetica" charset="0"/>
                <a:ea typeface="ＭＳ 明朝" charset="-128"/>
                <a:cs typeface="Times New Roman" charset="0"/>
              </a:rPr>
              <a:t>P</a:t>
            </a:r>
            <a:r>
              <a:rPr lang="en-US" sz="1400" b="1" dirty="0">
                <a:latin typeface="Helvetica" charset="0"/>
                <a:ea typeface="ＭＳ 明朝" charset="-128"/>
                <a:cs typeface="Times New Roman" charset="0"/>
              </a:rPr>
              <a:t>r</a:t>
            </a:r>
            <a:r>
              <a:rPr lang="en-US" sz="1400" b="1" dirty="0">
                <a:solidFill>
                  <a:srgbClr val="000000"/>
                </a:solidFill>
                <a:latin typeface="Helvetica" charset="0"/>
                <a:ea typeface="ＭＳ 明朝" charset="-128"/>
                <a:cs typeface="Times New Roman" charset="0"/>
              </a:rPr>
              <a:t>ophylactic dose</a:t>
            </a:r>
            <a:r>
              <a:rPr lang="en-US" sz="1400" b="1" dirty="0">
                <a:latin typeface="Helvetica" charset="0"/>
                <a:ea typeface="ＭＳ 明朝" charset="-128"/>
                <a:cs typeface="Times New Roman" charset="0"/>
              </a:rPr>
              <a:t> if:</a:t>
            </a:r>
          </a:p>
          <a:p>
            <a:pPr marL="128588" indent="-128588" algn="l">
              <a:buFont typeface="Arial" charset="0"/>
              <a:buChar char="•"/>
            </a:pPr>
            <a:r>
              <a:rPr lang="en-US" sz="1400" dirty="0">
                <a:solidFill>
                  <a:srgbClr val="000000"/>
                </a:solidFill>
                <a:latin typeface="Helvetica" charset="0"/>
                <a:ea typeface="ＭＳ 明朝" charset="-128"/>
                <a:cs typeface="Times New Roman" charset="0"/>
              </a:rPr>
              <a:t>Prior provoked </a:t>
            </a:r>
            <a:r>
              <a:rPr lang="en-US" sz="1400" dirty="0">
                <a:latin typeface="Helvetica" charset="0"/>
                <a:ea typeface="Times New Roman" charset="0"/>
                <a:cs typeface="Times New Roman" charset="0"/>
              </a:rPr>
              <a:t>VTE</a:t>
            </a:r>
            <a:r>
              <a:rPr lang="en-US" sz="1400" dirty="0">
                <a:solidFill>
                  <a:srgbClr val="000000"/>
                </a:solidFill>
                <a:latin typeface="Helvetica" charset="0"/>
                <a:ea typeface="ＭＳ 明朝" charset="-128"/>
                <a:cs typeface="Times New Roman" charset="0"/>
              </a:rPr>
              <a:t> </a:t>
            </a:r>
            <a:r>
              <a:rPr lang="en-US" sz="1400" i="1" u="sng" dirty="0">
                <a:solidFill>
                  <a:srgbClr val="000000"/>
                </a:solidFill>
                <a:latin typeface="Helvetica" charset="0"/>
                <a:ea typeface="ＭＳ 明朝" charset="-128"/>
                <a:cs typeface="Times New Roman" charset="0"/>
              </a:rPr>
              <a:t>or</a:t>
            </a:r>
            <a:endParaRPr lang="en-US" sz="1400" dirty="0">
              <a:latin typeface="Helvetica" charset="0"/>
              <a:ea typeface="ＭＳ 明朝" charset="-128"/>
              <a:cs typeface="Times New Roman" charset="0"/>
            </a:endParaRPr>
          </a:p>
          <a:p>
            <a:pPr marL="128588" indent="-128588" algn="l">
              <a:buFont typeface="Arial" charset="0"/>
              <a:buChar char="•"/>
            </a:pPr>
            <a:r>
              <a:rPr lang="en-US" sz="1400" dirty="0">
                <a:solidFill>
                  <a:srgbClr val="000000"/>
                </a:solidFill>
                <a:latin typeface="Helvetica" charset="0"/>
                <a:ea typeface="Calibri" charset="0"/>
                <a:cs typeface="Times New Roman" charset="0"/>
              </a:rPr>
              <a:t>Low risk thrombophilia plus family history of </a:t>
            </a:r>
            <a:r>
              <a:rPr lang="en-US" sz="1400" dirty="0">
                <a:latin typeface="Helvetica" charset="0"/>
                <a:ea typeface="Times New Roman" charset="0"/>
                <a:cs typeface="Times New Roman" charset="0"/>
              </a:rPr>
              <a:t>VTE </a:t>
            </a:r>
            <a:endParaRPr lang="en-US" sz="1400" dirty="0">
              <a:latin typeface="Helvetica" charset="0"/>
              <a:ea typeface="ＭＳ 明朝" charset="-128"/>
              <a:cs typeface="Times New Roman" charset="0"/>
            </a:endParaRPr>
          </a:p>
        </p:txBody>
      </p:sp>
      <p:sp>
        <p:nvSpPr>
          <p:cNvPr id="7" name="Text Box 2"/>
          <p:cNvSpPr txBox="1">
            <a:spLocks noChangeArrowheads="1"/>
          </p:cNvSpPr>
          <p:nvPr/>
        </p:nvSpPr>
        <p:spPr bwMode="auto">
          <a:xfrm>
            <a:off x="1378238" y="4602705"/>
            <a:ext cx="1630679" cy="224092"/>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smtClean="0">
                <a:latin typeface="Helvetica" charset="0"/>
                <a:ea typeface="ＭＳ 明朝" charset="-128"/>
                <a:cs typeface="Times New Roman" charset="0"/>
              </a:rPr>
              <a:t>No to all questions</a:t>
            </a:r>
            <a:endParaRPr lang="en-US" sz="1400" dirty="0">
              <a:latin typeface="Helvetica" charset="0"/>
              <a:ea typeface="ＭＳ 明朝" charset="-128"/>
              <a:cs typeface="Times New Roman" charset="0"/>
            </a:endParaRPr>
          </a:p>
        </p:txBody>
      </p:sp>
      <p:sp>
        <p:nvSpPr>
          <p:cNvPr id="8" name="Rectangle 7"/>
          <p:cNvSpPr/>
          <p:nvPr/>
        </p:nvSpPr>
        <p:spPr>
          <a:xfrm>
            <a:off x="479244" y="1961058"/>
            <a:ext cx="3190875" cy="1169551"/>
          </a:xfrm>
          <a:prstGeom prst="rect">
            <a:avLst/>
          </a:prstGeom>
          <a:solidFill>
            <a:schemeClr val="bg1">
              <a:lumMod val="85000"/>
            </a:schemeClr>
          </a:solidFill>
          <a:ln>
            <a:noFill/>
          </a:ln>
        </p:spPr>
        <p:txBody>
          <a:bodyPr wrap="square">
            <a:spAutoFit/>
          </a:bodyPr>
          <a:lstStyle/>
          <a:p>
            <a:pPr marL="257175" indent="-257175" algn="l">
              <a:buFont typeface="Symbol" charset="2"/>
              <a:buChar char=""/>
            </a:pPr>
            <a:r>
              <a:rPr lang="en-US" sz="1400" dirty="0">
                <a:latin typeface="Helvetica" charset="0"/>
                <a:ea typeface="ＭＳ 明朝" charset="-128"/>
                <a:cs typeface="Times New Roman" charset="0"/>
              </a:rPr>
              <a:t>Already on </a:t>
            </a:r>
            <a:r>
              <a:rPr lang="en-US" sz="1400" dirty="0" smtClean="0">
                <a:latin typeface="Helvetica" charset="0"/>
                <a:ea typeface="ＭＳ 明朝" charset="-128"/>
                <a:cs typeface="Times New Roman" charset="0"/>
              </a:rPr>
              <a:t>anticoagulation?</a:t>
            </a:r>
            <a:endParaRPr lang="en-US" sz="1400" dirty="0">
              <a:latin typeface="Helvetica" charset="0"/>
              <a:ea typeface="ＭＳ 明朝" charset="-128"/>
              <a:cs typeface="Times New Roman" charset="0"/>
            </a:endParaRPr>
          </a:p>
          <a:p>
            <a:pPr marL="257175" indent="-257175" algn="l">
              <a:buFont typeface="Symbol" charset="2"/>
              <a:buChar char=""/>
            </a:pPr>
            <a:r>
              <a:rPr lang="en-US" sz="1400" dirty="0">
                <a:latin typeface="Helvetica" charset="0"/>
                <a:ea typeface="ＭＳ 明朝" charset="-128"/>
                <a:cs typeface="Times New Roman" charset="0"/>
              </a:rPr>
              <a:t>Personal history of any </a:t>
            </a:r>
            <a:r>
              <a:rPr lang="en-US" sz="1400" dirty="0" smtClean="0">
                <a:latin typeface="Helvetica" charset="0"/>
                <a:ea typeface="ＭＳ 明朝" charset="-128"/>
                <a:cs typeface="Times New Roman" charset="0"/>
              </a:rPr>
              <a:t>VTE?</a:t>
            </a:r>
            <a:endParaRPr lang="en-US" sz="1400" dirty="0">
              <a:latin typeface="Helvetica" charset="0"/>
              <a:ea typeface="ＭＳ 明朝" charset="-128"/>
              <a:cs typeface="Times New Roman" charset="0"/>
            </a:endParaRPr>
          </a:p>
          <a:p>
            <a:pPr marL="257175" indent="-257175" algn="l">
              <a:buFont typeface="Symbol" charset="2"/>
              <a:buChar char=""/>
            </a:pPr>
            <a:r>
              <a:rPr lang="en-US" sz="1400" dirty="0">
                <a:latin typeface="Helvetica" charset="0"/>
                <a:ea typeface="ＭＳ 明朝" charset="-128"/>
                <a:cs typeface="Times New Roman" charset="0"/>
              </a:rPr>
              <a:t>High risk </a:t>
            </a:r>
            <a:r>
              <a:rPr lang="en-US" sz="1400" dirty="0" smtClean="0">
                <a:latin typeface="Helvetica" charset="0"/>
                <a:ea typeface="ＭＳ 明朝" charset="-128"/>
                <a:cs typeface="Times New Roman" charset="0"/>
              </a:rPr>
              <a:t>thrombophilia?</a:t>
            </a:r>
            <a:endParaRPr lang="en-US" sz="1400" dirty="0">
              <a:latin typeface="Helvetica" charset="0"/>
              <a:ea typeface="ＭＳ 明朝" charset="-128"/>
              <a:cs typeface="Times New Roman" charset="0"/>
            </a:endParaRPr>
          </a:p>
          <a:p>
            <a:pPr marL="257175" indent="-257175" algn="l">
              <a:buFont typeface="Symbol" charset="2"/>
              <a:buChar char=""/>
            </a:pPr>
            <a:r>
              <a:rPr lang="en-US" sz="1400" dirty="0">
                <a:latin typeface="Helvetica" charset="0"/>
                <a:ea typeface="ＭＳ 明朝" charset="-128"/>
                <a:cs typeface="Times New Roman" charset="0"/>
              </a:rPr>
              <a:t>Low risk thrombophilia</a:t>
            </a:r>
            <a:r>
              <a:rPr lang="en-US" sz="1400" dirty="0">
                <a:solidFill>
                  <a:srgbClr val="FFFFFF"/>
                </a:solidFill>
                <a:latin typeface="Helvetica" charset="0"/>
                <a:ea typeface="ＭＳ 明朝" charset="-128"/>
                <a:cs typeface="Times New Roman" charset="0"/>
              </a:rPr>
              <a:t> </a:t>
            </a:r>
            <a:r>
              <a:rPr lang="en-US" sz="1400" dirty="0">
                <a:latin typeface="Helvetica" charset="0"/>
                <a:ea typeface="ＭＳ 明朝" charset="-128"/>
                <a:cs typeface="Times New Roman" charset="0"/>
              </a:rPr>
              <a:t>PLUS family history of </a:t>
            </a:r>
            <a:r>
              <a:rPr lang="en-US" sz="1400" dirty="0" smtClean="0">
                <a:latin typeface="Helvetica" charset="0"/>
                <a:ea typeface="ＭＳ 明朝" charset="-128"/>
                <a:cs typeface="Times New Roman" charset="0"/>
              </a:rPr>
              <a:t>VTE?</a:t>
            </a:r>
            <a:endParaRPr lang="en-US" sz="1400" dirty="0">
              <a:latin typeface="Helvetica" charset="0"/>
              <a:ea typeface="ＭＳ 明朝" charset="-128"/>
              <a:cs typeface="Times New Roman" charset="0"/>
            </a:endParaRPr>
          </a:p>
        </p:txBody>
      </p:sp>
      <p:sp>
        <p:nvSpPr>
          <p:cNvPr id="9" name="Rectangle 8"/>
          <p:cNvSpPr/>
          <p:nvPr/>
        </p:nvSpPr>
        <p:spPr>
          <a:xfrm>
            <a:off x="1" y="6367495"/>
            <a:ext cx="8857453" cy="430887"/>
          </a:xfrm>
          <a:prstGeom prst="rect">
            <a:avLst/>
          </a:prstGeom>
        </p:spPr>
        <p:txBody>
          <a:bodyPr wrap="square">
            <a:spAutoFit/>
          </a:bodyPr>
          <a:lstStyle/>
          <a:p>
            <a:pPr algn="l"/>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600" dirty="0">
              <a:latin typeface="Helvetica" charset="0"/>
              <a:ea typeface="ＭＳ 明朝" charset="-128"/>
              <a:cs typeface="Times New Roman" charset="0"/>
            </a:endParaRPr>
          </a:p>
        </p:txBody>
      </p:sp>
      <p:sp>
        <p:nvSpPr>
          <p:cNvPr id="10" name="Text Box 2"/>
          <p:cNvSpPr txBox="1">
            <a:spLocks noChangeArrowheads="1"/>
          </p:cNvSpPr>
          <p:nvPr/>
        </p:nvSpPr>
        <p:spPr bwMode="auto">
          <a:xfrm>
            <a:off x="4615340" y="4197118"/>
            <a:ext cx="4359839" cy="965652"/>
          </a:xfrm>
          <a:prstGeom prst="rect">
            <a:avLst/>
          </a:prstGeom>
          <a:solidFill>
            <a:srgbClr val="FFFDA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l"/>
            <a:r>
              <a:rPr lang="en-US" sz="1400" b="1" dirty="0" smtClean="0">
                <a:latin typeface="Helvetica" charset="0"/>
                <a:ea typeface="ＭＳ 明朝" charset="-128"/>
                <a:cs typeface="Times New Roman" charset="0"/>
              </a:rPr>
              <a:t>MEDIUM RISK </a:t>
            </a:r>
          </a:p>
          <a:p>
            <a:pPr algn="l">
              <a:spcAft>
                <a:spcPts val="375"/>
              </a:spcAft>
            </a:pPr>
            <a:r>
              <a:rPr lang="en-US" sz="1400" dirty="0" smtClean="0">
                <a:latin typeface="Helvetica" charset="0"/>
                <a:ea typeface="ＭＳ 明朝" charset="-128"/>
                <a:cs typeface="Times New Roman" charset="0"/>
              </a:rPr>
              <a:t>Mechanical prophylaxis placed on admission</a:t>
            </a:r>
            <a:r>
              <a:rPr lang="en-US" sz="1400" b="1" dirty="0" smtClean="0">
                <a:latin typeface="Helvetica" charset="0"/>
                <a:ea typeface="ＭＳ 明朝" charset="-128"/>
                <a:cs typeface="Times New Roman" charset="0"/>
              </a:rPr>
              <a:t> </a:t>
            </a:r>
            <a:r>
              <a:rPr lang="en-US" sz="1400" b="1" u="sng" dirty="0" smtClean="0">
                <a:latin typeface="Helvetica" charset="0"/>
                <a:ea typeface="ＭＳ 明朝" charset="-128"/>
                <a:cs typeface="Times New Roman" charset="0"/>
              </a:rPr>
              <a:t>PLUS</a:t>
            </a:r>
            <a:r>
              <a:rPr lang="en-US" sz="1400" dirty="0" smtClean="0">
                <a:latin typeface="Helvetica" charset="0"/>
                <a:ea typeface="ＭＳ 明朝" charset="-128"/>
                <a:cs typeface="Times New Roman" charset="0"/>
              </a:rPr>
              <a:t> prophylactic dose</a:t>
            </a:r>
            <a:r>
              <a:rPr lang="en-US" sz="1400" dirty="0" smtClean="0">
                <a:solidFill>
                  <a:srgbClr val="FF0000"/>
                </a:solidFill>
                <a:latin typeface="Helvetica" charset="0"/>
                <a:ea typeface="ＭＳ 明朝" charset="-128"/>
                <a:cs typeface="Times New Roman" charset="0"/>
              </a:rPr>
              <a:t> </a:t>
            </a:r>
            <a:r>
              <a:rPr lang="en-US" sz="1400" dirty="0" smtClean="0">
                <a:latin typeface="Helvetica" charset="0"/>
                <a:ea typeface="ＭＳ 明朝" charset="-128"/>
                <a:cs typeface="Times New Roman" charset="0"/>
              </a:rPr>
              <a:t>LMWH/UFH, continue </a:t>
            </a:r>
            <a:r>
              <a:rPr lang="en-US" sz="1400" i="1" dirty="0" smtClean="0">
                <a:latin typeface="Helvetica" charset="0"/>
                <a:ea typeface="ＭＳ 明朝" charset="-128"/>
                <a:cs typeface="Times New Roman" charset="0"/>
              </a:rPr>
              <a:t>through discharge</a:t>
            </a:r>
            <a:r>
              <a:rPr lang="en-US" sz="1400" dirty="0" smtClean="0">
                <a:latin typeface="Helvetica" charset="0"/>
                <a:ea typeface="ＭＳ 明朝" charset="-128"/>
                <a:cs typeface="Times New Roman" charset="0"/>
              </a:rPr>
              <a:t> </a:t>
            </a:r>
            <a:endParaRPr lang="en-US" sz="1400" dirty="0">
              <a:latin typeface="Helvetica" charset="0"/>
              <a:ea typeface="ＭＳ 明朝" charset="-128"/>
              <a:cs typeface="Times New Roman" charset="0"/>
            </a:endParaRPr>
          </a:p>
        </p:txBody>
      </p:sp>
      <p:sp>
        <p:nvSpPr>
          <p:cNvPr id="11" name="TextBox 10"/>
          <p:cNvSpPr txBox="1"/>
          <p:nvPr/>
        </p:nvSpPr>
        <p:spPr>
          <a:xfrm>
            <a:off x="460983" y="5336161"/>
            <a:ext cx="3209136"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i="1" dirty="0" smtClean="0">
                <a:latin typeface="Helvetica" charset="0"/>
                <a:ea typeface="Helvetica" charset="0"/>
                <a:cs typeface="Helvetica" charset="0"/>
              </a:rPr>
              <a:t>Encourage ambulation and avoid dehydration for women at all risk levels</a:t>
            </a:r>
            <a:endParaRPr lang="en-US" sz="1600" b="1" i="1" dirty="0">
              <a:latin typeface="Helvetica" charset="0"/>
              <a:ea typeface="Helvetica" charset="0"/>
              <a:cs typeface="Helvetica" charset="0"/>
            </a:endParaRPr>
          </a:p>
        </p:txBody>
      </p:sp>
      <p:sp>
        <p:nvSpPr>
          <p:cNvPr id="12" name="Rectangle 11"/>
          <p:cNvSpPr/>
          <p:nvPr/>
        </p:nvSpPr>
        <p:spPr>
          <a:xfrm>
            <a:off x="460983" y="3407497"/>
            <a:ext cx="3196625" cy="523220"/>
          </a:xfrm>
          <a:prstGeom prst="rect">
            <a:avLst/>
          </a:prstGeom>
          <a:solidFill>
            <a:schemeClr val="bg1">
              <a:lumMod val="85000"/>
            </a:schemeClr>
          </a:solidFill>
          <a:ln>
            <a:noFill/>
          </a:ln>
        </p:spPr>
        <p:txBody>
          <a:bodyPr wrap="square">
            <a:spAutoFit/>
          </a:bodyPr>
          <a:lstStyle/>
          <a:p>
            <a:pPr marL="257175" indent="-257175" algn="l">
              <a:buFont typeface="Symbol" charset="2"/>
              <a:buChar char=""/>
            </a:pPr>
            <a:r>
              <a:rPr lang="en-US" sz="1400" dirty="0">
                <a:latin typeface="Helvetica" charset="0"/>
                <a:ea typeface="ＭＳ 明朝" charset="-128"/>
                <a:cs typeface="Times New Roman" charset="0"/>
              </a:rPr>
              <a:t>Anticipated or actual length of stay &gt; 72 hours</a:t>
            </a:r>
            <a:r>
              <a:rPr lang="en-US" sz="1400" dirty="0" smtClean="0">
                <a:latin typeface="Helvetica" charset="0"/>
                <a:ea typeface="ＭＳ 明朝" charset="-128"/>
                <a:cs typeface="Times New Roman" charset="0"/>
              </a:rPr>
              <a:t>?</a:t>
            </a:r>
            <a:endParaRPr lang="en-US" sz="1400" dirty="0">
              <a:latin typeface="Helvetica" charset="0"/>
              <a:ea typeface="ＭＳ 明朝" charset="-128"/>
              <a:cs typeface="Times New Roman" charset="0"/>
            </a:endParaRPr>
          </a:p>
        </p:txBody>
      </p:sp>
      <p:cxnSp>
        <p:nvCxnSpPr>
          <p:cNvPr id="13" name="Straight Arrow Connector 12" descr="connecting arrow &#10;"/>
          <p:cNvCxnSpPr/>
          <p:nvPr/>
        </p:nvCxnSpPr>
        <p:spPr>
          <a:xfrm flipV="1">
            <a:off x="3657609" y="2524961"/>
            <a:ext cx="957732" cy="467432"/>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connecting arrow"/>
          <p:cNvCxnSpPr>
            <a:stCxn id="12" idx="3"/>
            <a:endCxn id="10" idx="1"/>
          </p:cNvCxnSpPr>
          <p:nvPr/>
        </p:nvCxnSpPr>
        <p:spPr>
          <a:xfrm>
            <a:off x="3657608" y="3669107"/>
            <a:ext cx="957732" cy="101083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connecting arrow"/>
          <p:cNvCxnSpPr>
            <a:stCxn id="12" idx="2"/>
            <a:endCxn id="4" idx="1"/>
          </p:cNvCxnSpPr>
          <p:nvPr/>
        </p:nvCxnSpPr>
        <p:spPr>
          <a:xfrm>
            <a:off x="2059296" y="3930717"/>
            <a:ext cx="2568555" cy="1890651"/>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9244" y="1432503"/>
            <a:ext cx="3190875" cy="338554"/>
          </a:xfrm>
          <a:prstGeom prst="rect">
            <a:avLst/>
          </a:prstGeom>
          <a:solidFill>
            <a:schemeClr val="bg1">
              <a:lumMod val="85000"/>
            </a:schemeClr>
          </a:solidFill>
          <a:ln>
            <a:solidFill>
              <a:schemeClr val="tx1"/>
            </a:solidFill>
          </a:ln>
        </p:spPr>
        <p:txBody>
          <a:bodyPr wrap="square" rtlCol="0">
            <a:spAutoFit/>
          </a:bodyPr>
          <a:lstStyle/>
          <a:p>
            <a:pPr algn="l"/>
            <a:r>
              <a:rPr lang="en-US" sz="1600" dirty="0">
                <a:latin typeface="Helvetica" charset="0"/>
                <a:ea typeface="Helvetica" charset="0"/>
                <a:cs typeface="Helvetica" charset="0"/>
              </a:rPr>
              <a:t>Screening Questions</a:t>
            </a:r>
          </a:p>
        </p:txBody>
      </p:sp>
    </p:spTree>
    <p:extLst>
      <p:ext uri="{BB962C8B-B14F-4D97-AF65-F5344CB8AC3E}">
        <p14:creationId xmlns:p14="http://schemas.microsoft.com/office/powerpoint/2010/main" val="4263942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52400"/>
            <a:ext cx="6096000" cy="1143000"/>
          </a:xfrm>
          <a:noFill/>
        </p:spPr>
        <p:txBody>
          <a:bodyPr/>
          <a:lstStyle/>
          <a:p>
            <a:pPr algn="ctr"/>
            <a:r>
              <a:rPr lang="en-US" sz="3200" b="0" dirty="0" smtClean="0">
                <a:solidFill>
                  <a:srgbClr val="000000"/>
                </a:solidFill>
                <a:ea typeface="Calibri" panose="020F0502020204030204" pitchFamily="34" charset="0"/>
                <a:cs typeface="Times New Roman" panose="02020603050405020304" pitchFamily="18" charset="0"/>
              </a:rPr>
              <a:t>Antepartum Hospital Admission </a:t>
            </a:r>
            <a:endParaRPr lang="en-US" b="0" dirty="0"/>
          </a:p>
        </p:txBody>
      </p:sp>
      <p:sp>
        <p:nvSpPr>
          <p:cNvPr id="6" name="Content Placeholder 5"/>
          <p:cNvSpPr>
            <a:spLocks noGrp="1"/>
          </p:cNvSpPr>
          <p:nvPr>
            <p:ph idx="1"/>
          </p:nvPr>
        </p:nvSpPr>
        <p:spPr/>
        <p:txBody>
          <a:bodyPr/>
          <a:lstStyle/>
          <a:p>
            <a:pPr eaLnBrk="1" fontAlgn="auto" hangingPunct="1">
              <a:spcBef>
                <a:spcPts val="0"/>
              </a:spcBef>
              <a:spcAft>
                <a:spcPts val="0"/>
              </a:spcAft>
              <a:buSzTx/>
            </a:pPr>
            <a:r>
              <a:rPr lang="en-US" sz="2400" dirty="0"/>
              <a:t>B</a:t>
            </a:r>
            <a:r>
              <a:rPr lang="en-US" sz="2400" dirty="0" smtClean="0"/>
              <a:t>enefits </a:t>
            </a:r>
            <a:r>
              <a:rPr lang="en-US" sz="2400" dirty="0"/>
              <a:t>of VTE risk reduction </a:t>
            </a:r>
            <a:r>
              <a:rPr lang="en-US" sz="2400" i="1" dirty="0"/>
              <a:t>may be outweighed by risks of emergent general </a:t>
            </a:r>
            <a:r>
              <a:rPr lang="en-US" sz="2400" i="1" dirty="0" smtClean="0"/>
              <a:t>anesthesia. </a:t>
            </a:r>
            <a:r>
              <a:rPr lang="en-US" sz="2400" dirty="0"/>
              <a:t>W</a:t>
            </a:r>
            <a:r>
              <a:rPr lang="en-US" sz="2400" dirty="0" smtClean="0"/>
              <a:t>e </a:t>
            </a:r>
            <a:r>
              <a:rPr lang="en-US" sz="2400" dirty="0"/>
              <a:t>strongly  recommend  </a:t>
            </a:r>
            <a:r>
              <a:rPr lang="en-US" sz="2400" b="1" dirty="0"/>
              <a:t>anesthesia </a:t>
            </a:r>
            <a:r>
              <a:rPr lang="en-US" sz="2400" b="1" dirty="0" smtClean="0"/>
              <a:t>consult </a:t>
            </a:r>
            <a:r>
              <a:rPr lang="en-US" sz="2400" dirty="0" smtClean="0"/>
              <a:t>prior </a:t>
            </a:r>
            <a:r>
              <a:rPr lang="en-US" sz="2400" dirty="0"/>
              <a:t>to a decision to initiate pharmacologic prophylaxis </a:t>
            </a:r>
            <a:endParaRPr lang="en-US" sz="2400" dirty="0" smtClean="0"/>
          </a:p>
          <a:p>
            <a:pPr eaLnBrk="1" fontAlgn="auto" hangingPunct="1">
              <a:spcBef>
                <a:spcPts val="0"/>
              </a:spcBef>
              <a:spcAft>
                <a:spcPts val="0"/>
              </a:spcAft>
              <a:buSzTx/>
            </a:pPr>
            <a:endParaRPr lang="en-US" sz="2000" dirty="0" smtClean="0"/>
          </a:p>
          <a:p>
            <a:pPr eaLnBrk="1" fontAlgn="auto" hangingPunct="1">
              <a:spcBef>
                <a:spcPts val="0"/>
              </a:spcBef>
              <a:spcAft>
                <a:spcPts val="0"/>
              </a:spcAft>
              <a:buSzTx/>
            </a:pPr>
            <a:r>
              <a:rPr lang="en-US" sz="2400" kern="1200" dirty="0" smtClean="0">
                <a:solidFill>
                  <a:srgbClr val="000000"/>
                </a:solidFill>
                <a:ea typeface="ＭＳ Ｐゴシック"/>
                <a:cs typeface="+mn-cs"/>
              </a:rPr>
              <a:t>For </a:t>
            </a:r>
            <a:r>
              <a:rPr lang="en-US" sz="2400" kern="1200" dirty="0">
                <a:solidFill>
                  <a:srgbClr val="000000"/>
                </a:solidFill>
                <a:ea typeface="ＭＳ Ｐゴシック"/>
                <a:cs typeface="+mn-cs"/>
              </a:rPr>
              <a:t>women at high risk of delivery or bleeding, mechanical thromboprophylaxis should be </a:t>
            </a:r>
            <a:r>
              <a:rPr lang="en-US" sz="2400" kern="1200" dirty="0" smtClean="0">
                <a:solidFill>
                  <a:srgbClr val="000000"/>
                </a:solidFill>
                <a:ea typeface="ＭＳ Ｐゴシック"/>
                <a:cs typeface="+mn-cs"/>
              </a:rPr>
              <a:t>utilized</a:t>
            </a:r>
          </a:p>
          <a:p>
            <a:pPr eaLnBrk="1" fontAlgn="auto" hangingPunct="1">
              <a:spcBef>
                <a:spcPts val="0"/>
              </a:spcBef>
              <a:spcAft>
                <a:spcPts val="0"/>
              </a:spcAft>
              <a:buSzTx/>
            </a:pPr>
            <a:endParaRPr lang="en-US" sz="2400" kern="1200" dirty="0">
              <a:solidFill>
                <a:srgbClr val="000000"/>
              </a:solidFill>
              <a:ea typeface="+mn-ea"/>
              <a:cs typeface="+mn-cs"/>
            </a:endParaRPr>
          </a:p>
          <a:p>
            <a:pPr eaLnBrk="1" fontAlgn="auto" hangingPunct="1">
              <a:spcBef>
                <a:spcPts val="0"/>
              </a:spcBef>
              <a:spcAft>
                <a:spcPts val="0"/>
              </a:spcAft>
              <a:buSzTx/>
            </a:pPr>
            <a:r>
              <a:rPr lang="en-US" sz="2400" kern="1200" dirty="0">
                <a:solidFill>
                  <a:srgbClr val="000000"/>
                </a:solidFill>
                <a:ea typeface="+mn-ea"/>
                <a:cs typeface="+mn-cs"/>
              </a:rPr>
              <a:t>Consider prophylaxis with </a:t>
            </a:r>
            <a:r>
              <a:rPr lang="en-US" sz="2400" kern="1200" dirty="0" smtClean="0">
                <a:solidFill>
                  <a:srgbClr val="000000"/>
                </a:solidFill>
                <a:ea typeface="+mn-ea"/>
                <a:cs typeface="+mn-cs"/>
              </a:rPr>
              <a:t>low dose unfractionated </a:t>
            </a:r>
            <a:r>
              <a:rPr lang="en-US" sz="2400" kern="1200" dirty="0">
                <a:solidFill>
                  <a:srgbClr val="000000"/>
                </a:solidFill>
                <a:ea typeface="+mn-ea"/>
                <a:cs typeface="+mn-cs"/>
              </a:rPr>
              <a:t>heparin </a:t>
            </a:r>
            <a:r>
              <a:rPr lang="en-US" sz="2400" kern="1200" dirty="0" smtClean="0">
                <a:solidFill>
                  <a:srgbClr val="000000"/>
                </a:solidFill>
                <a:ea typeface="+mn-ea"/>
                <a:cs typeface="+mn-cs"/>
              </a:rPr>
              <a:t>as an alternative to LMWH, which may </a:t>
            </a:r>
            <a:r>
              <a:rPr lang="en-US" sz="2400" kern="1200" dirty="0">
                <a:solidFill>
                  <a:srgbClr val="000000"/>
                </a:solidFill>
                <a:ea typeface="+mn-ea"/>
                <a:cs typeface="+mn-cs"/>
              </a:rPr>
              <a:t>facilitate </a:t>
            </a:r>
            <a:r>
              <a:rPr lang="en-US" sz="2400" kern="1200" dirty="0" smtClean="0">
                <a:solidFill>
                  <a:srgbClr val="000000"/>
                </a:solidFill>
                <a:ea typeface="+mn-ea"/>
                <a:cs typeface="+mn-cs"/>
              </a:rPr>
              <a:t>neuraxial anesthesia </a:t>
            </a:r>
            <a:endParaRPr lang="en-US" sz="2400" dirty="0"/>
          </a:p>
        </p:txBody>
      </p:sp>
    </p:spTree>
    <p:extLst>
      <p:ext uri="{BB962C8B-B14F-4D97-AF65-F5344CB8AC3E}">
        <p14:creationId xmlns:p14="http://schemas.microsoft.com/office/powerpoint/2010/main" val="21118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76400"/>
            <a:ext cx="8478184" cy="3962400"/>
          </a:xfrm>
        </p:spPr>
        <p:txBody>
          <a:bodyPr/>
          <a:lstStyle/>
          <a:p>
            <a:pPr marL="0" indent="0">
              <a:buNone/>
            </a:pPr>
            <a:r>
              <a:rPr lang="en-US" dirty="0"/>
              <a:t>4 critical time points for risk assessment and </a:t>
            </a:r>
            <a:r>
              <a:rPr lang="en-US" dirty="0" smtClean="0"/>
              <a:t>prophylaxis</a:t>
            </a:r>
            <a:endParaRPr lang="en-US" dirty="0" smtClean="0">
              <a:solidFill>
                <a:schemeClr val="accent1"/>
              </a:solidFill>
            </a:endParaRPr>
          </a:p>
          <a:p>
            <a:r>
              <a:rPr lang="en-US" dirty="0" smtClean="0">
                <a:solidFill>
                  <a:schemeClr val="accent2">
                    <a:lumMod val="75000"/>
                  </a:schemeClr>
                </a:solidFill>
              </a:rPr>
              <a:t>First Prenatal Visit/Outpatient Prenatal Care</a:t>
            </a:r>
          </a:p>
          <a:p>
            <a:r>
              <a:rPr lang="en-US" dirty="0" smtClean="0">
                <a:solidFill>
                  <a:schemeClr val="accent2">
                    <a:lumMod val="75000"/>
                  </a:schemeClr>
                </a:solidFill>
              </a:rPr>
              <a:t>Antepartum Hospitalization (non-delivery)</a:t>
            </a:r>
          </a:p>
          <a:p>
            <a:r>
              <a:rPr lang="en-US" dirty="0" smtClean="0">
                <a:solidFill>
                  <a:schemeClr val="tx2"/>
                </a:solidFill>
              </a:rPr>
              <a:t>Birth Hospitalization including cesarean and vaginal</a:t>
            </a:r>
          </a:p>
          <a:p>
            <a:r>
              <a:rPr lang="en-US" dirty="0" smtClean="0">
                <a:solidFill>
                  <a:schemeClr val="accent2">
                    <a:lumMod val="75000"/>
                  </a:schemeClr>
                </a:solidFill>
              </a:rPr>
              <a:t>Post-Discharge Extended Duration Anticoagulation</a:t>
            </a:r>
          </a:p>
          <a:p>
            <a:endParaRPr lang="en-US" dirty="0" smtClean="0"/>
          </a:p>
          <a:p>
            <a:endParaRPr lang="en-US" dirty="0"/>
          </a:p>
        </p:txBody>
      </p:sp>
      <p:sp>
        <p:nvSpPr>
          <p:cNvPr id="4" name="Title 1"/>
          <p:cNvSpPr txBox="1">
            <a:spLocks noGrp="1"/>
          </p:cNvSpPr>
          <p:nvPr>
            <p:ph type="title"/>
          </p:nvPr>
        </p:nvSpPr>
        <p:spPr>
          <a:xfrm>
            <a:off x="1143000" y="0"/>
            <a:ext cx="64770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smtClean="0"/>
              <a:t>VTE Taskforce Recommendations</a:t>
            </a:r>
            <a:endParaRPr lang="en-US" sz="3200" b="0" kern="0" dirty="0"/>
          </a:p>
        </p:txBody>
      </p:sp>
    </p:spTree>
    <p:extLst>
      <p:ext uri="{BB962C8B-B14F-4D97-AF65-F5344CB8AC3E}">
        <p14:creationId xmlns:p14="http://schemas.microsoft.com/office/powerpoint/2010/main" val="432362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6700"/>
            <a:ext cx="6248400" cy="762000"/>
          </a:xfrm>
          <a:noFill/>
        </p:spPr>
        <p:txBody>
          <a:bodyPr/>
          <a:lstStyle/>
          <a:p>
            <a:pPr marL="0" marR="0" algn="ctr">
              <a:lnSpc>
                <a:spcPct val="107000"/>
              </a:lnSpc>
              <a:spcBef>
                <a:spcPts val="0"/>
              </a:spcBef>
              <a:spcAft>
                <a:spcPts val="800"/>
              </a:spcAft>
            </a:pPr>
            <a:r>
              <a:rPr lang="en-US" b="0" dirty="0" smtClean="0">
                <a:ea typeface="Calibri" panose="020F0502020204030204" pitchFamily="34" charset="0"/>
                <a:cs typeface="Times New Roman" panose="02020603050405020304" pitchFamily="18" charset="0"/>
              </a:rPr>
              <a:t>Birth Hospitalization</a:t>
            </a:r>
            <a:endParaRPr lang="en-US" altLang="en-US" b="0" dirty="0"/>
          </a:p>
        </p:txBody>
      </p:sp>
      <p:sp>
        <p:nvSpPr>
          <p:cNvPr id="3" name="Content Placeholder 2"/>
          <p:cNvSpPr>
            <a:spLocks noGrp="1"/>
          </p:cNvSpPr>
          <p:nvPr>
            <p:ph idx="1"/>
          </p:nvPr>
        </p:nvSpPr>
        <p:spPr>
          <a:xfrm>
            <a:off x="381000" y="1295400"/>
            <a:ext cx="8381999" cy="4191000"/>
          </a:xfrm>
        </p:spPr>
        <p:txBody>
          <a:bodyPr/>
          <a:lstStyle/>
          <a:p>
            <a:r>
              <a:rPr lang="en-US" sz="2800" dirty="0" smtClean="0"/>
              <a:t>“Placement of </a:t>
            </a:r>
            <a:r>
              <a:rPr lang="en-US" sz="2800" u="sng" dirty="0" smtClean="0"/>
              <a:t>mechanical compression devices </a:t>
            </a:r>
            <a:r>
              <a:rPr lang="en-US" sz="2800" dirty="0" smtClean="0"/>
              <a:t>prior to cesarean and continued post-op is recommended </a:t>
            </a:r>
            <a:r>
              <a:rPr lang="en-US" sz="2800" u="sng" dirty="0" smtClean="0"/>
              <a:t>for all women</a:t>
            </a:r>
            <a:r>
              <a:rPr lang="en-US" sz="2800" dirty="0" smtClean="0"/>
              <a:t>”</a:t>
            </a:r>
          </a:p>
          <a:p>
            <a:endParaRPr lang="en-US" sz="2800" dirty="0" smtClean="0"/>
          </a:p>
          <a:p>
            <a:r>
              <a:rPr lang="en-US" sz="2800" dirty="0" smtClean="0"/>
              <a:t>“For patients undergoing cesarean with </a:t>
            </a:r>
            <a:r>
              <a:rPr lang="en-US" sz="2800" i="1" dirty="0" smtClean="0"/>
              <a:t>additional risk factors </a:t>
            </a:r>
            <a:r>
              <a:rPr lang="en-US" sz="2800" dirty="0" smtClean="0"/>
              <a:t>for thromboembolism, individual risk assessment may require thromboprophyalxis with </a:t>
            </a:r>
            <a:r>
              <a:rPr lang="en-US" sz="2800" i="1" u="sng" dirty="0" smtClean="0"/>
              <a:t>both</a:t>
            </a:r>
            <a:r>
              <a:rPr lang="en-US" b="1" dirty="0"/>
              <a:t> </a:t>
            </a:r>
            <a:r>
              <a:rPr lang="en-US" sz="2800" b="1" dirty="0"/>
              <a:t>m</a:t>
            </a:r>
            <a:r>
              <a:rPr lang="en-US" sz="2800" b="1" dirty="0" smtClean="0"/>
              <a:t>echanical compression device + UFH/ LMWH</a:t>
            </a:r>
          </a:p>
        </p:txBody>
      </p:sp>
      <p:sp>
        <p:nvSpPr>
          <p:cNvPr id="5" name="Rectangle 4"/>
          <p:cNvSpPr/>
          <p:nvPr/>
        </p:nvSpPr>
        <p:spPr>
          <a:xfrm>
            <a:off x="228600" y="6215390"/>
            <a:ext cx="6172200" cy="261610"/>
          </a:xfrm>
          <a:prstGeom prst="rect">
            <a:avLst/>
          </a:prstGeom>
        </p:spPr>
        <p:txBody>
          <a:bodyPr wrap="square">
            <a:spAutoFit/>
          </a:bodyPr>
          <a:lstStyle/>
          <a:p>
            <a:pPr algn="l"/>
            <a:r>
              <a:rPr lang="en-US" sz="1100" dirty="0"/>
              <a:t>ACOG Practice Bulletin  No 123, 2011</a:t>
            </a:r>
          </a:p>
        </p:txBody>
      </p:sp>
    </p:spTree>
    <p:extLst>
      <p:ext uri="{BB962C8B-B14F-4D97-AF65-F5344CB8AC3E}">
        <p14:creationId xmlns:p14="http://schemas.microsoft.com/office/powerpoint/2010/main" val="139275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752600"/>
          </a:xfrm>
          <a:noFill/>
        </p:spPr>
        <p:txBody>
          <a:bodyPr/>
          <a:lstStyle/>
          <a:p>
            <a:pPr algn="ctr"/>
            <a:r>
              <a:rPr lang="en-US" sz="2800" b="0" dirty="0" smtClean="0"/>
              <a:t>VTE Pregnancy-Related </a:t>
            </a:r>
            <a:r>
              <a:rPr lang="en-US" sz="2800" b="0" dirty="0"/>
              <a:t>Mortality </a:t>
            </a:r>
            <a:r>
              <a:rPr lang="en-US" sz="2800" b="0" dirty="0" smtClean="0"/>
              <a:t/>
            </a:r>
            <a:br>
              <a:rPr lang="en-US" sz="2800" b="0" dirty="0" smtClean="0"/>
            </a:br>
            <a:r>
              <a:rPr lang="en-US" sz="2800" b="0" dirty="0" smtClean="0"/>
              <a:t>in California 2002-2007</a:t>
            </a:r>
            <a:r>
              <a:rPr lang="en-US" b="0" dirty="0" smtClean="0"/>
              <a:t/>
            </a:r>
            <a:br>
              <a:rPr lang="en-US" b="0" dirty="0" smtClean="0"/>
            </a:br>
            <a:r>
              <a:rPr lang="en-US" sz="2800" dirty="0" smtClean="0"/>
              <a:t>Role of Obesity</a:t>
            </a:r>
            <a:endParaRPr lang="en-US" sz="2800" dirty="0"/>
          </a:p>
        </p:txBody>
      </p:sp>
      <p:sp>
        <p:nvSpPr>
          <p:cNvPr id="3" name="Content Placeholder 2"/>
          <p:cNvSpPr>
            <a:spLocks noGrp="1"/>
          </p:cNvSpPr>
          <p:nvPr>
            <p:ph idx="1"/>
          </p:nvPr>
        </p:nvSpPr>
        <p:spPr>
          <a:xfrm>
            <a:off x="485307" y="2057400"/>
            <a:ext cx="8173384" cy="3505200"/>
          </a:xfrm>
        </p:spPr>
        <p:txBody>
          <a:bodyPr/>
          <a:lstStyle/>
          <a:p>
            <a:r>
              <a:rPr lang="en-US" sz="2800" dirty="0" smtClean="0"/>
              <a:t>28 of the 29 women who died from VTE in California were postpartum</a:t>
            </a:r>
          </a:p>
          <a:p>
            <a:pPr lvl="1"/>
            <a:r>
              <a:rPr lang="en-US" sz="2400" b="1" dirty="0" smtClean="0"/>
              <a:t>61</a:t>
            </a:r>
            <a:r>
              <a:rPr lang="en-US" sz="2400" b="1" dirty="0"/>
              <a:t>% </a:t>
            </a:r>
            <a:r>
              <a:rPr lang="en-US" sz="2400" dirty="0" smtClean="0"/>
              <a:t>had </a:t>
            </a:r>
            <a:r>
              <a:rPr lang="en-US" sz="2400" dirty="0"/>
              <a:t>a delivery </a:t>
            </a:r>
            <a:r>
              <a:rPr lang="en-US" sz="2400" b="1" dirty="0"/>
              <a:t>BMI of ≥ 35 kg/m2 </a:t>
            </a:r>
            <a:endParaRPr lang="en-US" sz="2400" dirty="0"/>
          </a:p>
          <a:p>
            <a:pPr lvl="1"/>
            <a:r>
              <a:rPr lang="en-US" sz="2400" b="1" dirty="0" smtClean="0"/>
              <a:t>In contrast, 28% </a:t>
            </a:r>
            <a:r>
              <a:rPr lang="en-US" sz="2400" dirty="0" smtClean="0"/>
              <a:t>of  women who died of </a:t>
            </a:r>
            <a:r>
              <a:rPr lang="en-US" sz="2400" i="1" dirty="0" smtClean="0"/>
              <a:t>all non-VTE causes </a:t>
            </a:r>
            <a:r>
              <a:rPr lang="en-US" sz="2400" dirty="0" smtClean="0"/>
              <a:t>had delivery </a:t>
            </a:r>
            <a:r>
              <a:rPr lang="en-US" sz="2400" b="1" dirty="0" smtClean="0"/>
              <a:t>BMI </a:t>
            </a:r>
            <a:r>
              <a:rPr lang="en-US" sz="2400" b="1" u="sng" dirty="0" smtClean="0"/>
              <a:t>&gt;</a:t>
            </a:r>
            <a:r>
              <a:rPr lang="en-US" sz="2400" b="1" dirty="0" smtClean="0"/>
              <a:t> 35 </a:t>
            </a:r>
            <a:r>
              <a:rPr lang="en-US" sz="2400" dirty="0" smtClean="0"/>
              <a:t>(OR 3.96, CI 1.8, 8.8) </a:t>
            </a:r>
          </a:p>
          <a:p>
            <a:pPr marL="0" indent="0">
              <a:buNone/>
            </a:pPr>
            <a:endParaRPr lang="en-US" sz="1800" dirty="0" smtClean="0"/>
          </a:p>
          <a:p>
            <a:r>
              <a:rPr lang="en-US" sz="2800" dirty="0" smtClean="0"/>
              <a:t>Of the women with BMI ≥ 35</a:t>
            </a:r>
            <a:r>
              <a:rPr lang="en-US" sz="2800" b="1" dirty="0" smtClean="0"/>
              <a:t> </a:t>
            </a:r>
            <a:r>
              <a:rPr lang="en-US" sz="2800" dirty="0" smtClean="0"/>
              <a:t>who died from VTE (n=17), 75% had a cesarean </a:t>
            </a:r>
            <a:r>
              <a:rPr lang="en-US" sz="2800" b="1" dirty="0" smtClean="0"/>
              <a:t> </a:t>
            </a:r>
            <a:r>
              <a:rPr lang="en-US" sz="2800" dirty="0" smtClean="0"/>
              <a:t> </a:t>
            </a:r>
            <a:endParaRPr lang="en-US" sz="2800" dirty="0"/>
          </a:p>
        </p:txBody>
      </p:sp>
      <p:sp>
        <p:nvSpPr>
          <p:cNvPr id="6" name="TextBox 5"/>
          <p:cNvSpPr txBox="1"/>
          <p:nvPr/>
        </p:nvSpPr>
        <p:spPr>
          <a:xfrm rot="10800000" flipV="1">
            <a:off x="228599" y="6020042"/>
            <a:ext cx="8686801" cy="430887"/>
          </a:xfrm>
          <a:prstGeom prst="rect">
            <a:avLst/>
          </a:prstGeom>
          <a:noFill/>
        </p:spPr>
        <p:txBody>
          <a:bodyPr wrap="square" rtlCol="0">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2017 </a:t>
            </a:r>
          </a:p>
        </p:txBody>
      </p:sp>
    </p:spTree>
    <p:extLst>
      <p:ext uri="{BB962C8B-B14F-4D97-AF65-F5344CB8AC3E}">
        <p14:creationId xmlns:p14="http://schemas.microsoft.com/office/powerpoint/2010/main" val="422117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1752600" y="0"/>
            <a:ext cx="5638800" cy="91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tint val="75000"/>
                  </a:schemeClr>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Georgia" panose="02040502050405020303" pitchFamily="18"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Georgia" panose="02040502050405020303" pitchFamily="18"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Georgia" panose="02040502050405020303" pitchFamily="18"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Georgia" panose="02040502050405020303" pitchFamily="18"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j-lt"/>
                <a:ea typeface="+mn-ea"/>
                <a:cs typeface="+mn-cs"/>
              </a:rPr>
              <a:t>ACCP Recommendations</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5" name="Table 4" descr="A C C P Recommendations for patients with either one major risk factor or 2 minor risk factors"/>
          <p:cNvGraphicFramePr>
            <a:graphicFrameLocks noGrp="1"/>
          </p:cNvGraphicFramePr>
          <p:nvPr>
            <p:extLst>
              <p:ext uri="{D42A27DB-BD31-4B8C-83A1-F6EECF244321}">
                <p14:modId xmlns:p14="http://schemas.microsoft.com/office/powerpoint/2010/main" val="795161360"/>
              </p:ext>
            </p:extLst>
          </p:nvPr>
        </p:nvGraphicFramePr>
        <p:xfrm>
          <a:off x="381000" y="808327"/>
          <a:ext cx="8382000" cy="5505571"/>
        </p:xfrm>
        <a:graphic>
          <a:graphicData uri="http://schemas.openxmlformats.org/drawingml/2006/table">
            <a:tbl>
              <a:tblPr firstRow="1" bandRow="1">
                <a:tableStyleId>{5C22544A-7EE6-4342-B048-85BDC9FD1C3A}</a:tableStyleId>
              </a:tblPr>
              <a:tblGrid>
                <a:gridCol w="518160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750691">
                <a:tc>
                  <a:txBody>
                    <a:bodyPr/>
                    <a:lstStyle/>
                    <a:p>
                      <a:pPr algn="ctr"/>
                      <a:r>
                        <a:rPr lang="en-US" sz="2000" dirty="0" smtClean="0">
                          <a:solidFill>
                            <a:schemeClr val="tx1"/>
                          </a:solidFill>
                          <a:latin typeface="+mn-lt"/>
                        </a:rPr>
                        <a:t>One Major Risk Factor </a:t>
                      </a:r>
                    </a:p>
                    <a:p>
                      <a:pPr algn="ctr"/>
                      <a:r>
                        <a:rPr lang="en-US" sz="2000" dirty="0" smtClean="0">
                          <a:solidFill>
                            <a:schemeClr val="tx1"/>
                          </a:solidFill>
                          <a:latin typeface="+mn-lt"/>
                        </a:rPr>
                        <a:t> VTE risk ~ 3% </a:t>
                      </a:r>
                    </a:p>
                  </a:txBody>
                  <a:tcPr>
                    <a:solidFill>
                      <a:schemeClr val="bg1">
                        <a:lumMod val="85000"/>
                      </a:schemeClr>
                    </a:solidFill>
                  </a:tcPr>
                </a:tc>
                <a:tc>
                  <a:txBody>
                    <a:bodyPr/>
                    <a:lstStyle/>
                    <a:p>
                      <a:pPr algn="ctr"/>
                      <a:r>
                        <a:rPr lang="en-US" sz="2000" dirty="0" smtClean="0">
                          <a:solidFill>
                            <a:schemeClr val="tx1"/>
                          </a:solidFill>
                          <a:latin typeface="+mn-lt"/>
                        </a:rPr>
                        <a:t>2 Minor Risk Factors </a:t>
                      </a:r>
                    </a:p>
                    <a:p>
                      <a:pPr algn="ctr"/>
                      <a:r>
                        <a:rPr lang="en-US" sz="2000" dirty="0" smtClean="0">
                          <a:solidFill>
                            <a:schemeClr val="tx1"/>
                          </a:solidFill>
                          <a:latin typeface="+mn-lt"/>
                        </a:rPr>
                        <a:t>VTE risk ~ 3%</a:t>
                      </a:r>
                    </a:p>
                  </a:txBody>
                  <a:tcPr>
                    <a:solidFill>
                      <a:schemeClr val="bg1">
                        <a:lumMod val="85000"/>
                      </a:schemeClr>
                    </a:solidFill>
                  </a:tcPr>
                </a:tc>
                <a:extLst>
                  <a:ext uri="{0D108BD9-81ED-4DB2-BD59-A6C34878D82A}">
                    <a16:rowId xmlns="" xmlns:a16="http://schemas.microsoft.com/office/drawing/2014/main" val="10000"/>
                  </a:ext>
                </a:extLst>
              </a:tr>
              <a:tr h="4354709">
                <a:tc>
                  <a:txBody>
                    <a:bodyPr/>
                    <a:lstStyle/>
                    <a:p>
                      <a:pPr marL="285750" indent="-285750">
                        <a:buFont typeface="Wingdings" panose="05000000000000000000" pitchFamily="2" charset="2"/>
                        <a:buChar char="§"/>
                      </a:pPr>
                      <a:r>
                        <a:rPr lang="en-US" sz="1800" dirty="0" smtClean="0">
                          <a:latin typeface="+mn-lt"/>
                        </a:rPr>
                        <a:t>Immobility (strict bed rest ≥ 1 week in the antepartum period)</a:t>
                      </a:r>
                    </a:p>
                    <a:p>
                      <a:pPr marL="285750" indent="-285750">
                        <a:buFont typeface="Wingdings" panose="05000000000000000000" pitchFamily="2" charset="2"/>
                        <a:buChar char="§"/>
                      </a:pPr>
                      <a:r>
                        <a:rPr lang="en-US" sz="1800" dirty="0" smtClean="0">
                          <a:latin typeface="+mn-lt"/>
                        </a:rPr>
                        <a:t>Postpartum hemorrhage ≥1000 mL with surgery</a:t>
                      </a:r>
                    </a:p>
                    <a:p>
                      <a:pPr marL="285750" indent="-285750">
                        <a:buFont typeface="Wingdings" panose="05000000000000000000" pitchFamily="2" charset="2"/>
                        <a:buChar char="§"/>
                      </a:pPr>
                      <a:r>
                        <a:rPr lang="en-US" sz="1800" dirty="0" smtClean="0">
                          <a:latin typeface="+mn-lt"/>
                        </a:rPr>
                        <a:t>Previous VTE</a:t>
                      </a:r>
                    </a:p>
                    <a:p>
                      <a:pPr marL="285750" indent="-285750">
                        <a:buFont typeface="Wingdings" panose="05000000000000000000" pitchFamily="2" charset="2"/>
                        <a:buChar char="§"/>
                      </a:pPr>
                      <a:r>
                        <a:rPr lang="en-US" sz="1800" dirty="0" smtClean="0">
                          <a:latin typeface="+mn-lt"/>
                        </a:rPr>
                        <a:t>Pre-eclampsia </a:t>
                      </a:r>
                      <a:r>
                        <a:rPr lang="en-US" sz="1800" i="1" u="sng" dirty="0" smtClean="0">
                          <a:latin typeface="+mn-lt"/>
                        </a:rPr>
                        <a:t>with</a:t>
                      </a:r>
                      <a:r>
                        <a:rPr lang="en-US" sz="1800" dirty="0" smtClean="0">
                          <a:latin typeface="+mn-lt"/>
                        </a:rPr>
                        <a:t> fetal growth restriction</a:t>
                      </a:r>
                    </a:p>
                    <a:p>
                      <a:pPr marL="285750" indent="-285750">
                        <a:buFont typeface="Wingdings" panose="05000000000000000000" pitchFamily="2" charset="2"/>
                        <a:buChar char="§"/>
                      </a:pPr>
                      <a:r>
                        <a:rPr lang="en-US" sz="1800" dirty="0" smtClean="0">
                          <a:latin typeface="+mn-lt"/>
                        </a:rPr>
                        <a:t>Thrombophilia</a:t>
                      </a:r>
                    </a:p>
                    <a:p>
                      <a:pPr marL="742950" lvl="1" indent="-285750">
                        <a:buFont typeface="Courier New" panose="02070309020205020404" pitchFamily="49" charset="0"/>
                        <a:buChar char="o"/>
                      </a:pPr>
                      <a:r>
                        <a:rPr lang="en-US" sz="1800" dirty="0" smtClean="0">
                          <a:latin typeface="+mn-lt"/>
                        </a:rPr>
                        <a:t>Antithrombin deficiency</a:t>
                      </a:r>
                    </a:p>
                    <a:p>
                      <a:pPr marL="742950" lvl="1" indent="-285750">
                        <a:buFont typeface="Courier New" panose="02070309020205020404" pitchFamily="49" charset="0"/>
                        <a:buChar char="o"/>
                      </a:pPr>
                      <a:r>
                        <a:rPr lang="en-US" sz="1800" dirty="0" smtClean="0">
                          <a:latin typeface="+mn-lt"/>
                        </a:rPr>
                        <a:t>Factor V Leiden (homo or heterozygous)</a:t>
                      </a:r>
                    </a:p>
                    <a:p>
                      <a:pPr marL="742950" lvl="1" indent="-285750">
                        <a:buFont typeface="Courier New" panose="02070309020205020404" pitchFamily="49" charset="0"/>
                        <a:buChar char="o"/>
                      </a:pPr>
                      <a:r>
                        <a:rPr lang="en-US" sz="1800" dirty="0" smtClean="0">
                          <a:latin typeface="+mn-lt"/>
                        </a:rPr>
                        <a:t>Prothrombin</a:t>
                      </a:r>
                      <a:r>
                        <a:rPr lang="en-US" sz="1800" baseline="0" dirty="0" smtClean="0">
                          <a:latin typeface="+mn-lt"/>
                        </a:rPr>
                        <a:t> </a:t>
                      </a:r>
                      <a:r>
                        <a:rPr lang="en-US" sz="1800" dirty="0" smtClean="0">
                          <a:latin typeface="+mn-lt"/>
                        </a:rPr>
                        <a:t>G20210A (homo or heterozygous)</a:t>
                      </a:r>
                    </a:p>
                    <a:p>
                      <a:pPr marL="285750" indent="-285750">
                        <a:buFont typeface="Wingdings" panose="05000000000000000000" pitchFamily="2" charset="2"/>
                        <a:buChar char="§"/>
                      </a:pPr>
                      <a:r>
                        <a:rPr lang="en-US" sz="1800" dirty="0" smtClean="0">
                          <a:latin typeface="+mn-lt"/>
                        </a:rPr>
                        <a:t>Medical conditions</a:t>
                      </a:r>
                    </a:p>
                    <a:p>
                      <a:pPr marL="742950" lvl="1" indent="-285750">
                        <a:buFont typeface="Courier New" panose="02070309020205020404" pitchFamily="49" charset="0"/>
                        <a:buChar char="o"/>
                      </a:pPr>
                      <a:r>
                        <a:rPr lang="en-US" sz="1800" dirty="0" smtClean="0">
                          <a:latin typeface="+mn-lt"/>
                        </a:rPr>
                        <a:t> Systemic Lupus erythematosus</a:t>
                      </a:r>
                    </a:p>
                    <a:p>
                      <a:pPr marL="742950" lvl="1" indent="-285750">
                        <a:buFont typeface="Courier New" panose="02070309020205020404" pitchFamily="49" charset="0"/>
                        <a:buChar char="o"/>
                      </a:pPr>
                      <a:r>
                        <a:rPr lang="en-US" sz="1800" dirty="0" smtClean="0">
                          <a:latin typeface="+mn-lt"/>
                        </a:rPr>
                        <a:t> Heart disease</a:t>
                      </a:r>
                    </a:p>
                    <a:p>
                      <a:pPr marL="742950" lvl="1" indent="-285750">
                        <a:buFont typeface="Courier New" panose="02070309020205020404" pitchFamily="49" charset="0"/>
                        <a:buChar char="o"/>
                      </a:pPr>
                      <a:r>
                        <a:rPr lang="en-US" sz="1800" dirty="0" smtClean="0">
                          <a:latin typeface="+mn-lt"/>
                        </a:rPr>
                        <a:t> Sickle cell disease</a:t>
                      </a:r>
                    </a:p>
                    <a:p>
                      <a:pPr marL="285750" indent="-285750">
                        <a:buFont typeface="Wingdings" panose="05000000000000000000" pitchFamily="2" charset="2"/>
                        <a:buChar char="§"/>
                      </a:pPr>
                      <a:r>
                        <a:rPr lang="en-US" sz="1800" dirty="0" smtClean="0">
                          <a:latin typeface="+mn-lt"/>
                        </a:rPr>
                        <a:t>Blood transfusion</a:t>
                      </a:r>
                    </a:p>
                    <a:p>
                      <a:pPr marL="285750" indent="-285750">
                        <a:buFont typeface="Wingdings" panose="05000000000000000000" pitchFamily="2" charset="2"/>
                        <a:buChar char="§"/>
                      </a:pPr>
                      <a:r>
                        <a:rPr lang="en-US" sz="1800" dirty="0" smtClean="0">
                          <a:latin typeface="+mn-lt"/>
                        </a:rPr>
                        <a:t>Postpartum infection</a:t>
                      </a:r>
                      <a:endParaRPr lang="en-US" sz="1800" dirty="0">
                        <a:latin typeface="+mn-lt"/>
                      </a:endParaRPr>
                    </a:p>
                  </a:txBody>
                  <a:tcPr>
                    <a:noFill/>
                  </a:tcPr>
                </a:tc>
                <a:tc>
                  <a:txBody>
                    <a:bodyPr/>
                    <a:lstStyle/>
                    <a:p>
                      <a:pPr marL="285750" indent="-285750">
                        <a:buFont typeface="Wingdings" panose="05000000000000000000" pitchFamily="2" charset="2"/>
                        <a:buChar char="§"/>
                      </a:pPr>
                      <a:r>
                        <a:rPr lang="en-US" sz="1800" dirty="0" smtClean="0">
                          <a:latin typeface="+mn-lt"/>
                        </a:rPr>
                        <a:t>BMI &gt;30 kg/m2</a:t>
                      </a:r>
                    </a:p>
                    <a:p>
                      <a:pPr marL="285750" indent="-285750">
                        <a:buFont typeface="Wingdings" panose="05000000000000000000" pitchFamily="2" charset="2"/>
                        <a:buChar char="§"/>
                      </a:pPr>
                      <a:r>
                        <a:rPr lang="en-US" sz="1800" dirty="0" smtClean="0">
                          <a:latin typeface="+mn-lt"/>
                        </a:rPr>
                        <a:t>Multiple pregnancy</a:t>
                      </a:r>
                    </a:p>
                    <a:p>
                      <a:pPr marL="285750" indent="-285750">
                        <a:buFont typeface="Wingdings" panose="05000000000000000000" pitchFamily="2" charset="2"/>
                        <a:buChar char="§"/>
                      </a:pPr>
                      <a:r>
                        <a:rPr lang="en-US" sz="1800" dirty="0" smtClean="0">
                          <a:latin typeface="+mn-lt"/>
                        </a:rPr>
                        <a:t>Emergency caesarean</a:t>
                      </a:r>
                    </a:p>
                    <a:p>
                      <a:pPr marL="285750" indent="-285750">
                        <a:buFont typeface="Wingdings" panose="05000000000000000000" pitchFamily="2" charset="2"/>
                        <a:buChar char="§"/>
                      </a:pPr>
                      <a:r>
                        <a:rPr lang="en-US" sz="1800" dirty="0" smtClean="0">
                          <a:latin typeface="+mn-lt"/>
                        </a:rPr>
                        <a:t>Smoking &gt;10 cigarettes/day</a:t>
                      </a:r>
                    </a:p>
                    <a:p>
                      <a:pPr marL="285750" indent="-285750">
                        <a:buFont typeface="Wingdings" panose="05000000000000000000" pitchFamily="2" charset="2"/>
                        <a:buChar char="§"/>
                      </a:pPr>
                      <a:r>
                        <a:rPr lang="en-US" sz="1800" dirty="0" smtClean="0">
                          <a:latin typeface="+mn-lt"/>
                        </a:rPr>
                        <a:t>Fetal growth restriction</a:t>
                      </a:r>
                    </a:p>
                    <a:p>
                      <a:pPr marL="285750" indent="-285750">
                        <a:buFont typeface="Wingdings" panose="05000000000000000000" pitchFamily="2" charset="2"/>
                        <a:buChar char="§"/>
                      </a:pPr>
                      <a:r>
                        <a:rPr lang="en-US" sz="1800" dirty="0" smtClean="0">
                          <a:latin typeface="+mn-lt"/>
                        </a:rPr>
                        <a:t>Thrombophilia</a:t>
                      </a:r>
                    </a:p>
                    <a:p>
                      <a:pPr marL="742950" lvl="1" indent="-285750">
                        <a:buFont typeface="Courier New" panose="02070309020205020404" pitchFamily="49" charset="0"/>
                        <a:buChar char="o"/>
                      </a:pPr>
                      <a:r>
                        <a:rPr lang="en-US" sz="1800" dirty="0" smtClean="0">
                          <a:latin typeface="+mn-lt"/>
                        </a:rPr>
                        <a:t>Protein C deficiency</a:t>
                      </a:r>
                    </a:p>
                    <a:p>
                      <a:pPr marL="742950" lvl="1" indent="-285750">
                        <a:buFont typeface="Courier New" panose="02070309020205020404" pitchFamily="49" charset="0"/>
                        <a:buChar char="o"/>
                      </a:pPr>
                      <a:r>
                        <a:rPr lang="en-US" sz="1800" dirty="0" smtClean="0">
                          <a:latin typeface="+mn-lt"/>
                        </a:rPr>
                        <a:t> Protein S deficiency</a:t>
                      </a:r>
                    </a:p>
                    <a:p>
                      <a:pPr marL="285750" indent="-285750">
                        <a:buFont typeface="Wingdings" panose="05000000000000000000" pitchFamily="2" charset="2"/>
                        <a:buChar char="§"/>
                      </a:pPr>
                      <a:r>
                        <a:rPr lang="en-US" sz="1800" dirty="0" smtClean="0">
                          <a:latin typeface="+mn-lt"/>
                        </a:rPr>
                        <a:t>Preeclampsia</a:t>
                      </a:r>
                    </a:p>
                    <a:p>
                      <a:endParaRPr lang="en-US" sz="1800" dirty="0">
                        <a:latin typeface="+mn-lt"/>
                      </a:endParaRPr>
                    </a:p>
                  </a:txBody>
                  <a:tcPr>
                    <a:noFill/>
                  </a:tcPr>
                </a:tc>
                <a:extLst>
                  <a:ext uri="{0D108BD9-81ED-4DB2-BD59-A6C34878D82A}">
                    <a16:rowId xmlns="" xmlns:a16="http://schemas.microsoft.com/office/drawing/2014/main" val="10001"/>
                  </a:ext>
                </a:extLst>
              </a:tr>
            </a:tbl>
          </a:graphicData>
        </a:graphic>
      </p:graphicFrame>
      <p:sp>
        <p:nvSpPr>
          <p:cNvPr id="6" name="Rectangle 5"/>
          <p:cNvSpPr/>
          <p:nvPr/>
        </p:nvSpPr>
        <p:spPr>
          <a:xfrm>
            <a:off x="228600" y="6248400"/>
            <a:ext cx="4163319" cy="261610"/>
          </a:xfrm>
          <a:prstGeom prst="rect">
            <a:avLst/>
          </a:prstGeom>
        </p:spPr>
        <p:txBody>
          <a:bodyPr wrap="non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1100" kern="0" dirty="0">
                <a:solidFill>
                  <a:sysClr val="windowText" lastClr="000000"/>
                </a:solidFill>
              </a:rPr>
              <a:t>Bates S, et al. </a:t>
            </a:r>
            <a:r>
              <a:rPr lang="en-US" sz="1100" u="sng" kern="0" dirty="0">
                <a:solidFill>
                  <a:sysClr val="windowText" lastClr="000000"/>
                </a:solidFill>
              </a:rPr>
              <a:t>VTE,</a:t>
            </a:r>
            <a:r>
              <a:rPr lang="en-US" sz="1100" kern="0" dirty="0">
                <a:solidFill>
                  <a:sysClr val="windowText" lastClr="000000"/>
                </a:solidFill>
              </a:rPr>
              <a:t> </a:t>
            </a:r>
            <a:r>
              <a:rPr lang="en-US" sz="1100" i="1" kern="0" dirty="0">
                <a:solidFill>
                  <a:sysClr val="windowText" lastClr="000000"/>
                </a:solidFill>
              </a:rPr>
              <a:t>Chest</a:t>
            </a:r>
            <a:r>
              <a:rPr lang="en-US" sz="1100" kern="0" dirty="0">
                <a:solidFill>
                  <a:sysClr val="windowText" lastClr="000000"/>
                </a:solidFill>
              </a:rPr>
              <a:t>. 2012 Feb;141(2 Suppl):e691S-736S</a:t>
            </a:r>
          </a:p>
        </p:txBody>
      </p:sp>
    </p:spTree>
    <p:extLst>
      <p:ext uri="{BB962C8B-B14F-4D97-AF65-F5344CB8AC3E}">
        <p14:creationId xmlns:p14="http://schemas.microsoft.com/office/powerpoint/2010/main" val="1034347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6400800" cy="838200"/>
          </a:xfrm>
          <a:noFill/>
        </p:spPr>
        <p:txBody>
          <a:bodyPr/>
          <a:lstStyle/>
          <a:p>
            <a:pPr algn="ctr"/>
            <a:r>
              <a:rPr lang="en-US" sz="3200" b="0" dirty="0"/>
              <a:t>Cesarean Birth </a:t>
            </a:r>
            <a:r>
              <a:rPr lang="en-US" sz="3200" b="0" dirty="0" smtClean="0"/>
              <a:t/>
            </a:r>
            <a:br>
              <a:rPr lang="en-US" sz="3200" b="0" dirty="0" smtClean="0"/>
            </a:br>
            <a:r>
              <a:rPr lang="en-US" sz="3200" b="0" dirty="0" smtClean="0"/>
              <a:t>Major </a:t>
            </a:r>
            <a:r>
              <a:rPr lang="en-US" sz="3200" b="0" dirty="0"/>
              <a:t>and Minor VTE Risk Factors</a:t>
            </a:r>
          </a:p>
        </p:txBody>
      </p:sp>
      <p:graphicFrame>
        <p:nvGraphicFramePr>
          <p:cNvPr id="3" name="Table 2" descr="Cesarean birth major and minor V T E risk factors"/>
          <p:cNvGraphicFramePr>
            <a:graphicFrameLocks noGrp="1"/>
          </p:cNvGraphicFramePr>
          <p:nvPr>
            <p:extLst>
              <p:ext uri="{D42A27DB-BD31-4B8C-83A1-F6EECF244321}">
                <p14:modId xmlns:p14="http://schemas.microsoft.com/office/powerpoint/2010/main" val="3660258580"/>
              </p:ext>
            </p:extLst>
          </p:nvPr>
        </p:nvGraphicFramePr>
        <p:xfrm>
          <a:off x="152400" y="1219200"/>
          <a:ext cx="8686800" cy="4928681"/>
        </p:xfrm>
        <a:graphic>
          <a:graphicData uri="http://schemas.openxmlformats.org/drawingml/2006/table">
            <a:tbl>
              <a:tblPr firstRow="1" firstCol="1" bandRow="1"/>
              <a:tblGrid>
                <a:gridCol w="4261002">
                  <a:extLst>
                    <a:ext uri="{9D8B030D-6E8A-4147-A177-3AD203B41FA5}">
                      <a16:colId xmlns="" xmlns:a16="http://schemas.microsoft.com/office/drawing/2014/main" val="3326185211"/>
                    </a:ext>
                  </a:extLst>
                </a:gridCol>
                <a:gridCol w="4425798">
                  <a:extLst>
                    <a:ext uri="{9D8B030D-6E8A-4147-A177-3AD203B41FA5}">
                      <a16:colId xmlns="" xmlns:a16="http://schemas.microsoft.com/office/drawing/2014/main" val="2405179238"/>
                    </a:ext>
                  </a:extLst>
                </a:gridCol>
              </a:tblGrid>
              <a:tr h="435196">
                <a:tc>
                  <a:txBody>
                    <a:bodyPr/>
                    <a:lstStyle/>
                    <a:p>
                      <a:pPr marL="28575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MAJOR VTE RISK FACTORS</a:t>
                      </a:r>
                      <a:endParaRPr lang="en-US" sz="1800"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8575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MINOR VTE RISK FACTORS</a:t>
                      </a:r>
                      <a:endParaRPr lang="en-US" sz="1800"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38751552"/>
                  </a:ext>
                </a:extLst>
              </a:tr>
              <a:tr h="3719862">
                <a:tc>
                  <a:txBody>
                    <a:bodyPr/>
                    <a:lstStyle/>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BMI &gt; 35 kg/m2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delivery</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a:t>
                      </a:r>
                      <a:r>
                        <a:rPr lang="en-US" sz="1600" b="1" dirty="0" smtClean="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thrombophilia</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Postpartum hemorrhage requiring</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a:t>
                      </a:r>
                    </a:p>
                    <a:p>
                      <a:pPr marL="457200" marR="0" lvl="1" indent="0">
                        <a:spcBef>
                          <a:spcPts val="0"/>
                        </a:spcBef>
                        <a:spcAft>
                          <a:spcPts val="0"/>
                        </a:spcAft>
                        <a:buFont typeface="Wingdings" charset="2"/>
                        <a:buNone/>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Transfusion or further operation, (e.g. hysterectomy, D&amp;C) or Interventional Radiology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procedure</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Infection requiring </a:t>
                      </a:r>
                      <a:r>
                        <a:rPr lang="en-US" sz="1600" b="1" dirty="0" smtClean="0">
                          <a:effectLst/>
                          <a:latin typeface="Helvetica" panose="020B0604020202020204" pitchFamily="34" charset="0"/>
                          <a:ea typeface="MS Mincho" panose="02020609040205080304" pitchFamily="49" charset="-128"/>
                          <a:cs typeface="Times New Roman" panose="02020603050405020304" pitchFamily="18" charset="0"/>
                        </a:rPr>
                        <a:t>antibiotics</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Antepartum hospitalization ≥ 72 hours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current or within the last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month</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Chronic medical conditions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Sickle Cell disease, Systemic Lupus Erythematosus, Significant Cardiac disease, active Inflammatory Bowel Disease, active cancer, Nephrotic syndrome</a:t>
                      </a:r>
                    </a:p>
                  </a:txBody>
                  <a:tcPr marL="86438" marR="69030" marT="43219" marB="432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Multiple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gestation</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Age &gt;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40</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Postpartum hemorrhage ≥1000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ml</a:t>
                      </a:r>
                      <a:r>
                        <a:rPr lang="en-US" sz="1600" baseline="0" dirty="0" smtClean="0">
                          <a:effectLst/>
                          <a:latin typeface="Helvetica" panose="020B0604020202020204" pitchFamily="34" charset="0"/>
                          <a:ea typeface="MS Mincho" panose="02020609040205080304" pitchFamily="49" charset="-128"/>
                          <a:cs typeface="Times New Roman" panose="02020603050405020304" pitchFamily="18" charset="0"/>
                        </a:rPr>
                        <a: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 but </a:t>
                      </a:r>
                      <a:r>
                        <a:rPr lang="en-US" sz="1600" b="1" i="1" dirty="0">
                          <a:effectLst/>
                          <a:latin typeface="Helvetica" panose="020B0604020202020204" pitchFamily="34" charset="0"/>
                          <a:ea typeface="MS Mincho" panose="02020609040205080304" pitchFamily="49" charset="-128"/>
                          <a:cs typeface="Times New Roman" panose="02020603050405020304" pitchFamily="18" charset="0"/>
                        </a:rPr>
                        <a:t>not requiring:</a:t>
                      </a:r>
                    </a:p>
                    <a:p>
                      <a:pPr marL="457200" marR="0" lvl="1" indent="0">
                        <a:spcBef>
                          <a:spcPts val="0"/>
                        </a:spcBef>
                        <a:spcAft>
                          <a:spcPts val="0"/>
                        </a:spcAft>
                        <a:buFont typeface="Wingdings" charset="2"/>
                        <a:buNone/>
                      </a:pP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Transfusion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or further operation, (e.g. hysterectomy, D&amp;C) or Interventional Radiology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procedure</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Family history of VTE (VTE occurring in a first-degree relative prior to age 50</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charset="2"/>
                        <a:buChar char="§"/>
                      </a:pP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Smoker</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Preeclampsia</a:t>
                      </a:r>
                    </a:p>
                  </a:txBody>
                  <a:tcPr marL="86438" marR="69030" marT="43219" marB="432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29091502"/>
                  </a:ext>
                </a:extLst>
              </a:tr>
              <a:tr h="773623">
                <a:tc gridSpan="2">
                  <a:txBody>
                    <a:bodyPr/>
                    <a:lstStyle/>
                    <a:p>
                      <a:pPr marL="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Women with one major or two minor risk factors should</a:t>
                      </a:r>
                      <a:r>
                        <a:rPr lang="en-US" sz="2000" b="1" dirty="0">
                          <a:effectLst/>
                          <a:latin typeface="Helvetica" panose="020B0604020202020204" pitchFamily="34" charset="0"/>
                          <a:ea typeface="MS Mincho" panose="02020609040205080304" pitchFamily="49" charset="-128"/>
                          <a:cs typeface="Times New Roman" panose="02020603050405020304" pitchFamily="18" charset="0"/>
                        </a:rPr>
                        <a:t> </a:t>
                      </a:r>
                      <a:r>
                        <a:rPr lang="en-US" sz="2000" b="1" dirty="0">
                          <a:effectLst/>
                          <a:latin typeface="Helvetica" panose="020B0604020202020204" pitchFamily="34" charset="0"/>
                          <a:ea typeface="Calibri" panose="020F0502020204030204" pitchFamily="34" charset="0"/>
                          <a:cs typeface="Times New Roman" panose="02020603050405020304" pitchFamily="18" charset="0"/>
                        </a:rPr>
                        <a:t>receive in-hospital post cesarean pharmacologic prophylaxis</a:t>
                      </a:r>
                      <a:endParaRPr lang="en-US" sz="2000" b="1"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 xmlns:a16="http://schemas.microsoft.com/office/drawing/2014/main" val="3980404791"/>
                  </a:ext>
                </a:extLst>
              </a:tr>
            </a:tbl>
          </a:graphicData>
        </a:graphic>
      </p:graphicFrame>
      <p:sp>
        <p:nvSpPr>
          <p:cNvPr id="2" name="Rectangle 1"/>
          <p:cNvSpPr/>
          <p:nvPr/>
        </p:nvSpPr>
        <p:spPr>
          <a:xfrm>
            <a:off x="152400" y="6354937"/>
            <a:ext cx="8686800" cy="415498"/>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50" b="1" kern="0" dirty="0">
                <a:solidFill>
                  <a:srgbClr val="000000"/>
                </a:solidFill>
                <a:latin typeface="Helvetica" charset="0"/>
                <a:ea typeface="ＭＳ 明朝" charset="-128"/>
                <a:cs typeface="Lucida Grande" charset="0"/>
              </a:rPr>
              <a:t>©</a:t>
            </a:r>
            <a:r>
              <a:rPr lang="en-US" sz="1050" kern="0" dirty="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050" u="sng" kern="0" dirty="0">
                <a:solidFill>
                  <a:srgbClr val="0000FF"/>
                </a:solidFill>
                <a:latin typeface="Helvetica" charset="0"/>
                <a:ea typeface="ＭＳ 明朝" charset="-128"/>
                <a:cs typeface="Times New Roman" charset="0"/>
                <a:hlinkClick r:id="rId3" tooltip="C M Q C C"/>
              </a:rPr>
              <a:t>www.CMQCC.org</a:t>
            </a:r>
            <a:r>
              <a:rPr lang="en-US" sz="1050" kern="0" dirty="0">
                <a:solidFill>
                  <a:srgbClr val="0000FF"/>
                </a:solidFill>
                <a:latin typeface="Helvetica" charset="0"/>
                <a:ea typeface="ＭＳ 明朝" charset="-128"/>
                <a:cs typeface="Times New Roman" charset="0"/>
              </a:rPr>
              <a:t> </a:t>
            </a:r>
            <a:r>
              <a:rPr lang="en-US" sz="1050" kern="0" dirty="0">
                <a:solidFill>
                  <a:srgbClr val="000000"/>
                </a:solidFill>
                <a:latin typeface="Helvetica" charset="0"/>
                <a:ea typeface="ＭＳ 明朝" charset="-128"/>
                <a:cs typeface="Times New Roman" charset="0"/>
              </a:rPr>
              <a:t>for details</a:t>
            </a:r>
            <a:r>
              <a:rPr lang="en-US" sz="1050" b="1" kern="0" dirty="0">
                <a:solidFill>
                  <a:sysClr val="windowText" lastClr="000000"/>
                </a:solidFill>
                <a:latin typeface="Helvetica" charset="0"/>
                <a:ea typeface="ＭＳ 明朝" charset="-128"/>
                <a:cs typeface="Times New Roman" charset="0"/>
              </a:rPr>
              <a:t> </a:t>
            </a:r>
            <a:endParaRPr lang="en-US" sz="1050" kern="0" dirty="0">
              <a:solidFill>
                <a:sysClr val="windowText" lastClr="000000"/>
              </a:solidFill>
              <a:latin typeface="Helvetica" charset="0"/>
              <a:ea typeface="ＭＳ 明朝" charset="-128"/>
              <a:cs typeface="Times New Roman" charset="0"/>
            </a:endParaRPr>
          </a:p>
        </p:txBody>
      </p:sp>
    </p:spTree>
    <p:extLst>
      <p:ext uri="{BB962C8B-B14F-4D97-AF65-F5344CB8AC3E}">
        <p14:creationId xmlns:p14="http://schemas.microsoft.com/office/powerpoint/2010/main" val="1282790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1295400"/>
          </a:xfrm>
          <a:noFill/>
        </p:spPr>
        <p:txBody>
          <a:bodyPr/>
          <a:lstStyle/>
          <a:p>
            <a:pPr algn="ctr"/>
            <a:r>
              <a:rPr lang="en-US" sz="2800" b="0" u="sng" dirty="0"/>
              <a:t>Cesarean Birth </a:t>
            </a:r>
            <a:r>
              <a:rPr lang="en-US" sz="2800" b="0" dirty="0"/>
              <a:t>VTE Risk Assessment and Suggested Prophylaxis</a:t>
            </a:r>
          </a:p>
        </p:txBody>
      </p:sp>
      <p:graphicFrame>
        <p:nvGraphicFramePr>
          <p:cNvPr id="4" name="Content Placeholder 3" descr="Cesarean birth V T E  risk assessment and suggested prophylaxis"/>
          <p:cNvGraphicFramePr>
            <a:graphicFrameLocks noGrp="1"/>
          </p:cNvGraphicFramePr>
          <p:nvPr>
            <p:ph idx="1"/>
            <p:extLst>
              <p:ext uri="{D42A27DB-BD31-4B8C-83A1-F6EECF244321}">
                <p14:modId xmlns:p14="http://schemas.microsoft.com/office/powerpoint/2010/main" val="3162890548"/>
              </p:ext>
            </p:extLst>
          </p:nvPr>
        </p:nvGraphicFramePr>
        <p:xfrm>
          <a:off x="152400" y="1295400"/>
          <a:ext cx="8839200" cy="5180880"/>
        </p:xfrm>
        <a:graphic>
          <a:graphicData uri="http://schemas.openxmlformats.org/drawingml/2006/table">
            <a:tbl>
              <a:tblPr firstRow="1" firstCol="1" bandRow="1"/>
              <a:tblGrid>
                <a:gridCol w="3531516">
                  <a:extLst>
                    <a:ext uri="{9D8B030D-6E8A-4147-A177-3AD203B41FA5}">
                      <a16:colId xmlns="" xmlns:a16="http://schemas.microsoft.com/office/drawing/2014/main" val="254143749"/>
                    </a:ext>
                  </a:extLst>
                </a:gridCol>
                <a:gridCol w="1092759">
                  <a:extLst>
                    <a:ext uri="{9D8B030D-6E8A-4147-A177-3AD203B41FA5}">
                      <a16:colId xmlns="" xmlns:a16="http://schemas.microsoft.com/office/drawing/2014/main" val="660524628"/>
                    </a:ext>
                  </a:extLst>
                </a:gridCol>
                <a:gridCol w="4214925">
                  <a:extLst>
                    <a:ext uri="{9D8B030D-6E8A-4147-A177-3AD203B41FA5}">
                      <a16:colId xmlns="" xmlns:a16="http://schemas.microsoft.com/office/drawing/2014/main" val="2683764576"/>
                    </a:ext>
                  </a:extLst>
                </a:gridCol>
              </a:tblGrid>
              <a:tr h="804304">
                <a:tc>
                  <a:txBody>
                    <a:bodyPr/>
                    <a:lstStyle/>
                    <a:p>
                      <a:pPr marL="171450" marR="0" algn="ctr">
                        <a:lnSpc>
                          <a:spcPct val="107000"/>
                        </a:lnSpc>
                        <a:spcBef>
                          <a:spcPts val="500"/>
                        </a:spcBef>
                        <a:spcAft>
                          <a:spcPts val="500"/>
                        </a:spcAft>
                      </a:pPr>
                      <a:r>
                        <a:rPr lang="en-US" sz="2400" b="1" dirty="0">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2000" b="1" dirty="0">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71450" marR="0" algn="ctr">
                        <a:lnSpc>
                          <a:spcPct val="107000"/>
                        </a:lnSpc>
                        <a:spcBef>
                          <a:spcPts val="500"/>
                        </a:spcBef>
                        <a:spcAft>
                          <a:spcPts val="500"/>
                        </a:spcAft>
                      </a:pPr>
                      <a:r>
                        <a:rPr lang="en-US" sz="2400" b="1" dirty="0">
                          <a:effectLst/>
                          <a:latin typeface="Helvetica" panose="020B0604020202020204" pitchFamily="34" charset="0"/>
                          <a:ea typeface="Cambria" panose="02040503050406030204" pitchFamily="18" charset="0"/>
                          <a:cs typeface="Times New Roman" panose="02020603050405020304" pitchFamily="18" charset="0"/>
                        </a:rPr>
                        <a:t>Prophylaxis Regimen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072404371"/>
                  </a:ext>
                </a:extLst>
              </a:tr>
              <a:tr h="733708">
                <a:tc gridSpan="3">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Encourage ambulation and avoid dehydration at all risk levels.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All women having cesarean birth receive mechanical prophylaxis.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195431401"/>
                  </a:ext>
                </a:extLst>
              </a:tr>
              <a:tr h="891249">
                <a:tc>
                  <a:txBody>
                    <a:bodyPr/>
                    <a:lstStyle/>
                    <a:p>
                      <a:pPr marL="228600" marR="0" indent="-114300" algn="l">
                        <a:lnSpc>
                          <a:spcPct val="107000"/>
                        </a:lnSpc>
                        <a:spcBef>
                          <a:spcPts val="0"/>
                        </a:spcBef>
                        <a:spcAft>
                          <a:spcPts val="0"/>
                        </a:spcAft>
                      </a:pPr>
                      <a:r>
                        <a:rPr lang="en-US" sz="1800" dirty="0">
                          <a:effectLst/>
                          <a:latin typeface="Helvetica" panose="020B0604020202020204" pitchFamily="34" charset="0"/>
                          <a:ea typeface="Cambria" panose="02040503050406030204" pitchFamily="18" charset="0"/>
                          <a:cs typeface="Times New Roman" panose="02020603050405020304" pitchFamily="18" charset="0"/>
                        </a:rPr>
                        <a:t>Not meeting medium or high risk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285750" marR="0" indent="-114300" algn="l">
                        <a:spcBef>
                          <a:spcPts val="0"/>
                        </a:spcBef>
                        <a:spcAft>
                          <a:spcPts val="0"/>
                        </a:spcAft>
                        <a:tabLst>
                          <a:tab pos="3886200" algn="l"/>
                        </a:tabLs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a:t>
                      </a:r>
                      <a:endParaRPr lang="en-US" sz="1800" dirty="0">
                        <a:effectLst/>
                        <a:latin typeface="Calibri" panose="020F0502020204030204" pitchFamily="34" charset="0"/>
                        <a:ea typeface="MS Mincho" panose="02020609040205080304" pitchFamily="49" charset="-128"/>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3398611826"/>
                  </a:ext>
                </a:extLst>
              </a:tr>
              <a:tr h="1400537">
                <a:tc>
                  <a:txBody>
                    <a:bodyPr/>
                    <a:lstStyle/>
                    <a:p>
                      <a:pPr marL="228600" marR="247015"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Cesarean Delivery with 1</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Major </a:t>
                      </a:r>
                      <a:r>
                        <a:rPr lang="en-US" sz="18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or</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800" b="1" u="sng" dirty="0">
                          <a:solidFill>
                            <a:srgbClr val="000000"/>
                          </a:solidFill>
                          <a:effectLst/>
                          <a:latin typeface="Helvetica Neue"/>
                          <a:ea typeface="Cambria" panose="02040503050406030204" pitchFamily="18" charset="0"/>
                          <a:cs typeface="Times New Roman" panose="02020603050405020304" pitchFamily="18" charset="0"/>
                        </a:rPr>
                        <a:t>&gt;</a:t>
                      </a:r>
                      <a:r>
                        <a:rPr lang="en-US" sz="1800" b="1" dirty="0">
                          <a:solidFill>
                            <a:srgbClr val="000000"/>
                          </a:solidFill>
                          <a:effectLst/>
                          <a:latin typeface="Helvetica Neue"/>
                          <a:ea typeface="Cambria" panose="02040503050406030204" pitchFamily="18" charset="0"/>
                          <a:cs typeface="Times New Roman" panose="02020603050405020304" pitchFamily="18" charset="0"/>
                        </a:rPr>
                        <a:t> </a:t>
                      </a: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2</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Minor Risk Factors </a:t>
                      </a:r>
                      <a:endParaRPr lang="en-US" sz="18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endParaRPr>
                    </a:p>
                    <a:p>
                      <a:pPr marL="228600" marR="247015" indent="-114300" algn="l">
                        <a:lnSpc>
                          <a:spcPct val="107000"/>
                        </a:lnSpc>
                        <a:spcBef>
                          <a:spcPts val="0"/>
                        </a:spcBef>
                        <a:spcAft>
                          <a:spcPts val="0"/>
                        </a:spcAft>
                      </a:pPr>
                      <a:r>
                        <a:rPr lang="en-US" sz="12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MEDIUM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285750" marR="0" indent="-114300" algn="l">
                        <a:spcBef>
                          <a:spcPts val="0"/>
                        </a:spcBef>
                        <a:spcAft>
                          <a:spcPts val="0"/>
                        </a:spcAf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 </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800" dirty="0">
                        <a:effectLst/>
                        <a:latin typeface="Calibri" panose="020F0502020204030204" pitchFamily="34" charset="0"/>
                        <a:ea typeface="MS Mincho" panose="02020609040205080304" pitchFamily="49" charset="-128"/>
                      </a:endParaRPr>
                    </a:p>
                    <a:p>
                      <a:pPr marL="285750" marR="0" indent="-114300" algn="l">
                        <a:spcBef>
                          <a:spcPts val="0"/>
                        </a:spcBef>
                        <a:spcAft>
                          <a:spcPts val="0"/>
                        </a:spcAf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Prophylactic dose LMWH / UFH postpartum, continue until discharge</a:t>
                      </a:r>
                      <a:endParaRPr lang="en-US" sz="1800" dirty="0">
                        <a:effectLst/>
                        <a:latin typeface="Calibri" panose="020F0502020204030204" pitchFamily="34" charset="0"/>
                        <a:ea typeface="MS Mincho" panose="02020609040205080304" pitchFamily="49" charset="-128"/>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 xmlns:a16="http://schemas.microsoft.com/office/drawing/2014/main" val="3583254768"/>
                  </a:ext>
                </a:extLst>
              </a:tr>
              <a:tr h="1227608">
                <a:tc>
                  <a:txBody>
                    <a:bodyPr/>
                    <a:lstStyle/>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Prior VTE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 risk thrombophilia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Already on anticoagulant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285750" marR="182880" indent="-114300" algn="l">
                        <a:lnSpc>
                          <a:spcPct val="107000"/>
                        </a:lnSpc>
                        <a:spcBef>
                          <a:spcPts val="0"/>
                        </a:spcBef>
                        <a:spcAft>
                          <a:spcPts val="0"/>
                        </a:spcAft>
                        <a:tabLst>
                          <a:tab pos="3886200" algn="l"/>
                        </a:tabLst>
                      </a:pPr>
                      <a:r>
                        <a:rPr lang="en-US" sz="18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a:t>
                      </a:r>
                      <a:r>
                        <a:rPr lang="en-US" sz="1800" b="1"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182880" indent="-114300" algn="l">
                        <a:lnSpc>
                          <a:spcPct val="107000"/>
                        </a:lnSpc>
                        <a:spcBef>
                          <a:spcPts val="0"/>
                        </a:spcBef>
                        <a:spcAft>
                          <a:spcPts val="0"/>
                        </a:spcAft>
                        <a:tabLst>
                          <a:tab pos="3886200" algn="l"/>
                        </a:tabLst>
                      </a:pPr>
                      <a:r>
                        <a:rPr lang="en-US" sz="18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Patient specific anticoagulation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 xmlns:a16="http://schemas.microsoft.com/office/drawing/2014/main" val="9517244"/>
                  </a:ext>
                </a:extLst>
              </a:tr>
            </a:tbl>
          </a:graphicData>
        </a:graphic>
      </p:graphicFrame>
    </p:spTree>
    <p:extLst>
      <p:ext uri="{BB962C8B-B14F-4D97-AF65-F5344CB8AC3E}">
        <p14:creationId xmlns:p14="http://schemas.microsoft.com/office/powerpoint/2010/main" val="484436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08169" cy="682223"/>
          </a:xfrm>
        </p:spPr>
        <p:txBody>
          <a:bodyPr/>
          <a:lstStyle/>
          <a:p>
            <a:pPr lvl="0">
              <a:defRPr/>
            </a:pPr>
            <a:r>
              <a:rPr lang="en-US" sz="2800" b="1" dirty="0">
                <a:cs typeface="ＭＳ Ｐゴシック" pitchFamily="-112" charset="-128"/>
              </a:rPr>
              <a:t>Delivery Risk Assessment</a:t>
            </a:r>
            <a:r>
              <a:rPr lang="en-US" sz="2000" dirty="0">
                <a:cs typeface="ＭＳ Ｐゴシック" pitchFamily="-112" charset="-128"/>
              </a:rPr>
              <a:t/>
            </a:r>
            <a:br>
              <a:rPr lang="en-US" sz="2000" dirty="0">
                <a:cs typeface="ＭＳ Ｐゴシック" pitchFamily="-112" charset="-128"/>
              </a:rPr>
            </a:br>
            <a:r>
              <a:rPr lang="en-US" sz="2000" dirty="0">
                <a:cs typeface="ＭＳ Ｐゴシック" pitchFamily="-112" charset="-128"/>
              </a:rPr>
              <a:t>  </a:t>
            </a:r>
            <a:r>
              <a:rPr lang="en-US" sz="2000" b="1" dirty="0">
                <a:cs typeface="ＭＳ Ｐゴシック" pitchFamily="-112" charset="-128"/>
              </a:rPr>
              <a:t>Prior VTE or Thrombophilia </a:t>
            </a:r>
            <a:r>
              <a:rPr lang="en-US" sz="2000" b="1" dirty="0" smtClean="0">
                <a:cs typeface="ＭＳ Ｐゴシック" pitchFamily="-112" charset="-128"/>
              </a:rPr>
              <a:t> </a:t>
            </a:r>
            <a:r>
              <a:rPr lang="en-US" sz="2000" dirty="0" smtClean="0">
                <a:cs typeface="ＭＳ Ｐゴシック" pitchFamily="-112" charset="-128"/>
              </a:rPr>
              <a:t>(</a:t>
            </a:r>
            <a:r>
              <a:rPr lang="en-US" sz="2000" dirty="0">
                <a:cs typeface="ＭＳ Ｐゴシック" pitchFamily="-112" charset="-128"/>
              </a:rPr>
              <a:t>most already on anticoagulation)</a:t>
            </a:r>
            <a:br>
              <a:rPr lang="en-US" sz="2000" dirty="0">
                <a:cs typeface="ＭＳ Ｐゴシック" pitchFamily="-112" charset="-128"/>
              </a:rPr>
            </a:br>
            <a:endParaRPr lang="en-US" sz="2000" dirty="0"/>
          </a:p>
        </p:txBody>
      </p:sp>
      <p:sp>
        <p:nvSpPr>
          <p:cNvPr id="6" name="Rectangle 5"/>
          <p:cNvSpPr/>
          <p:nvPr/>
        </p:nvSpPr>
        <p:spPr>
          <a:xfrm>
            <a:off x="152400" y="6376314"/>
            <a:ext cx="77724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a:t>
            </a:r>
            <a:r>
              <a:rPr kumimoji="0" lang="en-US" sz="1100" b="0" i="0" u="none" strike="noStrike" kern="0" cap="none" spc="0" normalizeH="0" baseline="0" noProof="0" dirty="0" smtClean="0">
                <a:ln>
                  <a:noFill/>
                </a:ln>
                <a:solidFill>
                  <a:srgbClr val="000000"/>
                </a:solidFill>
                <a:effectLst/>
                <a:uLnTx/>
                <a:uFillTx/>
                <a:latin typeface="Helvetica" charset="0"/>
                <a:ea typeface="ＭＳ 明朝" charset="-128"/>
                <a:cs typeface="Times New Roman" charset="0"/>
              </a:rPr>
              <a:t>2017;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7" name="Table 6" descr="Delivery Risk Assessment for high risk "/>
          <p:cNvGraphicFramePr>
            <a:graphicFrameLocks noGrp="1"/>
          </p:cNvGraphicFramePr>
          <p:nvPr>
            <p:extLst>
              <p:ext uri="{D42A27DB-BD31-4B8C-83A1-F6EECF244321}">
                <p14:modId xmlns:p14="http://schemas.microsoft.com/office/powerpoint/2010/main" val="3821595001"/>
              </p:ext>
            </p:extLst>
          </p:nvPr>
        </p:nvGraphicFramePr>
        <p:xfrm>
          <a:off x="0" y="1066800"/>
          <a:ext cx="9143999" cy="4887258"/>
        </p:xfrm>
        <a:graphic>
          <a:graphicData uri="http://schemas.openxmlformats.org/drawingml/2006/table">
            <a:tbl>
              <a:tblPr firstRow="1" firstCol="1" bandRow="1">
                <a:tableStyleId>{5C22544A-7EE6-4342-B048-85BDC9FD1C3A}</a:tableStyleId>
              </a:tblPr>
              <a:tblGrid>
                <a:gridCol w="3752155">
                  <a:extLst>
                    <a:ext uri="{9D8B030D-6E8A-4147-A177-3AD203B41FA5}">
                      <a16:colId xmlns="" xmlns:a16="http://schemas.microsoft.com/office/drawing/2014/main" val="3724633668"/>
                    </a:ext>
                  </a:extLst>
                </a:gridCol>
                <a:gridCol w="935106">
                  <a:extLst>
                    <a:ext uri="{9D8B030D-6E8A-4147-A177-3AD203B41FA5}">
                      <a16:colId xmlns="" xmlns:a16="http://schemas.microsoft.com/office/drawing/2014/main" val="4097944788"/>
                    </a:ext>
                  </a:extLst>
                </a:gridCol>
                <a:gridCol w="4456738">
                  <a:extLst>
                    <a:ext uri="{9D8B030D-6E8A-4147-A177-3AD203B41FA5}">
                      <a16:colId xmlns="" xmlns:a16="http://schemas.microsoft.com/office/drawing/2014/main" val="3493193916"/>
                    </a:ext>
                  </a:extLst>
                </a:gridCol>
              </a:tblGrid>
              <a:tr h="838200">
                <a:tc>
                  <a:txBody>
                    <a:bodyPr/>
                    <a:lstStyle/>
                    <a:p>
                      <a:pPr marL="171450" marR="0" algn="ctr">
                        <a:lnSpc>
                          <a:spcPct val="107000"/>
                        </a:lnSpc>
                        <a:spcBef>
                          <a:spcPts val="500"/>
                        </a:spcBef>
                        <a:spcAft>
                          <a:spcPts val="500"/>
                        </a:spcAft>
                      </a:pPr>
                      <a:r>
                        <a:rPr lang="en-US" sz="2000" b="1" dirty="0">
                          <a:solidFill>
                            <a:schemeClr val="tx1"/>
                          </a:solidFill>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tc>
                  <a:txBody>
                    <a:bodyPr/>
                    <a:lstStyle/>
                    <a:p>
                      <a:pPr marL="171450" marR="0" algn="ctr">
                        <a:lnSpc>
                          <a:spcPct val="107000"/>
                        </a:lnSpc>
                        <a:spcBef>
                          <a:spcPts val="500"/>
                        </a:spcBef>
                        <a:spcAft>
                          <a:spcPts val="500"/>
                        </a:spcAft>
                      </a:pPr>
                      <a:r>
                        <a:rPr lang="en-US" sz="2000" b="1" dirty="0">
                          <a:solidFill>
                            <a:schemeClr val="tx1"/>
                          </a:solidFill>
                          <a:effectLst/>
                          <a:latin typeface="Helvetica" panose="020B0604020202020204" pitchFamily="34" charset="0"/>
                          <a:ea typeface="Cambria" panose="02040503050406030204" pitchFamily="18" charset="0"/>
                          <a:cs typeface="Times New Roman" panose="02020603050405020304" pitchFamily="18" charset="0"/>
                        </a:rPr>
                        <a:t>Prophylaxis Regimen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extLst>
                  <a:ext uri="{0D108BD9-81ED-4DB2-BD59-A6C34878D82A}">
                    <a16:rowId xmlns="" xmlns:a16="http://schemas.microsoft.com/office/drawing/2014/main" val="3493088659"/>
                  </a:ext>
                </a:extLst>
              </a:tr>
              <a:tr h="4049058">
                <a:tc>
                  <a:txBody>
                    <a:bodyPr/>
                    <a:lstStyle/>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High risk thrombophilia (including acquired) no prior VTE, regardless of family history</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Prior provoked, idiopathic, or estrogen related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Low risk thrombophilia AND family history of VTE OR single prior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Patients already receiving LMWH or UFH as outpatient</a:t>
                      </a:r>
                    </a:p>
                    <a:p>
                      <a:pPr marL="228600" indent="-114300" algn="l"/>
                      <a:r>
                        <a:rPr lang="en-US" sz="1800" b="0" dirty="0">
                          <a:solidFill>
                            <a:schemeClr val="tx1"/>
                          </a:solidFill>
                          <a:effectLst/>
                          <a:latin typeface="Helvetica" charset="0"/>
                          <a:ea typeface="Helvetica" charset="0"/>
                          <a:cs typeface="Helvetica" charset="0"/>
                        </a:rPr>
                        <a:t>Multiple prior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Prior VTE with High Risk thrombophilia (including APS)</a:t>
                      </a:r>
                    </a:p>
                  </a:txBody>
                  <a:tcPr marL="73025" marR="73025" anchor="ctr">
                    <a:solidFill>
                      <a:srgbClr val="FFC5C5"/>
                    </a:solidFill>
                  </a:tcPr>
                </a:tc>
                <a:tc>
                  <a:txBody>
                    <a:bodyPr/>
                    <a:lstStyle/>
                    <a:p>
                      <a:pPr marL="0" marR="0" algn="ctr">
                        <a:spcBef>
                          <a:spcPts val="0"/>
                        </a:spcBef>
                        <a:spcAft>
                          <a:spcPts val="0"/>
                        </a:spcAft>
                      </a:pPr>
                      <a:r>
                        <a:rPr lang="en-US" sz="1800" b="1" dirty="0">
                          <a:solidFill>
                            <a:schemeClr val="tx1"/>
                          </a:solidFill>
                          <a:effectLst/>
                          <a:latin typeface="Helvetica" charset="0"/>
                          <a:ea typeface="Helvetica" charset="0"/>
                          <a:cs typeface="Helvetica" charset="0"/>
                        </a:rPr>
                        <a:t>HIGH</a:t>
                      </a:r>
                    </a:p>
                    <a:p>
                      <a:pPr marL="0" marR="0" algn="ctr">
                        <a:spcBef>
                          <a:spcPts val="0"/>
                        </a:spcBef>
                        <a:spcAft>
                          <a:spcPts val="0"/>
                        </a:spcAft>
                      </a:pPr>
                      <a:r>
                        <a:rPr lang="en-US" sz="1800" b="0" dirty="0">
                          <a:solidFill>
                            <a:schemeClr val="tx1"/>
                          </a:solidFill>
                          <a:effectLst/>
                          <a:latin typeface="Helvetica" charset="0"/>
                          <a:ea typeface="Helvetica" charset="0"/>
                          <a:cs typeface="Helvetica" charset="0"/>
                        </a:rPr>
                        <a:t> </a:t>
                      </a:r>
                    </a:p>
                  </a:txBody>
                  <a:tcPr marL="73025" marR="73025" anchor="ctr">
                    <a:solidFill>
                      <a:srgbClr val="FFC5C5"/>
                    </a:solidFill>
                  </a:tcPr>
                </a:tc>
                <a:tc>
                  <a:txBody>
                    <a:bodyPr/>
                    <a:lstStyle/>
                    <a:p>
                      <a:pPr marL="285750" marR="182880" indent="-114300" algn="l">
                        <a:spcBef>
                          <a:spcPts val="0"/>
                        </a:spcBef>
                        <a:spcAft>
                          <a:spcPts val="0"/>
                        </a:spcAft>
                        <a:tabLst>
                          <a:tab pos="3886200" algn="l"/>
                        </a:tabLst>
                      </a:pPr>
                      <a:r>
                        <a:rPr lang="en-US" sz="1800" b="0" i="0" dirty="0">
                          <a:solidFill>
                            <a:schemeClr val="tx1"/>
                          </a:solidFill>
                          <a:effectLst/>
                          <a:latin typeface="Helvetica" charset="0"/>
                          <a:ea typeface="Helvetica" charset="0"/>
                          <a:cs typeface="Helvetica" charset="0"/>
                        </a:rPr>
                        <a:t>Mechanical prophylaxis placed prior to cesarean and continued until fully ambulatory </a:t>
                      </a:r>
                      <a:r>
                        <a:rPr lang="en-US" sz="1800" b="1" dirty="0">
                          <a:solidFill>
                            <a:schemeClr val="tx1"/>
                          </a:solidFill>
                          <a:effectLst/>
                          <a:latin typeface="Helvetica" charset="0"/>
                          <a:ea typeface="Helvetica" charset="0"/>
                          <a:cs typeface="Helvetica" charset="0"/>
                        </a:rPr>
                        <a:t>PLUS</a:t>
                      </a:r>
                    </a:p>
                    <a:p>
                      <a:pPr marL="285750" marR="182880" indent="-114300" algn="l">
                        <a:spcBef>
                          <a:spcPts val="0"/>
                        </a:spcBef>
                        <a:spcAft>
                          <a:spcPts val="0"/>
                        </a:spcAft>
                        <a:tabLst>
                          <a:tab pos="3886200" algn="l"/>
                        </a:tabLst>
                      </a:pPr>
                      <a:r>
                        <a:rPr lang="en-US" sz="1800" b="1" dirty="0">
                          <a:solidFill>
                            <a:schemeClr val="tx1"/>
                          </a:solidFill>
                          <a:effectLst/>
                          <a:latin typeface="Helvetica" charset="0"/>
                          <a:ea typeface="Helvetica" charset="0"/>
                          <a:cs typeface="Helvetica" charset="0"/>
                        </a:rPr>
                        <a:t>Prophylactic</a:t>
                      </a:r>
                      <a:r>
                        <a:rPr lang="en-US" sz="1800" b="0" dirty="0">
                          <a:solidFill>
                            <a:schemeClr val="tx1"/>
                          </a:solidFill>
                          <a:effectLst/>
                          <a:latin typeface="Helvetica" charset="0"/>
                          <a:ea typeface="Helvetica" charset="0"/>
                          <a:cs typeface="Helvetica" charset="0"/>
                        </a:rPr>
                        <a:t> dose LMWH / UFH in hospital and continued until 6 weeks from date of delivery</a:t>
                      </a:r>
                    </a:p>
                    <a:p>
                      <a:pPr marL="285750" marR="182880" indent="-114300" algn="l">
                        <a:spcBef>
                          <a:spcPts val="0"/>
                        </a:spcBef>
                        <a:spcAft>
                          <a:spcPts val="0"/>
                        </a:spcAft>
                        <a:tabLst>
                          <a:tab pos="3886200" algn="l"/>
                        </a:tabLst>
                      </a:pPr>
                      <a:r>
                        <a:rPr lang="en-US" sz="1800" b="0" dirty="0">
                          <a:solidFill>
                            <a:schemeClr val="tx1"/>
                          </a:solidFill>
                          <a:effectLst/>
                          <a:latin typeface="Helvetica" charset="0"/>
                          <a:ea typeface="Helvetica" charset="0"/>
                          <a:cs typeface="Helvetica" charset="0"/>
                        </a:rPr>
                        <a:t>Mechanical prophylaxis placed prior to cesarean and continued until fully ambulatory </a:t>
                      </a:r>
                      <a:r>
                        <a:rPr lang="en-US" sz="1800" b="1" dirty="0">
                          <a:solidFill>
                            <a:schemeClr val="tx1"/>
                          </a:solidFill>
                          <a:effectLst/>
                          <a:latin typeface="Helvetica" charset="0"/>
                          <a:ea typeface="Helvetica" charset="0"/>
                          <a:cs typeface="Helvetica" charset="0"/>
                        </a:rPr>
                        <a:t>PLUS</a:t>
                      </a:r>
                    </a:p>
                    <a:p>
                      <a:pPr marL="285750" marR="182880" indent="-114300" algn="l">
                        <a:spcBef>
                          <a:spcPts val="0"/>
                        </a:spcBef>
                        <a:spcAft>
                          <a:spcPts val="0"/>
                        </a:spcAft>
                        <a:tabLst>
                          <a:tab pos="3886200" algn="l"/>
                        </a:tabLst>
                      </a:pPr>
                      <a:r>
                        <a:rPr lang="en-US" sz="1800" b="1" dirty="0">
                          <a:solidFill>
                            <a:schemeClr val="tx1"/>
                          </a:solidFill>
                          <a:effectLst/>
                          <a:latin typeface="Helvetica" charset="0"/>
                          <a:ea typeface="Helvetica" charset="0"/>
                          <a:cs typeface="Helvetica" charset="0"/>
                        </a:rPr>
                        <a:t>Therapeutic</a:t>
                      </a:r>
                      <a:r>
                        <a:rPr lang="en-US" sz="1800" b="0" dirty="0">
                          <a:solidFill>
                            <a:schemeClr val="tx1"/>
                          </a:solidFill>
                          <a:effectLst/>
                          <a:latin typeface="Helvetica" charset="0"/>
                          <a:ea typeface="Helvetica" charset="0"/>
                          <a:cs typeface="Helvetica" charset="0"/>
                        </a:rPr>
                        <a:t> dose LMWH / UFH postpartum (Postpartum dose ≥ Antepartum dose) in hospital and continued until 6 weeks from delivery date after discharge</a:t>
                      </a:r>
                    </a:p>
                  </a:txBody>
                  <a:tcPr marL="73025" marR="73025" anchor="ctr">
                    <a:solidFill>
                      <a:srgbClr val="FFC5C5"/>
                    </a:solidFill>
                  </a:tcPr>
                </a:tc>
                <a:extLst>
                  <a:ext uri="{0D108BD9-81ED-4DB2-BD59-A6C34878D82A}">
                    <a16:rowId xmlns="" xmlns:a16="http://schemas.microsoft.com/office/drawing/2014/main" val="54108225"/>
                  </a:ext>
                </a:extLst>
              </a:tr>
            </a:tbl>
          </a:graphicData>
        </a:graphic>
      </p:graphicFrame>
    </p:spTree>
    <p:extLst>
      <p:ext uri="{BB962C8B-B14F-4D97-AF65-F5344CB8AC3E}">
        <p14:creationId xmlns:p14="http://schemas.microsoft.com/office/powerpoint/2010/main" val="102440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562600" cy="914400"/>
          </a:xfrm>
        </p:spPr>
        <p:txBody>
          <a:bodyPr/>
          <a:lstStyle/>
          <a:p>
            <a:pPr algn="ctr"/>
            <a:r>
              <a:rPr lang="en-US" sz="3600" b="0" dirty="0" smtClean="0"/>
              <a:t>Presentation Topics</a:t>
            </a:r>
            <a:endParaRPr lang="en-US" sz="3600" b="0" dirty="0"/>
          </a:p>
        </p:txBody>
      </p:sp>
      <p:sp>
        <p:nvSpPr>
          <p:cNvPr id="3" name="Content Placeholder 2"/>
          <p:cNvSpPr>
            <a:spLocks noGrp="1"/>
          </p:cNvSpPr>
          <p:nvPr>
            <p:ph idx="1"/>
          </p:nvPr>
        </p:nvSpPr>
        <p:spPr>
          <a:xfrm>
            <a:off x="304800" y="1600200"/>
            <a:ext cx="8610600" cy="3886200"/>
          </a:xfrm>
        </p:spPr>
        <p:txBody>
          <a:bodyPr/>
          <a:lstStyle/>
          <a:p>
            <a:r>
              <a:rPr lang="en-US" sz="2800" dirty="0" smtClean="0"/>
              <a:t>VTE relation to Maternal Mortality and Morbidity</a:t>
            </a:r>
          </a:p>
          <a:p>
            <a:r>
              <a:rPr lang="en-US" sz="2800" dirty="0" smtClean="0"/>
              <a:t>Summary of VTE Risk Assessment Guidelines</a:t>
            </a:r>
          </a:p>
          <a:p>
            <a:r>
              <a:rPr lang="en-US" sz="2800" dirty="0" smtClean="0"/>
              <a:t>Introduction to VTE Toolkit</a:t>
            </a:r>
          </a:p>
          <a:p>
            <a:pPr lvl="1"/>
            <a:r>
              <a:rPr lang="en-US" sz="2400" dirty="0" smtClean="0"/>
              <a:t>First Prenatal Visit / Outpatient Prenatal Care</a:t>
            </a:r>
          </a:p>
          <a:p>
            <a:pPr lvl="1"/>
            <a:r>
              <a:rPr lang="en-US" sz="2400" dirty="0" smtClean="0"/>
              <a:t>Antepartum Hospitalization</a:t>
            </a:r>
          </a:p>
          <a:p>
            <a:pPr lvl="1"/>
            <a:r>
              <a:rPr lang="en-US" sz="2400" dirty="0" smtClean="0"/>
              <a:t>Birth Hospitalization</a:t>
            </a:r>
          </a:p>
          <a:p>
            <a:pPr lvl="1"/>
            <a:r>
              <a:rPr lang="en-US" sz="2400" dirty="0" smtClean="0"/>
              <a:t>Post-discharge Extended Duration Anticoagulation</a:t>
            </a:r>
          </a:p>
        </p:txBody>
      </p:sp>
    </p:spTree>
    <p:extLst>
      <p:ext uri="{BB962C8B-B14F-4D97-AF65-F5344CB8AC3E}">
        <p14:creationId xmlns:p14="http://schemas.microsoft.com/office/powerpoint/2010/main" val="275006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 T E Pregnancy Related Mortaltiy in California from 2002-2007"/>
          <p:cNvPicPr>
            <a:picLocks noChangeAspect="1"/>
          </p:cNvPicPr>
          <p:nvPr/>
        </p:nvPicPr>
        <p:blipFill>
          <a:blip r:embed="rId3"/>
          <a:stretch>
            <a:fillRect/>
          </a:stretch>
        </p:blipFill>
        <p:spPr>
          <a:xfrm>
            <a:off x="304800" y="1295400"/>
            <a:ext cx="8510754" cy="4371211"/>
          </a:xfrm>
          <a:prstGeom prst="rect">
            <a:avLst/>
          </a:prstGeom>
        </p:spPr>
      </p:pic>
      <p:sp>
        <p:nvSpPr>
          <p:cNvPr id="7" name="Rectangle 6"/>
          <p:cNvSpPr/>
          <p:nvPr/>
        </p:nvSpPr>
        <p:spPr>
          <a:xfrm>
            <a:off x="190500" y="5867401"/>
            <a:ext cx="8191500"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2017 </a:t>
            </a:r>
          </a:p>
        </p:txBody>
      </p:sp>
      <p:sp>
        <p:nvSpPr>
          <p:cNvPr id="10" name="Title 1"/>
          <p:cNvSpPr>
            <a:spLocks noGrp="1"/>
          </p:cNvSpPr>
          <p:nvPr>
            <p:ph type="title"/>
          </p:nvPr>
        </p:nvSpPr>
        <p:spPr>
          <a:xfrm>
            <a:off x="478631" y="304800"/>
            <a:ext cx="7522369" cy="990600"/>
          </a:xfrm>
          <a:noFill/>
        </p:spPr>
        <p:txBody>
          <a:bodyPr/>
          <a:lstStyle/>
          <a:p>
            <a:pPr algn="ctr"/>
            <a:r>
              <a:rPr lang="en-US" sz="3200" b="0" dirty="0" smtClean="0"/>
              <a:t>VTE Pregnancy-Related </a:t>
            </a:r>
            <a:r>
              <a:rPr lang="en-US" sz="3200" b="0" dirty="0"/>
              <a:t>Mortality </a:t>
            </a:r>
            <a:r>
              <a:rPr lang="en-US" sz="3200" b="0" dirty="0" smtClean="0"/>
              <a:t>in </a:t>
            </a:r>
            <a:r>
              <a:rPr lang="en-US" sz="3200" b="0" dirty="0"/>
              <a:t>California: 2002-2007</a:t>
            </a:r>
          </a:p>
        </p:txBody>
      </p:sp>
      <p:sp>
        <p:nvSpPr>
          <p:cNvPr id="11" name="Rectangle 10"/>
          <p:cNvSpPr/>
          <p:nvPr/>
        </p:nvSpPr>
        <p:spPr>
          <a:xfrm>
            <a:off x="152400" y="6376314"/>
            <a:ext cx="77724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a:t>
            </a:r>
            <a:r>
              <a:rPr kumimoji="0" lang="en-US" sz="1100" b="0" i="0" u="none" strike="noStrike" kern="0" cap="none" spc="0" normalizeH="0" baseline="0" noProof="0" dirty="0" smtClean="0">
                <a:ln>
                  <a:noFill/>
                </a:ln>
                <a:solidFill>
                  <a:srgbClr val="000000"/>
                </a:solidFill>
                <a:effectLst/>
                <a:uLnTx/>
                <a:uFillTx/>
                <a:latin typeface="Helvetica" charset="0"/>
                <a:ea typeface="ＭＳ 明朝" charset="-128"/>
                <a:cs typeface="Times New Roman" charset="0"/>
              </a:rPr>
              <a:t>2017;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4"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spTree>
    <p:extLst>
      <p:ext uri="{BB962C8B-B14F-4D97-AF65-F5344CB8AC3E}">
        <p14:creationId xmlns:p14="http://schemas.microsoft.com/office/powerpoint/2010/main" val="266955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460" y="152400"/>
            <a:ext cx="6301740" cy="914400"/>
          </a:xfrm>
          <a:noFill/>
        </p:spPr>
        <p:txBody>
          <a:bodyPr/>
          <a:lstStyle/>
          <a:p>
            <a:pPr algn="ctr"/>
            <a:r>
              <a:rPr lang="en-US" sz="2800" b="0" u="sng" dirty="0"/>
              <a:t>Vaginal Birth </a:t>
            </a:r>
            <a:r>
              <a:rPr lang="en-US" sz="2800" b="0" dirty="0"/>
              <a:t>VTE Risk Assessment and Suggested Prophylaxis</a:t>
            </a:r>
          </a:p>
        </p:txBody>
      </p:sp>
      <p:graphicFrame>
        <p:nvGraphicFramePr>
          <p:cNvPr id="3" name="Table 2" descr="Vaginal birth  V T e  risk assessment and suggested prophylaxis"/>
          <p:cNvGraphicFramePr>
            <a:graphicFrameLocks noGrp="1"/>
          </p:cNvGraphicFramePr>
          <p:nvPr>
            <p:extLst>
              <p:ext uri="{D42A27DB-BD31-4B8C-83A1-F6EECF244321}">
                <p14:modId xmlns:p14="http://schemas.microsoft.com/office/powerpoint/2010/main" val="641667702"/>
              </p:ext>
            </p:extLst>
          </p:nvPr>
        </p:nvGraphicFramePr>
        <p:xfrm>
          <a:off x="76201" y="1066800"/>
          <a:ext cx="8991599" cy="782701"/>
        </p:xfrm>
        <a:graphic>
          <a:graphicData uri="http://schemas.openxmlformats.org/drawingml/2006/table">
            <a:tbl>
              <a:tblPr firstRow="1" firstCol="1" bandRow="1"/>
              <a:tblGrid>
                <a:gridCol w="3268865">
                  <a:extLst>
                    <a:ext uri="{9D8B030D-6E8A-4147-A177-3AD203B41FA5}">
                      <a16:colId xmlns="" xmlns:a16="http://schemas.microsoft.com/office/drawing/2014/main" val="3106010796"/>
                    </a:ext>
                  </a:extLst>
                </a:gridCol>
                <a:gridCol w="1140477">
                  <a:extLst>
                    <a:ext uri="{9D8B030D-6E8A-4147-A177-3AD203B41FA5}">
                      <a16:colId xmlns="" xmlns:a16="http://schemas.microsoft.com/office/drawing/2014/main" val="1433669336"/>
                    </a:ext>
                  </a:extLst>
                </a:gridCol>
                <a:gridCol w="4582257">
                  <a:extLst>
                    <a:ext uri="{9D8B030D-6E8A-4147-A177-3AD203B41FA5}">
                      <a16:colId xmlns="" xmlns:a16="http://schemas.microsoft.com/office/drawing/2014/main" val="2430514347"/>
                    </a:ext>
                  </a:extLst>
                </a:gridCol>
              </a:tblGrid>
              <a:tr h="731825">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Clinical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Anticoagulation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183766735"/>
                  </a:ext>
                </a:extLst>
              </a:tr>
            </a:tbl>
          </a:graphicData>
        </a:graphic>
      </p:graphicFrame>
      <p:graphicFrame>
        <p:nvGraphicFramePr>
          <p:cNvPr id="4" name="Table 3" descr="Vaginal birth V T E  risk assessment and suggested prophylaxis"/>
          <p:cNvGraphicFramePr>
            <a:graphicFrameLocks noGrp="1"/>
          </p:cNvGraphicFramePr>
          <p:nvPr>
            <p:extLst>
              <p:ext uri="{D42A27DB-BD31-4B8C-83A1-F6EECF244321}">
                <p14:modId xmlns:p14="http://schemas.microsoft.com/office/powerpoint/2010/main" val="3575628783"/>
              </p:ext>
            </p:extLst>
          </p:nvPr>
        </p:nvGraphicFramePr>
        <p:xfrm>
          <a:off x="76201" y="1798625"/>
          <a:ext cx="8991599" cy="4715772"/>
        </p:xfrm>
        <a:graphic>
          <a:graphicData uri="http://schemas.openxmlformats.org/drawingml/2006/table">
            <a:tbl>
              <a:tblPr firstRow="1" firstCol="1" bandRow="1"/>
              <a:tblGrid>
                <a:gridCol w="3257106">
                  <a:extLst>
                    <a:ext uri="{9D8B030D-6E8A-4147-A177-3AD203B41FA5}">
                      <a16:colId xmlns="" xmlns:a16="http://schemas.microsoft.com/office/drawing/2014/main" val="314316760"/>
                    </a:ext>
                  </a:extLst>
                </a:gridCol>
                <a:gridCol w="1078759">
                  <a:extLst>
                    <a:ext uri="{9D8B030D-6E8A-4147-A177-3AD203B41FA5}">
                      <a16:colId xmlns="" xmlns:a16="http://schemas.microsoft.com/office/drawing/2014/main" val="2693335008"/>
                    </a:ext>
                  </a:extLst>
                </a:gridCol>
                <a:gridCol w="4655734">
                  <a:extLst>
                    <a:ext uri="{9D8B030D-6E8A-4147-A177-3AD203B41FA5}">
                      <a16:colId xmlns="" xmlns:a16="http://schemas.microsoft.com/office/drawing/2014/main" val="1460803040"/>
                    </a:ext>
                  </a:extLst>
                </a:gridCol>
              </a:tblGrid>
              <a:tr h="262028">
                <a:tc gridSpan="3">
                  <a:txBody>
                    <a:bodyPr/>
                    <a:lstStyle/>
                    <a:p>
                      <a:pPr marL="457200" marR="0" algn="ctr">
                        <a:spcBef>
                          <a:spcPts val="0"/>
                        </a:spcBef>
                        <a:spcAft>
                          <a:spcPts val="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Encourage ambulation and avoid dehydration at all risk levels</a:t>
                      </a:r>
                      <a:endParaRPr lang="en-US" sz="18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34891790"/>
                  </a:ext>
                </a:extLst>
              </a:tr>
              <a:tr h="616401">
                <a:tc>
                  <a:txBody>
                    <a:bodyPr/>
                    <a:lstStyle/>
                    <a:p>
                      <a:pPr marL="267335" marR="0" indent="-95885">
                        <a:lnSpc>
                          <a:spcPct val="107000"/>
                        </a:lnSpc>
                        <a:spcBef>
                          <a:spcPts val="0"/>
                        </a:spcBef>
                        <a:spcAft>
                          <a:spcPts val="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Delivery </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BMI </a:t>
                      </a:r>
                      <a:r>
                        <a:rPr lang="en-US" sz="18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800" b="1" baseline="30000" dirty="0">
                          <a:effectLst/>
                          <a:latin typeface="Helvetica" panose="020B0604020202020204" pitchFamily="34" charset="0"/>
                          <a:ea typeface="MS Mincho" panose="02020609040205080304" pitchFamily="49" charset="-128"/>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15240" algn="ctr">
                        <a:lnSpc>
                          <a:spcPct val="107000"/>
                        </a:lnSpc>
                        <a:spcBef>
                          <a:spcPts val="0"/>
                        </a:spcBef>
                        <a:spcAft>
                          <a:spcPts val="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6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688100085"/>
                  </a:ext>
                </a:extLst>
              </a:tr>
              <a:tr h="2033894">
                <a:tc>
                  <a:txBody>
                    <a:bodyPr/>
                    <a:lstStyle/>
                    <a:p>
                      <a:pPr marL="26733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Delivery BMI </a:t>
                      </a:r>
                      <a:r>
                        <a:rPr lang="en-US" sz="14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400" b="1" baseline="30000" dirty="0">
                          <a:effectLst/>
                          <a:latin typeface="Helvetica" panose="020B0604020202020204" pitchFamily="34" charset="0"/>
                          <a:ea typeface="MS Mincho" panose="02020609040205080304" pitchFamily="49" charset="-128"/>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38785" marR="0" indent="1841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dirty="0">
                          <a:effectLst/>
                          <a:latin typeface="Helvetica" panose="020B0604020202020204" pitchFamily="34" charset="0"/>
                          <a:ea typeface="MS Mincho" panose="02020609040205080304" pitchFamily="49" charset="-128"/>
                          <a:cs typeface="Times New Roman" panose="02020603050405020304" pitchFamily="18" charset="0"/>
                        </a:rPr>
                        <a:t>Antepartum hospitalization ≥ 3 days, anticipated currently or within past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5308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a:t>
                      </a:r>
                      <a:r>
                        <a:rPr lang="en-US" sz="1400" b="1" dirty="0" smtClean="0">
                          <a:effectLst/>
                          <a:latin typeface="Helvetica" panose="020B0604020202020204" pitchFamily="34" charset="0"/>
                          <a:ea typeface="MS Mincho" panose="02020609040205080304" pitchFamily="49" charset="-128"/>
                          <a:cs typeface="Times New Roman" panose="02020603050405020304" pitchFamily="18" charset="0"/>
                        </a:rPr>
                        <a:t>Delivery </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BMI </a:t>
                      </a:r>
                      <a:r>
                        <a:rPr lang="en-US" sz="14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400" b="1" baseline="30000" dirty="0">
                          <a:effectLst/>
                          <a:latin typeface="Helvetica" panose="020B0604020202020204" pitchFamily="34" charset="0"/>
                          <a:ea typeface="MS Mincho" panose="02020609040205080304" pitchFamily="49" charset="-128"/>
                          <a:cs typeface="Times New Roman" panose="02020603050405020304" pitchFamily="18" charset="0"/>
                        </a:rPr>
                        <a:t>2 </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dirty="0" smtClean="0">
                          <a:effectLst/>
                          <a:latin typeface="Helvetica" panose="020B0604020202020204" pitchFamily="34" charset="0"/>
                          <a:ea typeface="MS Mincho" panose="02020609040205080304" pitchFamily="49" charset="-128"/>
                          <a:cs typeface="Times New Roman" panose="02020603050405020304" pitchFamily="18" charset="0"/>
                        </a:rPr>
                        <a:t> Low </a:t>
                      </a:r>
                      <a:r>
                        <a:rPr lang="en-US" sz="1400" dirty="0">
                          <a:effectLst/>
                          <a:latin typeface="Helvetica" panose="020B0604020202020204" pitchFamily="34" charset="0"/>
                          <a:ea typeface="MS Mincho" panose="02020609040205080304" pitchFamily="49" charset="-128"/>
                          <a:cs typeface="Times New Roman" panose="02020603050405020304" pitchFamily="18" charset="0"/>
                        </a:rPr>
                        <a:t>Risk Thrombophilia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indent="15240" algn="ctr">
                        <a:lnSpc>
                          <a:spcPct val="107000"/>
                        </a:lnSpc>
                        <a:spcBef>
                          <a:spcPts val="0"/>
                        </a:spcBef>
                        <a:spcAft>
                          <a:spcPts val="0"/>
                        </a:spcAft>
                      </a:pPr>
                      <a:r>
                        <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MEDIUM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600"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b="1" u="sng" dirty="0" smtClean="0">
                          <a:effectLst/>
                          <a:latin typeface="Helvetica" panose="020B0604020202020204" pitchFamily="34" charset="0"/>
                          <a:ea typeface="MS Mincho" panose="02020609040205080304" pitchFamily="49" charset="-128"/>
                          <a:cs typeface="Times New Roman" panose="02020603050405020304" pitchFamily="18" charset="0"/>
                        </a:rPr>
                        <a:t>PLUS</a:t>
                      </a:r>
                      <a:r>
                        <a:rPr lang="en-US" sz="1600" b="0" u="none" baseline="0" dirty="0">
                          <a:effectLst/>
                          <a:latin typeface="Calibri" panose="020F0502020204030204" pitchFamily="34" charset="0"/>
                          <a:ea typeface="MS Mincho" panose="02020609040205080304" pitchFamily="49" charset="-128"/>
                          <a:cs typeface="+mn-cs"/>
                        </a:rPr>
                        <a:t> </a:t>
                      </a:r>
                      <a:r>
                        <a:rPr lang="en-US" sz="1600" b="0" u="none" baseline="0" dirty="0" smtClean="0">
                          <a:effectLst/>
                          <a:latin typeface="Calibri" panose="020F0502020204030204" pitchFamily="34" charset="0"/>
                          <a:ea typeface="MS Mincho" panose="02020609040205080304" pitchFamily="49" charset="-128"/>
                          <a:cs typeface="+mn-cs"/>
                        </a:rPr>
                        <a: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Prophylactic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dose LMWH / UFH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postpartum hospitalization </a:t>
                      </a:r>
                      <a:endParaRPr lang="en-US" sz="1600" b="1"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endParaRPr lang="en-US" sz="1600" dirty="0" smtClean="0">
                        <a:effectLst/>
                        <a:latin typeface="Helvetica" panose="020B0604020202020204" pitchFamily="34" charset="0"/>
                        <a:ea typeface="MS Mincho" panose="02020609040205080304" pitchFamily="49" charset="-128"/>
                        <a:cs typeface="Times New Roman" panose="02020603050405020304" pitchFamily="18" charset="0"/>
                      </a:endParaRPr>
                    </a:p>
                    <a:p>
                      <a:pPr marL="267335" marR="0" indent="-95885">
                        <a:spcBef>
                          <a:spcPts val="0"/>
                        </a:spcBef>
                        <a:spcAft>
                          <a:spcPts val="0"/>
                        </a:spcAft>
                      </a:pPr>
                      <a:r>
                        <a:rPr lang="en-US" sz="1600" b="1" dirty="0" smtClean="0">
                          <a:effectLst/>
                          <a:latin typeface="Helvetica" panose="020B0604020202020204" pitchFamily="34" charset="0"/>
                          <a:ea typeface="MS Mincho" panose="02020609040205080304" pitchFamily="49" charset="-128"/>
                          <a:cs typeface="Times New Roman" panose="02020603050405020304" pitchFamily="18" charset="0"/>
                        </a:rPr>
                        <a:t>BMI </a:t>
                      </a:r>
                      <a:r>
                        <a:rPr lang="en-US" sz="16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 40 </a:t>
                      </a:r>
                      <a:r>
                        <a:rPr lang="en-US" sz="1600" b="1" dirty="0">
                          <a:effectLst/>
                          <a:latin typeface="Helvetica" panose="020B0604020202020204" pitchFamily="34" charset="0"/>
                          <a:ea typeface="MS Mincho" panose="02020609040205080304" pitchFamily="49" charset="-128"/>
                        </a:rPr>
                        <a:t>kg/m</a:t>
                      </a:r>
                      <a:r>
                        <a:rPr lang="en-US" sz="1600" b="1" baseline="30000" dirty="0">
                          <a:effectLst/>
                          <a:latin typeface="Helvetica" panose="020B0604020202020204" pitchFamily="34" charset="0"/>
                          <a:ea typeface="MS Mincho" panose="02020609040205080304" pitchFamily="49" charset="-128"/>
                        </a:rPr>
                        <a:t>2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plus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thrombophilia</a:t>
                      </a:r>
                      <a:endParaRPr lang="en-US" sz="1600"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(consider LMWH/UFH continuation 6 weeks postpartum)</a:t>
                      </a:r>
                      <a:endParaRPr lang="en-US" sz="16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 xmlns:a16="http://schemas.microsoft.com/office/drawing/2014/main" val="1780417521"/>
                  </a:ext>
                </a:extLst>
              </a:tr>
              <a:tr h="1583478">
                <a:tc>
                  <a:txBody>
                    <a:bodyPr/>
                    <a:lstStyle/>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Prior VTE</a:t>
                      </a:r>
                      <a:endPar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High risk thrombophilia </a:t>
                      </a:r>
                      <a:endPar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Already on anticoagulant</a:t>
                      </a: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OR</a:t>
                      </a:r>
                    </a:p>
                    <a:p>
                      <a:pPr marL="228600" marR="0">
                        <a:lnSpc>
                          <a:spcPct val="107000"/>
                        </a:lnSpc>
                        <a:spcBef>
                          <a:spcPts val="0"/>
                        </a:spcBef>
                        <a:spcAft>
                          <a:spcPts val="0"/>
                        </a:spcAft>
                      </a:pPr>
                      <a:r>
                        <a:rPr lang="en-US" sz="14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Low </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risk thrombophilia </a:t>
                      </a:r>
                      <a:r>
                        <a:rPr lang="en-US" sz="14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AND</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family history of VTE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26390" marR="0" indent="-97790">
                        <a:lnSpc>
                          <a:spcPct val="107000"/>
                        </a:lnSpc>
                        <a:spcBef>
                          <a:spcPts val="0"/>
                        </a:spcBef>
                        <a:spcAft>
                          <a:spcPts val="0"/>
                        </a:spcAft>
                      </a:pPr>
                      <a:r>
                        <a:rPr lang="en-US" sz="14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ANY</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single prior </a:t>
                      </a:r>
                      <a:r>
                        <a:rPr lang="en-US" sz="1400" dirty="0" smtClean="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VTE</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0" marR="0" indent="15240" algn="ctr">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267335" marR="0" indent="-95885">
                        <a:lnSpc>
                          <a:spcPct val="107000"/>
                        </a:lnSpc>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68350" marR="0" indent="-95885">
                        <a:lnSpc>
                          <a:spcPct val="107000"/>
                        </a:lnSpc>
                        <a:spcBef>
                          <a:spcPts val="0"/>
                        </a:spcBef>
                        <a:spcAft>
                          <a:spcPts val="0"/>
                        </a:spcAft>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15000"/>
                        </a:lnSpc>
                        <a:spcBef>
                          <a:spcPts val="0"/>
                        </a:spcBef>
                        <a:spcAft>
                          <a:spcPts val="100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Patient </a:t>
                      </a:r>
                      <a:r>
                        <a:rPr lang="en-US" sz="1600" dirty="0" smtClean="0">
                          <a:effectLst/>
                          <a:latin typeface="Helvetica" panose="020B0604020202020204" pitchFamily="34" charset="0"/>
                          <a:ea typeface="MS Mincho" panose="02020609040205080304" pitchFamily="49" charset="-128"/>
                          <a:cs typeface="Times New Roman" panose="02020603050405020304" pitchFamily="18" charset="0"/>
                        </a:rPr>
                        <a:t>specific postpartum anticoagulation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 xmlns:a16="http://schemas.microsoft.com/office/drawing/2014/main" val="2100013307"/>
                  </a:ext>
                </a:extLst>
              </a:tr>
            </a:tbl>
          </a:graphicData>
        </a:graphic>
      </p:graphicFrame>
      <p:sp>
        <p:nvSpPr>
          <p:cNvPr id="5" name="Rectangle 4"/>
          <p:cNvSpPr/>
          <p:nvPr/>
        </p:nvSpPr>
        <p:spPr>
          <a:xfrm>
            <a:off x="152402" y="6495756"/>
            <a:ext cx="8610598"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900" b="1" kern="0" dirty="0">
                <a:solidFill>
                  <a:srgbClr val="000000"/>
                </a:solidFill>
                <a:latin typeface="Helvetica" charset="0"/>
                <a:ea typeface="ＭＳ 明朝" charset="-128"/>
                <a:cs typeface="Lucida Grande" charset="0"/>
              </a:rPr>
              <a:t>©</a:t>
            </a:r>
            <a:r>
              <a:rPr lang="en-US" sz="900" kern="0" dirty="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900" u="sng" kern="0" dirty="0">
                <a:solidFill>
                  <a:srgbClr val="0000FF"/>
                </a:solidFill>
                <a:latin typeface="Helvetica" charset="0"/>
                <a:ea typeface="ＭＳ 明朝" charset="-128"/>
                <a:cs typeface="Times New Roman" charset="0"/>
                <a:hlinkClick r:id="rId3" tooltip="C M Q C C"/>
              </a:rPr>
              <a:t>www.CMQCC.org</a:t>
            </a:r>
            <a:r>
              <a:rPr lang="en-US" sz="900" kern="0" dirty="0">
                <a:solidFill>
                  <a:srgbClr val="0000FF"/>
                </a:solidFill>
                <a:latin typeface="Helvetica" charset="0"/>
                <a:ea typeface="ＭＳ 明朝" charset="-128"/>
                <a:cs typeface="Times New Roman" charset="0"/>
              </a:rPr>
              <a:t> </a:t>
            </a:r>
            <a:r>
              <a:rPr lang="en-US" sz="900" kern="0" dirty="0">
                <a:solidFill>
                  <a:srgbClr val="000000"/>
                </a:solidFill>
                <a:latin typeface="Helvetica" charset="0"/>
                <a:ea typeface="ＭＳ 明朝" charset="-128"/>
                <a:cs typeface="Times New Roman" charset="0"/>
              </a:rPr>
              <a:t>for details</a:t>
            </a:r>
            <a:r>
              <a:rPr lang="en-US" sz="900" b="1" kern="0" dirty="0">
                <a:solidFill>
                  <a:sysClr val="windowText" lastClr="000000"/>
                </a:solidFill>
                <a:latin typeface="Helvetica" charset="0"/>
                <a:ea typeface="ＭＳ 明朝" charset="-128"/>
                <a:cs typeface="Times New Roman" charset="0"/>
              </a:rPr>
              <a:t> </a:t>
            </a:r>
            <a:endParaRPr lang="en-US" sz="900" kern="0" dirty="0">
              <a:solidFill>
                <a:sysClr val="windowText" lastClr="000000"/>
              </a:solidFill>
              <a:latin typeface="Helvetica" charset="0"/>
              <a:ea typeface="ＭＳ 明朝" charset="-128"/>
              <a:cs typeface="Times New Roman" charset="0"/>
            </a:endParaRPr>
          </a:p>
        </p:txBody>
      </p:sp>
    </p:spTree>
    <p:extLst>
      <p:ext uri="{BB962C8B-B14F-4D97-AF65-F5344CB8AC3E}">
        <p14:creationId xmlns:p14="http://schemas.microsoft.com/office/powerpoint/2010/main" val="1499196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R C O G Recommendations for 4 Points"/>
          <p:cNvGraphicFramePr>
            <a:graphicFrameLocks noGrp="1"/>
          </p:cNvGraphicFramePr>
          <p:nvPr>
            <p:extLst>
              <p:ext uri="{D42A27DB-BD31-4B8C-83A1-F6EECF244321}">
                <p14:modId xmlns:p14="http://schemas.microsoft.com/office/powerpoint/2010/main" val="4202916276"/>
              </p:ext>
            </p:extLst>
          </p:nvPr>
        </p:nvGraphicFramePr>
        <p:xfrm>
          <a:off x="609600" y="1410613"/>
          <a:ext cx="7924800" cy="1333370"/>
        </p:xfrm>
        <a:graphic>
          <a:graphicData uri="http://schemas.openxmlformats.org/drawingml/2006/table">
            <a:tbl>
              <a:tblPr firstRow="1" bandRow="1">
                <a:tableStyleId>{21E4AEA4-8DFA-4A89-87EB-49C32662AFE0}</a:tableStyleId>
              </a:tblPr>
              <a:tblGrid>
                <a:gridCol w="7924800">
                  <a:extLst>
                    <a:ext uri="{9D8B030D-6E8A-4147-A177-3AD203B41FA5}">
                      <a16:colId xmlns="" xmlns:a16="http://schemas.microsoft.com/office/drawing/2014/main" val="3954249656"/>
                    </a:ext>
                  </a:extLst>
                </a:gridCol>
              </a:tblGrid>
              <a:tr h="537008">
                <a:tc>
                  <a:txBody>
                    <a:bodyPr/>
                    <a:lstStyle/>
                    <a:p>
                      <a:r>
                        <a:rPr lang="en-US" sz="1800" dirty="0" smtClean="0">
                          <a:solidFill>
                            <a:schemeClr val="tx1"/>
                          </a:solidFill>
                        </a:rPr>
                        <a:t>4 Points</a:t>
                      </a:r>
                      <a:endParaRPr lang="en-US" sz="1800" dirty="0">
                        <a:solidFill>
                          <a:schemeClr val="tx1"/>
                        </a:solidFill>
                        <a:latin typeface="+mn-lt"/>
                      </a:endParaRPr>
                    </a:p>
                  </a:txBody>
                  <a:tcPr/>
                </a:tc>
                <a:extLst>
                  <a:ext uri="{0D108BD9-81ED-4DB2-BD59-A6C34878D82A}">
                    <a16:rowId xmlns="" xmlns:a16="http://schemas.microsoft.com/office/drawing/2014/main" val="2302242775"/>
                  </a:ext>
                </a:extLst>
              </a:tr>
              <a:tr h="796362">
                <a:tc>
                  <a:txBody>
                    <a:bodyPr/>
                    <a:lstStyle/>
                    <a:p>
                      <a:pPr marL="285750" indent="-285750">
                        <a:buFont typeface="Arial" panose="020B0604020202020204" pitchFamily="34" charset="0"/>
                        <a:buChar char="•"/>
                      </a:pPr>
                      <a:r>
                        <a:rPr lang="en-US" sz="1800" dirty="0" smtClean="0"/>
                        <a:t>Previous VTE (except for a single event related to major surgery</a:t>
                      </a:r>
                    </a:p>
                    <a:p>
                      <a:pPr marL="285750" indent="-285750">
                        <a:buFont typeface="Arial" panose="020B0604020202020204" pitchFamily="34" charset="0"/>
                        <a:buChar char="•"/>
                      </a:pPr>
                      <a:r>
                        <a:rPr lang="en-US" sz="1800" dirty="0" smtClean="0"/>
                        <a:t>Ovarian hyper stimulation syndrome (1st trimester only)</a:t>
                      </a:r>
                      <a:endParaRPr lang="en-US" sz="1800" b="0" dirty="0" smtClean="0">
                        <a:latin typeface="+mn-lt"/>
                      </a:endParaRPr>
                    </a:p>
                  </a:txBody>
                  <a:tcPr/>
                </a:tc>
                <a:extLst>
                  <a:ext uri="{0D108BD9-81ED-4DB2-BD59-A6C34878D82A}">
                    <a16:rowId xmlns="" xmlns:a16="http://schemas.microsoft.com/office/drawing/2014/main" val="2994099613"/>
                  </a:ext>
                </a:extLst>
              </a:tr>
            </a:tbl>
          </a:graphicData>
        </a:graphic>
      </p:graphicFrame>
      <p:sp>
        <p:nvSpPr>
          <p:cNvPr id="5" name="Title 1"/>
          <p:cNvSpPr txBox="1">
            <a:spLocks noGrp="1"/>
          </p:cNvSpPr>
          <p:nvPr>
            <p:ph type="title"/>
          </p:nvPr>
        </p:nvSpPr>
        <p:spPr>
          <a:xfrm>
            <a:off x="457200" y="152400"/>
            <a:ext cx="8153400" cy="774700"/>
          </a:xfrm>
          <a:prstGeom prst="rect">
            <a:avLst/>
          </a:prstGeom>
          <a:noFill/>
        </p:spPr>
        <p:txBody>
          <a:bodyPr/>
          <a:lstStyle>
            <a:lvl1pPr algn="ctr" rtl="0" eaLnBrk="1" fontAlgn="base" hangingPunct="1">
              <a:spcBef>
                <a:spcPct val="0"/>
              </a:spcBef>
              <a:spcAft>
                <a:spcPct val="0"/>
              </a:spcAft>
              <a:defRPr lang="en-US" sz="4400" b="1" kern="1200" baseline="0" dirty="0" smtClean="0">
                <a:solidFill>
                  <a:srgbClr val="003399"/>
                </a:solidFill>
                <a:latin typeface="Century Gothic" pitchFamily="34" charset="0"/>
                <a:ea typeface="+mn-ea"/>
                <a:cs typeface="+mn-cs"/>
              </a:defRPr>
            </a:lvl1pPr>
            <a:lvl2pPr algn="l" rtl="0" eaLnBrk="1" fontAlgn="base" hangingPunct="1">
              <a:spcBef>
                <a:spcPct val="0"/>
              </a:spcBef>
              <a:spcAft>
                <a:spcPct val="0"/>
              </a:spcAft>
              <a:defRPr sz="4400">
                <a:solidFill>
                  <a:srgbClr val="000099"/>
                </a:solidFill>
                <a:latin typeface="Century Gothic" pitchFamily="34" charset="0"/>
              </a:defRPr>
            </a:lvl2pPr>
            <a:lvl3pPr algn="l" rtl="0" eaLnBrk="1" fontAlgn="base" hangingPunct="1">
              <a:spcBef>
                <a:spcPct val="0"/>
              </a:spcBef>
              <a:spcAft>
                <a:spcPct val="0"/>
              </a:spcAft>
              <a:defRPr sz="4400">
                <a:solidFill>
                  <a:srgbClr val="000099"/>
                </a:solidFill>
                <a:latin typeface="Century Gothic" pitchFamily="34" charset="0"/>
              </a:defRPr>
            </a:lvl3pPr>
            <a:lvl4pPr algn="l" rtl="0" eaLnBrk="1" fontAlgn="base" hangingPunct="1">
              <a:spcBef>
                <a:spcPct val="0"/>
              </a:spcBef>
              <a:spcAft>
                <a:spcPct val="0"/>
              </a:spcAft>
              <a:defRPr sz="4400">
                <a:solidFill>
                  <a:srgbClr val="000099"/>
                </a:solidFill>
                <a:latin typeface="Century Gothic" pitchFamily="34" charset="0"/>
              </a:defRPr>
            </a:lvl4pPr>
            <a:lvl5pPr algn="l" rtl="0" eaLnBrk="1" fontAlgn="base" hangingPunct="1">
              <a:spcBef>
                <a:spcPct val="0"/>
              </a:spcBef>
              <a:spcAft>
                <a:spcPct val="0"/>
              </a:spcAft>
              <a:defRPr sz="4400">
                <a:solidFill>
                  <a:srgbClr val="000099"/>
                </a:solidFill>
                <a:latin typeface="Century Gothic" pitchFamily="34" charset="0"/>
              </a:defRPr>
            </a:lvl5pPr>
            <a:lvl6pPr marL="457200" algn="l" rtl="0" eaLnBrk="1" fontAlgn="base" hangingPunct="1">
              <a:spcBef>
                <a:spcPct val="0"/>
              </a:spcBef>
              <a:spcAft>
                <a:spcPct val="0"/>
              </a:spcAft>
              <a:defRPr sz="4400">
                <a:solidFill>
                  <a:srgbClr val="000099"/>
                </a:solidFill>
                <a:latin typeface="Century Gothic" pitchFamily="34" charset="0"/>
              </a:defRPr>
            </a:lvl6pPr>
            <a:lvl7pPr marL="914400" algn="l" rtl="0" eaLnBrk="1" fontAlgn="base" hangingPunct="1">
              <a:spcBef>
                <a:spcPct val="0"/>
              </a:spcBef>
              <a:spcAft>
                <a:spcPct val="0"/>
              </a:spcAft>
              <a:defRPr sz="4400">
                <a:solidFill>
                  <a:srgbClr val="000099"/>
                </a:solidFill>
                <a:latin typeface="Century Gothic" pitchFamily="34" charset="0"/>
              </a:defRPr>
            </a:lvl7pPr>
            <a:lvl8pPr marL="1371600" algn="l" rtl="0" eaLnBrk="1" fontAlgn="base" hangingPunct="1">
              <a:spcBef>
                <a:spcPct val="0"/>
              </a:spcBef>
              <a:spcAft>
                <a:spcPct val="0"/>
              </a:spcAft>
              <a:defRPr sz="4400">
                <a:solidFill>
                  <a:srgbClr val="000099"/>
                </a:solidFill>
                <a:latin typeface="Century Gothic" pitchFamily="34" charset="0"/>
              </a:defRPr>
            </a:lvl8pPr>
            <a:lvl9pPr marL="1828800" algn="l" rtl="0" eaLnBrk="1" fontAlgn="base" hangingPunct="1">
              <a:spcBef>
                <a:spcPct val="0"/>
              </a:spcBef>
              <a:spcAft>
                <a:spcPct val="0"/>
              </a:spcAft>
              <a:defRPr sz="4400">
                <a:solidFill>
                  <a:srgbClr val="000099"/>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n-ea"/>
                <a:cs typeface="+mn-cs"/>
              </a:rPr>
              <a:t>RCOG Recommendations, 1</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Shape 186"/>
          <p:cNvSpPr/>
          <p:nvPr/>
        </p:nvSpPr>
        <p:spPr>
          <a:xfrm>
            <a:off x="323850" y="5943600"/>
            <a:ext cx="8496300" cy="483513"/>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lIns="45719" rIns="45719"/>
          <a:lstStyle>
            <a:lvl1pPr>
              <a:defRPr sz="1600"/>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mn-lt"/>
              </a:rPr>
              <a:t>Royal </a:t>
            </a:r>
            <a:r>
              <a:rPr kumimoji="0" lang="en-US" sz="1200" b="1" i="0" u="none" strike="noStrike" kern="0" cap="none" spc="0" normalizeH="0" baseline="0" noProof="0" dirty="0">
                <a:ln>
                  <a:noFill/>
                </a:ln>
                <a:solidFill>
                  <a:sysClr val="windowText" lastClr="000000"/>
                </a:solidFill>
                <a:effectLst/>
                <a:uLnTx/>
                <a:uFillTx/>
                <a:latin typeface="+mn-lt"/>
              </a:rPr>
              <a:t>College of Obstetricians and </a:t>
            </a:r>
            <a:r>
              <a:rPr kumimoji="0" lang="en-US" sz="1200" b="1" i="0" u="none" strike="noStrike" kern="0" cap="none" spc="0" normalizeH="0" baseline="0" noProof="0" dirty="0" smtClean="0">
                <a:ln>
                  <a:noFill/>
                </a:ln>
                <a:solidFill>
                  <a:sysClr val="windowText" lastClr="000000"/>
                </a:solidFill>
                <a:effectLst/>
                <a:uLnTx/>
                <a:uFillTx/>
                <a:latin typeface="+mn-lt"/>
              </a:rPr>
              <a:t>Gynecologists</a:t>
            </a:r>
            <a:r>
              <a:rPr kumimoji="0" lang="en-US" sz="1200" b="1" i="0" strike="noStrike" kern="0" cap="none" spc="0" normalizeH="0" baseline="0" noProof="0" dirty="0" smtClean="0">
                <a:ln>
                  <a:noFill/>
                </a:ln>
                <a:solidFill>
                  <a:sysClr val="windowText" lastClr="000000"/>
                </a:solidFill>
                <a:effectLst/>
                <a:uLnTx/>
                <a:uFillTx/>
                <a:latin typeface="+mn-lt"/>
              </a:rPr>
              <a:t>.</a:t>
            </a:r>
            <a:r>
              <a:rPr kumimoji="0" lang="en-US" sz="1200" b="1" i="0" u="none" strike="noStrike" kern="0" cap="none" spc="0" normalizeH="0" baseline="0" noProof="0" dirty="0" smtClean="0">
                <a:ln>
                  <a:noFill/>
                </a:ln>
                <a:solidFill>
                  <a:sysClr val="windowText" lastClr="000000"/>
                </a:solidFill>
                <a:effectLst/>
                <a:uLnTx/>
                <a:uFillTx/>
                <a:latin typeface="+mn-lt"/>
              </a:rPr>
              <a:t> </a:t>
            </a:r>
            <a:r>
              <a:rPr kumimoji="0" lang="en-US" sz="1200" b="1" i="0" u="none" strike="noStrike" kern="0" cap="none" spc="0" normalizeH="0" baseline="0" noProof="0" dirty="0">
                <a:ln>
                  <a:noFill/>
                </a:ln>
                <a:solidFill>
                  <a:sysClr val="windowText" lastClr="000000"/>
                </a:solidFill>
                <a:effectLst/>
                <a:uLnTx/>
                <a:uFillTx/>
                <a:latin typeface="+mn-lt"/>
              </a:rPr>
              <a:t>Green-top Guideline No. 37a; April 2015</a:t>
            </a:r>
            <a:r>
              <a:rPr kumimoji="0" lang="en-US" sz="1400" b="0" i="0" u="none" strike="noStrike" kern="0" cap="none" spc="0" normalizeH="0" baseline="0" noProof="0" dirty="0">
                <a:ln>
                  <a:noFill/>
                </a:ln>
                <a:solidFill>
                  <a:sysClr val="windowText" lastClr="000000"/>
                </a:solidFill>
                <a:effectLst/>
                <a:uLnTx/>
                <a:uFillTx/>
                <a:latin typeface="+mn-lt"/>
              </a:rPr>
              <a:t>. </a:t>
            </a:r>
          </a:p>
        </p:txBody>
      </p:sp>
      <p:sp>
        <p:nvSpPr>
          <p:cNvPr id="9" name="Rectangle 8"/>
          <p:cNvSpPr/>
          <p:nvPr/>
        </p:nvSpPr>
        <p:spPr>
          <a:xfrm>
            <a:off x="228600" y="6427113"/>
            <a:ext cx="76962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a:t>
            </a:r>
            <a:r>
              <a:rPr kumimoji="0" lang="en-US" sz="1100" b="0" i="0" u="none" strike="noStrike" kern="0" cap="none" spc="0" normalizeH="0" baseline="0" noProof="0" dirty="0" smtClean="0">
                <a:ln>
                  <a:noFill/>
                </a:ln>
                <a:solidFill>
                  <a:srgbClr val="000000"/>
                </a:solidFill>
                <a:effectLst/>
                <a:uLnTx/>
                <a:uFillTx/>
                <a:latin typeface="Helvetica" charset="0"/>
                <a:ea typeface="ＭＳ 明朝" charset="-128"/>
                <a:cs typeface="Times New Roman" charset="0"/>
              </a:rPr>
              <a:t>2017;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10" name="Table 9" descr="Three point r c o g recommendations"/>
          <p:cNvGraphicFramePr>
            <a:graphicFrameLocks noGrp="1"/>
          </p:cNvGraphicFramePr>
          <p:nvPr>
            <p:extLst>
              <p:ext uri="{D42A27DB-BD31-4B8C-83A1-F6EECF244321}">
                <p14:modId xmlns:p14="http://schemas.microsoft.com/office/powerpoint/2010/main" val="3935775322"/>
              </p:ext>
            </p:extLst>
          </p:nvPr>
        </p:nvGraphicFramePr>
        <p:xfrm>
          <a:off x="609600" y="2773680"/>
          <a:ext cx="7924800" cy="3093720"/>
        </p:xfrm>
        <a:graphic>
          <a:graphicData uri="http://schemas.openxmlformats.org/drawingml/2006/table">
            <a:tbl>
              <a:tblPr firstRow="1" bandRow="1">
                <a:tableStyleId>{5C22544A-7EE6-4342-B048-85BDC9FD1C3A}</a:tableStyleId>
              </a:tblPr>
              <a:tblGrid>
                <a:gridCol w="7924800">
                  <a:extLst>
                    <a:ext uri="{9D8B030D-6E8A-4147-A177-3AD203B41FA5}">
                      <a16:colId xmlns="" xmlns:a16="http://schemas.microsoft.com/office/drawing/2014/main" val="20000"/>
                    </a:ext>
                  </a:extLst>
                </a:gridCol>
              </a:tblGrid>
              <a:tr h="426720">
                <a:tc>
                  <a:txBody>
                    <a:bodyPr/>
                    <a:lstStyle/>
                    <a:p>
                      <a:r>
                        <a:rPr lang="en-US" dirty="0" smtClean="0">
                          <a:solidFill>
                            <a:schemeClr val="tx1"/>
                          </a:solidFill>
                        </a:rPr>
                        <a:t>3 Points</a:t>
                      </a:r>
                      <a:endParaRPr lang="en-US" dirty="0">
                        <a:solidFill>
                          <a:schemeClr val="tx1"/>
                        </a:solidFill>
                      </a:endParaRPr>
                    </a:p>
                  </a:txBody>
                  <a:tcPr/>
                </a:tc>
                <a:extLst>
                  <a:ext uri="{0D108BD9-81ED-4DB2-BD59-A6C34878D82A}">
                    <a16:rowId xmlns="" xmlns:a16="http://schemas.microsoft.com/office/drawing/2014/main" val="10000"/>
                  </a:ext>
                </a:extLst>
              </a:tr>
              <a:tr h="2667000">
                <a:tc>
                  <a:txBody>
                    <a:bodyPr/>
                    <a:lstStyle/>
                    <a:p>
                      <a:pPr marL="285750" indent="-285750">
                        <a:buFont typeface="Arial" charset="0"/>
                        <a:buChar char="•"/>
                      </a:pPr>
                      <a:r>
                        <a:rPr lang="en-US" dirty="0" smtClean="0"/>
                        <a:t>Previous VTE provoked</a:t>
                      </a:r>
                      <a:r>
                        <a:rPr lang="en-US" baseline="0" dirty="0" smtClean="0"/>
                        <a:t> by major surgery</a:t>
                      </a:r>
                    </a:p>
                    <a:p>
                      <a:pPr marL="285750" indent="-285750">
                        <a:buFont typeface="Arial" charset="0"/>
                        <a:buChar char="•"/>
                      </a:pPr>
                      <a:r>
                        <a:rPr lang="en-US" baseline="0" dirty="0" smtClean="0"/>
                        <a:t>Known high-risk thrombophilia</a:t>
                      </a:r>
                    </a:p>
                    <a:p>
                      <a:pPr marL="285750" indent="-285750">
                        <a:buFont typeface="Arial" charset="0"/>
                        <a:buChar char="•"/>
                      </a:pPr>
                      <a:r>
                        <a:rPr lang="en-US" baseline="0" dirty="0" smtClean="0"/>
                        <a:t>Any surgical procedure in pregnancy or puerperium except immediate repair of the perineum, e.g., appendectomy, postpartum sterilization</a:t>
                      </a:r>
                    </a:p>
                    <a:p>
                      <a:pPr marL="285750" indent="-285750">
                        <a:buFont typeface="Arial" charset="0"/>
                        <a:buChar char="•"/>
                      </a:pPr>
                      <a:r>
                        <a:rPr lang="en-US" baseline="0" dirty="0" smtClean="0"/>
                        <a:t>Hyperemesis</a:t>
                      </a:r>
                    </a:p>
                    <a:p>
                      <a:pPr marL="285750" indent="-285750">
                        <a:buFont typeface="Arial" charset="0"/>
                        <a:buChar char="•"/>
                      </a:pPr>
                      <a:r>
                        <a:rPr lang="en-US" baseline="0" dirty="0" smtClean="0"/>
                        <a:t>Medical comorbidities, e.g., cancer, heart failure, active systemic lupus erythematosus, inflammatory polyarthropathy or inflammatory bowel disease, nephrotic syndrome, type 1 diabetes mellitus with nephropathy, sickle cell disease, current intravenous drug user</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2177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R C O G  recommendations for 2 point risks"/>
          <p:cNvGraphicFramePr>
            <a:graphicFrameLocks/>
          </p:cNvGraphicFramePr>
          <p:nvPr>
            <p:extLst>
              <p:ext uri="{D42A27DB-BD31-4B8C-83A1-F6EECF244321}">
                <p14:modId xmlns:p14="http://schemas.microsoft.com/office/powerpoint/2010/main" val="3922144317"/>
              </p:ext>
            </p:extLst>
          </p:nvPr>
        </p:nvGraphicFramePr>
        <p:xfrm>
          <a:off x="614568" y="1086970"/>
          <a:ext cx="7996031" cy="944880"/>
        </p:xfrm>
        <a:graphic>
          <a:graphicData uri="http://schemas.openxmlformats.org/drawingml/2006/table">
            <a:tbl>
              <a:tblPr firstRow="1" bandRow="1">
                <a:tableStyleId>{5C22544A-7EE6-4342-B048-85BDC9FD1C3A}</a:tableStyleId>
              </a:tblPr>
              <a:tblGrid>
                <a:gridCol w="7996031">
                  <a:extLst>
                    <a:ext uri="{9D8B030D-6E8A-4147-A177-3AD203B41FA5}">
                      <a16:colId xmlns="" xmlns:a16="http://schemas.microsoft.com/office/drawing/2014/main" val="20000"/>
                    </a:ext>
                  </a:extLst>
                </a:gridCol>
              </a:tblGrid>
              <a:tr h="287190">
                <a:tc>
                  <a:txBody>
                    <a:bodyPr/>
                    <a:lstStyle/>
                    <a:p>
                      <a:r>
                        <a:rPr lang="en-US" sz="1800" dirty="0" smtClean="0">
                          <a:solidFill>
                            <a:schemeClr val="tx1"/>
                          </a:solidFill>
                          <a:latin typeface="+mn-lt"/>
                        </a:rPr>
                        <a:t>2 Points</a:t>
                      </a:r>
                      <a:endParaRPr lang="en-US" sz="1800" dirty="0">
                        <a:solidFill>
                          <a:schemeClr val="tx1"/>
                        </a:solidFill>
                        <a:latin typeface="+mn-lt"/>
                      </a:endParaRPr>
                    </a:p>
                  </a:txBody>
                  <a:tcPr/>
                </a:tc>
                <a:extLst>
                  <a:ext uri="{0D108BD9-81ED-4DB2-BD59-A6C34878D82A}">
                    <a16:rowId xmlns="" xmlns:a16="http://schemas.microsoft.com/office/drawing/2014/main" val="10000"/>
                  </a:ext>
                </a:extLst>
              </a:tr>
              <a:tr h="496054">
                <a:tc>
                  <a:txBody>
                    <a:bodyPr/>
                    <a:lstStyle/>
                    <a:p>
                      <a:pPr marL="285750" indent="-285750">
                        <a:buFont typeface="Arial" panose="020B0604020202020204" pitchFamily="34" charset="0"/>
                        <a:buChar char="•"/>
                      </a:pPr>
                      <a:r>
                        <a:rPr lang="en-US" sz="1600" dirty="0" smtClean="0">
                          <a:latin typeface="+mn-lt"/>
                        </a:rPr>
                        <a:t>Cesarean in labor</a:t>
                      </a:r>
                    </a:p>
                    <a:p>
                      <a:pPr marL="285750" indent="-285750">
                        <a:buFont typeface="Arial" panose="020B0604020202020204" pitchFamily="34" charset="0"/>
                        <a:buChar char="•"/>
                      </a:pPr>
                      <a:r>
                        <a:rPr lang="en-US" sz="1600" dirty="0" smtClean="0">
                          <a:latin typeface="+mn-lt"/>
                        </a:rPr>
                        <a:t>Obesity (BMI &gt;40kg/m2)</a:t>
                      </a:r>
                    </a:p>
                  </a:txBody>
                  <a:tcPr/>
                </a:tc>
                <a:extLst>
                  <a:ext uri="{0D108BD9-81ED-4DB2-BD59-A6C34878D82A}">
                    <a16:rowId xmlns="" xmlns:a16="http://schemas.microsoft.com/office/drawing/2014/main" val="10001"/>
                  </a:ext>
                </a:extLst>
              </a:tr>
            </a:tbl>
          </a:graphicData>
        </a:graphic>
      </p:graphicFrame>
      <p:sp>
        <p:nvSpPr>
          <p:cNvPr id="5" name="Title 1"/>
          <p:cNvSpPr txBox="1">
            <a:spLocks noGrp="1"/>
          </p:cNvSpPr>
          <p:nvPr>
            <p:ph type="title"/>
          </p:nvPr>
        </p:nvSpPr>
        <p:spPr>
          <a:xfrm>
            <a:off x="457200" y="152400"/>
            <a:ext cx="8153400" cy="774700"/>
          </a:xfrm>
          <a:prstGeom prst="rect">
            <a:avLst/>
          </a:prstGeom>
          <a:noFill/>
        </p:spPr>
        <p:txBody>
          <a:bodyPr/>
          <a:lstStyle>
            <a:lvl1pPr algn="ctr" rtl="0" eaLnBrk="1" fontAlgn="base" hangingPunct="1">
              <a:spcBef>
                <a:spcPct val="0"/>
              </a:spcBef>
              <a:spcAft>
                <a:spcPct val="0"/>
              </a:spcAft>
              <a:defRPr lang="en-US" sz="4400" b="1" kern="1200" baseline="0" dirty="0" smtClean="0">
                <a:solidFill>
                  <a:srgbClr val="003399"/>
                </a:solidFill>
                <a:latin typeface="Century Gothic" pitchFamily="34" charset="0"/>
                <a:ea typeface="+mn-ea"/>
                <a:cs typeface="+mn-cs"/>
              </a:defRPr>
            </a:lvl1pPr>
            <a:lvl2pPr algn="l" rtl="0" eaLnBrk="1" fontAlgn="base" hangingPunct="1">
              <a:spcBef>
                <a:spcPct val="0"/>
              </a:spcBef>
              <a:spcAft>
                <a:spcPct val="0"/>
              </a:spcAft>
              <a:defRPr sz="4400">
                <a:solidFill>
                  <a:srgbClr val="000099"/>
                </a:solidFill>
                <a:latin typeface="Century Gothic" pitchFamily="34" charset="0"/>
              </a:defRPr>
            </a:lvl2pPr>
            <a:lvl3pPr algn="l" rtl="0" eaLnBrk="1" fontAlgn="base" hangingPunct="1">
              <a:spcBef>
                <a:spcPct val="0"/>
              </a:spcBef>
              <a:spcAft>
                <a:spcPct val="0"/>
              </a:spcAft>
              <a:defRPr sz="4400">
                <a:solidFill>
                  <a:srgbClr val="000099"/>
                </a:solidFill>
                <a:latin typeface="Century Gothic" pitchFamily="34" charset="0"/>
              </a:defRPr>
            </a:lvl3pPr>
            <a:lvl4pPr algn="l" rtl="0" eaLnBrk="1" fontAlgn="base" hangingPunct="1">
              <a:spcBef>
                <a:spcPct val="0"/>
              </a:spcBef>
              <a:spcAft>
                <a:spcPct val="0"/>
              </a:spcAft>
              <a:defRPr sz="4400">
                <a:solidFill>
                  <a:srgbClr val="000099"/>
                </a:solidFill>
                <a:latin typeface="Century Gothic" pitchFamily="34" charset="0"/>
              </a:defRPr>
            </a:lvl4pPr>
            <a:lvl5pPr algn="l" rtl="0" eaLnBrk="1" fontAlgn="base" hangingPunct="1">
              <a:spcBef>
                <a:spcPct val="0"/>
              </a:spcBef>
              <a:spcAft>
                <a:spcPct val="0"/>
              </a:spcAft>
              <a:defRPr sz="4400">
                <a:solidFill>
                  <a:srgbClr val="000099"/>
                </a:solidFill>
                <a:latin typeface="Century Gothic" pitchFamily="34" charset="0"/>
              </a:defRPr>
            </a:lvl5pPr>
            <a:lvl6pPr marL="457200" algn="l" rtl="0" eaLnBrk="1" fontAlgn="base" hangingPunct="1">
              <a:spcBef>
                <a:spcPct val="0"/>
              </a:spcBef>
              <a:spcAft>
                <a:spcPct val="0"/>
              </a:spcAft>
              <a:defRPr sz="4400">
                <a:solidFill>
                  <a:srgbClr val="000099"/>
                </a:solidFill>
                <a:latin typeface="Century Gothic" pitchFamily="34" charset="0"/>
              </a:defRPr>
            </a:lvl6pPr>
            <a:lvl7pPr marL="914400" algn="l" rtl="0" eaLnBrk="1" fontAlgn="base" hangingPunct="1">
              <a:spcBef>
                <a:spcPct val="0"/>
              </a:spcBef>
              <a:spcAft>
                <a:spcPct val="0"/>
              </a:spcAft>
              <a:defRPr sz="4400">
                <a:solidFill>
                  <a:srgbClr val="000099"/>
                </a:solidFill>
                <a:latin typeface="Century Gothic" pitchFamily="34" charset="0"/>
              </a:defRPr>
            </a:lvl7pPr>
            <a:lvl8pPr marL="1371600" algn="l" rtl="0" eaLnBrk="1" fontAlgn="base" hangingPunct="1">
              <a:spcBef>
                <a:spcPct val="0"/>
              </a:spcBef>
              <a:spcAft>
                <a:spcPct val="0"/>
              </a:spcAft>
              <a:defRPr sz="4400">
                <a:solidFill>
                  <a:srgbClr val="000099"/>
                </a:solidFill>
                <a:latin typeface="Century Gothic" pitchFamily="34" charset="0"/>
              </a:defRPr>
            </a:lvl8pPr>
            <a:lvl9pPr marL="1828800" algn="l" rtl="0" eaLnBrk="1" fontAlgn="base" hangingPunct="1">
              <a:spcBef>
                <a:spcPct val="0"/>
              </a:spcBef>
              <a:spcAft>
                <a:spcPct val="0"/>
              </a:spcAft>
              <a:defRPr sz="4400">
                <a:solidFill>
                  <a:srgbClr val="000099"/>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n-ea"/>
                <a:cs typeface="+mn-cs"/>
              </a:rPr>
              <a:t>RCOG Recommendations, 2</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Shape 186"/>
          <p:cNvSpPr/>
          <p:nvPr/>
        </p:nvSpPr>
        <p:spPr>
          <a:xfrm>
            <a:off x="304800" y="6139532"/>
            <a:ext cx="7467600" cy="287581"/>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lIns="45719" rIns="45719"/>
          <a:lstStyle>
            <a:lvl1pPr>
              <a:defRPr sz="1600"/>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Royal College of Obstetricians and </a:t>
            </a:r>
            <a:r>
              <a:rPr kumimoji="0" lang="en-US" sz="1200" b="1" i="0" u="none" strike="noStrike" kern="0" cap="none" spc="0" normalizeH="0" baseline="0" noProof="0" dirty="0" smtClean="0">
                <a:ln>
                  <a:noFill/>
                </a:ln>
                <a:solidFill>
                  <a:sysClr val="windowText" lastClr="000000"/>
                </a:solidFill>
                <a:effectLst/>
                <a:uLnTx/>
                <a:uFillTx/>
                <a:latin typeface="+mn-lt"/>
              </a:rPr>
              <a:t>Gynecologists. </a:t>
            </a:r>
            <a:r>
              <a:rPr kumimoji="0" lang="en-US" sz="1200" b="1" i="0" u="none" strike="noStrike" kern="0" cap="none" spc="0" normalizeH="0" baseline="0" noProof="0" dirty="0">
                <a:ln>
                  <a:noFill/>
                </a:ln>
                <a:solidFill>
                  <a:sysClr val="windowText" lastClr="000000"/>
                </a:solidFill>
                <a:effectLst/>
                <a:uLnTx/>
                <a:uFillTx/>
                <a:latin typeface="+mn-lt"/>
              </a:rPr>
              <a:t>Green-top Guideline No. 37a; April 2015. </a:t>
            </a:r>
          </a:p>
        </p:txBody>
      </p:sp>
      <p:sp>
        <p:nvSpPr>
          <p:cNvPr id="9" name="Rectangle 8"/>
          <p:cNvSpPr/>
          <p:nvPr/>
        </p:nvSpPr>
        <p:spPr>
          <a:xfrm>
            <a:off x="228600" y="6427113"/>
            <a:ext cx="76962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a:t>
            </a:r>
            <a:r>
              <a:rPr kumimoji="0" lang="en-US" sz="1100" b="0" i="0" u="none" strike="noStrike" kern="0" cap="none" spc="0" normalizeH="0" baseline="0" noProof="0" dirty="0" smtClean="0">
                <a:ln>
                  <a:noFill/>
                </a:ln>
                <a:solidFill>
                  <a:srgbClr val="000000"/>
                </a:solidFill>
                <a:effectLst/>
                <a:uLnTx/>
                <a:uFillTx/>
                <a:latin typeface="Helvetica" charset="0"/>
                <a:ea typeface="ＭＳ 明朝" charset="-128"/>
                <a:cs typeface="Times New Roman" charset="0"/>
              </a:rPr>
              <a:t>2017;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2" name="Table 1" descr="2 point r c o g recommendations"/>
          <p:cNvGraphicFramePr>
            <a:graphicFrameLocks noGrp="1"/>
          </p:cNvGraphicFramePr>
          <p:nvPr>
            <p:extLst>
              <p:ext uri="{D42A27DB-BD31-4B8C-83A1-F6EECF244321}">
                <p14:modId xmlns:p14="http://schemas.microsoft.com/office/powerpoint/2010/main" val="3704221194"/>
              </p:ext>
            </p:extLst>
          </p:nvPr>
        </p:nvGraphicFramePr>
        <p:xfrm>
          <a:off x="604629" y="2072640"/>
          <a:ext cx="8005969" cy="3885587"/>
        </p:xfrm>
        <a:graphic>
          <a:graphicData uri="http://schemas.openxmlformats.org/drawingml/2006/table">
            <a:tbl>
              <a:tblPr firstRow="1" bandRow="1">
                <a:tableStyleId>{5C22544A-7EE6-4342-B048-85BDC9FD1C3A}</a:tableStyleId>
              </a:tblPr>
              <a:tblGrid>
                <a:gridCol w="8005969">
                  <a:extLst>
                    <a:ext uri="{9D8B030D-6E8A-4147-A177-3AD203B41FA5}">
                      <a16:colId xmlns="" xmlns:a16="http://schemas.microsoft.com/office/drawing/2014/main" val="20000"/>
                    </a:ext>
                  </a:extLst>
                </a:gridCol>
              </a:tblGrid>
              <a:tr h="367142">
                <a:tc>
                  <a:txBody>
                    <a:bodyPr/>
                    <a:lstStyle/>
                    <a:p>
                      <a:r>
                        <a:rPr lang="en-US" dirty="0" smtClean="0">
                          <a:solidFill>
                            <a:schemeClr val="tx1"/>
                          </a:solidFill>
                        </a:rPr>
                        <a:t>1 Point</a:t>
                      </a:r>
                      <a:endParaRPr lang="en-US" dirty="0">
                        <a:solidFill>
                          <a:schemeClr val="tx1"/>
                        </a:solidFill>
                      </a:endParaRPr>
                    </a:p>
                  </a:txBody>
                  <a:tcPr>
                    <a:solidFill>
                      <a:schemeClr val="accent2">
                        <a:lumMod val="20000"/>
                        <a:lumOff val="80000"/>
                      </a:schemeClr>
                    </a:solidFill>
                  </a:tcPr>
                </a:tc>
                <a:extLst>
                  <a:ext uri="{0D108BD9-81ED-4DB2-BD59-A6C34878D82A}">
                    <a16:rowId xmlns="" xmlns:a16="http://schemas.microsoft.com/office/drawing/2014/main" val="10000"/>
                  </a:ext>
                </a:extLst>
              </a:tr>
              <a:tr h="3518445">
                <a:tc>
                  <a:txBody>
                    <a:bodyPr/>
                    <a:lstStyle/>
                    <a:p>
                      <a:pPr marL="285750" indent="-285750">
                        <a:buFont typeface="Arial" charset="0"/>
                        <a:buChar char="•"/>
                      </a:pPr>
                      <a:r>
                        <a:rPr lang="en-US" sz="1400" dirty="0" smtClean="0"/>
                        <a:t>Family history</a:t>
                      </a:r>
                      <a:r>
                        <a:rPr lang="en-US" sz="1400" baseline="0" dirty="0" smtClean="0"/>
                        <a:t> of unprovoked or estrogen-related VTE in first-degree relative</a:t>
                      </a:r>
                    </a:p>
                    <a:p>
                      <a:pPr marL="285750" indent="-285750">
                        <a:buFont typeface="Arial" charset="0"/>
                        <a:buChar char="•"/>
                      </a:pPr>
                      <a:r>
                        <a:rPr lang="en-US" sz="1400" baseline="0" dirty="0" smtClean="0"/>
                        <a:t>Known low-risk thrombophilia (no VTE)</a:t>
                      </a:r>
                    </a:p>
                    <a:p>
                      <a:pPr marL="285750" indent="-285750">
                        <a:buFont typeface="Arial" charset="0"/>
                        <a:buChar char="•"/>
                      </a:pPr>
                      <a:r>
                        <a:rPr lang="en-US" sz="1400" baseline="0" dirty="0" smtClean="0"/>
                        <a:t>Age (&gt;35 years)</a:t>
                      </a:r>
                    </a:p>
                    <a:p>
                      <a:pPr marL="285750" indent="-285750">
                        <a:buFont typeface="Arial" charset="0"/>
                        <a:buChar char="•"/>
                      </a:pPr>
                      <a:r>
                        <a:rPr lang="en-US" sz="1400" baseline="0" dirty="0" smtClean="0"/>
                        <a:t>Obesity (BMI &gt;30kg/m</a:t>
                      </a:r>
                      <a:r>
                        <a:rPr lang="en-US" sz="1400" baseline="30000" dirty="0" smtClean="0"/>
                        <a:t>2</a:t>
                      </a:r>
                      <a:r>
                        <a:rPr lang="en-US" sz="1400" baseline="0" dirty="0" smtClean="0"/>
                        <a:t>)</a:t>
                      </a:r>
                      <a:endParaRPr lang="en-US" sz="1400" baseline="30000" dirty="0" smtClean="0"/>
                    </a:p>
                    <a:p>
                      <a:pPr marL="285750" indent="-285750">
                        <a:buFont typeface="Arial" charset="0"/>
                        <a:buChar char="•"/>
                      </a:pPr>
                      <a:r>
                        <a:rPr lang="en-US" sz="1400" baseline="0" dirty="0" smtClean="0"/>
                        <a:t>Parity &gt;3</a:t>
                      </a:r>
                    </a:p>
                    <a:p>
                      <a:pPr marL="285750" indent="-285750">
                        <a:buFont typeface="Arial" charset="0"/>
                        <a:buChar char="•"/>
                      </a:pPr>
                      <a:r>
                        <a:rPr lang="en-US" sz="1400" baseline="0" dirty="0" smtClean="0"/>
                        <a:t>Tobacco smoker</a:t>
                      </a:r>
                    </a:p>
                    <a:p>
                      <a:pPr marL="285750" indent="-285750">
                        <a:buFont typeface="Arial" charset="0"/>
                        <a:buChar char="•"/>
                      </a:pPr>
                      <a:r>
                        <a:rPr lang="en-US" sz="1400" baseline="0" dirty="0" smtClean="0"/>
                        <a:t>Gross varicose veins</a:t>
                      </a:r>
                    </a:p>
                    <a:p>
                      <a:pPr marL="285750" indent="-285750">
                        <a:buFont typeface="Arial" charset="0"/>
                        <a:buChar char="•"/>
                      </a:pPr>
                      <a:r>
                        <a:rPr lang="en-US" sz="1400" baseline="0" dirty="0" smtClean="0"/>
                        <a:t>Preeclampsia in current pregnancy</a:t>
                      </a:r>
                    </a:p>
                    <a:p>
                      <a:pPr marL="285750" indent="-285750">
                        <a:buFont typeface="Arial" charset="0"/>
                        <a:buChar char="•"/>
                      </a:pPr>
                      <a:r>
                        <a:rPr lang="en-US" sz="1400" baseline="0" dirty="0" smtClean="0"/>
                        <a:t>Assisted reproductive technology/in vitro fertilization (antenatal only)</a:t>
                      </a:r>
                    </a:p>
                    <a:p>
                      <a:pPr marL="285750" indent="-285750">
                        <a:buFont typeface="Arial" charset="0"/>
                        <a:buChar char="•"/>
                      </a:pPr>
                      <a:r>
                        <a:rPr lang="en-US" sz="1400" baseline="0" dirty="0" smtClean="0"/>
                        <a:t>Multiple pregnancy</a:t>
                      </a:r>
                    </a:p>
                    <a:p>
                      <a:pPr marL="285750" indent="-285750">
                        <a:buFont typeface="Arial" charset="0"/>
                        <a:buChar char="•"/>
                      </a:pPr>
                      <a:r>
                        <a:rPr lang="en-US" sz="1400" baseline="0" dirty="0" smtClean="0"/>
                        <a:t>Elective cesarean</a:t>
                      </a:r>
                    </a:p>
                    <a:p>
                      <a:pPr marL="285750" indent="-285750">
                        <a:buFont typeface="Arial" charset="0"/>
                        <a:buChar char="•"/>
                      </a:pPr>
                      <a:r>
                        <a:rPr lang="en-US" sz="1400" baseline="0" dirty="0" smtClean="0"/>
                        <a:t>Mid-cavity rotational operative delivery</a:t>
                      </a:r>
                    </a:p>
                    <a:p>
                      <a:pPr marL="285750" indent="-285750">
                        <a:buFont typeface="Arial" charset="0"/>
                        <a:buChar char="•"/>
                      </a:pPr>
                      <a:r>
                        <a:rPr lang="en-US" sz="1400" baseline="0" dirty="0" smtClean="0"/>
                        <a:t>Prolonged labor (&gt;24 hours)</a:t>
                      </a:r>
                    </a:p>
                    <a:p>
                      <a:pPr marL="285750" indent="-285750">
                        <a:buFont typeface="Arial" charset="0"/>
                        <a:buChar char="•"/>
                      </a:pPr>
                      <a:r>
                        <a:rPr lang="en-US" sz="1400" baseline="0" dirty="0" smtClean="0"/>
                        <a:t>Postpartum hemorrhage (&gt;1 liter or blood transfusion)</a:t>
                      </a:r>
                    </a:p>
                    <a:p>
                      <a:pPr marL="285750" indent="-285750">
                        <a:buFont typeface="Arial" charset="0"/>
                        <a:buChar char="•"/>
                      </a:pPr>
                      <a:r>
                        <a:rPr lang="en-US" sz="1400" baseline="0" dirty="0" smtClean="0"/>
                        <a:t>Preterm birth &lt;37 weeks in current pregnancy</a:t>
                      </a:r>
                    </a:p>
                    <a:p>
                      <a:pPr marL="285750" indent="-285750">
                        <a:buFont typeface="Arial" charset="0"/>
                        <a:buChar char="•"/>
                      </a:pPr>
                      <a:r>
                        <a:rPr lang="en-US" sz="1400" baseline="0" dirty="0" smtClean="0"/>
                        <a:t>Stillbirth in current pregnancy</a:t>
                      </a:r>
                      <a:endParaRPr lang="en-US" sz="1400" baseline="0" dirty="0"/>
                    </a:p>
                  </a:txBody>
                  <a:tcPr>
                    <a:solidFill>
                      <a:srgbClr val="CCFFCC"/>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85864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95400" y="82431"/>
            <a:ext cx="6334598" cy="1158050"/>
          </a:xfrm>
          <a:noFill/>
        </p:spPr>
        <p:txBody>
          <a:bodyPr>
            <a:noAutofit/>
          </a:bodyPr>
          <a:lstStyle/>
          <a:p>
            <a:pPr algn="ctr"/>
            <a:r>
              <a:rPr lang="en-US" sz="2800" b="0" dirty="0" smtClean="0">
                <a:cs typeface="Trebuchet MS"/>
              </a:rPr>
              <a:t>Percentage of Patients Pharmacologic Prophylaxis Guideline Comparison</a:t>
            </a:r>
            <a:endParaRPr lang="en-US" sz="2800" b="0" dirty="0">
              <a:cs typeface="Trebuchet MS"/>
            </a:endParaRPr>
          </a:p>
        </p:txBody>
      </p:sp>
      <p:sp>
        <p:nvSpPr>
          <p:cNvPr id="4" name="Rectangle 3"/>
          <p:cNvSpPr/>
          <p:nvPr/>
        </p:nvSpPr>
        <p:spPr>
          <a:xfrm>
            <a:off x="1657350" y="1800993"/>
            <a:ext cx="6115050" cy="369332"/>
          </a:xfrm>
          <a:prstGeom prst="rect">
            <a:avLst/>
          </a:prstGeom>
        </p:spPr>
        <p:txBody>
          <a:bodyPr wrap="square">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latin typeface="Georgia" panose="02040502050405020303" pitchFamily="18" charset="0"/>
              </a:rPr>
              <a:t>293 patients included in analysis</a:t>
            </a:r>
          </a:p>
        </p:txBody>
      </p:sp>
      <p:sp>
        <p:nvSpPr>
          <p:cNvPr id="5" name="Hexagon 4" descr="Percentage of Patients Pharmacologic Prophylaxis Guideline Comparison&#10;1%  A C O G"/>
          <p:cNvSpPr/>
          <p:nvPr/>
        </p:nvSpPr>
        <p:spPr bwMode="auto">
          <a:xfrm>
            <a:off x="304800" y="1330678"/>
            <a:ext cx="990599" cy="855034"/>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6" name="Hexagon 5" descr="Percentage of Patients Pharmacologic Prophylaxis Guideline Comparison&#10;85% R C O G "/>
          <p:cNvSpPr/>
          <p:nvPr/>
        </p:nvSpPr>
        <p:spPr bwMode="auto">
          <a:xfrm>
            <a:off x="3162405" y="5283474"/>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7" name="Hexagon 6" descr="Percentage of Patients Pharmacologic Prophylaxis Guideline Comparison&#10;35% A C C P"/>
          <p:cNvSpPr/>
          <p:nvPr/>
        </p:nvSpPr>
        <p:spPr bwMode="auto">
          <a:xfrm>
            <a:off x="2059358" y="3986480"/>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8" name="TextBox 7"/>
          <p:cNvSpPr txBox="1"/>
          <p:nvPr/>
        </p:nvSpPr>
        <p:spPr>
          <a:xfrm>
            <a:off x="3724223" y="1477826"/>
            <a:ext cx="336237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mn-lt"/>
              </a:rPr>
              <a:t>Personal history of VTE / thrombophilia </a:t>
            </a:r>
            <a:endParaRPr kumimoji="0" lang="en-US" sz="2000" b="0" i="0" u="none" strike="noStrike" kern="0" cap="none" spc="0" normalizeH="0" baseline="0" noProof="0" dirty="0">
              <a:ln>
                <a:noFill/>
              </a:ln>
              <a:solidFill>
                <a:srgbClr val="000000"/>
              </a:solidFill>
              <a:effectLst/>
              <a:uLnTx/>
              <a:uFillTx/>
              <a:latin typeface="+mn-lt"/>
            </a:endParaRPr>
          </a:p>
        </p:txBody>
      </p:sp>
      <p:sp>
        <p:nvSpPr>
          <p:cNvPr id="9" name="TextBox 8"/>
          <p:cNvSpPr txBox="1"/>
          <p:nvPr/>
        </p:nvSpPr>
        <p:spPr>
          <a:xfrm>
            <a:off x="4964390" y="3781961"/>
            <a:ext cx="419164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Emergency caesarean, </a:t>
            </a:r>
            <a:r>
              <a:rPr kumimoji="0" lang="en-US" sz="2000" b="0" i="0" u="none" strike="noStrike" kern="0" cap="none" spc="0" normalizeH="0" baseline="0" noProof="0" dirty="0" smtClean="0">
                <a:ln>
                  <a:noFill/>
                </a:ln>
                <a:solidFill>
                  <a:srgbClr val="000000"/>
                </a:solidFill>
                <a:effectLst/>
                <a:uLnTx/>
                <a:uFillTx/>
                <a:latin typeface="+mn-lt"/>
              </a:rPr>
              <a:t>Preeclampsia</a:t>
            </a:r>
            <a:endParaRPr kumimoji="0" lang="en-US" sz="2000" b="0" i="0" u="none" strike="noStrike" kern="0" cap="none" spc="0" normalizeH="0" baseline="0" noProof="0" dirty="0">
              <a:ln>
                <a:noFill/>
              </a:ln>
              <a:solidFill>
                <a:srgbClr val="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Obesity, Multiple gestation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Postpartum </a:t>
            </a:r>
            <a:r>
              <a:rPr kumimoji="0" lang="en-US" sz="2000" b="0" i="0" u="none" strike="noStrike" kern="0" cap="none" spc="0" normalizeH="0" baseline="0" noProof="0" dirty="0" smtClean="0">
                <a:ln>
                  <a:noFill/>
                </a:ln>
                <a:solidFill>
                  <a:srgbClr val="000000"/>
                </a:solidFill>
                <a:effectLst/>
                <a:uLnTx/>
                <a:uFillTx/>
                <a:latin typeface="+mn-lt"/>
              </a:rPr>
              <a:t>hemorrhage </a:t>
            </a:r>
            <a:endParaRPr kumimoji="0" lang="en-US" sz="2000" b="0" i="0" u="none" strike="noStrike" kern="0" cap="none" spc="0" normalizeH="0" baseline="0" noProof="0" dirty="0">
              <a:ln>
                <a:noFill/>
              </a:ln>
              <a:solidFill>
                <a:srgbClr val="000000"/>
              </a:solidFill>
              <a:effectLst/>
              <a:uLnTx/>
              <a:uFillTx/>
              <a:latin typeface="+mn-lt"/>
            </a:endParaRPr>
          </a:p>
        </p:txBody>
      </p:sp>
      <p:sp>
        <p:nvSpPr>
          <p:cNvPr id="10" name="TextBox 9"/>
          <p:cNvSpPr txBox="1"/>
          <p:nvPr/>
        </p:nvSpPr>
        <p:spPr>
          <a:xfrm>
            <a:off x="380277" y="1514084"/>
            <a:ext cx="79413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000000"/>
                </a:solidFill>
                <a:effectLst/>
                <a:uLnTx/>
                <a:uFillTx/>
                <a:latin typeface="Georgia" panose="02040502050405020303" pitchFamily="18" charset="0"/>
              </a:rPr>
              <a:t>1%</a:t>
            </a:r>
            <a:endParaRPr kumimoji="0" lang="en-US" b="1" i="0" u="none" strike="noStrike" kern="0" cap="none" spc="0" normalizeH="0" baseline="0" noProof="0" dirty="0">
              <a:ln>
                <a:noFill/>
              </a:ln>
              <a:solidFill>
                <a:srgbClr val="000000"/>
              </a:solidFill>
              <a:effectLst/>
              <a:uLnTx/>
              <a:uFillTx/>
              <a:latin typeface="Georgia" panose="02040502050405020303" pitchFamily="18" charset="0"/>
            </a:endParaRPr>
          </a:p>
        </p:txBody>
      </p:sp>
      <p:sp>
        <p:nvSpPr>
          <p:cNvPr id="11" name="TextBox 10"/>
          <p:cNvSpPr txBox="1"/>
          <p:nvPr/>
        </p:nvSpPr>
        <p:spPr>
          <a:xfrm>
            <a:off x="2176571" y="4193501"/>
            <a:ext cx="8267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Georgia" panose="02040502050405020303" pitchFamily="18" charset="0"/>
              </a:rPr>
              <a:t>35%</a:t>
            </a:r>
          </a:p>
        </p:txBody>
      </p:sp>
      <p:sp>
        <p:nvSpPr>
          <p:cNvPr id="12" name="TextBox 11" descr="Percentage of Patients Pharmacologic Prophylaxis Guideline Comparison&#10;85% R C O G"/>
          <p:cNvSpPr txBox="1"/>
          <p:nvPr/>
        </p:nvSpPr>
        <p:spPr>
          <a:xfrm>
            <a:off x="3167367" y="5554049"/>
            <a:ext cx="99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Georgia" panose="02040502050405020303" pitchFamily="18" charset="0"/>
              </a:rPr>
              <a:t>85%</a:t>
            </a:r>
          </a:p>
        </p:txBody>
      </p:sp>
      <p:cxnSp>
        <p:nvCxnSpPr>
          <p:cNvPr id="13" name="Straight Connector 12" descr="line"/>
          <p:cNvCxnSpPr>
            <a:stCxn id="5" idx="0"/>
          </p:cNvCxnSpPr>
          <p:nvPr/>
        </p:nvCxnSpPr>
        <p:spPr bwMode="auto">
          <a:xfrm>
            <a:off x="1295399" y="1758195"/>
            <a:ext cx="2542943" cy="174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705384" y="1409162"/>
            <a:ext cx="11899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ACOG</a:t>
            </a:r>
          </a:p>
        </p:txBody>
      </p:sp>
      <p:cxnSp>
        <p:nvCxnSpPr>
          <p:cNvPr id="15" name="Straight Connector 14" descr="line"/>
          <p:cNvCxnSpPr/>
          <p:nvPr/>
        </p:nvCxnSpPr>
        <p:spPr bwMode="auto">
          <a:xfrm>
            <a:off x="3123184" y="4443680"/>
            <a:ext cx="21122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descr=" connector line"/>
          <p:cNvCxnSpPr/>
          <p:nvPr/>
        </p:nvCxnSpPr>
        <p:spPr bwMode="auto">
          <a:xfrm>
            <a:off x="4179295" y="5718223"/>
            <a:ext cx="1798488" cy="10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3252540" y="4107193"/>
            <a:ext cx="11716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mj-lt"/>
              </a:rPr>
              <a:t>ACCP</a:t>
            </a:r>
            <a:endParaRPr kumimoji="0" lang="en-US" sz="1800" b="1" i="0" u="none" strike="noStrike" kern="0" cap="none" spc="0" normalizeH="0" baseline="0" noProof="0" dirty="0">
              <a:ln>
                <a:noFill/>
              </a:ln>
              <a:solidFill>
                <a:srgbClr val="000000"/>
              </a:solidFill>
              <a:effectLst/>
              <a:uLnTx/>
              <a:uFillTx/>
              <a:latin typeface="+mj-lt"/>
            </a:endParaRPr>
          </a:p>
        </p:txBody>
      </p:sp>
      <p:sp>
        <p:nvSpPr>
          <p:cNvPr id="18" name="TextBox 17"/>
          <p:cNvSpPr txBox="1"/>
          <p:nvPr/>
        </p:nvSpPr>
        <p:spPr>
          <a:xfrm>
            <a:off x="4262677" y="5373052"/>
            <a:ext cx="12040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RCOG</a:t>
            </a:r>
          </a:p>
        </p:txBody>
      </p:sp>
      <p:sp>
        <p:nvSpPr>
          <p:cNvPr id="19" name="TextBox 18"/>
          <p:cNvSpPr txBox="1"/>
          <p:nvPr/>
        </p:nvSpPr>
        <p:spPr>
          <a:xfrm>
            <a:off x="6172200" y="5181600"/>
            <a:ext cx="2743200" cy="101566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mn-lt"/>
              </a:rPr>
              <a:t>Complex scoring system extensive risk factor list </a:t>
            </a:r>
            <a:r>
              <a:rPr kumimoji="0" lang="en-US" sz="1800" b="0" i="0" u="none" strike="noStrike" kern="0" cap="none" spc="0" normalizeH="0" baseline="0" noProof="0" dirty="0" smtClean="0">
                <a:ln>
                  <a:noFill/>
                </a:ln>
                <a:solidFill>
                  <a:prstClr val="white"/>
                </a:solidFill>
                <a:effectLst/>
                <a:uLnTx/>
                <a:uFillTx/>
                <a:latin typeface="+mn-lt"/>
              </a:rPr>
              <a:t>, </a:t>
            </a:r>
            <a:r>
              <a:rPr kumimoji="0" lang="en-US" sz="1800" b="0" i="0" u="none" strike="noStrike" kern="0" cap="none" spc="0" normalizeH="0" baseline="0" noProof="0" dirty="0">
                <a:ln>
                  <a:noFill/>
                </a:ln>
                <a:solidFill>
                  <a:prstClr val="white"/>
                </a:solidFill>
                <a:effectLst/>
                <a:uLnTx/>
                <a:uFillTx/>
                <a:latin typeface="Georgia" panose="02040502050405020303" pitchFamily="18" charset="0"/>
              </a:rPr>
              <a:t>High Parity</a:t>
            </a:r>
          </a:p>
        </p:txBody>
      </p:sp>
      <p:sp>
        <p:nvSpPr>
          <p:cNvPr id="20" name="Hexagon 19" descr="Percentage of Patients Pharmacologic Prophylaxis Guideline Comparison&#10;25 % C M Q C C"/>
          <p:cNvSpPr/>
          <p:nvPr/>
        </p:nvSpPr>
        <p:spPr bwMode="auto">
          <a:xfrm>
            <a:off x="1056802" y="2536155"/>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cxnSp>
        <p:nvCxnSpPr>
          <p:cNvPr id="21" name="Straight Connector 20" descr="connector line"/>
          <p:cNvCxnSpPr>
            <a:endCxn id="23" idx="1"/>
          </p:cNvCxnSpPr>
          <p:nvPr/>
        </p:nvCxnSpPr>
        <p:spPr bwMode="auto">
          <a:xfrm>
            <a:off x="2059358" y="2993357"/>
            <a:ext cx="2588842" cy="290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2318308" y="2653777"/>
            <a:ext cx="14097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mj-lt"/>
              </a:rPr>
              <a:t>CMQCC</a:t>
            </a:r>
            <a:endParaRPr kumimoji="0" lang="en-US" sz="1800" b="1" i="0" u="none" strike="noStrike" kern="0" cap="none" spc="0" normalizeH="0" baseline="0" noProof="0" dirty="0">
              <a:ln>
                <a:noFill/>
              </a:ln>
              <a:solidFill>
                <a:srgbClr val="000000"/>
              </a:solidFill>
              <a:effectLst/>
              <a:uLnTx/>
              <a:uFillTx/>
              <a:latin typeface="+mj-lt"/>
            </a:endParaRPr>
          </a:p>
        </p:txBody>
      </p:sp>
      <p:sp>
        <p:nvSpPr>
          <p:cNvPr id="23" name="TextBox 22"/>
          <p:cNvSpPr txBox="1"/>
          <p:nvPr/>
        </p:nvSpPr>
        <p:spPr>
          <a:xfrm>
            <a:off x="4648200" y="2514600"/>
            <a:ext cx="4132604" cy="1015663"/>
          </a:xfrm>
          <a:prstGeom prst="rect">
            <a:avLst/>
          </a:prstGeom>
          <a:noFill/>
        </p:spPr>
        <p:txBody>
          <a:bodyPr wrap="square" rtlCol="0">
            <a:spAutoFit/>
          </a:bodyPr>
          <a:lstStyle/>
          <a:p>
            <a:pPr marL="401638" marR="0" lvl="0" indent="-401638" algn="l"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smtClean="0">
                <a:ln>
                  <a:noFill/>
                </a:ln>
                <a:solidFill>
                  <a:srgbClr val="000000"/>
                </a:solidFill>
                <a:effectLst/>
                <a:uLnTx/>
                <a:uFillTx/>
                <a:latin typeface="+mn-lt"/>
              </a:rPr>
              <a:t>Simplified Qualitative </a:t>
            </a:r>
            <a:br>
              <a:rPr kumimoji="0" lang="en-US" sz="2000" b="0" i="0" u="none" strike="noStrike" kern="0" cap="none" spc="0" normalizeH="0" baseline="0" noProof="0" dirty="0" smtClean="0">
                <a:ln>
                  <a:noFill/>
                </a:ln>
                <a:solidFill>
                  <a:srgbClr val="000000"/>
                </a:solidFill>
                <a:effectLst/>
                <a:uLnTx/>
                <a:uFillTx/>
                <a:latin typeface="+mn-lt"/>
              </a:rPr>
            </a:br>
            <a:r>
              <a:rPr kumimoji="0" lang="en-US" sz="2000" b="0" i="0" u="none" strike="noStrike" kern="0" cap="none" spc="0" normalizeH="0" baseline="0" noProof="0" dirty="0" smtClean="0">
                <a:ln>
                  <a:noFill/>
                </a:ln>
                <a:solidFill>
                  <a:srgbClr val="000000"/>
                </a:solidFill>
                <a:effectLst/>
                <a:uLnTx/>
                <a:uFillTx/>
                <a:latin typeface="+mn-lt"/>
              </a:rPr>
              <a:t>Major/Minor</a:t>
            </a:r>
            <a:r>
              <a:rPr kumimoji="0" lang="en-US" sz="2000" b="0" i="0" u="none" strike="noStrike" kern="0" cap="none" spc="0" normalizeH="0" noProof="0" dirty="0" smtClean="0">
                <a:ln>
                  <a:noFill/>
                </a:ln>
                <a:solidFill>
                  <a:srgbClr val="000000"/>
                </a:solidFill>
                <a:effectLst/>
                <a:uLnTx/>
                <a:uFillTx/>
                <a:latin typeface="+mn-lt"/>
              </a:rPr>
              <a:t> </a:t>
            </a:r>
            <a:r>
              <a:rPr kumimoji="0" lang="en-US" sz="2000" b="0" i="0" u="none" strike="noStrike" kern="0" cap="none" spc="0" normalizeH="0" baseline="0" noProof="0" dirty="0" smtClean="0">
                <a:ln>
                  <a:noFill/>
                </a:ln>
                <a:solidFill>
                  <a:srgbClr val="000000"/>
                </a:solidFill>
                <a:effectLst/>
                <a:uLnTx/>
                <a:uFillTx/>
                <a:latin typeface="+mn-lt"/>
              </a:rPr>
              <a:t>Risk Assessment (mostly obesity +CS)</a:t>
            </a:r>
          </a:p>
        </p:txBody>
      </p:sp>
      <p:sp>
        <p:nvSpPr>
          <p:cNvPr id="24" name="TextBox 23"/>
          <p:cNvSpPr txBox="1"/>
          <p:nvPr/>
        </p:nvSpPr>
        <p:spPr>
          <a:xfrm>
            <a:off x="1174414" y="2726643"/>
            <a:ext cx="8267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rgbClr val="000000"/>
                </a:solidFill>
                <a:effectLst/>
                <a:uLnTx/>
                <a:uFillTx/>
                <a:latin typeface="Georgia" panose="02040502050405020303" pitchFamily="18" charset="0"/>
              </a:rPr>
              <a:t>25</a:t>
            </a:r>
            <a:r>
              <a:rPr kumimoji="0" lang="en-US" b="1" i="1" u="none" strike="noStrike" kern="0" cap="none" spc="0" normalizeH="0" baseline="0" noProof="0" dirty="0">
                <a:ln>
                  <a:noFill/>
                </a:ln>
                <a:solidFill>
                  <a:srgbClr val="000000"/>
                </a:solidFill>
                <a:effectLst/>
                <a:uLnTx/>
                <a:uFillTx/>
                <a:latin typeface="Georgia" panose="02040502050405020303" pitchFamily="18" charset="0"/>
              </a:rPr>
              <a:t>%</a:t>
            </a:r>
          </a:p>
        </p:txBody>
      </p:sp>
      <p:sp>
        <p:nvSpPr>
          <p:cNvPr id="25" name="Rectangle 24"/>
          <p:cNvSpPr/>
          <p:nvPr/>
        </p:nvSpPr>
        <p:spPr>
          <a:xfrm>
            <a:off x="67485" y="6302782"/>
            <a:ext cx="8713319"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a:t>
            </a:r>
            <a:r>
              <a:rPr kumimoji="0" lang="en-US" sz="1100" b="0" i="0" u="none" strike="noStrike" kern="0" cap="none" spc="0" normalizeH="0" baseline="0" noProof="0" dirty="0" smtClean="0">
                <a:ln>
                  <a:noFill/>
                </a:ln>
                <a:solidFill>
                  <a:srgbClr val="000000"/>
                </a:solidFill>
                <a:effectLst/>
                <a:uLnTx/>
                <a:uFillTx/>
                <a:latin typeface="Helvetica" charset="0"/>
                <a:ea typeface="ＭＳ 明朝" charset="-128"/>
                <a:cs typeface="Times New Roman" charset="0"/>
              </a:rPr>
              <a:t>2017;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spTree>
    <p:extLst>
      <p:ext uri="{BB962C8B-B14F-4D97-AF65-F5344CB8AC3E}">
        <p14:creationId xmlns:p14="http://schemas.microsoft.com/office/powerpoint/2010/main" val="1005082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Pharmacologic Prophylaxis BMI &gt; 40 kg/m2 at Delivery&#10;"/>
          <p:cNvGraphicFramePr>
            <a:graphicFrameLocks noGrp="1"/>
          </p:cNvGraphicFramePr>
          <p:nvPr>
            <p:extLst>
              <p:ext uri="{D42A27DB-BD31-4B8C-83A1-F6EECF244321}">
                <p14:modId xmlns:p14="http://schemas.microsoft.com/office/powerpoint/2010/main" val="1311570854"/>
              </p:ext>
            </p:extLst>
          </p:nvPr>
        </p:nvGraphicFramePr>
        <p:xfrm>
          <a:off x="457200" y="1179364"/>
          <a:ext cx="7962900" cy="5193054"/>
        </p:xfrm>
        <a:graphic>
          <a:graphicData uri="http://schemas.openxmlformats.org/drawingml/2006/table">
            <a:tbl>
              <a:tblPr firstRow="1" firstCol="1" bandRow="1">
                <a:tableStyleId>{5C22544A-7EE6-4342-B048-85BDC9FD1C3A}</a:tableStyleId>
              </a:tblPr>
              <a:tblGrid>
                <a:gridCol w="2238377">
                  <a:extLst>
                    <a:ext uri="{9D8B030D-6E8A-4147-A177-3AD203B41FA5}">
                      <a16:colId xmlns="" xmlns:a16="http://schemas.microsoft.com/office/drawing/2014/main" val="20000"/>
                    </a:ext>
                  </a:extLst>
                </a:gridCol>
                <a:gridCol w="5724523">
                  <a:extLst>
                    <a:ext uri="{9D8B030D-6E8A-4147-A177-3AD203B41FA5}">
                      <a16:colId xmlns="" xmlns:a16="http://schemas.microsoft.com/office/drawing/2014/main" val="20001"/>
                    </a:ext>
                  </a:extLst>
                </a:gridCol>
              </a:tblGrid>
              <a:tr h="438174">
                <a:tc>
                  <a:txBody>
                    <a:bodyPr/>
                    <a:lstStyle/>
                    <a:p>
                      <a:pPr marL="102870" algn="ctr"/>
                      <a:r>
                        <a:rPr lang="en-US" sz="1600" dirty="0">
                          <a:solidFill>
                            <a:schemeClr val="tx1"/>
                          </a:solidFill>
                          <a:effectLst/>
                        </a:rPr>
                        <a:t>BMI LEVEL</a:t>
                      </a:r>
                      <a:endParaRPr lang="en-US" sz="1400" dirty="0">
                        <a:solidFill>
                          <a:schemeClr val="tx1"/>
                        </a:solidFill>
                        <a:effectLst/>
                        <a:latin typeface="Cambria" charset="0"/>
                      </a:endParaRPr>
                    </a:p>
                  </a:txBody>
                  <a:tcPr marL="73025" marR="73025" anchor="ctr">
                    <a:solidFill>
                      <a:schemeClr val="bg1">
                        <a:lumMod val="85000"/>
                      </a:schemeClr>
                    </a:solidFill>
                  </a:tcPr>
                </a:tc>
                <a:tc>
                  <a:txBody>
                    <a:bodyPr/>
                    <a:lstStyle/>
                    <a:p>
                      <a:pPr marL="102870" algn="ctr"/>
                      <a:r>
                        <a:rPr lang="en-US" sz="1600" dirty="0">
                          <a:solidFill>
                            <a:schemeClr val="tx1"/>
                          </a:solidFill>
                          <a:effectLst/>
                        </a:rPr>
                        <a:t>RECOMMENDED </a:t>
                      </a:r>
                      <a:r>
                        <a:rPr lang="en-US" sz="1600" dirty="0" smtClean="0">
                          <a:solidFill>
                            <a:schemeClr val="tx1"/>
                          </a:solidFill>
                          <a:effectLst/>
                        </a:rPr>
                        <a:t>PERIPARTUM REGIMEN</a:t>
                      </a:r>
                      <a:endParaRPr lang="en-US" sz="1400" dirty="0">
                        <a:solidFill>
                          <a:schemeClr val="tx1"/>
                        </a:solidFill>
                        <a:effectLst/>
                        <a:latin typeface="Cambria" charset="0"/>
                      </a:endParaRPr>
                    </a:p>
                  </a:txBody>
                  <a:tcPr marL="73025" marR="73025" anchor="ctr">
                    <a:solidFill>
                      <a:schemeClr val="bg1">
                        <a:lumMod val="85000"/>
                      </a:schemeClr>
                    </a:solidFill>
                  </a:tcPr>
                </a:tc>
                <a:extLst>
                  <a:ext uri="{0D108BD9-81ED-4DB2-BD59-A6C34878D82A}">
                    <a16:rowId xmlns="" xmlns:a16="http://schemas.microsoft.com/office/drawing/2014/main" val="10000"/>
                  </a:ext>
                </a:extLst>
              </a:tr>
              <a:tr h="1028487">
                <a:tc>
                  <a:txBody>
                    <a:bodyPr/>
                    <a:lstStyle/>
                    <a:p>
                      <a:pPr marL="102870"/>
                      <a:r>
                        <a:rPr lang="en-US" sz="1600" dirty="0">
                          <a:solidFill>
                            <a:schemeClr val="tx1"/>
                          </a:solidFill>
                          <a:effectLst/>
                        </a:rPr>
                        <a:t>BMI </a:t>
                      </a:r>
                      <a:r>
                        <a:rPr lang="en-US" sz="1600" u="sng" dirty="0">
                          <a:solidFill>
                            <a:schemeClr val="tx1"/>
                          </a:solidFill>
                          <a:effectLst/>
                        </a:rPr>
                        <a:t>&lt; </a:t>
                      </a:r>
                      <a:r>
                        <a:rPr lang="en-US" sz="1600" dirty="0">
                          <a:solidFill>
                            <a:schemeClr val="tx1"/>
                          </a:solidFill>
                          <a:effectLst/>
                        </a:rPr>
                        <a:t>40 kg/m</a:t>
                      </a:r>
                      <a:r>
                        <a:rPr lang="en-US" sz="1600" baseline="30000" dirty="0">
                          <a:solidFill>
                            <a:schemeClr val="tx1"/>
                          </a:solidFill>
                          <a:effectLst/>
                        </a:rPr>
                        <a:t>2</a:t>
                      </a:r>
                      <a:endParaRPr lang="en-US" sz="1600" dirty="0">
                        <a:solidFill>
                          <a:schemeClr val="tx1"/>
                        </a:solidFill>
                        <a:effectLst/>
                        <a:latin typeface="Cambria" charset="0"/>
                      </a:endParaRPr>
                    </a:p>
                  </a:txBody>
                  <a:tcPr marL="73025" marR="73025" anchor="ctr">
                    <a:noFill/>
                  </a:tcPr>
                </a:tc>
                <a:tc>
                  <a:txBody>
                    <a:bodyPr/>
                    <a:lstStyle/>
                    <a:p>
                      <a:pPr marL="102870"/>
                      <a:r>
                        <a:rPr lang="en-US" sz="1600" dirty="0">
                          <a:solidFill>
                            <a:schemeClr val="tx1"/>
                          </a:solidFill>
                          <a:effectLst/>
                        </a:rPr>
                        <a:t>Mechanical prophylaxis placed prior to delivery and continued until fully ambulatory, with initiation of pharmacological prophylaxis in accordance with anesthesia guidelines. (See Table 10).</a:t>
                      </a:r>
                      <a:endParaRPr lang="en-US" sz="1800" dirty="0">
                        <a:solidFill>
                          <a:schemeClr val="tx1"/>
                        </a:solidFill>
                        <a:effectLst/>
                        <a:latin typeface="Cambria" charset="0"/>
                      </a:endParaRPr>
                    </a:p>
                  </a:txBody>
                  <a:tcPr marL="73025" marR="73025">
                    <a:noFill/>
                  </a:tcPr>
                </a:tc>
                <a:extLst>
                  <a:ext uri="{0D108BD9-81ED-4DB2-BD59-A6C34878D82A}">
                    <a16:rowId xmlns="" xmlns:a16="http://schemas.microsoft.com/office/drawing/2014/main" val="10001"/>
                  </a:ext>
                </a:extLst>
              </a:tr>
              <a:tr h="3555626">
                <a:tc>
                  <a:txBody>
                    <a:bodyPr/>
                    <a:lstStyle/>
                    <a:p>
                      <a:pPr marL="102870"/>
                      <a:r>
                        <a:rPr lang="en-US" sz="1600" dirty="0">
                          <a:solidFill>
                            <a:schemeClr val="tx1"/>
                          </a:solidFill>
                          <a:effectLst/>
                        </a:rPr>
                        <a:t>BMI &gt; 40 kg/m</a:t>
                      </a:r>
                      <a:r>
                        <a:rPr lang="en-US" sz="1600" baseline="30000" dirty="0">
                          <a:solidFill>
                            <a:schemeClr val="tx1"/>
                          </a:solidFill>
                          <a:effectLst/>
                        </a:rPr>
                        <a:t>2</a:t>
                      </a:r>
                      <a:endParaRPr lang="en-US" sz="1600" dirty="0">
                        <a:solidFill>
                          <a:schemeClr val="tx1"/>
                        </a:solidFill>
                        <a:effectLst/>
                        <a:latin typeface="Cambria" charset="0"/>
                      </a:endParaRPr>
                    </a:p>
                  </a:txBody>
                  <a:tcPr marL="73025" marR="73025" anchor="ctr">
                    <a:noFill/>
                  </a:tcPr>
                </a:tc>
                <a:tc>
                  <a:txBody>
                    <a:bodyPr/>
                    <a:lstStyle/>
                    <a:p>
                      <a:pPr marL="102870" marR="0">
                        <a:spcBef>
                          <a:spcPts val="0"/>
                        </a:spcBef>
                        <a:spcAft>
                          <a:spcPts val="0"/>
                        </a:spcAft>
                      </a:pPr>
                      <a:r>
                        <a:rPr lang="en-US" sz="1600" dirty="0">
                          <a:solidFill>
                            <a:schemeClr val="tx1"/>
                          </a:solidFill>
                          <a:effectLst/>
                        </a:rPr>
                        <a:t>Mechanical prophylaxis placed prior to delivery and combined with UFH 5000 units subcutaneously every 8-12 hours initiated on discharge from PACU, with combined mechanical and pharmacologic prophylaxis continued until discharge</a:t>
                      </a:r>
                      <a:endParaRPr lang="en-US" sz="1800" dirty="0">
                        <a:solidFill>
                          <a:schemeClr val="tx1"/>
                        </a:solidFill>
                        <a:effectLst/>
                      </a:endParaRPr>
                    </a:p>
                    <a:p>
                      <a:pPr marL="102870" marR="0">
                        <a:spcBef>
                          <a:spcPts val="0"/>
                        </a:spcBef>
                        <a:spcAft>
                          <a:spcPts val="0"/>
                        </a:spcAft>
                      </a:pPr>
                      <a:r>
                        <a:rPr lang="en-US" sz="1400" dirty="0">
                          <a:solidFill>
                            <a:schemeClr val="tx1"/>
                          </a:solidFill>
                          <a:effectLst/>
                        </a:rPr>
                        <a:t> </a:t>
                      </a:r>
                      <a:endParaRPr lang="en-US" sz="1600" dirty="0">
                        <a:solidFill>
                          <a:schemeClr val="tx1"/>
                        </a:solidFill>
                        <a:effectLst/>
                      </a:endParaRPr>
                    </a:p>
                    <a:p>
                      <a:pPr marL="102870" marR="0" algn="ctr">
                        <a:spcBef>
                          <a:spcPts val="0"/>
                        </a:spcBef>
                        <a:spcAft>
                          <a:spcPts val="0"/>
                        </a:spcAft>
                      </a:pPr>
                      <a:r>
                        <a:rPr lang="en-US" sz="1600" b="1" i="1" dirty="0">
                          <a:solidFill>
                            <a:schemeClr val="tx1"/>
                          </a:solidFill>
                          <a:effectLst/>
                        </a:rPr>
                        <a:t>OR ALTERNATIVELY</a:t>
                      </a:r>
                    </a:p>
                    <a:p>
                      <a:pPr marL="102870"/>
                      <a:r>
                        <a:rPr lang="en-US" sz="1600" dirty="0">
                          <a:solidFill>
                            <a:schemeClr val="tx1"/>
                          </a:solidFill>
                          <a:effectLst/>
                        </a:rPr>
                        <a:t> </a:t>
                      </a:r>
                    </a:p>
                    <a:p>
                      <a:pPr marL="102870" marR="0">
                        <a:spcBef>
                          <a:spcPts val="0"/>
                        </a:spcBef>
                        <a:spcAft>
                          <a:spcPts val="0"/>
                        </a:spcAft>
                      </a:pPr>
                      <a:r>
                        <a:rPr lang="en-US" sz="1600" dirty="0">
                          <a:solidFill>
                            <a:schemeClr val="tx1"/>
                          </a:solidFill>
                          <a:effectLst/>
                        </a:rPr>
                        <a:t>Mechanical prophylaxis placed prior to delivery and combined with UFH 5000 units every 12 hours initiated on discharge from PACU, with UFH continued until enoxaparin 40 mg every 12 hours can be initiated post neuraxial procedure, with combined mechanical and pharmacologic prophylaxis continued until discharge.</a:t>
                      </a:r>
                      <a:endParaRPr lang="en-US" sz="1800" dirty="0">
                        <a:solidFill>
                          <a:schemeClr val="tx1"/>
                        </a:solidFill>
                        <a:effectLst/>
                      </a:endParaRPr>
                    </a:p>
                    <a:p>
                      <a:pPr marL="102870" marR="0">
                        <a:spcBef>
                          <a:spcPts val="0"/>
                        </a:spcBef>
                        <a:spcAft>
                          <a:spcPts val="0"/>
                        </a:spcAft>
                      </a:pPr>
                      <a:r>
                        <a:rPr lang="en-US" sz="1400" dirty="0">
                          <a:solidFill>
                            <a:schemeClr val="tx1"/>
                          </a:solidFill>
                          <a:effectLst/>
                        </a:rPr>
                        <a:t> </a:t>
                      </a:r>
                      <a:endParaRPr lang="en-US" sz="1600" dirty="0">
                        <a:solidFill>
                          <a:schemeClr val="tx1"/>
                        </a:solidFill>
                        <a:effectLst/>
                        <a:latin typeface="Helvetica" charset="0"/>
                        <a:ea typeface="ＭＳ 明朝" charset="-128"/>
                        <a:cs typeface="Times New Roman" charset="0"/>
                      </a:endParaRPr>
                    </a:p>
                  </a:txBody>
                  <a:tcPr marL="73025" marR="73025">
                    <a:noFill/>
                  </a:tcPr>
                </a:tc>
                <a:extLst>
                  <a:ext uri="{0D108BD9-81ED-4DB2-BD59-A6C34878D82A}">
                    <a16:rowId xmlns="" xmlns:a16="http://schemas.microsoft.com/office/drawing/2014/main" val="10002"/>
                  </a:ext>
                </a:extLst>
              </a:tr>
            </a:tbl>
          </a:graphicData>
        </a:graphic>
      </p:graphicFrame>
      <p:sp>
        <p:nvSpPr>
          <p:cNvPr id="5" name="Rectangle 4"/>
          <p:cNvSpPr/>
          <p:nvPr/>
        </p:nvSpPr>
        <p:spPr>
          <a:xfrm>
            <a:off x="0" y="6360078"/>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
        <p:nvSpPr>
          <p:cNvPr id="6" name="Title 3" descr="Pharmacologic Prophylaxis BMI &gt; 40 kg/m2 at Delivery&#10;"/>
          <p:cNvSpPr txBox="1">
            <a:spLocks noGrp="1"/>
          </p:cNvSpPr>
          <p:nvPr>
            <p:ph type="title"/>
          </p:nvPr>
        </p:nvSpPr>
        <p:spPr bwMode="auto">
          <a:xfrm>
            <a:off x="685800" y="419705"/>
            <a:ext cx="7734300" cy="68222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altLang="en-US" sz="2400" b="0" kern="0" dirty="0" smtClean="0" bmk="_Toc462072872">
                <a:solidFill>
                  <a:srgbClr val="000000"/>
                </a:solidFill>
                <a:ea typeface="Times New Roman" panose="02020603050405020304" pitchFamily="18" charset="0"/>
                <a:cs typeface="Times New Roman" panose="02020603050405020304" pitchFamily="18" charset="0"/>
              </a:rPr>
              <a:t>Pharmacologic Prophylaxis BMI &gt; 40 kg/m</a:t>
            </a:r>
            <a:r>
              <a:rPr lang="en-US" altLang="en-US" sz="2400" b="0" kern="0" baseline="30000" dirty="0" smtClean="0" bmk="_Toc462072872">
                <a:solidFill>
                  <a:srgbClr val="000000"/>
                </a:solidFill>
                <a:ea typeface="Times New Roman" panose="02020603050405020304" pitchFamily="18" charset="0"/>
                <a:cs typeface="Times New Roman" panose="02020603050405020304" pitchFamily="18" charset="0"/>
              </a:rPr>
              <a:t>2</a:t>
            </a:r>
            <a:r>
              <a:rPr lang="en-US" altLang="en-US" sz="2400" b="0" kern="0" dirty="0" smtClean="0" bmk="_Toc462072872">
                <a:solidFill>
                  <a:srgbClr val="000000"/>
                </a:solidFill>
                <a:ea typeface="Times New Roman" panose="02020603050405020304" pitchFamily="18" charset="0"/>
                <a:cs typeface="Times New Roman" panose="02020603050405020304" pitchFamily="18" charset="0"/>
              </a:rPr>
              <a:t> at Delivery</a:t>
            </a:r>
            <a:endParaRPr lang="en-US" sz="2400" b="0" kern="0" dirty="0"/>
          </a:p>
        </p:txBody>
      </p:sp>
    </p:spTree>
    <p:extLst>
      <p:ext uri="{BB962C8B-B14F-4D97-AF65-F5344CB8AC3E}">
        <p14:creationId xmlns:p14="http://schemas.microsoft.com/office/powerpoint/2010/main" val="47420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Neuraxial Blockage and Peripartum Anticoagulation"/>
          <p:cNvGraphicFramePr>
            <a:graphicFrameLocks noGrp="1"/>
          </p:cNvGraphicFramePr>
          <p:nvPr>
            <p:extLst>
              <p:ext uri="{D42A27DB-BD31-4B8C-83A1-F6EECF244321}">
                <p14:modId xmlns:p14="http://schemas.microsoft.com/office/powerpoint/2010/main" val="303963509"/>
              </p:ext>
            </p:extLst>
          </p:nvPr>
        </p:nvGraphicFramePr>
        <p:xfrm>
          <a:off x="228600" y="1148803"/>
          <a:ext cx="8686800" cy="4722532"/>
        </p:xfrm>
        <a:graphic>
          <a:graphicData uri="http://schemas.openxmlformats.org/drawingml/2006/table">
            <a:tbl>
              <a:tblPr firstRow="1" firstCol="1" bandRow="1"/>
              <a:tblGrid>
                <a:gridCol w="3599050">
                  <a:extLst>
                    <a:ext uri="{9D8B030D-6E8A-4147-A177-3AD203B41FA5}">
                      <a16:colId xmlns="" xmlns:a16="http://schemas.microsoft.com/office/drawing/2014/main" val="20000"/>
                    </a:ext>
                  </a:extLst>
                </a:gridCol>
                <a:gridCol w="5087750">
                  <a:extLst>
                    <a:ext uri="{9D8B030D-6E8A-4147-A177-3AD203B41FA5}">
                      <a16:colId xmlns="" xmlns:a16="http://schemas.microsoft.com/office/drawing/2014/main" val="20001"/>
                    </a:ext>
                  </a:extLst>
                </a:gridCol>
              </a:tblGrid>
              <a:tr h="799035">
                <a:tc gridSpan="2">
                  <a:txBody>
                    <a:bodyPr/>
                    <a:lstStyle/>
                    <a:p>
                      <a:pPr marL="0" marR="0" algn="ctr">
                        <a:lnSpc>
                          <a:spcPct val="115000"/>
                        </a:lnSpc>
                        <a:spcBef>
                          <a:spcPts val="0"/>
                        </a:spcBef>
                        <a:spcAft>
                          <a:spcPts val="1000"/>
                        </a:spcAft>
                      </a:pPr>
                      <a:r>
                        <a:rPr lang="en-US" sz="1800" b="1" dirty="0">
                          <a:solidFill>
                            <a:schemeClr val="tx1"/>
                          </a:solidFill>
                          <a:effectLst/>
                          <a:latin typeface="+mn-lt"/>
                          <a:ea typeface="Times New Roman" panose="02020603050405020304" pitchFamily="18" charset="0"/>
                          <a:cs typeface="Times New Roman" panose="02020603050405020304" pitchFamily="18" charset="0"/>
                        </a:rPr>
                        <a:t>Antepartum / Intrapartum: Minimum time periods between discontinuing antepartum anticoagulation and performing neuraxial blockade</a:t>
                      </a:r>
                      <a:endParaRPr lang="en-US" sz="1600" dirty="0">
                        <a:solidFill>
                          <a:schemeClr val="tx1"/>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 xmlns:a16="http://schemas.microsoft.com/office/drawing/2014/main" val="10000"/>
                  </a:ext>
                </a:extLst>
              </a:tr>
              <a:tr h="719131">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UFH </a:t>
                      </a:r>
                      <a:r>
                        <a:rPr lang="en-US" sz="2000" b="1" dirty="0" smtClean="0">
                          <a:solidFill>
                            <a:srgbClr val="000000"/>
                          </a:solidFill>
                          <a:effectLst/>
                          <a:latin typeface="+mn-lt"/>
                          <a:ea typeface="Times New Roman" panose="02020603050405020304" pitchFamily="18" charset="0"/>
                          <a:cs typeface="Times New Roman" panose="02020603050405020304" pitchFamily="18" charset="0"/>
                        </a:rPr>
                        <a:t>dose ≤ </a:t>
                      </a:r>
                      <a:r>
                        <a:rPr lang="en-US" sz="2000" b="1" dirty="0">
                          <a:solidFill>
                            <a:srgbClr val="000000"/>
                          </a:solidFill>
                          <a:effectLst/>
                          <a:latin typeface="+mn-lt"/>
                          <a:ea typeface="Times New Roman" panose="02020603050405020304" pitchFamily="18" charset="0"/>
                          <a:cs typeface="Times New Roman" panose="02020603050405020304" pitchFamily="18" charset="0"/>
                        </a:rPr>
                        <a:t>10,000 </a:t>
                      </a:r>
                      <a:r>
                        <a:rPr lang="en-US" sz="2000" b="1" dirty="0" smtClean="0">
                          <a:solidFill>
                            <a:srgbClr val="000000"/>
                          </a:solidFill>
                          <a:effectLst/>
                          <a:latin typeface="+mn-lt"/>
                          <a:ea typeface="Times New Roman" panose="02020603050405020304" pitchFamily="18" charset="0"/>
                          <a:cs typeface="Times New Roman" panose="02020603050405020304" pitchFamily="18" charset="0"/>
                        </a:rPr>
                        <a:t>IU/day</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No contraindications to timing of heparin dose and performance of neuraxial blockade</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410796">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UFH dose &gt;10,000 IU/day</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Wait 6 hours after the last dose of UFH prior to neuraxial blockade</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600" i="1" dirty="0">
                          <a:solidFill>
                            <a:srgbClr val="000000"/>
                          </a:solidFill>
                          <a:effectLst/>
                          <a:latin typeface="+mn-lt"/>
                          <a:ea typeface="Times New Roman" panose="02020603050405020304" pitchFamily="18" charset="0"/>
                          <a:cs typeface="Times New Roman" panose="02020603050405020304" pitchFamily="18" charset="0"/>
                        </a:rPr>
                        <a:t>then check </a:t>
                      </a:r>
                      <a:r>
                        <a:rPr lang="en-US" sz="1600" i="1" dirty="0" smtClean="0">
                          <a:solidFill>
                            <a:srgbClr val="000000"/>
                          </a:solidFill>
                          <a:effectLst/>
                          <a:latin typeface="+mn-lt"/>
                          <a:ea typeface="Times New Roman" panose="02020603050405020304" pitchFamily="18" charset="0"/>
                          <a:cs typeface="Times New Roman" panose="02020603050405020304" pitchFamily="18" charset="0"/>
                        </a:rPr>
                        <a:t>APTT</a:t>
                      </a:r>
                    </a:p>
                    <a:p>
                      <a:pPr marL="285750" marR="0" indent="-285750">
                        <a:lnSpc>
                          <a:spcPct val="100000"/>
                        </a:lnSpc>
                        <a:spcBef>
                          <a:spcPts val="0"/>
                        </a:spcBef>
                        <a:spcAft>
                          <a:spcPts val="0"/>
                        </a:spcAft>
                        <a:buFont typeface="Wingdings" panose="05000000000000000000" pitchFamily="2" charset="2"/>
                        <a:buChar char="§"/>
                      </a:pPr>
                      <a:r>
                        <a:rPr lang="en-US" sz="1600" dirty="0" smtClean="0">
                          <a:solidFill>
                            <a:srgbClr val="000000"/>
                          </a:solidFill>
                          <a:effectLst/>
                          <a:latin typeface="+mn-lt"/>
                          <a:ea typeface="Times New Roman" panose="02020603050405020304" pitchFamily="18" charset="0"/>
                          <a:cs typeface="Times New Roman" panose="02020603050405020304" pitchFamily="18" charset="0"/>
                        </a:rPr>
                        <a:t>If </a:t>
                      </a:r>
                      <a:r>
                        <a:rPr lang="en-US" sz="1600" dirty="0">
                          <a:solidFill>
                            <a:srgbClr val="000000"/>
                          </a:solidFill>
                          <a:effectLst/>
                          <a:latin typeface="+mn-lt"/>
                          <a:ea typeface="Times New Roman" panose="02020603050405020304" pitchFamily="18" charset="0"/>
                          <a:cs typeface="Times New Roman" panose="02020603050405020304" pitchFamily="18" charset="0"/>
                        </a:rPr>
                        <a:t>APTT within normal limits – block may be </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considered</a:t>
                      </a:r>
                    </a:p>
                    <a:p>
                      <a:pPr marL="285750" marR="0" indent="-285750">
                        <a:lnSpc>
                          <a:spcPct val="100000"/>
                        </a:lnSpc>
                        <a:spcBef>
                          <a:spcPts val="0"/>
                        </a:spcBef>
                        <a:spcAft>
                          <a:spcPts val="0"/>
                        </a:spcAft>
                        <a:buFont typeface="Wingdings" panose="05000000000000000000" pitchFamily="2" charset="2"/>
                        <a:buChar char="§"/>
                      </a:pPr>
                      <a:r>
                        <a:rPr lang="en-US" sz="1600" dirty="0" smtClean="0">
                          <a:solidFill>
                            <a:srgbClr val="000000"/>
                          </a:solidFill>
                          <a:effectLst/>
                          <a:latin typeface="+mn-lt"/>
                          <a:ea typeface="Times New Roman" panose="02020603050405020304" pitchFamily="18" charset="0"/>
                          <a:cs typeface="Times New Roman" panose="02020603050405020304" pitchFamily="18" charset="0"/>
                        </a:rPr>
                        <a:t>IF </a:t>
                      </a:r>
                      <a:r>
                        <a:rPr lang="en-US" sz="1600" dirty="0">
                          <a:solidFill>
                            <a:srgbClr val="000000"/>
                          </a:solidFill>
                          <a:effectLst/>
                          <a:latin typeface="+mn-lt"/>
                          <a:ea typeface="Times New Roman" panose="02020603050405020304" pitchFamily="18" charset="0"/>
                          <a:cs typeface="Times New Roman" panose="02020603050405020304" pitchFamily="18" charset="0"/>
                        </a:rPr>
                        <a:t>APTT elevated, delay block 1 </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hr. </a:t>
                      </a:r>
                      <a:r>
                        <a:rPr lang="en-US" sz="1600" dirty="0">
                          <a:solidFill>
                            <a:srgbClr val="000000"/>
                          </a:solidFill>
                          <a:effectLst/>
                          <a:latin typeface="+mn-lt"/>
                          <a:ea typeface="Times New Roman" panose="02020603050405020304" pitchFamily="18" charset="0"/>
                          <a:cs typeface="Times New Roman" panose="02020603050405020304" pitchFamily="18" charset="0"/>
                        </a:rPr>
                        <a:t>then recheck </a:t>
                      </a:r>
                      <a:r>
                        <a:rPr lang="en-US" sz="1600" dirty="0" smtClean="0">
                          <a:solidFill>
                            <a:srgbClr val="000000"/>
                          </a:solidFill>
                          <a:effectLst/>
                          <a:latin typeface="+mn-lt"/>
                          <a:ea typeface="Times New Roman" panose="02020603050405020304" pitchFamily="18" charset="0"/>
                          <a:cs typeface="Times New Roman" panose="02020603050405020304" pitchFamily="18" charset="0"/>
                        </a:rPr>
                        <a:t>APTT</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99035">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LMWH prophylaxis</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Wait ≥12 hours post last dose prior to neuraxial blockade</a:t>
                      </a:r>
                      <a:endParaRPr lang="en-US" sz="16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99035">
                <a:tc>
                  <a:txBody>
                    <a:bodyPr/>
                    <a:lstStyle/>
                    <a:p>
                      <a:pPr marL="0" marR="0">
                        <a:lnSpc>
                          <a:spcPct val="115000"/>
                        </a:lnSpc>
                        <a:spcBef>
                          <a:spcPts val="0"/>
                        </a:spcBef>
                        <a:spcAft>
                          <a:spcPts val="1000"/>
                        </a:spcAft>
                      </a:pPr>
                      <a:r>
                        <a:rPr lang="en-US" sz="1800" b="1" dirty="0" smtClean="0">
                          <a:solidFill>
                            <a:srgbClr val="000000"/>
                          </a:solidFill>
                          <a:effectLst/>
                          <a:latin typeface="+mn-lt"/>
                          <a:ea typeface="Times New Roman" panose="02020603050405020304" pitchFamily="18" charset="0"/>
                          <a:cs typeface="Times New Roman" panose="02020603050405020304" pitchFamily="18" charset="0"/>
                        </a:rPr>
                        <a:t>LMWH </a:t>
                      </a:r>
                      <a:r>
                        <a:rPr lang="en-US" sz="1800" b="1" dirty="0">
                          <a:solidFill>
                            <a:srgbClr val="000000"/>
                          </a:solidFill>
                          <a:effectLst/>
                          <a:latin typeface="+mn-lt"/>
                          <a:ea typeface="Times New Roman" panose="02020603050405020304" pitchFamily="18" charset="0"/>
                          <a:cs typeface="Times New Roman" panose="02020603050405020304" pitchFamily="18" charset="0"/>
                        </a:rPr>
                        <a:t>therapeutic dosing</a:t>
                      </a:r>
                      <a:endParaRPr lang="en-US" sz="16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Wait ≥24 hours post last dose prior to neuraxial blockade</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Rectangle 4"/>
          <p:cNvSpPr/>
          <p:nvPr/>
        </p:nvSpPr>
        <p:spPr>
          <a:xfrm>
            <a:off x="110066" y="5834039"/>
            <a:ext cx="8614833" cy="553998"/>
          </a:xfrm>
          <a:prstGeom prst="rect">
            <a:avLst/>
          </a:prstGeom>
        </p:spPr>
        <p:txBody>
          <a:bodyPr wrap="square">
            <a:spAutoFit/>
          </a:bodyPr>
          <a:lstStyle/>
          <a:p>
            <a:pPr algn="l"/>
            <a:r>
              <a:rPr lang="en-US" sz="1000" dirty="0"/>
              <a:t>Leffert L, </a:t>
            </a:r>
            <a:r>
              <a:rPr lang="en-US" sz="1000" dirty="0" err="1"/>
              <a:t>Butwick</a:t>
            </a:r>
            <a:r>
              <a:rPr lang="en-US" sz="1000" dirty="0"/>
              <a:t> A, </a:t>
            </a:r>
            <a:r>
              <a:rPr lang="en-US" sz="1000" dirty="0" err="1"/>
              <a:t>Carvalho</a:t>
            </a:r>
            <a:r>
              <a:rPr lang="en-US" sz="1000" dirty="0"/>
              <a:t> B, Arendt K, Bates SM, Friedman A, </a:t>
            </a:r>
            <a:r>
              <a:rPr lang="en-US" sz="1000" dirty="0" err="1"/>
              <a:t>Horlocker</a:t>
            </a:r>
            <a:r>
              <a:rPr lang="en-US" sz="1000" dirty="0"/>
              <a:t> T, Houle T, Landau R, SOAP VTE Taskforce. The Society for Obstetric Anesthesia and Perinatology Consensus Statement on the Anesthetic Management of Pregnant and Postpartum Women Receiving Thromboprophylaxis or Higher Dose Anticoagulants. </a:t>
            </a:r>
            <a:r>
              <a:rPr lang="en-US" sz="1000" dirty="0">
                <a:latin typeface="Arial" charset="0"/>
                <a:cs typeface="ＭＳ Ｐゴシック" charset="0"/>
              </a:rPr>
              <a:t>Anesthesia &amp; Analgesia (2017): </a:t>
            </a:r>
            <a:r>
              <a:rPr lang="en-US" sz="1000" dirty="0" err="1">
                <a:latin typeface="Arial" charset="0"/>
                <a:cs typeface="ＭＳ Ｐゴシック" charset="0"/>
              </a:rPr>
              <a:t>doi</a:t>
            </a:r>
            <a:r>
              <a:rPr lang="en-US" sz="1000" dirty="0">
                <a:latin typeface="Arial" charset="0"/>
                <a:cs typeface="ＭＳ Ｐゴシック" charset="0"/>
              </a:rPr>
              <a:t>: 10.1213/ANE.0000000000002530</a:t>
            </a:r>
          </a:p>
        </p:txBody>
      </p:sp>
      <p:sp>
        <p:nvSpPr>
          <p:cNvPr id="6" name="Rectangle 5"/>
          <p:cNvSpPr/>
          <p:nvPr/>
        </p:nvSpPr>
        <p:spPr>
          <a:xfrm>
            <a:off x="76200" y="6372418"/>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
        <p:nvSpPr>
          <p:cNvPr id="7" name="Title 3"/>
          <p:cNvSpPr>
            <a:spLocks noGrp="1"/>
          </p:cNvSpPr>
          <p:nvPr>
            <p:ph type="title"/>
          </p:nvPr>
        </p:nvSpPr>
        <p:spPr>
          <a:noFill/>
        </p:spPr>
        <p:txBody>
          <a:bodyPr/>
          <a:lstStyle/>
          <a:p>
            <a:pPr algn="ctr"/>
            <a:r>
              <a:rPr lang="en-US" altLang="en-US" sz="3200" b="0" dirty="0" smtClean="0" bmk="_Toc462072872">
                <a:solidFill>
                  <a:srgbClr val="000000"/>
                </a:solidFill>
                <a:ea typeface="Times New Roman" panose="02020603050405020304" pitchFamily="18" charset="0"/>
                <a:cs typeface="Times New Roman" panose="02020603050405020304" pitchFamily="18" charset="0"/>
              </a:rPr>
              <a:t>Neuraxial </a:t>
            </a:r>
            <a:r>
              <a:rPr lang="en-US" altLang="en-US" sz="3200" b="0" dirty="0" bmk="_Toc462072872">
                <a:solidFill>
                  <a:srgbClr val="000000"/>
                </a:solidFill>
                <a:ea typeface="Times New Roman" panose="02020603050405020304" pitchFamily="18" charset="0"/>
                <a:cs typeface="Times New Roman" panose="02020603050405020304" pitchFamily="18" charset="0"/>
              </a:rPr>
              <a:t>Blockade and </a:t>
            </a:r>
            <a:r>
              <a:rPr lang="en-US" altLang="en-US" sz="3200" b="0" dirty="0" smtClean="0" bmk="_Toc462072872">
                <a:solidFill>
                  <a:srgbClr val="000000"/>
                </a:solidFill>
                <a:ea typeface="Times New Roman" panose="02020603050405020304" pitchFamily="18" charset="0"/>
                <a:cs typeface="Times New Roman" panose="02020603050405020304" pitchFamily="18" charset="0"/>
              </a:rPr>
              <a:t/>
            </a:r>
            <a:br>
              <a:rPr lang="en-US" altLang="en-US" sz="3200" b="0" dirty="0" smtClean="0" bmk="_Toc462072872">
                <a:solidFill>
                  <a:srgbClr val="000000"/>
                </a:solidFill>
                <a:ea typeface="Times New Roman" panose="02020603050405020304" pitchFamily="18" charset="0"/>
                <a:cs typeface="Times New Roman" panose="02020603050405020304" pitchFamily="18" charset="0"/>
              </a:rPr>
            </a:br>
            <a:r>
              <a:rPr lang="en-US" altLang="en-US" sz="3200" b="0" dirty="0" err="1" smtClean="0" bmk="_Toc462072872">
                <a:solidFill>
                  <a:srgbClr val="000000"/>
                </a:solidFill>
                <a:ea typeface="Times New Roman" panose="02020603050405020304" pitchFamily="18" charset="0"/>
                <a:cs typeface="Times New Roman" panose="02020603050405020304" pitchFamily="18" charset="0"/>
              </a:rPr>
              <a:t>Peripartum</a:t>
            </a:r>
            <a:r>
              <a:rPr lang="en-US" altLang="en-US" sz="3200" b="0" dirty="0" smtClean="0" bmk="_Toc462072872">
                <a:solidFill>
                  <a:srgbClr val="000000"/>
                </a:solidFill>
                <a:ea typeface="Times New Roman" panose="02020603050405020304" pitchFamily="18" charset="0"/>
                <a:cs typeface="Times New Roman" panose="02020603050405020304" pitchFamily="18" charset="0"/>
              </a:rPr>
              <a:t> Anticoagulation</a:t>
            </a:r>
            <a:endParaRPr lang="en-US" sz="3200" b="0" dirty="0"/>
          </a:p>
        </p:txBody>
      </p:sp>
    </p:spTree>
    <p:extLst>
      <p:ext uri="{BB962C8B-B14F-4D97-AF65-F5344CB8AC3E}">
        <p14:creationId xmlns:p14="http://schemas.microsoft.com/office/powerpoint/2010/main" val="1769703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6400800" cy="838200"/>
          </a:xfrm>
          <a:noFill/>
        </p:spPr>
        <p:txBody>
          <a:bodyPr/>
          <a:lstStyle/>
          <a:p>
            <a:pPr algn="ctr"/>
            <a:r>
              <a:rPr lang="en-US" altLang="en-US" sz="2400" b="0" dirty="0" smtClean="0" bmk="_Toc462072872">
                <a:solidFill>
                  <a:srgbClr val="000000"/>
                </a:solidFill>
                <a:ea typeface="Times New Roman" panose="02020603050405020304" pitchFamily="18" charset="0"/>
                <a:cs typeface="Times New Roman" panose="02020603050405020304" pitchFamily="18" charset="0"/>
              </a:rPr>
              <a:t>Neuraxial </a:t>
            </a:r>
            <a:r>
              <a:rPr lang="en-US" altLang="en-US" sz="2400" b="0" dirty="0" bmk="_Toc462072872">
                <a:solidFill>
                  <a:srgbClr val="000000"/>
                </a:solidFill>
                <a:ea typeface="Times New Roman" panose="02020603050405020304" pitchFamily="18" charset="0"/>
                <a:cs typeface="Times New Roman" panose="02020603050405020304" pitchFamily="18" charset="0"/>
              </a:rPr>
              <a:t>Blockade and </a:t>
            </a:r>
            <a:r>
              <a:rPr lang="en-US" altLang="en-US" sz="2400" b="0" dirty="0" smtClean="0" bmk="_Toc462072872">
                <a:solidFill>
                  <a:srgbClr val="000000"/>
                </a:solidFill>
                <a:ea typeface="Times New Roman" panose="02020603050405020304" pitchFamily="18" charset="0"/>
                <a:cs typeface="Times New Roman" panose="02020603050405020304" pitchFamily="18" charset="0"/>
              </a:rPr>
              <a:t/>
            </a:r>
            <a:br>
              <a:rPr lang="en-US" altLang="en-US" sz="2400" b="0" dirty="0" smtClean="0" bmk="_Toc462072872">
                <a:solidFill>
                  <a:srgbClr val="000000"/>
                </a:solidFill>
                <a:ea typeface="Times New Roman" panose="02020603050405020304" pitchFamily="18" charset="0"/>
                <a:cs typeface="Times New Roman" panose="02020603050405020304" pitchFamily="18" charset="0"/>
              </a:rPr>
            </a:br>
            <a:r>
              <a:rPr lang="en-US" altLang="en-US" sz="2400" b="0" dirty="0" err="1" smtClean="0" bmk="_Toc462072872">
                <a:solidFill>
                  <a:srgbClr val="000000"/>
                </a:solidFill>
                <a:ea typeface="Times New Roman" panose="02020603050405020304" pitchFamily="18" charset="0"/>
                <a:cs typeface="Times New Roman" panose="02020603050405020304" pitchFamily="18" charset="0"/>
              </a:rPr>
              <a:t>Peripartum</a:t>
            </a:r>
            <a:r>
              <a:rPr lang="en-US" altLang="en-US" sz="2400" b="0" dirty="0" smtClean="0" bmk="_Toc462072872">
                <a:solidFill>
                  <a:srgbClr val="000000"/>
                </a:solidFill>
                <a:ea typeface="Times New Roman" panose="02020603050405020304" pitchFamily="18" charset="0"/>
                <a:cs typeface="Times New Roman" panose="02020603050405020304" pitchFamily="18" charset="0"/>
              </a:rPr>
              <a:t> Anticoagulation </a:t>
            </a:r>
            <a:r>
              <a:rPr lang="en-US" altLang="en-US" sz="1800" b="0" dirty="0" smtClean="0" bmk="_Toc462072872">
                <a:solidFill>
                  <a:srgbClr val="000000"/>
                </a:solidFill>
                <a:ea typeface="Times New Roman" panose="02020603050405020304" pitchFamily="18" charset="0"/>
                <a:cs typeface="Times New Roman" panose="02020603050405020304" pitchFamily="18" charset="0"/>
              </a:rPr>
              <a:t>(continued)     </a:t>
            </a:r>
            <a:endParaRPr lang="en-US" sz="2400" b="0" dirty="0"/>
          </a:p>
        </p:txBody>
      </p:sp>
      <p:graphicFrame>
        <p:nvGraphicFramePr>
          <p:cNvPr id="5" name="Table 4" descr="Neuraxial Blockage and Peripartum Anticoagulation&#10;"/>
          <p:cNvGraphicFramePr>
            <a:graphicFrameLocks noGrp="1"/>
          </p:cNvGraphicFramePr>
          <p:nvPr>
            <p:extLst>
              <p:ext uri="{D42A27DB-BD31-4B8C-83A1-F6EECF244321}">
                <p14:modId xmlns:p14="http://schemas.microsoft.com/office/powerpoint/2010/main" val="1040995121"/>
              </p:ext>
            </p:extLst>
          </p:nvPr>
        </p:nvGraphicFramePr>
        <p:xfrm>
          <a:off x="243840" y="1188054"/>
          <a:ext cx="8610600" cy="5105400"/>
        </p:xfrm>
        <a:graphic>
          <a:graphicData uri="http://schemas.openxmlformats.org/drawingml/2006/table">
            <a:tbl>
              <a:tblPr firstRow="1" firstCol="1" bandRow="1"/>
              <a:tblGrid>
                <a:gridCol w="2971800">
                  <a:extLst>
                    <a:ext uri="{9D8B030D-6E8A-4147-A177-3AD203B41FA5}">
                      <a16:colId xmlns="" xmlns:a16="http://schemas.microsoft.com/office/drawing/2014/main" val="20000"/>
                    </a:ext>
                  </a:extLst>
                </a:gridCol>
                <a:gridCol w="5638800">
                  <a:extLst>
                    <a:ext uri="{9D8B030D-6E8A-4147-A177-3AD203B41FA5}">
                      <a16:colId xmlns="" xmlns:a16="http://schemas.microsoft.com/office/drawing/2014/main" val="20001"/>
                    </a:ext>
                  </a:extLst>
                </a:gridCol>
              </a:tblGrid>
              <a:tr h="731616">
                <a:tc gridSpan="2">
                  <a:txBody>
                    <a:bodyPr/>
                    <a:lstStyle/>
                    <a:p>
                      <a:pPr marL="0" marR="0" algn="ctr">
                        <a:lnSpc>
                          <a:spcPct val="115000"/>
                        </a:lnSpc>
                        <a:spcBef>
                          <a:spcPts val="0"/>
                        </a:spcBef>
                        <a:spcAft>
                          <a:spcPts val="100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Postpartum: Minimum time periods between neuraxial block </a:t>
                      </a:r>
                      <a:r>
                        <a:rPr lang="en-US" sz="2000" b="0" i="1" u="sng" dirty="0">
                          <a:solidFill>
                            <a:schemeClr val="tx1"/>
                          </a:solidFill>
                          <a:effectLst/>
                          <a:latin typeface="+mn-lt"/>
                          <a:ea typeface="Times New Roman" panose="02020603050405020304" pitchFamily="18" charset="0"/>
                          <a:cs typeface="Times New Roman" panose="02020603050405020304" pitchFamily="18" charset="0"/>
                        </a:rPr>
                        <a:t>or </a:t>
                      </a:r>
                      <a:r>
                        <a:rPr lang="en-US" sz="2000" b="1" dirty="0">
                          <a:solidFill>
                            <a:schemeClr val="tx1"/>
                          </a:solidFill>
                          <a:effectLst/>
                          <a:latin typeface="+mn-lt"/>
                          <a:ea typeface="Times New Roman" panose="02020603050405020304" pitchFamily="18" charset="0"/>
                          <a:cs typeface="Times New Roman" panose="02020603050405020304" pitchFamily="18" charset="0"/>
                        </a:rPr>
                        <a:t>epidural catheter removal and first postpartum dose of </a:t>
                      </a:r>
                      <a:r>
                        <a:rPr lang="en-US" sz="2000" b="1" dirty="0" smtClean="0">
                          <a:solidFill>
                            <a:schemeClr val="tx1"/>
                          </a:solidFill>
                          <a:effectLst/>
                          <a:latin typeface="+mn-lt"/>
                          <a:ea typeface="Times New Roman" panose="02020603050405020304" pitchFamily="18" charset="0"/>
                          <a:cs typeface="Times New Roman" panose="02020603050405020304" pitchFamily="18" charset="0"/>
                        </a:rPr>
                        <a:t>anticoagulant</a:t>
                      </a:r>
                      <a:endParaRPr lang="en-US" sz="2000" b="1" dirty="0">
                        <a:solidFill>
                          <a:schemeClr val="tx1"/>
                        </a:solidFill>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 xmlns:a16="http://schemas.microsoft.com/office/drawing/2014/main" val="10000"/>
                  </a:ext>
                </a:extLst>
              </a:tr>
              <a:tr h="416895">
                <a:tc>
                  <a:txBody>
                    <a:bodyPr/>
                    <a:lstStyle/>
                    <a:p>
                      <a:pPr marL="0" marR="0">
                        <a:lnSpc>
                          <a:spcPct val="115000"/>
                        </a:lnSpc>
                        <a:spcBef>
                          <a:spcPts val="0"/>
                        </a:spcBef>
                        <a:spcAft>
                          <a:spcPts val="10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UFH prophylaxis (≤10,000 IU/day</a:t>
                      </a:r>
                      <a:r>
                        <a:rPr lang="en-US" sz="900" dirty="0">
                          <a:solidFill>
                            <a:srgbClr val="000000"/>
                          </a:solidFill>
                          <a:effectLst/>
                          <a:latin typeface="+mn-lt"/>
                          <a:ea typeface="Times New Roman" panose="02020603050405020304" pitchFamily="18" charset="0"/>
                          <a:cs typeface="Times New Roman" panose="02020603050405020304" pitchFamily="18" charset="0"/>
                        </a:rPr>
                        <a:t>)</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Wait ≥ 1 hour </a:t>
                      </a:r>
                      <a:r>
                        <a:rPr lang="en-US" sz="1200" b="1" dirty="0">
                          <a:solidFill>
                            <a:srgbClr val="000000"/>
                          </a:solidFill>
                          <a:effectLst/>
                          <a:latin typeface="+mn-lt"/>
                          <a:ea typeface="Times New Roman" panose="02020603050405020304" pitchFamily="18" charset="0"/>
                          <a:cs typeface="Times New Roman" panose="02020603050405020304" pitchFamily="18" charset="0"/>
                        </a:rPr>
                        <a:t>after epidural catheter removal or spinal procedure</a:t>
                      </a:r>
                      <a:endParaRPr lang="en-US" sz="12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6895">
                <a:tc>
                  <a:txBody>
                    <a:bodyPr/>
                    <a:lstStyle/>
                    <a:p>
                      <a:pPr marL="0" marR="0">
                        <a:lnSpc>
                          <a:spcPct val="115000"/>
                        </a:lnSpc>
                        <a:spcBef>
                          <a:spcPts val="0"/>
                        </a:spcBef>
                        <a:spcAft>
                          <a:spcPts val="10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UFH therapeutic (&gt;10,000 IU/day)</a:t>
                      </a:r>
                      <a:endParaRPr lang="en-US" sz="14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Wait ≥ 1 hour </a:t>
                      </a:r>
                      <a:r>
                        <a:rPr lang="en-US" sz="1200" b="1" dirty="0">
                          <a:solidFill>
                            <a:srgbClr val="000000"/>
                          </a:solidFill>
                          <a:effectLst/>
                          <a:latin typeface="+mn-lt"/>
                          <a:ea typeface="Times New Roman" panose="02020603050405020304" pitchFamily="18" charset="0"/>
                          <a:cs typeface="Times New Roman" panose="02020603050405020304" pitchFamily="18" charset="0"/>
                        </a:rPr>
                        <a:t>after epidural catheter removal or spinal procedure</a:t>
                      </a:r>
                      <a:endParaRPr lang="en-US" sz="12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32207">
                <a:tc>
                  <a:txBody>
                    <a:bodyPr/>
                    <a:lstStyle/>
                    <a:p>
                      <a:pPr marL="0" marR="0">
                        <a:lnSpc>
                          <a:spcPct val="115000"/>
                        </a:lnSpc>
                        <a:spcBef>
                          <a:spcPts val="0"/>
                        </a:spcBef>
                        <a:spcAft>
                          <a:spcPts val="24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LMWH </a:t>
                      </a:r>
                      <a:r>
                        <a:rPr lang="en-US" sz="1600" b="1" dirty="0" smtClean="0">
                          <a:solidFill>
                            <a:srgbClr val="000000"/>
                          </a:solidFill>
                          <a:effectLst/>
                          <a:latin typeface="+mn-lt"/>
                          <a:ea typeface="Times New Roman" panose="02020603050405020304" pitchFamily="18" charset="0"/>
                          <a:cs typeface="Times New Roman" panose="02020603050405020304" pitchFamily="18" charset="0"/>
                        </a:rPr>
                        <a:t>prophylaxis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2400"/>
                        </a:spcAft>
                      </a:pPr>
                      <a:r>
                        <a:rPr lang="en-US" sz="1200" b="0" i="1" dirty="0" smtClean="0">
                          <a:solidFill>
                            <a:srgbClr val="000000"/>
                          </a:solidFill>
                          <a:effectLst/>
                          <a:latin typeface="+mn-lt"/>
                          <a:ea typeface="Times New Roman" panose="02020603050405020304" pitchFamily="18" charset="0"/>
                          <a:cs typeface="Times New Roman" panose="02020603050405020304" pitchFamily="18" charset="0"/>
                        </a:rPr>
                        <a:t>(e.g. </a:t>
                      </a:r>
                      <a:r>
                        <a:rPr lang="en-US" sz="1200" b="0" i="1" dirty="0">
                          <a:solidFill>
                            <a:srgbClr val="000000"/>
                          </a:solidFill>
                          <a:effectLst/>
                          <a:latin typeface="+mn-lt"/>
                          <a:ea typeface="Times New Roman" panose="02020603050405020304" pitchFamily="18" charset="0"/>
                          <a:cs typeface="Times New Roman" panose="02020603050405020304" pitchFamily="18" charset="0"/>
                        </a:rPr>
                        <a:t>enoxaparin 40 mg </a:t>
                      </a:r>
                      <a:r>
                        <a:rPr lang="en-US" sz="1200" b="0" i="1" dirty="0" smtClean="0">
                          <a:solidFill>
                            <a:srgbClr val="000000"/>
                          </a:solidFill>
                          <a:effectLst/>
                          <a:latin typeface="+mn-lt"/>
                          <a:ea typeface="Times New Roman" panose="02020603050405020304" pitchFamily="18" charset="0"/>
                          <a:cs typeface="Times New Roman" panose="02020603050405020304" pitchFamily="18" charset="0"/>
                        </a:rPr>
                        <a:t>qd</a:t>
                      </a:r>
                      <a:r>
                        <a:rPr lang="en-US" sz="1200" b="0" i="1"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200" b="0" i="1" u="sng" dirty="0" smtClean="0">
                          <a:solidFill>
                            <a:srgbClr val="000000"/>
                          </a:solidFill>
                          <a:effectLst/>
                          <a:latin typeface="+mn-lt"/>
                          <a:ea typeface="Times New Roman" panose="02020603050405020304" pitchFamily="18" charset="0"/>
                          <a:cs typeface="Times New Roman" panose="02020603050405020304" pitchFamily="18" charset="0"/>
                        </a:rPr>
                        <a:t>or</a:t>
                      </a:r>
                      <a:r>
                        <a:rPr lang="en-US" sz="1200" b="0" i="1"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200" b="0" i="1" dirty="0">
                          <a:solidFill>
                            <a:srgbClr val="000000"/>
                          </a:solidFill>
                          <a:effectLst/>
                          <a:latin typeface="+mn-lt"/>
                          <a:ea typeface="Times New Roman" panose="02020603050405020304" pitchFamily="18" charset="0"/>
                          <a:cs typeface="Times New Roman" panose="02020603050405020304" pitchFamily="18" charset="0"/>
                        </a:rPr>
                        <a:t>q 12 </a:t>
                      </a:r>
                      <a:r>
                        <a:rPr lang="en-US" sz="1200" b="0" i="1" dirty="0" smtClean="0">
                          <a:solidFill>
                            <a:srgbClr val="000000"/>
                          </a:solidFill>
                          <a:effectLst/>
                          <a:latin typeface="+mn-lt"/>
                          <a:ea typeface="Times New Roman" panose="02020603050405020304" pitchFamily="18" charset="0"/>
                          <a:cs typeface="Times New Roman" panose="02020603050405020304" pitchFamily="18" charset="0"/>
                        </a:rPr>
                        <a:t>hours)</a:t>
                      </a:r>
                      <a:endParaRPr lang="en-US" sz="700" b="0" i="1"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After neuraxial blockade: wait ≥ 12 hours before first dose of </a:t>
                      </a:r>
                      <a:r>
                        <a:rPr lang="en-US" sz="1800" b="1" dirty="0" smtClean="0">
                          <a:solidFill>
                            <a:srgbClr val="000000"/>
                          </a:solidFill>
                          <a:effectLst/>
                          <a:latin typeface="+mn-lt"/>
                          <a:ea typeface="Times New Roman" panose="02020603050405020304" pitchFamily="18" charset="0"/>
                          <a:cs typeface="Times New Roman" panose="02020603050405020304" pitchFamily="18" charset="0"/>
                        </a:rPr>
                        <a:t>LMWH</a:t>
                      </a:r>
                      <a:endParaRPr lang="en-US" sz="1800" b="1"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For patients receiving post-cesarean epidural analgesia: wait ≥ 4 hours after epidural catheter removal (provided that 12 hours has elapsed since cesarean section)</a:t>
                      </a:r>
                      <a:endParaRPr lang="en-US" sz="1800" b="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07787">
                <a:tc>
                  <a:txBody>
                    <a:bodyPr/>
                    <a:lstStyle/>
                    <a:p>
                      <a:pPr marL="0" marR="0">
                        <a:lnSpc>
                          <a:spcPct val="115000"/>
                        </a:lnSpc>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LMWH therapeutic dosing</a:t>
                      </a:r>
                      <a:endParaRPr lang="en-US" sz="16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200" i="1" dirty="0" smtClean="0">
                          <a:solidFill>
                            <a:srgbClr val="000000"/>
                          </a:solidFill>
                          <a:effectLst/>
                          <a:latin typeface="+mn-lt"/>
                          <a:ea typeface="Times New Roman" panose="02020603050405020304" pitchFamily="18" charset="0"/>
                          <a:cs typeface="Times New Roman" panose="02020603050405020304" pitchFamily="18" charset="0"/>
                        </a:rPr>
                        <a:t>(e.g</a:t>
                      </a:r>
                      <a:r>
                        <a:rPr lang="en-US" sz="1200" i="1" dirty="0">
                          <a:solidFill>
                            <a:srgbClr val="000000"/>
                          </a:solidFill>
                          <a:effectLst/>
                          <a:latin typeface="+mn-lt"/>
                          <a:ea typeface="Times New Roman" panose="02020603050405020304" pitchFamily="18" charset="0"/>
                          <a:cs typeface="Times New Roman" panose="02020603050405020304" pitchFamily="18" charset="0"/>
                        </a:rPr>
                        <a:t>., enoxaparin 1mg / kg Q 12 hours </a:t>
                      </a:r>
                      <a:r>
                        <a:rPr lang="en-US" sz="1200" i="1" u="sng" dirty="0" smtClean="0">
                          <a:solidFill>
                            <a:srgbClr val="000000"/>
                          </a:solidFill>
                          <a:effectLst/>
                          <a:latin typeface="+mn-lt"/>
                          <a:ea typeface="Times New Roman" panose="02020603050405020304" pitchFamily="18" charset="0"/>
                          <a:cs typeface="Times New Roman" panose="02020603050405020304" pitchFamily="18" charset="0"/>
                        </a:rPr>
                        <a:t>or</a:t>
                      </a:r>
                      <a:r>
                        <a:rPr lang="en-US" sz="1200" i="1"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200" i="1" dirty="0">
                          <a:solidFill>
                            <a:srgbClr val="000000"/>
                          </a:solidFill>
                          <a:effectLst/>
                          <a:latin typeface="+mn-lt"/>
                          <a:ea typeface="Times New Roman" panose="02020603050405020304" pitchFamily="18" charset="0"/>
                          <a:cs typeface="Times New Roman" panose="02020603050405020304" pitchFamily="18" charset="0"/>
                        </a:rPr>
                        <a:t>1.5 mg /kg Q 24 </a:t>
                      </a:r>
                      <a:r>
                        <a:rPr lang="en-US" sz="1200" i="1" dirty="0" smtClean="0">
                          <a:solidFill>
                            <a:srgbClr val="000000"/>
                          </a:solidFill>
                          <a:effectLst/>
                          <a:latin typeface="+mn-lt"/>
                          <a:ea typeface="Times New Roman" panose="02020603050405020304" pitchFamily="18" charset="0"/>
                          <a:cs typeface="Times New Roman" panose="02020603050405020304" pitchFamily="18" charset="0"/>
                        </a:rPr>
                        <a:t>hours)</a:t>
                      </a:r>
                      <a:endParaRPr lang="en-US" sz="1200" i="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After neuraxial blockade: wait ≥ 24 hours before first dose </a:t>
                      </a:r>
                      <a:r>
                        <a:rPr lang="en-US" sz="1400" b="1" dirty="0" smtClean="0">
                          <a:solidFill>
                            <a:srgbClr val="000000"/>
                          </a:solidFill>
                          <a:effectLst/>
                          <a:latin typeface="+mn-lt"/>
                          <a:ea typeface="Times New Roman" panose="02020603050405020304" pitchFamily="18" charset="0"/>
                          <a:cs typeface="Times New Roman" panose="02020603050405020304" pitchFamily="18" charset="0"/>
                        </a:rPr>
                        <a:t>LMWH</a:t>
                      </a:r>
                      <a:endParaRPr lang="en-US" sz="14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Indwelling catheters should be removed before initiation of therapeutic LMWH.</a:t>
                      </a:r>
                      <a:r>
                        <a:rPr lang="en-US" sz="1200" dirty="0">
                          <a:solidFill>
                            <a:srgbClr val="000000"/>
                          </a:solidFill>
                          <a:effectLst/>
                          <a:latin typeface="+mn-lt"/>
                          <a:ea typeface="Cambria" panose="020405030504060302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For patients receiving post-cesarean epidural analgesia: wait ≥ 24 hours after epidural catheter removal before first dose of LMWH</a:t>
                      </a:r>
                      <a:r>
                        <a:rPr lang="en-US" sz="900" dirty="0">
                          <a:solidFill>
                            <a:srgbClr val="000000"/>
                          </a:solidFill>
                          <a:effectLst/>
                          <a:latin typeface="+mn-lt"/>
                          <a:ea typeface="Times New Roman" panose="02020603050405020304" pitchFamily="18" charset="0"/>
                          <a:cs typeface="Times New Roman" panose="02020603050405020304" pitchFamily="18" charset="0"/>
                        </a:rPr>
                        <a:t>.</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Rectangle 5"/>
          <p:cNvSpPr/>
          <p:nvPr/>
        </p:nvSpPr>
        <p:spPr>
          <a:xfrm>
            <a:off x="228600" y="64271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a:t>
            </a:r>
            <a:r>
              <a:rPr lang="en-US" sz="1100" dirty="0" smtClean="0">
                <a:solidFill>
                  <a:srgbClr val="000000"/>
                </a:solidFill>
                <a:latin typeface="Helvetica" charset="0"/>
                <a:ea typeface="ＭＳ 明朝" charset="-128"/>
                <a:cs typeface="Times New Roman" charset="0"/>
              </a:rPr>
              <a:t>2017; </a:t>
            </a:r>
            <a:r>
              <a:rPr lang="en-US" sz="1100" dirty="0">
                <a:solidFill>
                  <a:srgbClr val="000000"/>
                </a:solidFill>
                <a:latin typeface="Helvetica" charset="0"/>
                <a:ea typeface="ＭＳ 明朝" charset="-128"/>
                <a:cs typeface="Times New Roman" charset="0"/>
              </a:rPr>
              <a:t>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56441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76400"/>
            <a:ext cx="8478184" cy="3962400"/>
          </a:xfrm>
        </p:spPr>
        <p:txBody>
          <a:bodyPr/>
          <a:lstStyle/>
          <a:p>
            <a:pPr marL="0" indent="0">
              <a:buNone/>
            </a:pPr>
            <a:r>
              <a:rPr lang="en-US" dirty="0"/>
              <a:t>4 critical time points for risk assessment and </a:t>
            </a:r>
            <a:r>
              <a:rPr lang="en-US" dirty="0" smtClean="0"/>
              <a:t>prophylaxis</a:t>
            </a:r>
            <a:endParaRPr lang="en-US" dirty="0" smtClean="0">
              <a:solidFill>
                <a:schemeClr val="accent1"/>
              </a:solidFill>
            </a:endParaRPr>
          </a:p>
          <a:p>
            <a:r>
              <a:rPr lang="en-US" dirty="0" smtClean="0">
                <a:solidFill>
                  <a:schemeClr val="accent2">
                    <a:lumMod val="75000"/>
                  </a:schemeClr>
                </a:solidFill>
              </a:rPr>
              <a:t>First Prenatal Visit/Outpatient Prenatal Care</a:t>
            </a:r>
          </a:p>
          <a:p>
            <a:r>
              <a:rPr lang="en-US" dirty="0" smtClean="0">
                <a:solidFill>
                  <a:schemeClr val="accent2">
                    <a:lumMod val="75000"/>
                  </a:schemeClr>
                </a:solidFill>
              </a:rPr>
              <a:t>Antepartum Hospitalization (non-delivery)</a:t>
            </a:r>
          </a:p>
          <a:p>
            <a:r>
              <a:rPr lang="en-US" dirty="0" smtClean="0">
                <a:solidFill>
                  <a:schemeClr val="accent2">
                    <a:lumMod val="75000"/>
                  </a:schemeClr>
                </a:solidFill>
              </a:rPr>
              <a:t>Birth Hospitalization including cesarean and vaginal</a:t>
            </a:r>
          </a:p>
          <a:p>
            <a:r>
              <a:rPr lang="en-US" dirty="0" smtClean="0"/>
              <a:t>Post-Discharge Extended Duration Anticoagulation</a:t>
            </a:r>
          </a:p>
          <a:p>
            <a:endParaRPr lang="en-US" dirty="0" smtClean="0"/>
          </a:p>
          <a:p>
            <a:endParaRPr lang="en-US" dirty="0"/>
          </a:p>
        </p:txBody>
      </p:sp>
      <p:sp>
        <p:nvSpPr>
          <p:cNvPr id="4" name="Title 1"/>
          <p:cNvSpPr txBox="1">
            <a:spLocks noGrp="1"/>
          </p:cNvSpPr>
          <p:nvPr>
            <p:ph type="title"/>
          </p:nvPr>
        </p:nvSpPr>
        <p:spPr>
          <a:xfrm>
            <a:off x="1143000" y="0"/>
            <a:ext cx="64770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smtClean="0"/>
              <a:t>VTE Taskforce Recommendations</a:t>
            </a:r>
            <a:endParaRPr lang="en-US" sz="3200" b="0" kern="0" dirty="0"/>
          </a:p>
        </p:txBody>
      </p:sp>
    </p:spTree>
    <p:extLst>
      <p:ext uri="{BB962C8B-B14F-4D97-AF65-F5344CB8AC3E}">
        <p14:creationId xmlns:p14="http://schemas.microsoft.com/office/powerpoint/2010/main" val="999020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descr="connecting arrow"/>
          <p:cNvCxnSpPr/>
          <p:nvPr/>
        </p:nvCxnSpPr>
        <p:spPr>
          <a:xfrm>
            <a:off x="2172867" y="3636018"/>
            <a:ext cx="562334" cy="42017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Text Box 2"/>
          <p:cNvSpPr txBox="1">
            <a:spLocks noChangeArrowheads="1"/>
          </p:cNvSpPr>
          <p:nvPr/>
        </p:nvSpPr>
        <p:spPr bwMode="auto">
          <a:xfrm>
            <a:off x="6111345" y="1641494"/>
            <a:ext cx="2481410" cy="1672253"/>
          </a:xfrm>
          <a:prstGeom prst="rect">
            <a:avLst/>
          </a:prstGeom>
          <a:solidFill>
            <a:srgbClr val="E5B8B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ctr"/>
            <a:endParaRPr lang="en-US" sz="1400" b="1" smtClean="0">
              <a:latin typeface="Helvetica" charset="0"/>
              <a:ea typeface="ＭＳ 明朝" charset="-128"/>
              <a:cs typeface="Times New Roman" charset="0"/>
            </a:endParaRPr>
          </a:p>
          <a:p>
            <a:pPr algn="ctr"/>
            <a:r>
              <a:rPr lang="en-US" sz="1400" b="1" dirty="0" smtClean="0">
                <a:latin typeface="Helvetica" charset="0"/>
                <a:ea typeface="ＭＳ 明朝" charset="-128"/>
                <a:cs typeface="Times New Roman" charset="0"/>
              </a:rPr>
              <a:t>HIGH </a:t>
            </a:r>
            <a:r>
              <a:rPr lang="en-US" sz="1400" b="1" dirty="0">
                <a:latin typeface="Helvetica" charset="0"/>
                <a:ea typeface="ＭＳ 明朝" charset="-128"/>
                <a:cs typeface="Times New Roman" charset="0"/>
              </a:rPr>
              <a:t>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THERAPEUTIC ANTICOAGULATION</a:t>
            </a:r>
          </a:p>
          <a:p>
            <a:pPr algn="ctr"/>
            <a:r>
              <a:rPr lang="en-US" sz="1400" b="1" dirty="0">
                <a:latin typeface="Helvetica" charset="0"/>
                <a:ea typeface="ＭＳ 明朝" charset="-128"/>
                <a:cs typeface="Times New Roman" charset="0"/>
              </a:rPr>
              <a:t>for 6 weeks from date of delivery*</a:t>
            </a:r>
            <a:endParaRPr lang="en-US" sz="1400" dirty="0">
              <a:latin typeface="Helvetica" charset="0"/>
              <a:ea typeface="ＭＳ 明朝" charset="-128"/>
              <a:cs typeface="Times New Roman" charset="0"/>
            </a:endParaRPr>
          </a:p>
          <a:p>
            <a:pPr algn="ctr"/>
            <a:endParaRPr lang="en-US" sz="750" dirty="0">
              <a:latin typeface="Helvetica" charset="0"/>
              <a:ea typeface="ＭＳ 明朝" charset="-128"/>
              <a:cs typeface="Times New Roman" charset="0"/>
            </a:endParaRPr>
          </a:p>
        </p:txBody>
      </p:sp>
      <p:sp>
        <p:nvSpPr>
          <p:cNvPr id="5" name="Text Box 2"/>
          <p:cNvSpPr txBox="1">
            <a:spLocks noChangeArrowheads="1"/>
          </p:cNvSpPr>
          <p:nvPr/>
        </p:nvSpPr>
        <p:spPr bwMode="auto">
          <a:xfrm>
            <a:off x="6143811" y="5694279"/>
            <a:ext cx="2463011" cy="521893"/>
          </a:xfrm>
          <a:prstGeom prst="rect">
            <a:avLst/>
          </a:prstGeom>
          <a:solidFill>
            <a:srgbClr val="D6E3BD"/>
          </a:solidFill>
          <a:ln w="12700" cap="flat" cmpd="sng" algn="ctr">
            <a:solidFill>
              <a:srgbClr val="000000"/>
            </a:solidFill>
            <a:prstDash val="solid"/>
            <a:miter lim="800000"/>
            <a:headEnd/>
            <a:tailEnd/>
          </a:ln>
          <a:effectLst/>
        </p:spPr>
        <p:txBody>
          <a:bodyPr rot="0" vert="horz" wrap="square" lIns="68580" tIns="34290" rIns="68580" bIns="34290" anchor="t" anchorCtr="0">
            <a:noAutofit/>
          </a:bodyPr>
          <a:lstStyle/>
          <a:p>
            <a:pPr algn="ctr"/>
            <a:r>
              <a:rPr lang="en-US" sz="1400" b="1" dirty="0">
                <a:latin typeface="Helvetica" charset="0"/>
                <a:ea typeface="ＭＳ 明朝" charset="-128"/>
                <a:cs typeface="Times New Roman" charset="0"/>
              </a:rPr>
              <a:t>LOW 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NO </a:t>
            </a:r>
            <a:r>
              <a:rPr lang="en-US" sz="1400" b="1" dirty="0" smtClean="0">
                <a:latin typeface="Helvetica" charset="0"/>
                <a:ea typeface="ＭＳ 明朝" charset="-128"/>
                <a:cs typeface="Times New Roman" charset="0"/>
              </a:rPr>
              <a:t>ANTICOAGULATION</a:t>
            </a:r>
            <a:endParaRPr lang="en-US" sz="1400" dirty="0">
              <a:latin typeface="Helvetica" charset="0"/>
              <a:ea typeface="ＭＳ 明朝" charset="-128"/>
              <a:cs typeface="Times New Roman" charset="0"/>
            </a:endParaRPr>
          </a:p>
        </p:txBody>
      </p:sp>
      <p:sp>
        <p:nvSpPr>
          <p:cNvPr id="6" name="Text Box 2"/>
          <p:cNvSpPr txBox="1">
            <a:spLocks noChangeArrowheads="1"/>
          </p:cNvSpPr>
          <p:nvPr/>
        </p:nvSpPr>
        <p:spPr bwMode="auto">
          <a:xfrm>
            <a:off x="6129744" y="3399580"/>
            <a:ext cx="2463011" cy="1165719"/>
          </a:xfrm>
          <a:prstGeom prst="rect">
            <a:avLst/>
          </a:prstGeom>
          <a:solidFill>
            <a:srgbClr val="FFFDA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ctr"/>
            <a:r>
              <a:rPr lang="en-US" sz="1400" b="1" dirty="0">
                <a:latin typeface="Helvetica" charset="0"/>
                <a:ea typeface="ＭＳ 明朝" charset="-128"/>
                <a:cs typeface="Times New Roman" charset="0"/>
              </a:rPr>
              <a:t>MEDIUM 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PROPHYLACTIC ANTICOAGULATION</a:t>
            </a:r>
          </a:p>
          <a:p>
            <a:pPr algn="ctr"/>
            <a:r>
              <a:rPr lang="en-US" sz="1400" b="1" dirty="0">
                <a:latin typeface="Helvetica" charset="0"/>
                <a:ea typeface="ＭＳ 明朝" charset="-128"/>
                <a:cs typeface="Times New Roman" charset="0"/>
              </a:rPr>
              <a:t>for 6 weeks from date of delivery</a:t>
            </a:r>
            <a:r>
              <a:rPr lang="en-US" sz="1400" b="1" dirty="0" smtClean="0">
                <a:latin typeface="Helvetica" charset="0"/>
                <a:ea typeface="ＭＳ 明朝" charset="-128"/>
                <a:cs typeface="Times New Roman" charset="0"/>
              </a:rPr>
              <a:t>*</a:t>
            </a:r>
            <a:endParaRPr lang="en-US" sz="1400" dirty="0">
              <a:latin typeface="Helvetica" charset="0"/>
              <a:ea typeface="ＭＳ 明朝" charset="-128"/>
              <a:cs typeface="Times New Roman" charset="0"/>
            </a:endParaRPr>
          </a:p>
        </p:txBody>
      </p:sp>
      <p:sp>
        <p:nvSpPr>
          <p:cNvPr id="7" name="Rectangle 6"/>
          <p:cNvSpPr/>
          <p:nvPr/>
        </p:nvSpPr>
        <p:spPr>
          <a:xfrm>
            <a:off x="675339" y="6361009"/>
            <a:ext cx="7724382" cy="430887"/>
          </a:xfrm>
          <a:prstGeom prst="rect">
            <a:avLst/>
          </a:prstGeom>
        </p:spPr>
        <p:txBody>
          <a:bodyPr wrap="square">
            <a:spAutoFit/>
          </a:bodyPr>
          <a:lstStyle/>
          <a:p>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2017;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100" dirty="0">
              <a:latin typeface="Helvetica" charset="0"/>
              <a:ea typeface="ＭＳ 明朝" charset="-128"/>
              <a:cs typeface="Times New Roman" charset="0"/>
            </a:endParaRPr>
          </a:p>
        </p:txBody>
      </p:sp>
      <p:sp>
        <p:nvSpPr>
          <p:cNvPr id="8" name="TextBox 7"/>
          <p:cNvSpPr txBox="1"/>
          <p:nvPr/>
        </p:nvSpPr>
        <p:spPr>
          <a:xfrm>
            <a:off x="6131836" y="4715478"/>
            <a:ext cx="2460919" cy="830997"/>
          </a:xfrm>
          <a:prstGeom prst="rect">
            <a:avLst/>
          </a:prstGeom>
          <a:solidFill>
            <a:schemeClr val="bg1">
              <a:lumMod val="85000"/>
            </a:schemeClr>
          </a:solidFill>
          <a:ln>
            <a:solidFill>
              <a:schemeClr val="tx1"/>
            </a:solidFill>
          </a:ln>
        </p:spPr>
        <p:txBody>
          <a:bodyPr wrap="square" rtlCol="0">
            <a:spAutoFit/>
          </a:bodyPr>
          <a:lstStyle/>
          <a:p>
            <a:r>
              <a:rPr lang="en-US" sz="1200" dirty="0" smtClean="0">
                <a:latin typeface="Helvetica" charset="0"/>
                <a:ea typeface="Helvetica" charset="0"/>
                <a:cs typeface="Helvetica" charset="0"/>
              </a:rPr>
              <a:t>* E.g. </a:t>
            </a:r>
            <a:r>
              <a:rPr lang="en-US" sz="1200" dirty="0">
                <a:latin typeface="Helvetica" charset="0"/>
                <a:ea typeface="Helvetica" charset="0"/>
                <a:cs typeface="Helvetica" charset="0"/>
              </a:rPr>
              <a:t>Women discharged at 1 week postpartum would receive extended duration anticoagulation for another 5 weeks </a:t>
            </a:r>
          </a:p>
        </p:txBody>
      </p:sp>
      <p:sp>
        <p:nvSpPr>
          <p:cNvPr id="9" name="TextBox 8"/>
          <p:cNvSpPr txBox="1"/>
          <p:nvPr/>
        </p:nvSpPr>
        <p:spPr>
          <a:xfrm>
            <a:off x="2726780" y="1247452"/>
            <a:ext cx="2981094"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smtClean="0">
                <a:latin typeface="Helvetica" charset="0"/>
                <a:ea typeface="Helvetica" charset="0"/>
                <a:cs typeface="Helvetica" charset="0"/>
              </a:rPr>
              <a:t>Follow Up Questions</a:t>
            </a:r>
            <a:endParaRPr lang="en-US" sz="1350" dirty="0">
              <a:latin typeface="Helvetica" charset="0"/>
              <a:ea typeface="Helvetica" charset="0"/>
              <a:cs typeface="Helvetica" charset="0"/>
            </a:endParaRPr>
          </a:p>
        </p:txBody>
      </p:sp>
      <p:cxnSp>
        <p:nvCxnSpPr>
          <p:cNvPr id="10" name="Straight Arrow Connector 9" descr="connecting arrow"/>
          <p:cNvCxnSpPr/>
          <p:nvPr/>
        </p:nvCxnSpPr>
        <p:spPr>
          <a:xfrm>
            <a:off x="932593" y="3943795"/>
            <a:ext cx="1790301" cy="210943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connecting arrow "/>
          <p:cNvCxnSpPr/>
          <p:nvPr/>
        </p:nvCxnSpPr>
        <p:spPr>
          <a:xfrm flipV="1">
            <a:off x="2182308" y="3056074"/>
            <a:ext cx="552893" cy="159594"/>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4215" y="4805339"/>
            <a:ext cx="841897" cy="307777"/>
          </a:xfrm>
          <a:prstGeom prst="rect">
            <a:avLst/>
          </a:prstGeom>
          <a:noFill/>
        </p:spPr>
        <p:txBody>
          <a:bodyPr wrap="none" rtlCol="0">
            <a:spAutoFit/>
          </a:bodyPr>
          <a:lstStyle/>
          <a:p>
            <a:r>
              <a:rPr lang="en-US" sz="1400" dirty="0" smtClean="0">
                <a:latin typeface="Arial" charset="0"/>
                <a:ea typeface="Arial" charset="0"/>
                <a:cs typeface="Arial" charset="0"/>
              </a:rPr>
              <a:t>No to all</a:t>
            </a:r>
            <a:endParaRPr lang="en-US" dirty="0">
              <a:latin typeface="Arial" charset="0"/>
              <a:ea typeface="Arial" charset="0"/>
              <a:cs typeface="Arial" charset="0"/>
            </a:endParaRPr>
          </a:p>
        </p:txBody>
      </p:sp>
      <p:sp>
        <p:nvSpPr>
          <p:cNvPr id="13" name="TextBox 12"/>
          <p:cNvSpPr txBox="1"/>
          <p:nvPr/>
        </p:nvSpPr>
        <p:spPr>
          <a:xfrm>
            <a:off x="2217064" y="3370269"/>
            <a:ext cx="477695" cy="307777"/>
          </a:xfrm>
          <a:prstGeom prst="rect">
            <a:avLst/>
          </a:prstGeom>
          <a:noFill/>
        </p:spPr>
        <p:txBody>
          <a:bodyPr wrap="none" rtlCol="0">
            <a:spAutoFit/>
          </a:bodyPr>
          <a:lstStyle/>
          <a:p>
            <a:r>
              <a:rPr lang="en-US" sz="1400" dirty="0" smtClean="0">
                <a:latin typeface="Arial" charset="0"/>
                <a:ea typeface="Arial" charset="0"/>
                <a:cs typeface="Arial" charset="0"/>
              </a:rPr>
              <a:t>Yes</a:t>
            </a:r>
            <a:endParaRPr lang="en-US" dirty="0">
              <a:latin typeface="Arial" charset="0"/>
              <a:ea typeface="Arial" charset="0"/>
              <a:cs typeface="Arial" charset="0"/>
            </a:endParaRPr>
          </a:p>
        </p:txBody>
      </p:sp>
      <p:sp>
        <p:nvSpPr>
          <p:cNvPr id="14" name="TextBox 13"/>
          <p:cNvSpPr txBox="1"/>
          <p:nvPr/>
        </p:nvSpPr>
        <p:spPr>
          <a:xfrm>
            <a:off x="2735201" y="1641494"/>
            <a:ext cx="2990656" cy="1672253"/>
          </a:xfrm>
          <a:prstGeom prst="rect">
            <a:avLst/>
          </a:prstGeom>
          <a:solidFill>
            <a:srgbClr val="E5B8B9"/>
          </a:solidFill>
          <a:ln>
            <a:solidFill>
              <a:schemeClr val="tx1"/>
            </a:solidFill>
          </a:ln>
        </p:spPr>
        <p:txBody>
          <a:bodyPr wrap="square" rtlCol="0">
            <a:spAutoFit/>
          </a:bodyPr>
          <a:lstStyle/>
          <a:p>
            <a:pPr marL="179388" indent="-169863" algn="l">
              <a:spcAft>
                <a:spcPts val="750"/>
              </a:spcAft>
              <a:buFont typeface="Symbol" charset="2"/>
              <a:buChar char=""/>
            </a:pPr>
            <a:r>
              <a:rPr lang="en-US" sz="1200" dirty="0">
                <a:latin typeface="Helvetica" charset="0"/>
                <a:ea typeface="ＭＳ 明朝" charset="-128"/>
                <a:cs typeface="Times New Roman" charset="0"/>
              </a:rPr>
              <a:t>Recent VTE or </a:t>
            </a:r>
            <a:r>
              <a:rPr lang="en-US" sz="1200" dirty="0" smtClean="0">
                <a:latin typeface="Helvetica" charset="0"/>
                <a:ea typeface="ＭＳ 明朝" charset="-128"/>
                <a:cs typeface="Times New Roman" charset="0"/>
              </a:rPr>
              <a:t>other conditions </a:t>
            </a:r>
            <a:r>
              <a:rPr lang="en-US" sz="1200" dirty="0">
                <a:latin typeface="Helvetica" charset="0"/>
                <a:ea typeface="ＭＳ 明朝" charset="-128"/>
                <a:cs typeface="Times New Roman" charset="0"/>
              </a:rPr>
              <a:t>requiring </a:t>
            </a:r>
            <a:r>
              <a:rPr lang="en-US" sz="1200" dirty="0" smtClean="0">
                <a:latin typeface="Helvetica" charset="0"/>
                <a:ea typeface="ＭＳ 明朝" charset="-128"/>
                <a:cs typeface="Times New Roman" charset="0"/>
              </a:rPr>
              <a:t>therapeutic </a:t>
            </a:r>
            <a:r>
              <a:rPr lang="en-US" sz="1200" dirty="0">
                <a:latin typeface="Helvetica" charset="0"/>
                <a:ea typeface="ＭＳ 明朝" charset="-128"/>
                <a:cs typeface="Times New Roman" charset="0"/>
              </a:rPr>
              <a:t>dose of anticoagulation</a:t>
            </a:r>
          </a:p>
          <a:p>
            <a:pPr marL="179388" indent="-169863" algn="l">
              <a:buFont typeface="Symbol" charset="2"/>
              <a:buChar char=""/>
            </a:pPr>
            <a:r>
              <a:rPr lang="en-US" sz="1200" dirty="0">
                <a:latin typeface="Helvetica" charset="0"/>
                <a:ea typeface="ＭＳ 明朝" charset="-128"/>
                <a:cs typeface="Times New Roman" charset="0"/>
              </a:rPr>
              <a:t>Personal history of either</a:t>
            </a:r>
          </a:p>
          <a:p>
            <a:pPr marL="349250" lvl="1" indent="-158750" algn="l">
              <a:buFont typeface="Courier New" charset="0"/>
              <a:buChar char="o"/>
            </a:pPr>
            <a:r>
              <a:rPr lang="en-US" sz="1200" dirty="0">
                <a:latin typeface="Helvetica" charset="0"/>
                <a:ea typeface="ＭＳ 明朝" charset="-128"/>
                <a:cs typeface="Times New Roman" charset="0"/>
              </a:rPr>
              <a:t>VTE with high </a:t>
            </a:r>
            <a:r>
              <a:rPr lang="en-US" sz="1200" dirty="0" smtClean="0">
                <a:latin typeface="Helvetica" charset="0"/>
                <a:ea typeface="ＭＳ 明朝" charset="-128"/>
                <a:cs typeface="Times New Roman" charset="0"/>
              </a:rPr>
              <a:t>risk thrombophilia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349250" lvl="1" indent="-158750" algn="l">
              <a:buFont typeface="Courier New" charset="0"/>
              <a:buChar char="o"/>
            </a:pPr>
            <a:r>
              <a:rPr lang="en-US" sz="1200" dirty="0">
                <a:latin typeface="Helvetica" charset="0"/>
                <a:ea typeface="ＭＳ 明朝" charset="-128"/>
                <a:cs typeface="Times New Roman" charset="0"/>
              </a:rPr>
              <a:t>VTE </a:t>
            </a:r>
            <a:r>
              <a:rPr lang="en-US" sz="1200" dirty="0">
                <a:latin typeface="Helvetica" charset="0"/>
                <a:ea typeface="Helvetica" charset="0"/>
                <a:cs typeface="Helvetica" charset="0"/>
              </a:rPr>
              <a:t>with Antiphospholipid Syndrome (APS)  </a:t>
            </a:r>
            <a:r>
              <a:rPr lang="en-US" sz="1200" i="1" u="sng" dirty="0">
                <a:latin typeface="Helvetica" charset="0"/>
                <a:ea typeface="Helvetica" charset="0"/>
                <a:cs typeface="Helvetica" charset="0"/>
              </a:rPr>
              <a:t>or</a:t>
            </a:r>
            <a:endParaRPr lang="en-US" sz="1200" dirty="0">
              <a:latin typeface="Helvetica" charset="0"/>
              <a:ea typeface="Helvetica" charset="0"/>
              <a:cs typeface="Helvetica" charset="0"/>
            </a:endParaRPr>
          </a:p>
          <a:p>
            <a:pPr marL="349250" lvl="1" indent="-158750" algn="l">
              <a:buFont typeface="Courier New" charset="0"/>
              <a:buChar char="o"/>
            </a:pPr>
            <a:r>
              <a:rPr lang="en-US" sz="1200" dirty="0">
                <a:latin typeface="Helvetica" charset="0"/>
                <a:ea typeface="Helvetica" charset="0"/>
                <a:cs typeface="Helvetica" charset="0"/>
              </a:rPr>
              <a:t>Multiple VTE </a:t>
            </a:r>
            <a:r>
              <a:rPr lang="en-US" sz="1200" dirty="0" smtClean="0">
                <a:latin typeface="Helvetica" charset="0"/>
                <a:ea typeface="Helvetica" charset="0"/>
                <a:cs typeface="Helvetica" charset="0"/>
              </a:rPr>
              <a:t>episodes</a:t>
            </a:r>
            <a:endParaRPr lang="en-US" sz="1200" dirty="0">
              <a:latin typeface="Helvetica" charset="0"/>
              <a:ea typeface="Helvetica" charset="0"/>
              <a:cs typeface="Helvetica" charset="0"/>
            </a:endParaRPr>
          </a:p>
        </p:txBody>
      </p:sp>
      <p:sp>
        <p:nvSpPr>
          <p:cNvPr id="15" name="TextBox 14"/>
          <p:cNvSpPr txBox="1"/>
          <p:nvPr/>
        </p:nvSpPr>
        <p:spPr>
          <a:xfrm>
            <a:off x="6125413" y="1243025"/>
            <a:ext cx="2481410"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Management</a:t>
            </a:r>
          </a:p>
        </p:txBody>
      </p:sp>
      <p:sp>
        <p:nvSpPr>
          <p:cNvPr id="16" name="TextBox 15"/>
          <p:cNvSpPr txBox="1"/>
          <p:nvPr/>
        </p:nvSpPr>
        <p:spPr>
          <a:xfrm>
            <a:off x="2722894" y="3407707"/>
            <a:ext cx="3002963" cy="2308324"/>
          </a:xfrm>
          <a:prstGeom prst="rect">
            <a:avLst/>
          </a:prstGeom>
          <a:solidFill>
            <a:srgbClr val="FFFDA9"/>
          </a:solidFill>
          <a:ln>
            <a:solidFill>
              <a:schemeClr val="tx1"/>
            </a:solidFill>
          </a:ln>
        </p:spPr>
        <p:txBody>
          <a:bodyPr wrap="square" rtlCol="0">
            <a:spAutoFit/>
          </a:bodyPr>
          <a:lstStyle/>
          <a:p>
            <a:pPr marL="179388" indent="-179388" algn="l">
              <a:buFont typeface="Symbol" charset="2"/>
              <a:buChar char=""/>
            </a:pPr>
            <a:r>
              <a:rPr lang="en-US" sz="1200" dirty="0">
                <a:latin typeface="Helvetica" charset="0"/>
                <a:ea typeface="ＭＳ 明朝" charset="-128"/>
                <a:cs typeface="Times New Roman" charset="0"/>
              </a:rPr>
              <a:t>Personal history of either Idiopathic VTE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295275" lvl="1" indent="-158750" algn="l">
              <a:buFont typeface="Courier New" charset="0"/>
              <a:buChar char="o"/>
            </a:pPr>
            <a:r>
              <a:rPr lang="en-US" sz="1200" dirty="0">
                <a:latin typeface="Helvetica" charset="0"/>
                <a:ea typeface="ＭＳ 明朝" charset="-128"/>
                <a:cs typeface="Times New Roman" charset="0"/>
              </a:rPr>
              <a:t>VTE with low risk thrombophilia </a:t>
            </a:r>
          </a:p>
          <a:p>
            <a:pPr marL="295275" lvl="1" indent="-158750" algn="l">
              <a:buFont typeface="Courier New" charset="0"/>
              <a:buChar char="o"/>
            </a:pPr>
            <a:r>
              <a:rPr lang="en-US" sz="1200" dirty="0">
                <a:latin typeface="Helvetica" charset="0"/>
                <a:ea typeface="ＭＳ 明朝" charset="-128"/>
                <a:cs typeface="Times New Roman" charset="0"/>
              </a:rPr>
              <a:t>VTE related to pregnancy or OCP’s</a:t>
            </a:r>
          </a:p>
          <a:p>
            <a:pPr marL="295275" lvl="1" indent="-158750" algn="l">
              <a:buFont typeface="Courier New" charset="0"/>
              <a:buChar char="o"/>
            </a:pPr>
            <a:r>
              <a:rPr lang="en-US" sz="1200" dirty="0">
                <a:latin typeface="Helvetica" charset="0"/>
                <a:ea typeface="ＭＳ 明朝" charset="-128"/>
                <a:cs typeface="Times New Roman" charset="0"/>
              </a:rPr>
              <a:t>VTE Provoked</a:t>
            </a:r>
          </a:p>
          <a:p>
            <a:pPr marL="179388" indent="-179388" algn="l">
              <a:buFont typeface="Symbol" charset="2"/>
              <a:buChar char=""/>
            </a:pPr>
            <a:r>
              <a:rPr lang="en-US" sz="1200" dirty="0">
                <a:latin typeface="Helvetica" charset="0"/>
                <a:ea typeface="ＭＳ 明朝" charset="-128"/>
                <a:cs typeface="Times New Roman" charset="0"/>
              </a:rPr>
              <a:t>NO personal history of VTE but with either:</a:t>
            </a:r>
          </a:p>
          <a:p>
            <a:pPr marL="295275" lvl="1" indent="-158750" algn="l">
              <a:buFont typeface="Courier New" charset="0"/>
              <a:buChar char="o"/>
            </a:pPr>
            <a:r>
              <a:rPr lang="en-US" sz="1200" dirty="0">
                <a:latin typeface="Helvetica" charset="0"/>
                <a:ea typeface="ＭＳ 明朝" charset="-128"/>
                <a:cs typeface="Times New Roman" charset="0"/>
              </a:rPr>
              <a:t>High risk thrombophilia (including APS) regardless family history of VTE </a:t>
            </a:r>
            <a:r>
              <a:rPr lang="en-US" sz="1200" dirty="0" smtClean="0">
                <a:latin typeface="Helvetica" charset="0"/>
                <a:ea typeface="ＭＳ 明朝" charset="-128"/>
                <a:cs typeface="Times New Roman" charset="0"/>
              </a:rPr>
              <a:t>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295275" lvl="1" indent="-158750" algn="l">
              <a:buFont typeface="Courier New" charset="0"/>
              <a:buChar char="o"/>
            </a:pPr>
            <a:r>
              <a:rPr lang="en-US" sz="1200" i="1" dirty="0">
                <a:latin typeface="Helvetica" charset="0"/>
                <a:ea typeface="ＭＳ 明朝" charset="-128"/>
                <a:cs typeface="Times New Roman" charset="0"/>
              </a:rPr>
              <a:t>Low risk thrombophilia with family history </a:t>
            </a:r>
            <a:r>
              <a:rPr lang="en-US" sz="1200" i="1" dirty="0" smtClean="0">
                <a:latin typeface="Helvetica" charset="0"/>
                <a:ea typeface="ＭＳ 明朝" charset="-128"/>
                <a:cs typeface="Times New Roman" charset="0"/>
              </a:rPr>
              <a:t>VTE</a:t>
            </a:r>
            <a:endParaRPr lang="en-US" sz="1200" dirty="0">
              <a:latin typeface="Helvetica" charset="0"/>
              <a:ea typeface="ＭＳ 明朝" charset="-128"/>
              <a:cs typeface="Times New Roman" charset="0"/>
            </a:endParaRPr>
          </a:p>
        </p:txBody>
      </p:sp>
      <p:sp>
        <p:nvSpPr>
          <p:cNvPr id="17" name="Text Box 2"/>
          <p:cNvSpPr txBox="1">
            <a:spLocks noChangeArrowheads="1"/>
          </p:cNvSpPr>
          <p:nvPr/>
        </p:nvSpPr>
        <p:spPr bwMode="auto">
          <a:xfrm>
            <a:off x="2735202" y="5812466"/>
            <a:ext cx="2990656" cy="385192"/>
          </a:xfrm>
          <a:prstGeom prst="rect">
            <a:avLst/>
          </a:prstGeom>
          <a:solidFill>
            <a:srgbClr val="D6E3BD"/>
          </a:solidFill>
          <a:ln w="12700" cap="flat" cmpd="sng" algn="ctr">
            <a:solidFill>
              <a:srgbClr val="000000"/>
            </a:solidFill>
            <a:prstDash val="solid"/>
            <a:miter lim="800000"/>
            <a:headEnd/>
            <a:tailEnd/>
          </a:ln>
          <a:effectLst/>
        </p:spPr>
        <p:txBody>
          <a:bodyPr rot="0" vert="horz" wrap="square" lIns="68580" tIns="34290" rIns="68580" bIns="34290" anchor="t" anchorCtr="0">
            <a:noAutofit/>
          </a:bodyPr>
          <a:lstStyle/>
          <a:p>
            <a:pPr algn="ctr"/>
            <a:r>
              <a:rPr lang="en-US" sz="1400" dirty="0" smtClean="0">
                <a:solidFill>
                  <a:srgbClr val="000000"/>
                </a:solidFill>
                <a:latin typeface="Helvetica" charset="0"/>
                <a:ea typeface="MS Mincho" charset="-128"/>
                <a:cs typeface="Times New Roman" charset="0"/>
              </a:rPr>
              <a:t>Low </a:t>
            </a:r>
            <a:r>
              <a:rPr lang="en-US" sz="1400" dirty="0">
                <a:solidFill>
                  <a:srgbClr val="000000"/>
                </a:solidFill>
                <a:latin typeface="Helvetica" charset="0"/>
                <a:ea typeface="MS Mincho" charset="-128"/>
                <a:cs typeface="Times New Roman" charset="0"/>
              </a:rPr>
              <a:t>risk thrombophilia (isolated)</a:t>
            </a:r>
            <a:endParaRPr lang="en-US" sz="1400" dirty="0">
              <a:latin typeface="Helvetica" charset="0"/>
              <a:ea typeface="ＭＳ 明朝" charset="-128"/>
              <a:cs typeface="Times New Roman" charset="0"/>
            </a:endParaRPr>
          </a:p>
        </p:txBody>
      </p:sp>
      <p:cxnSp>
        <p:nvCxnSpPr>
          <p:cNvPr id="18" name="Straight Arrow Connector 17" descr="connecting arrow"/>
          <p:cNvCxnSpPr>
            <a:endCxn id="6" idx="1"/>
          </p:cNvCxnSpPr>
          <p:nvPr/>
        </p:nvCxnSpPr>
        <p:spPr>
          <a:xfrm flipV="1">
            <a:off x="5739924" y="3982440"/>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connecting arrow"/>
          <p:cNvCxnSpPr/>
          <p:nvPr/>
        </p:nvCxnSpPr>
        <p:spPr>
          <a:xfrm flipV="1">
            <a:off x="5753992" y="5955226"/>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connecting arrow"/>
          <p:cNvCxnSpPr/>
          <p:nvPr/>
        </p:nvCxnSpPr>
        <p:spPr>
          <a:xfrm flipV="1">
            <a:off x="5739924" y="2732670"/>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890" y="1289716"/>
            <a:ext cx="1948418"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Screening Questions</a:t>
            </a:r>
          </a:p>
        </p:txBody>
      </p:sp>
      <p:sp>
        <p:nvSpPr>
          <p:cNvPr id="22" name="Title 21"/>
          <p:cNvSpPr txBox="1">
            <a:spLocks noGrp="1"/>
          </p:cNvSpPr>
          <p:nvPr>
            <p:ph type="title"/>
          </p:nvPr>
        </p:nvSpPr>
        <p:spPr>
          <a:xfrm>
            <a:off x="932593" y="353524"/>
            <a:ext cx="6535007" cy="584775"/>
          </a:xfrm>
          <a:prstGeom prst="rect">
            <a:avLst/>
          </a:prstGeom>
          <a:noFill/>
        </p:spPr>
        <p:txBody>
          <a:bodyPr wrap="square" rtlCol="0">
            <a:spAutoFit/>
          </a:bodyPr>
          <a:lstStyle/>
          <a:p>
            <a:r>
              <a:rPr lang="en-US" sz="1600" dirty="0"/>
              <a:t>Algorithm 3: Post-Discharge </a:t>
            </a:r>
            <a:r>
              <a:rPr lang="en-US" sz="1600" b="1" dirty="0"/>
              <a:t> </a:t>
            </a:r>
            <a:r>
              <a:rPr lang="en-US" sz="1600" dirty="0"/>
              <a:t>Extended</a:t>
            </a:r>
            <a:r>
              <a:rPr lang="en-US" sz="1600" b="1" dirty="0"/>
              <a:t> </a:t>
            </a:r>
            <a:r>
              <a:rPr lang="en-US" sz="1600" dirty="0" smtClean="0"/>
              <a:t>Duration </a:t>
            </a:r>
            <a:r>
              <a:rPr lang="en-US" sz="1600" dirty="0"/>
              <a:t>Anticoagulation</a:t>
            </a:r>
            <a:r>
              <a:rPr lang="en-US" sz="1600" dirty="0" smtClean="0"/>
              <a:t>:</a:t>
            </a:r>
          </a:p>
          <a:p>
            <a:r>
              <a:rPr lang="en-US" sz="1600" dirty="0" smtClean="0"/>
              <a:t> </a:t>
            </a:r>
            <a:r>
              <a:rPr lang="en-US" sz="1600" dirty="0"/>
              <a:t>Maternal VTE Risk </a:t>
            </a:r>
            <a:r>
              <a:rPr lang="en-US" sz="1600" dirty="0" smtClean="0"/>
              <a:t>Assessment</a:t>
            </a:r>
            <a:endParaRPr lang="en-US" sz="1600" dirty="0"/>
          </a:p>
        </p:txBody>
      </p:sp>
      <p:sp>
        <p:nvSpPr>
          <p:cNvPr id="23" name="Rectangle 22"/>
          <p:cNvSpPr/>
          <p:nvPr/>
        </p:nvSpPr>
        <p:spPr>
          <a:xfrm>
            <a:off x="233890" y="2502652"/>
            <a:ext cx="1948418" cy="1426031"/>
          </a:xfrm>
          <a:prstGeom prst="rect">
            <a:avLst/>
          </a:prstGeom>
          <a:solidFill>
            <a:schemeClr val="bg1">
              <a:lumMod val="85000"/>
            </a:schemeClr>
          </a:solidFill>
          <a:ln>
            <a:solidFill>
              <a:schemeClr val="tx1"/>
            </a:solidFill>
          </a:ln>
        </p:spPr>
        <p:txBody>
          <a:bodyPr wrap="square">
            <a:spAutoFit/>
          </a:bodyPr>
          <a:lstStyle/>
          <a:p>
            <a:pPr algn="ctr">
              <a:spcAft>
                <a:spcPts val="375"/>
              </a:spcAft>
            </a:pPr>
            <a:r>
              <a:rPr lang="en-US" sz="1600" dirty="0" smtClean="0">
                <a:latin typeface="Helvetica" charset="0"/>
                <a:ea typeface="ＭＳ 明朝" charset="-128"/>
                <a:cs typeface="Times New Roman" charset="0"/>
              </a:rPr>
              <a:t>Receiving Prenatal Anticoagulation?</a:t>
            </a:r>
            <a:endParaRPr lang="en-US" sz="1600" dirty="0">
              <a:latin typeface="Helvetica" charset="0"/>
              <a:ea typeface="ＭＳ 明朝" charset="-128"/>
              <a:cs typeface="Times New Roman" charset="0"/>
            </a:endParaRPr>
          </a:p>
          <a:p>
            <a:pPr algn="ctr">
              <a:spcAft>
                <a:spcPts val="375"/>
              </a:spcAft>
            </a:pPr>
            <a:r>
              <a:rPr lang="en-US" sz="1600" dirty="0" smtClean="0">
                <a:latin typeface="Helvetica" charset="0"/>
                <a:ea typeface="ＭＳ 明朝" charset="-128"/>
                <a:cs typeface="Times New Roman" charset="0"/>
              </a:rPr>
              <a:t>Thrombophilia?</a:t>
            </a:r>
            <a:endParaRPr lang="en-US" sz="1600" dirty="0">
              <a:latin typeface="Helvetica" charset="0"/>
              <a:ea typeface="ＭＳ 明朝" charset="-128"/>
              <a:cs typeface="Times New Roman" charset="0"/>
            </a:endParaRPr>
          </a:p>
          <a:p>
            <a:pPr algn="ctr">
              <a:spcAft>
                <a:spcPts val="375"/>
              </a:spcAft>
            </a:pPr>
            <a:r>
              <a:rPr lang="en-US" sz="1600" dirty="0">
                <a:latin typeface="Helvetica" charset="0"/>
                <a:ea typeface="ＭＳ 明朝" charset="-128"/>
                <a:cs typeface="Times New Roman" charset="0"/>
              </a:rPr>
              <a:t>Personal or Family History of </a:t>
            </a:r>
            <a:r>
              <a:rPr lang="en-US" sz="1600" dirty="0" smtClean="0">
                <a:latin typeface="Helvetica" charset="0"/>
                <a:ea typeface="ＭＳ 明朝" charset="-128"/>
                <a:cs typeface="Times New Roman" charset="0"/>
              </a:rPr>
              <a:t>VTE?</a:t>
            </a:r>
            <a:endParaRPr lang="en-US" sz="1600" dirty="0">
              <a:latin typeface="Helvetica" charset="0"/>
              <a:ea typeface="ＭＳ 明朝" charset="-128"/>
              <a:cs typeface="Times New Roman" charset="0"/>
            </a:endParaRPr>
          </a:p>
        </p:txBody>
      </p:sp>
    </p:spTree>
    <p:extLst>
      <p:ext uri="{BB962C8B-B14F-4D97-AF65-F5344CB8AC3E}">
        <p14:creationId xmlns:p14="http://schemas.microsoft.com/office/powerpoint/2010/main" val="71305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VTE Relation to Maternal Mortality and Morbidity</a:t>
            </a:r>
            <a:endParaRPr lang="en-US" dirty="0"/>
          </a:p>
        </p:txBody>
      </p:sp>
    </p:spTree>
    <p:extLst>
      <p:ext uri="{BB962C8B-B14F-4D97-AF65-F5344CB8AC3E}">
        <p14:creationId xmlns:p14="http://schemas.microsoft.com/office/powerpoint/2010/main" val="4152883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219200" y="152400"/>
            <a:ext cx="6553200" cy="1143000"/>
          </a:xfrm>
          <a:noFill/>
        </p:spPr>
        <p:txBody>
          <a:bodyPr/>
          <a:lstStyle/>
          <a:p>
            <a:pPr algn="ctr"/>
            <a:r>
              <a:rPr lang="en-US" altLang="en-US" sz="3200" b="0" dirty="0" smtClean="0"/>
              <a:t>Implementation Recommendations</a:t>
            </a:r>
          </a:p>
        </p:txBody>
      </p:sp>
      <p:sp>
        <p:nvSpPr>
          <p:cNvPr id="3" name="Content Placeholder 2"/>
          <p:cNvSpPr>
            <a:spLocks noGrp="1"/>
          </p:cNvSpPr>
          <p:nvPr>
            <p:ph idx="1"/>
          </p:nvPr>
        </p:nvSpPr>
        <p:spPr>
          <a:xfrm>
            <a:off x="457200" y="1303867"/>
            <a:ext cx="8077200" cy="4800600"/>
          </a:xfrm>
        </p:spPr>
        <p:txBody>
          <a:bodyPr/>
          <a:lstStyle/>
          <a:p>
            <a:pPr>
              <a:spcBef>
                <a:spcPts val="600"/>
              </a:spcBef>
              <a:spcAft>
                <a:spcPts val="600"/>
              </a:spcAft>
              <a:defRPr/>
            </a:pPr>
            <a:r>
              <a:rPr lang="en-US" sz="2800" dirty="0" smtClean="0">
                <a:ea typeface="ＭＳ Ｐゴシック" pitchFamily="-112" charset="-128"/>
              </a:rPr>
              <a:t>VTE risk assessment tools should be applied to </a:t>
            </a:r>
            <a:r>
              <a:rPr lang="en-US" sz="2800" i="1" u="sng" dirty="0" smtClean="0">
                <a:ea typeface="ＭＳ Ｐゴシック" pitchFamily="-112" charset="-128"/>
              </a:rPr>
              <a:t>every patient </a:t>
            </a:r>
            <a:r>
              <a:rPr lang="en-US" sz="2800" i="1" dirty="0" smtClean="0">
                <a:ea typeface="ＭＳ Ｐゴシック" pitchFamily="-112" charset="-128"/>
              </a:rPr>
              <a:t> </a:t>
            </a:r>
            <a:r>
              <a:rPr lang="en-US" sz="2800" dirty="0" smtClean="0">
                <a:ea typeface="ＭＳ Ｐゴシック" pitchFamily="-112" charset="-128"/>
              </a:rPr>
              <a:t>to determine risk for VTE</a:t>
            </a:r>
          </a:p>
          <a:p>
            <a:pPr>
              <a:spcBef>
                <a:spcPts val="600"/>
              </a:spcBef>
              <a:spcAft>
                <a:spcPts val="600"/>
              </a:spcAft>
              <a:defRPr/>
            </a:pPr>
            <a:r>
              <a:rPr lang="en-US" sz="2800" dirty="0" smtClean="0">
                <a:ea typeface="ＭＳ Ｐゴシック" pitchFamily="-112" charset="-128"/>
              </a:rPr>
              <a:t>Optimal implementation depends on</a:t>
            </a:r>
          </a:p>
          <a:p>
            <a:pPr lvl="1">
              <a:spcBef>
                <a:spcPts val="600"/>
              </a:spcBef>
              <a:spcAft>
                <a:spcPts val="600"/>
              </a:spcAft>
              <a:buClr>
                <a:schemeClr val="bg2"/>
              </a:buClr>
              <a:buSzPct val="100000"/>
              <a:defRPr/>
            </a:pPr>
            <a:r>
              <a:rPr lang="en-US" sz="2400" b="1" dirty="0" smtClean="0">
                <a:ea typeface="ＭＳ Ｐゴシック" pitchFamily="-65" charset="-128"/>
              </a:rPr>
              <a:t>Standardized protocols </a:t>
            </a:r>
          </a:p>
          <a:p>
            <a:pPr lvl="1">
              <a:spcBef>
                <a:spcPts val="600"/>
              </a:spcBef>
              <a:spcAft>
                <a:spcPts val="600"/>
              </a:spcAft>
              <a:buClr>
                <a:schemeClr val="bg2"/>
              </a:buClr>
              <a:buSzPct val="100000"/>
              <a:defRPr/>
            </a:pPr>
            <a:r>
              <a:rPr lang="en-US" sz="2400" dirty="0" smtClean="0">
                <a:ea typeface="ＭＳ Ｐゴシック" pitchFamily="-65" charset="-128"/>
              </a:rPr>
              <a:t>Protocol development to include &amp; educate : Obstetrics, Anesthesia, Pharmacy, Nursing  </a:t>
            </a:r>
            <a:endParaRPr lang="en-US" sz="2400" dirty="0">
              <a:ea typeface="ＭＳ Ｐゴシック" pitchFamily="-65" charset="-128"/>
            </a:endParaRPr>
          </a:p>
          <a:p>
            <a:pPr lvl="1">
              <a:spcBef>
                <a:spcPts val="600"/>
              </a:spcBef>
              <a:spcAft>
                <a:spcPts val="600"/>
              </a:spcAft>
              <a:buClr>
                <a:srgbClr val="FF9900"/>
              </a:buClr>
              <a:buSzPct val="100000"/>
              <a:defRPr/>
            </a:pPr>
            <a:r>
              <a:rPr lang="en-US" sz="2400" b="1" dirty="0" smtClean="0">
                <a:solidFill>
                  <a:srgbClr val="000000"/>
                </a:solidFill>
                <a:ea typeface="ＭＳ Ｐゴシック" pitchFamily="-65" charset="-128"/>
              </a:rPr>
              <a:t>Protocol integration into </a:t>
            </a:r>
            <a:r>
              <a:rPr lang="en-US" sz="2400" b="1" dirty="0">
                <a:solidFill>
                  <a:srgbClr val="000000"/>
                </a:solidFill>
                <a:ea typeface="ＭＳ Ｐゴシック" pitchFamily="-65" charset="-128"/>
              </a:rPr>
              <a:t>Order </a:t>
            </a:r>
            <a:r>
              <a:rPr lang="en-US" sz="2400" b="1" dirty="0" smtClean="0">
                <a:solidFill>
                  <a:srgbClr val="000000"/>
                </a:solidFill>
                <a:ea typeface="ＭＳ Ｐゴシック" pitchFamily="-65" charset="-128"/>
              </a:rPr>
              <a:t>Sets</a:t>
            </a:r>
            <a:endParaRPr lang="en-US" sz="2400" b="1" dirty="0" smtClean="0">
              <a:ea typeface="ＭＳ Ｐゴシック" pitchFamily="-65" charset="-128"/>
            </a:endParaRPr>
          </a:p>
          <a:p>
            <a:pPr lvl="1">
              <a:spcBef>
                <a:spcPts val="600"/>
              </a:spcBef>
              <a:spcAft>
                <a:spcPts val="600"/>
              </a:spcAft>
              <a:buClr>
                <a:schemeClr val="bg2"/>
              </a:buClr>
              <a:buSzPct val="100000"/>
              <a:defRPr/>
            </a:pPr>
            <a:r>
              <a:rPr lang="en-US" sz="2400" dirty="0" smtClean="0">
                <a:ea typeface="ＭＳ Ｐゴシック" pitchFamily="-65" charset="-128"/>
              </a:rPr>
              <a:t>Memory aids (laminated protocols) / E alerts</a:t>
            </a:r>
          </a:p>
          <a:p>
            <a:pPr lvl="1">
              <a:spcBef>
                <a:spcPts val="600"/>
              </a:spcBef>
              <a:spcAft>
                <a:spcPts val="600"/>
              </a:spcAft>
              <a:buClr>
                <a:schemeClr val="bg2"/>
              </a:buClr>
              <a:buSzPct val="100000"/>
              <a:defRPr/>
            </a:pPr>
            <a:r>
              <a:rPr lang="en-US" sz="2400" dirty="0" smtClean="0">
                <a:ea typeface="ＭＳ Ｐゴシック" pitchFamily="-65" charset="-128"/>
              </a:rPr>
              <a:t>Audit &amp; rapid feedback; retrospective &amp; concurrent</a:t>
            </a:r>
          </a:p>
          <a:p>
            <a:pPr lvl="1">
              <a:spcBef>
                <a:spcPts val="600"/>
              </a:spcBef>
              <a:spcAft>
                <a:spcPts val="600"/>
              </a:spcAft>
              <a:buFont typeface="Wingdings" charset="0"/>
              <a:buChar char="¨"/>
              <a:defRPr/>
            </a:pPr>
            <a:endParaRPr lang="en-US" dirty="0" smtClean="0">
              <a:ea typeface="ＭＳ Ｐゴシック" pitchFamily="-65" charset="-128"/>
            </a:endParaRPr>
          </a:p>
        </p:txBody>
      </p:sp>
    </p:spTree>
    <p:extLst>
      <p:ext uri="{BB962C8B-B14F-4D97-AF65-F5344CB8AC3E}">
        <p14:creationId xmlns:p14="http://schemas.microsoft.com/office/powerpoint/2010/main" val="213836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2667000" cy="1447800"/>
          </a:xfrm>
        </p:spPr>
        <p:txBody>
          <a:bodyPr/>
          <a:lstStyle/>
          <a:p>
            <a:r>
              <a:rPr lang="en-US" dirty="0" err="1" smtClean="0"/>
              <a:t>Additonal</a:t>
            </a:r>
            <a:r>
              <a:rPr lang="en-US" dirty="0" smtClean="0"/>
              <a:t> Information</a:t>
            </a:r>
            <a:endParaRPr lang="en-US" dirty="0"/>
          </a:p>
        </p:txBody>
      </p:sp>
      <p:sp>
        <p:nvSpPr>
          <p:cNvPr id="3" name="Content Placeholder 2"/>
          <p:cNvSpPr>
            <a:spLocks noGrp="1"/>
          </p:cNvSpPr>
          <p:nvPr>
            <p:ph idx="4294967295"/>
          </p:nvPr>
        </p:nvSpPr>
        <p:spPr>
          <a:xfrm>
            <a:off x="4724400" y="1371600"/>
            <a:ext cx="4419600" cy="4114800"/>
          </a:xfrm>
        </p:spPr>
        <p:txBody>
          <a:bodyPr/>
          <a:lstStyle/>
          <a:p>
            <a:r>
              <a:rPr lang="en-US" sz="2800" dirty="0" smtClean="0"/>
              <a:t>For more information and to Download the Toolkit</a:t>
            </a:r>
          </a:p>
          <a:p>
            <a:r>
              <a:rPr lang="en-US" sz="2800" dirty="0" smtClean="0"/>
              <a:t>Visit</a:t>
            </a:r>
          </a:p>
          <a:p>
            <a:pPr lvl="1"/>
            <a:r>
              <a:rPr lang="en-US" sz="2400" dirty="0" smtClean="0">
                <a:hlinkClick r:id="rId3" tooltip="C M Q C C"/>
              </a:rPr>
              <a:t>www.cmqcc.org</a:t>
            </a:r>
            <a:endParaRPr lang="en-US" sz="2400" dirty="0" smtClean="0"/>
          </a:p>
          <a:p>
            <a:pPr lvl="1"/>
            <a:r>
              <a:rPr lang="en-US" sz="2400" dirty="0" smtClean="0">
                <a:hlinkClick r:id="rId4" tooltip="California Department of Public Health"/>
              </a:rPr>
              <a:t>https://www.cdph.ca.gov</a:t>
            </a:r>
            <a:endParaRPr lang="en-US" sz="2400" dirty="0" smtClean="0"/>
          </a:p>
          <a:p>
            <a:r>
              <a:rPr lang="en-US" sz="2800" dirty="0" smtClean="0"/>
              <a:t>Contact:</a:t>
            </a:r>
          </a:p>
          <a:p>
            <a:pPr lvl="1"/>
            <a:r>
              <a:rPr lang="en-US" sz="2400" dirty="0" err="1" smtClean="0"/>
              <a:t>Info@cmqcc.org</a:t>
            </a:r>
            <a:endParaRPr lang="en-US" sz="2400" dirty="0"/>
          </a:p>
        </p:txBody>
      </p:sp>
      <p:pic>
        <p:nvPicPr>
          <p:cNvPr id="6" name="Picture 5" descr="screenshot of toolk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914400"/>
            <a:ext cx="3886200" cy="4701354"/>
          </a:xfrm>
          <a:prstGeom prst="rect">
            <a:avLst/>
          </a:prstGeom>
          <a:ln>
            <a:solidFill>
              <a:schemeClr val="tx2"/>
            </a:solidFill>
          </a:ln>
        </p:spPr>
      </p:pic>
    </p:spTree>
    <p:extLst>
      <p:ext uri="{BB962C8B-B14F-4D97-AF65-F5344CB8AC3E}">
        <p14:creationId xmlns:p14="http://schemas.microsoft.com/office/powerpoint/2010/main" val="1254546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553200" cy="1066800"/>
          </a:xfrm>
          <a:noFill/>
        </p:spPr>
        <p:txBody>
          <a:bodyPr/>
          <a:lstStyle/>
          <a:p>
            <a:pPr algn="ctr"/>
            <a:r>
              <a:rPr lang="en-US" sz="3200" b="0" dirty="0"/>
              <a:t> </a:t>
            </a:r>
            <a:r>
              <a:rPr lang="en-US" b="0" dirty="0"/>
              <a:t>Key Obstetric VTE Guidelines</a:t>
            </a:r>
          </a:p>
        </p:txBody>
      </p:sp>
      <p:sp>
        <p:nvSpPr>
          <p:cNvPr id="5" name="Rectangle 4"/>
          <p:cNvSpPr>
            <a:spLocks noChangeArrowheads="1"/>
          </p:cNvSpPr>
          <p:nvPr/>
        </p:nvSpPr>
        <p:spPr bwMode="auto">
          <a:xfrm>
            <a:off x="304800" y="1083733"/>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D’Alton, Friedman et al National Partnership for Maternal Safety Consensus bundle on venous thromboembolism Obstet Gynecol 2016;128:688–98</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National </a:t>
            </a:r>
            <a:r>
              <a:rPr lang="en-US" altLang="en-US" sz="1400" dirty="0">
                <a:solidFill>
                  <a:srgbClr val="000000"/>
                </a:solidFill>
              </a:rPr>
              <a:t>Partnership for Maternal Safety. Council for Patient Safety in Women’s Health Care. Available at: http://www.safehealthcareforeverywoman.org/maternal-safety.html. Retrieved May 1, 2015. </a:t>
            </a:r>
            <a:endParaRPr lang="en-US" altLang="en-US" sz="1400" dirty="0" smtClean="0">
              <a:solidFill>
                <a:srgbClr val="000000"/>
              </a:solidFill>
            </a:endParaRP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Bates, S. M., S. Middeldorp, M. Rodger, A. H. James and I. Greer (2016). "Guidance for the treatment and prevention of obstetric-associated venous thromboembolism." J Thromb Thrombolysis 41(1): 92-128</a:t>
            </a:r>
            <a:r>
              <a:rPr lang="en-US" altLang="en-US" sz="1400" dirty="0" smtClean="0">
                <a:solidFill>
                  <a:srgbClr val="000000"/>
                </a:solidFill>
              </a:rPr>
              <a:t>.</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American College of Obstetricians and Gynecologists (ACOG). Practice bulletin no. 123: Thromboembolism in pregnancy. Obstet Gynecol 2011;118:718-29.</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American College of Obstetricians and Gynecologists (ACOG). Practice bulletin no. 138: Inherited thrombophilias in pregnancy. Obstet Gynecol 2013;122:706-17.</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American College Chest Physicians ( ACOG )  </a:t>
            </a:r>
            <a:r>
              <a:rPr lang="en-US" altLang="en-US" sz="1400" dirty="0">
                <a:solidFill>
                  <a:srgbClr val="000000"/>
                </a:solidFill>
              </a:rPr>
              <a:t>Bates S, et al. VTE, thrombophilia, antithrombotic therapy, and pregnancy: Antithrombotic Therapy and Prevention of Thrombosis, 9th ed: American College of Chest Physicians Evidence-Based Clinical Practice Guidelines. Chest. 2012 </a:t>
            </a:r>
            <a:r>
              <a:rPr lang="en-US" altLang="en-US" sz="1400" dirty="0" smtClean="0">
                <a:solidFill>
                  <a:srgbClr val="000000"/>
                </a:solidFill>
              </a:rPr>
              <a:t>Feb;141(2 </a:t>
            </a:r>
            <a:r>
              <a:rPr lang="en-US" altLang="en-US" sz="1400" dirty="0">
                <a:solidFill>
                  <a:srgbClr val="000000"/>
                </a:solidFill>
              </a:rPr>
              <a:t>Suppl):e691S-736S</a:t>
            </a:r>
            <a:r>
              <a:rPr lang="en-US" altLang="en-US" sz="1400" dirty="0" smtClean="0">
                <a:solidFill>
                  <a:srgbClr val="000000"/>
                </a:solidFill>
              </a:rPr>
              <a:t>.</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The Royal College of Obstetricians and Gynaecologists.( RCOG )  Thrombosis and Embolism during Pregnancy and the Puerperium, Reducing the Risk. Green-Top Guideline No. 37a. 2015.</a:t>
            </a:r>
          </a:p>
          <a:p>
            <a:pPr marL="185738" indent="-185738" algn="l" eaLnBrk="1" hangingPunct="1">
              <a:spcBef>
                <a:spcPts val="600"/>
              </a:spcBef>
              <a:spcAft>
                <a:spcPts val="600"/>
              </a:spcAft>
              <a:buSzTx/>
              <a:buFont typeface="Wingdings" panose="05000000000000000000" pitchFamily="2" charset="2"/>
              <a:buChar char="§"/>
            </a:pPr>
            <a:r>
              <a:rPr lang="en-US" altLang="en-US" sz="1400" dirty="0" smtClean="0">
                <a:solidFill>
                  <a:srgbClr val="000000"/>
                </a:solidFill>
              </a:rPr>
              <a:t>Institute for Healthcare Improvement. Patient safety bundles. Available at: </a:t>
            </a:r>
            <a:r>
              <a:rPr lang="en-US" altLang="en-US" sz="1400" dirty="0" smtClean="0">
                <a:solidFill>
                  <a:srgbClr val="000000"/>
                </a:solidFill>
                <a:hlinkClick r:id="rId3"/>
              </a:rPr>
              <a:t>Institute for Health</a:t>
            </a:r>
            <a:r>
              <a:rPr lang="en-US" altLang="en-US" sz="1400" dirty="0" smtClean="0">
                <a:solidFill>
                  <a:srgbClr val="000000"/>
                </a:solidFill>
              </a:rPr>
              <a:t>. Retrieved May 1, 2015.</a:t>
            </a:r>
          </a:p>
        </p:txBody>
      </p:sp>
    </p:spTree>
    <p:extLst>
      <p:ext uri="{BB962C8B-B14F-4D97-AF65-F5344CB8AC3E}">
        <p14:creationId xmlns:p14="http://schemas.microsoft.com/office/powerpoint/2010/main" val="169645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- 1)</a:t>
            </a:r>
            <a:endParaRPr lang="en-US" sz="3200" b="0" dirty="0"/>
          </a:p>
        </p:txBody>
      </p:sp>
      <p:sp>
        <p:nvSpPr>
          <p:cNvPr id="3" name="Content Placeholder 2"/>
          <p:cNvSpPr>
            <a:spLocks noGrp="1"/>
          </p:cNvSpPr>
          <p:nvPr>
            <p:ph idx="1"/>
          </p:nvPr>
        </p:nvSpPr>
        <p:spPr>
          <a:xfrm>
            <a:off x="381000" y="1295400"/>
            <a:ext cx="8534400" cy="4114800"/>
          </a:xfrm>
        </p:spPr>
        <p:txBody>
          <a:bodyPr/>
          <a:lstStyle/>
          <a:p>
            <a:r>
              <a:rPr lang="en-US" sz="1400" dirty="0" smtClean="0"/>
              <a:t>James</a:t>
            </a:r>
            <a:r>
              <a:rPr lang="en-US" sz="1400" dirty="0"/>
              <a:t>, A.H., </a:t>
            </a:r>
            <a:r>
              <a:rPr lang="en-US" sz="1400" i="1" dirty="0"/>
              <a:t>Prevention and management of venous thromboembolism in pregnancy.</a:t>
            </a:r>
            <a:r>
              <a:rPr lang="en-US" sz="1400" dirty="0"/>
              <a:t> Am J Med, 2007. </a:t>
            </a:r>
            <a:r>
              <a:rPr lang="en-US" sz="1400" b="1" dirty="0"/>
              <a:t>120</a:t>
            </a:r>
            <a:r>
              <a:rPr lang="en-US" sz="1400" dirty="0"/>
              <a:t>(10 Suppl 2): p. S26-34.</a:t>
            </a:r>
          </a:p>
          <a:p>
            <a:pPr lvl="0"/>
            <a:r>
              <a:rPr lang="en-US" sz="1400" dirty="0"/>
              <a:t>Bourjeily, G., et al., </a:t>
            </a:r>
            <a:r>
              <a:rPr lang="en-US" sz="1400" i="1" dirty="0"/>
              <a:t>Pulmonary embolism in pregnancy.</a:t>
            </a:r>
            <a:r>
              <a:rPr lang="en-US" sz="1400" dirty="0"/>
              <a:t> Lancet, 2010. </a:t>
            </a:r>
            <a:r>
              <a:rPr lang="en-US" sz="1400" b="1" dirty="0"/>
              <a:t>375</a:t>
            </a:r>
            <a:r>
              <a:rPr lang="en-US" sz="1400" dirty="0"/>
              <a:t>(9713): p. 500-12.</a:t>
            </a:r>
          </a:p>
          <a:p>
            <a:pPr lvl="0"/>
            <a:r>
              <a:rPr lang="en-US" sz="1400" dirty="0"/>
              <a:t>Creanga, A.A., et al., </a:t>
            </a:r>
            <a:r>
              <a:rPr lang="en-US" sz="1400" i="1" dirty="0"/>
              <a:t>Pregnancy-related mortality in the United States, 2006-2010.</a:t>
            </a:r>
            <a:r>
              <a:rPr lang="en-US" sz="1400" dirty="0"/>
              <a:t> Obstet Gynecol, 2015. </a:t>
            </a:r>
            <a:r>
              <a:rPr lang="en-US" sz="1400" b="1" dirty="0"/>
              <a:t>125</a:t>
            </a:r>
            <a:r>
              <a:rPr lang="en-US" sz="1400" dirty="0"/>
              <a:t>(1): p. 5-12.</a:t>
            </a:r>
          </a:p>
          <a:p>
            <a:pPr lvl="0"/>
            <a:r>
              <a:rPr lang="en-US" sz="1400" dirty="0"/>
              <a:t>Friedman, A.M., et al., </a:t>
            </a:r>
            <a:r>
              <a:rPr lang="en-US" sz="1400" i="1" dirty="0"/>
              <a:t>Thromboembolism incidence and prophylaxis during vaginal delivery hospitalizations.</a:t>
            </a:r>
            <a:r>
              <a:rPr lang="en-US" sz="1400" dirty="0"/>
              <a:t> Am J Obstet Gynecol, 2015. </a:t>
            </a:r>
            <a:r>
              <a:rPr lang="en-US" sz="1400" b="1" dirty="0"/>
              <a:t>212</a:t>
            </a:r>
            <a:r>
              <a:rPr lang="en-US" sz="1400" dirty="0"/>
              <a:t>(2): p. 221 e1-12.</a:t>
            </a:r>
          </a:p>
          <a:p>
            <a:pPr lvl="0"/>
            <a:r>
              <a:rPr lang="en-US" sz="1400" dirty="0"/>
              <a:t>Main, E.K., et al., </a:t>
            </a:r>
            <a:r>
              <a:rPr lang="en-US" sz="1400" i="1" dirty="0"/>
              <a:t>Pregnancy-related mortality in California: Causes, characteristics, and improvement opportunities.</a:t>
            </a:r>
            <a:r>
              <a:rPr lang="en-US" sz="1400" dirty="0"/>
              <a:t> Obstet Gynecol, 2015. </a:t>
            </a:r>
            <a:r>
              <a:rPr lang="en-US" sz="1400" b="1" dirty="0"/>
              <a:t>125</a:t>
            </a:r>
            <a:r>
              <a:rPr lang="en-US" sz="1400" dirty="0"/>
              <a:t>(4): p. 938-47.</a:t>
            </a:r>
          </a:p>
          <a:p>
            <a:pPr lvl="0"/>
            <a:r>
              <a:rPr lang="en-US" sz="1400" dirty="0"/>
              <a:t>Pengo, V., et al., </a:t>
            </a:r>
            <a:r>
              <a:rPr lang="en-US" sz="1400" i="1" dirty="0"/>
              <a:t>Incidence of chronic thromboembolic pulmonary hypertension after pulmonary embolism.</a:t>
            </a:r>
            <a:r>
              <a:rPr lang="en-US" sz="1400" dirty="0"/>
              <a:t> N Engl J Med, 2004. </a:t>
            </a:r>
            <a:r>
              <a:rPr lang="en-US" sz="1400" b="1" dirty="0"/>
              <a:t>350</a:t>
            </a:r>
            <a:r>
              <a:rPr lang="en-US" sz="1400" dirty="0"/>
              <a:t>(22): p. 2257-64.</a:t>
            </a:r>
          </a:p>
          <a:p>
            <a:pPr lvl="0"/>
            <a:r>
              <a:rPr lang="en-US" sz="1400" dirty="0"/>
              <a:t>Vazquez, S.R. and S.R. Kahn, </a:t>
            </a:r>
            <a:r>
              <a:rPr lang="en-US" sz="1400" i="1" dirty="0"/>
              <a:t>Postthrombotic syndrome. Cardiology Patient Page.</a:t>
            </a:r>
            <a:r>
              <a:rPr lang="en-US" sz="1400" dirty="0"/>
              <a:t> Circulation, 2010. </a:t>
            </a:r>
            <a:r>
              <a:rPr lang="en-US" sz="1400" b="1" dirty="0"/>
              <a:t>121</a:t>
            </a:r>
            <a:r>
              <a:rPr lang="en-US" sz="1400" dirty="0"/>
              <a:t>(8): p. e217-9.</a:t>
            </a:r>
          </a:p>
          <a:p>
            <a:pPr lvl="0"/>
            <a:r>
              <a:rPr lang="en-US" sz="1400" dirty="0"/>
              <a:t>Joint Commission, </a:t>
            </a:r>
            <a:r>
              <a:rPr lang="en-US" sz="1400" i="1" dirty="0"/>
              <a:t>Specifications Manual for National Hospital Inpatient Quality Measures v.5.1 (applicable 7/1/2016 - 12/31/2016)</a:t>
            </a:r>
            <a:r>
              <a:rPr lang="en-US" sz="1400" dirty="0"/>
              <a:t>, Joint Commission, Editor. 2015, Joint Commission: Chicago IL.</a:t>
            </a:r>
          </a:p>
          <a:p>
            <a:pPr lvl="0"/>
            <a:r>
              <a:rPr lang="en-US" sz="1400" dirty="0"/>
              <a:t>National Quality Forum. National Voluntary Consensus Standards for Prevention and Care of Venous Thromboembolism. (2006</a:t>
            </a:r>
            <a:r>
              <a:rPr lang="en-US" sz="1400" dirty="0" smtClean="0"/>
              <a:t>)</a:t>
            </a:r>
            <a:endParaRPr lang="en-US" sz="1400" dirty="0"/>
          </a:p>
          <a:p>
            <a:pPr lvl="0"/>
            <a:r>
              <a:rPr lang="en-US" sz="1400" dirty="0"/>
              <a:t>Shojania, K.G., </a:t>
            </a:r>
            <a:r>
              <a:rPr lang="en-US" sz="1400" i="1" dirty="0"/>
              <a:t>Making healthcare safer: A critical analysis of patient safety practices (Evidence Report/Technology Assessment No. 43)</a:t>
            </a:r>
            <a:r>
              <a:rPr lang="en-US" sz="1400" dirty="0"/>
              <a:t>, in </a:t>
            </a:r>
            <a:r>
              <a:rPr lang="en-US" sz="1400" i="1" dirty="0"/>
              <a:t>AHRQ Publication NO.01-E058</a:t>
            </a:r>
            <a:r>
              <a:rPr lang="en-US" sz="1400" dirty="0"/>
              <a:t>. 2001.</a:t>
            </a:r>
          </a:p>
          <a:p>
            <a:pPr lvl="0"/>
            <a:r>
              <a:rPr lang="en-US" sz="1400" dirty="0"/>
              <a:t>Clark, S.L., </a:t>
            </a:r>
            <a:r>
              <a:rPr lang="en-US" sz="1400" i="1" dirty="0"/>
              <a:t>Strategies for reducing maternal mortality.</a:t>
            </a:r>
            <a:r>
              <a:rPr lang="en-US" sz="1400" dirty="0"/>
              <a:t> Semin Perinatol, 2012. </a:t>
            </a:r>
            <a:r>
              <a:rPr lang="en-US" sz="1400" b="1" dirty="0"/>
              <a:t>36</a:t>
            </a:r>
            <a:r>
              <a:rPr lang="en-US" sz="1400" dirty="0"/>
              <a:t>(1): p. 42-7</a:t>
            </a:r>
            <a:r>
              <a:rPr lang="en-US" sz="1400" dirty="0" smtClean="0"/>
              <a:t>.</a:t>
            </a:r>
            <a:endParaRPr lang="en-US" sz="1400" dirty="0"/>
          </a:p>
        </p:txBody>
      </p:sp>
    </p:spTree>
    <p:extLst>
      <p:ext uri="{BB962C8B-B14F-4D97-AF65-F5344CB8AC3E}">
        <p14:creationId xmlns:p14="http://schemas.microsoft.com/office/powerpoint/2010/main" val="1324395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a:t>
            </a:r>
            <a:r>
              <a:rPr lang="en-US" altLang="x-none" sz="3200" b="0" dirty="0" smtClean="0"/>
              <a:t>2)</a:t>
            </a:r>
            <a:endParaRPr lang="en-US" sz="3200" b="0" dirty="0"/>
          </a:p>
        </p:txBody>
      </p:sp>
      <p:sp>
        <p:nvSpPr>
          <p:cNvPr id="3" name="Content Placeholder 2"/>
          <p:cNvSpPr>
            <a:spLocks noGrp="1"/>
          </p:cNvSpPr>
          <p:nvPr>
            <p:ph idx="1"/>
          </p:nvPr>
        </p:nvSpPr>
        <p:spPr>
          <a:xfrm>
            <a:off x="457200" y="1524000"/>
            <a:ext cx="8229600" cy="4114800"/>
          </a:xfrm>
        </p:spPr>
        <p:txBody>
          <a:bodyPr/>
          <a:lstStyle/>
          <a:p>
            <a:pPr lvl="0"/>
            <a:r>
              <a:rPr lang="en-US" sz="1400" dirty="0" err="1"/>
              <a:t>D'Alton</a:t>
            </a:r>
            <a:r>
              <a:rPr lang="en-US" sz="1400" dirty="0"/>
              <a:t>, M.E., et al., </a:t>
            </a:r>
            <a:r>
              <a:rPr lang="en-US" sz="1400" i="1" dirty="0"/>
              <a:t>The National Partnership for Maternal Safety.</a:t>
            </a:r>
            <a:r>
              <a:rPr lang="en-US" sz="1400" dirty="0"/>
              <a:t> Obstetrics and Gynecology, 2014. </a:t>
            </a:r>
            <a:r>
              <a:rPr lang="en-US" sz="1400" b="1" dirty="0"/>
              <a:t>123</a:t>
            </a:r>
            <a:r>
              <a:rPr lang="en-US" sz="1400" dirty="0"/>
              <a:t>(5): p. 973-7.</a:t>
            </a:r>
          </a:p>
          <a:p>
            <a:pPr lvl="0"/>
            <a:r>
              <a:rPr lang="en-US" sz="1400" dirty="0" err="1"/>
              <a:t>D'Alton</a:t>
            </a:r>
            <a:r>
              <a:rPr lang="en-US" sz="1400" dirty="0"/>
              <a:t>, M., et al., </a:t>
            </a:r>
            <a:r>
              <a:rPr lang="en-US" sz="1400" i="1" dirty="0"/>
              <a:t>National Partnership for Maternal Safety Consensus Bundle on Venous Thromboembolism.</a:t>
            </a:r>
            <a:r>
              <a:rPr lang="en-US" sz="1400" dirty="0"/>
              <a:t> Obstetrics and Gynecology, 2016. </a:t>
            </a:r>
            <a:r>
              <a:rPr lang="en-US" sz="1400" b="1" dirty="0"/>
              <a:t>128</a:t>
            </a:r>
            <a:r>
              <a:rPr lang="en-US" sz="1400" dirty="0"/>
              <a:t>(4): p. 1-12.</a:t>
            </a:r>
          </a:p>
          <a:p>
            <a:pPr lvl="0"/>
            <a:r>
              <a:rPr lang="en-US" sz="1400" dirty="0" smtClean="0"/>
              <a:t>Bates</a:t>
            </a:r>
            <a:r>
              <a:rPr lang="en-US" sz="1400" dirty="0"/>
              <a:t>, S.M., et al., </a:t>
            </a:r>
            <a:r>
              <a:rPr lang="en-US" sz="1400" i="1" dirty="0"/>
              <a:t>VTE, thrombophilia, antithrombotic therapy, and pregnancy: Antithrombotic Therapy and Prevention of Thrombosis, 9th ed: American College of Chest Physicians Evidence-Based Clinical Practice Guidelines.</a:t>
            </a:r>
            <a:r>
              <a:rPr lang="en-US" sz="1400" dirty="0"/>
              <a:t> Chest, 2012. </a:t>
            </a:r>
            <a:r>
              <a:rPr lang="en-US" sz="1400" b="1" dirty="0"/>
              <a:t>141</a:t>
            </a:r>
            <a:r>
              <a:rPr lang="en-US" sz="1400" dirty="0"/>
              <a:t>(2 Suppl): p. e691S-736S.</a:t>
            </a:r>
          </a:p>
          <a:p>
            <a:pPr lvl="0"/>
            <a:r>
              <a:rPr lang="en-US" sz="1400" dirty="0"/>
              <a:t>Bates, S.M., et al., </a:t>
            </a:r>
            <a:r>
              <a:rPr lang="en-US" sz="1400" i="1" dirty="0"/>
              <a:t>Guidance for the treatment and prevention of obstetric-associated venous thromboembolism.</a:t>
            </a:r>
            <a:r>
              <a:rPr lang="en-US" sz="1400" dirty="0"/>
              <a:t> J Thromb Thrombolysis, 2016. </a:t>
            </a:r>
            <a:r>
              <a:rPr lang="en-US" sz="1400" b="1" dirty="0"/>
              <a:t>41</a:t>
            </a:r>
            <a:r>
              <a:rPr lang="en-US" sz="1400" dirty="0"/>
              <a:t>(1): p. 92-128.</a:t>
            </a:r>
          </a:p>
          <a:p>
            <a:pPr lvl="0"/>
            <a:r>
              <a:rPr lang="en-US" sz="1400" dirty="0"/>
              <a:t>Chan, W.S., et al., </a:t>
            </a:r>
            <a:r>
              <a:rPr lang="en-US" sz="1400" i="1" dirty="0"/>
              <a:t>Venous thromboembolism and antithrombotic therapy in pregnancy.</a:t>
            </a:r>
            <a:r>
              <a:rPr lang="en-US" sz="1400" dirty="0"/>
              <a:t> J Obstet Gynaecol Can, 2014. </a:t>
            </a:r>
            <a:r>
              <a:rPr lang="en-US" sz="1400" b="1" dirty="0"/>
              <a:t>36</a:t>
            </a:r>
            <a:r>
              <a:rPr lang="en-US" sz="1400" dirty="0"/>
              <a:t>(6): p. 527-53.</a:t>
            </a:r>
          </a:p>
          <a:p>
            <a:pPr lvl="0"/>
            <a:r>
              <a:rPr lang="en-US" sz="1400" dirty="0"/>
              <a:t>Royal College of Obstetricians and Gynaecologists, </a:t>
            </a:r>
            <a:r>
              <a:rPr lang="en-US" sz="1400" i="1" dirty="0"/>
              <a:t>Reducing the risk of venous thromboembolism during pregnancy and the puerperium. Green-top Guideline No. 37a</a:t>
            </a:r>
            <a:r>
              <a:rPr lang="en-US" sz="1400" dirty="0"/>
              <a:t>. 2015</a:t>
            </a:r>
            <a:r>
              <a:rPr lang="en-US" sz="1400" dirty="0" smtClean="0"/>
              <a:t>.</a:t>
            </a:r>
          </a:p>
          <a:p>
            <a:r>
              <a:rPr lang="en-US" sz="1400" dirty="0"/>
              <a:t>Leffert L, </a:t>
            </a:r>
            <a:r>
              <a:rPr lang="en-US" sz="1400" dirty="0" err="1"/>
              <a:t>Butwick</a:t>
            </a:r>
            <a:r>
              <a:rPr lang="en-US" sz="1400" dirty="0"/>
              <a:t> A, </a:t>
            </a:r>
            <a:r>
              <a:rPr lang="en-US" sz="1400" dirty="0" err="1"/>
              <a:t>Carvalho</a:t>
            </a:r>
            <a:r>
              <a:rPr lang="en-US" sz="1400" dirty="0"/>
              <a:t> B, Arendt K, Bates SM, Friedman A, </a:t>
            </a:r>
            <a:r>
              <a:rPr lang="en-US" sz="1400" dirty="0" err="1"/>
              <a:t>Horlocker</a:t>
            </a:r>
            <a:r>
              <a:rPr lang="en-US" sz="1400" dirty="0"/>
              <a:t> T, Houle T, Landau R, SOAP VTE Taskforce. The Society for Obstetric Anesthesia and Perinatology Consensus Statement on the Anesthetic Management of Pregnant and Postpartum Women Receiving Thromboprophylaxis or Higher Dose Anticoagulants. </a:t>
            </a:r>
            <a:r>
              <a:rPr lang="en-US" sz="1400" kern="1200" dirty="0">
                <a:latin typeface="Arial" charset="0"/>
              </a:rPr>
              <a:t>Anesthesia &amp; Analgesia (2017): </a:t>
            </a:r>
            <a:r>
              <a:rPr lang="en-US" sz="1400" kern="1200" dirty="0" err="1">
                <a:latin typeface="Arial" charset="0"/>
              </a:rPr>
              <a:t>doi</a:t>
            </a:r>
            <a:r>
              <a:rPr lang="en-US" sz="1400" kern="1200" dirty="0">
                <a:latin typeface="Arial" charset="0"/>
              </a:rPr>
              <a:t>: </a:t>
            </a:r>
            <a:r>
              <a:rPr lang="en-US" sz="1400" kern="1200" dirty="0" smtClean="0">
                <a:latin typeface="Arial" charset="0"/>
              </a:rPr>
              <a:t>10.1213/ANE.0000000000002530</a:t>
            </a:r>
            <a:endParaRPr lang="en-US" sz="1400" dirty="0"/>
          </a:p>
          <a:p>
            <a:pPr lvl="0"/>
            <a:r>
              <a:rPr lang="en-US" sz="1400" dirty="0"/>
              <a:t>Sultan, A.A., et al., </a:t>
            </a:r>
            <a:r>
              <a:rPr lang="en-US" sz="1400" i="1" dirty="0"/>
              <a:t>Risk of first venous thromboembolism in and around pregnancy: a population-based cohort study.</a:t>
            </a:r>
            <a:r>
              <a:rPr lang="en-US" sz="1400" dirty="0"/>
              <a:t> Br J Haematol, 2012. </a:t>
            </a:r>
            <a:r>
              <a:rPr lang="en-US" sz="1400" b="1" dirty="0"/>
              <a:t>156</a:t>
            </a:r>
            <a:r>
              <a:rPr lang="en-US" sz="1400" dirty="0"/>
              <a:t>(3): p. 366-73</a:t>
            </a:r>
            <a:r>
              <a:rPr lang="en-US" sz="1400" dirty="0" smtClean="0"/>
              <a:t>.</a:t>
            </a:r>
            <a:endParaRPr lang="en-US" sz="1400" dirty="0"/>
          </a:p>
        </p:txBody>
      </p:sp>
    </p:spTree>
    <p:extLst>
      <p:ext uri="{BB962C8B-B14F-4D97-AF65-F5344CB8AC3E}">
        <p14:creationId xmlns:p14="http://schemas.microsoft.com/office/powerpoint/2010/main" val="1520537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a:t>
            </a:r>
            <a:r>
              <a:rPr lang="en-US" altLang="x-none" sz="3200" b="0" dirty="0" smtClean="0"/>
              <a:t>3)</a:t>
            </a:r>
            <a:endParaRPr lang="en-US" sz="3200" b="0" dirty="0"/>
          </a:p>
        </p:txBody>
      </p:sp>
      <p:sp>
        <p:nvSpPr>
          <p:cNvPr id="3" name="Content Placeholder 2"/>
          <p:cNvSpPr>
            <a:spLocks noGrp="1"/>
          </p:cNvSpPr>
          <p:nvPr>
            <p:ph idx="1"/>
          </p:nvPr>
        </p:nvSpPr>
        <p:spPr>
          <a:xfrm>
            <a:off x="304800" y="1676400"/>
            <a:ext cx="8229600" cy="4114800"/>
          </a:xfrm>
        </p:spPr>
        <p:txBody>
          <a:bodyPr/>
          <a:lstStyle/>
          <a:p>
            <a:pPr lvl="0"/>
            <a:r>
              <a:rPr lang="en-US" sz="1400" dirty="0" err="1"/>
              <a:t>Virkus</a:t>
            </a:r>
            <a:r>
              <a:rPr lang="en-US" sz="1400" dirty="0"/>
              <a:t>, R.A., et al., </a:t>
            </a:r>
            <a:r>
              <a:rPr lang="en-US" sz="1400" i="1" dirty="0"/>
              <a:t>Risk factors for venous thromboembolism in 1.3 million pregnancies: a nationwide prospective cohort.</a:t>
            </a:r>
            <a:r>
              <a:rPr lang="en-US" sz="1400" dirty="0"/>
              <a:t> </a:t>
            </a:r>
            <a:r>
              <a:rPr lang="en-US" sz="1400" dirty="0" err="1"/>
              <a:t>PLoS</a:t>
            </a:r>
            <a:r>
              <a:rPr lang="en-US" sz="1400" dirty="0"/>
              <a:t> One, 2014. </a:t>
            </a:r>
            <a:r>
              <a:rPr lang="en-US" sz="1400" b="1" dirty="0"/>
              <a:t>9</a:t>
            </a:r>
            <a:r>
              <a:rPr lang="en-US" sz="1400" dirty="0"/>
              <a:t>(5): p. e96495.</a:t>
            </a:r>
          </a:p>
          <a:p>
            <a:pPr lvl="0"/>
            <a:r>
              <a:rPr lang="en-US" sz="1400" dirty="0" err="1"/>
              <a:t>Pashikanti</a:t>
            </a:r>
            <a:r>
              <a:rPr lang="en-US" sz="1400" dirty="0"/>
              <a:t>, L. and D. Von Ah, </a:t>
            </a:r>
            <a:r>
              <a:rPr lang="en-US" sz="1400" i="1" dirty="0"/>
              <a:t>Impact of early mobilization protocol on the medical-surgical inpatient population: an integrated review of literature.</a:t>
            </a:r>
            <a:r>
              <a:rPr lang="en-US" sz="1400" dirty="0"/>
              <a:t> </a:t>
            </a:r>
            <a:r>
              <a:rPr lang="en-US" sz="1400" dirty="0" err="1"/>
              <a:t>Clin</a:t>
            </a:r>
            <a:r>
              <a:rPr lang="en-US" sz="1400" dirty="0"/>
              <a:t> Nurse Spec, 2012. </a:t>
            </a:r>
            <a:r>
              <a:rPr lang="en-US" sz="1400" b="1" dirty="0"/>
              <a:t>26</a:t>
            </a:r>
            <a:r>
              <a:rPr lang="en-US" sz="1400" dirty="0"/>
              <a:t>(2): p. 87-94.</a:t>
            </a:r>
          </a:p>
          <a:p>
            <a:pPr lvl="0"/>
            <a:r>
              <a:rPr lang="en-US" sz="1400" dirty="0" smtClean="0"/>
              <a:t>American College of Obstetricians and Gynecologists and A. James, </a:t>
            </a:r>
            <a:r>
              <a:rPr lang="en-US" sz="1400" i="1" dirty="0" smtClean="0"/>
              <a:t>ACOG Practice Bulletin No. 123: Thromboembolism in pregnancy.</a:t>
            </a:r>
            <a:r>
              <a:rPr lang="en-US" sz="1400" dirty="0" smtClean="0"/>
              <a:t> </a:t>
            </a:r>
            <a:r>
              <a:rPr lang="en-US" sz="1400" dirty="0" err="1" smtClean="0"/>
              <a:t>Obstet</a:t>
            </a:r>
            <a:r>
              <a:rPr lang="en-US" sz="1400" dirty="0" smtClean="0"/>
              <a:t> </a:t>
            </a:r>
            <a:r>
              <a:rPr lang="en-US" sz="1400" dirty="0" err="1" smtClean="0"/>
              <a:t>Gynecol</a:t>
            </a:r>
            <a:r>
              <a:rPr lang="en-US" sz="1400" dirty="0" smtClean="0"/>
              <a:t>, 2011. </a:t>
            </a:r>
            <a:r>
              <a:rPr lang="en-US" sz="1400" b="1" dirty="0" smtClean="0"/>
              <a:t>118</a:t>
            </a:r>
            <a:r>
              <a:rPr lang="en-US" sz="1400" dirty="0" smtClean="0"/>
              <a:t>(3): p. 718-29.</a:t>
            </a:r>
          </a:p>
          <a:p>
            <a:pPr lvl="0"/>
            <a:r>
              <a:rPr lang="en-US" sz="1400" dirty="0" smtClean="0"/>
              <a:t>Brady</a:t>
            </a:r>
            <a:r>
              <a:rPr lang="en-US" sz="1400" dirty="0"/>
              <a:t>, M.A., et al., </a:t>
            </a:r>
            <a:r>
              <a:rPr lang="en-US" sz="1400" i="1" dirty="0"/>
              <a:t>Sequential compression device compliance in postoperative obstetrics and gynecology patients.</a:t>
            </a:r>
            <a:r>
              <a:rPr lang="en-US" sz="1400" dirty="0"/>
              <a:t> Obstet Gynecol, 2015. </a:t>
            </a:r>
            <a:r>
              <a:rPr lang="en-US" sz="1400" b="1" dirty="0"/>
              <a:t>125</a:t>
            </a:r>
            <a:r>
              <a:rPr lang="en-US" sz="1400" dirty="0"/>
              <a:t>(1): p. 19-25.</a:t>
            </a:r>
          </a:p>
          <a:p>
            <a:pPr lvl="0"/>
            <a:r>
              <a:rPr lang="en-US" sz="1400" dirty="0"/>
              <a:t>Craigie, S., et al., </a:t>
            </a:r>
            <a:r>
              <a:rPr lang="en-US" sz="1400" i="1" dirty="0"/>
              <a:t>Adherence to mechanical thromboprophylaxis after surgery: A systematic review and meta-analysis.</a:t>
            </a:r>
            <a:r>
              <a:rPr lang="en-US" sz="1400" dirty="0"/>
              <a:t> Thromb Res, 2015. </a:t>
            </a:r>
            <a:r>
              <a:rPr lang="en-US" sz="1400" b="1" dirty="0"/>
              <a:t>136</a:t>
            </a:r>
            <a:r>
              <a:rPr lang="en-US" sz="1400" dirty="0"/>
              <a:t>(4): p. 723-6.</a:t>
            </a:r>
          </a:p>
          <a:p>
            <a:pPr lvl="0"/>
            <a:r>
              <a:rPr lang="en-US" sz="1400" dirty="0"/>
              <a:t>Friedman, A.M., et al., </a:t>
            </a:r>
            <a:r>
              <a:rPr lang="en-US" sz="1400" i="1" dirty="0"/>
              <a:t>Underuse of postcesarean thromboembolism prophylaxis.</a:t>
            </a:r>
            <a:r>
              <a:rPr lang="en-US" sz="1400" dirty="0"/>
              <a:t> Obstet Gynecol, 2013. </a:t>
            </a:r>
            <a:r>
              <a:rPr lang="en-US" sz="1400" b="1" dirty="0"/>
              <a:t>122</a:t>
            </a:r>
            <a:r>
              <a:rPr lang="en-US" sz="1400" dirty="0"/>
              <a:t>(6): p. 1197-204.</a:t>
            </a:r>
          </a:p>
          <a:p>
            <a:pPr lvl="0"/>
            <a:r>
              <a:rPr lang="en-US" sz="1400" dirty="0"/>
              <a:t>Palmerola, K.L., et al., </a:t>
            </a:r>
            <a:r>
              <a:rPr lang="en-US" sz="1400" i="1" dirty="0"/>
              <a:t>Compliance with mechanical venous thromboproembolism prophylaxis after cesarean delivery.</a:t>
            </a:r>
            <a:r>
              <a:rPr lang="en-US" sz="1400" dirty="0"/>
              <a:t> J Matern Fetal Neonatal Med, 2016. </a:t>
            </a:r>
            <a:r>
              <a:rPr lang="en-US" sz="1400" b="1" dirty="0"/>
              <a:t>29</a:t>
            </a:r>
            <a:r>
              <a:rPr lang="en-US" sz="1400" dirty="0"/>
              <a:t>(19): p. 3072-5</a:t>
            </a:r>
            <a:r>
              <a:rPr lang="en-US" sz="1400" dirty="0" smtClean="0"/>
              <a:t>.</a:t>
            </a:r>
            <a:endParaRPr lang="en-US" sz="1400" dirty="0"/>
          </a:p>
        </p:txBody>
      </p:sp>
    </p:spTree>
    <p:extLst>
      <p:ext uri="{BB962C8B-B14F-4D97-AF65-F5344CB8AC3E}">
        <p14:creationId xmlns:p14="http://schemas.microsoft.com/office/powerpoint/2010/main" val="43190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629399" cy="1066800"/>
          </a:xfrm>
          <a:noFill/>
        </p:spPr>
        <p:txBody>
          <a:bodyPr/>
          <a:lstStyle/>
          <a:p>
            <a:pPr algn="ctr"/>
            <a:r>
              <a:rPr lang="en-US" sz="3200" b="0" dirty="0" smtClean="0">
                <a:solidFill>
                  <a:srgbClr val="000000"/>
                </a:solidFill>
                <a:ea typeface="Times New Roman" panose="02020603050405020304" pitchFamily="18" charset="0"/>
                <a:cs typeface="Times New Roman" panose="02020603050405020304" pitchFamily="18" charset="0"/>
              </a:rPr>
              <a:t>Venous Thromboembolism (VTE) </a:t>
            </a:r>
            <a:endParaRPr lang="en-US" b="0" dirty="0"/>
          </a:p>
        </p:txBody>
      </p:sp>
      <p:sp>
        <p:nvSpPr>
          <p:cNvPr id="3" name="Content Placeholder 2"/>
          <p:cNvSpPr>
            <a:spLocks noGrp="1"/>
          </p:cNvSpPr>
          <p:nvPr>
            <p:ph idx="1"/>
          </p:nvPr>
        </p:nvSpPr>
        <p:spPr>
          <a:xfrm>
            <a:off x="381000" y="1524000"/>
            <a:ext cx="8229600" cy="3581400"/>
          </a:xfrm>
        </p:spPr>
        <p:txBody>
          <a:bodyPr/>
          <a:lstStyle/>
          <a:p>
            <a:pPr marL="0" indent="0">
              <a:spcBef>
                <a:spcPts val="0"/>
              </a:spcBef>
              <a:buSzPct val="105000"/>
              <a:buNone/>
            </a:pPr>
            <a:r>
              <a:rPr lang="en-US" sz="2800" dirty="0" smtClean="0"/>
              <a:t>VTE complicates 1-4 per thousand pregnancies and is a l</a:t>
            </a:r>
            <a:r>
              <a:rPr lang="en-US" sz="2800" dirty="0" smtClean="0">
                <a:solidFill>
                  <a:srgbClr val="000000"/>
                </a:solidFill>
                <a:ea typeface="Times New Roman" panose="02020603050405020304" pitchFamily="18" charset="0"/>
                <a:cs typeface="Times New Roman" panose="02020603050405020304" pitchFamily="18" charset="0"/>
              </a:rPr>
              <a:t>eading cause </a:t>
            </a:r>
            <a:r>
              <a:rPr lang="en-US" sz="2800" dirty="0">
                <a:solidFill>
                  <a:srgbClr val="000000"/>
                </a:solidFill>
                <a:ea typeface="Times New Roman" panose="02020603050405020304" pitchFamily="18" charset="0"/>
                <a:cs typeface="Times New Roman" panose="02020603050405020304" pitchFamily="18" charset="0"/>
              </a:rPr>
              <a:t>of </a:t>
            </a:r>
            <a:r>
              <a:rPr lang="en-US" sz="2800" dirty="0" smtClean="0">
                <a:solidFill>
                  <a:srgbClr val="000000"/>
                </a:solidFill>
                <a:ea typeface="Times New Roman" panose="02020603050405020304" pitchFamily="18" charset="0"/>
                <a:cs typeface="Times New Roman" panose="02020603050405020304" pitchFamily="18" charset="0"/>
              </a:rPr>
              <a:t>maternal mortality </a:t>
            </a:r>
            <a:r>
              <a:rPr lang="en-US" sz="2800" dirty="0">
                <a:solidFill>
                  <a:srgbClr val="000000"/>
                </a:solidFill>
                <a:ea typeface="Times New Roman" panose="02020603050405020304" pitchFamily="18" charset="0"/>
                <a:cs typeface="Times New Roman" panose="02020603050405020304" pitchFamily="18" charset="0"/>
              </a:rPr>
              <a:t>and </a:t>
            </a:r>
            <a:r>
              <a:rPr lang="en-US" sz="2800" dirty="0" smtClean="0">
                <a:solidFill>
                  <a:srgbClr val="000000"/>
                </a:solidFill>
                <a:ea typeface="Times New Roman" panose="02020603050405020304" pitchFamily="18" charset="0"/>
                <a:cs typeface="Times New Roman" panose="02020603050405020304" pitchFamily="18" charset="0"/>
              </a:rPr>
              <a:t>severe morbidity </a:t>
            </a:r>
            <a:r>
              <a:rPr lang="en-US" sz="2800" dirty="0" smtClean="0"/>
              <a:t/>
            </a:r>
            <a:br>
              <a:rPr lang="en-US" sz="2800" dirty="0" smtClean="0"/>
            </a:br>
            <a:endParaRPr lang="en-US" sz="1100" dirty="0" smtClean="0"/>
          </a:p>
          <a:p>
            <a:pPr marL="0" indent="0">
              <a:spcBef>
                <a:spcPts val="0"/>
              </a:spcBef>
              <a:buSzPct val="105000"/>
              <a:buNone/>
            </a:pPr>
            <a:r>
              <a:rPr lang="en-US" sz="2800" dirty="0" smtClean="0"/>
              <a:t>VTE encompasses:</a:t>
            </a:r>
          </a:p>
          <a:p>
            <a:pPr marL="0" indent="0">
              <a:spcBef>
                <a:spcPts val="0"/>
              </a:spcBef>
              <a:buSzPct val="105000"/>
              <a:buNone/>
            </a:pPr>
            <a:endParaRPr lang="en-US" sz="2800" dirty="0" smtClean="0"/>
          </a:p>
          <a:p>
            <a:pPr>
              <a:spcBef>
                <a:spcPts val="0"/>
              </a:spcBef>
              <a:buSzPct val="105000"/>
            </a:pPr>
            <a:r>
              <a:rPr lang="en-US" sz="2800" dirty="0" smtClean="0"/>
              <a:t>Deep Venous Thromboembolism (DVT)</a:t>
            </a:r>
          </a:p>
          <a:p>
            <a:pPr lvl="1">
              <a:spcBef>
                <a:spcPts val="0"/>
              </a:spcBef>
            </a:pPr>
            <a:r>
              <a:rPr lang="en-US" sz="2400" dirty="0" smtClean="0"/>
              <a:t>80% of VTE in pregnancy presents as DVT</a:t>
            </a:r>
          </a:p>
          <a:p>
            <a:pPr marL="457200" lvl="1" indent="0">
              <a:spcBef>
                <a:spcPts val="0"/>
              </a:spcBef>
              <a:buNone/>
            </a:pPr>
            <a:endParaRPr lang="en-US" sz="1800" dirty="0" smtClean="0"/>
          </a:p>
          <a:p>
            <a:pPr>
              <a:spcBef>
                <a:spcPts val="0"/>
              </a:spcBef>
              <a:buSzPct val="105000"/>
            </a:pPr>
            <a:r>
              <a:rPr lang="en-US" sz="2800" dirty="0" smtClean="0"/>
              <a:t>Pulmonary Embolism (PE) </a:t>
            </a:r>
          </a:p>
          <a:p>
            <a:pPr lvl="1">
              <a:spcBef>
                <a:spcPts val="0"/>
              </a:spcBef>
              <a:buSzPct val="100000"/>
            </a:pPr>
            <a:r>
              <a:rPr lang="en-US" sz="1800" dirty="0" smtClean="0">
                <a:solidFill>
                  <a:srgbClr val="000000"/>
                </a:solidFill>
              </a:rPr>
              <a:t> </a:t>
            </a:r>
            <a:r>
              <a:rPr lang="en-US" sz="2400" dirty="0" smtClean="0">
                <a:solidFill>
                  <a:srgbClr val="000000"/>
                </a:solidFill>
              </a:rPr>
              <a:t>20% </a:t>
            </a:r>
            <a:r>
              <a:rPr lang="en-US" sz="2400" dirty="0">
                <a:solidFill>
                  <a:srgbClr val="000000"/>
                </a:solidFill>
              </a:rPr>
              <a:t>of </a:t>
            </a:r>
            <a:r>
              <a:rPr lang="en-US" sz="2400" dirty="0" smtClean="0">
                <a:solidFill>
                  <a:srgbClr val="000000"/>
                </a:solidFill>
              </a:rPr>
              <a:t> VTE in pregnancy manifests as PE</a:t>
            </a:r>
            <a:endParaRPr lang="en-US" sz="2400" dirty="0"/>
          </a:p>
        </p:txBody>
      </p:sp>
      <p:sp>
        <p:nvSpPr>
          <p:cNvPr id="4" name="TextBox 3"/>
          <p:cNvSpPr txBox="1"/>
          <p:nvPr/>
        </p:nvSpPr>
        <p:spPr>
          <a:xfrm>
            <a:off x="228600" y="5867400"/>
            <a:ext cx="7543800" cy="830997"/>
          </a:xfrm>
          <a:prstGeom prst="rect">
            <a:avLst/>
          </a:prstGeom>
          <a:noFill/>
        </p:spPr>
        <p:txBody>
          <a:bodyPr wrap="square" rtlCol="0">
            <a:spAutoFit/>
          </a:bodyPr>
          <a:lstStyle/>
          <a:p>
            <a:pPr algn="l"/>
            <a:r>
              <a:rPr lang="en-US" sz="1200" dirty="0"/>
              <a:t>James, A.H., </a:t>
            </a:r>
            <a:r>
              <a:rPr lang="en-US" sz="1200" i="1" dirty="0"/>
              <a:t>Prevention and management of venous thromboembolism in pregnancy.</a:t>
            </a:r>
            <a:r>
              <a:rPr lang="en-US" sz="1200" dirty="0"/>
              <a:t> Am J Med, 2007. </a:t>
            </a:r>
            <a:r>
              <a:rPr lang="en-US" sz="1200" b="1" dirty="0"/>
              <a:t>120</a:t>
            </a:r>
            <a:r>
              <a:rPr lang="en-US" sz="1200" dirty="0"/>
              <a:t>(10 Suppl 2): p. S26-34.</a:t>
            </a:r>
          </a:p>
          <a:p>
            <a:endParaRPr lang="en-US" dirty="0"/>
          </a:p>
        </p:txBody>
      </p:sp>
    </p:spTree>
    <p:extLst>
      <p:ext uri="{BB962C8B-B14F-4D97-AF65-F5344CB8AC3E}">
        <p14:creationId xmlns:p14="http://schemas.microsoft.com/office/powerpoint/2010/main" val="60856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8700" y="427911"/>
            <a:ext cx="6324600" cy="1143000"/>
          </a:xfrm>
          <a:noFill/>
        </p:spPr>
        <p:txBody>
          <a:bodyPr/>
          <a:lstStyle/>
          <a:p>
            <a:pPr lvl="0" algn="ctr" eaLnBrk="1" fontAlgn="auto" hangingPunct="1">
              <a:spcBef>
                <a:spcPts val="0"/>
              </a:spcBef>
              <a:spcAft>
                <a:spcPts val="0"/>
              </a:spcAft>
              <a:defRPr/>
            </a:pPr>
            <a:r>
              <a:rPr lang="en-US" sz="4000" b="0" dirty="0" smtClean="0">
                <a:solidFill>
                  <a:prstClr val="black"/>
                </a:solidFill>
                <a:latin typeface="Georgia" panose="02040502050405020303" pitchFamily="18" charset="0"/>
                <a:cs typeface="+mn-cs"/>
              </a:rPr>
              <a:t>   </a:t>
            </a:r>
            <a:r>
              <a:rPr lang="en-US" b="0" dirty="0" smtClean="0">
                <a:solidFill>
                  <a:prstClr val="black"/>
                </a:solidFill>
                <a:cs typeface="+mn-cs"/>
              </a:rPr>
              <a:t>Virchow’s Triad  </a:t>
            </a:r>
            <a:endParaRPr lang="en-US" b="0" dirty="0"/>
          </a:p>
        </p:txBody>
      </p:sp>
      <p:sp>
        <p:nvSpPr>
          <p:cNvPr id="2" name="Content Placeholder 1"/>
          <p:cNvSpPr>
            <a:spLocks noGrp="1"/>
          </p:cNvSpPr>
          <p:nvPr>
            <p:ph idx="1"/>
          </p:nvPr>
        </p:nvSpPr>
        <p:spPr/>
        <p:txBody>
          <a:bodyPr/>
          <a:lstStyle/>
          <a:p>
            <a:r>
              <a:rPr lang="en-US" kern="1200" dirty="0">
                <a:latin typeface="Arial" charset="0"/>
              </a:rPr>
              <a:t>All three components of Virchow’s triad (hypercoagulability, stasis, and vascular damage) are exacerbated by the physiologic and hormonal changes associated with pregnancy </a:t>
            </a:r>
            <a:endParaRPr lang="en-US" kern="1200" dirty="0" smtClean="0">
              <a:latin typeface="Arial" charset="0"/>
            </a:endParaRPr>
          </a:p>
          <a:p>
            <a:pPr marL="0" indent="0">
              <a:buNone/>
            </a:pPr>
            <a:endParaRPr lang="en-US" sz="1200" kern="1200" dirty="0" smtClean="0">
              <a:latin typeface="Arial" charset="0"/>
            </a:endParaRPr>
          </a:p>
          <a:p>
            <a:r>
              <a:rPr lang="en-US" kern="1200" dirty="0" smtClean="0">
                <a:latin typeface="Arial" charset="0"/>
              </a:rPr>
              <a:t>This results in </a:t>
            </a:r>
            <a:r>
              <a:rPr lang="en-US" kern="1200" dirty="0">
                <a:latin typeface="Arial" charset="0"/>
              </a:rPr>
              <a:t>a </a:t>
            </a:r>
            <a:r>
              <a:rPr lang="en-US" kern="1200" dirty="0" smtClean="0">
                <a:latin typeface="Arial" charset="0"/>
              </a:rPr>
              <a:t>&gt;5 </a:t>
            </a:r>
            <a:r>
              <a:rPr lang="en-US" kern="1200" dirty="0">
                <a:latin typeface="Arial" charset="0"/>
              </a:rPr>
              <a:t>fold increased risk of VTE during pregnancy </a:t>
            </a:r>
            <a:endParaRPr lang="en-US" dirty="0"/>
          </a:p>
        </p:txBody>
      </p:sp>
      <p:sp>
        <p:nvSpPr>
          <p:cNvPr id="7" name="Rectangle 6"/>
          <p:cNvSpPr/>
          <p:nvPr/>
        </p:nvSpPr>
        <p:spPr>
          <a:xfrm>
            <a:off x="228600" y="6230779"/>
            <a:ext cx="7924800" cy="246221"/>
          </a:xfrm>
          <a:prstGeom prst="rect">
            <a:avLst/>
          </a:prstGeom>
        </p:spPr>
        <p:txBody>
          <a:bodyPr wrap="square">
            <a:spAutoFit/>
          </a:bodyPr>
          <a:lstStyle/>
          <a:p>
            <a:pPr lvl="0" algn="l"/>
            <a:r>
              <a:rPr lang="en-US" sz="1000" dirty="0"/>
              <a:t>Bourjeily, G., et al., </a:t>
            </a:r>
            <a:r>
              <a:rPr lang="en-US" sz="1000" i="1" dirty="0"/>
              <a:t>Pulmonary embolism in pregnancy.</a:t>
            </a:r>
            <a:r>
              <a:rPr lang="en-US" sz="1000" dirty="0"/>
              <a:t> Lancet, 2010. </a:t>
            </a:r>
            <a:r>
              <a:rPr lang="en-US" sz="1000" b="1" dirty="0"/>
              <a:t>375</a:t>
            </a:r>
            <a:r>
              <a:rPr lang="en-US" sz="1000" dirty="0"/>
              <a:t>(9713): p. 500-12.</a:t>
            </a:r>
          </a:p>
        </p:txBody>
      </p:sp>
    </p:spTree>
    <p:extLst>
      <p:ext uri="{BB962C8B-B14F-4D97-AF65-F5344CB8AC3E}">
        <p14:creationId xmlns:p14="http://schemas.microsoft.com/office/powerpoint/2010/main" val="1601528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02108"/>
            <a:ext cx="6934200" cy="1421892"/>
          </a:xfrm>
          <a:noFill/>
        </p:spPr>
        <p:txBody>
          <a:bodyPr>
            <a:noAutofit/>
          </a:bodyPr>
          <a:lstStyle/>
          <a:p>
            <a:pPr algn="ctr"/>
            <a:r>
              <a:rPr lang="en-US" sz="3200" b="0" dirty="0" smtClean="0"/>
              <a:t>VTE and U.S. Maternal Mortality</a:t>
            </a:r>
            <a:endParaRPr lang="en-US" sz="3200" b="0" dirty="0"/>
          </a:p>
        </p:txBody>
      </p:sp>
      <p:sp>
        <p:nvSpPr>
          <p:cNvPr id="7" name="Content Placeholder 6"/>
          <p:cNvSpPr>
            <a:spLocks noGrp="1"/>
          </p:cNvSpPr>
          <p:nvPr>
            <p:ph idx="1"/>
          </p:nvPr>
        </p:nvSpPr>
        <p:spPr>
          <a:xfrm>
            <a:off x="419100" y="1371600"/>
            <a:ext cx="8229600" cy="4038600"/>
          </a:xfrm>
        </p:spPr>
        <p:txBody>
          <a:bodyPr/>
          <a:lstStyle/>
          <a:p>
            <a:pPr>
              <a:spcBef>
                <a:spcPts val="600"/>
              </a:spcBef>
              <a:spcAft>
                <a:spcPts val="600"/>
              </a:spcAft>
            </a:pPr>
            <a:r>
              <a:rPr lang="en-US" sz="2400" dirty="0" smtClean="0"/>
              <a:t>From 2006 to 2010, </a:t>
            </a:r>
            <a:r>
              <a:rPr lang="en-US" sz="2400" dirty="0"/>
              <a:t>the PERCENTAGE </a:t>
            </a:r>
            <a:r>
              <a:rPr lang="en-US" sz="2400" dirty="0" smtClean="0"/>
              <a:t>contribution to </a:t>
            </a:r>
            <a:r>
              <a:rPr lang="en-US" sz="2400" dirty="0"/>
              <a:t>pregnancy-related deaths from embolism slightly </a:t>
            </a:r>
            <a:r>
              <a:rPr lang="en-US" sz="2400" dirty="0" smtClean="0"/>
              <a:t>declined; however, </a:t>
            </a:r>
            <a:r>
              <a:rPr lang="en-US" sz="2400" dirty="0"/>
              <a:t>the absolute </a:t>
            </a:r>
            <a:r>
              <a:rPr lang="en-US" sz="2400" dirty="0" smtClean="0"/>
              <a:t>INCIDENCE of </a:t>
            </a:r>
            <a:r>
              <a:rPr lang="en-US" sz="2400" dirty="0"/>
              <a:t>maternal death from PE has remained stable </a:t>
            </a:r>
            <a:r>
              <a:rPr lang="en-US" sz="2400" dirty="0" smtClean="0"/>
              <a:t>at </a:t>
            </a:r>
            <a:r>
              <a:rPr lang="en-US" sz="2400" dirty="0"/>
              <a:t>~1/100,000 </a:t>
            </a:r>
            <a:r>
              <a:rPr lang="en-US" sz="2400" dirty="0" smtClean="0"/>
              <a:t>pregnancies or 10% of U.S. maternal deaths</a:t>
            </a:r>
          </a:p>
          <a:p>
            <a:pPr>
              <a:spcBef>
                <a:spcPts val="600"/>
              </a:spcBef>
              <a:spcAft>
                <a:spcPts val="600"/>
              </a:spcAft>
            </a:pPr>
            <a:r>
              <a:rPr lang="en-US" sz="2400" dirty="0" smtClean="0"/>
              <a:t>The U.S. </a:t>
            </a:r>
            <a:r>
              <a:rPr lang="en-US" sz="2400" dirty="0"/>
              <a:t>maternal </a:t>
            </a:r>
            <a:r>
              <a:rPr lang="en-US" sz="2400" dirty="0" smtClean="0"/>
              <a:t>death </a:t>
            </a:r>
            <a:r>
              <a:rPr lang="en-US" sz="2400" dirty="0"/>
              <a:t>rate </a:t>
            </a:r>
            <a:r>
              <a:rPr lang="en-US" sz="2400" dirty="0" smtClean="0"/>
              <a:t>due to PE has </a:t>
            </a:r>
            <a:r>
              <a:rPr lang="en-US" sz="2400" dirty="0"/>
              <a:t>remained stable despite </a:t>
            </a:r>
            <a:r>
              <a:rPr lang="en-US" sz="2400" dirty="0" smtClean="0"/>
              <a:t>ACOG 2011 recommendation to </a:t>
            </a:r>
            <a:r>
              <a:rPr lang="en-US" sz="2400" dirty="0"/>
              <a:t>apply mechanical compression devices to all </a:t>
            </a:r>
            <a:r>
              <a:rPr lang="en-US" sz="2400" dirty="0" smtClean="0"/>
              <a:t>patients undergoing cesarean</a:t>
            </a:r>
            <a:endParaRPr lang="en-US" sz="2400" dirty="0"/>
          </a:p>
          <a:p>
            <a:pPr>
              <a:spcBef>
                <a:spcPts val="600"/>
              </a:spcBef>
              <a:spcAft>
                <a:spcPts val="600"/>
              </a:spcAft>
            </a:pPr>
            <a:r>
              <a:rPr lang="en-US" sz="2400" dirty="0"/>
              <a:t>The </a:t>
            </a:r>
            <a:r>
              <a:rPr lang="en-US" sz="2400" dirty="0" smtClean="0"/>
              <a:t>incidence </a:t>
            </a:r>
            <a:r>
              <a:rPr lang="en-US" sz="2400" dirty="0"/>
              <a:t>of VTE has actually increased over the same time </a:t>
            </a:r>
            <a:r>
              <a:rPr lang="en-US" sz="2400" dirty="0" smtClean="0"/>
              <a:t>frame</a:t>
            </a:r>
            <a:endParaRPr lang="en-US" sz="2400" dirty="0"/>
          </a:p>
        </p:txBody>
      </p:sp>
      <p:sp>
        <p:nvSpPr>
          <p:cNvPr id="2" name="Rectangle 1"/>
          <p:cNvSpPr/>
          <p:nvPr/>
        </p:nvSpPr>
        <p:spPr>
          <a:xfrm>
            <a:off x="228600" y="6019800"/>
            <a:ext cx="8610600" cy="415498"/>
          </a:xfrm>
          <a:prstGeom prst="rect">
            <a:avLst/>
          </a:prstGeom>
        </p:spPr>
        <p:txBody>
          <a:bodyPr wrap="square">
            <a:spAutoFit/>
          </a:bodyPr>
          <a:lstStyle/>
          <a:p>
            <a:pPr algn="l"/>
            <a:r>
              <a:rPr lang="en-US" sz="1050" dirty="0" smtClean="0">
                <a:latin typeface="+mn-lt"/>
                <a:ea typeface="Calibri" panose="020F0502020204030204" pitchFamily="34" charset="0"/>
              </a:rPr>
              <a:t>Creanga, A.A., et al</a:t>
            </a:r>
            <a:r>
              <a:rPr lang="en-US" sz="1050" u="sng" dirty="0" smtClean="0">
                <a:latin typeface="+mn-lt"/>
                <a:ea typeface="Calibri" panose="020F0502020204030204" pitchFamily="34" charset="0"/>
              </a:rPr>
              <a:t>. </a:t>
            </a:r>
            <a:r>
              <a:rPr lang="en-US" sz="1050" dirty="0">
                <a:latin typeface="+mn-lt"/>
                <a:ea typeface="Calibri" panose="020F0502020204030204" pitchFamily="34" charset="0"/>
              </a:rPr>
              <a:t>Pregnancy-related mortality in the United States, </a:t>
            </a:r>
            <a:r>
              <a:rPr lang="en-US" sz="1050" dirty="0" smtClean="0">
                <a:latin typeface="+mn-lt"/>
                <a:ea typeface="Calibri" panose="020F0502020204030204" pitchFamily="34" charset="0"/>
              </a:rPr>
              <a:t>2006-2010 </a:t>
            </a:r>
            <a:r>
              <a:rPr lang="en-US" sz="1050" i="1" dirty="0" smtClean="0">
                <a:latin typeface="+mn-lt"/>
                <a:ea typeface="Calibri" panose="020F0502020204030204" pitchFamily="34" charset="0"/>
              </a:rPr>
              <a:t>Obstet Gynecol.</a:t>
            </a:r>
            <a:r>
              <a:rPr lang="en-US" sz="1050" dirty="0" smtClean="0">
                <a:latin typeface="+mn-lt"/>
                <a:ea typeface="Calibri" panose="020F0502020204030204" pitchFamily="34" charset="0"/>
              </a:rPr>
              <a:t> (2015,Jan);</a:t>
            </a:r>
            <a:r>
              <a:rPr lang="en-US" sz="1050" dirty="0">
                <a:latin typeface="+mn-lt"/>
                <a:ea typeface="Calibri" panose="020F0502020204030204" pitchFamily="34" charset="0"/>
              </a:rPr>
              <a:t>125(1):</a:t>
            </a:r>
            <a:r>
              <a:rPr lang="en-US" sz="1050" dirty="0" smtClean="0">
                <a:latin typeface="+mn-lt"/>
                <a:ea typeface="Calibri" panose="020F0502020204030204" pitchFamily="34" charset="0"/>
              </a:rPr>
              <a:t>5-12. </a:t>
            </a:r>
          </a:p>
          <a:p>
            <a:pPr algn="l"/>
            <a:r>
              <a:rPr lang="en-US" sz="1050" dirty="0" smtClean="0"/>
              <a:t>Friedman</a:t>
            </a:r>
            <a:r>
              <a:rPr lang="en-US" sz="1050" dirty="0"/>
              <a:t>,  Am J Obstet Gynecol </a:t>
            </a:r>
            <a:r>
              <a:rPr lang="en-US" sz="1050" dirty="0" smtClean="0"/>
              <a:t>2014;212:221.e1-12</a:t>
            </a:r>
            <a:r>
              <a:rPr lang="en-US" sz="1050" dirty="0" smtClean="0">
                <a:latin typeface="+mn-lt"/>
                <a:ea typeface="Calibri" panose="020F0502020204030204" pitchFamily="34" charset="0"/>
              </a:rPr>
              <a:t> </a:t>
            </a:r>
            <a:endParaRPr lang="en-US" sz="1050" dirty="0">
              <a:effectLst/>
              <a:latin typeface="+mn-lt"/>
              <a:ea typeface="Calibri" panose="020F0502020204030204" pitchFamily="34" charset="0"/>
            </a:endParaRPr>
          </a:p>
        </p:txBody>
      </p:sp>
    </p:spTree>
    <p:extLst>
      <p:ext uri="{BB962C8B-B14F-4D97-AF65-F5344CB8AC3E}">
        <p14:creationId xmlns:p14="http://schemas.microsoft.com/office/powerpoint/2010/main" val="5955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Women’s Health</TermName>
          <TermId xmlns="http://schemas.microsoft.com/office/infopath/2007/PartnerControls">b35500ca-13a2-4e36-a438-e6f1a83ee180</TermId>
        </TermInfo>
      </Terms>
    </off2d280d04f435e8ad65f64297220d7>
    <TaxCatchAll xmlns="a48324c4-7d20-48d3-8188-32763737222b">
      <Value>97</Value>
      <Value>113</Value>
      <Value>177</Value>
      <Value>323</Value>
      <Value>127</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Pregnancy</TermName>
          <TermId xmlns="http://schemas.microsoft.com/office/infopath/2007/PartnerControls">a57dbbbf-9a39-4c8e-9aa2-f8e97cea47b8</TermId>
        </TermInfo>
        <TermInfo xmlns="http://schemas.microsoft.com/office/infopath/2007/PartnerControls">
          <TermName xmlns="http://schemas.microsoft.com/office/infopath/2007/PartnerControls"> Nutrition</TermName>
          <TermId xmlns="http://schemas.microsoft.com/office/infopath/2007/PartnerControls">9dedf872-475c-47a0-8689-4d28a533b254</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Maternal, Child, and Adolescent Health</TermName>
          <TermId xmlns="http://schemas.microsoft.com/office/infopath/2007/PartnerControls">9f0ed868-60d0-412a-904d-9f1a17133701</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documentManagement>
</p:properti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55275B86F59A24499F4D20FD5586605D" ma:contentTypeVersion="1" ma:contentTypeDescription="Create a new document." ma:contentTypeScope="" ma:versionID="5d7e372b24cec31648ae0bce62d83650">
  <xsd:schema xmlns:xsd="http://www.w3.org/2001/XMLSchema" xmlns:xs="http://www.w3.org/2001/XMLSchema" xmlns:p="http://schemas.microsoft.com/office/2006/metadata/properties" xmlns:ns2="a48324c4-7d20-48d3-8188-32763737222b" targetNamespace="http://schemas.microsoft.com/office/2006/metadata/properties" ma:root="true" ma:fieldsID="af5e2f3b04e52bea9e5b23974cb5c17c" ns2:_="">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2F37FE-37A4-4F2A-BA11-A5E299610AEB}">
  <ds:schemaRefs>
    <ds:schemaRef ds:uri="http://schemas.microsoft.com/sharepoint/v3/contenttype/forms"/>
  </ds:schemaRefs>
</ds:datastoreItem>
</file>

<file path=customXml/itemProps2.xml><?xml version="1.0" encoding="utf-8"?>
<ds:datastoreItem xmlns:ds="http://schemas.openxmlformats.org/officeDocument/2006/customXml" ds:itemID="{7A75339F-51F0-4E73-930B-076F1BFC3F7D}">
  <ds:schemaRef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purl.org/dc/dcmitype/"/>
    <ds:schemaRef ds:uri="a48324c4-7d20-48d3-8188-32763737222b"/>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6C09996-D447-47DC-9E95-534331F82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324c4-7d20-48d3-8188-327637372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Pixel</Template>
  <TotalTime>33027</TotalTime>
  <Words>12306</Words>
  <Application>Microsoft Macintosh PowerPoint</Application>
  <PresentationFormat>On-screen Show (4:3)</PresentationFormat>
  <Paragraphs>1198</Paragraphs>
  <Slides>65</Slides>
  <Notes>65</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65</vt:i4>
      </vt:variant>
    </vt:vector>
  </HeadingPairs>
  <TitlesOfParts>
    <vt:vector size="86" baseType="lpstr">
      <vt:lpstr>Arial Black</vt:lpstr>
      <vt:lpstr>Calibri</vt:lpstr>
      <vt:lpstr>Cambria</vt:lpstr>
      <vt:lpstr>Century Gothic</vt:lpstr>
      <vt:lpstr>Courier New</vt:lpstr>
      <vt:lpstr>Georgia</vt:lpstr>
      <vt:lpstr>Helvetica</vt:lpstr>
      <vt:lpstr>Helvetica Neue</vt:lpstr>
      <vt:lpstr>Lucida Grande</vt:lpstr>
      <vt:lpstr>MS Mincho</vt:lpstr>
      <vt:lpstr>MS PGothic</vt:lpstr>
      <vt:lpstr>ＭＳ Ｐゴシック</vt:lpstr>
      <vt:lpstr>ＭＳ 明朝</vt:lpstr>
      <vt:lpstr>Symbol</vt:lpstr>
      <vt:lpstr>Times New Roman</vt:lpstr>
      <vt:lpstr>Trebuchet MS</vt:lpstr>
      <vt:lpstr>Verdana</vt:lpstr>
      <vt:lpstr>Wingdings</vt:lpstr>
      <vt:lpstr>Arial</vt:lpstr>
      <vt:lpstr>Pixel</vt:lpstr>
      <vt:lpstr>1_Pixel</vt:lpstr>
      <vt:lpstr>Instructions</vt:lpstr>
      <vt:lpstr>Improving Health Care Response to Maternal Venous Thromboembolism:  A California Quality Improvement Toolkit</vt:lpstr>
      <vt:lpstr>Maternal Venous Thromboembolism Task Force</vt:lpstr>
      <vt:lpstr>Disclaimer</vt:lpstr>
      <vt:lpstr>Presentation Topics</vt:lpstr>
      <vt:lpstr>VTE Relation to Maternal Mortality and Morbidity</vt:lpstr>
      <vt:lpstr>Venous Thromboembolism (VTE) </vt:lpstr>
      <vt:lpstr>   Virchow’s Triad  </vt:lpstr>
      <vt:lpstr>VTE and U.S. Maternal Mortality</vt:lpstr>
      <vt:lpstr> The California Pregnancy-Associated  Mortality Review (CA-PAMR)</vt:lpstr>
      <vt:lpstr>Pregnancy-Related Mortality from VTE in California: 2002-2007</vt:lpstr>
      <vt:lpstr>CA-PAMR Pregnancy-Related Deaths, Chance to Alter  Outcome by Grouped Cause of Death; 2002-2007 (N=329)</vt:lpstr>
      <vt:lpstr>Pregnancy-Related Mortality from VTE in California: 2002-2007 Significant Association with Obesity and Cesarean Delivery</vt:lpstr>
      <vt:lpstr>Maternal Mortality Associated with Pulmonary Embolism  “Tip of the Iceberg”</vt:lpstr>
      <vt:lpstr>VTE Associated Morbidity: Long-term Impacts</vt:lpstr>
      <vt:lpstr>VTE Risk Assessment:  Standard Practice for all Medical Surgical Patients </vt:lpstr>
      <vt:lpstr>VTE Prophylaxis</vt:lpstr>
      <vt:lpstr>    Council on Patient Safety In Women’s Healthcare / Alliance for Innovation on Maternal Health  Collaborative Consensus </vt:lpstr>
      <vt:lpstr>VTE Bundle</vt:lpstr>
      <vt:lpstr>Council on Patient Safety In Women’s Healthcare:   VTE Prevention Risk Assessment </vt:lpstr>
      <vt:lpstr>Summary of  VTE Risk Assessment Guidelines</vt:lpstr>
      <vt:lpstr>VTE Prevention  Risk Assessment</vt:lpstr>
      <vt:lpstr>VTE Prevention Risk Assessment  Protocol Implementation </vt:lpstr>
      <vt:lpstr>3 Levels of VTE Risk</vt:lpstr>
      <vt:lpstr>Provoked VTE  When is it Low vs. High Risk?</vt:lpstr>
      <vt:lpstr>  Thrombophilia Classification</vt:lpstr>
      <vt:lpstr>   Heparin Dosing Regimens</vt:lpstr>
      <vt:lpstr>Introduction to the VTE Toolkit</vt:lpstr>
      <vt:lpstr>VTE Taskforce Recommendations</vt:lpstr>
      <vt:lpstr>Antepartum Outpatient Prophylaxis  First Prenatal Visit</vt:lpstr>
      <vt:lpstr>Algorithm 1: First Prenatal Visit Maternal VTE Risk Assessment</vt:lpstr>
      <vt:lpstr>Antepartum Outpatient Prophylaxis First Prenatal Visit</vt:lpstr>
      <vt:lpstr>VTE Taskforce Recommendations</vt:lpstr>
      <vt:lpstr>Antepartum Non-Delivery Hospital Admission</vt:lpstr>
      <vt:lpstr>Modified PADUA Risk Assessment Model for OB</vt:lpstr>
      <vt:lpstr>Antepartum Hospital Admission</vt:lpstr>
      <vt:lpstr>Antepartum Hospital Admission</vt:lpstr>
      <vt:lpstr>Antepartum Hospital Admission</vt:lpstr>
      <vt:lpstr> Antepartum Admission  Risk Assessment (part 1) </vt:lpstr>
      <vt:lpstr> Antepartum Admission  Risk Assessment (part 2) </vt:lpstr>
      <vt:lpstr>Algorithm 2: Antepartum Hospitalization:  Maternal VTE  Risk Assessment</vt:lpstr>
      <vt:lpstr>Antepartum Hospital Admission </vt:lpstr>
      <vt:lpstr>VTE Taskforce Recommendations</vt:lpstr>
      <vt:lpstr>Birth Hospitalization</vt:lpstr>
      <vt:lpstr>VTE Pregnancy-Related Mortality  in California 2002-2007 Role of Obesity</vt:lpstr>
      <vt:lpstr>ACCP Recommendations</vt:lpstr>
      <vt:lpstr>Cesarean Birth  Major and Minor VTE Risk Factors</vt:lpstr>
      <vt:lpstr>Cesarean Birth VTE Risk Assessment and Suggested Prophylaxis</vt:lpstr>
      <vt:lpstr>Delivery Risk Assessment   Prior VTE or Thrombophilia  (most already on anticoagulation) </vt:lpstr>
      <vt:lpstr>VTE Pregnancy-Related Mortality in California: 2002-2007</vt:lpstr>
      <vt:lpstr>Vaginal Birth VTE Risk Assessment and Suggested Prophylaxis</vt:lpstr>
      <vt:lpstr>RCOG Recommendations, 1</vt:lpstr>
      <vt:lpstr>RCOG Recommendations, 2</vt:lpstr>
      <vt:lpstr>Percentage of Patients Pharmacologic Prophylaxis Guideline Comparison</vt:lpstr>
      <vt:lpstr>Pharmacologic Prophylaxis BMI &gt; 40 kg/m2 at Delivery</vt:lpstr>
      <vt:lpstr>Neuraxial Blockade and  Peripartum Anticoagulation</vt:lpstr>
      <vt:lpstr>Neuraxial Blockade and  Peripartum Anticoagulation (continued)     </vt:lpstr>
      <vt:lpstr>VTE Taskforce Recommendations</vt:lpstr>
      <vt:lpstr>Algorithm 3: Post-Discharge  Extended Duration Anticoagulation:  Maternal VTE Risk Assessment</vt:lpstr>
      <vt:lpstr>Implementation Recommendations</vt:lpstr>
      <vt:lpstr>Additonal Information</vt:lpstr>
      <vt:lpstr> Key Obstetric VTE Guidelines</vt:lpstr>
      <vt:lpstr>References Cited  (in order of presentation - 1)</vt:lpstr>
      <vt:lpstr>References Cited  (in order of presentation - 2)</vt:lpstr>
      <vt:lpstr>References Cited  (in order of presentation - 3)</vt:lpstr>
    </vt:vector>
  </TitlesOfParts>
  <Company>Stanford University</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Slideset for Improving Health Care Response to Maternal Venous Thromboembolism</dc:title>
  <dc:creator>DBingham</dc:creator>
  <cp:lastModifiedBy>Christine H Morton</cp:lastModifiedBy>
  <cp:revision>738</cp:revision>
  <cp:lastPrinted>2018-01-05T17:33:23Z</cp:lastPrinted>
  <dcterms:created xsi:type="dcterms:W3CDTF">2007-12-18T16:50:54Z</dcterms:created>
  <dcterms:modified xsi:type="dcterms:W3CDTF">2018-03-14T23:37:48Z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0x0101002CC577673628EB48993F371F1850BF7D0055275B86F59A24499F4D20FD5586605D</vt:lpwstr>
  </property>
  <property fmtid="{D5CDD505-2E9C-101B-9397-08002B2CF9AE}" pid="3" name="Content Language">
    <vt:lpwstr>97;#English|25e340a5-d50c-48d7-adc0-a905fb7bff5c</vt:lpwstr>
  </property>
  <property fmtid="{D5CDD505-2E9C-101B-9397-08002B2CF9AE}" pid="4" name="Topic">
    <vt:lpwstr>323;#Pregnancy|a57dbbbf-9a39-4c8e-9aa2-f8e97cea47b8;#177;# Nutrition|9dedf872-475c-47a0-8689-4d28a533b254</vt:lpwstr>
  </property>
  <property fmtid="{D5CDD505-2E9C-101B-9397-08002B2CF9AE}" pid="5" name="CDPH Audience">
    <vt:lpwstr>113;#Women’s Health|b35500ca-13a2-4e36-a438-e6f1a83ee180</vt:lpwstr>
  </property>
  <property fmtid="{D5CDD505-2E9C-101B-9397-08002B2CF9AE}" pid="6" name="Program">
    <vt:lpwstr>127;#Maternal, Child, and Adolescent Health|9f0ed868-60d0-412a-904d-9f1a17133701</vt:lpwstr>
  </property>
</Properties>
</file>