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ink/ink1.xml" ContentType="application/inkml+xml"/>
  <Override PartName="/ppt/notesSlides/notesSlide62.xml" ContentType="application/vnd.openxmlformats-officedocument.presentationml.notesSlide+xml"/>
  <Override PartName="/ppt/ink/ink2.xml" ContentType="application/inkml+xml"/>
  <Override PartName="/ppt/ink/ink3.xml" ContentType="application/inkml+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Lst>
  <p:notesMasterIdLst>
    <p:notesMasterId r:id="rId83"/>
  </p:notesMasterIdLst>
  <p:handoutMasterIdLst>
    <p:handoutMasterId r:id="rId84"/>
  </p:handoutMasterIdLst>
  <p:sldIdLst>
    <p:sldId id="260" r:id="rId2"/>
    <p:sldId id="596" r:id="rId3"/>
    <p:sldId id="607" r:id="rId4"/>
    <p:sldId id="567" r:id="rId5"/>
    <p:sldId id="514" r:id="rId6"/>
    <p:sldId id="1658" r:id="rId7"/>
    <p:sldId id="605" r:id="rId8"/>
    <p:sldId id="587" r:id="rId9"/>
    <p:sldId id="541" r:id="rId10"/>
    <p:sldId id="503" r:id="rId11"/>
    <p:sldId id="1659" r:id="rId12"/>
    <p:sldId id="510" r:id="rId13"/>
    <p:sldId id="610" r:id="rId14"/>
    <p:sldId id="568" r:id="rId15"/>
    <p:sldId id="515" r:id="rId16"/>
    <p:sldId id="513" r:id="rId17"/>
    <p:sldId id="574" r:id="rId18"/>
    <p:sldId id="526" r:id="rId19"/>
    <p:sldId id="578" r:id="rId20"/>
    <p:sldId id="579" r:id="rId21"/>
    <p:sldId id="617" r:id="rId22"/>
    <p:sldId id="575" r:id="rId23"/>
    <p:sldId id="618" r:id="rId24"/>
    <p:sldId id="559" r:id="rId25"/>
    <p:sldId id="624" r:id="rId26"/>
    <p:sldId id="385" r:id="rId27"/>
    <p:sldId id="502" r:id="rId28"/>
    <p:sldId id="387" r:id="rId29"/>
    <p:sldId id="369" r:id="rId30"/>
    <p:sldId id="543" r:id="rId31"/>
    <p:sldId id="374" r:id="rId32"/>
    <p:sldId id="608" r:id="rId33"/>
    <p:sldId id="576" r:id="rId34"/>
    <p:sldId id="299" r:id="rId35"/>
    <p:sldId id="335" r:id="rId36"/>
    <p:sldId id="1661" r:id="rId37"/>
    <p:sldId id="360" r:id="rId38"/>
    <p:sldId id="626" r:id="rId39"/>
    <p:sldId id="417" r:id="rId40"/>
    <p:sldId id="619" r:id="rId41"/>
    <p:sldId id="522" r:id="rId42"/>
    <p:sldId id="357" r:id="rId43"/>
    <p:sldId id="388" r:id="rId44"/>
    <p:sldId id="312" r:id="rId45"/>
    <p:sldId id="523" r:id="rId46"/>
    <p:sldId id="332" r:id="rId47"/>
    <p:sldId id="569" r:id="rId48"/>
    <p:sldId id="570" r:id="rId49"/>
    <p:sldId id="571" r:id="rId50"/>
    <p:sldId id="304" r:id="rId51"/>
    <p:sldId id="323" r:id="rId52"/>
    <p:sldId id="271" r:id="rId53"/>
    <p:sldId id="548" r:id="rId54"/>
    <p:sldId id="563" r:id="rId55"/>
    <p:sldId id="628" r:id="rId56"/>
    <p:sldId id="564" r:id="rId57"/>
    <p:sldId id="536" r:id="rId58"/>
    <p:sldId id="627" r:id="rId59"/>
    <p:sldId id="542" r:id="rId60"/>
    <p:sldId id="616" r:id="rId61"/>
    <p:sldId id="577" r:id="rId62"/>
    <p:sldId id="581" r:id="rId63"/>
    <p:sldId id="582" r:id="rId64"/>
    <p:sldId id="352" r:id="rId65"/>
    <p:sldId id="572" r:id="rId66"/>
    <p:sldId id="386" r:id="rId67"/>
    <p:sldId id="580" r:id="rId68"/>
    <p:sldId id="1660" r:id="rId69"/>
    <p:sldId id="611" r:id="rId70"/>
    <p:sldId id="566" r:id="rId71"/>
    <p:sldId id="545" r:id="rId72"/>
    <p:sldId id="615" r:id="rId73"/>
    <p:sldId id="565" r:id="rId74"/>
    <p:sldId id="553" r:id="rId75"/>
    <p:sldId id="589" r:id="rId76"/>
    <p:sldId id="590" r:id="rId77"/>
    <p:sldId id="591" r:id="rId78"/>
    <p:sldId id="592" r:id="rId79"/>
    <p:sldId id="593" r:id="rId80"/>
    <p:sldId id="263" r:id="rId81"/>
    <p:sldId id="268" r:id="rId82"/>
  </p:sldIdLst>
  <p:sldSz cx="12192000" cy="6858000"/>
  <p:notesSz cx="9363075" cy="7077075"/>
  <p:custDataLst>
    <p:tags r:id="rId85"/>
  </p:custDataLst>
  <p:defaultTex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Trial" initials="JT" lastIdx="1" clrIdx="0">
    <p:extLst>
      <p:ext uri="{19B8F6BF-5375-455C-9EA6-DF929625EA0E}">
        <p15:presenceInfo xmlns:p15="http://schemas.microsoft.com/office/powerpoint/2012/main" userId="635924d02a711431" providerId="Windows Live"/>
      </p:ext>
    </p:extLst>
  </p:cmAuthor>
  <p:cmAuthor id="2" name="Valerie Cape" initials="VC" lastIdx="2" clrIdx="1">
    <p:extLst>
      <p:ext uri="{19B8F6BF-5375-455C-9EA6-DF929625EA0E}">
        <p15:presenceInfo xmlns:p15="http://schemas.microsoft.com/office/powerpoint/2012/main" userId="S::vcape@stanford.edu::8cb74354-1a91-41bf-927f-e34fece715d5" providerId="AD"/>
      </p:ext>
    </p:extLst>
  </p:cmAuthor>
  <p:cmAuthor id="3" name="Christa Sakowski" initials="CS" lastIdx="27" clrIdx="2">
    <p:extLst>
      <p:ext uri="{19B8F6BF-5375-455C-9EA6-DF929625EA0E}">
        <p15:presenceInfo xmlns:p15="http://schemas.microsoft.com/office/powerpoint/2012/main" userId="S::cms423@stanford.edu::65432579-44fb-4ba1-b95c-d78b7840ae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2"/>
    <a:srgbClr val="FFEDD1"/>
    <a:srgbClr val="CC6600"/>
    <a:srgbClr val="25A5AB"/>
    <a:srgbClr val="146389"/>
    <a:srgbClr val="DA6228"/>
    <a:srgbClr val="D74C2B"/>
    <a:srgbClr val="DC632C"/>
    <a:srgbClr val="E69004"/>
    <a:srgbClr val="D74D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94796" autoAdjust="0"/>
  </p:normalViewPr>
  <p:slideViewPr>
    <p:cSldViewPr snapToGrid="0">
      <p:cViewPr varScale="1">
        <p:scale>
          <a:sx n="125" d="100"/>
          <a:sy n="125" d="100"/>
        </p:scale>
        <p:origin x="160" y="2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6616"/>
    </p:cViewPr>
  </p:sorterViewPr>
  <p:notesViewPr>
    <p:cSldViewPr snapToGrid="0">
      <p:cViewPr varScale="1">
        <p:scale>
          <a:sx n="105" d="100"/>
          <a:sy n="105" d="100"/>
        </p:scale>
        <p:origin x="738"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49788974689962"/>
          <c:y val="3.1216987253393114E-2"/>
          <c:w val="0.80239379168513014"/>
          <c:h val="0.93378481629433863"/>
        </c:manualLayout>
      </c:layout>
      <c:barChart>
        <c:barDir val="bar"/>
        <c:grouping val="clustered"/>
        <c:varyColors val="0"/>
        <c:ser>
          <c:idx val="0"/>
          <c:order val="0"/>
          <c:spPr>
            <a:solidFill>
              <a:srgbClr val="10587D"/>
            </a:solidFill>
            <a:ln>
              <a:noFill/>
            </a:ln>
            <a:effectLst/>
          </c:spPr>
          <c:invertIfNegative val="0"/>
          <c:dPt>
            <c:idx val="1"/>
            <c:invertIfNegative val="0"/>
            <c:bubble3D val="0"/>
            <c:extLst>
              <c:ext xmlns:c16="http://schemas.microsoft.com/office/drawing/2014/chart" uri="{C3380CC4-5D6E-409C-BE32-E72D297353CC}">
                <c16:uniqueId val="{00000000-A4E1-B348-A630-71406A667027}"/>
              </c:ext>
            </c:extLst>
          </c:dPt>
          <c:dPt>
            <c:idx val="2"/>
            <c:invertIfNegative val="0"/>
            <c:bubble3D val="0"/>
            <c:extLst>
              <c:ext xmlns:c16="http://schemas.microsoft.com/office/drawing/2014/chart" uri="{C3380CC4-5D6E-409C-BE32-E72D297353CC}">
                <c16:uniqueId val="{00000001-A4E1-B348-A630-71406A667027}"/>
              </c:ext>
            </c:extLst>
          </c:dPt>
          <c:dPt>
            <c:idx val="3"/>
            <c:invertIfNegative val="0"/>
            <c:bubble3D val="0"/>
            <c:extLst>
              <c:ext xmlns:c16="http://schemas.microsoft.com/office/drawing/2014/chart" uri="{C3380CC4-5D6E-409C-BE32-E72D297353CC}">
                <c16:uniqueId val="{00000002-A4E1-B348-A630-71406A667027}"/>
              </c:ext>
            </c:extLst>
          </c:dPt>
          <c:dPt>
            <c:idx val="4"/>
            <c:invertIfNegative val="0"/>
            <c:bubble3D val="0"/>
            <c:extLst>
              <c:ext xmlns:c16="http://schemas.microsoft.com/office/drawing/2014/chart" uri="{C3380CC4-5D6E-409C-BE32-E72D297353CC}">
                <c16:uniqueId val="{00000003-A4E1-B348-A630-71406A667027}"/>
              </c:ext>
            </c:extLst>
          </c:dPt>
          <c:dPt>
            <c:idx val="5"/>
            <c:invertIfNegative val="0"/>
            <c:bubble3D val="0"/>
            <c:extLst>
              <c:ext xmlns:c16="http://schemas.microsoft.com/office/drawing/2014/chart" uri="{C3380CC4-5D6E-409C-BE32-E72D297353CC}">
                <c16:uniqueId val="{00000004-A4E1-B348-A630-71406A667027}"/>
              </c:ext>
            </c:extLst>
          </c:dPt>
          <c:dPt>
            <c:idx val="6"/>
            <c:invertIfNegative val="0"/>
            <c:bubble3D val="0"/>
            <c:extLst>
              <c:ext xmlns:c16="http://schemas.microsoft.com/office/drawing/2014/chart" uri="{C3380CC4-5D6E-409C-BE32-E72D297353CC}">
                <c16:uniqueId val="{00000005-A4E1-B348-A630-71406A667027}"/>
              </c:ext>
            </c:extLst>
          </c:dPt>
          <c:dPt>
            <c:idx val="7"/>
            <c:invertIfNegative val="0"/>
            <c:bubble3D val="0"/>
            <c:extLst>
              <c:ext xmlns:c16="http://schemas.microsoft.com/office/drawing/2014/chart" uri="{C3380CC4-5D6E-409C-BE32-E72D297353CC}">
                <c16:uniqueId val="{00000006-A4E1-B348-A630-71406A667027}"/>
              </c:ext>
            </c:extLst>
          </c:dPt>
          <c:dPt>
            <c:idx val="8"/>
            <c:invertIfNegative val="0"/>
            <c:bubble3D val="0"/>
            <c:extLst>
              <c:ext xmlns:c16="http://schemas.microsoft.com/office/drawing/2014/chart" uri="{C3380CC4-5D6E-409C-BE32-E72D297353CC}">
                <c16:uniqueId val="{00000007-A4E1-B348-A630-71406A667027}"/>
              </c:ext>
            </c:extLst>
          </c:dPt>
          <c:dLbls>
            <c:dLbl>
              <c:idx val="0"/>
              <c:layout>
                <c:manualLayout>
                  <c:x val="7.6191085642978605E-3"/>
                  <c:y val="5.67528774155712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E1-B348-A630-71406A667027}"/>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E1-B348-A630-71406A667027}"/>
                </c:ext>
              </c:extLst>
            </c:dLbl>
            <c:dLbl>
              <c:idx val="2"/>
              <c:layout>
                <c:manualLayout>
                  <c:x val="1.4207087770730824E-3"/>
                  <c:y val="-5.6752877415573314E-3"/>
                </c:manualLayout>
              </c:layout>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4E1-B348-A630-71406A667027}"/>
                </c:ext>
              </c:extLst>
            </c:dLbl>
            <c:dLbl>
              <c:idx val="3"/>
              <c:layout>
                <c:manualLayout>
                  <c:x val="1.8881165903589282E-2"/>
                  <c:y val="-2.8376438707787177E-3"/>
                </c:manualLayout>
              </c:layout>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4E1-B348-A630-71406A667027}"/>
                </c:ext>
              </c:extLst>
            </c:dLbl>
            <c:dLbl>
              <c:idx val="4"/>
              <c:layout>
                <c:manualLayout>
                  <c:x val="1.2531908766674298E-2"/>
                  <c:y val="-1.0404573998328231E-16"/>
                </c:manualLayout>
              </c:layout>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4E1-B348-A630-71406A667027}"/>
                </c:ext>
              </c:extLst>
            </c:dLbl>
            <c:dLbl>
              <c:idx val="5"/>
              <c:layout>
                <c:manualLayout>
                  <c:x val="4.4444799958404868E-3"/>
                  <c:y val="2.8376438707785616E-3"/>
                </c:manualLayout>
              </c:layout>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4E1-B348-A630-71406A667027}"/>
                </c:ext>
              </c:extLst>
            </c:dLbl>
            <c:dLbl>
              <c:idx val="6"/>
              <c:layout>
                <c:manualLayout>
                  <c:x val="2.8571657116117414E-3"/>
                  <c:y val="-2.83764387077861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E1-B348-A630-71406A667027}"/>
                </c:ext>
              </c:extLst>
            </c:dLbl>
            <c:dLbl>
              <c:idx val="7"/>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4E1-B348-A630-71406A667027}"/>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E1-B348-A630-71406A667027}"/>
                </c:ext>
              </c:extLst>
            </c:dLbl>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4 PR COD % distribut'!$O$3:$O$11</c:f>
              <c:strCache>
                <c:ptCount val="9"/>
                <c:pt idx="0">
                  <c:v>Other (n=58)</c:v>
                </c:pt>
                <c:pt idx="1">
                  <c:v>Anes (n=7)</c:v>
                </c:pt>
                <c:pt idx="2">
                  <c:v>CVA (n=16)</c:v>
                </c:pt>
                <c:pt idx="3">
                  <c:v>AFE (n=41)</c:v>
                </c:pt>
                <c:pt idx="4">
                  <c:v>TPE (n=43)</c:v>
                </c:pt>
                <c:pt idx="5">
                  <c:v>HDP (n=80)</c:v>
                </c:pt>
                <c:pt idx="6">
                  <c:v>Hem (n=88)</c:v>
                </c:pt>
                <c:pt idx="7">
                  <c:v>Sepsis (n=104)</c:v>
                </c:pt>
                <c:pt idx="8">
                  <c:v>CVD (n=167)</c:v>
                </c:pt>
              </c:strCache>
            </c:strRef>
          </c:cat>
          <c:val>
            <c:numRef>
              <c:f>'Figure 4 PR COD % distribut'!$P$3:$P$11</c:f>
              <c:numCache>
                <c:formatCode>0%</c:formatCode>
                <c:ptCount val="9"/>
                <c:pt idx="0">
                  <c:v>9.9000000000000005E-2</c:v>
                </c:pt>
                <c:pt idx="1">
                  <c:v>1.2E-2</c:v>
                </c:pt>
                <c:pt idx="2">
                  <c:v>2.5999999999999999E-2</c:v>
                </c:pt>
                <c:pt idx="3">
                  <c:v>6.8000000000000005E-2</c:v>
                </c:pt>
                <c:pt idx="4">
                  <c:v>7.0000000000000007E-2</c:v>
                </c:pt>
                <c:pt idx="5">
                  <c:v>0.13200000000000001</c:v>
                </c:pt>
                <c:pt idx="6">
                  <c:v>0.14599999999999999</c:v>
                </c:pt>
                <c:pt idx="7">
                  <c:v>0.17199999999999999</c:v>
                </c:pt>
                <c:pt idx="8">
                  <c:v>0.27500000000000002</c:v>
                </c:pt>
              </c:numCache>
            </c:numRef>
          </c:val>
          <c:extLst>
            <c:ext xmlns:c16="http://schemas.microsoft.com/office/drawing/2014/chart" uri="{C3380CC4-5D6E-409C-BE32-E72D297353CC}">
              <c16:uniqueId val="{00000009-A4E1-B348-A630-71406A667027}"/>
            </c:ext>
          </c:extLst>
        </c:ser>
        <c:dLbls>
          <c:dLblPos val="outEnd"/>
          <c:showLegendKey val="0"/>
          <c:showVal val="1"/>
          <c:showCatName val="0"/>
          <c:showSerName val="0"/>
          <c:showPercent val="0"/>
          <c:showBubbleSize val="0"/>
        </c:dLbls>
        <c:gapWidth val="50"/>
        <c:axId val="1094969456"/>
        <c:axId val="1016655552"/>
      </c:barChart>
      <c:catAx>
        <c:axId val="1094969456"/>
        <c:scaling>
          <c:orientation val="minMax"/>
        </c:scaling>
        <c:delete val="0"/>
        <c:axPos val="l"/>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vert="horz"/>
          <a:lstStyle/>
          <a:p>
            <a:pPr>
              <a:defRPr/>
            </a:pPr>
            <a:endParaRPr lang="en-US"/>
          </a:p>
        </c:txPr>
        <c:crossAx val="1016655552"/>
        <c:crosses val="autoZero"/>
        <c:auto val="1"/>
        <c:lblAlgn val="ctr"/>
        <c:lblOffset val="100"/>
        <c:noMultiLvlLbl val="0"/>
      </c:catAx>
      <c:valAx>
        <c:axId val="1016655552"/>
        <c:scaling>
          <c:orientation val="minMax"/>
        </c:scaling>
        <c:delete val="1"/>
        <c:axPos val="b"/>
        <c:numFmt formatCode="0%" sourceLinked="1"/>
        <c:majorTickMark val="out"/>
        <c:minorTickMark val="none"/>
        <c:tickLblPos val="nextTo"/>
        <c:crossAx val="109496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'Figure 6B - COD x Timing'!$B$20</c:f>
              <c:strCache>
                <c:ptCount val="1"/>
                <c:pt idx="0">
                  <c:v>Pregnant</c:v>
                </c:pt>
              </c:strCache>
            </c:strRef>
          </c:tx>
          <c:spPr>
            <a:solidFill>
              <a:srgbClr val="10587D"/>
            </a:solidFill>
            <a:ln>
              <a:noFill/>
            </a:ln>
            <a:effectLst/>
          </c:spPr>
          <c:invertIfNegative val="0"/>
          <c:dLbls>
            <c:dLbl>
              <c:idx val="0"/>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7F-0047-8DAC-CF625EA47AB2}"/>
                </c:ext>
              </c:extLst>
            </c:dLbl>
            <c:dLbl>
              <c:idx val="1"/>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87F-0047-8DAC-CF625EA47AB2}"/>
                </c:ext>
              </c:extLst>
            </c:dLbl>
            <c:dLbl>
              <c:idx val="2"/>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87F-0047-8DAC-CF625EA47AB2}"/>
                </c:ext>
              </c:extLst>
            </c:dLbl>
            <c:dLbl>
              <c:idx val="3"/>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87F-0047-8DAC-CF625EA47AB2}"/>
                </c:ext>
              </c:extLst>
            </c:dLbl>
            <c:dLbl>
              <c:idx val="4"/>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87F-0047-8DAC-CF625EA47AB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6B - COD x Timing'!$A$21:$A$25</c:f>
              <c:strCache>
                <c:ptCount val="5"/>
                <c:pt idx="0">
                  <c:v>CVD (n=167)</c:v>
                </c:pt>
                <c:pt idx="1">
                  <c:v>Sepsis (n=104)</c:v>
                </c:pt>
                <c:pt idx="2">
                  <c:v>Hem (n=88)</c:v>
                </c:pt>
                <c:pt idx="3">
                  <c:v>HDP (n=80)</c:v>
                </c:pt>
                <c:pt idx="4">
                  <c:v>TPE (n=43)</c:v>
                </c:pt>
              </c:strCache>
            </c:strRef>
          </c:cat>
          <c:val>
            <c:numRef>
              <c:f>'Figure 6B - COD x Timing'!$B$21:$B$25</c:f>
              <c:numCache>
                <c:formatCode>0%</c:formatCode>
                <c:ptCount val="5"/>
                <c:pt idx="0">
                  <c:v>5.2631578947368418E-2</c:v>
                </c:pt>
                <c:pt idx="1">
                  <c:v>1.9736842105263157E-2</c:v>
                </c:pt>
                <c:pt idx="2">
                  <c:v>2.4671052631578948E-2</c:v>
                </c:pt>
                <c:pt idx="3">
                  <c:v>9.8684210526315784E-3</c:v>
                </c:pt>
                <c:pt idx="4">
                  <c:v>3.2894736842105261E-2</c:v>
                </c:pt>
              </c:numCache>
            </c:numRef>
          </c:val>
          <c:extLst>
            <c:ext xmlns:c16="http://schemas.microsoft.com/office/drawing/2014/chart" uri="{C3380CC4-5D6E-409C-BE32-E72D297353CC}">
              <c16:uniqueId val="{00000005-987F-0047-8DAC-CF625EA47AB2}"/>
            </c:ext>
          </c:extLst>
        </c:ser>
        <c:ser>
          <c:idx val="1"/>
          <c:order val="1"/>
          <c:tx>
            <c:strRef>
              <c:f>'Figure 6B - COD x Timing'!$C$20</c:f>
              <c:strCache>
                <c:ptCount val="1"/>
                <c:pt idx="0">
                  <c:v>0-6 days</c:v>
                </c:pt>
              </c:strCache>
            </c:strRef>
          </c:tx>
          <c:spPr>
            <a:solidFill>
              <a:srgbClr val="588AA4"/>
            </a:solidFill>
            <a:ln>
              <a:noFill/>
            </a:ln>
            <a:effectLst/>
          </c:spPr>
          <c:invertIfNegative val="0"/>
          <c:dLbls>
            <c:dLbl>
              <c:idx val="0"/>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87F-0047-8DAC-CF625EA47AB2}"/>
                </c:ext>
              </c:extLst>
            </c:dLbl>
            <c:dLbl>
              <c:idx val="1"/>
              <c:tx>
                <c:rich>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r>
                      <a:rPr lang="en-US" sz="1300"/>
                      <a:t>38%</a:t>
                    </a:r>
                  </a:p>
                </c:rich>
              </c:tx>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87F-0047-8DAC-CF625EA47AB2}"/>
                </c:ext>
              </c:extLst>
            </c:dLbl>
            <c:dLbl>
              <c:idx val="2"/>
              <c:tx>
                <c:rich>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r>
                      <a:rPr lang="en-US" sz="1300"/>
                      <a:t>76%</a:t>
                    </a:r>
                  </a:p>
                </c:rich>
              </c:tx>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87F-0047-8DAC-CF625EA47AB2}"/>
                </c:ext>
              </c:extLst>
            </c:dLbl>
            <c:dLbl>
              <c:idx val="3"/>
              <c:tx>
                <c:rich>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r>
                      <a:rPr lang="en-US" sz="1300"/>
                      <a:t>63%</a:t>
                    </a:r>
                  </a:p>
                </c:rich>
              </c:tx>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87F-0047-8DAC-CF625EA47AB2}"/>
                </c:ext>
              </c:extLst>
            </c:dLbl>
            <c:dLbl>
              <c:idx val="4"/>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87F-0047-8DAC-CF625EA47AB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6B - COD x Timing'!$A$21:$A$25</c:f>
              <c:strCache>
                <c:ptCount val="5"/>
                <c:pt idx="0">
                  <c:v>CVD (n=167)</c:v>
                </c:pt>
                <c:pt idx="1">
                  <c:v>Sepsis (n=104)</c:v>
                </c:pt>
                <c:pt idx="2">
                  <c:v>Hem (n=88)</c:v>
                </c:pt>
                <c:pt idx="3">
                  <c:v>HDP (n=80)</c:v>
                </c:pt>
                <c:pt idx="4">
                  <c:v>TPE (n=43)</c:v>
                </c:pt>
              </c:strCache>
            </c:strRef>
          </c:cat>
          <c:val>
            <c:numRef>
              <c:f>'Figure 6B - COD x Timing'!$C$21:$C$25</c:f>
              <c:numCache>
                <c:formatCode>0%</c:formatCode>
                <c:ptCount val="5"/>
                <c:pt idx="0">
                  <c:v>6.5789473684210523E-2</c:v>
                </c:pt>
                <c:pt idx="1">
                  <c:v>6.5789473684210523E-2</c:v>
                </c:pt>
                <c:pt idx="2">
                  <c:v>0.11019736842105263</c:v>
                </c:pt>
                <c:pt idx="3">
                  <c:v>8.2236842105263164E-2</c:v>
                </c:pt>
                <c:pt idx="4">
                  <c:v>1.9736842105263157E-2</c:v>
                </c:pt>
              </c:numCache>
            </c:numRef>
          </c:val>
          <c:extLst>
            <c:ext xmlns:c16="http://schemas.microsoft.com/office/drawing/2014/chart" uri="{C3380CC4-5D6E-409C-BE32-E72D297353CC}">
              <c16:uniqueId val="{0000000B-987F-0047-8DAC-CF625EA47AB2}"/>
            </c:ext>
          </c:extLst>
        </c:ser>
        <c:ser>
          <c:idx val="2"/>
          <c:order val="2"/>
          <c:tx>
            <c:strRef>
              <c:f>'Figure 6B - COD x Timing'!$D$20</c:f>
              <c:strCache>
                <c:ptCount val="1"/>
                <c:pt idx="0">
                  <c:v>7-42 days</c:v>
                </c:pt>
              </c:strCache>
            </c:strRef>
          </c:tx>
          <c:spPr>
            <a:solidFill>
              <a:srgbClr val="B7CDD8"/>
            </a:solidFill>
            <a:ln>
              <a:noFill/>
            </a:ln>
            <a:effectLst/>
          </c:spPr>
          <c:invertIfNegative val="0"/>
          <c:dLbls>
            <c:dLbl>
              <c:idx val="0"/>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87F-0047-8DAC-CF625EA47AB2}"/>
                </c:ext>
              </c:extLst>
            </c:dLbl>
            <c:dLbl>
              <c:idx val="1"/>
              <c:tx>
                <c:rich>
                  <a:bodyPr rot="0" spcFirstLastPara="1" vertOverflow="ellipsis" vert="horz" wrap="square" lIns="38100" tIns="19050" rIns="38100" bIns="19050" anchor="ctr" anchorCtr="1">
                    <a:spAutoFit/>
                  </a:bodyPr>
                  <a:lstStyle/>
                  <a:p>
                    <a:pPr>
                      <a:defRPr sz="1300" b="0" i="0" u="none" strike="noStrike" kern="1200" baseline="0">
                        <a:solidFill>
                          <a:schemeClr val="tx1">
                            <a:lumMod val="75000"/>
                          </a:schemeClr>
                        </a:solidFill>
                        <a:latin typeface="+mn-lt"/>
                        <a:ea typeface="+mn-ea"/>
                        <a:cs typeface="+mn-cs"/>
                      </a:defRPr>
                    </a:pPr>
                    <a:r>
                      <a:rPr lang="en-US" sz="1300">
                        <a:solidFill>
                          <a:schemeClr val="tx1">
                            <a:lumMod val="75000"/>
                          </a:schemeClr>
                        </a:solidFill>
                      </a:rPr>
                      <a:t>39%</a:t>
                    </a:r>
                  </a:p>
                </c:rich>
              </c:tx>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87F-0047-8DAC-CF625EA47AB2}"/>
                </c:ext>
              </c:extLst>
            </c:dLbl>
            <c:dLbl>
              <c:idx val="2"/>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87F-0047-8DAC-CF625EA47AB2}"/>
                </c:ext>
              </c:extLst>
            </c:dLbl>
            <c:dLbl>
              <c:idx val="3"/>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987F-0047-8DAC-CF625EA47AB2}"/>
                </c:ext>
              </c:extLst>
            </c:dLbl>
            <c:dLbl>
              <c:idx val="4"/>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87F-0047-8DAC-CF625EA47AB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6B - COD x Timing'!$A$21:$A$25</c:f>
              <c:strCache>
                <c:ptCount val="5"/>
                <c:pt idx="0">
                  <c:v>CVD (n=167)</c:v>
                </c:pt>
                <c:pt idx="1">
                  <c:v>Sepsis (n=104)</c:v>
                </c:pt>
                <c:pt idx="2">
                  <c:v>Hem (n=88)</c:v>
                </c:pt>
                <c:pt idx="3">
                  <c:v>HDP (n=80)</c:v>
                </c:pt>
                <c:pt idx="4">
                  <c:v>TPE (n=43)</c:v>
                </c:pt>
              </c:strCache>
            </c:strRef>
          </c:cat>
          <c:val>
            <c:numRef>
              <c:f>'Figure 6B - COD x Timing'!$D$21:$D$25</c:f>
              <c:numCache>
                <c:formatCode>0%</c:formatCode>
                <c:ptCount val="5"/>
                <c:pt idx="0">
                  <c:v>6.5789473684210523E-2</c:v>
                </c:pt>
                <c:pt idx="1">
                  <c:v>6.7434210526315791E-2</c:v>
                </c:pt>
                <c:pt idx="2">
                  <c:v>9.8684210526315784E-3</c:v>
                </c:pt>
                <c:pt idx="3">
                  <c:v>3.6184210526315791E-2</c:v>
                </c:pt>
                <c:pt idx="4">
                  <c:v>1.1513157894736841E-2</c:v>
                </c:pt>
              </c:numCache>
            </c:numRef>
          </c:val>
          <c:extLst>
            <c:ext xmlns:c16="http://schemas.microsoft.com/office/drawing/2014/chart" uri="{C3380CC4-5D6E-409C-BE32-E72D297353CC}">
              <c16:uniqueId val="{00000011-987F-0047-8DAC-CF625EA47AB2}"/>
            </c:ext>
          </c:extLst>
        </c:ser>
        <c:ser>
          <c:idx val="3"/>
          <c:order val="3"/>
          <c:tx>
            <c:strRef>
              <c:f>'Figure 6B - COD x Timing'!$E$20</c:f>
              <c:strCache>
                <c:ptCount val="1"/>
                <c:pt idx="0">
                  <c:v>43-365 days</c:v>
                </c:pt>
              </c:strCache>
            </c:strRef>
          </c:tx>
          <c:spPr>
            <a:solidFill>
              <a:srgbClr val="FFFFFF">
                <a:lumMod val="85000"/>
              </a:srgbClr>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300" b="0" i="0" u="none" strike="noStrike" kern="1200" baseline="0">
                        <a:solidFill>
                          <a:schemeClr val="tx1">
                            <a:lumMod val="75000"/>
                          </a:schemeClr>
                        </a:solidFill>
                        <a:latin typeface="+mn-lt"/>
                        <a:ea typeface="+mn-ea"/>
                        <a:cs typeface="+mn-cs"/>
                      </a:defRPr>
                    </a:pPr>
                    <a:r>
                      <a:rPr lang="en-US" sz="1300">
                        <a:solidFill>
                          <a:schemeClr val="tx1">
                            <a:lumMod val="75000"/>
                          </a:schemeClr>
                        </a:solidFill>
                      </a:rPr>
                      <a:t>33%</a:t>
                    </a:r>
                  </a:p>
                </c:rich>
              </c:tx>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987F-0047-8DAC-CF625EA47AB2}"/>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987F-0047-8DAC-CF625EA47AB2}"/>
                </c:ext>
              </c:extLst>
            </c:dLbl>
            <c:dLbl>
              <c:idx val="2"/>
              <c:delete val="1"/>
              <c:extLst>
                <c:ext xmlns:c15="http://schemas.microsoft.com/office/drawing/2012/chart" uri="{CE6537A1-D6FC-4f65-9D91-7224C49458BB}"/>
                <c:ext xmlns:c16="http://schemas.microsoft.com/office/drawing/2014/chart" uri="{C3380CC4-5D6E-409C-BE32-E72D297353CC}">
                  <c16:uniqueId val="{00000014-987F-0047-8DAC-CF625EA47AB2}"/>
                </c:ext>
              </c:extLst>
            </c:dLbl>
            <c:dLbl>
              <c:idx val="3"/>
              <c:layout>
                <c:manualLayout>
                  <c:x val="2.2405375728510694E-2"/>
                  <c:y val="3.8740544894783802E-7"/>
                </c:manualLayout>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87F-0047-8DAC-CF625EA47AB2}"/>
                </c:ext>
              </c:extLst>
            </c:dLbl>
            <c:dLbl>
              <c:idx val="4"/>
              <c:layout>
                <c:manualLayout>
                  <c:x val="2.5662221304577692E-2"/>
                  <c:y val="7.7481089771527635E-7"/>
                </c:manualLayout>
              </c:layout>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987F-0047-8DAC-CF625EA47AB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6B - COD x Timing'!$A$21:$A$25</c:f>
              <c:strCache>
                <c:ptCount val="5"/>
                <c:pt idx="0">
                  <c:v>CVD (n=167)</c:v>
                </c:pt>
                <c:pt idx="1">
                  <c:v>Sepsis (n=104)</c:v>
                </c:pt>
                <c:pt idx="2">
                  <c:v>Hem (n=88)</c:v>
                </c:pt>
                <c:pt idx="3">
                  <c:v>HDP (n=80)</c:v>
                </c:pt>
                <c:pt idx="4">
                  <c:v>TPE (n=43)</c:v>
                </c:pt>
              </c:strCache>
            </c:strRef>
          </c:cat>
          <c:val>
            <c:numRef>
              <c:f>'Figure 6B - COD x Timing'!$E$21:$E$25</c:f>
              <c:numCache>
                <c:formatCode>0%</c:formatCode>
                <c:ptCount val="5"/>
                <c:pt idx="0">
                  <c:v>9.0460526315789477E-2</c:v>
                </c:pt>
                <c:pt idx="1">
                  <c:v>1.8092105263157895E-2</c:v>
                </c:pt>
                <c:pt idx="2">
                  <c:v>0</c:v>
                </c:pt>
                <c:pt idx="3">
                  <c:v>3.2894736842105261E-3</c:v>
                </c:pt>
                <c:pt idx="4">
                  <c:v>6.5789473684210523E-3</c:v>
                </c:pt>
              </c:numCache>
            </c:numRef>
          </c:val>
          <c:extLst>
            <c:ext xmlns:c16="http://schemas.microsoft.com/office/drawing/2014/chart" uri="{C3380CC4-5D6E-409C-BE32-E72D297353CC}">
              <c16:uniqueId val="{00000017-987F-0047-8DAC-CF625EA47AB2}"/>
            </c:ext>
          </c:extLst>
        </c:ser>
        <c:dLbls>
          <c:showLegendKey val="0"/>
          <c:showVal val="0"/>
          <c:showCatName val="0"/>
          <c:showSerName val="0"/>
          <c:showPercent val="0"/>
          <c:showBubbleSize val="0"/>
        </c:dLbls>
        <c:gapWidth val="50"/>
        <c:overlap val="100"/>
        <c:axId val="1862174528"/>
        <c:axId val="1859679536"/>
      </c:barChart>
      <c:catAx>
        <c:axId val="1862174528"/>
        <c:scaling>
          <c:orientation val="maxMin"/>
        </c:scaling>
        <c:delete val="0"/>
        <c:axPos val="l"/>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1859679536"/>
        <c:crosses val="autoZero"/>
        <c:auto val="1"/>
        <c:lblAlgn val="ctr"/>
        <c:lblOffset val="100"/>
        <c:noMultiLvlLbl val="0"/>
      </c:catAx>
      <c:valAx>
        <c:axId val="1859679536"/>
        <c:scaling>
          <c:orientation val="minMax"/>
        </c:scaling>
        <c:delete val="1"/>
        <c:axPos val="t"/>
        <c:numFmt formatCode="0%" sourceLinked="1"/>
        <c:majorTickMark val="none"/>
        <c:minorTickMark val="none"/>
        <c:tickLblPos val="nextTo"/>
        <c:crossAx val="1862174528"/>
        <c:crosses val="autoZero"/>
        <c:crossBetween val="between"/>
      </c:valAx>
      <c:spPr>
        <a:noFill/>
        <a:ln w="25400">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legendEntry>
      <c:layout>
        <c:manualLayout>
          <c:xMode val="edge"/>
          <c:yMode val="edge"/>
          <c:x val="0.51304461942257229"/>
          <c:y val="0.72072636048957817"/>
          <c:w val="0.4833321921716307"/>
          <c:h val="0.27623825131488294"/>
        </c:manualLayout>
      </c:layout>
      <c:overlay val="1"/>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2C9DB-76E6-2149-89AC-73299CAFB87F}"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75A0F0EB-05DA-8946-9EB0-6A09CE9C4F5D}">
      <dgm:prSet phldrT="[Text]" custT="1">
        <dgm:style>
          <a:lnRef idx="3">
            <a:schemeClr val="lt1"/>
          </a:lnRef>
          <a:fillRef idx="1">
            <a:schemeClr val="accent1"/>
          </a:fillRef>
          <a:effectRef idx="1">
            <a:schemeClr val="accent1"/>
          </a:effectRef>
          <a:fontRef idx="minor">
            <a:schemeClr val="lt1"/>
          </a:fontRef>
        </dgm:style>
      </dgm:prSet>
      <dgm:spPr>
        <a:solidFill>
          <a:srgbClr val="FFEDD1"/>
        </a:solidFill>
      </dgm:spPr>
      <dgm:t>
        <a:bodyPr/>
        <a:lstStyle/>
        <a:p>
          <a:r>
            <a:rPr lang="en-US" sz="3000" dirty="0">
              <a:solidFill>
                <a:srgbClr val="D74D2B"/>
              </a:solidFill>
              <a:latin typeface="+mn-lt"/>
              <a:cs typeface="Arial" panose="020B0604020202020204" pitchFamily="34" charset="0"/>
            </a:rPr>
            <a:t>Preeclampsia with severe features</a:t>
          </a:r>
        </a:p>
      </dgm:t>
    </dgm:pt>
    <dgm:pt modelId="{13642B4C-8E73-0F4D-AB23-7D9938C5334C}" type="parTrans" cxnId="{5148AA6B-D263-D848-9AEE-AC8CA5F74A26}">
      <dgm:prSet/>
      <dgm:spPr/>
      <dgm:t>
        <a:bodyPr/>
        <a:lstStyle/>
        <a:p>
          <a:endParaRPr lang="en-US">
            <a:latin typeface="Arial" panose="020B0604020202020204" pitchFamily="34" charset="0"/>
            <a:cs typeface="Arial" panose="020B0604020202020204" pitchFamily="34" charset="0"/>
          </a:endParaRPr>
        </a:p>
      </dgm:t>
    </dgm:pt>
    <dgm:pt modelId="{D426B00F-1382-4745-979C-837D19DEF4C0}" type="sibTrans" cxnId="{5148AA6B-D263-D848-9AEE-AC8CA5F74A26}">
      <dgm:prSet>
        <dgm:style>
          <a:lnRef idx="3">
            <a:schemeClr val="lt1"/>
          </a:lnRef>
          <a:fillRef idx="1">
            <a:schemeClr val="accent1"/>
          </a:fillRef>
          <a:effectRef idx="1">
            <a:schemeClr val="accent1"/>
          </a:effectRef>
          <a:fontRef idx="minor">
            <a:schemeClr val="lt1"/>
          </a:fontRef>
        </dgm:style>
      </dgm:prSet>
      <dgm:spPr>
        <a:solidFill>
          <a:srgbClr val="D74C2B"/>
        </a:solidFill>
      </dgm:spPr>
      <dgm:t>
        <a:bodyPr/>
        <a:lstStyle/>
        <a:p>
          <a:endParaRPr lang="en-US" dirty="0">
            <a:latin typeface="Arial" panose="020B0604020202020204" pitchFamily="34" charset="0"/>
            <a:cs typeface="Arial" panose="020B0604020202020204" pitchFamily="34" charset="0"/>
          </a:endParaRPr>
        </a:p>
      </dgm:t>
    </dgm:pt>
    <dgm:pt modelId="{09D1218B-0785-2145-B25A-DA33A0DF4667}">
      <dgm:prSet phldrT="[Text]">
        <dgm:style>
          <a:lnRef idx="3">
            <a:schemeClr val="lt1"/>
          </a:lnRef>
          <a:fillRef idx="1">
            <a:schemeClr val="accent1"/>
          </a:fillRef>
          <a:effectRef idx="1">
            <a:schemeClr val="accent1"/>
          </a:effectRef>
          <a:fontRef idx="minor">
            <a:schemeClr val="lt1"/>
          </a:fontRef>
        </dgm:style>
      </dgm:prSet>
      <dgm:spPr>
        <a:solidFill>
          <a:srgbClr val="FFEDD1"/>
        </a:solidFill>
      </dgm:spPr>
      <dgm:t>
        <a:bodyPr/>
        <a:lstStyle/>
        <a:p>
          <a:r>
            <a:rPr lang="en-US" dirty="0">
              <a:solidFill>
                <a:srgbClr val="D74D2B"/>
              </a:solidFill>
              <a:latin typeface="+mn-lt"/>
              <a:cs typeface="Arial" panose="020B0604020202020204" pitchFamily="34" charset="0"/>
            </a:rPr>
            <a:t>HELLP Syndrome</a:t>
          </a:r>
        </a:p>
      </dgm:t>
    </dgm:pt>
    <dgm:pt modelId="{C61134CA-6B9D-7743-A79E-999686C9DB9A}" type="parTrans" cxnId="{DD494493-E9D2-B347-8F45-3846D40C460F}">
      <dgm:prSet/>
      <dgm:spPr/>
      <dgm:t>
        <a:bodyPr/>
        <a:lstStyle/>
        <a:p>
          <a:endParaRPr lang="en-US">
            <a:latin typeface="Arial" panose="020B0604020202020204" pitchFamily="34" charset="0"/>
            <a:cs typeface="Arial" panose="020B0604020202020204" pitchFamily="34" charset="0"/>
          </a:endParaRPr>
        </a:p>
      </dgm:t>
    </dgm:pt>
    <dgm:pt modelId="{54A08A2D-62AB-7647-A68E-18F161F91F74}" type="sibTrans" cxnId="{DD494493-E9D2-B347-8F45-3846D40C460F}">
      <dgm:prSet>
        <dgm:style>
          <a:lnRef idx="3">
            <a:schemeClr val="lt1"/>
          </a:lnRef>
          <a:fillRef idx="1">
            <a:schemeClr val="accent1"/>
          </a:fillRef>
          <a:effectRef idx="1">
            <a:schemeClr val="accent1"/>
          </a:effectRef>
          <a:fontRef idx="minor">
            <a:schemeClr val="lt1"/>
          </a:fontRef>
        </dgm:style>
      </dgm:prSet>
      <dgm:spPr>
        <a:solidFill>
          <a:srgbClr val="D74C2B"/>
        </a:solidFill>
      </dgm:spPr>
      <dgm:t>
        <a:bodyPr/>
        <a:lstStyle/>
        <a:p>
          <a:endParaRPr lang="en-US" dirty="0">
            <a:latin typeface="Arial" panose="020B0604020202020204" pitchFamily="34" charset="0"/>
            <a:cs typeface="Arial" panose="020B0604020202020204" pitchFamily="34" charset="0"/>
          </a:endParaRPr>
        </a:p>
      </dgm:t>
    </dgm:pt>
    <dgm:pt modelId="{64EED199-284B-ED4B-A282-6D41125FE941}">
      <dgm:prSet phldrT="[Text]">
        <dgm:style>
          <a:lnRef idx="3">
            <a:schemeClr val="lt1"/>
          </a:lnRef>
          <a:fillRef idx="1">
            <a:schemeClr val="accent1"/>
          </a:fillRef>
          <a:effectRef idx="1">
            <a:schemeClr val="accent1"/>
          </a:effectRef>
          <a:fontRef idx="minor">
            <a:schemeClr val="lt1"/>
          </a:fontRef>
        </dgm:style>
      </dgm:prSet>
      <dgm:spPr>
        <a:solidFill>
          <a:srgbClr val="FFEDD1"/>
        </a:solidFill>
      </dgm:spPr>
      <dgm:t>
        <a:bodyPr/>
        <a:lstStyle/>
        <a:p>
          <a:r>
            <a:rPr lang="en-US" dirty="0">
              <a:solidFill>
                <a:srgbClr val="D74D2B"/>
              </a:solidFill>
              <a:latin typeface="+mn-lt"/>
              <a:cs typeface="Arial" panose="020B0604020202020204" pitchFamily="34" charset="0"/>
            </a:rPr>
            <a:t>Eclampsia</a:t>
          </a:r>
        </a:p>
      </dgm:t>
    </dgm:pt>
    <dgm:pt modelId="{54FA7D0D-E6C7-BE49-BB9B-946018DA68E8}" type="parTrans" cxnId="{21520156-2241-8A43-9963-3E8F768F0C82}">
      <dgm:prSet/>
      <dgm:spPr/>
      <dgm:t>
        <a:bodyPr/>
        <a:lstStyle/>
        <a:p>
          <a:endParaRPr lang="en-US">
            <a:latin typeface="Arial" panose="020B0604020202020204" pitchFamily="34" charset="0"/>
            <a:cs typeface="Arial" panose="020B0604020202020204" pitchFamily="34" charset="0"/>
          </a:endParaRPr>
        </a:p>
      </dgm:t>
    </dgm:pt>
    <dgm:pt modelId="{822A4B88-9552-A442-86C6-9A3153F4295A}" type="sibTrans" cxnId="{21520156-2241-8A43-9963-3E8F768F0C82}">
      <dgm:prSet>
        <dgm:style>
          <a:lnRef idx="3">
            <a:schemeClr val="lt1"/>
          </a:lnRef>
          <a:fillRef idx="1">
            <a:schemeClr val="accent1"/>
          </a:fillRef>
          <a:effectRef idx="1">
            <a:schemeClr val="accent1"/>
          </a:effectRef>
          <a:fontRef idx="minor">
            <a:schemeClr val="lt1"/>
          </a:fontRef>
        </dgm:style>
      </dgm:prSet>
      <dgm:spPr>
        <a:solidFill>
          <a:srgbClr val="D74C2B"/>
        </a:solidFill>
      </dgm:spPr>
      <dgm:t>
        <a:bodyPr/>
        <a:lstStyle/>
        <a:p>
          <a:endParaRPr lang="en-US" dirty="0">
            <a:latin typeface="Arial" panose="020B0604020202020204" pitchFamily="34" charset="0"/>
            <a:cs typeface="Arial" panose="020B0604020202020204" pitchFamily="34" charset="0"/>
          </a:endParaRPr>
        </a:p>
      </dgm:t>
    </dgm:pt>
    <dgm:pt modelId="{A0400FC9-9B10-ED4A-BEF3-C04BCD8F5C94}" type="pres">
      <dgm:prSet presAssocID="{F5D2C9DB-76E6-2149-89AC-73299CAFB87F}" presName="Name0" presStyleCnt="0">
        <dgm:presLayoutVars>
          <dgm:dir/>
          <dgm:resizeHandles val="exact"/>
        </dgm:presLayoutVars>
      </dgm:prSet>
      <dgm:spPr/>
    </dgm:pt>
    <dgm:pt modelId="{8C945E8A-7D92-B64F-87B5-7764EDE40CD5}" type="pres">
      <dgm:prSet presAssocID="{75A0F0EB-05DA-8946-9EB0-6A09CE9C4F5D}" presName="node" presStyleLbl="node1" presStyleIdx="0" presStyleCnt="3" custScaleX="160679" custScaleY="156384" custRadScaleRad="79364" custRadScaleInc="2958">
        <dgm:presLayoutVars>
          <dgm:bulletEnabled val="1"/>
        </dgm:presLayoutVars>
      </dgm:prSet>
      <dgm:spPr/>
    </dgm:pt>
    <dgm:pt modelId="{116857EC-6D3C-ED4C-A143-897A919D012D}" type="pres">
      <dgm:prSet presAssocID="{D426B00F-1382-4745-979C-837D19DEF4C0}" presName="sibTrans" presStyleLbl="sibTrans2D1" presStyleIdx="0" presStyleCnt="3" custAng="21335929" custLinFactNeighborX="-13280" custLinFactNeighborY="2789"/>
      <dgm:spPr/>
    </dgm:pt>
    <dgm:pt modelId="{5A21C73B-2FF3-9748-A8A5-CA26AD724AC8}" type="pres">
      <dgm:prSet presAssocID="{D426B00F-1382-4745-979C-837D19DEF4C0}" presName="connectorText" presStyleLbl="sibTrans2D1" presStyleIdx="0" presStyleCnt="3"/>
      <dgm:spPr/>
    </dgm:pt>
    <dgm:pt modelId="{895E1486-2C93-FB43-B97C-4111438FDD32}" type="pres">
      <dgm:prSet presAssocID="{09D1218B-0785-2145-B25A-DA33A0DF4667}" presName="node" presStyleLbl="node1" presStyleIdx="1" presStyleCnt="3" custRadScaleRad="100282" custRadScaleInc="462">
        <dgm:presLayoutVars>
          <dgm:bulletEnabled val="1"/>
        </dgm:presLayoutVars>
      </dgm:prSet>
      <dgm:spPr/>
    </dgm:pt>
    <dgm:pt modelId="{3D638184-90F9-1C49-9A72-F74F28D65244}" type="pres">
      <dgm:prSet presAssocID="{54A08A2D-62AB-7647-A68E-18F161F91F74}" presName="sibTrans" presStyleLbl="sibTrans2D1" presStyleIdx="1" presStyleCnt="3"/>
      <dgm:spPr/>
    </dgm:pt>
    <dgm:pt modelId="{AC099F58-B53B-5040-B9B7-08ED3F07B4AE}" type="pres">
      <dgm:prSet presAssocID="{54A08A2D-62AB-7647-A68E-18F161F91F74}" presName="connectorText" presStyleLbl="sibTrans2D1" presStyleIdx="1" presStyleCnt="3"/>
      <dgm:spPr/>
    </dgm:pt>
    <dgm:pt modelId="{3B8B0CA0-D396-D446-9314-F6B4BA6F40BA}" type="pres">
      <dgm:prSet presAssocID="{64EED199-284B-ED4B-A282-6D41125FE941}" presName="node" presStyleLbl="node1" presStyleIdx="2" presStyleCnt="3">
        <dgm:presLayoutVars>
          <dgm:bulletEnabled val="1"/>
        </dgm:presLayoutVars>
      </dgm:prSet>
      <dgm:spPr/>
    </dgm:pt>
    <dgm:pt modelId="{9C154B26-786C-094E-9E18-D1C648B2FFE6}" type="pres">
      <dgm:prSet presAssocID="{822A4B88-9552-A442-86C6-9A3153F4295A}" presName="sibTrans" presStyleLbl="sibTrans2D1" presStyleIdx="2" presStyleCnt="3"/>
      <dgm:spPr/>
    </dgm:pt>
    <dgm:pt modelId="{EC688628-401B-BB4D-BF41-F91874535DA8}" type="pres">
      <dgm:prSet presAssocID="{822A4B88-9552-A442-86C6-9A3153F4295A}" presName="connectorText" presStyleLbl="sibTrans2D1" presStyleIdx="2" presStyleCnt="3"/>
      <dgm:spPr/>
    </dgm:pt>
  </dgm:ptLst>
  <dgm:cxnLst>
    <dgm:cxn modelId="{D741181B-D633-944D-AC9C-0B6D1A1E2003}" type="presOf" srcId="{D426B00F-1382-4745-979C-837D19DEF4C0}" destId="{116857EC-6D3C-ED4C-A143-897A919D012D}" srcOrd="0" destOrd="0" presId="urn:microsoft.com/office/officeart/2005/8/layout/cycle7"/>
    <dgm:cxn modelId="{00551C34-41CC-2E49-B683-2CF59729FBA1}" type="presOf" srcId="{F5D2C9DB-76E6-2149-89AC-73299CAFB87F}" destId="{A0400FC9-9B10-ED4A-BEF3-C04BCD8F5C94}" srcOrd="0" destOrd="0" presId="urn:microsoft.com/office/officeart/2005/8/layout/cycle7"/>
    <dgm:cxn modelId="{9D69C334-648B-1841-B542-CCF91607D279}" type="presOf" srcId="{D426B00F-1382-4745-979C-837D19DEF4C0}" destId="{5A21C73B-2FF3-9748-A8A5-CA26AD724AC8}" srcOrd="1" destOrd="0" presId="urn:microsoft.com/office/officeart/2005/8/layout/cycle7"/>
    <dgm:cxn modelId="{D69DAF45-49F2-0C40-98EC-2C0ABC0D9782}" type="presOf" srcId="{75A0F0EB-05DA-8946-9EB0-6A09CE9C4F5D}" destId="{8C945E8A-7D92-B64F-87B5-7764EDE40CD5}" srcOrd="0" destOrd="0" presId="urn:microsoft.com/office/officeart/2005/8/layout/cycle7"/>
    <dgm:cxn modelId="{21520156-2241-8A43-9963-3E8F768F0C82}" srcId="{F5D2C9DB-76E6-2149-89AC-73299CAFB87F}" destId="{64EED199-284B-ED4B-A282-6D41125FE941}" srcOrd="2" destOrd="0" parTransId="{54FA7D0D-E6C7-BE49-BB9B-946018DA68E8}" sibTransId="{822A4B88-9552-A442-86C6-9A3153F4295A}"/>
    <dgm:cxn modelId="{FE75B365-8A53-1D47-BF8D-F65488042F45}" type="presOf" srcId="{54A08A2D-62AB-7647-A68E-18F161F91F74}" destId="{3D638184-90F9-1C49-9A72-F74F28D65244}" srcOrd="0" destOrd="0" presId="urn:microsoft.com/office/officeart/2005/8/layout/cycle7"/>
    <dgm:cxn modelId="{5148AA6B-D263-D848-9AEE-AC8CA5F74A26}" srcId="{F5D2C9DB-76E6-2149-89AC-73299CAFB87F}" destId="{75A0F0EB-05DA-8946-9EB0-6A09CE9C4F5D}" srcOrd="0" destOrd="0" parTransId="{13642B4C-8E73-0F4D-AB23-7D9938C5334C}" sibTransId="{D426B00F-1382-4745-979C-837D19DEF4C0}"/>
    <dgm:cxn modelId="{9477AC74-AFEA-074D-AC3B-6014FC9E33A4}" type="presOf" srcId="{54A08A2D-62AB-7647-A68E-18F161F91F74}" destId="{AC099F58-B53B-5040-B9B7-08ED3F07B4AE}" srcOrd="1" destOrd="0" presId="urn:microsoft.com/office/officeart/2005/8/layout/cycle7"/>
    <dgm:cxn modelId="{BB807C8F-8B87-244F-BD79-60D7A9D9329A}" type="presOf" srcId="{822A4B88-9552-A442-86C6-9A3153F4295A}" destId="{EC688628-401B-BB4D-BF41-F91874535DA8}" srcOrd="1" destOrd="0" presId="urn:microsoft.com/office/officeart/2005/8/layout/cycle7"/>
    <dgm:cxn modelId="{DD494493-E9D2-B347-8F45-3846D40C460F}" srcId="{F5D2C9DB-76E6-2149-89AC-73299CAFB87F}" destId="{09D1218B-0785-2145-B25A-DA33A0DF4667}" srcOrd="1" destOrd="0" parTransId="{C61134CA-6B9D-7743-A79E-999686C9DB9A}" sibTransId="{54A08A2D-62AB-7647-A68E-18F161F91F74}"/>
    <dgm:cxn modelId="{B0A389BB-E164-7244-993D-2C67DDB578F5}" type="presOf" srcId="{09D1218B-0785-2145-B25A-DA33A0DF4667}" destId="{895E1486-2C93-FB43-B97C-4111438FDD32}" srcOrd="0" destOrd="0" presId="urn:microsoft.com/office/officeart/2005/8/layout/cycle7"/>
    <dgm:cxn modelId="{1D0ADAE2-F3BF-3444-94F6-75A0880B004D}" type="presOf" srcId="{822A4B88-9552-A442-86C6-9A3153F4295A}" destId="{9C154B26-786C-094E-9E18-D1C648B2FFE6}" srcOrd="0" destOrd="0" presId="urn:microsoft.com/office/officeart/2005/8/layout/cycle7"/>
    <dgm:cxn modelId="{E784DEE4-CEC7-984B-947C-13CC643514AE}" type="presOf" srcId="{64EED199-284B-ED4B-A282-6D41125FE941}" destId="{3B8B0CA0-D396-D446-9314-F6B4BA6F40BA}" srcOrd="0" destOrd="0" presId="urn:microsoft.com/office/officeart/2005/8/layout/cycle7"/>
    <dgm:cxn modelId="{04897624-84CF-EF4F-A425-086662FF0D83}" type="presParOf" srcId="{A0400FC9-9B10-ED4A-BEF3-C04BCD8F5C94}" destId="{8C945E8A-7D92-B64F-87B5-7764EDE40CD5}" srcOrd="0" destOrd="0" presId="urn:microsoft.com/office/officeart/2005/8/layout/cycle7"/>
    <dgm:cxn modelId="{BFD155E0-C3B2-CB41-80DA-E67EDB53429E}" type="presParOf" srcId="{A0400FC9-9B10-ED4A-BEF3-C04BCD8F5C94}" destId="{116857EC-6D3C-ED4C-A143-897A919D012D}" srcOrd="1" destOrd="0" presId="urn:microsoft.com/office/officeart/2005/8/layout/cycle7"/>
    <dgm:cxn modelId="{8867ADA9-5CD0-DB43-812E-3772F94E50BC}" type="presParOf" srcId="{116857EC-6D3C-ED4C-A143-897A919D012D}" destId="{5A21C73B-2FF3-9748-A8A5-CA26AD724AC8}" srcOrd="0" destOrd="0" presId="urn:microsoft.com/office/officeart/2005/8/layout/cycle7"/>
    <dgm:cxn modelId="{5618C2A4-098E-5346-8DC7-6FBB5B00FB3A}" type="presParOf" srcId="{A0400FC9-9B10-ED4A-BEF3-C04BCD8F5C94}" destId="{895E1486-2C93-FB43-B97C-4111438FDD32}" srcOrd="2" destOrd="0" presId="urn:microsoft.com/office/officeart/2005/8/layout/cycle7"/>
    <dgm:cxn modelId="{5C9E3677-91D7-B240-8300-A82D674C42A4}" type="presParOf" srcId="{A0400FC9-9B10-ED4A-BEF3-C04BCD8F5C94}" destId="{3D638184-90F9-1C49-9A72-F74F28D65244}" srcOrd="3" destOrd="0" presId="urn:microsoft.com/office/officeart/2005/8/layout/cycle7"/>
    <dgm:cxn modelId="{5D956872-33E5-4947-987F-E64974EC7DC2}" type="presParOf" srcId="{3D638184-90F9-1C49-9A72-F74F28D65244}" destId="{AC099F58-B53B-5040-B9B7-08ED3F07B4AE}" srcOrd="0" destOrd="0" presId="urn:microsoft.com/office/officeart/2005/8/layout/cycle7"/>
    <dgm:cxn modelId="{3E87EE6A-FC49-5C4F-B6C1-F4CA89606872}" type="presParOf" srcId="{A0400FC9-9B10-ED4A-BEF3-C04BCD8F5C94}" destId="{3B8B0CA0-D396-D446-9314-F6B4BA6F40BA}" srcOrd="4" destOrd="0" presId="urn:microsoft.com/office/officeart/2005/8/layout/cycle7"/>
    <dgm:cxn modelId="{60CB39DD-282F-AE44-9381-5D6250D5EE81}" type="presParOf" srcId="{A0400FC9-9B10-ED4A-BEF3-C04BCD8F5C94}" destId="{9C154B26-786C-094E-9E18-D1C648B2FFE6}" srcOrd="5" destOrd="0" presId="urn:microsoft.com/office/officeart/2005/8/layout/cycle7"/>
    <dgm:cxn modelId="{F84D68E5-7BB4-D040-B9EC-C46BA1FADB23}" type="presParOf" srcId="{9C154B26-786C-094E-9E18-D1C648B2FFE6}" destId="{EC688628-401B-BB4D-BF41-F91874535DA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45E8A-7D92-B64F-87B5-7764EDE40CD5}">
      <dsp:nvSpPr>
        <dsp:cNvPr id="0" name=""/>
        <dsp:cNvSpPr/>
      </dsp:nvSpPr>
      <dsp:spPr>
        <a:xfrm>
          <a:off x="1702287" y="255554"/>
          <a:ext cx="3235327" cy="1574422"/>
        </a:xfrm>
        <a:prstGeom prst="roundRect">
          <a:avLst>
            <a:gd name="adj" fmla="val 10000"/>
          </a:avLst>
        </a:prstGeom>
        <a:solidFill>
          <a:srgbClr val="FFEDD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D74D2B"/>
              </a:solidFill>
              <a:latin typeface="+mn-lt"/>
              <a:cs typeface="Arial" panose="020B0604020202020204" pitchFamily="34" charset="0"/>
            </a:rPr>
            <a:t>Preeclampsia with severe features</a:t>
          </a:r>
        </a:p>
      </dsp:txBody>
      <dsp:txXfrm>
        <a:off x="1748400" y="301667"/>
        <a:ext cx="3143101" cy="1482196"/>
      </dsp:txXfrm>
    </dsp:sp>
    <dsp:sp modelId="{116857EC-6D3C-ED4C-A143-897A919D012D}">
      <dsp:nvSpPr>
        <dsp:cNvPr id="0" name=""/>
        <dsp:cNvSpPr/>
      </dsp:nvSpPr>
      <dsp:spPr>
        <a:xfrm rot="3152941">
          <a:off x="3556539" y="2258923"/>
          <a:ext cx="1047623" cy="352368"/>
        </a:xfrm>
        <a:prstGeom prst="leftRightArrow">
          <a:avLst>
            <a:gd name="adj1" fmla="val 60000"/>
            <a:gd name="adj2" fmla="val 50000"/>
          </a:avLst>
        </a:prstGeom>
        <a:solidFill>
          <a:srgbClr val="D74C2B"/>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3662249" y="2329397"/>
        <a:ext cx="836203" cy="211420"/>
      </dsp:txXfrm>
    </dsp:sp>
    <dsp:sp modelId="{895E1486-2C93-FB43-B97C-4111438FDD32}">
      <dsp:nvSpPr>
        <dsp:cNvPr id="0" name=""/>
        <dsp:cNvSpPr/>
      </dsp:nvSpPr>
      <dsp:spPr>
        <a:xfrm>
          <a:off x="3927563" y="3020583"/>
          <a:ext cx="2013534" cy="1006767"/>
        </a:xfrm>
        <a:prstGeom prst="roundRect">
          <a:avLst>
            <a:gd name="adj" fmla="val 10000"/>
          </a:avLst>
        </a:prstGeom>
        <a:solidFill>
          <a:srgbClr val="FFEDD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D74D2B"/>
              </a:solidFill>
              <a:latin typeface="+mn-lt"/>
              <a:cs typeface="Arial" panose="020B0604020202020204" pitchFamily="34" charset="0"/>
            </a:rPr>
            <a:t>HELLP Syndrome</a:t>
          </a:r>
        </a:p>
      </dsp:txBody>
      <dsp:txXfrm>
        <a:off x="3957050" y="3050070"/>
        <a:ext cx="1954560" cy="947793"/>
      </dsp:txXfrm>
    </dsp:sp>
    <dsp:sp modelId="{3D638184-90F9-1C49-9A72-F74F28D65244}">
      <dsp:nvSpPr>
        <dsp:cNvPr id="0" name=""/>
        <dsp:cNvSpPr/>
      </dsp:nvSpPr>
      <dsp:spPr>
        <a:xfrm rot="10800000">
          <a:off x="2748986" y="3347783"/>
          <a:ext cx="1047623" cy="352368"/>
        </a:xfrm>
        <a:prstGeom prst="leftRightArrow">
          <a:avLst>
            <a:gd name="adj1" fmla="val 60000"/>
            <a:gd name="adj2" fmla="val 50000"/>
          </a:avLst>
        </a:prstGeom>
        <a:solidFill>
          <a:srgbClr val="D74C2B"/>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rot="10800000">
        <a:off x="2854696" y="3418257"/>
        <a:ext cx="836203" cy="211420"/>
      </dsp:txXfrm>
    </dsp:sp>
    <dsp:sp modelId="{3B8B0CA0-D396-D446-9314-F6B4BA6F40BA}">
      <dsp:nvSpPr>
        <dsp:cNvPr id="0" name=""/>
        <dsp:cNvSpPr/>
      </dsp:nvSpPr>
      <dsp:spPr>
        <a:xfrm>
          <a:off x="604499" y="3020583"/>
          <a:ext cx="2013534" cy="1006767"/>
        </a:xfrm>
        <a:prstGeom prst="roundRect">
          <a:avLst>
            <a:gd name="adj" fmla="val 10000"/>
          </a:avLst>
        </a:prstGeom>
        <a:solidFill>
          <a:srgbClr val="FFEDD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D74D2B"/>
              </a:solidFill>
              <a:latin typeface="+mn-lt"/>
              <a:cs typeface="Arial" panose="020B0604020202020204" pitchFamily="34" charset="0"/>
            </a:rPr>
            <a:t>Eclampsia</a:t>
          </a:r>
        </a:p>
      </dsp:txBody>
      <dsp:txXfrm>
        <a:off x="633986" y="3050070"/>
        <a:ext cx="1954560" cy="947793"/>
      </dsp:txXfrm>
    </dsp:sp>
    <dsp:sp modelId="{9C154B26-786C-094E-9E18-D1C648B2FFE6}">
      <dsp:nvSpPr>
        <dsp:cNvPr id="0" name=""/>
        <dsp:cNvSpPr/>
      </dsp:nvSpPr>
      <dsp:spPr>
        <a:xfrm rot="18273199">
          <a:off x="1844067" y="2249096"/>
          <a:ext cx="1047623" cy="352368"/>
        </a:xfrm>
        <a:prstGeom prst="leftRightArrow">
          <a:avLst>
            <a:gd name="adj1" fmla="val 60000"/>
            <a:gd name="adj2" fmla="val 50000"/>
          </a:avLst>
        </a:prstGeom>
        <a:solidFill>
          <a:srgbClr val="D74C2B"/>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1949777" y="2319570"/>
        <a:ext cx="836203" cy="21142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0.30851</cdr:x>
      <cdr:y>0.88488</cdr:y>
    </cdr:from>
    <cdr:to>
      <cdr:x>0.37842</cdr:x>
      <cdr:y>0.94357</cdr:y>
    </cdr:to>
    <cdr:sp macro="" textlink="">
      <cdr:nvSpPr>
        <cdr:cNvPr id="2" name="TextBox 1">
          <a:extLst xmlns:a="http://schemas.openxmlformats.org/drawingml/2006/main">
            <a:ext uri="{FF2B5EF4-FFF2-40B4-BE49-F238E27FC236}">
              <a16:creationId xmlns:a16="http://schemas.microsoft.com/office/drawing/2014/main" id="{22AFE3D0-A67B-46E1-87DB-5D7E9B462DD9}"/>
            </a:ext>
          </a:extLst>
        </cdr:cNvPr>
        <cdr:cNvSpPr txBox="1"/>
      </cdr:nvSpPr>
      <cdr:spPr>
        <a:xfrm xmlns:a="http://schemas.openxmlformats.org/drawingml/2006/main">
          <a:off x="1933575" y="3733801"/>
          <a:ext cx="4381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0.18325</cdr:x>
      <cdr:y>0.05437</cdr:y>
    </cdr:from>
    <cdr:to>
      <cdr:x>0.6046</cdr:x>
      <cdr:y>0.12016</cdr:y>
    </cdr:to>
    <cdr:sp macro="" textlink="">
      <cdr:nvSpPr>
        <cdr:cNvPr id="5" name="TextBox 4">
          <a:extLst xmlns:a="http://schemas.openxmlformats.org/drawingml/2006/main">
            <a:ext uri="{FF2B5EF4-FFF2-40B4-BE49-F238E27FC236}">
              <a16:creationId xmlns:a16="http://schemas.microsoft.com/office/drawing/2014/main" id="{F2D17648-EC3A-45FA-843B-E9C93733705A}"/>
            </a:ext>
          </a:extLst>
        </cdr:cNvPr>
        <cdr:cNvSpPr txBox="1"/>
      </cdr:nvSpPr>
      <cdr:spPr>
        <a:xfrm xmlns:a="http://schemas.openxmlformats.org/drawingml/2006/main">
          <a:off x="1466150" y="243318"/>
          <a:ext cx="3371194" cy="29444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400" b="0" dirty="0">
              <a:solidFill>
                <a:schemeClr val="bg1"/>
              </a:solidFill>
            </a:rPr>
            <a:t>Cardiomyopathy</a:t>
          </a:r>
          <a:r>
            <a:rPr lang="en-US" sz="1200" b="0" dirty="0">
              <a:solidFill>
                <a:schemeClr val="bg1"/>
              </a:solidFill>
            </a:rPr>
            <a:t>   16%</a:t>
          </a:r>
        </a:p>
      </cdr:txBody>
    </cdr:sp>
  </cdr:relSizeAnchor>
  <cdr:absSizeAnchor xmlns:cdr="http://schemas.openxmlformats.org/drawingml/2006/chartDrawing">
    <cdr:from>
      <cdr:x>0.60572</cdr:x>
      <cdr:y>0.04717</cdr:y>
    </cdr:from>
    <cdr:ext cx="2482290" cy="305090"/>
    <cdr:sp macro="" textlink="">
      <cdr:nvSpPr>
        <cdr:cNvPr id="7" name="TextBox 6">
          <a:extLst xmlns:a="http://schemas.openxmlformats.org/drawingml/2006/main">
            <a:ext uri="{FF2B5EF4-FFF2-40B4-BE49-F238E27FC236}">
              <a16:creationId xmlns:a16="http://schemas.microsoft.com/office/drawing/2014/main" id="{7A0EBA8F-51AE-4AE5-AC4B-E8A5FBCD039F}"/>
            </a:ext>
          </a:extLst>
        </cdr:cNvPr>
        <cdr:cNvSpPr txBox="1"/>
      </cdr:nvSpPr>
      <cdr:spPr>
        <a:xfrm xmlns:a="http://schemas.openxmlformats.org/drawingml/2006/main">
          <a:off x="4846319" y="211102"/>
          <a:ext cx="2482290" cy="305090"/>
        </a:xfrm>
        <a:prstGeom xmlns:a="http://schemas.openxmlformats.org/drawingml/2006/main" prst="rect">
          <a:avLst/>
        </a:prstGeom>
        <a:solidFill xmlns:a="http://schemas.openxmlformats.org/drawingml/2006/main">
          <a:srgbClr val="588AA4"/>
        </a:solidFill>
        <a:ln xmlns:a="http://schemas.openxmlformats.org/drawingml/2006/main">
          <a:solidFill>
            <a:srgbClr val="588AA4"/>
          </a:solidFill>
        </a:ln>
      </cdr:spPr>
      <cdr:txBody>
        <a:bodyPr xmlns:a="http://schemas.openxmlformats.org/drawingml/2006/main" vertOverflow="clip" wrap="square" rtlCol="0" anchor="ctr"/>
        <a:lstStyle xmlns:a="http://schemas.openxmlformats.org/drawingml/2006/main"/>
        <a:p xmlns:a="http://schemas.openxmlformats.org/drawingml/2006/main">
          <a:r>
            <a:rPr lang="en-US" sz="1400" dirty="0">
              <a:solidFill>
                <a:schemeClr val="bg1"/>
              </a:solidFill>
            </a:rPr>
            <a:t>Other Cardiovascular 12%</a:t>
          </a:r>
        </a:p>
      </cdr:txBody>
    </cdr:sp>
  </cdr:absSizeAnchor>
  <cdr:relSizeAnchor xmlns:cdr="http://schemas.openxmlformats.org/drawingml/2006/chartDrawing">
    <cdr:from>
      <cdr:x>0.1821</cdr:x>
      <cdr:y>0.16097</cdr:y>
    </cdr:from>
    <cdr:to>
      <cdr:x>0.53188</cdr:x>
      <cdr:y>0.23105</cdr:y>
    </cdr:to>
    <cdr:sp macro="" textlink="">
      <cdr:nvSpPr>
        <cdr:cNvPr id="8" name="TextBox 7">
          <a:extLst xmlns:a="http://schemas.openxmlformats.org/drawingml/2006/main">
            <a:ext uri="{FF2B5EF4-FFF2-40B4-BE49-F238E27FC236}">
              <a16:creationId xmlns:a16="http://schemas.microsoft.com/office/drawing/2014/main" id="{C24A25D6-7932-4212-A10C-275B1251975C}"/>
            </a:ext>
          </a:extLst>
        </cdr:cNvPr>
        <cdr:cNvSpPr txBox="1"/>
      </cdr:nvSpPr>
      <cdr:spPr>
        <a:xfrm xmlns:a="http://schemas.openxmlformats.org/drawingml/2006/main">
          <a:off x="1456943" y="720408"/>
          <a:ext cx="2798567" cy="313646"/>
        </a:xfrm>
        <a:prstGeom xmlns:a="http://schemas.openxmlformats.org/drawingml/2006/main" prst="rect">
          <a:avLst/>
        </a:prstGeom>
        <a:noFill xmlns:a="http://schemas.openxmlformats.org/drawingml/2006/main"/>
      </cdr:spPr>
      <cdr:txBody>
        <a:bodyPr xmlns:a="http://schemas.openxmlformats.org/drawingml/2006/main" vertOverflow="clip" wrap="square" rtlCol="0" anchor="ctr"/>
        <a:lstStyle xmlns:a="http://schemas.openxmlformats.org/drawingml/2006/main"/>
        <a:p xmlns:a="http://schemas.openxmlformats.org/drawingml/2006/main">
          <a:r>
            <a:rPr lang="en-US" sz="1400" dirty="0">
              <a:solidFill>
                <a:schemeClr val="bg1">
                  <a:lumMod val="95000"/>
                </a:schemeClr>
              </a:solidFill>
            </a:rPr>
            <a:t>Sepsis/infection   13%</a:t>
          </a:r>
        </a:p>
      </cdr:txBody>
    </cdr:sp>
  </cdr:relSizeAnchor>
  <cdr:relSizeAnchor xmlns:cdr="http://schemas.openxmlformats.org/drawingml/2006/chartDrawing">
    <cdr:from>
      <cdr:x>0.53265</cdr:x>
      <cdr:y>0.15243</cdr:y>
    </cdr:from>
    <cdr:to>
      <cdr:x>0.64146</cdr:x>
      <cdr:y>0.22155</cdr:y>
    </cdr:to>
    <cdr:sp macro="" textlink="">
      <cdr:nvSpPr>
        <cdr:cNvPr id="9" name="TextBox 8">
          <a:extLst xmlns:a="http://schemas.openxmlformats.org/drawingml/2006/main">
            <a:ext uri="{FF2B5EF4-FFF2-40B4-BE49-F238E27FC236}">
              <a16:creationId xmlns:a16="http://schemas.microsoft.com/office/drawing/2014/main" id="{5E5BD4BD-09F2-41E1-BBB7-D504B69132CE}"/>
            </a:ext>
          </a:extLst>
        </cdr:cNvPr>
        <cdr:cNvSpPr txBox="1"/>
      </cdr:nvSpPr>
      <cdr:spPr>
        <a:xfrm xmlns:a="http://schemas.openxmlformats.org/drawingml/2006/main">
          <a:off x="4261660" y="682185"/>
          <a:ext cx="870582" cy="309382"/>
        </a:xfrm>
        <a:prstGeom xmlns:a="http://schemas.openxmlformats.org/drawingml/2006/main" prst="rect">
          <a:avLst/>
        </a:prstGeom>
        <a:solidFill xmlns:a="http://schemas.openxmlformats.org/drawingml/2006/main">
          <a:srgbClr val="588AA4"/>
        </a:solidFill>
      </cdr:spPr>
      <cdr:txBody>
        <a:bodyPr xmlns:a="http://schemas.openxmlformats.org/drawingml/2006/main" vertOverflow="clip" wrap="square" rtlCol="0" anchor="ctr"/>
        <a:lstStyle xmlns:a="http://schemas.openxmlformats.org/drawingml/2006/main"/>
        <a:p xmlns:a="http://schemas.openxmlformats.org/drawingml/2006/main">
          <a:pPr algn="l"/>
          <a:r>
            <a:rPr lang="en-US" sz="1400" dirty="0">
              <a:solidFill>
                <a:schemeClr val="bg1"/>
              </a:solidFill>
            </a:rPr>
            <a:t>H1N1</a:t>
          </a:r>
          <a:r>
            <a:rPr lang="en-US" sz="1100" dirty="0">
              <a:solidFill>
                <a:schemeClr val="bg1"/>
              </a:solidFill>
            </a:rPr>
            <a:t> 4%</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1"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643075" name="Rectangle 3"/>
          <p:cNvSpPr>
            <a:spLocks noGrp="1" noChangeArrowheads="1"/>
          </p:cNvSpPr>
          <p:nvPr>
            <p:ph type="dt" sz="quarter" idx="1"/>
          </p:nvPr>
        </p:nvSpPr>
        <p:spPr bwMode="auto">
          <a:xfrm>
            <a:off x="5303505"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defTabSz="939411" eaLnBrk="1" hangingPunct="1">
              <a:defRPr sz="1200">
                <a:latin typeface="Arial" pitchFamily="4" charset="0"/>
                <a:ea typeface="+mn-ea"/>
                <a:cs typeface="+mn-cs"/>
              </a:defRPr>
            </a:lvl1pPr>
          </a:lstStyle>
          <a:p>
            <a:pPr>
              <a:defRPr/>
            </a:pPr>
            <a:endParaRPr lang="en-US" dirty="0"/>
          </a:p>
        </p:txBody>
      </p:sp>
      <p:sp>
        <p:nvSpPr>
          <p:cNvPr id="643076" name="Rectangle 4"/>
          <p:cNvSpPr>
            <a:spLocks noGrp="1" noChangeArrowheads="1"/>
          </p:cNvSpPr>
          <p:nvPr>
            <p:ph type="ftr" sz="quarter" idx="2"/>
          </p:nvPr>
        </p:nvSpPr>
        <p:spPr bwMode="auto">
          <a:xfrm>
            <a:off x="1"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643077" name="Rectangle 5"/>
          <p:cNvSpPr>
            <a:spLocks noGrp="1" noChangeArrowheads="1"/>
          </p:cNvSpPr>
          <p:nvPr>
            <p:ph type="sldNum" sz="quarter" idx="3"/>
          </p:nvPr>
        </p:nvSpPr>
        <p:spPr bwMode="auto">
          <a:xfrm>
            <a:off x="5303505"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defTabSz="939411" eaLnBrk="1" hangingPunct="1">
              <a:defRPr sz="1200"/>
            </a:lvl1pPr>
          </a:lstStyle>
          <a:p>
            <a:fld id="{E7E92CF9-7285-F844-B8C3-E8AC67ECD420}" type="slidenum">
              <a:rPr lang="en-US" altLang="en-US"/>
              <a:pPr/>
              <a:t>‹#›</a:t>
            </a:fld>
            <a:endParaRPr lang="en-US" altLang="en-US" dirty="0"/>
          </a:p>
        </p:txBody>
      </p:sp>
    </p:spTree>
    <p:custDataLst>
      <p:tags r:id="rId2"/>
    </p:custDataLst>
    <p:extLst>
      <p:ext uri="{BB962C8B-B14F-4D97-AF65-F5344CB8AC3E}">
        <p14:creationId xmlns:p14="http://schemas.microsoft.com/office/powerpoint/2010/main" val="147742127"/>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7T02:33:16.715"/>
    </inkml:context>
    <inkml:brush xml:id="br0">
      <inkml:brushProperty name="width" value="0.1" units="cm"/>
      <inkml:brushProperty name="height" value="0.1" units="cm"/>
      <inkml:brushProperty name="color" value="#FFFFFF"/>
    </inkml:brush>
  </inkml:definitions>
  <inkml:trace contextRef="#ctx0" brushRef="#br0">1 0 24575,'7'6'0,"-2"3"0,-5-2 0,0 2 0,0-3 0,0 8 0,0 2 0,0 3 0,0-4 0,0-6 0,0-3 0,0 0 0,0 3 0,0 1 0,0-3 0,0-2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7T02:35:00.735"/>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7T02:35:02.293"/>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5303505"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defTabSz="939411" eaLnBrk="1" hangingPunct="1">
              <a:defRPr sz="1200">
                <a:latin typeface="Arial" pitchFamily="4" charset="0"/>
                <a:ea typeface="+mn-ea"/>
                <a:cs typeface="+mn-cs"/>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2322513" y="530225"/>
            <a:ext cx="4718050" cy="26543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36947" y="3362252"/>
            <a:ext cx="7489181" cy="3184364"/>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5303505"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defTabSz="939411" eaLnBrk="1" hangingPunct="1">
              <a:defRPr sz="1200"/>
            </a:lvl1pPr>
          </a:lstStyle>
          <a:p>
            <a:fld id="{5BDC9F66-FAE5-5F48-95EE-ED992B26C4E1}" type="slidenum">
              <a:rPr lang="en-US" altLang="en-US"/>
              <a:pPr/>
              <a:t>‹#›</a:t>
            </a:fld>
            <a:endParaRPr lang="en-US" altLang="en-US" dirty="0"/>
          </a:p>
        </p:txBody>
      </p:sp>
    </p:spTree>
    <p:extLst>
      <p:ext uri="{BB962C8B-B14F-4D97-AF65-F5344CB8AC3E}">
        <p14:creationId xmlns:p14="http://schemas.microsoft.com/office/powerpoint/2010/main" val="72882694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peu.ox.ac.uk/assets/downloads/mbrrace-uk/reports/MBRRACE-UK%20Maternal%20Report%202019%20-%20WEB%20VERSION.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reproductivehealth/maternalinfanthealth/pregnancy-complications-data.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Title Slide layout</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a:t>
            </a:fld>
            <a:endParaRPr lang="en-US" altLang="en-US" dirty="0"/>
          </a:p>
        </p:txBody>
      </p:sp>
    </p:spTree>
    <p:extLst>
      <p:ext uri="{BB962C8B-B14F-4D97-AF65-F5344CB8AC3E}">
        <p14:creationId xmlns:p14="http://schemas.microsoft.com/office/powerpoint/2010/main" val="292096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Notable changes/additions from previous toolkit.</a:t>
            </a:r>
          </a:p>
          <a:p>
            <a:endParaRPr lang="en-US" dirty="0"/>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Arial" pitchFamily="4" charset="0"/>
                <a:ea typeface="ＭＳ Ｐゴシック" pitchFamily="4" charset="-128"/>
                <a:cs typeface="ＭＳ Ｐゴシック" pitchFamily="4" charset="-128"/>
              </a:rPr>
              <a:t>Druzin</a:t>
            </a:r>
            <a:r>
              <a:rPr lang="en-US" sz="1200" kern="1200" dirty="0">
                <a:solidFill>
                  <a:schemeClr val="tx1"/>
                </a:solidFill>
                <a:effectLst/>
                <a:latin typeface="Arial" pitchFamily="4" charset="0"/>
                <a:ea typeface="ＭＳ Ｐゴシック" pitchFamily="4" charset="-128"/>
                <a:cs typeface="ＭＳ Ｐゴシック" pitchFamily="4" charset="-128"/>
              </a:rPr>
              <a:t>, M., Shields, L. E., Peterson, N. L. &amp; Cape, V. Improving Health Care Response to Preeclampsia. (California Maternal Quality Care Collaborative Toolkit to Transform Maternity Care). (Developed under contract #11-10006 with the California Department of Public Health MCAH Division,, Palo Alto, CA, 2013).</a:t>
            </a:r>
          </a:p>
          <a:p>
            <a:r>
              <a:rPr lang="en-US" sz="1200" kern="1200" dirty="0">
                <a:solidFill>
                  <a:schemeClr val="tx1"/>
                </a:solidFill>
                <a:effectLst/>
                <a:latin typeface="Arial" pitchFamily="4" charset="0"/>
                <a:ea typeface="ＭＳ Ｐゴシック" pitchFamily="4" charset="-128"/>
                <a:cs typeface="ＭＳ Ｐゴシック" pitchFamily="4" charset="-128"/>
              </a:rPr>
              <a:t>ACOG. ACOG Practice Bulletin No 222: Gestational Hypertension and Preeclampsia. </a:t>
            </a:r>
            <a:r>
              <a:rPr lang="en-US" sz="1200" i="1" kern="1200" dirty="0">
                <a:solidFill>
                  <a:schemeClr val="tx1"/>
                </a:solidFill>
                <a:effectLst/>
                <a:latin typeface="Arial" pitchFamily="4" charset="0"/>
                <a:ea typeface="ＭＳ Ｐゴシック" pitchFamily="4" charset="-128"/>
                <a:cs typeface="ＭＳ Ｐゴシック" pitchFamily="4" charset="-128"/>
              </a:rPr>
              <a:t>Obstetrics and Gynecology</a:t>
            </a:r>
            <a:r>
              <a:rPr lang="en-US" sz="1200" kern="1200" dirty="0">
                <a:solidFill>
                  <a:schemeClr val="tx1"/>
                </a:solidFill>
                <a:effectLst/>
                <a:latin typeface="Arial" pitchFamily="4" charset="0"/>
                <a:ea typeface="ＭＳ Ｐゴシック" pitchFamily="4" charset="-128"/>
                <a:cs typeface="ＭＳ Ｐゴシック" pitchFamily="4" charset="-128"/>
              </a:rPr>
              <a:t> </a:t>
            </a:r>
            <a:r>
              <a:rPr lang="en-US" sz="1200" b="1" kern="1200" dirty="0">
                <a:solidFill>
                  <a:schemeClr val="tx1"/>
                </a:solidFill>
                <a:effectLst/>
                <a:latin typeface="Arial" pitchFamily="4" charset="0"/>
                <a:ea typeface="ＭＳ Ｐゴシック" pitchFamily="4" charset="-128"/>
                <a:cs typeface="ＭＳ Ｐゴシック" pitchFamily="4" charset="-128"/>
              </a:rPr>
              <a:t>135</a:t>
            </a:r>
            <a:r>
              <a:rPr lang="en-US" sz="1200" kern="1200" dirty="0">
                <a:solidFill>
                  <a:schemeClr val="tx1"/>
                </a:solidFill>
                <a:effectLst/>
                <a:latin typeface="Arial" pitchFamily="4" charset="0"/>
                <a:ea typeface="ＭＳ Ｐゴシック" pitchFamily="4" charset="-128"/>
                <a:cs typeface="ＭＳ Ｐゴシック" pitchFamily="4" charset="-128"/>
              </a:rPr>
              <a:t> (2020).</a:t>
            </a:r>
            <a:r>
              <a:rPr lang="en-US" dirty="0">
                <a:effectLst/>
              </a:rPr>
              <a:t> </a:t>
            </a:r>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13</a:t>
            </a:fld>
            <a:endParaRPr lang="en-US" altLang="en-US" dirty="0"/>
          </a:p>
        </p:txBody>
      </p:sp>
    </p:spTree>
    <p:extLst>
      <p:ext uri="{BB962C8B-B14F-4D97-AF65-F5344CB8AC3E}">
        <p14:creationId xmlns:p14="http://schemas.microsoft.com/office/powerpoint/2010/main" val="296666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endParaRPr lang="en-US" dirty="0"/>
          </a:p>
          <a:p>
            <a:r>
              <a:rPr lang="en-US" dirty="0"/>
              <a:t>This version of the toolkit is focusing on the full spectrum of HDP compared to the prior version which was limited to preeclampsia/eclampsia.</a:t>
            </a:r>
          </a:p>
          <a:p>
            <a:endParaRPr lang="en-US" dirty="0"/>
          </a:p>
          <a:p>
            <a:endParaRPr lang="en-US" dirty="0"/>
          </a:p>
          <a:p>
            <a:r>
              <a:rPr lang="en-US" dirty="0"/>
              <a:t>Clinically important to understand the interrelationship between preeclampsia and HDP. It is also important to note that even without an official diagnosis of preeclampsia, women with any of these HDPs is at risk for future vascular disease or cardiomyopathies. </a:t>
            </a:r>
          </a:p>
          <a:p>
            <a:endParaRPr lang="en-US" dirty="0"/>
          </a:p>
          <a:p>
            <a:r>
              <a:rPr lang="en-US" dirty="0"/>
              <a:t>There are new terms to use – preeclampsia with severe features, without severe features, etc. </a:t>
            </a:r>
          </a:p>
          <a:p>
            <a:endParaRPr lang="en-US" dirty="0"/>
          </a:p>
          <a:p>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14</a:t>
            </a:fld>
            <a:endParaRPr lang="en-US" dirty="0"/>
          </a:p>
        </p:txBody>
      </p:sp>
    </p:spTree>
    <p:extLst>
      <p:ext uri="{BB962C8B-B14F-4D97-AF65-F5344CB8AC3E}">
        <p14:creationId xmlns:p14="http://schemas.microsoft.com/office/powerpoint/2010/main" val="25173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There are 5 key elements for the management of HDP</a:t>
            </a:r>
          </a:p>
          <a:p>
            <a:pPr marL="228600" indent="-228600">
              <a:buAutoNum type="arabicPeriod"/>
            </a:pPr>
            <a:r>
              <a:rPr lang="en-US" dirty="0"/>
              <a:t>Recognition and diagnosis – Patients identified accurately and early are able to benefit from treatment.</a:t>
            </a:r>
          </a:p>
          <a:p>
            <a:pPr marL="228600" indent="-228600">
              <a:buAutoNum type="arabicPeriod"/>
            </a:pPr>
            <a:r>
              <a:rPr lang="en-US" dirty="0"/>
              <a:t>Blood pressure control – This is an essential step in the treatment process.</a:t>
            </a:r>
          </a:p>
          <a:p>
            <a:pPr marL="228600" indent="-228600">
              <a:buAutoNum type="arabicPeriod"/>
            </a:pPr>
            <a:r>
              <a:rPr lang="en-US" dirty="0"/>
              <a:t>Seizure prevention – Historically, more emphasis has been put on this over blood pressure control, but it should be done in concert.</a:t>
            </a:r>
          </a:p>
          <a:p>
            <a:pPr marL="228600" indent="-228600">
              <a:buAutoNum type="arabicPeriod"/>
            </a:pPr>
            <a:r>
              <a:rPr lang="en-US" dirty="0"/>
              <a:t>Delivery – As we know, the ”treatment” for preeclampsia involves delivering the placenta, so moving earlier to deliver may be indicated.</a:t>
            </a:r>
          </a:p>
          <a:p>
            <a:pPr marL="228600" indent="-228600">
              <a:buAutoNum type="arabicPeriod"/>
            </a:pPr>
            <a:r>
              <a:rPr lang="en-US" dirty="0"/>
              <a:t>Postpartum surveillance – While not as common, this is an important and often overlooked period. Patients remain at risk of developing HDP postpartum, and they should be monitored and educated with that risk in mind. Additionally, emergency departments should receive critical education about the recognition and treatment of HDPS, as well as when to call for obstetric consult. </a:t>
            </a:r>
          </a:p>
        </p:txBody>
      </p:sp>
      <p:sp>
        <p:nvSpPr>
          <p:cNvPr id="4" name="Slide Number Placeholder 3"/>
          <p:cNvSpPr>
            <a:spLocks noGrp="1"/>
          </p:cNvSpPr>
          <p:nvPr>
            <p:ph type="sldNum" sz="quarter" idx="5"/>
          </p:nvPr>
        </p:nvSpPr>
        <p:spPr/>
        <p:txBody>
          <a:bodyPr/>
          <a:lstStyle/>
          <a:p>
            <a:fld id="{D1B72C5E-72B6-0249-84F1-4AC7BDE40DEA}" type="slidenum">
              <a:rPr lang="en-US" smtClean="0"/>
              <a:t>15</a:t>
            </a:fld>
            <a:endParaRPr lang="en-US" dirty="0"/>
          </a:p>
        </p:txBody>
      </p:sp>
    </p:spTree>
    <p:extLst>
      <p:ext uri="{BB962C8B-B14F-4D97-AF65-F5344CB8AC3E}">
        <p14:creationId xmlns:p14="http://schemas.microsoft.com/office/powerpoint/2010/main" val="282373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4R resources for HDP Toolkit</a:t>
            </a:r>
          </a:p>
          <a:p>
            <a:r>
              <a:rPr lang="en-US" dirty="0"/>
              <a:t>In the toolkit, the following topics are organized in these sections for easy reference.</a:t>
            </a:r>
            <a:endParaRPr lang="en-US" dirty="0">
              <a:cs typeface="Calibri"/>
            </a:endParaRPr>
          </a:p>
        </p:txBody>
      </p:sp>
      <p:sp>
        <p:nvSpPr>
          <p:cNvPr id="4" name="Slide Number Placeholder 3"/>
          <p:cNvSpPr>
            <a:spLocks noGrp="1"/>
          </p:cNvSpPr>
          <p:nvPr>
            <p:ph type="sldNum" sz="quarter" idx="5"/>
          </p:nvPr>
        </p:nvSpPr>
        <p:spPr/>
        <p:txBody>
          <a:bodyPr/>
          <a:lstStyle/>
          <a:p>
            <a:fld id="{43CF4885-AB43-0C46-BD03-463C2D8BE717}" type="slidenum">
              <a:rPr lang="en-US" smtClean="0"/>
              <a:t>16</a:t>
            </a:fld>
            <a:endParaRPr lang="en-US" dirty="0"/>
          </a:p>
        </p:txBody>
      </p:sp>
    </p:spTree>
    <p:extLst>
      <p:ext uri="{BB962C8B-B14F-4D97-AF65-F5344CB8AC3E}">
        <p14:creationId xmlns:p14="http://schemas.microsoft.com/office/powerpoint/2010/main" val="9722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B45B3-D788-E949-A6A6-1D8BE8FDE2B3}" type="slidenum">
              <a:rPr lang="en-US" smtClean="0"/>
              <a:t>17</a:t>
            </a:fld>
            <a:endParaRPr lang="en-US" dirty="0"/>
          </a:p>
        </p:txBody>
      </p:sp>
    </p:spTree>
    <p:extLst>
      <p:ext uri="{BB962C8B-B14F-4D97-AF65-F5344CB8AC3E}">
        <p14:creationId xmlns:p14="http://schemas.microsoft.com/office/powerpoint/2010/main" val="252944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expanded list of risk factors for preeclampsia noted</a:t>
            </a:r>
            <a:r>
              <a:rPr lang="en-US" dirty="0"/>
              <a:t> in </a:t>
            </a:r>
            <a:r>
              <a:rPr lang="en-US" sz="1200" kern="1200" dirty="0">
                <a:solidFill>
                  <a:schemeClr val="tx1"/>
                </a:solidFill>
                <a:effectLst/>
                <a:latin typeface="+mn-lt"/>
                <a:ea typeface="+mn-ea"/>
                <a:cs typeface="+mn-cs"/>
              </a:rPr>
              <a:t>ACOG Practice Bulletin #222 is important to heighten clinician awareness about the patients who are at greatest risk for developing preeclampsia. **</a:t>
            </a:r>
            <a:r>
              <a:rPr lang="en-US" dirty="0"/>
              <a:t>Italicized risk factors are new additions to the ACOG Practice Bulletin 222.</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Greater clinical awareness should aid in the earlier detection of this condition, allowing for earlier implementation of appropriate management.</a:t>
            </a:r>
            <a:r>
              <a:rPr lang="en-US" dirty="0"/>
              <a:t> </a:t>
            </a:r>
            <a:endParaRPr lang="en-US" sz="1200" kern="1200" dirty="0">
              <a:solidFill>
                <a:schemeClr val="tx1"/>
              </a:solidFill>
              <a:effectLst/>
              <a:latin typeface="+mn-lt"/>
              <a:cs typeface="Calibri"/>
            </a:endParaRPr>
          </a:p>
          <a:p>
            <a:endParaRPr lang="en-US" dirty="0"/>
          </a:p>
          <a:p>
            <a:r>
              <a:rPr lang="en-US" dirty="0"/>
              <a:t>Any patient with these risk factors should be evaluated with the possibility of preeclampsia in mind.</a:t>
            </a:r>
          </a:p>
          <a:p>
            <a:endParaRPr lang="en-US" dirty="0"/>
          </a:p>
          <a:p>
            <a:r>
              <a:rPr lang="en-US" dirty="0"/>
              <a:t>Birthing people should be educated about their risk for preeclampsia and what signs and symptoms to look out for.</a:t>
            </a:r>
          </a:p>
          <a:p>
            <a:endParaRPr lang="en-US" dirty="0"/>
          </a:p>
        </p:txBody>
      </p:sp>
      <p:sp>
        <p:nvSpPr>
          <p:cNvPr id="4" name="Slide Number Placeholder 3"/>
          <p:cNvSpPr>
            <a:spLocks noGrp="1"/>
          </p:cNvSpPr>
          <p:nvPr>
            <p:ph type="sldNum" sz="quarter" idx="5"/>
          </p:nvPr>
        </p:nvSpPr>
        <p:spPr/>
        <p:txBody>
          <a:bodyPr/>
          <a:lstStyle/>
          <a:p>
            <a:fld id="{43CF4885-AB43-0C46-BD03-463C2D8BE717}" type="slidenum">
              <a:rPr lang="en-US" smtClean="0"/>
              <a:t>18</a:t>
            </a:fld>
            <a:endParaRPr lang="en-US" dirty="0"/>
          </a:p>
        </p:txBody>
      </p:sp>
    </p:spTree>
    <p:extLst>
      <p:ext uri="{BB962C8B-B14F-4D97-AF65-F5344CB8AC3E}">
        <p14:creationId xmlns:p14="http://schemas.microsoft.com/office/powerpoint/2010/main" val="277532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indent="-171450">
              <a:buFont typeface="Arial" panose="020B0604020202020204" pitchFamily="34" charset="0"/>
              <a:buChar char="•"/>
              <a:defRPr/>
            </a:pPr>
            <a:r>
              <a:rPr lang="en-US" dirty="0"/>
              <a:t>There are 6 Hypertension Elements of Performance with The Joint Commission (TJC) Standards for Maternal Safety and will be accreditation requirements for TJC beginning January 1, 2021. </a:t>
            </a:r>
          </a:p>
          <a:p>
            <a:pPr marL="171450" indent="-171450">
              <a:buFont typeface="Arial" panose="020B0604020202020204" pitchFamily="34" charset="0"/>
              <a:buChar char="•"/>
              <a:defRPr/>
            </a:pPr>
            <a:r>
              <a:rPr lang="en-US" dirty="0"/>
              <a:t>CMQCC member hospitals will be able to track progress and completion status of the standards within the Maternal Data Center (MDC).</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88B45B3-D788-E949-A6A6-1D8BE8FDE2B3}" type="slidenum">
              <a:rPr lang="en-US" smtClean="0"/>
              <a:t>19</a:t>
            </a:fld>
            <a:endParaRPr lang="en-US" dirty="0"/>
          </a:p>
        </p:txBody>
      </p:sp>
    </p:spTree>
    <p:extLst>
      <p:ext uri="{BB962C8B-B14F-4D97-AF65-F5344CB8AC3E}">
        <p14:creationId xmlns:p14="http://schemas.microsoft.com/office/powerpoint/2010/main" val="251902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hospital will need to address unique challenges dependent upon their local resources and organizational priorities utilizing a multidisciplinary team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resources should be used to monitor key clinical criteria and interventions for severe hypertension/preeclampsia.</a:t>
            </a:r>
          </a:p>
          <a:p>
            <a:endParaRPr lang="en-US" dirty="0"/>
          </a:p>
        </p:txBody>
      </p:sp>
      <p:sp>
        <p:nvSpPr>
          <p:cNvPr id="4" name="Slide Number Placeholder 3"/>
          <p:cNvSpPr>
            <a:spLocks noGrp="1"/>
          </p:cNvSpPr>
          <p:nvPr>
            <p:ph type="sldNum" sz="quarter" idx="5"/>
          </p:nvPr>
        </p:nvSpPr>
        <p:spPr/>
        <p:txBody>
          <a:bodyPr/>
          <a:lstStyle/>
          <a:p>
            <a:fld id="{288B45B3-D788-E949-A6A6-1D8BE8FDE2B3}" type="slidenum">
              <a:rPr lang="en-US" smtClean="0"/>
              <a:t>20</a:t>
            </a:fld>
            <a:endParaRPr lang="en-US" dirty="0"/>
          </a:p>
        </p:txBody>
      </p:sp>
    </p:spTree>
    <p:extLst>
      <p:ext uri="{BB962C8B-B14F-4D97-AF65-F5344CB8AC3E}">
        <p14:creationId xmlns:p14="http://schemas.microsoft.com/office/powerpoint/2010/main" val="206099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TALKING POINTS</a:t>
            </a:r>
            <a:br>
              <a:rPr lang="en-US" sz="1200" kern="1200" dirty="0">
                <a:solidFill>
                  <a:schemeClr val="tx1"/>
                </a:solidFill>
                <a:effectLst/>
                <a:latin typeface="Arial" pitchFamily="4" charset="0"/>
                <a:ea typeface="ＭＳ Ｐゴシック" pitchFamily="4" charset="-128"/>
                <a:cs typeface="ＭＳ Ｐゴシック" pitchFamily="4" charset="-128"/>
              </a:rPr>
            </a:br>
            <a:r>
              <a:rPr lang="en-US" dirty="0"/>
              <a:t>Many institutions have well-developed approaches for addressing potential sources of conflict, including communication tools and team training. Adopting standardized approaches to HDP are important in where a prompt, effective team approach is essential. Most critically, hospital leaders need to make equity and targeting racial disparities their top priorities for quality improvement, and ensure that clinicians are trained on implicit bias and interpersonal, institutional and systemic racism.</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Lyndon, A. Failure to rescue, communication, and safety culture. Clinical Obstetrics and Gynecology 62, 507-517, doi:10.1097/GRF.0000000000000461 (2019). </a:t>
            </a:r>
          </a:p>
          <a:p>
            <a:r>
              <a:rPr lang="en-US" sz="1200" kern="1200" dirty="0">
                <a:solidFill>
                  <a:schemeClr val="tx1"/>
                </a:solidFill>
                <a:effectLst/>
                <a:latin typeface="Arial" pitchFamily="4" charset="0"/>
                <a:ea typeface="ＭＳ Ｐゴシック" pitchFamily="4" charset="-128"/>
                <a:cs typeface="ＭＳ Ｐゴシック" pitchFamily="4" charset="-128"/>
              </a:rPr>
              <a:t>Morton, C. H. et al. National Partnership for Maternal Safety: Consensus bundle on support after a severe maternal event. Journal of Obstetric, Gynecologic and Neonatal Nursing 50, 88-101, DOI: https://</a:t>
            </a:r>
            <a:r>
              <a:rPr lang="en-US" sz="1200" kern="1200" dirty="0" err="1">
                <a:solidFill>
                  <a:schemeClr val="tx1"/>
                </a:solidFill>
                <a:effectLst/>
                <a:latin typeface="Arial" pitchFamily="4" charset="0"/>
                <a:ea typeface="ＭＳ Ｐゴシック" pitchFamily="4" charset="-128"/>
                <a:cs typeface="ＭＳ Ｐゴシック" pitchFamily="4" charset="-128"/>
              </a:rPr>
              <a:t>doi.org</a:t>
            </a:r>
            <a:r>
              <a:rPr lang="en-US" sz="1200" kern="1200" dirty="0">
                <a:solidFill>
                  <a:schemeClr val="tx1"/>
                </a:solidFill>
                <a:effectLst/>
                <a:latin typeface="Arial" pitchFamily="4" charset="0"/>
                <a:ea typeface="ＭＳ Ｐゴシック" pitchFamily="4" charset="-128"/>
                <a:cs typeface="ＭＳ Ｐゴシック" pitchFamily="4" charset="-128"/>
              </a:rPr>
              <a:t>/10.1016/j. jogn.2020.09.160 (2021). </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21</a:t>
            </a:fld>
            <a:endParaRPr lang="en-US" altLang="en-US" dirty="0"/>
          </a:p>
        </p:txBody>
      </p:sp>
    </p:spTree>
    <p:extLst>
      <p:ext uri="{BB962C8B-B14F-4D97-AF65-F5344CB8AC3E}">
        <p14:creationId xmlns:p14="http://schemas.microsoft.com/office/powerpoint/2010/main" val="359560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br>
              <a:rPr lang="en-US" sz="1200" kern="1200" dirty="0">
                <a:solidFill>
                  <a:schemeClr val="tx1"/>
                </a:solidFill>
                <a:effectLst/>
                <a:latin typeface="Arial" pitchFamily="4" charset="0"/>
                <a:ea typeface="ＭＳ Ｐゴシック" pitchFamily="4" charset="-128"/>
                <a:cs typeface="ＭＳ Ｐゴシック" pitchFamily="4" charset="-128"/>
              </a:rPr>
            </a:br>
            <a:r>
              <a:rPr lang="en-US" sz="1200" kern="1200" dirty="0">
                <a:solidFill>
                  <a:schemeClr val="tx1"/>
                </a:solidFill>
                <a:effectLst/>
                <a:latin typeface="Arial" pitchFamily="4" charset="0"/>
                <a:ea typeface="ＭＳ Ｐゴシック" pitchFamily="4" charset="-128"/>
                <a:cs typeface="ＭＳ Ｐゴシック" pitchFamily="4" charset="-128"/>
              </a:rPr>
              <a:t>Obtaining accurate BP measurement is critical to guide management decisions in HDP. The oscillatory, or automated BP machine, is the method most used in hospital settings, and it tends to underestimate both systolic and diastolic readings by as much as 10 mm Hg.1,2  For most patients, automated devices are acceptable for clinical practice. However, if there is a potential for deterioration in the patient’s condition, a manual cuff should be used where management decisions need to be made.3 </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br>
              <a:rPr lang="en-US" sz="1200" kern="1200" dirty="0">
                <a:solidFill>
                  <a:schemeClr val="tx1"/>
                </a:solidFill>
                <a:effectLst/>
                <a:latin typeface="Arial" pitchFamily="4" charset="0"/>
                <a:ea typeface="ＭＳ Ｐゴシック" pitchFamily="4" charset="-128"/>
                <a:cs typeface="ＭＳ Ｐゴシック" pitchFamily="4" charset="-128"/>
              </a:rPr>
            </a:b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b="1" kern="1200" dirty="0">
                <a:solidFill>
                  <a:schemeClr val="tx1"/>
                </a:solidFill>
                <a:effectLst/>
                <a:latin typeface="Arial" pitchFamily="4" charset="0"/>
                <a:ea typeface="ＭＳ Ｐゴシック" pitchFamily="4" charset="-128"/>
                <a:cs typeface="ＭＳ Ｐゴシック" pitchFamily="4" charset="-128"/>
              </a:rPr>
              <a:t>Steps </a:t>
            </a: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b="1" kern="1200" dirty="0">
                <a:solidFill>
                  <a:schemeClr val="tx1"/>
                </a:solidFill>
                <a:effectLst/>
                <a:latin typeface="Arial" pitchFamily="4" charset="0"/>
                <a:ea typeface="ＭＳ Ｐゴシック" pitchFamily="4" charset="-128"/>
                <a:cs typeface="ＭＳ Ｐゴシック" pitchFamily="4" charset="-128"/>
              </a:rPr>
              <a:t>Key points for accurate measurement </a:t>
            </a: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1. Prepare equipment </a:t>
            </a:r>
          </a:p>
          <a:p>
            <a:br>
              <a:rPr lang="en-US" sz="1200" kern="1200" dirty="0">
                <a:solidFill>
                  <a:schemeClr val="tx1"/>
                </a:solidFill>
                <a:effectLst/>
                <a:latin typeface="Arial" pitchFamily="4" charset="0"/>
                <a:ea typeface="ＭＳ Ｐゴシック" pitchFamily="4" charset="-128"/>
                <a:cs typeface="ＭＳ Ｐゴシック" pitchFamily="4" charset="-128"/>
              </a:rPr>
            </a:b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a. Aneroid sphygmomanometer is the gold standard for measuring BP; however, in many settings automatic cuffs are used routinely. </a:t>
            </a:r>
          </a:p>
          <a:p>
            <a:r>
              <a:rPr lang="en-US" sz="1200" kern="1200" dirty="0">
                <a:solidFill>
                  <a:schemeClr val="tx1"/>
                </a:solidFill>
                <a:effectLst/>
                <a:latin typeface="Arial" pitchFamily="4" charset="0"/>
                <a:ea typeface="ＭＳ Ｐゴシック" pitchFamily="4" charset="-128"/>
                <a:cs typeface="ＭＳ Ｐゴシック" pitchFamily="4" charset="-128"/>
              </a:rPr>
              <a:t>b. Validated equivalent automated equipment can be used. </a:t>
            </a:r>
          </a:p>
          <a:p>
            <a:r>
              <a:rPr lang="en-US" sz="1200" kern="1200" dirty="0">
                <a:solidFill>
                  <a:schemeClr val="tx1"/>
                </a:solidFill>
                <a:effectLst/>
                <a:latin typeface="Arial" pitchFamily="4" charset="0"/>
                <a:ea typeface="ＭＳ Ｐゴシック" pitchFamily="4" charset="-128"/>
                <a:cs typeface="ＭＳ Ｐゴシック" pitchFamily="4" charset="-128"/>
              </a:rPr>
              <a:t>c. When using automated BP equipment ensure that it has a rigid calibration verification schedule every 6 months. </a:t>
            </a:r>
          </a:p>
          <a:p>
            <a:r>
              <a:rPr lang="en-US" sz="1200" kern="1200" dirty="0">
                <a:solidFill>
                  <a:schemeClr val="tx1"/>
                </a:solidFill>
                <a:effectLst/>
                <a:latin typeface="Arial" pitchFamily="4" charset="0"/>
                <a:ea typeface="ＭＳ Ｐゴシック" pitchFamily="4" charset="-128"/>
                <a:cs typeface="ＭＳ Ｐゴシック" pitchFamily="4" charset="-128"/>
              </a:rPr>
              <a:t>d. Check cuff for any defaults. </a:t>
            </a:r>
          </a:p>
          <a:p>
            <a:r>
              <a:rPr lang="en-US" sz="1200" kern="1200" dirty="0">
                <a:solidFill>
                  <a:schemeClr val="tx1"/>
                </a:solidFill>
                <a:effectLst/>
                <a:latin typeface="Arial" pitchFamily="4" charset="0"/>
                <a:ea typeface="ＭＳ Ｐゴシック" pitchFamily="4" charset="-128"/>
                <a:cs typeface="ＭＳ Ｐゴシック" pitchFamily="4" charset="-128"/>
              </a:rPr>
              <a:t>e. Obtain correct size cuff: width of bladder 40% of circumference and encircle 80% of arm (See Figure 1). </a:t>
            </a:r>
          </a:p>
          <a:p>
            <a:br>
              <a:rPr lang="en-US" sz="1200" kern="1200" dirty="0">
                <a:solidFill>
                  <a:schemeClr val="tx1"/>
                </a:solidFill>
                <a:effectLst/>
                <a:latin typeface="Arial" pitchFamily="4" charset="0"/>
                <a:ea typeface="ＭＳ Ｐゴシック" pitchFamily="4" charset="-128"/>
                <a:cs typeface="ＭＳ Ｐゴシック" pitchFamily="4" charset="-128"/>
              </a:rPr>
            </a:b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2. Prepare the patient </a:t>
            </a:r>
          </a:p>
          <a:p>
            <a:br>
              <a:rPr lang="en-US" sz="1200" kern="1200" dirty="0">
                <a:solidFill>
                  <a:schemeClr val="tx1"/>
                </a:solidFill>
                <a:effectLst/>
                <a:latin typeface="Arial" pitchFamily="4" charset="0"/>
                <a:ea typeface="ＭＳ Ｐゴシック" pitchFamily="4" charset="-128"/>
                <a:cs typeface="ＭＳ Ｐゴシック" pitchFamily="4" charset="-128"/>
              </a:rPr>
            </a:b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a. Ensure the patient is sitting or in a semi-recumbent position with the back supported and arm at heart level. </a:t>
            </a:r>
            <a:r>
              <a:rPr lang="en-US" sz="1200" i="1" kern="1200" dirty="0">
                <a:solidFill>
                  <a:schemeClr val="tx1"/>
                </a:solidFill>
                <a:effectLst/>
                <a:latin typeface="Arial" pitchFamily="4" charset="0"/>
                <a:ea typeface="ＭＳ Ｐゴシック" pitchFamily="4" charset="-128"/>
                <a:cs typeface="ＭＳ Ｐゴシック" pitchFamily="4" charset="-128"/>
              </a:rPr>
              <a:t>If BP must be taken in a recumbent position, place the patient in a left lateral decubitus position with cuff at the level of the right atrium. </a:t>
            </a: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b. Patient needs to sit quietly for 5 minutes prior to measurement. </a:t>
            </a:r>
          </a:p>
          <a:p>
            <a:r>
              <a:rPr lang="en-US" sz="1200" kern="1200" dirty="0">
                <a:solidFill>
                  <a:schemeClr val="tx1"/>
                </a:solidFill>
                <a:effectLst/>
                <a:latin typeface="Arial" pitchFamily="4" charset="0"/>
                <a:ea typeface="ＭＳ Ｐゴシック" pitchFamily="4" charset="-128"/>
                <a:cs typeface="ＭＳ Ｐゴシック" pitchFamily="4" charset="-128"/>
              </a:rPr>
              <a:t>c. Free the bare upper arm of any restrictive clothing. </a:t>
            </a:r>
          </a:p>
          <a:p>
            <a:r>
              <a:rPr lang="en-US" sz="1200" kern="1200" dirty="0">
                <a:solidFill>
                  <a:schemeClr val="tx1"/>
                </a:solidFill>
                <a:effectLst/>
                <a:latin typeface="Arial" pitchFamily="4" charset="0"/>
                <a:ea typeface="ＭＳ Ｐゴシック" pitchFamily="4" charset="-128"/>
                <a:cs typeface="ＭＳ Ｐゴシック" pitchFamily="4" charset="-128"/>
              </a:rPr>
              <a:t>d. Patient’s feet should be flat, not dangling from examination table or bed, and legs uncrossed. </a:t>
            </a:r>
          </a:p>
          <a:p>
            <a:r>
              <a:rPr lang="en-US" sz="1200" kern="1200" dirty="0">
                <a:solidFill>
                  <a:schemeClr val="tx1"/>
                </a:solidFill>
                <a:effectLst/>
                <a:latin typeface="Arial" pitchFamily="4" charset="0"/>
                <a:ea typeface="ＭＳ Ｐゴシック" pitchFamily="4" charset="-128"/>
                <a:cs typeface="ＭＳ Ｐゴシック" pitchFamily="4" charset="-128"/>
              </a:rPr>
              <a:t>e. Assess recent (within previous 30 minutes) consumption of caffeine or nicotine. If BP is at the level that requires treatment, the patient should be treated. Recent use of nicotine or caffeine should not lead to delays in initiating appropriate antihypertensive therapies.</a:t>
            </a:r>
          </a:p>
          <a:p>
            <a:br>
              <a:rPr lang="en-US" sz="1200" kern="1200" dirty="0">
                <a:solidFill>
                  <a:schemeClr val="tx1"/>
                </a:solidFill>
                <a:effectLst/>
                <a:latin typeface="Arial" pitchFamily="4" charset="0"/>
                <a:ea typeface="ＭＳ Ｐゴシック" pitchFamily="4" charset="-128"/>
                <a:cs typeface="ＭＳ Ｐゴシック" pitchFamily="4" charset="-128"/>
              </a:rPr>
            </a:br>
            <a:br>
              <a:rPr lang="en-US" sz="1200" kern="1200" dirty="0">
                <a:solidFill>
                  <a:schemeClr val="tx1"/>
                </a:solidFill>
                <a:effectLst/>
                <a:latin typeface="Arial" pitchFamily="4" charset="0"/>
                <a:ea typeface="ＭＳ Ｐゴシック" pitchFamily="4" charset="-128"/>
                <a:cs typeface="ＭＳ Ｐゴシック" pitchFamily="4" charset="-128"/>
              </a:rPr>
            </a:b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3. Take measurement </a:t>
            </a:r>
          </a:p>
          <a:p>
            <a:br>
              <a:rPr lang="en-US" sz="1200" kern="1200" dirty="0">
                <a:solidFill>
                  <a:schemeClr val="tx1"/>
                </a:solidFill>
                <a:effectLst/>
                <a:latin typeface="Arial" pitchFamily="4" charset="0"/>
                <a:ea typeface="ＭＳ Ｐゴシック" pitchFamily="4" charset="-128"/>
                <a:cs typeface="ＭＳ Ｐゴシック" pitchFamily="4" charset="-128"/>
              </a:rPr>
            </a:b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At time of admission, BP should be taken in both arms; continue BP measurements in arm with higher pressure. </a:t>
            </a:r>
          </a:p>
          <a:p>
            <a:r>
              <a:rPr lang="en-US" sz="1200" kern="1200" dirty="0">
                <a:solidFill>
                  <a:schemeClr val="tx1"/>
                </a:solidFill>
                <a:effectLst/>
                <a:latin typeface="Arial" pitchFamily="4" charset="0"/>
                <a:ea typeface="ＭＳ Ｐゴシック" pitchFamily="4" charset="-128"/>
                <a:cs typeface="ＭＳ Ｐゴシック" pitchFamily="4" charset="-128"/>
              </a:rPr>
              <a:t>Support patient’s arm at heart level. </a:t>
            </a:r>
          </a:p>
          <a:p>
            <a:r>
              <a:rPr lang="en-US" sz="1200" kern="1200" dirty="0">
                <a:solidFill>
                  <a:schemeClr val="tx1"/>
                </a:solidFill>
                <a:effectLst/>
                <a:latin typeface="Arial" pitchFamily="4" charset="0"/>
                <a:ea typeface="ＭＳ Ｐゴシック" pitchFamily="4" charset="-128"/>
                <a:cs typeface="ＭＳ Ｐゴシック" pitchFamily="4" charset="-128"/>
              </a:rPr>
              <a:t>For auscultatory measurement: use first audible sound (</a:t>
            </a:r>
            <a:r>
              <a:rPr lang="en-US" sz="1200" kern="1200" dirty="0" err="1">
                <a:solidFill>
                  <a:schemeClr val="tx1"/>
                </a:solidFill>
                <a:effectLst/>
                <a:latin typeface="Arial" pitchFamily="4" charset="0"/>
                <a:ea typeface="ＭＳ Ｐゴシック" pitchFamily="4" charset="-128"/>
                <a:cs typeface="ＭＳ Ｐゴシック" pitchFamily="4" charset="-128"/>
              </a:rPr>
              <a:t>Kortokoff</a:t>
            </a:r>
            <a:r>
              <a:rPr lang="en-US" sz="1200" kern="1200" dirty="0">
                <a:solidFill>
                  <a:schemeClr val="tx1"/>
                </a:solidFill>
                <a:effectLst/>
                <a:latin typeface="Arial" pitchFamily="4" charset="0"/>
                <a:ea typeface="ＭＳ Ｐゴシック" pitchFamily="4" charset="-128"/>
                <a:cs typeface="ＭＳ Ｐゴシック" pitchFamily="4" charset="-128"/>
              </a:rPr>
              <a:t> I) as systolic pressure and use disappearance of sound (</a:t>
            </a:r>
            <a:r>
              <a:rPr lang="en-US" sz="1200" kern="1200" dirty="0" err="1">
                <a:solidFill>
                  <a:schemeClr val="tx1"/>
                </a:solidFill>
                <a:effectLst/>
                <a:latin typeface="Arial" pitchFamily="4" charset="0"/>
                <a:ea typeface="ＭＳ Ｐゴシック" pitchFamily="4" charset="-128"/>
                <a:cs typeface="ＭＳ Ｐゴシック" pitchFamily="4" charset="-128"/>
              </a:rPr>
              <a:t>Kortokoff</a:t>
            </a:r>
            <a:r>
              <a:rPr lang="en-US" sz="1200" kern="1200" dirty="0">
                <a:solidFill>
                  <a:schemeClr val="tx1"/>
                </a:solidFill>
                <a:effectLst/>
                <a:latin typeface="Arial" pitchFamily="4" charset="0"/>
                <a:ea typeface="ＭＳ Ｐゴシック" pitchFamily="4" charset="-128"/>
                <a:cs typeface="ＭＳ Ｐゴシック" pitchFamily="4" charset="-128"/>
              </a:rPr>
              <a:t> V) as diastolic pressure. </a:t>
            </a:r>
          </a:p>
          <a:p>
            <a:r>
              <a:rPr lang="en-US" sz="1200" kern="1200" dirty="0">
                <a:solidFill>
                  <a:schemeClr val="tx1"/>
                </a:solidFill>
                <a:effectLst/>
                <a:latin typeface="Arial" pitchFamily="4" charset="0"/>
                <a:ea typeface="ＭＳ Ｐゴシック" pitchFamily="4" charset="-128"/>
                <a:cs typeface="ＭＳ Ｐゴシック" pitchFamily="4" charset="-128"/>
              </a:rPr>
              <a:t>Read BP level to the nearest 2 mm Hg. </a:t>
            </a:r>
          </a:p>
          <a:p>
            <a:r>
              <a:rPr lang="en-US" sz="1200" kern="1200" dirty="0">
                <a:solidFill>
                  <a:schemeClr val="tx1"/>
                </a:solidFill>
                <a:effectLst/>
                <a:latin typeface="Arial" pitchFamily="4" charset="0"/>
                <a:ea typeface="ＭＳ Ｐゴシック" pitchFamily="4" charset="-128"/>
                <a:cs typeface="ＭＳ Ｐゴシック" pitchFamily="4" charset="-128"/>
              </a:rPr>
              <a:t>Instruct the patient not to talk. Background noise and talking can affect BP accuracy. </a:t>
            </a:r>
          </a:p>
          <a:p>
            <a:r>
              <a:rPr lang="en-US" sz="1200" kern="1200" dirty="0">
                <a:solidFill>
                  <a:schemeClr val="tx1"/>
                </a:solidFill>
                <a:effectLst/>
                <a:latin typeface="Arial" pitchFamily="4" charset="0"/>
                <a:ea typeface="ＭＳ Ｐゴシック" pitchFamily="4" charset="-128"/>
                <a:cs typeface="ＭＳ Ｐゴシック" pitchFamily="4" charset="-128"/>
              </a:rPr>
              <a:t>Use the highest reading obtained to determine next steps. </a:t>
            </a:r>
          </a:p>
          <a:p>
            <a:r>
              <a:rPr lang="en-US" sz="1200" kern="1200" dirty="0">
                <a:solidFill>
                  <a:schemeClr val="tx1"/>
                </a:solidFill>
                <a:effectLst/>
                <a:latin typeface="Arial" pitchFamily="4" charset="0"/>
                <a:ea typeface="ＭＳ Ｐゴシック" pitchFamily="4" charset="-128"/>
                <a:cs typeface="ＭＳ Ｐゴシック" pitchFamily="4" charset="-128"/>
              </a:rPr>
              <a:t>If BP is </a:t>
            </a:r>
            <a:r>
              <a:rPr lang="en-US" sz="1200" u="sng" kern="1200" dirty="0">
                <a:solidFill>
                  <a:schemeClr val="tx1"/>
                </a:solidFill>
                <a:effectLst/>
                <a:latin typeface="Arial" pitchFamily="4" charset="0"/>
                <a:ea typeface="ＭＳ Ｐゴシック" pitchFamily="4" charset="-128"/>
                <a:cs typeface="ＭＳ Ｐゴシック" pitchFamily="4" charset="-128"/>
              </a:rPr>
              <a:t>&gt; </a:t>
            </a:r>
            <a:r>
              <a:rPr lang="en-US" sz="1200" kern="1200" dirty="0">
                <a:solidFill>
                  <a:schemeClr val="tx1"/>
                </a:solidFill>
                <a:effectLst/>
                <a:latin typeface="Arial" pitchFamily="4" charset="0"/>
                <a:ea typeface="ＭＳ Ｐゴシック" pitchFamily="4" charset="-128"/>
                <a:cs typeface="ＭＳ Ｐゴシック" pitchFamily="4" charset="-128"/>
              </a:rPr>
              <a:t>140/90 mm Hg, repeat within 15 minutes and if still elevated, further evaluation for preeclampsia is warranted. </a:t>
            </a:r>
          </a:p>
          <a:p>
            <a:r>
              <a:rPr lang="en-US" sz="1200" kern="1200" dirty="0">
                <a:solidFill>
                  <a:schemeClr val="tx1"/>
                </a:solidFill>
                <a:effectLst/>
                <a:latin typeface="Arial" pitchFamily="4" charset="0"/>
                <a:ea typeface="ＭＳ Ｐゴシック" pitchFamily="4" charset="-128"/>
                <a:cs typeface="ＭＳ Ｐゴシック" pitchFamily="4" charset="-128"/>
              </a:rPr>
              <a:t>Do not reposition patient to either side to obtain a lower BP. Repositioning will give you a false reading. </a:t>
            </a:r>
          </a:p>
          <a:p>
            <a:br>
              <a:rPr lang="en-US" sz="1200" kern="1200" dirty="0">
                <a:solidFill>
                  <a:schemeClr val="tx1"/>
                </a:solidFill>
                <a:effectLst/>
                <a:latin typeface="Arial" pitchFamily="4" charset="0"/>
                <a:ea typeface="ＭＳ Ｐゴシック" pitchFamily="4" charset="-128"/>
                <a:cs typeface="ＭＳ Ｐゴシック" pitchFamily="4" charset="-128"/>
              </a:rPr>
            </a:b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4. Record Measurement </a:t>
            </a:r>
          </a:p>
          <a:p>
            <a:r>
              <a:rPr lang="en-US" sz="1200" kern="1200" dirty="0">
                <a:solidFill>
                  <a:schemeClr val="tx1"/>
                </a:solidFill>
                <a:effectLst/>
                <a:latin typeface="Arial" pitchFamily="4" charset="0"/>
                <a:ea typeface="ＭＳ Ｐゴシック" pitchFamily="4" charset="-128"/>
                <a:cs typeface="ＭＳ Ｐゴシック" pitchFamily="4" charset="-128"/>
              </a:rPr>
              <a:t>Document: </a:t>
            </a:r>
          </a:p>
          <a:p>
            <a:r>
              <a:rPr lang="en-US" sz="1200" kern="1200" dirty="0">
                <a:solidFill>
                  <a:schemeClr val="tx1"/>
                </a:solidFill>
                <a:effectLst/>
                <a:latin typeface="Arial" pitchFamily="4" charset="0"/>
                <a:ea typeface="ＭＳ Ｐゴシック" pitchFamily="4" charset="-128"/>
                <a:cs typeface="ＭＳ Ｐゴシック" pitchFamily="4" charset="-128"/>
              </a:rPr>
              <a:t>Blood pressure measurement. </a:t>
            </a:r>
          </a:p>
          <a:p>
            <a:r>
              <a:rPr lang="en-US" sz="1200" kern="1200" dirty="0">
                <a:solidFill>
                  <a:schemeClr val="tx1"/>
                </a:solidFill>
                <a:effectLst/>
                <a:latin typeface="Arial" pitchFamily="4" charset="0"/>
                <a:ea typeface="ＭＳ Ｐゴシック" pitchFamily="4" charset="-128"/>
                <a:cs typeface="ＭＳ Ｐゴシック" pitchFamily="4" charset="-128"/>
              </a:rPr>
              <a:t>Patient position (sitting, semi-recumbent). </a:t>
            </a:r>
          </a:p>
          <a:p>
            <a:r>
              <a:rPr lang="en-US" sz="1200" kern="1200" dirty="0">
                <a:solidFill>
                  <a:schemeClr val="tx1"/>
                </a:solidFill>
                <a:effectLst/>
                <a:latin typeface="Arial" pitchFamily="4" charset="0"/>
                <a:ea typeface="ＭＳ Ｐゴシック" pitchFamily="4" charset="-128"/>
                <a:cs typeface="ＭＳ Ｐゴシック" pitchFamily="4" charset="-128"/>
              </a:rPr>
              <a:t>Location taken (arm, forearm, right or left). </a:t>
            </a:r>
          </a:p>
          <a:p>
            <a:r>
              <a:rPr lang="en-US" sz="1200" kern="1200" dirty="0">
                <a:solidFill>
                  <a:schemeClr val="tx1"/>
                </a:solidFill>
                <a:effectLst/>
                <a:latin typeface="Arial" pitchFamily="4" charset="0"/>
                <a:ea typeface="ＭＳ Ｐゴシック" pitchFamily="4" charset="-128"/>
                <a:cs typeface="ＭＳ Ｐゴシック" pitchFamily="4" charset="-128"/>
              </a:rPr>
              <a:t>Cuff size used. </a:t>
            </a:r>
          </a:p>
          <a:p>
            <a:br>
              <a:rPr lang="en-US" sz="1200" kern="1200" dirty="0">
                <a:solidFill>
                  <a:schemeClr val="tx1"/>
                </a:solidFill>
                <a:effectLst/>
                <a:latin typeface="Arial" pitchFamily="4" charset="0"/>
                <a:ea typeface="ＭＳ Ｐゴシック" pitchFamily="4" charset="-128"/>
                <a:cs typeface="ＭＳ Ｐゴシック" pitchFamily="4" charset="-128"/>
              </a:rPr>
            </a:br>
            <a:endParaRPr lang="en-US" sz="1200" kern="1200" dirty="0">
              <a:solidFill>
                <a:schemeClr val="tx1"/>
              </a:solidFill>
              <a:effectLst/>
              <a:latin typeface="Arial" pitchFamily="4" charset="0"/>
              <a:ea typeface="ＭＳ Ｐゴシック" pitchFamily="4" charset="-128"/>
              <a:cs typeface="ＭＳ Ｐゴシック" pitchFamily="4" charset="-128"/>
            </a:endParaRP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23</a:t>
            </a:fld>
            <a:endParaRPr lang="en-US" altLang="en-US" dirty="0"/>
          </a:p>
        </p:txBody>
      </p:sp>
    </p:spTree>
    <p:extLst>
      <p:ext uri="{BB962C8B-B14F-4D97-AF65-F5344CB8AC3E}">
        <p14:creationId xmlns:p14="http://schemas.microsoft.com/office/powerpoint/2010/main" val="131168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a:t>
            </a:fld>
            <a:endParaRPr lang="en-US" altLang="en-US" dirty="0"/>
          </a:p>
        </p:txBody>
      </p:sp>
    </p:spTree>
    <p:extLst>
      <p:ext uri="{BB962C8B-B14F-4D97-AF65-F5344CB8AC3E}">
        <p14:creationId xmlns:p14="http://schemas.microsoft.com/office/powerpoint/2010/main" val="347481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Quality Improvement Opportunities (QIOs) identified by the CA-PAMR, 2002-2007 for HDP.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most commonly missed symptoms among the deaths to women from preeclampsia.  Suggests a need to ensure nursing staff are trained and educated on the symptoms of preeclampsia and are empowered to report these symptoms to the provider.</a:t>
            </a:r>
            <a:endParaRPr lang="en-US" dirty="0">
              <a:cs typeface="Calibri"/>
            </a:endParaRPr>
          </a:p>
          <a:p>
            <a:endParaRPr lang="en-US" dirty="0"/>
          </a:p>
          <a:p>
            <a:r>
              <a:rPr lang="en-US" dirty="0"/>
              <a:t>Signs and symptoms were misdiagnosed as seizure disorder, gallstones, chronic hypertension, new onset asthma, and postpartum psychosis. </a:t>
            </a:r>
            <a:endParaRPr lang="en-US" dirty="0">
              <a:cs typeface="Calibri"/>
            </a:endParaRPr>
          </a:p>
        </p:txBody>
      </p:sp>
      <p:sp>
        <p:nvSpPr>
          <p:cNvPr id="4" name="Slide Number Placeholder 3"/>
          <p:cNvSpPr>
            <a:spLocks noGrp="1"/>
          </p:cNvSpPr>
          <p:nvPr>
            <p:ph type="sldNum" sz="quarter" idx="5"/>
          </p:nvPr>
        </p:nvSpPr>
        <p:spPr/>
        <p:txBody>
          <a:bodyPr/>
          <a:lstStyle/>
          <a:p>
            <a:fld id="{D1B72C5E-72B6-0249-84F1-4AC7BDE40DEA}" type="slidenum">
              <a:rPr lang="en-US" smtClean="0"/>
              <a:t>24</a:t>
            </a:fld>
            <a:endParaRPr lang="en-US" dirty="0"/>
          </a:p>
        </p:txBody>
      </p:sp>
    </p:spTree>
    <p:extLst>
      <p:ext uri="{BB962C8B-B14F-4D97-AF65-F5344CB8AC3E}">
        <p14:creationId xmlns:p14="http://schemas.microsoft.com/office/powerpoint/2010/main" val="2389031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Preeclampsia Early Recognition Tool -  </a:t>
            </a:r>
            <a:r>
              <a:rPr lang="en-US" sz="1200" kern="0" dirty="0">
                <a:latin typeface="Trebuchet MS" panose="020B0703020202090204" pitchFamily="34" charset="0"/>
              </a:rPr>
              <a:t>Within</a:t>
            </a:r>
            <a:r>
              <a:rPr lang="en-US" sz="1200" kern="0" dirty="0"/>
              <a:t> a Maternal Early Warning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algorithm is helpful in identifying how to best proceed in the evaluation and treatment of a birthing person for HDP. It can be found in the appendix section of the toolkit. </a:t>
            </a:r>
            <a:r>
              <a:rPr lang="en-US" baseline="0" dirty="0"/>
              <a:t>These graphic displays can be used to train staff and/or laminated and placed in treatments areas for easy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algorithms in the toolkit have been included as slides to provide a general reference to tools available for use. We do not recommend using these slides for presentation of clinical content as the type is small and difficult to read in this format.</a:t>
            </a:r>
          </a:p>
          <a:p>
            <a:endParaRPr lang="en-US" dirty="0"/>
          </a:p>
        </p:txBody>
      </p:sp>
      <p:sp>
        <p:nvSpPr>
          <p:cNvPr id="4" name="Slide Number Placeholder 3"/>
          <p:cNvSpPr>
            <a:spLocks noGrp="1"/>
          </p:cNvSpPr>
          <p:nvPr>
            <p:ph type="sldNum" sz="quarter" idx="5"/>
          </p:nvPr>
        </p:nvSpPr>
        <p:spPr/>
        <p:txBody>
          <a:bodyPr/>
          <a:lstStyle/>
          <a:p>
            <a:fld id="{288B45B3-D788-E949-A6A6-1D8BE8FDE2B3}" type="slidenum">
              <a:rPr lang="en-US" smtClean="0"/>
              <a:t>25</a:t>
            </a:fld>
            <a:endParaRPr lang="en-US" dirty="0"/>
          </a:p>
        </p:txBody>
      </p:sp>
    </p:spTree>
    <p:extLst>
      <p:ext uri="{BB962C8B-B14F-4D97-AF65-F5344CB8AC3E}">
        <p14:creationId xmlns:p14="http://schemas.microsoft.com/office/powerpoint/2010/main" val="1958204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dirty="0"/>
              <a:t>Any new onset HTN or new onset proteinuria combined with any</a:t>
            </a:r>
            <a:r>
              <a:rPr lang="en-US" baseline="0" dirty="0"/>
              <a:t> vague symptoms discussed should prompt evaluation.</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26</a:t>
            </a:fld>
            <a:endParaRPr lang="en-US" dirty="0"/>
          </a:p>
        </p:txBody>
      </p:sp>
    </p:spTree>
    <p:extLst>
      <p:ext uri="{BB962C8B-B14F-4D97-AF65-F5344CB8AC3E}">
        <p14:creationId xmlns:p14="http://schemas.microsoft.com/office/powerpoint/2010/main" val="4062017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kern="1200" dirty="0">
                <a:solidFill>
                  <a:schemeClr val="tx1"/>
                </a:solidFill>
                <a:effectLst/>
                <a:latin typeface="+mn-lt"/>
                <a:ea typeface="+mn-ea"/>
                <a:cs typeface="+mn-cs"/>
              </a:rPr>
              <a:t>The current diagnosis and classification of hypertensive disorders of pregnancy is primarily based on ACOG Practice Bulletin No. 222, Gestational Hypertension and Preeclampsia</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June 2020. </a:t>
            </a:r>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27</a:t>
            </a:fld>
            <a:endParaRPr lang="en-US" dirty="0"/>
          </a:p>
        </p:txBody>
      </p:sp>
    </p:spTree>
    <p:extLst>
      <p:ext uri="{BB962C8B-B14F-4D97-AF65-F5344CB8AC3E}">
        <p14:creationId xmlns:p14="http://schemas.microsoft.com/office/powerpoint/2010/main" val="1130969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endParaRPr lang="en-US" dirty="0"/>
          </a:p>
          <a:p>
            <a:r>
              <a:rPr lang="en-US" dirty="0"/>
              <a:t>Accurate measurement of blood pressures is a crucial step in the diagnostic process, but these labs should be considered in order to evaluate end-organ function.</a:t>
            </a:r>
          </a:p>
          <a:p>
            <a:endParaRPr lang="en-US" dirty="0"/>
          </a:p>
          <a:p>
            <a:r>
              <a:rPr lang="en-US" dirty="0"/>
              <a:t>Bilirubin comes on most liver function lab panels and is helpful in cases of severe HELLP syndrome and Acute fatty liver disease.</a:t>
            </a:r>
          </a:p>
        </p:txBody>
      </p:sp>
      <p:sp>
        <p:nvSpPr>
          <p:cNvPr id="4" name="Slide Number Placeholder 3"/>
          <p:cNvSpPr>
            <a:spLocks noGrp="1"/>
          </p:cNvSpPr>
          <p:nvPr>
            <p:ph type="sldNum" sz="quarter" idx="10"/>
          </p:nvPr>
        </p:nvSpPr>
        <p:spPr/>
        <p:txBody>
          <a:bodyPr/>
          <a:lstStyle/>
          <a:p>
            <a:fld id="{909F3FA3-B954-264A-B414-8AF5A591C0F3}" type="slidenum">
              <a:rPr lang="en-US" smtClean="0"/>
              <a:pPr/>
              <a:t>28</a:t>
            </a:fld>
            <a:endParaRPr lang="en-US" dirty="0"/>
          </a:p>
        </p:txBody>
      </p:sp>
    </p:spTree>
    <p:extLst>
      <p:ext uri="{BB962C8B-B14F-4D97-AF65-F5344CB8AC3E}">
        <p14:creationId xmlns:p14="http://schemas.microsoft.com/office/powerpoint/2010/main" val="3071010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To make the diagnosis of severe PRE, you need to have documented SBP of 160 or greater on two occasions 4 hrs apart.  However, in the acute onset of HTN above threshold 160/105-110 it is unadvisable to wait 4 hrs for treatment, hence the quotations surrounding this portion of the recommendation statement from ACOG. A BP should be repeated in 15 min and if still elevated above threshold, treat with antihypertensive medication within 30-60 min.</a:t>
            </a:r>
          </a:p>
          <a:p>
            <a:r>
              <a:rPr lang="en-US" baseline="0" dirty="0"/>
              <a:t>Thrombocytopenia – platelet count less than 100 x 10(9)/L.</a:t>
            </a:r>
          </a:p>
          <a:p>
            <a:r>
              <a:rPr lang="en-US" baseline="0" dirty="0"/>
              <a:t>Liver function – not accounted for by alternative diagnoses and as indicated by abnormally elevated blood concentrations of liver enzymes to more than twice the upper limit of normal or by severe persistent RUQ Pain.</a:t>
            </a:r>
          </a:p>
          <a:p>
            <a:r>
              <a:rPr lang="en-US" baseline="0" dirty="0"/>
              <a:t>Renal insufficiency serum creatinine concentration more than 1.1 mg/dL or a doubling of the serum creatinine in the absence of other renal disease.</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29</a:t>
            </a:fld>
            <a:endParaRPr lang="en-US" dirty="0"/>
          </a:p>
        </p:txBody>
      </p:sp>
    </p:spTree>
    <p:extLst>
      <p:ext uri="{BB962C8B-B14F-4D97-AF65-F5344CB8AC3E}">
        <p14:creationId xmlns:p14="http://schemas.microsoft.com/office/powerpoint/2010/main" val="450956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kern="1200" dirty="0">
                <a:solidFill>
                  <a:schemeClr val="tx1"/>
                </a:solidFill>
                <a:effectLst/>
                <a:latin typeface="+mn-lt"/>
                <a:ea typeface="+mn-ea"/>
                <a:cs typeface="+mn-cs"/>
              </a:rPr>
              <a:t>Patients with stage 1 hypertension based on American College of Cardiology (ACC) and the American Heart Association (AHA) revised criteria are at increased risk for progression to classic gestational hypertension and preeclampsia and should be monitored more closely.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Whelton</a:t>
            </a:r>
            <a:r>
              <a:rPr lang="en-US" sz="1200" kern="1200" dirty="0">
                <a:solidFill>
                  <a:schemeClr val="tx1"/>
                </a:solidFill>
                <a:effectLst/>
                <a:latin typeface="+mn-lt"/>
                <a:ea typeface="+mn-ea"/>
                <a:cs typeface="+mn-cs"/>
              </a:rPr>
              <a:t>, P. K.</a:t>
            </a:r>
            <a:r>
              <a:rPr lang="en-US" sz="1200" i="1" kern="1200" dirty="0">
                <a:solidFill>
                  <a:schemeClr val="tx1"/>
                </a:solidFill>
                <a:effectLst/>
                <a:latin typeface="+mn-lt"/>
                <a:ea typeface="+mn-ea"/>
                <a:cs typeface="+mn-cs"/>
              </a:rPr>
              <a:t> et al.</a:t>
            </a:r>
            <a:r>
              <a:rPr lang="en-US" sz="1200" kern="1200" dirty="0">
                <a:solidFill>
                  <a:schemeClr val="tx1"/>
                </a:solidFill>
                <a:effectLst/>
                <a:latin typeface="+mn-lt"/>
                <a:ea typeface="+mn-ea"/>
                <a:cs typeface="+mn-cs"/>
              </a:rPr>
              <a:t> 2017 ACC/AHA/AAPA/ABC/ACPM/AGS/APhA/ASH/ASPC/NMA/PCNA Guideline for the Prevention, Detection, Evaluation, and Management of High Blood Pressure in Adults: A Report of the American College of Cardiology/American Heart Association Task Force on Clinical Practice Guidelines. </a:t>
            </a:r>
            <a:r>
              <a:rPr lang="en-US" sz="1200" i="1" kern="1200" dirty="0">
                <a:solidFill>
                  <a:schemeClr val="tx1"/>
                </a:solidFill>
                <a:effectLst/>
                <a:latin typeface="+mn-lt"/>
                <a:ea typeface="+mn-ea"/>
                <a:cs typeface="+mn-cs"/>
              </a:rPr>
              <a:t>Circulation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138</a:t>
            </a:r>
            <a:r>
              <a:rPr lang="en-US" sz="1200" kern="1200" dirty="0">
                <a:solidFill>
                  <a:schemeClr val="tx1"/>
                </a:solidFill>
                <a:effectLst/>
                <a:latin typeface="+mn-lt"/>
                <a:ea typeface="+mn-ea"/>
                <a:cs typeface="+mn-cs"/>
              </a:rPr>
              <a:t>, e484-e594, doi:10.1161/CIR.0000000000000596 (2018).]</a:t>
            </a:r>
          </a:p>
          <a:p>
            <a:endParaRPr lang="en-US" dirty="0"/>
          </a:p>
        </p:txBody>
      </p:sp>
      <p:sp>
        <p:nvSpPr>
          <p:cNvPr id="4" name="Slide Number Placeholder 3"/>
          <p:cNvSpPr>
            <a:spLocks noGrp="1"/>
          </p:cNvSpPr>
          <p:nvPr>
            <p:ph type="sldNum" sz="quarter" idx="5"/>
          </p:nvPr>
        </p:nvSpPr>
        <p:spPr/>
        <p:txBody>
          <a:bodyPr/>
          <a:lstStyle/>
          <a:p>
            <a:fld id="{43CF4885-AB43-0C46-BD03-463C2D8BE717}" type="slidenum">
              <a:rPr lang="en-US" smtClean="0"/>
              <a:t>30</a:t>
            </a:fld>
            <a:endParaRPr lang="en-US" dirty="0"/>
          </a:p>
        </p:txBody>
      </p:sp>
    </p:spTree>
    <p:extLst>
      <p:ext uri="{BB962C8B-B14F-4D97-AF65-F5344CB8AC3E}">
        <p14:creationId xmlns:p14="http://schemas.microsoft.com/office/powerpoint/2010/main" val="3894577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dirty="0"/>
              <a:t>The spectrum</a:t>
            </a:r>
            <a:r>
              <a:rPr lang="en-US" baseline="0" dirty="0"/>
              <a:t> of preeclampsia is variable. Many patients present with a classic preeclampsia picture and then either slowly or rapidly progress to a more severe variant.</a:t>
            </a:r>
          </a:p>
          <a:p>
            <a:endParaRPr lang="en-US" baseline="0" dirty="0"/>
          </a:p>
          <a:p>
            <a:r>
              <a:rPr lang="en-US" dirty="0">
                <a:latin typeface="Arial" panose="020B0604020202020204" pitchFamily="34" charset="0"/>
                <a:cs typeface="Arial" panose="020B0604020202020204" pitchFamily="34" charset="0"/>
              </a:rPr>
              <a:t>Women with preeclampsia with severe features and hepatic involvement may develop HELLP syndrome </a:t>
            </a:r>
            <a:r>
              <a:rPr lang="en-US" sz="18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Barton et. al (2004) reported up to 20% incidence. </a:t>
            </a:r>
            <a:r>
              <a:rPr lang="en-US" sz="3600" dirty="0">
                <a:latin typeface="Arial" panose="020B0604020202020204" pitchFamily="34" charset="0"/>
                <a:cs typeface="Arial" panose="020B0604020202020204" pitchFamily="34" charset="0"/>
              </a:rPr>
              <a:t>Barton JR, Sibai BM. Diagnosis and management of hemolysis, elevated liver enzymes, and low platelets syndrome. Clin </a:t>
            </a:r>
            <a:r>
              <a:rPr lang="en-US" sz="3600" dirty="0" err="1">
                <a:latin typeface="Arial" panose="020B0604020202020204" pitchFamily="34" charset="0"/>
                <a:cs typeface="Arial" panose="020B0604020202020204" pitchFamily="34" charset="0"/>
              </a:rPr>
              <a:t>Perinatol</a:t>
            </a:r>
            <a:r>
              <a:rPr lang="en-US" sz="3600" dirty="0">
                <a:latin typeface="Arial" panose="020B0604020202020204" pitchFamily="34" charset="0"/>
                <a:cs typeface="Arial" panose="020B0604020202020204" pitchFamily="34" charset="0"/>
              </a:rPr>
              <a:t> 2004;31:807–33.)</a:t>
            </a:r>
          </a:p>
          <a:p>
            <a:endParaRPr lang="en-US" dirty="0"/>
          </a:p>
          <a:p>
            <a:r>
              <a:rPr lang="en-US" dirty="0"/>
              <a:t>ADDITIONAL REFERENCES</a:t>
            </a:r>
          </a:p>
          <a:p>
            <a:r>
              <a:rPr lang="en-US" sz="1200" dirty="0">
                <a:latin typeface="Arial" panose="020B0604020202020204" pitchFamily="34" charset="0"/>
                <a:cs typeface="Arial" panose="020B0604020202020204" pitchFamily="34" charset="0"/>
              </a:rPr>
              <a:t>Tuffnell D, Jankowitcz D, Lindow S, et al. BJOG 2005;112:875-880. </a:t>
            </a:r>
          </a:p>
          <a:p>
            <a:r>
              <a:rPr lang="en-US" sz="1200" dirty="0">
                <a:latin typeface="Arial" panose="020B0604020202020204" pitchFamily="34" charset="0"/>
                <a:cs typeface="Arial" panose="020B0604020202020204" pitchFamily="34" charset="0"/>
              </a:rPr>
              <a:t>Barton, Sibai, Clin Perinatol 2004;31:807-33, vii. </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31</a:t>
            </a:fld>
            <a:endParaRPr lang="en-US" dirty="0"/>
          </a:p>
        </p:txBody>
      </p:sp>
    </p:spTree>
    <p:extLst>
      <p:ext uri="{BB962C8B-B14F-4D97-AF65-F5344CB8AC3E}">
        <p14:creationId xmlns:p14="http://schemas.microsoft.com/office/powerpoint/2010/main" val="797708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TALKING POINTS</a:t>
            </a:r>
          </a:p>
          <a:p>
            <a:r>
              <a:rPr lang="en-US" dirty="0">
                <a:latin typeface="Arial" panose="020B0604020202020204" pitchFamily="34" charset="0"/>
                <a:cs typeface="Arial" panose="020B0604020202020204" pitchFamily="34" charset="0"/>
              </a:rPr>
              <a:t>HELLP syndrome is associated with increased risk of adverse outcomes: placental abruption, renal failure, subcapsular hepatic hematoma, recurrent preeclampsia, preterm delivery, and fetal or maternal death</a:t>
            </a:r>
          </a:p>
          <a:p>
            <a:r>
              <a:rPr lang="en-US" strike="noStrike" dirty="0">
                <a:latin typeface="Arial" panose="020B0604020202020204" pitchFamily="34" charset="0"/>
                <a:cs typeface="Arial" panose="020B0604020202020204" pitchFamily="34" charset="0"/>
              </a:rPr>
              <a:t>Eclampsia can present as new-onset tonic-</a:t>
            </a:r>
            <a:r>
              <a:rPr lang="en-US" strike="noStrike" dirty="0" err="1">
                <a:latin typeface="Arial" panose="020B0604020202020204" pitchFamily="34" charset="0"/>
                <a:cs typeface="Arial" panose="020B0604020202020204" pitchFamily="34" charset="0"/>
              </a:rPr>
              <a:t>clonic</a:t>
            </a:r>
            <a:r>
              <a:rPr lang="en-US" strike="noStrike" dirty="0">
                <a:latin typeface="Arial" panose="020B0604020202020204" pitchFamily="34" charset="0"/>
                <a:cs typeface="Arial" panose="020B0604020202020204" pitchFamily="34" charset="0"/>
              </a:rPr>
              <a:t>, focal or multifocal seizures, during pregnancy and up to 48-72 hours post partum</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The majority of patients with HELLP syndrome will have elevated blood pressure spanning the range from mild to severe. The combination of severely elevated blood pressure with thrombocytopenia and abnormal coagulation parameters place the patient at increased risk for cerebral vascular accidents or other hemorrhagic complications. </a:t>
            </a:r>
            <a:endParaRPr lang="en-US" dirty="0"/>
          </a:p>
          <a:p>
            <a:endParaRPr lang="en-US" dirty="0"/>
          </a:p>
          <a:p>
            <a:r>
              <a:rPr lang="en-US" dirty="0"/>
              <a:t>ADDITIONAL REFERENCES</a:t>
            </a:r>
          </a:p>
          <a:p>
            <a:r>
              <a:rPr lang="en-US" sz="1200" dirty="0" err="1">
                <a:latin typeface="Arial" panose="020B0604020202020204" pitchFamily="34" charset="0"/>
                <a:cs typeface="Arial" panose="020B0604020202020204" pitchFamily="34" charset="0"/>
              </a:rPr>
              <a:t>Tuffnell</a:t>
            </a:r>
            <a:r>
              <a:rPr lang="en-US" sz="1200" dirty="0">
                <a:latin typeface="Arial" panose="020B0604020202020204" pitchFamily="34" charset="0"/>
                <a:cs typeface="Arial" panose="020B0604020202020204" pitchFamily="34" charset="0"/>
              </a:rPr>
              <a:t> D, </a:t>
            </a:r>
            <a:r>
              <a:rPr lang="en-US" sz="1200" dirty="0" err="1">
                <a:latin typeface="Arial" panose="020B0604020202020204" pitchFamily="34" charset="0"/>
                <a:cs typeface="Arial" panose="020B0604020202020204" pitchFamily="34" charset="0"/>
              </a:rPr>
              <a:t>Jankowitcz</a:t>
            </a:r>
            <a:r>
              <a:rPr lang="en-US" sz="1200" dirty="0">
                <a:latin typeface="Arial" panose="020B0604020202020204" pitchFamily="34" charset="0"/>
                <a:cs typeface="Arial" panose="020B0604020202020204" pitchFamily="34" charset="0"/>
              </a:rPr>
              <a:t> D, </a:t>
            </a:r>
            <a:r>
              <a:rPr lang="en-US" sz="1200" dirty="0" err="1">
                <a:latin typeface="Arial" panose="020B0604020202020204" pitchFamily="34" charset="0"/>
                <a:cs typeface="Arial" panose="020B0604020202020204" pitchFamily="34" charset="0"/>
              </a:rPr>
              <a:t>Lindow</a:t>
            </a:r>
            <a:r>
              <a:rPr lang="en-US" sz="1200" dirty="0">
                <a:latin typeface="Arial" panose="020B0604020202020204" pitchFamily="34" charset="0"/>
                <a:cs typeface="Arial" panose="020B0604020202020204" pitchFamily="34" charset="0"/>
              </a:rPr>
              <a:t> S, et al. BJOG 2005;112:875-880. </a:t>
            </a:r>
          </a:p>
          <a:p>
            <a:r>
              <a:rPr lang="en-US" sz="1200" dirty="0">
                <a:latin typeface="Arial" panose="020B0604020202020204" pitchFamily="34" charset="0"/>
                <a:cs typeface="Arial" panose="020B0604020202020204" pitchFamily="34" charset="0"/>
              </a:rPr>
              <a:t>Barton, </a:t>
            </a:r>
            <a:r>
              <a:rPr lang="en-US" sz="1200" dirty="0" err="1">
                <a:latin typeface="Arial" panose="020B0604020202020204" pitchFamily="34" charset="0"/>
                <a:cs typeface="Arial" panose="020B0604020202020204" pitchFamily="34" charset="0"/>
              </a:rPr>
              <a:t>Sibai</a:t>
            </a:r>
            <a:r>
              <a:rPr lang="en-US" sz="1200" dirty="0">
                <a:latin typeface="Arial" panose="020B0604020202020204" pitchFamily="34" charset="0"/>
                <a:cs typeface="Arial" panose="020B0604020202020204" pitchFamily="34" charset="0"/>
              </a:rPr>
              <a:t>, Clin </a:t>
            </a:r>
            <a:r>
              <a:rPr lang="en-US" sz="1200" dirty="0" err="1">
                <a:latin typeface="Arial" panose="020B0604020202020204" pitchFamily="34" charset="0"/>
                <a:cs typeface="Arial" panose="020B0604020202020204" pitchFamily="34" charset="0"/>
              </a:rPr>
              <a:t>Perinatol</a:t>
            </a:r>
            <a:r>
              <a:rPr lang="en-US" sz="1200" dirty="0">
                <a:latin typeface="Arial" panose="020B0604020202020204" pitchFamily="34" charset="0"/>
                <a:cs typeface="Arial" panose="020B0604020202020204" pitchFamily="34" charset="0"/>
              </a:rPr>
              <a:t> 2004;31:807-33, vii. </a:t>
            </a:r>
            <a:endParaRPr lang="en-US" dirty="0"/>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32</a:t>
            </a:fld>
            <a:endParaRPr lang="en-US" altLang="en-US" dirty="0"/>
          </a:p>
        </p:txBody>
      </p:sp>
    </p:spTree>
    <p:extLst>
      <p:ext uri="{BB962C8B-B14F-4D97-AF65-F5344CB8AC3E}">
        <p14:creationId xmlns:p14="http://schemas.microsoft.com/office/powerpoint/2010/main" val="2875852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TALKING POINTS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Acute onset, persistent* severe systolic (≥ 160 mm Hg) or diastolic hypertension (≥ 110 mm Hg) is a hypertensive emergency and treatment should be initiated.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30000" dirty="0">
              <a:solidFill>
                <a:schemeClr val="tx1"/>
              </a:solidFill>
              <a:effectLst/>
              <a:latin typeface="+mn-lt"/>
              <a:ea typeface="+mn-ea"/>
              <a:cs typeface="+mn-cs"/>
            </a:endParaRPr>
          </a:p>
          <a:p>
            <a:r>
              <a:rPr lang="en-US" sz="1200" kern="1200" dirty="0">
                <a:solidFill>
                  <a:schemeClr val="tx1"/>
                </a:solidFill>
                <a:effectLst/>
                <a:latin typeface="Arial" pitchFamily="4" charset="0"/>
                <a:ea typeface="ＭＳ Ｐゴシック" pitchFamily="4" charset="-128"/>
                <a:cs typeface="ＭＳ Ｐゴシック" pitchFamily="4" charset="-128"/>
              </a:rPr>
              <a:t>Antihypertensive treatment is extremely important for the prevention of these serious maternal sequelae. </a:t>
            </a:r>
          </a:p>
          <a:p>
            <a:endParaRPr lang="en-US" dirty="0"/>
          </a:p>
          <a:p>
            <a:r>
              <a:rPr lang="en-US" dirty="0"/>
              <a:t>The etiology of the severe hypertension is not necessary to begin treatment of the hypertensive emergency. Regardless of whether chronic hypertension, gestation hypertension or preeclampsia is ultimately diagnosed, the treatment is the same.</a:t>
            </a:r>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34</a:t>
            </a:fld>
            <a:endParaRPr lang="en-US" dirty="0"/>
          </a:p>
        </p:txBody>
      </p:sp>
    </p:spTree>
    <p:extLst>
      <p:ext uri="{BB962C8B-B14F-4D97-AF65-F5344CB8AC3E}">
        <p14:creationId xmlns:p14="http://schemas.microsoft.com/office/powerpoint/2010/main" val="291665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4</a:t>
            </a:fld>
            <a:endParaRPr lang="en-US" altLang="en-US" dirty="0"/>
          </a:p>
        </p:txBody>
      </p:sp>
    </p:spTree>
    <p:extLst>
      <p:ext uri="{BB962C8B-B14F-4D97-AF65-F5344CB8AC3E}">
        <p14:creationId xmlns:p14="http://schemas.microsoft.com/office/powerpoint/2010/main" val="680315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TALKING POINTS</a:t>
            </a:r>
          </a:p>
          <a:p>
            <a:endParaRPr lang="en-US" dirty="0"/>
          </a:p>
          <a:p>
            <a:endParaRPr lang="en-US" dirty="0"/>
          </a:p>
          <a:p>
            <a:r>
              <a:rPr lang="en-US" dirty="0"/>
              <a:t>From: </a:t>
            </a:r>
            <a:r>
              <a:rPr lang="en-US" dirty="0">
                <a:hlinkClick r:id="rId3"/>
              </a:rPr>
              <a:t>https://www.npeu.ox.ac.uk/assets/downloads/mbrrace-uk/reports/MBRRACE-UK%20Maternal%20Report%202019%20-%20WEB%20VERSION.pdf</a:t>
            </a:r>
            <a:endParaRPr lang="en-US" dirty="0"/>
          </a:p>
          <a:p>
            <a:endParaRPr lang="en-US" dirty="0"/>
          </a:p>
          <a:p>
            <a:r>
              <a:rPr lang="en-US" dirty="0"/>
              <a:t>Table 5.1: Causes of death among women who died from hypertensive disorders of pregnancy (1997-2017) 1997- 2002§ 2003-08§ 2009-14¶ 2015-17¶ Intracranial haemorrhage 16 18 7* 3* Eclampsia or cerebral oedema 0 6 3 1 Pulmonary oedema 3 0 0 0 Hepatic rupture 2 1 0 0 Hepatic necrosis/HELLP 9 5 4* 2* AFLP 7 7 1 1 Total 37 37 14 6 *One woman in each triennium died due to both intracranial bleed and HELLP syndrome. § Figures for UK only, ¶ Figures for UK and Ireland</a:t>
            </a:r>
          </a:p>
        </p:txBody>
      </p:sp>
      <p:sp>
        <p:nvSpPr>
          <p:cNvPr id="4" name="Slide Number Placeholder 3"/>
          <p:cNvSpPr>
            <a:spLocks noGrp="1"/>
          </p:cNvSpPr>
          <p:nvPr>
            <p:ph type="sldNum" sz="quarter" idx="10"/>
          </p:nvPr>
        </p:nvSpPr>
        <p:spPr/>
        <p:txBody>
          <a:bodyPr/>
          <a:lstStyle/>
          <a:p>
            <a:fld id="{909F3FA3-B954-264A-B414-8AF5A591C0F3}" type="slidenum">
              <a:rPr lang="en-US" smtClean="0"/>
              <a:pPr/>
              <a:t>35</a:t>
            </a:fld>
            <a:endParaRPr lang="en-US" dirty="0"/>
          </a:p>
        </p:txBody>
      </p:sp>
    </p:spTree>
    <p:extLst>
      <p:ext uri="{BB962C8B-B14F-4D97-AF65-F5344CB8AC3E}">
        <p14:creationId xmlns:p14="http://schemas.microsoft.com/office/powerpoint/2010/main" val="777810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rPr>
              <a:t>TALKING POINTS</a:t>
            </a:r>
          </a:p>
          <a:p>
            <a:r>
              <a:rPr lang="en-US" sz="1200" kern="1200" dirty="0">
                <a:solidFill>
                  <a:schemeClr val="tx1"/>
                </a:solidFill>
                <a:effectLst/>
                <a:latin typeface="+mn-lt"/>
                <a:ea typeface="+mn-ea"/>
                <a:cs typeface="+mn-cs"/>
              </a:rPr>
              <a:t>a: ACOG Practice Bulletin No 222: Gestational Hypertension and Preeclampsia. </a:t>
            </a:r>
            <a:r>
              <a:rPr lang="en-US" sz="1200" i="1" kern="1200" dirty="0">
                <a:solidFill>
                  <a:schemeClr val="tx1"/>
                </a:solidFill>
                <a:effectLst/>
                <a:latin typeface="+mn-lt"/>
                <a:ea typeface="+mn-ea"/>
                <a:cs typeface="+mn-cs"/>
              </a:rPr>
              <a:t>Obstetrics &amp; Gynecology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135</a:t>
            </a:r>
            <a:r>
              <a:rPr lang="en-US" sz="1200" kern="1200" dirty="0">
                <a:solidFill>
                  <a:schemeClr val="tx1"/>
                </a:solidFill>
                <a:effectLst/>
                <a:latin typeface="+mn-lt"/>
                <a:ea typeface="+mn-ea"/>
                <a:cs typeface="+mn-cs"/>
              </a:rPr>
              <a:t> (2020)</a:t>
            </a:r>
          </a:p>
          <a:p>
            <a:r>
              <a:rPr lang="en-US" sz="1200" kern="1200" dirty="0">
                <a:solidFill>
                  <a:schemeClr val="tx1"/>
                </a:solidFill>
                <a:effectLst/>
                <a:latin typeface="+mn-lt"/>
                <a:ea typeface="+mn-ea"/>
                <a:cs typeface="+mn-cs"/>
              </a:rPr>
              <a:t>b: </a:t>
            </a:r>
            <a:r>
              <a:rPr lang="en-US" sz="1200" kern="1200" dirty="0" err="1">
                <a:solidFill>
                  <a:schemeClr val="tx1"/>
                </a:solidFill>
                <a:effectLst/>
                <a:latin typeface="+mn-lt"/>
                <a:ea typeface="+mn-ea"/>
                <a:cs typeface="+mn-cs"/>
              </a:rPr>
              <a:t>Duley</a:t>
            </a:r>
            <a:r>
              <a:rPr lang="en-US" sz="1200" kern="1200" dirty="0">
                <a:solidFill>
                  <a:schemeClr val="tx1"/>
                </a:solidFill>
                <a:effectLst/>
                <a:latin typeface="+mn-lt"/>
                <a:ea typeface="+mn-ea"/>
                <a:cs typeface="+mn-cs"/>
              </a:rPr>
              <a:t>, L., Meher, S. &amp; Jones, L. Drugs for treatment of very high blood pressure during pregnancy. </a:t>
            </a:r>
            <a:r>
              <a:rPr lang="en-US" sz="1200" i="1" kern="1200" dirty="0">
                <a:solidFill>
                  <a:schemeClr val="tx1"/>
                </a:solidFill>
                <a:effectLst/>
                <a:latin typeface="+mn-lt"/>
                <a:ea typeface="+mn-ea"/>
                <a:cs typeface="+mn-cs"/>
              </a:rPr>
              <a:t>Cochrane Database Systematic Review</a:t>
            </a:r>
            <a:r>
              <a:rPr lang="en-US" sz="1200" kern="1200" dirty="0">
                <a:solidFill>
                  <a:schemeClr val="tx1"/>
                </a:solidFill>
                <a:effectLst/>
                <a:latin typeface="+mn-lt"/>
                <a:ea typeface="+mn-ea"/>
                <a:cs typeface="+mn-cs"/>
              </a:rPr>
              <a:t>, CD001449, doi:10.1002/14651858.CD001449.pub3 (2013)</a:t>
            </a:r>
            <a:r>
              <a:rPr lang="en-US" dirty="0">
                <a:effectLst/>
              </a:rPr>
              <a:t> </a:t>
            </a:r>
          </a:p>
          <a:p>
            <a:r>
              <a:rPr lang="en-US" sz="1200" kern="1200" dirty="0">
                <a:solidFill>
                  <a:schemeClr val="tx1"/>
                </a:solidFill>
                <a:effectLst/>
                <a:latin typeface="+mn-lt"/>
                <a:ea typeface="+mn-ea"/>
                <a:cs typeface="+mn-cs"/>
              </a:rPr>
              <a:t>Richards, J. R.</a:t>
            </a:r>
            <a:r>
              <a:rPr lang="en-US" sz="1200" i="1" kern="1200" dirty="0">
                <a:solidFill>
                  <a:schemeClr val="tx1"/>
                </a:solidFill>
                <a:effectLst/>
                <a:latin typeface="+mn-lt"/>
                <a:ea typeface="+mn-ea"/>
                <a:cs typeface="+mn-cs"/>
              </a:rPr>
              <a:t> et al.</a:t>
            </a:r>
            <a:r>
              <a:rPr lang="en-US" sz="1200" kern="1200" dirty="0">
                <a:solidFill>
                  <a:schemeClr val="tx1"/>
                </a:solidFill>
                <a:effectLst/>
                <a:latin typeface="+mn-lt"/>
                <a:ea typeface="+mn-ea"/>
                <a:cs typeface="+mn-cs"/>
              </a:rPr>
              <a:t> beta-Blockers, Cocaine, and the Unopposed alpha-Stimulation Phenomenon. </a:t>
            </a:r>
            <a:r>
              <a:rPr lang="en-US" sz="1200" i="1" kern="1200" dirty="0">
                <a:solidFill>
                  <a:schemeClr val="tx1"/>
                </a:solidFill>
                <a:effectLst/>
                <a:latin typeface="+mn-lt"/>
                <a:ea typeface="+mn-ea"/>
                <a:cs typeface="+mn-cs"/>
              </a:rPr>
              <a:t>Journal of Cardiovascular Pharmacology Ther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239-249, doi:10.1177/1074248416681644 (2017)</a:t>
            </a:r>
            <a:r>
              <a:rPr lang="en-US" dirty="0">
                <a:effectLst/>
              </a:rPr>
              <a:t> </a:t>
            </a:r>
          </a:p>
          <a:p>
            <a:r>
              <a:rPr lang="en-US" dirty="0">
                <a:effectLst/>
              </a:rPr>
              <a:t>Cohen JA, Checcio LM. Nifedipine in the management of hypertensive emergencies. Am J EmergMed 1985; 3:524-530.</a:t>
            </a:r>
          </a:p>
          <a:p>
            <a:endParaRPr lang="en-US"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Labetalol (a: ACOG 222 2020). Hydralazine IV (d: Raheem, </a:t>
            </a:r>
            <a:r>
              <a:rPr lang="en-US" sz="1200" kern="1200" dirty="0" err="1">
                <a:solidFill>
                  <a:schemeClr val="tx1"/>
                </a:solidFill>
                <a:effectLst/>
                <a:latin typeface="Arial" pitchFamily="4" charset="0"/>
                <a:ea typeface="ＭＳ Ｐゴシック" pitchFamily="4" charset="-128"/>
                <a:cs typeface="ＭＳ Ｐゴシック" pitchFamily="4" charset="-128"/>
              </a:rPr>
              <a:t>Saaid</a:t>
            </a:r>
            <a:r>
              <a:rPr lang="en-US" sz="1200" kern="1200" dirty="0">
                <a:solidFill>
                  <a:schemeClr val="tx1"/>
                </a:solidFill>
                <a:effectLst/>
                <a:latin typeface="Arial" pitchFamily="4" charset="0"/>
                <a:ea typeface="ＭＳ Ｐゴシック" pitchFamily="4" charset="-128"/>
                <a:cs typeface="ＭＳ Ｐゴシック" pitchFamily="4" charset="-128"/>
              </a:rPr>
              <a:t> et al. 2012, e: </a:t>
            </a:r>
            <a:r>
              <a:rPr lang="en-US" sz="1200" kern="1200" dirty="0" err="1">
                <a:solidFill>
                  <a:schemeClr val="tx1"/>
                </a:solidFill>
                <a:effectLst/>
                <a:latin typeface="Arial" pitchFamily="4" charset="0"/>
                <a:ea typeface="ＭＳ Ｐゴシック" pitchFamily="4" charset="-128"/>
                <a:cs typeface="ＭＳ Ｐゴシック" pitchFamily="4" charset="-128"/>
              </a:rPr>
              <a:t>Duley</a:t>
            </a:r>
            <a:r>
              <a:rPr lang="en-US" sz="1200" kern="1200" dirty="0">
                <a:solidFill>
                  <a:schemeClr val="tx1"/>
                </a:solidFill>
                <a:effectLst/>
                <a:latin typeface="Arial" pitchFamily="4" charset="0"/>
                <a:ea typeface="ＭＳ Ｐゴシック" pitchFamily="4" charset="-128"/>
                <a:cs typeface="ＭＳ Ｐゴシック" pitchFamily="4" charset="-128"/>
              </a:rPr>
              <a:t>, </a:t>
            </a:r>
            <a:r>
              <a:rPr lang="en-US" sz="1200" kern="1200" dirty="0" err="1">
                <a:solidFill>
                  <a:schemeClr val="tx1"/>
                </a:solidFill>
                <a:effectLst/>
                <a:latin typeface="Arial" pitchFamily="4" charset="0"/>
                <a:ea typeface="ＭＳ Ｐゴシック" pitchFamily="4" charset="-128"/>
                <a:cs typeface="ＭＳ Ｐゴシック" pitchFamily="4" charset="-128"/>
              </a:rPr>
              <a:t>Meher</a:t>
            </a:r>
            <a:r>
              <a:rPr lang="en-US" sz="1200" kern="1200" dirty="0">
                <a:solidFill>
                  <a:schemeClr val="tx1"/>
                </a:solidFill>
                <a:effectLst/>
                <a:latin typeface="Arial" pitchFamily="4" charset="0"/>
                <a:ea typeface="ＭＳ Ｐゴシック" pitchFamily="4" charset="-128"/>
                <a:cs typeface="ＭＳ Ｐゴシック" pitchFamily="4" charset="-128"/>
              </a:rPr>
              <a:t> et al. 2013). Labetalol IV (e: Richards, Hollander et al. 2017). Onset (b: Cohan and </a:t>
            </a:r>
            <a:r>
              <a:rPr lang="en-US" sz="1200" kern="1200" dirty="0" err="1">
                <a:solidFill>
                  <a:schemeClr val="tx1"/>
                </a:solidFill>
                <a:effectLst/>
                <a:latin typeface="Arial" pitchFamily="4" charset="0"/>
                <a:ea typeface="ＭＳ Ｐゴシック" pitchFamily="4" charset="-128"/>
                <a:cs typeface="ＭＳ Ｐゴシック" pitchFamily="4" charset="-128"/>
              </a:rPr>
              <a:t>Checcio</a:t>
            </a:r>
            <a:r>
              <a:rPr lang="en-US" sz="1200" kern="1200" dirty="0">
                <a:solidFill>
                  <a:schemeClr val="tx1"/>
                </a:solidFill>
                <a:effectLst/>
                <a:latin typeface="Arial" pitchFamily="4" charset="0"/>
                <a:ea typeface="ＭＳ Ｐゴシック" pitchFamily="4" charset="-128"/>
                <a:cs typeface="ＭＳ Ｐゴシック" pitchFamily="4" charset="-128"/>
              </a:rPr>
              <a:t> 1985; c: Cheng, Cheng-Lai et al. 2005; d: Raheem, </a:t>
            </a:r>
            <a:r>
              <a:rPr lang="en-US" sz="1200" kern="1200" dirty="0" err="1">
                <a:solidFill>
                  <a:schemeClr val="tx1"/>
                </a:solidFill>
                <a:effectLst/>
                <a:latin typeface="Arial" pitchFamily="4" charset="0"/>
                <a:ea typeface="ＭＳ Ｐゴシック" pitchFamily="4" charset="-128"/>
                <a:cs typeface="ＭＳ Ｐゴシック" pitchFamily="4" charset="-128"/>
              </a:rPr>
              <a:t>Saaid</a:t>
            </a:r>
            <a:r>
              <a:rPr lang="en-US" sz="1200" kern="1200" dirty="0">
                <a:solidFill>
                  <a:schemeClr val="tx1"/>
                </a:solidFill>
                <a:effectLst/>
                <a:latin typeface="Arial" pitchFamily="4" charset="0"/>
                <a:ea typeface="ＭＳ Ｐゴシック" pitchFamily="4" charset="-128"/>
                <a:cs typeface="ＭＳ Ｐゴシック" pitchFamily="4" charset="-128"/>
              </a:rPr>
              <a:t> et al. 2012)</a:t>
            </a:r>
          </a:p>
          <a:p>
            <a:endParaRPr lang="en-US" dirty="0">
              <a:effectLst/>
            </a:endParaRPr>
          </a:p>
          <a:p>
            <a:endParaRPr lang="en-US" dirty="0">
              <a:effectLs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9F3FA3-B954-264A-B414-8AF5A591C0F3}" type="slidenum">
              <a:rPr lang="en-US" smtClean="0"/>
              <a:pPr/>
              <a:t>37</a:t>
            </a:fld>
            <a:endParaRPr lang="en-US" dirty="0"/>
          </a:p>
        </p:txBody>
      </p:sp>
    </p:spTree>
    <p:extLst>
      <p:ext uri="{BB962C8B-B14F-4D97-AF65-F5344CB8AC3E}">
        <p14:creationId xmlns:p14="http://schemas.microsoft.com/office/powerpoint/2010/main" val="3255690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dirty="0"/>
              <a:t>This algorithm is helpful in identifying how to best proceed in the evaluation and treatment of a birthing person for HDP. It can be found in the appendix section of the toolkit. </a:t>
            </a:r>
            <a:r>
              <a:rPr lang="en-US" baseline="0" dirty="0"/>
              <a:t>These graphic displays can be used to train staff and/or laminated and placed in treatments areas for easy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algorithms in the toolkit have been included as slides to provide a general reference to tools available for use. We do not recommend using this slides for presentation of clinical content as the type is small and difficult to read in this format.</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This figure was adapted from the Improving Health Care Response to Preeclampsia: A California Quality Improvement Toolkit, funded by the California Department of Public Health, 2014; supported by Title V funds.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38</a:t>
            </a:fld>
            <a:endParaRPr lang="en-US" dirty="0"/>
          </a:p>
        </p:txBody>
      </p:sp>
    </p:spTree>
    <p:extLst>
      <p:ext uri="{BB962C8B-B14F-4D97-AF65-F5344CB8AC3E}">
        <p14:creationId xmlns:p14="http://schemas.microsoft.com/office/powerpoint/2010/main" val="625377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TALKING POINTS</a:t>
            </a:r>
          </a:p>
          <a:p>
            <a:endParaRPr lang="en-US" dirty="0"/>
          </a:p>
          <a:p>
            <a:r>
              <a:rPr lang="en-US" dirty="0"/>
              <a:t> Judy AJ, McCain CL, Lawton ES, Morton CH, Main EK, Druzin ML. Systolic Hypertension, Preeclampsia-Related Stroke, and Mortality in California. Obstet Gynecol 2019;1133:1151-9.</a:t>
            </a:r>
            <a:endParaRPr lang="en-US" dirty="0">
              <a:cs typeface="Calibri"/>
            </a:endParaRPr>
          </a:p>
          <a:p>
            <a:endParaRPr lang="en-US" dirty="0"/>
          </a:p>
          <a:p>
            <a:r>
              <a:rPr lang="en-US" sz="1200" kern="1200" dirty="0">
                <a:solidFill>
                  <a:schemeClr val="tx1"/>
                </a:solidFill>
                <a:effectLst/>
                <a:latin typeface="+mn-lt"/>
                <a:ea typeface="+mn-ea"/>
                <a:cs typeface="+mn-cs"/>
              </a:rPr>
              <a:t>The studies by Martin et al and Judy et al regarding the association of blood pressures of equal to or greater than 160 systolic and/or equal to or greater than 110 diastolic with hemorrhagic stroke, have confirmed the importance of these levels as indications for emergent antihypertensive therapy.</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The combined total of these two series comprised of 54 patients who suffered preeclampsia related stroke, with Judy‘s paper including maternal mortality. There were two patients with systolic blood pressures between 155 and 160 and an additional four patients who had diastolic blood pressure’s between 105 and 110. These six patients (11%) would not have been considered for antihypertensive therapy under the universally accepted treatment guidelines of equal to or greater than 160 systolic and/or equal to or greater than 110 diastolic. It is possible that treatment of these patients may have prevented them from suffering a devastating hemorrhagic stroke. There is very little risk associated with antihypertensive treatment at these levels of blood pressure. The theoretical risk of inducing severe hypotension has not been reported to any great extent. This data emphasizes the fact that severe range blood pressures will often fluctuate and that stroke can occur at borderline severe ranges of 155 systolic and/or 105 diastolic, meriting consideration of antihypertensive treatment in these cases.</a:t>
            </a:r>
            <a:endParaRPr lang="en-US" dirty="0">
              <a:cs typeface="Calibri"/>
            </a:endParaRPr>
          </a:p>
        </p:txBody>
      </p:sp>
      <p:sp>
        <p:nvSpPr>
          <p:cNvPr id="4" name="Slide Number Placeholder 3"/>
          <p:cNvSpPr>
            <a:spLocks noGrp="1"/>
          </p:cNvSpPr>
          <p:nvPr>
            <p:ph type="sldNum" sz="quarter" idx="5"/>
          </p:nvPr>
        </p:nvSpPr>
        <p:spPr/>
        <p:txBody>
          <a:bodyPr/>
          <a:lstStyle/>
          <a:p>
            <a:fld id="{D1B72C5E-72B6-0249-84F1-4AC7BDE40DEA}" type="slidenum">
              <a:rPr lang="en-US" smtClean="0"/>
              <a:t>39</a:t>
            </a:fld>
            <a:endParaRPr lang="en-US" dirty="0"/>
          </a:p>
        </p:txBody>
      </p:sp>
    </p:spTree>
    <p:extLst>
      <p:ext uri="{BB962C8B-B14F-4D97-AF65-F5344CB8AC3E}">
        <p14:creationId xmlns:p14="http://schemas.microsoft.com/office/powerpoint/2010/main" val="1145767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effectLst/>
                <a:latin typeface="Arial" pitchFamily="4" charset="0"/>
                <a:ea typeface="ＭＳ Ｐゴシック" pitchFamily="4" charset="-128"/>
                <a:cs typeface="ＭＳ Ｐゴシック" pitchFamily="4" charset="-128"/>
              </a:rPr>
              <a:t>Alternative triggers that have been discussed in Martin’s study (2005), suggest that treatment should be initiated at a lower threshold of 155/105 if the primary goal is to reduce maternal intracranial hemorrhage, which remains the</a:t>
            </a:r>
            <a:r>
              <a:rPr lang="en-US" sz="1100" kern="1200" baseline="0" dirty="0">
                <a:solidFill>
                  <a:schemeClr val="tx1"/>
                </a:solidFill>
                <a:effectLst/>
                <a:latin typeface="Arial" pitchFamily="4" charset="0"/>
                <a:ea typeface="ＭＳ Ｐゴシック" pitchFamily="4" charset="-128"/>
                <a:cs typeface="ＭＳ Ｐゴシック" pitchFamily="4" charset="-128"/>
              </a:rPr>
              <a:t> </a:t>
            </a:r>
            <a:r>
              <a:rPr lang="en-US" sz="1100" kern="1200" dirty="0">
                <a:solidFill>
                  <a:schemeClr val="tx1"/>
                </a:solidFill>
                <a:effectLst/>
                <a:latin typeface="Arial" pitchFamily="4" charset="0"/>
                <a:ea typeface="ＭＳ Ｐゴシック" pitchFamily="4" charset="-128"/>
                <a:cs typeface="ＭＳ Ｐゴシック" pitchFamily="4" charset="-128"/>
              </a:rPr>
              <a:t>leading cause of death from preeclampsia.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baseline="30000" dirty="0">
              <a:solidFill>
                <a:schemeClr val="tx1"/>
              </a:solidFill>
              <a:effectLst/>
              <a:latin typeface="Arial" pitchFamily="4" charset="0"/>
              <a:ea typeface="ＭＳ Ｐゴシック" pitchFamily="4" charset="-128"/>
              <a:cs typeface="ＭＳ Ｐゴシック" pitchFamily="4" charset="-128"/>
            </a:endParaRPr>
          </a:p>
          <a:p>
            <a:pPr lvl="0"/>
            <a:r>
              <a:rPr lang="en-US" sz="1100" dirty="0"/>
              <a:t>In Martin et al., stroke occurred in: </a:t>
            </a:r>
          </a:p>
          <a:p>
            <a:pPr lvl="1"/>
            <a:r>
              <a:rPr lang="en-US" sz="1100" dirty="0"/>
              <a:t>23/24 (95.8%) women with systolic BP </a:t>
            </a:r>
            <a:r>
              <a:rPr lang="en-US" sz="1100" u="sng" dirty="0"/>
              <a:t>&gt;</a:t>
            </a:r>
            <a:r>
              <a:rPr lang="en-US" sz="1100" dirty="0"/>
              <a:t> 160mm Hg</a:t>
            </a:r>
          </a:p>
          <a:p>
            <a:pPr lvl="1"/>
            <a:r>
              <a:rPr lang="en-US" sz="1100" b="1" dirty="0"/>
              <a:t>24/24 (100%) had a BP ≥ 155 mm Hg</a:t>
            </a:r>
            <a:br>
              <a:rPr lang="en-US" sz="1100" b="1" dirty="0"/>
            </a:br>
            <a:endParaRPr lang="en-US" sz="1100" b="1" dirty="0"/>
          </a:p>
          <a:p>
            <a:pPr lvl="1"/>
            <a:r>
              <a:rPr lang="en-US" sz="1100" dirty="0"/>
              <a:t>3/24 (12.5%) women with diastolic BP &gt; 110mm Hg</a:t>
            </a:r>
          </a:p>
          <a:p>
            <a:pPr lvl="1"/>
            <a:r>
              <a:rPr lang="en-US" sz="1100" b="1" dirty="0"/>
              <a:t>5/28 (20.8%) women with diastolic BP &gt; 105mm Hg</a:t>
            </a:r>
            <a:endParaRPr lang="en-US" sz="1100" kern="1200" dirty="0">
              <a:solidFill>
                <a:schemeClr val="tx1"/>
              </a:solidFill>
              <a:effectLst/>
              <a:latin typeface="Arial" pitchFamily="4" charset="0"/>
              <a:ea typeface="ＭＳ Ｐゴシック" pitchFamily="4" charset="-128"/>
              <a:cs typeface="+mn-cs"/>
            </a:endParaRP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itchFamily="4" charset="0"/>
                <a:ea typeface="ＭＳ Ｐゴシック" pitchFamily="4" charset="-128"/>
                <a:cs typeface="ＭＳ Ｐゴシック" pitchFamily="4" charset="-128"/>
              </a:rPr>
              <a:t>Although borderline-severe blood pressures do not meet the strict criteria outlined by ACOG for the diagnosis of severe gestational hypertension or preeclampsia with severe features and immediate treatment with antihypertensive therapy, women in this category may experience significant risk of disease if not treated.</a:t>
            </a:r>
            <a:r>
              <a:rPr lang="en-US" sz="1100" kern="1200" baseline="30000" dirty="0">
                <a:solidFill>
                  <a:schemeClr val="tx1"/>
                </a:solidFill>
                <a:effectLst/>
                <a:latin typeface="Arial" pitchFamily="4" charset="0"/>
                <a:ea typeface="ＭＳ Ｐゴシック" pitchFamily="4" charset="-128"/>
                <a:cs typeface="ＭＳ Ｐゴシック" pitchFamily="4" charset="-128"/>
              </a:rPr>
              <a:t> 1-2</a:t>
            </a:r>
            <a:r>
              <a:rPr lang="en-US" sz="1100" kern="1200" dirty="0">
                <a:solidFill>
                  <a:schemeClr val="tx1"/>
                </a:solidFill>
                <a:effectLst/>
                <a:latin typeface="Arial" pitchFamily="4" charset="0"/>
                <a:ea typeface="ＭＳ Ｐゴシック" pitchFamily="4" charset="-128"/>
                <a:cs typeface="ＭＳ Ｐゴシック" pitchFamily="4" charset="-128"/>
              </a:rPr>
              <a:t> .</a:t>
            </a:r>
          </a:p>
          <a:p>
            <a:r>
              <a:rPr lang="en-US" sz="1100" kern="1200" dirty="0">
                <a:solidFill>
                  <a:schemeClr val="tx1"/>
                </a:solidFill>
                <a:effectLst/>
                <a:latin typeface="Arial" pitchFamily="4" charset="0"/>
                <a:ea typeface="ＭＳ Ｐゴシック" pitchFamily="4" charset="-128"/>
                <a:cs typeface="ＭＳ Ｐゴシック" pitchFamily="4" charset="-128"/>
              </a:rPr>
              <a:t>References:</a:t>
            </a:r>
          </a:p>
          <a:p>
            <a:r>
              <a:rPr lang="en-US" sz="1100" kern="1200" dirty="0">
                <a:solidFill>
                  <a:schemeClr val="tx1"/>
                </a:solidFill>
                <a:effectLst/>
                <a:latin typeface="Arial" pitchFamily="4" charset="0"/>
                <a:ea typeface="ＭＳ Ｐゴシック" pitchFamily="4" charset="-128"/>
                <a:cs typeface="ＭＳ Ｐゴシック" pitchFamily="4" charset="-128"/>
              </a:rPr>
              <a:t>ACOG. Gestational Hypertension and Preeclampsia: ACOG Practice Bulletin, Number 222. </a:t>
            </a:r>
            <a:r>
              <a:rPr lang="en-US" sz="1100" i="1" kern="1200" dirty="0">
                <a:solidFill>
                  <a:schemeClr val="tx1"/>
                </a:solidFill>
                <a:effectLst/>
                <a:latin typeface="Arial" pitchFamily="4" charset="0"/>
                <a:ea typeface="ＭＳ Ｐゴシック" pitchFamily="4" charset="-128"/>
                <a:cs typeface="ＭＳ Ｐゴシック" pitchFamily="4" charset="-128"/>
              </a:rPr>
              <a:t>Obstetrics and Gynecology </a:t>
            </a:r>
            <a:r>
              <a:rPr lang="en-US" sz="1100" b="1" kern="1200" dirty="0">
                <a:solidFill>
                  <a:schemeClr val="tx1"/>
                </a:solidFill>
                <a:effectLst/>
                <a:latin typeface="Arial" pitchFamily="4" charset="0"/>
                <a:ea typeface="ＭＳ Ｐゴシック" pitchFamily="4" charset="-128"/>
                <a:cs typeface="ＭＳ Ｐゴシック" pitchFamily="4" charset="-128"/>
              </a:rPr>
              <a:t>135</a:t>
            </a:r>
            <a:r>
              <a:rPr lang="en-US" sz="1100" kern="1200" dirty="0">
                <a:solidFill>
                  <a:schemeClr val="tx1"/>
                </a:solidFill>
                <a:effectLst/>
                <a:latin typeface="Arial" pitchFamily="4" charset="0"/>
                <a:ea typeface="ＭＳ Ｐゴシック" pitchFamily="4" charset="-128"/>
                <a:cs typeface="ＭＳ Ｐゴシック" pitchFamily="4" charset="-128"/>
              </a:rPr>
              <a:t>, e237-e260, doi:10.1097/AOG.0000000000003891 (2020).</a:t>
            </a:r>
          </a:p>
          <a:p>
            <a:r>
              <a:rPr lang="en-US" sz="1100" kern="1200" dirty="0">
                <a:solidFill>
                  <a:schemeClr val="tx1"/>
                </a:solidFill>
                <a:effectLst/>
                <a:latin typeface="Arial" pitchFamily="4" charset="0"/>
                <a:ea typeface="ＭＳ Ｐゴシック" pitchFamily="4" charset="-128"/>
                <a:cs typeface="ＭＳ Ｐゴシック" pitchFamily="4" charset="-128"/>
              </a:rPr>
              <a:t>Martin, J. N., Jr.</a:t>
            </a:r>
            <a:r>
              <a:rPr lang="en-US" sz="1100" i="1" kern="1200" dirty="0">
                <a:solidFill>
                  <a:schemeClr val="tx1"/>
                </a:solidFill>
                <a:effectLst/>
                <a:latin typeface="Arial" pitchFamily="4" charset="0"/>
                <a:ea typeface="ＭＳ Ｐゴシック" pitchFamily="4" charset="-128"/>
                <a:cs typeface="ＭＳ Ｐゴシック" pitchFamily="4" charset="-128"/>
              </a:rPr>
              <a:t> et al.</a:t>
            </a:r>
            <a:r>
              <a:rPr lang="en-US" sz="1100" kern="1200" dirty="0">
                <a:solidFill>
                  <a:schemeClr val="tx1"/>
                </a:solidFill>
                <a:effectLst/>
                <a:latin typeface="Arial" pitchFamily="4" charset="0"/>
                <a:ea typeface="ＭＳ Ｐゴシック" pitchFamily="4" charset="-128"/>
                <a:cs typeface="ＭＳ Ｐゴシック" pitchFamily="4" charset="-128"/>
              </a:rPr>
              <a:t> Stroke and severe preeclampsia and eclampsia: a paradigm shift focusing on systolic blood pressure. </a:t>
            </a:r>
            <a:r>
              <a:rPr lang="en-US" sz="1100" i="1" kern="1200" dirty="0">
                <a:solidFill>
                  <a:schemeClr val="tx1"/>
                </a:solidFill>
                <a:effectLst/>
                <a:latin typeface="Arial" pitchFamily="4" charset="0"/>
                <a:ea typeface="ＭＳ Ｐゴシック" pitchFamily="4" charset="-128"/>
                <a:cs typeface="ＭＳ Ｐゴシック" pitchFamily="4" charset="-128"/>
              </a:rPr>
              <a:t>Obstetrics and Gynecology </a:t>
            </a:r>
            <a:r>
              <a:rPr lang="en-US" sz="1100" b="1" kern="1200" dirty="0">
                <a:solidFill>
                  <a:schemeClr val="tx1"/>
                </a:solidFill>
                <a:effectLst/>
                <a:latin typeface="Arial" pitchFamily="4" charset="0"/>
                <a:ea typeface="ＭＳ Ｐゴシック" pitchFamily="4" charset="-128"/>
                <a:cs typeface="ＭＳ Ｐゴシック" pitchFamily="4" charset="-128"/>
              </a:rPr>
              <a:t>105</a:t>
            </a:r>
            <a:r>
              <a:rPr lang="en-US" sz="1100" kern="1200" dirty="0">
                <a:solidFill>
                  <a:schemeClr val="tx1"/>
                </a:solidFill>
                <a:effectLst/>
                <a:latin typeface="Arial" pitchFamily="4" charset="0"/>
                <a:ea typeface="ＭＳ Ｐゴシック" pitchFamily="4" charset="-128"/>
                <a:cs typeface="ＭＳ Ｐゴシック" pitchFamily="4" charset="-128"/>
              </a:rPr>
              <a:t>, 246-254, doi:10.1097/01.AOG.0000151116.84113.56 (2005).</a:t>
            </a:r>
          </a:p>
          <a:p>
            <a:endParaRPr lang="en-US" sz="1100" dirty="0"/>
          </a:p>
          <a:p>
            <a:r>
              <a:rPr lang="en-US" sz="1100" dirty="0"/>
              <a:t>Clinicians may consider antihypertensive therapy at 155/105 mmHg or greater given the association with increased maternal morbidities at this threshold in several studies (shown on previous slide).</a:t>
            </a:r>
          </a:p>
          <a:p>
            <a:r>
              <a:rPr lang="en-US" sz="1100" dirty="0"/>
              <a:t>Physician evaluation of the patient, with particular emphasis on overt manifestations of severe disease, such as headache, visual disturbance and right upper quadrant or epigastric pain, or change since admission or last assessment.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t>Continuous electronic fetal monitoring is recommended as fetal deterioration and abruptio placentae often follows episodes of marked elevations in maternal BPs.</a:t>
            </a:r>
          </a:p>
          <a:p>
            <a:endParaRPr lang="en-US" sz="1100" dirty="0"/>
          </a:p>
          <a:p>
            <a:r>
              <a:rPr lang="en-US" sz="1100" dirty="0"/>
              <a:t>ACOG (2020). "ACOG Practice Bulletin No 222: Gestational Hypertension and Preeclampsia." Obstetrics &amp; Gynecology135(6).</a:t>
            </a:r>
          </a:p>
          <a:p>
            <a:r>
              <a:rPr lang="en-US" sz="1100" dirty="0"/>
              <a:t>ACOG (2020). "Gestational Hypertension and Preeclampsia: ACOG Practice Bulletin, Number 222." </a:t>
            </a:r>
            <a:r>
              <a:rPr lang="en-US" sz="1100" dirty="0" err="1"/>
              <a:t>Obstet</a:t>
            </a:r>
            <a:r>
              <a:rPr lang="en-US" sz="1100" dirty="0"/>
              <a:t> </a:t>
            </a:r>
            <a:r>
              <a:rPr lang="en-US" sz="1100" dirty="0" err="1"/>
              <a:t>Gynecol</a:t>
            </a:r>
            <a:r>
              <a:rPr lang="en-US" sz="1100" dirty="0"/>
              <a:t> 135(6): e237-e260.</a:t>
            </a:r>
          </a:p>
          <a:p>
            <a:r>
              <a:rPr lang="en-US" sz="1100" dirty="0" err="1"/>
              <a:t>Druzin</a:t>
            </a:r>
            <a:r>
              <a:rPr lang="en-US" sz="1100" dirty="0"/>
              <a:t>, M., L. E. Shields, N. L. Peterson and V. Cape (2013). Improving Health Care Response to Preeclampsia. (California Maternal Quality Care Collaborative Toolkit to Transform Maternity Care). California Maternal Quality Care Collaborative. Palo Alto, CA, Developed under contract #11-10006 with the California Department of Public Health MCAH Division.</a:t>
            </a:r>
          </a:p>
          <a:p>
            <a:r>
              <a:rPr lang="en-US" sz="1100" dirty="0"/>
              <a:t>Judy, A. E., C. L. McCain, E. S. Lawton, C. H. Morton, E. K. Main and M. L. </a:t>
            </a:r>
            <a:r>
              <a:rPr lang="en-US" sz="1100" dirty="0" err="1"/>
              <a:t>Druzin</a:t>
            </a:r>
            <a:r>
              <a:rPr lang="en-US" sz="1100" dirty="0"/>
              <a:t> (2019). "Systolic Hypertension, Preeclampsia-Related Mortality, and Stroke in California." </a:t>
            </a:r>
            <a:r>
              <a:rPr lang="en-US" sz="1100" dirty="0" err="1"/>
              <a:t>Obstet</a:t>
            </a:r>
            <a:r>
              <a:rPr lang="en-US" sz="1100" dirty="0"/>
              <a:t> Gynecol133(6): 1151-1159.</a:t>
            </a:r>
          </a:p>
          <a:p>
            <a:r>
              <a:rPr lang="en-US" sz="1100" dirty="0"/>
              <a:t>Martin, J. N., Jr., B. D. Thigpen, R. C. Moore, C. H. Rose, J. Cushman and W. May (2005). "Stroke and severe preeclampsia and eclampsia: a paradigm shift focusing on systolic blood pressure." </a:t>
            </a:r>
            <a:r>
              <a:rPr lang="en-US" sz="1100" dirty="0" err="1"/>
              <a:t>Obstet</a:t>
            </a:r>
            <a:r>
              <a:rPr lang="en-US" sz="1100" dirty="0"/>
              <a:t> Gynecol105(2): 246-254.</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40</a:t>
            </a:fld>
            <a:endParaRPr lang="en-US" altLang="en-US" dirty="0"/>
          </a:p>
        </p:txBody>
      </p:sp>
    </p:spTree>
    <p:extLst>
      <p:ext uri="{BB962C8B-B14F-4D97-AF65-F5344CB8AC3E}">
        <p14:creationId xmlns:p14="http://schemas.microsoft.com/office/powerpoint/2010/main" val="1527607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lvl="0"/>
            <a:r>
              <a:rPr lang="en-US" sz="1200" kern="1200" dirty="0">
                <a:solidFill>
                  <a:schemeClr val="tx1"/>
                </a:solidFill>
                <a:effectLst/>
                <a:latin typeface="+mn-lt"/>
                <a:ea typeface="+mn-ea"/>
                <a:cs typeface="+mn-cs"/>
              </a:rPr>
              <a:t>The clinical decision of whether to use magnesium sulfate for seizure prophylaxis in patients with preeclampsia without severe features should be determined by the physician or institutional policy, considering patient status, rapidity of clinical changes, and after a risk/benefit discussion with the patient.</a:t>
            </a:r>
          </a:p>
          <a:p>
            <a:endParaRPr lang="en-US" dirty="0">
              <a:cs typeface="Calibri" panose="020F0502020204030204"/>
            </a:endParaRPr>
          </a:p>
          <a:p>
            <a:r>
              <a:rPr lang="en-US" dirty="0">
                <a:cs typeface="Calibri" panose="020F0502020204030204"/>
              </a:rPr>
              <a:t>ACOG does not advise against Magnesium Sulfate administration for preeclampsia without severe features.</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3CF4885-AB43-0C46-BD03-463C2D8BE717}" type="slidenum">
              <a:rPr lang="en-US" smtClean="0"/>
              <a:t>41</a:t>
            </a:fld>
            <a:endParaRPr lang="en-US" dirty="0"/>
          </a:p>
        </p:txBody>
      </p:sp>
    </p:spTree>
    <p:extLst>
      <p:ext uri="{BB962C8B-B14F-4D97-AF65-F5344CB8AC3E}">
        <p14:creationId xmlns:p14="http://schemas.microsoft.com/office/powerpoint/2010/main" val="3691235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rPr>
              <a:t>TALKING POINTS</a:t>
            </a:r>
          </a:p>
          <a:p>
            <a:r>
              <a:rPr lang="en-US" dirty="0"/>
              <a:t>This research refutes the notion that Magnesium Sulfate can be used to treat elevated and severe range blood pressures.</a:t>
            </a:r>
          </a:p>
        </p:txBody>
      </p:sp>
      <p:sp>
        <p:nvSpPr>
          <p:cNvPr id="4" name="Slide Number Placeholder 3"/>
          <p:cNvSpPr>
            <a:spLocks noGrp="1"/>
          </p:cNvSpPr>
          <p:nvPr>
            <p:ph type="sldNum" sz="quarter" idx="5"/>
          </p:nvPr>
        </p:nvSpPr>
        <p:spPr/>
        <p:txBody>
          <a:bodyPr/>
          <a:lstStyle/>
          <a:p>
            <a:fld id="{D1B72C5E-72B6-0249-84F1-4AC7BDE40DEA}" type="slidenum">
              <a:rPr lang="en-US" smtClean="0"/>
              <a:t>42</a:t>
            </a:fld>
            <a:endParaRPr lang="en-US" dirty="0"/>
          </a:p>
        </p:txBody>
      </p:sp>
    </p:spTree>
    <p:extLst>
      <p:ext uri="{BB962C8B-B14F-4D97-AF65-F5344CB8AC3E}">
        <p14:creationId xmlns:p14="http://schemas.microsoft.com/office/powerpoint/2010/main" val="3122673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rPr>
              <a:t>TALKING POINTS</a:t>
            </a:r>
          </a:p>
          <a:p>
            <a:r>
              <a:rPr lang="en-US" sz="1200" kern="1200" dirty="0">
                <a:solidFill>
                  <a:schemeClr val="tx1"/>
                </a:solidFill>
                <a:effectLst/>
                <a:latin typeface="+mn-lt"/>
                <a:ea typeface="+mn-ea"/>
                <a:cs typeface="+mn-cs"/>
              </a:rPr>
              <a:t>Neurologic symptoms commonly precede eclampsia. Headache and visual disturbance are the most common prodromal symptoms. These neurologic symptoms reflect the development of cerebral edema and vasospasm of cerebral and retinal vessels. Premonitory symptoms may provide an early warning of imminent eclampsia. Other common warning symptoms include nausea, vomiting, or epigastric/abdominal pain. </a:t>
            </a:r>
          </a:p>
          <a:p>
            <a:r>
              <a:rPr lang="en-US" sz="1200" kern="1200" dirty="0">
                <a:solidFill>
                  <a:schemeClr val="tx1"/>
                </a:solidFill>
                <a:effectLst/>
                <a:latin typeface="+mn-lt"/>
                <a:ea typeface="+mn-ea"/>
                <a:cs typeface="+mn-cs"/>
              </a:rPr>
              <a:t> </a:t>
            </a:r>
          </a:p>
          <a:p>
            <a:endParaRPr lang="en-US" dirty="0"/>
          </a:p>
          <a:p>
            <a:endParaRPr lang="en-US" dirty="0"/>
          </a:p>
          <a:p>
            <a:r>
              <a:rPr lang="en-US" dirty="0"/>
              <a:t>Additional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Ghulmiyyah L, Sibai BM. Maternal Mortality from Preeclampsia/Eclampsia. Semin Perinatol 2012;36:56-59. </a:t>
            </a:r>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43</a:t>
            </a:fld>
            <a:endParaRPr lang="en-US" dirty="0"/>
          </a:p>
        </p:txBody>
      </p:sp>
    </p:spTree>
    <p:extLst>
      <p:ext uri="{BB962C8B-B14F-4D97-AF65-F5344CB8AC3E}">
        <p14:creationId xmlns:p14="http://schemas.microsoft.com/office/powerpoint/2010/main" val="1565521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rPr>
              <a:t>TALKING POINTS</a:t>
            </a:r>
          </a:p>
          <a:p>
            <a:r>
              <a:rPr lang="en-US" sz="1200" kern="1200" dirty="0">
                <a:solidFill>
                  <a:schemeClr val="tx1"/>
                </a:solidFill>
                <a:effectLst/>
                <a:latin typeface="+mn-lt"/>
                <a:ea typeface="+mn-ea"/>
                <a:cs typeface="+mn-cs"/>
              </a:rPr>
              <a:t>Neurologic deficits suggestive of preeclampsia with severe features (headache, visual disturbances or altered level of consciousness) may be associated with cerebral vasoconstrictive syndrome, also known as postpartum angiopathy (Hart, 2013) or with Posterior reversible encephalopathy syndrome (PRES).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3BF90E9-91A6-C349-99F2-3814E953B3DF}" type="slidenum">
              <a:rPr lang="en-US" smtClean="0"/>
              <a:pPr/>
              <a:t>44</a:t>
            </a:fld>
            <a:endParaRPr lang="en-US" dirty="0"/>
          </a:p>
        </p:txBody>
      </p:sp>
    </p:spTree>
    <p:extLst>
      <p:ext uri="{BB962C8B-B14F-4D97-AF65-F5344CB8AC3E}">
        <p14:creationId xmlns:p14="http://schemas.microsoft.com/office/powerpoint/2010/main" val="1357759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The criteria for diagnosing preeclampsia with and without severe features are the same regardless of gestational age.</a:t>
            </a:r>
            <a:r>
              <a:rPr lang="en-US" sz="1200" kern="1200" baseline="30000" dirty="0">
                <a:solidFill>
                  <a:schemeClr val="tx1"/>
                </a:solidFill>
                <a:effectLst/>
                <a:latin typeface="+mn-lt"/>
                <a:ea typeface="+mn-ea"/>
                <a:cs typeface="+mn-cs"/>
              </a:rPr>
              <a:t> </a:t>
            </a:r>
            <a:r>
              <a:rPr lang="en-US" dirty="0">
                <a:effectLst/>
              </a:rPr>
              <a:t> </a:t>
            </a:r>
          </a:p>
          <a:p>
            <a:r>
              <a:rPr lang="en-US" dirty="0"/>
              <a:t>(ACOG. Gestational Hypertension and Preeclampsia: ACOG Practice Bulletin, Number 222. </a:t>
            </a:r>
            <a:r>
              <a:rPr lang="en-US" i="1" dirty="0"/>
              <a:t>Obstet Gynecol</a:t>
            </a:r>
            <a:r>
              <a:rPr lang="en-US" dirty="0"/>
              <a:t> </a:t>
            </a:r>
            <a:r>
              <a:rPr lang="en-US" b="1" dirty="0"/>
              <a:t>135</a:t>
            </a:r>
            <a:r>
              <a:rPr lang="en-US" dirty="0"/>
              <a:t>, e237-e260.)</a:t>
            </a:r>
          </a:p>
        </p:txBody>
      </p:sp>
      <p:sp>
        <p:nvSpPr>
          <p:cNvPr id="4" name="Slide Number Placeholder 3"/>
          <p:cNvSpPr>
            <a:spLocks noGrp="1"/>
          </p:cNvSpPr>
          <p:nvPr>
            <p:ph type="sldNum" sz="quarter" idx="5"/>
          </p:nvPr>
        </p:nvSpPr>
        <p:spPr/>
        <p:txBody>
          <a:bodyPr/>
          <a:lstStyle/>
          <a:p>
            <a:fld id="{D1B72C5E-72B6-0249-84F1-4AC7BDE40DEA}" type="slidenum">
              <a:rPr lang="en-US" smtClean="0"/>
              <a:t>45</a:t>
            </a:fld>
            <a:endParaRPr lang="en-US" dirty="0"/>
          </a:p>
        </p:txBody>
      </p:sp>
    </p:spTree>
    <p:extLst>
      <p:ext uri="{BB962C8B-B14F-4D97-AF65-F5344CB8AC3E}">
        <p14:creationId xmlns:p14="http://schemas.microsoft.com/office/powerpoint/2010/main" val="49953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dirty="0"/>
              <a:t>Learning Objectives</a:t>
            </a:r>
          </a:p>
          <a:p>
            <a:r>
              <a:rPr lang="en-US" dirty="0"/>
              <a:t>- Know the importance of hypertensive disorders of pregnancy on morbidity and mortality</a:t>
            </a:r>
          </a:p>
          <a:p>
            <a:r>
              <a:rPr lang="en-US" dirty="0"/>
              <a:t>- Understand the updated terminology and diagnostic criteria for diagnosis of hypertensive disorders of pregnancy </a:t>
            </a:r>
          </a:p>
          <a:p>
            <a:pPr marL="171450" indent="-171450">
              <a:buFontTx/>
              <a:buChar char="-"/>
            </a:pPr>
            <a:r>
              <a:rPr lang="en-US" dirty="0"/>
              <a:t>Describe the management guidelines for hypertensive disorders of pregnancy (HDP), including delivery guidance</a:t>
            </a:r>
          </a:p>
          <a:p>
            <a:pPr marL="171450" indent="-171450">
              <a:buFontTx/>
              <a:buChar char="-"/>
            </a:pPr>
            <a:endParaRPr lang="en-US" dirty="0">
              <a:cs typeface="Calibri"/>
            </a:endParaRPr>
          </a:p>
          <a:p>
            <a:r>
              <a:rPr lang="en-US" dirty="0"/>
              <a:t>An evaluation survey link will be sent and those nurses wishing to receive continuing education units must complete the survey.</a:t>
            </a:r>
          </a:p>
        </p:txBody>
      </p:sp>
      <p:sp>
        <p:nvSpPr>
          <p:cNvPr id="4" name="Slide Number Placeholder 3"/>
          <p:cNvSpPr>
            <a:spLocks noGrp="1"/>
          </p:cNvSpPr>
          <p:nvPr>
            <p:ph type="sldNum" sz="quarter" idx="5"/>
          </p:nvPr>
        </p:nvSpPr>
        <p:spPr/>
        <p:txBody>
          <a:bodyPr/>
          <a:lstStyle/>
          <a:p>
            <a:fld id="{D1B72C5E-72B6-0249-84F1-4AC7BDE40DEA}" type="slidenum">
              <a:rPr lang="en-US" smtClean="0"/>
              <a:t>5</a:t>
            </a:fld>
            <a:endParaRPr lang="en-US" dirty="0"/>
          </a:p>
        </p:txBody>
      </p:sp>
    </p:spTree>
    <p:extLst>
      <p:ext uri="{BB962C8B-B14F-4D97-AF65-F5344CB8AC3E}">
        <p14:creationId xmlns:p14="http://schemas.microsoft.com/office/powerpoint/2010/main" val="1455876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endParaRPr lang="en-US" dirty="0"/>
          </a:p>
          <a:p>
            <a:r>
              <a:rPr lang="en-US" dirty="0"/>
              <a:t>We must emphasize the fact that in patients with preterm preeclampsia the progression of disease is highly unpredictable and therefore the level of surveillance in these patients must be increased.  We strongly recommend that all patients with new onset hypertension, new onset proteinuria or new onset symptoms under 34 weeks gestation, be admitted for a minimum 24-hour observation period. Serial blood pressure measurements and serial laboratory studies should be initiated to detect progression of disease and allow for ongoing fetal assessment.</a:t>
            </a:r>
          </a:p>
          <a:p>
            <a:r>
              <a:rPr lang="en-US" dirty="0"/>
              <a:t> </a:t>
            </a:r>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46</a:t>
            </a:fld>
            <a:endParaRPr lang="en-US" dirty="0"/>
          </a:p>
        </p:txBody>
      </p:sp>
    </p:spTree>
    <p:extLst>
      <p:ext uri="{BB962C8B-B14F-4D97-AF65-F5344CB8AC3E}">
        <p14:creationId xmlns:p14="http://schemas.microsoft.com/office/powerpoint/2010/main" val="1529389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TALKING POINTS</a:t>
            </a:r>
          </a:p>
          <a:p>
            <a:endParaRPr lang="en-US" dirty="0"/>
          </a:p>
          <a:p>
            <a:r>
              <a:rPr lang="en-US" sz="1200" kern="1200" dirty="0">
                <a:solidFill>
                  <a:schemeClr val="tx1"/>
                </a:solidFill>
                <a:effectLst/>
                <a:latin typeface="+mn-lt"/>
                <a:ea typeface="+mn-ea"/>
                <a:cs typeface="+mn-cs"/>
              </a:rPr>
              <a:t>Patients eligible for this approach will primarily be those in whom blood pressure can be controlled in a relatively short period of time and </a:t>
            </a:r>
            <a:r>
              <a:rPr lang="en-US" sz="1200" b="1" kern="1200" dirty="0">
                <a:solidFill>
                  <a:schemeClr val="tx1"/>
                </a:solidFill>
                <a:effectLst/>
                <a:latin typeface="+mn-lt"/>
                <a:ea typeface="+mn-ea"/>
                <a:cs typeface="+mn-cs"/>
              </a:rPr>
              <a:t>without</a:t>
            </a:r>
            <a:r>
              <a:rPr lang="en-US" sz="1200" kern="1200" dirty="0">
                <a:solidFill>
                  <a:schemeClr val="tx1"/>
                </a:solidFill>
                <a:effectLst/>
                <a:latin typeface="+mn-lt"/>
                <a:ea typeface="+mn-ea"/>
                <a:cs typeface="+mn-cs"/>
              </a:rPr>
              <a:t> manifestations of end-organ disease.</a:t>
            </a:r>
            <a:r>
              <a:rPr lang="en-US" dirty="0">
                <a:effectLst/>
              </a:rPr>
              <a:t> </a:t>
            </a:r>
          </a:p>
          <a:p>
            <a:endParaRPr lang="en-US" dirty="0">
              <a:effectLst/>
            </a:endParaRPr>
          </a:p>
          <a:p>
            <a:r>
              <a:rPr lang="en-US" sz="1200" kern="1200" dirty="0">
                <a:solidFill>
                  <a:schemeClr val="tx1"/>
                </a:solidFill>
                <a:effectLst/>
                <a:latin typeface="+mn-lt"/>
                <a:ea typeface="+mn-ea"/>
                <a:cs typeface="+mn-cs"/>
              </a:rPr>
              <a:t>Significant proteinuria, &gt; 5 gram/24 hours, is no longer an indication for immediate delivery and expectant management can be implemented.</a:t>
            </a:r>
            <a:r>
              <a:rPr lang="en-US" dirty="0">
                <a:effectLst/>
              </a:rPr>
              <a:t> </a:t>
            </a:r>
          </a:p>
          <a:p>
            <a:endParaRPr lang="en-US" dirty="0">
              <a:effectLst/>
            </a:endParaRPr>
          </a:p>
          <a:p>
            <a:r>
              <a:rPr lang="en-US" sz="1200" kern="1200" dirty="0">
                <a:solidFill>
                  <a:schemeClr val="tx1"/>
                </a:solidFill>
                <a:effectLst/>
                <a:latin typeface="+mn-lt"/>
                <a:ea typeface="+mn-ea"/>
                <a:cs typeface="+mn-cs"/>
              </a:rPr>
              <a:t>Most expert opinion</a:t>
            </a:r>
            <a:r>
              <a:rPr lang="en-US" sz="1200" kern="1200" baseline="30000" dirty="0">
                <a:solidFill>
                  <a:schemeClr val="tx1"/>
                </a:solidFill>
                <a:effectLst/>
                <a:latin typeface="+mn-lt"/>
                <a:ea typeface="+mn-ea"/>
                <a:cs typeface="+mn-cs"/>
              </a:rPr>
              <a:t>6,7,13</a:t>
            </a:r>
            <a:r>
              <a:rPr lang="en-US" sz="1200" kern="1200" dirty="0">
                <a:solidFill>
                  <a:schemeClr val="tx1"/>
                </a:solidFill>
                <a:effectLst/>
                <a:latin typeface="+mn-lt"/>
                <a:ea typeface="+mn-ea"/>
                <a:cs typeface="+mn-cs"/>
              </a:rPr>
              <a:t> and other international organizations</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do not recommend expectant management (delaying delivery) if any of the following conditions are present: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Eclampsia;</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emolysis, </a:t>
            </a: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levated </a:t>
            </a:r>
            <a:r>
              <a:rPr lang="en-US" sz="1200" b="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iver </a:t>
            </a: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nzymes, </a:t>
            </a:r>
            <a:r>
              <a:rPr lang="en-US" sz="1200" b="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ow </a:t>
            </a:r>
            <a:r>
              <a:rPr lang="en-US" sz="1200" b="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latelet Syndrome (HELLP);</a:t>
            </a:r>
          </a:p>
          <a:p>
            <a:r>
              <a:rPr lang="en-US" sz="1200" kern="1200" dirty="0">
                <a:solidFill>
                  <a:schemeClr val="tx1"/>
                </a:solidFill>
                <a:effectLst/>
                <a:latin typeface="+mn-lt"/>
                <a:ea typeface="+mn-ea"/>
                <a:cs typeface="+mn-cs"/>
              </a:rPr>
              <a:t>3) Pulmonary edema; </a:t>
            </a:r>
          </a:p>
          <a:p>
            <a:r>
              <a:rPr lang="en-US" sz="1200" kern="1200" dirty="0">
                <a:solidFill>
                  <a:schemeClr val="tx1"/>
                </a:solidFill>
                <a:effectLst/>
                <a:latin typeface="+mn-lt"/>
                <a:ea typeface="+mn-ea"/>
                <a:cs typeface="+mn-cs"/>
              </a:rPr>
              <a:t>4) Severe thrombocytopenia; or </a:t>
            </a:r>
          </a:p>
          <a:p>
            <a:r>
              <a:rPr lang="en-US" sz="1200" kern="1200" dirty="0">
                <a:solidFill>
                  <a:schemeClr val="tx1"/>
                </a:solidFill>
                <a:effectLst/>
                <a:latin typeface="+mn-lt"/>
                <a:ea typeface="+mn-ea"/>
                <a:cs typeface="+mn-cs"/>
              </a:rPr>
              <a:t>5) Coagulopathy</a:t>
            </a:r>
            <a:r>
              <a:rPr lang="en-US" dirty="0"/>
              <a:t> </a:t>
            </a:r>
          </a:p>
          <a:p>
            <a:endParaRPr lang="en-US" dirty="0">
              <a:cs typeface="Calibri"/>
            </a:endParaRPr>
          </a:p>
          <a:p>
            <a:r>
              <a:rPr lang="en-US" dirty="0"/>
              <a:t> 6   </a:t>
            </a:r>
            <a:r>
              <a:rPr lang="en-US" dirty="0" err="1"/>
              <a:t>Norwitz</a:t>
            </a:r>
            <a:r>
              <a:rPr lang="en-US" dirty="0"/>
              <a:t>, E. R. &amp; Funai, E. F. Expectant management of severe preeclampsia remote from term: hope for the best, but expect the worst. </a:t>
            </a:r>
            <a:r>
              <a:rPr lang="en-US" i="1" dirty="0"/>
              <a:t>Am J Obstet Gynecol</a:t>
            </a:r>
            <a:r>
              <a:rPr lang="en-US" dirty="0"/>
              <a:t> </a:t>
            </a:r>
            <a:r>
              <a:rPr lang="en-US" b="1" dirty="0"/>
              <a:t>199</a:t>
            </a:r>
            <a:r>
              <a:rPr lang="en-US" dirty="0"/>
              <a:t>, 209-212, doi:10.1016/j.ajog.2008.06.084 (2008).</a:t>
            </a:r>
            <a:endParaRPr lang="en-US" dirty="0">
              <a:cs typeface="Calibri"/>
            </a:endParaRPr>
          </a:p>
          <a:p>
            <a:r>
              <a:rPr lang="en-US" dirty="0"/>
              <a:t> 7   Sibai, B. M. Management of late preterm and early-term pregnancies complicated by mild gestational hypertension/pre-eclampsia. </a:t>
            </a:r>
            <a:r>
              <a:rPr lang="en-US" i="1" dirty="0"/>
              <a:t>Semin Perinatol</a:t>
            </a:r>
            <a:r>
              <a:rPr lang="en-US" dirty="0"/>
              <a:t> </a:t>
            </a:r>
            <a:r>
              <a:rPr lang="en-US" b="1" dirty="0"/>
              <a:t>35</a:t>
            </a:r>
            <a:r>
              <a:rPr lang="en-US" dirty="0"/>
              <a:t>, 292-296, doi:10.1053/j.semperi.2011.05.010 (2011).</a:t>
            </a:r>
            <a:endParaRPr lang="en-US" dirty="0">
              <a:cs typeface="Calibri"/>
            </a:endParaRPr>
          </a:p>
          <a:p>
            <a:r>
              <a:rPr lang="en-US" dirty="0"/>
              <a:t>13  </a:t>
            </a:r>
            <a:r>
              <a:rPr lang="en-US" dirty="0" err="1"/>
              <a:t>Visintin</a:t>
            </a:r>
            <a:r>
              <a:rPr lang="en-US" dirty="0"/>
              <a:t>, C.</a:t>
            </a:r>
            <a:r>
              <a:rPr lang="en-US" i="1" dirty="0"/>
              <a:t> et al.</a:t>
            </a:r>
            <a:r>
              <a:rPr lang="en-US" dirty="0"/>
              <a:t> Management of hypertensive disorders during pregnancy: summary of NICE guidance. </a:t>
            </a:r>
            <a:r>
              <a:rPr lang="en-US" i="1" dirty="0"/>
              <a:t>BMJ</a:t>
            </a:r>
            <a:r>
              <a:rPr lang="en-US" dirty="0"/>
              <a:t> </a:t>
            </a:r>
            <a:r>
              <a:rPr lang="en-US" b="1" dirty="0"/>
              <a:t>341</a:t>
            </a:r>
            <a:r>
              <a:rPr lang="en-US" dirty="0"/>
              <a:t>, c2207, doi:10.1136/bmj.c2207 (2010).</a:t>
            </a:r>
            <a:endParaRPr lang="en-US" dirty="0">
              <a:cs typeface="Calibri"/>
            </a:endParaRPr>
          </a:p>
          <a:p>
            <a:r>
              <a:rPr lang="en-US" dirty="0"/>
              <a:t>14  Chaillet, N.</a:t>
            </a:r>
            <a:r>
              <a:rPr lang="en-US" i="1" dirty="0"/>
              <a:t> et al.</a:t>
            </a:r>
            <a:r>
              <a:rPr lang="en-US" dirty="0"/>
              <a:t> Identifying barriers and facilitators towards implementing guidelines to reduce caesarean section rates in Quebec. </a:t>
            </a:r>
            <a:r>
              <a:rPr lang="en-US" i="1" dirty="0"/>
              <a:t>Bull World Health Organ</a:t>
            </a:r>
            <a:r>
              <a:rPr lang="en-US" dirty="0"/>
              <a:t> </a:t>
            </a:r>
            <a:r>
              <a:rPr lang="en-US" b="1" dirty="0"/>
              <a:t>85</a:t>
            </a:r>
            <a:r>
              <a:rPr lang="en-US" dirty="0"/>
              <a:t>, 791-797, doi:10.2471/blt.06.039289 (2007).</a:t>
            </a:r>
          </a:p>
        </p:txBody>
      </p:sp>
      <p:sp>
        <p:nvSpPr>
          <p:cNvPr id="4" name="Slide Number Placeholder 3"/>
          <p:cNvSpPr>
            <a:spLocks noGrp="1"/>
          </p:cNvSpPr>
          <p:nvPr>
            <p:ph type="sldNum" sz="quarter" idx="10"/>
          </p:nvPr>
        </p:nvSpPr>
        <p:spPr/>
        <p:txBody>
          <a:bodyPr/>
          <a:lstStyle/>
          <a:p>
            <a:fld id="{909F3FA3-B954-264A-B414-8AF5A591C0F3}" type="slidenum">
              <a:rPr lang="en-US" smtClean="0"/>
              <a:pPr/>
              <a:t>47</a:t>
            </a:fld>
            <a:endParaRPr lang="en-US" dirty="0"/>
          </a:p>
        </p:txBody>
      </p:sp>
    </p:spTree>
    <p:extLst>
      <p:ext uri="{BB962C8B-B14F-4D97-AF65-F5344CB8AC3E}">
        <p14:creationId xmlns:p14="http://schemas.microsoft.com/office/powerpoint/2010/main" val="2023320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Blood drawing for laboratory evaluations should occur approximately every 6 hours for the first 24 hours, and if normal, daily for two consecutive days. If the laboratory values remain normal after 48 hours, blood pressures remain stable, (not requiring additional medications) and the clinical condition is stable, then less frequent laboratory monitoring should be instituted (every second or third day).</a:t>
            </a:r>
          </a:p>
          <a:p>
            <a:endParaRPr lang="en-US" dirty="0"/>
          </a:p>
          <a:p>
            <a:r>
              <a:rPr lang="en-US" dirty="0"/>
              <a:t>Additional reference</a:t>
            </a:r>
          </a:p>
          <a:p>
            <a:r>
              <a:rPr lang="en-US" sz="1200" dirty="0">
                <a:latin typeface="Arial"/>
                <a:cs typeface="Arial"/>
              </a:rPr>
              <a:t>Sibai BM. Evaluation and management of severe preeclampsia before 34 weeks’ gestation.</a:t>
            </a:r>
            <a:r>
              <a:rPr lang="en-US" dirty="0">
                <a:latin typeface="Arial"/>
                <a:cs typeface="Arial"/>
              </a:rPr>
              <a:t> </a:t>
            </a:r>
            <a:r>
              <a:rPr lang="en-US" sz="1200" dirty="0">
                <a:latin typeface="Arial"/>
                <a:cs typeface="Arial"/>
              </a:rPr>
              <a:t> American Journal of Obstetrics &amp; Gynecology, September 2011, pg. 191-198. </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48</a:t>
            </a:fld>
            <a:endParaRPr lang="en-US" dirty="0"/>
          </a:p>
        </p:txBody>
      </p:sp>
    </p:spTree>
    <p:extLst>
      <p:ext uri="{BB962C8B-B14F-4D97-AF65-F5344CB8AC3E}">
        <p14:creationId xmlns:p14="http://schemas.microsoft.com/office/powerpoint/2010/main" val="1947595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Tx/>
              <a:buChar char="-"/>
            </a:pPr>
            <a:r>
              <a:rPr lang="en-US" dirty="0"/>
              <a:t>Need a clearly documented follow-up plan that is understood and agreed to by the woman and the partner/family.</a:t>
            </a:r>
          </a:p>
          <a:p>
            <a:pPr marL="171450" indent="-171450">
              <a:buFontTx/>
              <a:buChar char="-"/>
            </a:pPr>
            <a:r>
              <a:rPr lang="en-US" dirty="0"/>
              <a:t>Need to be able to articulate signs and symptoms of severe features and understand that they need to return to the hospital immediately if they develop (regardless of time of day or day of the week).</a:t>
            </a:r>
          </a:p>
          <a:p>
            <a:pPr marL="171450" indent="-171450">
              <a:buFontTx/>
              <a:buChar char="-"/>
            </a:pPr>
            <a:r>
              <a:rPr lang="en-US" dirty="0"/>
              <a:t>These patients should have twice-weekly maternal and fetal assessment with BP checks, review of new symptoms, NST, AFI or BPP, and repeat weekly labs; growth US q3 weeks (proteinuria over a specific diagnostic threshold is not a severe feature – do not need to repeat test).</a:t>
            </a:r>
          </a:p>
          <a:p>
            <a:pPr marL="171450" indent="-171450">
              <a:buFontTx/>
              <a:buChar char="-"/>
            </a:pPr>
            <a:r>
              <a:rPr lang="en-US" dirty="0"/>
              <a:t>BPs of 155/105 should be observed *inpatient*  for 24-48 to evaluate severity of disease.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However, for patients who continue to demonstrate recurrent BPs in the 155-159/105-109 mm Hg range, even in the absence of severe-range elevations as defined by ACOG (160/110 mm Hg or greater), we advise ongoing inpatient observation for 24-48 to evaluate severity of disease , and careful consideration of the potential benefits of antihypertensive therapy to decrease maternal morbidity </a:t>
            </a:r>
          </a:p>
        </p:txBody>
      </p:sp>
      <p:sp>
        <p:nvSpPr>
          <p:cNvPr id="4" name="Slide Number Placeholder 3"/>
          <p:cNvSpPr>
            <a:spLocks noGrp="1"/>
          </p:cNvSpPr>
          <p:nvPr>
            <p:ph type="sldNum" sz="quarter" idx="5"/>
          </p:nvPr>
        </p:nvSpPr>
        <p:spPr/>
        <p:txBody>
          <a:bodyPr/>
          <a:lstStyle/>
          <a:p>
            <a:fld id="{43CF4885-AB43-0C46-BD03-463C2D8BE717}" type="slidenum">
              <a:rPr lang="en-US" smtClean="0"/>
              <a:t>49</a:t>
            </a:fld>
            <a:endParaRPr lang="en-US" dirty="0"/>
          </a:p>
        </p:txBody>
      </p:sp>
    </p:spTree>
    <p:extLst>
      <p:ext uri="{BB962C8B-B14F-4D97-AF65-F5344CB8AC3E}">
        <p14:creationId xmlns:p14="http://schemas.microsoft.com/office/powerpoint/2010/main" val="1979656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rPr>
              <a:t>TALKING POINTS</a:t>
            </a:r>
          </a:p>
          <a:p>
            <a:r>
              <a:rPr lang="en-US" dirty="0"/>
              <a:t>These clinical</a:t>
            </a:r>
            <a:r>
              <a:rPr lang="en-US" baseline="0" dirty="0"/>
              <a:t> pearls emphasize the importance of early postpartum follow-up in women diagnosed with hypertension, preeclampsia or eclampsia.</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50</a:t>
            </a:fld>
            <a:endParaRPr lang="en-US" dirty="0"/>
          </a:p>
        </p:txBody>
      </p:sp>
    </p:spTree>
    <p:extLst>
      <p:ext uri="{BB962C8B-B14F-4D97-AF65-F5344CB8AC3E}">
        <p14:creationId xmlns:p14="http://schemas.microsoft.com/office/powerpoint/2010/main" val="2400849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rPr>
              <a:t>TALKING POINTS</a:t>
            </a:r>
          </a:p>
          <a:p>
            <a:r>
              <a:rPr lang="en-US" dirty="0"/>
              <a:t>These and several more patient</a:t>
            </a:r>
            <a:r>
              <a:rPr lang="en-US" baseline="0" dirty="0"/>
              <a:t> education materials can be obtained from the Preeclampsia Foundation.</a:t>
            </a:r>
          </a:p>
          <a:p>
            <a:endParaRPr lang="en-US" baseline="0" dirty="0"/>
          </a:p>
          <a:p>
            <a:r>
              <a:rPr lang="en-US" baseline="0" dirty="0"/>
              <a:t>Images used courtesy of the Preeclampsia Foundation</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51</a:t>
            </a:fld>
            <a:endParaRPr lang="en-US" dirty="0"/>
          </a:p>
        </p:txBody>
      </p:sp>
    </p:spTree>
    <p:extLst>
      <p:ext uri="{BB962C8B-B14F-4D97-AF65-F5344CB8AC3E}">
        <p14:creationId xmlns:p14="http://schemas.microsoft.com/office/powerpoint/2010/main" val="924864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vast majority of the leading causes of pregnancy-related deaths (from 67% to 100%, depending on the cause) occurred while pregnant or within 42 days following the end of pregnancy. Most deaths from hemorrhage (76%) and hypertensive disorders (HDP; 63%) occurred on the day of delivery or within one week after childbirth. Close to half (47%) of deaths from thrombotic pulmonary embolism (TPE) occurred while pregnant. Most deaths from TPE occurred in early pregnancy and among Black women (data not shown). Two-fifths (39%) of deaths from sepsis occurred 7-42 days after childbirth and another two-fifths (38%) within one week after pregnancy ended. Meanwhile, one-third (33%) of deaths from cardiovascular disease (CVD) occurred between 43 days and one year following the end of pregnancy. Late deaths from CVD were disproportionately higher among Black women, as were early postpartum deaths (0-42 days after pregnancy ended) from sepsis and HDP (data not shown). </a:t>
            </a:r>
          </a:p>
          <a:p>
            <a:endParaRPr lang="en-US" dirty="0"/>
          </a:p>
          <a:p>
            <a:r>
              <a:rPr lang="en-US" sz="1200" kern="1200" dirty="0">
                <a:solidFill>
                  <a:schemeClr val="tx1"/>
                </a:solidFill>
                <a:effectLst/>
                <a:latin typeface="+mn-lt"/>
                <a:ea typeface="+mn-ea"/>
                <a:cs typeface="+mn-cs"/>
              </a:rPr>
              <a:t>Figure 6B notes: Pregnancy-related deaths include deaths within a year of pregnancy from causes related to or aggravated by the pregnancy or its management, as determined by expert committee review.</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Abbreviations: CVD = Cardiovascular disease; Sepsis = Sepsis or infection; Hem = Hemorrhage; HDP = Hypertensive disorders of pregnancy; TPE = Thrombotic pulmonary embolism.</a:t>
            </a:r>
          </a:p>
          <a:p>
            <a:r>
              <a:rPr lang="en-US" sz="1200" i="1" kern="1200" dirty="0">
                <a:solidFill>
                  <a:schemeClr val="tx1"/>
                </a:solidFill>
                <a:effectLst/>
                <a:latin typeface="+mn-lt"/>
                <a:ea typeface="+mn-ea"/>
                <a:cs typeface="+mn-cs"/>
              </a:rPr>
              <a:t>Note: Deaths not shown in the above figure were from amniotic fluid embolism (41), cerebrovascular accidents (16), anesthesia (7), other medical causes (58) and undetermined (4).</a:t>
            </a:r>
            <a:r>
              <a:rPr lang="en-US" dirty="0">
                <a:effectLst/>
              </a:rPr>
              <a:t> </a:t>
            </a:r>
            <a:endParaRPr lang="en-US" dirty="0"/>
          </a:p>
        </p:txBody>
      </p:sp>
      <p:sp>
        <p:nvSpPr>
          <p:cNvPr id="4" name="Slide Number Placeholder 3"/>
          <p:cNvSpPr>
            <a:spLocks noGrp="1"/>
          </p:cNvSpPr>
          <p:nvPr>
            <p:ph type="sldNum" sz="quarter" idx="5"/>
          </p:nvPr>
        </p:nvSpPr>
        <p:spPr/>
        <p:txBody>
          <a:bodyPr/>
          <a:lstStyle/>
          <a:p>
            <a:fld id="{E0A63BDC-96C0-2D47-952F-ABC11D3883B4}" type="slidenum">
              <a:rPr lang="en-US" smtClean="0"/>
              <a:t>52</a:t>
            </a:fld>
            <a:endParaRPr lang="en-US"/>
          </a:p>
        </p:txBody>
      </p:sp>
    </p:spTree>
    <p:extLst>
      <p:ext uri="{BB962C8B-B14F-4D97-AF65-F5344CB8AC3E}">
        <p14:creationId xmlns:p14="http://schemas.microsoft.com/office/powerpoint/2010/main" val="4134801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rPr>
              <a:t>TALKING POINTS</a:t>
            </a:r>
          </a:p>
          <a:p>
            <a:pPr>
              <a:defRPr/>
            </a:pPr>
            <a:r>
              <a:rPr lang="en-US" b="0" dirty="0">
                <a:solidFill>
                  <a:srgbClr val="000000"/>
                </a:solidFill>
              </a:rPr>
              <a:t>This slide emphasizes the continued risk of eclampsia post discharge.</a:t>
            </a:r>
            <a:r>
              <a:rPr lang="en-US" dirty="0">
                <a:solidFill>
                  <a:srgbClr val="000000"/>
                </a:solidFill>
              </a:rPr>
              <a:t> Supported by PAMR data in previous slide.</a:t>
            </a:r>
            <a:endParaRPr lang="en-US" b="0" dirty="0">
              <a:solidFill>
                <a:srgbClr val="000000"/>
              </a:solidFill>
              <a:cs typeface="Calibri"/>
            </a:endParaRPr>
          </a:p>
          <a:p>
            <a:r>
              <a:rPr lang="en-US" dirty="0"/>
              <a:t>Case discussion comes from referenced article.</a:t>
            </a:r>
          </a:p>
        </p:txBody>
      </p:sp>
      <p:sp>
        <p:nvSpPr>
          <p:cNvPr id="4" name="Slide Number Placeholder 3"/>
          <p:cNvSpPr>
            <a:spLocks noGrp="1"/>
          </p:cNvSpPr>
          <p:nvPr>
            <p:ph type="sldNum" sz="quarter" idx="5"/>
          </p:nvPr>
        </p:nvSpPr>
        <p:spPr/>
        <p:txBody>
          <a:bodyPr/>
          <a:lstStyle/>
          <a:p>
            <a:fld id="{D1B72C5E-72B6-0249-84F1-4AC7BDE40DEA}" type="slidenum">
              <a:rPr lang="en-US" smtClean="0"/>
              <a:t>53</a:t>
            </a:fld>
            <a:endParaRPr lang="en-US" dirty="0"/>
          </a:p>
        </p:txBody>
      </p:sp>
    </p:spTree>
    <p:extLst>
      <p:ext uri="{BB962C8B-B14F-4D97-AF65-F5344CB8AC3E}">
        <p14:creationId xmlns:p14="http://schemas.microsoft.com/office/powerpoint/2010/main" val="2400548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rPr>
              <a:t>TALKING POINTS</a:t>
            </a:r>
          </a:p>
          <a:p>
            <a:r>
              <a:rPr lang="en-US" dirty="0"/>
              <a:t>These clinical</a:t>
            </a:r>
            <a:r>
              <a:rPr lang="en-US" baseline="0" dirty="0"/>
              <a:t> pearls emphasize the importance of early postpartum follow-up in women diagnosed with hypertension, preeclampsia or eclampsia.</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54</a:t>
            </a:fld>
            <a:endParaRPr lang="en-US" dirty="0"/>
          </a:p>
        </p:txBody>
      </p:sp>
    </p:spTree>
    <p:extLst>
      <p:ext uri="{BB962C8B-B14F-4D97-AF65-F5344CB8AC3E}">
        <p14:creationId xmlns:p14="http://schemas.microsoft.com/office/powerpoint/2010/main" val="5427827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2 slides if you so choose.</a:t>
            </a:r>
          </a:p>
          <a:p>
            <a:endParaRPr lang="en-US" dirty="0"/>
          </a:p>
          <a:p>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Emergency department personnel should be familiar with the risk factors and signs and symptoms of postpartum preeclampsia and eclampsia. Delayed or new-onset disease can occur in women with seemingly normal BP on arrival. Identify significant symptoms which indicate preeclampsia for early intervention and treatment, and to prevent eclampsia.</a:t>
            </a:r>
          </a:p>
          <a:p>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55</a:t>
            </a:fld>
            <a:endParaRPr lang="en-US" dirty="0"/>
          </a:p>
        </p:txBody>
      </p:sp>
    </p:spTree>
    <p:extLst>
      <p:ext uri="{BB962C8B-B14F-4D97-AF65-F5344CB8AC3E}">
        <p14:creationId xmlns:p14="http://schemas.microsoft.com/office/powerpoint/2010/main" val="9618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6</a:t>
            </a:fld>
            <a:endParaRPr lang="en-US" altLang="en-US" dirty="0"/>
          </a:p>
        </p:txBody>
      </p:sp>
    </p:spTree>
    <p:extLst>
      <p:ext uri="{BB962C8B-B14F-4D97-AF65-F5344CB8AC3E}">
        <p14:creationId xmlns:p14="http://schemas.microsoft.com/office/powerpoint/2010/main" val="2744120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each hospital has different resources and workflows, an interdepartmental team of ED and OB clinicians should discuss practices that would work best for their hospital. For example, in a hospital without a labor and delivery department, the woman may be cared for solely in the ED. However, in a hospital where there is an in-house laborist, the ED may administer the first antihypertensive medication before transfer to OB. Ideally, the interdepartmental team should use the identified workflows to develop into a policy that is available to all clinicians caring for pregnant and postpartum women. </a:t>
            </a:r>
          </a:p>
          <a:p>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56</a:t>
            </a:fld>
            <a:endParaRPr lang="en-US" dirty="0"/>
          </a:p>
        </p:txBody>
      </p:sp>
    </p:spTree>
    <p:extLst>
      <p:ext uri="{BB962C8B-B14F-4D97-AF65-F5344CB8AC3E}">
        <p14:creationId xmlns:p14="http://schemas.microsoft.com/office/powerpoint/2010/main" val="77528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kern="1200" dirty="0">
                <a:solidFill>
                  <a:schemeClr val="tx1"/>
                </a:solidFill>
                <a:effectLst/>
                <a:latin typeface="+mn-lt"/>
                <a:ea typeface="+mn-ea"/>
                <a:cs typeface="+mn-cs"/>
              </a:rPr>
              <a:t>Few women who experience HDP are informed about the long term consequences of preeclampsia.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Skurnik</a:t>
            </a:r>
            <a:r>
              <a:rPr lang="en-US" sz="1200" kern="1200" dirty="0">
                <a:solidFill>
                  <a:schemeClr val="tx1"/>
                </a:solidFill>
                <a:effectLst/>
                <a:latin typeface="+mn-lt"/>
                <a:ea typeface="+mn-ea"/>
                <a:cs typeface="+mn-cs"/>
              </a:rPr>
              <a:t>, G.</a:t>
            </a:r>
            <a:r>
              <a:rPr lang="en-US" sz="1200" i="1" kern="1200" dirty="0">
                <a:solidFill>
                  <a:schemeClr val="tx1"/>
                </a:solidFill>
                <a:effectLst/>
                <a:latin typeface="+mn-lt"/>
                <a:ea typeface="+mn-ea"/>
                <a:cs typeface="+mn-cs"/>
              </a:rPr>
              <a:t> et al.</a:t>
            </a:r>
            <a:r>
              <a:rPr lang="en-US" sz="1200" kern="1200" dirty="0">
                <a:solidFill>
                  <a:schemeClr val="tx1"/>
                </a:solidFill>
                <a:effectLst/>
                <a:latin typeface="+mn-lt"/>
                <a:ea typeface="+mn-ea"/>
                <a:cs typeface="+mn-cs"/>
              </a:rPr>
              <a:t> Improving the postpartum care of women with a recent history of preeclampsia: a focus group study. </a:t>
            </a:r>
            <a:r>
              <a:rPr lang="en-US" sz="1200" i="1" kern="1200" dirty="0">
                <a:solidFill>
                  <a:schemeClr val="tx1"/>
                </a:solidFill>
                <a:effectLst/>
                <a:latin typeface="+mn-lt"/>
                <a:ea typeface="+mn-ea"/>
                <a:cs typeface="+mn-cs"/>
              </a:rPr>
              <a:t>Hypertension in Pregnancy</a:t>
            </a:r>
            <a:r>
              <a:rPr lang="en-US" sz="1200" kern="1200" dirty="0">
                <a:solidFill>
                  <a:schemeClr val="tx1"/>
                </a:solidFill>
                <a:effectLst/>
                <a:latin typeface="+mn-lt"/>
                <a:ea typeface="+mn-ea"/>
                <a:cs typeface="+mn-cs"/>
              </a:rPr>
              <a:t> 35, 371-381, doi:10.3109/10641955.2016.1154967 (2016).]</a:t>
            </a:r>
          </a:p>
          <a:p>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57</a:t>
            </a:fld>
            <a:endParaRPr lang="en-US" dirty="0"/>
          </a:p>
        </p:txBody>
      </p:sp>
    </p:spTree>
    <p:extLst>
      <p:ext uri="{BB962C8B-B14F-4D97-AF65-F5344CB8AC3E}">
        <p14:creationId xmlns:p14="http://schemas.microsoft.com/office/powerpoint/2010/main" val="523181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HDP are transformative events that occur at a vulnerable time - pregnancy, birth, and postpartum. </a:t>
            </a:r>
          </a:p>
          <a:p>
            <a:r>
              <a:rPr lang="en-US" dirty="0"/>
              <a:t>It has been shown that clear education and communication with birthing people and their support persons improve care delivery as well as support patient’s mental well-being.</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58</a:t>
            </a:fld>
            <a:endParaRPr lang="en-US" altLang="en-US" dirty="0"/>
          </a:p>
        </p:txBody>
      </p:sp>
    </p:spTree>
    <p:extLst>
      <p:ext uri="{BB962C8B-B14F-4D97-AF65-F5344CB8AC3E}">
        <p14:creationId xmlns:p14="http://schemas.microsoft.com/office/powerpoint/2010/main" val="2407730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Low-dose aspirin is an effective tool for lowering a patient’s risk of developing preeclampsia.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2017, the United States Preventative Services Task Force (USPSTF) reviewed evidence and updated their 1996 recommendation on screening for preeclampsia. The USPSTF found adequate evidence that the use of LDA (60-150 mg) in women at increased risk for preeclampsia reduced their risk for preeclampsia, preterm birth, and intrauterine fetal growth restriction (IUGR), thus showing substantial benefit (Grade B recommendation). [</a:t>
            </a:r>
            <a:r>
              <a:rPr lang="en-US" sz="1200" kern="1200" dirty="0">
                <a:solidFill>
                  <a:schemeClr val="tx1"/>
                </a:solidFill>
                <a:effectLst/>
                <a:latin typeface="Arial" pitchFamily="4" charset="0"/>
                <a:ea typeface="ＭＳ Ｐゴシック" pitchFamily="4" charset="-128"/>
                <a:cs typeface="ＭＳ Ｐゴシック" pitchFamily="4" charset="-128"/>
              </a:rPr>
              <a:t>U. S. Preventive Services Task Force</a:t>
            </a:r>
            <a:r>
              <a:rPr lang="en-US" sz="1200" i="1" kern="1200" dirty="0">
                <a:solidFill>
                  <a:schemeClr val="tx1"/>
                </a:solidFill>
                <a:effectLst/>
                <a:latin typeface="Arial" pitchFamily="4" charset="0"/>
                <a:ea typeface="ＭＳ Ｐゴシック" pitchFamily="4" charset="-128"/>
                <a:cs typeface="ＭＳ Ｐゴシック" pitchFamily="4" charset="-128"/>
              </a:rPr>
              <a:t> et al.</a:t>
            </a:r>
            <a:r>
              <a:rPr lang="en-US" sz="1200" kern="1200" dirty="0">
                <a:solidFill>
                  <a:schemeClr val="tx1"/>
                </a:solidFill>
                <a:effectLst/>
                <a:latin typeface="Arial" pitchFamily="4" charset="0"/>
                <a:ea typeface="ＭＳ Ｐゴシック" pitchFamily="4" charset="-128"/>
                <a:cs typeface="ＭＳ Ｐゴシック" pitchFamily="4" charset="-128"/>
              </a:rPr>
              <a:t> Screening for Preeclampsia: US Preventive Services Task Force Recommendation Statement. </a:t>
            </a:r>
            <a:r>
              <a:rPr lang="en-US" sz="1200" i="1" kern="1200" dirty="0">
                <a:solidFill>
                  <a:schemeClr val="tx1"/>
                </a:solidFill>
                <a:effectLst/>
                <a:latin typeface="Arial" pitchFamily="4" charset="0"/>
                <a:ea typeface="ＭＳ Ｐゴシック" pitchFamily="4" charset="-128"/>
                <a:cs typeface="ＭＳ Ｐゴシック" pitchFamily="4" charset="-128"/>
              </a:rPr>
              <a:t>Journal of the American Medical Association </a:t>
            </a:r>
            <a:r>
              <a:rPr lang="en-US" sz="1200" b="1" kern="1200" dirty="0">
                <a:solidFill>
                  <a:schemeClr val="tx1"/>
                </a:solidFill>
                <a:effectLst/>
                <a:latin typeface="Arial" pitchFamily="4" charset="0"/>
                <a:ea typeface="ＭＳ Ｐゴシック" pitchFamily="4" charset="-128"/>
                <a:cs typeface="ＭＳ Ｐゴシック" pitchFamily="4" charset="-128"/>
              </a:rPr>
              <a:t>317</a:t>
            </a:r>
            <a:r>
              <a:rPr lang="en-US" sz="1200" kern="1200" dirty="0">
                <a:solidFill>
                  <a:schemeClr val="tx1"/>
                </a:solidFill>
                <a:effectLst/>
                <a:latin typeface="Arial" pitchFamily="4" charset="0"/>
                <a:ea typeface="ＭＳ Ｐゴシック" pitchFamily="4" charset="-128"/>
                <a:cs typeface="ＭＳ Ｐゴシック" pitchFamily="4" charset="-128"/>
              </a:rPr>
              <a:t>, 1661-1667, doi:10.1001/jama.2017.3439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clinical trials, LDA (60-150 mg) reduced the risk for preeclampsia by 24%, for preterm birth by 14%, and IUGR by 20%. The American College of Obstetricians and Gynecologists and the Society for Maternal Fetal Medicine endorsed the USPSTF recommendation in 2018. International guidelines for aspirin dosing may vary.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LDA should be avoided in patients with aspirin allergies or prior adverse effects of its use, those with aspirin-sensitive asthma, or gastrointestinal bleeding.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CF4885-AB43-0C46-BD03-463C2D8BE717}" type="slidenum">
              <a:rPr lang="en-US" smtClean="0"/>
              <a:t>59</a:t>
            </a:fld>
            <a:endParaRPr lang="en-US" dirty="0"/>
          </a:p>
        </p:txBody>
      </p:sp>
    </p:spTree>
    <p:extLst>
      <p:ext uri="{BB962C8B-B14F-4D97-AF65-F5344CB8AC3E}">
        <p14:creationId xmlns:p14="http://schemas.microsoft.com/office/powerpoint/2010/main" val="3217210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sz="1200" b="0" i="0" kern="1200" dirty="0">
                <a:solidFill>
                  <a:schemeClr val="tx1"/>
                </a:solidFill>
                <a:effectLst/>
                <a:latin typeface="Arial" pitchFamily="4" charset="0"/>
                <a:ea typeface="ＭＳ Ｐゴシック" pitchFamily="4" charset="-128"/>
                <a:cs typeface="ＭＳ Ｐゴシック" pitchFamily="4" charset="-128"/>
              </a:rPr>
              <a:t>The USPSTF recommends the use of low-dose aspirin (81 mg/day) as preventive medication after 12 weeks of gestation in persons who are at high risk for preeclampsia. </a:t>
            </a:r>
            <a:br>
              <a:rPr lang="en-US" dirty="0"/>
            </a:br>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60</a:t>
            </a:fld>
            <a:endParaRPr lang="en-US" altLang="en-US" dirty="0"/>
          </a:p>
        </p:txBody>
      </p:sp>
    </p:spTree>
    <p:extLst>
      <p:ext uri="{BB962C8B-B14F-4D97-AF65-F5344CB8AC3E}">
        <p14:creationId xmlns:p14="http://schemas.microsoft.com/office/powerpoint/2010/main" val="21141093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Debrief questions address:</a:t>
            </a:r>
          </a:p>
          <a:p>
            <a:pPr marL="1371600" lvl="3" indent="0">
              <a:buNone/>
            </a:pPr>
            <a:r>
              <a:rPr lang="en-US" sz="2600" dirty="0"/>
              <a:t>“What went well?”</a:t>
            </a:r>
          </a:p>
          <a:p>
            <a:pPr marL="1371600" lvl="3" indent="0">
              <a:buNone/>
            </a:pPr>
            <a:r>
              <a:rPr lang="en-US" sz="2600" dirty="0"/>
              <a:t>“What could have gone better?” </a:t>
            </a:r>
          </a:p>
          <a:p>
            <a:pPr marL="1371600" lvl="3" indent="0">
              <a:buNone/>
            </a:pPr>
            <a:r>
              <a:rPr lang="en-US" sz="2600" dirty="0"/>
              <a:t>“What needs to be followed up on later and by whom?”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Routine debriefing is easy to incorporate into the unit culture if the format is kept simple and some key barriers are proactively addressed. An example of a rapid debrief is provided in the toolkit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Communication plan </a:t>
            </a:r>
            <a:endParaRPr lang="en-US" dirty="0"/>
          </a:p>
          <a:p>
            <a:r>
              <a:rPr lang="en-US" dirty="0"/>
              <a:t>A team communication plan is needed to share valuable insights and subsequent performance/process improvement results with all team members and also and patient advocates. The communication plan serves as a critical piece of an ongoing feedback/learning loops that helps maintain engagement and supports a culture of continuous quality improvement. It is important to ensure that the key systems learnings and results of improvement efforts are shared with frontline staff and patient advocates. Ongoing communication lets staff know and patient advocates that their concerns are heard, and that debriefs, drills, and multidisciplinary case reviews are more than a box to check and actually improve patient care. </a:t>
            </a:r>
          </a:p>
          <a:p>
            <a:endParaRPr lang="en-US" dirty="0"/>
          </a:p>
        </p:txBody>
      </p:sp>
      <p:sp>
        <p:nvSpPr>
          <p:cNvPr id="4" name="Slide Number Placeholder 3"/>
          <p:cNvSpPr>
            <a:spLocks noGrp="1"/>
          </p:cNvSpPr>
          <p:nvPr>
            <p:ph type="sldNum" sz="quarter" idx="5"/>
          </p:nvPr>
        </p:nvSpPr>
        <p:spPr/>
        <p:txBody>
          <a:bodyPr/>
          <a:lstStyle/>
          <a:p>
            <a:fld id="{288B45B3-D788-E949-A6A6-1D8BE8FDE2B3}" type="slidenum">
              <a:rPr lang="en-US" smtClean="0"/>
              <a:t>62</a:t>
            </a:fld>
            <a:endParaRPr lang="en-US" dirty="0"/>
          </a:p>
        </p:txBody>
      </p:sp>
    </p:spTree>
    <p:extLst>
      <p:ext uri="{BB962C8B-B14F-4D97-AF65-F5344CB8AC3E}">
        <p14:creationId xmlns:p14="http://schemas.microsoft.com/office/powerpoint/2010/main" val="22692927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a:t>
            </a:r>
          </a:p>
          <a:p>
            <a:r>
              <a:rPr lang="en-US" dirty="0"/>
              <a:t>Additional Process Measures to be considered:</a:t>
            </a:r>
          </a:p>
          <a:p>
            <a:pPr lvl="0"/>
            <a:r>
              <a:rPr lang="en-US" sz="1200" kern="1200" dirty="0">
                <a:solidFill>
                  <a:schemeClr val="tx1"/>
                </a:solidFill>
                <a:effectLst/>
                <a:latin typeface="+mn-lt"/>
                <a:ea typeface="+mn-ea"/>
                <a:cs typeface="+mn-cs"/>
              </a:rPr>
              <a:t>Utilization of magnesium sulfate in women who have antihypertensive treatment</a:t>
            </a:r>
          </a:p>
          <a:p>
            <a:pPr lvl="1"/>
            <a:r>
              <a:rPr lang="en-US" sz="1200" b="1" kern="1200" dirty="0">
                <a:solidFill>
                  <a:schemeClr val="tx1"/>
                </a:solidFill>
                <a:effectLst/>
                <a:latin typeface="+mn-lt"/>
                <a:ea typeface="+mn-ea"/>
                <a:cs typeface="+mn-cs"/>
              </a:rPr>
              <a:t>Numerator:</a:t>
            </a:r>
            <a:r>
              <a:rPr lang="en-US" sz="1200" kern="1200" dirty="0">
                <a:solidFill>
                  <a:schemeClr val="tx1"/>
                </a:solidFill>
                <a:effectLst/>
                <a:latin typeface="+mn-lt"/>
                <a:ea typeface="+mn-ea"/>
                <a:cs typeface="+mn-cs"/>
              </a:rPr>
              <a:t> Women treated with magnesium sulfate</a:t>
            </a:r>
          </a:p>
          <a:p>
            <a:pPr lvl="1"/>
            <a:r>
              <a:rPr lang="en-US" sz="1200" b="1" kern="1200" dirty="0">
                <a:solidFill>
                  <a:schemeClr val="tx1"/>
                </a:solidFill>
                <a:effectLst/>
                <a:latin typeface="+mn-lt"/>
                <a:ea typeface="+mn-ea"/>
                <a:cs typeface="+mn-cs"/>
              </a:rPr>
              <a:t>Denominator:</a:t>
            </a:r>
            <a:r>
              <a:rPr lang="en-US" sz="1200" kern="1200" dirty="0">
                <a:solidFill>
                  <a:schemeClr val="tx1"/>
                </a:solidFill>
                <a:effectLst/>
                <a:latin typeface="+mn-lt"/>
                <a:ea typeface="+mn-ea"/>
                <a:cs typeface="+mn-cs"/>
              </a:rPr>
              <a:t> Women who meet criteria for antihypertensive treatment</a:t>
            </a:r>
          </a:p>
          <a:p>
            <a:pPr lvl="0"/>
            <a:endParaRPr lang="en-US" sz="1200" kern="1200" dirty="0">
              <a:solidFill>
                <a:schemeClr val="tx1"/>
              </a:solidFill>
              <a:effectLst/>
              <a:latin typeface="+mn-lt"/>
              <a:cs typeface="Calibri" panose="020F0502020204030204"/>
            </a:endParaRPr>
          </a:p>
          <a:p>
            <a:pPr lvl="0"/>
            <a:r>
              <a:rPr lang="en-US" sz="1200" kern="1200" dirty="0">
                <a:solidFill>
                  <a:schemeClr val="tx1"/>
                </a:solidFill>
                <a:effectLst/>
                <a:latin typeface="+mn-lt"/>
                <a:ea typeface="+mn-ea"/>
                <a:cs typeface="+mn-cs"/>
              </a:rPr>
              <a:t>Provision of social and emotional support after a severe maternal morbidity:</a:t>
            </a:r>
          </a:p>
          <a:p>
            <a:pPr lvl="1"/>
            <a:r>
              <a:rPr lang="en-US" sz="1200" b="1" kern="1200" dirty="0">
                <a:solidFill>
                  <a:schemeClr val="tx1"/>
                </a:solidFill>
                <a:effectLst/>
                <a:latin typeface="+mn-lt"/>
                <a:ea typeface="+mn-ea"/>
                <a:cs typeface="+mn-cs"/>
              </a:rPr>
              <a:t>Numerator:</a:t>
            </a:r>
            <a:r>
              <a:rPr lang="en-US" sz="1200" kern="1200" dirty="0">
                <a:solidFill>
                  <a:schemeClr val="tx1"/>
                </a:solidFill>
                <a:effectLst/>
                <a:latin typeface="+mn-lt"/>
                <a:ea typeface="+mn-ea"/>
                <a:cs typeface="+mn-cs"/>
              </a:rPr>
              <a:t> Women provided with social and emotional support and a written summary of the maternal event (See Section: Patient Education)</a:t>
            </a:r>
          </a:p>
          <a:p>
            <a:pPr lvl="1"/>
            <a:r>
              <a:rPr lang="en-US" sz="1200" b="1" kern="1200" dirty="0">
                <a:solidFill>
                  <a:schemeClr val="tx1"/>
                </a:solidFill>
                <a:effectLst/>
                <a:latin typeface="+mn-lt"/>
                <a:ea typeface="+mn-ea"/>
                <a:cs typeface="+mn-cs"/>
              </a:rPr>
              <a:t>Denominator:</a:t>
            </a:r>
            <a:r>
              <a:rPr lang="en-US" sz="1200" kern="1200" dirty="0">
                <a:solidFill>
                  <a:schemeClr val="tx1"/>
                </a:solidFill>
                <a:effectLst/>
                <a:latin typeface="+mn-lt"/>
                <a:ea typeface="+mn-ea"/>
                <a:cs typeface="+mn-cs"/>
              </a:rPr>
              <a:t> Women with HDP who experienced severe maternal morbidity</a:t>
            </a:r>
          </a:p>
          <a:p>
            <a:pPr lvl="1"/>
            <a:endParaRPr lang="en-US" dirty="0">
              <a:cs typeface="Calibri" panose="020F0502020204030204"/>
            </a:endParaRPr>
          </a:p>
          <a:p>
            <a:r>
              <a:rPr lang="en-US" dirty="0"/>
              <a:t>Timely follow up care for women diagnosed with HDP </a:t>
            </a:r>
          </a:p>
          <a:p>
            <a:r>
              <a:rPr lang="en-US" b="1" dirty="0"/>
              <a:t>Numerator:</a:t>
            </a:r>
            <a:r>
              <a:rPr lang="en-US" dirty="0"/>
              <a:t> Women receiving follow-up care within 3-7 days post-discharge </a:t>
            </a:r>
          </a:p>
          <a:p>
            <a:r>
              <a:rPr lang="en-US" b="1" dirty="0"/>
              <a:t>Denominator:</a:t>
            </a:r>
            <a:r>
              <a:rPr lang="en-US" dirty="0"/>
              <a:t> Women diagnosed with preeclampsia or have received antihypertensive therapy</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88B45B3-D788-E949-A6A6-1D8BE8FDE2B3}" type="slidenum">
              <a:rPr lang="en-US" smtClean="0"/>
              <a:t>63</a:t>
            </a:fld>
            <a:endParaRPr lang="en-US" dirty="0"/>
          </a:p>
        </p:txBody>
      </p:sp>
    </p:spTree>
    <p:extLst>
      <p:ext uri="{BB962C8B-B14F-4D97-AF65-F5344CB8AC3E}">
        <p14:creationId xmlns:p14="http://schemas.microsoft.com/office/powerpoint/2010/main" val="16076097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rPr>
              <a:t>TALKING POINTS</a:t>
            </a:r>
          </a:p>
          <a:p>
            <a:endParaRPr lang="en-US" dirty="0"/>
          </a:p>
        </p:txBody>
      </p:sp>
      <p:sp>
        <p:nvSpPr>
          <p:cNvPr id="4" name="Slide Number Placeholder 3"/>
          <p:cNvSpPr>
            <a:spLocks noGrp="1"/>
          </p:cNvSpPr>
          <p:nvPr>
            <p:ph type="sldNum" sz="quarter" idx="10"/>
          </p:nvPr>
        </p:nvSpPr>
        <p:spPr/>
        <p:txBody>
          <a:bodyPr/>
          <a:lstStyle/>
          <a:p>
            <a:pPr>
              <a:defRPr/>
            </a:pPr>
            <a:fld id="{F796F38E-2D6D-435C-8449-0DE9CBF9143F}" type="slidenum">
              <a:rPr lang="en-US" smtClean="0"/>
              <a:pPr>
                <a:defRPr/>
              </a:pPr>
              <a:t>64</a:t>
            </a:fld>
            <a:endParaRPr lang="en-US" dirty="0"/>
          </a:p>
        </p:txBody>
      </p:sp>
    </p:spTree>
    <p:extLst>
      <p:ext uri="{BB962C8B-B14F-4D97-AF65-F5344CB8AC3E}">
        <p14:creationId xmlns:p14="http://schemas.microsoft.com/office/powerpoint/2010/main" val="31946709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algorithms in the toolkit have been included as slides to provide a general reference to tools available for use. We do not recommend using this slides for presentation of clinical content as the type is small and difficult to read in this format.</a:t>
            </a:r>
          </a:p>
          <a:p>
            <a:endParaRPr lang="en-US" dirty="0"/>
          </a:p>
        </p:txBody>
      </p:sp>
      <p:sp>
        <p:nvSpPr>
          <p:cNvPr id="4" name="Slide Number Placeholder 3"/>
          <p:cNvSpPr>
            <a:spLocks noGrp="1"/>
          </p:cNvSpPr>
          <p:nvPr>
            <p:ph type="sldNum" sz="quarter" idx="5"/>
          </p:nvPr>
        </p:nvSpPr>
        <p:spPr/>
        <p:txBody>
          <a:bodyPr/>
          <a:lstStyle/>
          <a:p>
            <a:fld id="{288B45B3-D788-E949-A6A6-1D8BE8FDE2B3}" type="slidenum">
              <a:rPr lang="en-US" smtClean="0"/>
              <a:t>65</a:t>
            </a:fld>
            <a:endParaRPr lang="en-US" dirty="0"/>
          </a:p>
        </p:txBody>
      </p:sp>
    </p:spTree>
    <p:extLst>
      <p:ext uri="{BB962C8B-B14F-4D97-AF65-F5344CB8AC3E}">
        <p14:creationId xmlns:p14="http://schemas.microsoft.com/office/powerpoint/2010/main" val="26761946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have been included for optional use as you develop your own educational presentations for the Toolkit.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algorithms in the toolkit have been included as slides to provide a general reference to tools available for use. We do not recommend using these slides for presentation of clinical content as the type is small and difficult to read in this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66</a:t>
            </a:fld>
            <a:endParaRPr lang="en-US" dirty="0"/>
          </a:p>
        </p:txBody>
      </p:sp>
    </p:spTree>
    <p:extLst>
      <p:ext uri="{BB962C8B-B14F-4D97-AF65-F5344CB8AC3E}">
        <p14:creationId xmlns:p14="http://schemas.microsoft.com/office/powerpoint/2010/main" val="143255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7</a:t>
            </a:fld>
            <a:endParaRPr lang="en-US" altLang="en-US" dirty="0"/>
          </a:p>
        </p:txBody>
      </p:sp>
    </p:spTree>
    <p:extLst>
      <p:ext uri="{BB962C8B-B14F-4D97-AF65-F5344CB8AC3E}">
        <p14:creationId xmlns:p14="http://schemas.microsoft.com/office/powerpoint/2010/main" val="6636686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Preeclampsia Early Recognition Tool -  </a:t>
            </a:r>
            <a:r>
              <a:rPr lang="en-US" sz="1200" kern="0" dirty="0">
                <a:latin typeface="Trebuchet MS" panose="020B0703020202090204" pitchFamily="34" charset="0"/>
              </a:rPr>
              <a:t>Within</a:t>
            </a:r>
            <a:r>
              <a:rPr lang="en-US" sz="1200" kern="0" dirty="0"/>
              <a:t> a Maternal Early Warning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algorithm is helpful in identifying how to best proceed in the evaluation and treatment of a birthing person for HDP. It can be found in the appendix section of the toolkit. </a:t>
            </a:r>
            <a:r>
              <a:rPr lang="en-US" baseline="0" dirty="0"/>
              <a:t>These graphic displays can be used to train staff and/or laminated and placed in treatments areas for easy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algorithms in the toolkit have been included as slides to provide a general reference to tools available for use. We do not recommend using these slides for presentation of clinical content as the type is small and difficult to read in this format.</a:t>
            </a:r>
          </a:p>
          <a:p>
            <a:endParaRPr lang="en-US" dirty="0"/>
          </a:p>
        </p:txBody>
      </p:sp>
      <p:sp>
        <p:nvSpPr>
          <p:cNvPr id="4" name="Slide Number Placeholder 3"/>
          <p:cNvSpPr>
            <a:spLocks noGrp="1"/>
          </p:cNvSpPr>
          <p:nvPr>
            <p:ph type="sldNum" sz="quarter" idx="5"/>
          </p:nvPr>
        </p:nvSpPr>
        <p:spPr/>
        <p:txBody>
          <a:bodyPr/>
          <a:lstStyle/>
          <a:p>
            <a:fld id="{288B45B3-D788-E949-A6A6-1D8BE8FDE2B3}" type="slidenum">
              <a:rPr lang="en-US" smtClean="0"/>
              <a:t>67</a:t>
            </a:fld>
            <a:endParaRPr lang="en-US" dirty="0"/>
          </a:p>
        </p:txBody>
      </p:sp>
    </p:spTree>
    <p:extLst>
      <p:ext uri="{BB962C8B-B14F-4D97-AF65-F5344CB8AC3E}">
        <p14:creationId xmlns:p14="http://schemas.microsoft.com/office/powerpoint/2010/main" val="17856968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algorithms in the toolkit have been included as slides to provide a general reference to tools available for use. We do not recommend using this slides for presentation of clinical content as the type is small and difficult to read in this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algorithm is helpful in identifying how to best proceed in the evaluation and treatment of a birthing person for HDP. It can be found in the appendix section of the toolkit. </a:t>
            </a:r>
            <a:r>
              <a:rPr lang="en-US" baseline="0" dirty="0"/>
              <a:t>These graphic displays can be used to train staff and/or laminated and placed in treatments areas for easy reference.</a:t>
            </a:r>
            <a:br>
              <a:rPr lang="en-US" sz="1200" kern="1200" dirty="0">
                <a:solidFill>
                  <a:schemeClr val="tx1"/>
                </a:solidFill>
                <a:effectLst/>
                <a:latin typeface="Arial" pitchFamily="4" charset="0"/>
                <a:ea typeface="ＭＳ Ｐゴシック" pitchFamily="4" charset="-128"/>
                <a:cs typeface="ＭＳ Ｐゴシック" pitchFamily="4" charset="-128"/>
              </a:rPr>
            </a:b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This figure was adapted from the Improving Health Care Response to Preeclampsia: A California Quality Improvement Toolkit, funded by the California Department of Public Health, 2014; supported by Title V funds. </a:t>
            </a:r>
          </a:p>
          <a:p>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69</a:t>
            </a:fld>
            <a:endParaRPr lang="en-US" dirty="0"/>
          </a:p>
        </p:txBody>
      </p:sp>
    </p:spTree>
    <p:extLst>
      <p:ext uri="{BB962C8B-B14F-4D97-AF65-F5344CB8AC3E}">
        <p14:creationId xmlns:p14="http://schemas.microsoft.com/office/powerpoint/2010/main" val="459822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dirty="0"/>
              <a:t>This algorithm is helpful in identifying how to best proceed in the evaluation and treatment of a birthing person for HDP. It can be found in the appendix section of the toolkit. </a:t>
            </a:r>
            <a:r>
              <a:rPr lang="en-US" baseline="0" dirty="0"/>
              <a:t>These graphic displays can be used to train staff and/or laminated and placed in treatments areas for easy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algorithms in the toolkit have been included as slides to provide a general reference to tools available for use. We do not recommend using this slides for presentation of clinical content as the type is small and difficult to read in this format.</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This figure was adapted from the Improving Health Care Response to Preeclampsia: A California Quality Improvement Toolkit, funded by the California Department of Public Health, 2014; supported by Title V funds.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70</a:t>
            </a:fld>
            <a:endParaRPr lang="en-US" dirty="0"/>
          </a:p>
        </p:txBody>
      </p:sp>
    </p:spTree>
    <p:extLst>
      <p:ext uri="{BB962C8B-B14F-4D97-AF65-F5344CB8AC3E}">
        <p14:creationId xmlns:p14="http://schemas.microsoft.com/office/powerpoint/2010/main" val="40965525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rPr>
              <a:t>TALKING POINTS</a:t>
            </a:r>
            <a:endParaRPr lang="en-US" dirty="0"/>
          </a:p>
          <a:p>
            <a:r>
              <a:rPr lang="en-US" dirty="0"/>
              <a:t>This algorithm is helpful in identifying how to prevent and treat seizures in patients with HDP who meet the criteria for Magnesium Sulfate treatment or whose providers opt to treat that do not necessarily meet criteria. </a:t>
            </a:r>
            <a:r>
              <a:rPr lang="en-US" baseline="0" dirty="0"/>
              <a:t>These graphic displays can be used to train staff and/or laminated and placed in treatments areas for easy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algorithms in the toolkit have been included as slides to provide a general reference to tools available for use. We do not recommend using this slides for presentation of clinical content as the type is small and difficult to read in this format.</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This figure was adapted from the Improving Health Care Response to Preeclampsia: A California Quality Improvement Toolkit, funded by the California Department of Public Health, 2014; supported by Title V funds.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71</a:t>
            </a:fld>
            <a:endParaRPr lang="en-US" dirty="0"/>
          </a:p>
        </p:txBody>
      </p:sp>
    </p:spTree>
    <p:extLst>
      <p:ext uri="{BB962C8B-B14F-4D97-AF65-F5344CB8AC3E}">
        <p14:creationId xmlns:p14="http://schemas.microsoft.com/office/powerpoint/2010/main" val="3694829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rPr>
              <a:t>TALKING POINTS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algorithm is used to guide staff response in the presence of eclamptic seizures. </a:t>
            </a:r>
            <a:r>
              <a:rPr lang="en-US" baseline="0" dirty="0"/>
              <a:t>These graphic displays can be used to train staff and/or laminated and placed in treatments areas for easy reference.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algorithms in the toolkit have been included as slides to provide a general reference to tools available for use. We do not recommend using this slides for presentation of clinical content as the type is small and difficult to read in this format.</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This figure was adapted from the Improving Health Care Response to Preeclampsia: A California Quality Improvement Toolkit, funded by the California Department of Public Health, 2014; supported by Title V funds. </a:t>
            </a:r>
          </a:p>
          <a:p>
            <a:endParaRPr lang="en-US" dirty="0"/>
          </a:p>
        </p:txBody>
      </p:sp>
      <p:sp>
        <p:nvSpPr>
          <p:cNvPr id="4" name="Slide Number Placeholder 3"/>
          <p:cNvSpPr>
            <a:spLocks noGrp="1"/>
          </p:cNvSpPr>
          <p:nvPr>
            <p:ph type="sldNum" sz="quarter" idx="5"/>
          </p:nvPr>
        </p:nvSpPr>
        <p:spPr/>
        <p:txBody>
          <a:bodyPr/>
          <a:lstStyle/>
          <a:p>
            <a:fld id="{D1B72C5E-72B6-0249-84F1-4AC7BDE40DEA}" type="slidenum">
              <a:rPr lang="en-US" smtClean="0"/>
              <a:t>72</a:t>
            </a:fld>
            <a:endParaRPr lang="en-US" dirty="0"/>
          </a:p>
        </p:txBody>
      </p:sp>
    </p:spTree>
    <p:extLst>
      <p:ext uri="{BB962C8B-B14F-4D97-AF65-F5344CB8AC3E}">
        <p14:creationId xmlns:p14="http://schemas.microsoft.com/office/powerpoint/2010/main" val="13286641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study has been supplied for those that prefer to include a case study in a grand rounds presentation.</a:t>
            </a:r>
          </a:p>
        </p:txBody>
      </p:sp>
      <p:sp>
        <p:nvSpPr>
          <p:cNvPr id="4" name="Slide Number Placeholder 3"/>
          <p:cNvSpPr>
            <a:spLocks noGrp="1"/>
          </p:cNvSpPr>
          <p:nvPr>
            <p:ph type="sldNum" sz="quarter" idx="5"/>
          </p:nvPr>
        </p:nvSpPr>
        <p:spPr/>
        <p:txBody>
          <a:bodyPr/>
          <a:lstStyle/>
          <a:p>
            <a:fld id="{288B45B3-D788-E949-A6A6-1D8BE8FDE2B3}" type="slidenum">
              <a:rPr lang="en-US" smtClean="0"/>
              <a:t>73</a:t>
            </a:fld>
            <a:endParaRPr lang="en-US" dirty="0"/>
          </a:p>
        </p:txBody>
      </p:sp>
    </p:spTree>
    <p:extLst>
      <p:ext uri="{BB962C8B-B14F-4D97-AF65-F5344CB8AC3E}">
        <p14:creationId xmlns:p14="http://schemas.microsoft.com/office/powerpoint/2010/main" val="3366499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rPr>
              <a:t>TALKING POINTS</a:t>
            </a:r>
          </a:p>
          <a:p>
            <a:r>
              <a:rPr lang="en-US" dirty="0"/>
              <a:t>The case study is shared to illustrate possible opportunities in care when faced with late postpartum eclampsia. </a:t>
            </a:r>
          </a:p>
        </p:txBody>
      </p:sp>
      <p:sp>
        <p:nvSpPr>
          <p:cNvPr id="4" name="Slide Number Placeholder 3"/>
          <p:cNvSpPr>
            <a:spLocks noGrp="1"/>
          </p:cNvSpPr>
          <p:nvPr>
            <p:ph type="sldNum" sz="quarter" idx="5"/>
          </p:nvPr>
        </p:nvSpPr>
        <p:spPr/>
        <p:txBody>
          <a:bodyPr/>
          <a:lstStyle/>
          <a:p>
            <a:fld id="{D1B72C5E-72B6-0249-84F1-4AC7BDE40DEA}" type="slidenum">
              <a:rPr lang="en-US" smtClean="0"/>
              <a:t>74</a:t>
            </a:fld>
            <a:endParaRPr lang="en-US" dirty="0"/>
          </a:p>
        </p:txBody>
      </p:sp>
    </p:spTree>
    <p:extLst>
      <p:ext uri="{BB962C8B-B14F-4D97-AF65-F5344CB8AC3E}">
        <p14:creationId xmlns:p14="http://schemas.microsoft.com/office/powerpoint/2010/main" val="112043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rPr>
              <a:t>TALKING POINTS</a:t>
            </a:r>
          </a:p>
          <a:p>
            <a:r>
              <a:rPr lang="en-US" dirty="0"/>
              <a:t>The case study is shared to illustrate possible opportunities in care when faced with late postpartum eclampsia. </a:t>
            </a:r>
          </a:p>
        </p:txBody>
      </p:sp>
      <p:sp>
        <p:nvSpPr>
          <p:cNvPr id="4" name="Slide Number Placeholder 3"/>
          <p:cNvSpPr>
            <a:spLocks noGrp="1"/>
          </p:cNvSpPr>
          <p:nvPr>
            <p:ph type="sldNum" sz="quarter" idx="5"/>
          </p:nvPr>
        </p:nvSpPr>
        <p:spPr/>
        <p:txBody>
          <a:bodyPr/>
          <a:lstStyle/>
          <a:p>
            <a:fld id="{D1B72C5E-72B6-0249-84F1-4AC7BDE40DEA}" type="slidenum">
              <a:rPr lang="en-US" smtClean="0"/>
              <a:t>75</a:t>
            </a:fld>
            <a:endParaRPr lang="en-US" dirty="0"/>
          </a:p>
        </p:txBody>
      </p:sp>
    </p:spTree>
    <p:extLst>
      <p:ext uri="{BB962C8B-B14F-4D97-AF65-F5344CB8AC3E}">
        <p14:creationId xmlns:p14="http://schemas.microsoft.com/office/powerpoint/2010/main" val="2217411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rPr>
              <a:t>TALKING POINTS</a:t>
            </a:r>
          </a:p>
          <a:p>
            <a:r>
              <a:rPr lang="en-US" dirty="0"/>
              <a:t>The case study is shared to illustrate possible opportunities in care when faced with late postpartum eclampsia. </a:t>
            </a:r>
          </a:p>
        </p:txBody>
      </p:sp>
      <p:sp>
        <p:nvSpPr>
          <p:cNvPr id="4" name="Slide Number Placeholder 3"/>
          <p:cNvSpPr>
            <a:spLocks noGrp="1"/>
          </p:cNvSpPr>
          <p:nvPr>
            <p:ph type="sldNum" sz="quarter" idx="5"/>
          </p:nvPr>
        </p:nvSpPr>
        <p:spPr/>
        <p:txBody>
          <a:bodyPr/>
          <a:lstStyle/>
          <a:p>
            <a:fld id="{D1B72C5E-72B6-0249-84F1-4AC7BDE40DEA}" type="slidenum">
              <a:rPr lang="en-US" smtClean="0"/>
              <a:t>76</a:t>
            </a:fld>
            <a:endParaRPr lang="en-US" dirty="0"/>
          </a:p>
        </p:txBody>
      </p:sp>
    </p:spTree>
    <p:extLst>
      <p:ext uri="{BB962C8B-B14F-4D97-AF65-F5344CB8AC3E}">
        <p14:creationId xmlns:p14="http://schemas.microsoft.com/office/powerpoint/2010/main" val="6167199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rPr>
              <a:t>TALKING POINTS</a:t>
            </a:r>
          </a:p>
          <a:p>
            <a:r>
              <a:rPr lang="en-US" dirty="0"/>
              <a:t>The case study is shared to illustrate possible opportunities in care when faced with late postpartum eclampsia. </a:t>
            </a:r>
          </a:p>
        </p:txBody>
      </p:sp>
      <p:sp>
        <p:nvSpPr>
          <p:cNvPr id="4" name="Slide Number Placeholder 3"/>
          <p:cNvSpPr>
            <a:spLocks noGrp="1"/>
          </p:cNvSpPr>
          <p:nvPr>
            <p:ph type="sldNum" sz="quarter" idx="5"/>
          </p:nvPr>
        </p:nvSpPr>
        <p:spPr/>
        <p:txBody>
          <a:bodyPr/>
          <a:lstStyle/>
          <a:p>
            <a:fld id="{D1B72C5E-72B6-0249-84F1-4AC7BDE40DEA}" type="slidenum">
              <a:rPr lang="en-US" smtClean="0"/>
              <a:t>77</a:t>
            </a:fld>
            <a:endParaRPr lang="en-US" dirty="0"/>
          </a:p>
        </p:txBody>
      </p:sp>
    </p:spTree>
    <p:extLst>
      <p:ext uri="{BB962C8B-B14F-4D97-AF65-F5344CB8AC3E}">
        <p14:creationId xmlns:p14="http://schemas.microsoft.com/office/powerpoint/2010/main" val="315324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AE700-2C44-D841-B46A-C649F02F3F8A}" type="slidenum">
              <a:rPr lang="en-US" smtClean="0"/>
              <a:t>8</a:t>
            </a:fld>
            <a:endParaRPr lang="en-US" dirty="0"/>
          </a:p>
        </p:txBody>
      </p:sp>
    </p:spTree>
    <p:extLst>
      <p:ext uri="{BB962C8B-B14F-4D97-AF65-F5344CB8AC3E}">
        <p14:creationId xmlns:p14="http://schemas.microsoft.com/office/powerpoint/2010/main" val="4647264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rPr>
              <a:t>TALKING POINTS</a:t>
            </a:r>
          </a:p>
          <a:p>
            <a:r>
              <a:rPr lang="en-US" dirty="0"/>
              <a:t>The case study is shared to illustrate possible opportunities in care when faced with late postpartum eclampsia. </a:t>
            </a:r>
          </a:p>
        </p:txBody>
      </p:sp>
      <p:sp>
        <p:nvSpPr>
          <p:cNvPr id="4" name="Slide Number Placeholder 3"/>
          <p:cNvSpPr>
            <a:spLocks noGrp="1"/>
          </p:cNvSpPr>
          <p:nvPr>
            <p:ph type="sldNum" sz="quarter" idx="5"/>
          </p:nvPr>
        </p:nvSpPr>
        <p:spPr/>
        <p:txBody>
          <a:bodyPr/>
          <a:lstStyle/>
          <a:p>
            <a:fld id="{D1B72C5E-72B6-0249-84F1-4AC7BDE40DEA}" type="slidenum">
              <a:rPr lang="en-US" smtClean="0"/>
              <a:t>78</a:t>
            </a:fld>
            <a:endParaRPr lang="en-US" dirty="0"/>
          </a:p>
        </p:txBody>
      </p:sp>
    </p:spTree>
    <p:extLst>
      <p:ext uri="{BB962C8B-B14F-4D97-AF65-F5344CB8AC3E}">
        <p14:creationId xmlns:p14="http://schemas.microsoft.com/office/powerpoint/2010/main" val="19416683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TALKING POINTS</a:t>
            </a:r>
          </a:p>
          <a:p>
            <a:r>
              <a:rPr lang="en-US" dirty="0"/>
              <a:t>The case study is shared to illustrate possible opportunities in care when faced with late postpartum eclampsia. </a:t>
            </a:r>
          </a:p>
          <a:p>
            <a:r>
              <a:rPr lang="en-US" dirty="0">
                <a:latin typeface="Arial" panose="020B0604020202020204" pitchFamily="34" charset="0"/>
                <a:cs typeface="Arial" panose="020B0604020202020204" pitchFamily="34" charset="0"/>
              </a:rPr>
              <a:t>Possible missed opportunities in care</a:t>
            </a:r>
            <a:endParaRPr lang="en-US" dirty="0"/>
          </a:p>
          <a:p>
            <a:r>
              <a:rPr lang="en-US" dirty="0">
                <a:latin typeface="Arial" panose="020B0604020202020204" pitchFamily="34" charset="0"/>
                <a:cs typeface="Arial" panose="020B0604020202020204" pitchFamily="34" charset="0"/>
              </a:rPr>
              <a:t>Patient complained of “acute, crushing headache”, pain rated 8/10. </a:t>
            </a:r>
          </a:p>
          <a:p>
            <a:pPr lvl="1"/>
            <a:r>
              <a:rPr lang="en-US" dirty="0">
                <a:latin typeface="Arial" panose="020B0604020202020204" pitchFamily="34" charset="0"/>
                <a:cs typeface="Arial" panose="020B0604020202020204" pitchFamily="34" charset="0"/>
              </a:rPr>
              <a:t>How was this complaint addressed?</a:t>
            </a:r>
          </a:p>
          <a:p>
            <a:pPr lvl="1"/>
            <a:r>
              <a:rPr lang="en-US" dirty="0">
                <a:latin typeface="Arial" panose="020B0604020202020204" pitchFamily="34" charset="0"/>
                <a:cs typeface="Arial" panose="020B0604020202020204" pitchFamily="34" charset="0"/>
              </a:rPr>
              <a:t>What other information during the patient’s care adds significance?</a:t>
            </a:r>
          </a:p>
          <a:p>
            <a:r>
              <a:rPr lang="en-US" dirty="0">
                <a:latin typeface="Arial" panose="020B0604020202020204" pitchFamily="34" charset="0"/>
                <a:cs typeface="Arial" panose="020B0604020202020204" pitchFamily="34" charset="0"/>
              </a:rPr>
              <a:t>Discharged 30 minutes later; no follow-up of headache documented.</a:t>
            </a:r>
          </a:p>
          <a:p>
            <a:pPr lvl="1"/>
            <a:r>
              <a:rPr lang="en-US" dirty="0">
                <a:latin typeface="Arial" panose="020B0604020202020204" pitchFamily="34" charset="0"/>
                <a:cs typeface="Arial" panose="020B0604020202020204" pitchFamily="34" charset="0"/>
              </a:rPr>
              <a:t>Adequate time for action of medication?</a:t>
            </a:r>
          </a:p>
          <a:p>
            <a:pPr lvl="1"/>
            <a:r>
              <a:rPr lang="en-US" dirty="0">
                <a:latin typeface="Arial" panose="020B0604020202020204" pitchFamily="34" charset="0"/>
                <a:cs typeface="Arial" panose="020B0604020202020204" pitchFamily="34" charset="0"/>
              </a:rPr>
              <a:t>Follow-up pain assessment performed? </a:t>
            </a:r>
          </a:p>
          <a:p>
            <a:pPr lvl="1"/>
            <a:r>
              <a:rPr lang="en-US" dirty="0">
                <a:latin typeface="Arial" panose="020B0604020202020204" pitchFamily="34" charset="0"/>
                <a:cs typeface="Arial" panose="020B0604020202020204" pitchFamily="34" charset="0"/>
              </a:rPr>
              <a:t>Follow-up pain assessment documented?</a:t>
            </a:r>
          </a:p>
          <a:p>
            <a:pPr lvl="1"/>
            <a:r>
              <a:rPr lang="en-US" dirty="0">
                <a:latin typeface="Arial" panose="020B0604020202020204" pitchFamily="34" charset="0"/>
                <a:cs typeface="Arial" panose="020B0604020202020204" pitchFamily="34" charset="0"/>
              </a:rPr>
              <a:t>Additional actions taken?</a:t>
            </a:r>
          </a:p>
          <a:p>
            <a:r>
              <a:rPr lang="en-US" dirty="0">
                <a:latin typeface="Arial" panose="020B0604020202020204" pitchFamily="34" charset="0"/>
                <a:cs typeface="Arial" panose="020B0604020202020204" pitchFamily="34" charset="0"/>
              </a:rPr>
              <a:t>Patient education not received or not understood</a:t>
            </a:r>
          </a:p>
          <a:p>
            <a:pPr lvl="1"/>
            <a:r>
              <a:rPr lang="en-US" dirty="0">
                <a:latin typeface="Arial" panose="020B0604020202020204" pitchFamily="34" charset="0"/>
                <a:cs typeface="Arial" panose="020B0604020202020204" pitchFamily="34" charset="0"/>
              </a:rPr>
              <a:t>Did the patient receive education?</a:t>
            </a:r>
          </a:p>
          <a:p>
            <a:pPr lvl="1"/>
            <a:r>
              <a:rPr lang="en-US" dirty="0">
                <a:latin typeface="Arial" panose="020B0604020202020204" pitchFamily="34" charset="0"/>
                <a:cs typeface="Arial" panose="020B0604020202020204" pitchFamily="34" charset="0"/>
              </a:rPr>
              <a:t>Was a support person present?</a:t>
            </a:r>
          </a:p>
          <a:p>
            <a:pPr lvl="1"/>
            <a:r>
              <a:rPr lang="en-US" dirty="0">
                <a:latin typeface="Arial" panose="020B0604020202020204" pitchFamily="34" charset="0"/>
                <a:cs typeface="Arial" panose="020B0604020202020204" pitchFamily="34" charset="0"/>
              </a:rPr>
              <a:t>Is there documentation of education?</a:t>
            </a:r>
          </a:p>
          <a:p>
            <a:pPr lvl="1"/>
            <a:endParaRPr lang="en-US" dirty="0">
              <a:latin typeface="Arial" panose="020B0604020202020204" pitchFamily="34" charset="0"/>
              <a:cs typeface="Arial" panose="020B0604020202020204" pitchFamily="34" charset="0"/>
            </a:endParaRPr>
          </a:p>
          <a:p>
            <a:r>
              <a:rPr lang="en-US" dirty="0"/>
              <a:t>Possible opportunities emphasize the role of:</a:t>
            </a:r>
          </a:p>
          <a:p>
            <a:pPr marL="171450" indent="-171450">
              <a:buFontTx/>
              <a:buChar char="-"/>
            </a:pPr>
            <a:r>
              <a:rPr lang="en-US" dirty="0"/>
              <a:t>Listening to patients reports and taking symptoms reported seriously…and associating that information with consistently elevated blood pressures.</a:t>
            </a:r>
          </a:p>
          <a:p>
            <a:pPr marL="171450" indent="-171450">
              <a:buFontTx/>
              <a:buChar char="-"/>
            </a:pPr>
            <a:r>
              <a:rPr lang="en-US" dirty="0"/>
              <a:t>Lack of performance and/or documentation of follow-up pain assessment and additional actions taken.</a:t>
            </a:r>
          </a:p>
          <a:p>
            <a:pPr marL="171450" indent="-171450">
              <a:buFontTx/>
              <a:buChar char="-"/>
            </a:pPr>
            <a:r>
              <a:rPr lang="en-US" dirty="0"/>
              <a:t>Patient education in the presence of a family member omitted or not adequately delivered as to assure patient understanding</a:t>
            </a:r>
          </a:p>
        </p:txBody>
      </p:sp>
      <p:sp>
        <p:nvSpPr>
          <p:cNvPr id="4" name="Slide Number Placeholder 3"/>
          <p:cNvSpPr>
            <a:spLocks noGrp="1"/>
          </p:cNvSpPr>
          <p:nvPr>
            <p:ph type="sldNum" sz="quarter" idx="5"/>
          </p:nvPr>
        </p:nvSpPr>
        <p:spPr/>
        <p:txBody>
          <a:bodyPr/>
          <a:lstStyle/>
          <a:p>
            <a:fld id="{D1B72C5E-72B6-0249-84F1-4AC7BDE40DEA}" type="slidenum">
              <a:rPr lang="en-US" smtClean="0"/>
              <a:t>79</a:t>
            </a:fld>
            <a:endParaRPr lang="en-US" dirty="0"/>
          </a:p>
        </p:txBody>
      </p:sp>
    </p:spTree>
    <p:extLst>
      <p:ext uri="{BB962C8B-B14F-4D97-AF65-F5344CB8AC3E}">
        <p14:creationId xmlns:p14="http://schemas.microsoft.com/office/powerpoint/2010/main" val="19568060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Backdrop</a:t>
            </a:r>
            <a:r>
              <a:rPr lang="en-US" baseline="0" dirty="0"/>
              <a:t> slide. Can also put this as the very first slide (before title slide) to be displayed on screen before you start talking. </a:t>
            </a:r>
            <a:endParaRPr lang="en-US" dirty="0"/>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80</a:t>
            </a:fld>
            <a:endParaRPr lang="en-US" altLang="en-US" dirty="0"/>
          </a:p>
        </p:txBody>
      </p:sp>
    </p:spTree>
    <p:extLst>
      <p:ext uri="{BB962C8B-B14F-4D97-AF65-F5344CB8AC3E}">
        <p14:creationId xmlns:p14="http://schemas.microsoft.com/office/powerpoint/2010/main" val="25437856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Sample Co-branded Backdrop</a:t>
            </a:r>
            <a:r>
              <a:rPr lang="en-US" baseline="0" dirty="0"/>
              <a:t> slide. Secondary logo goes below CMQCC.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Can also put this as the very first slide (before title slide) to be displayed on screen before you start talking. </a:t>
            </a:r>
            <a:endParaRPr lang="en-US" dirty="0"/>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81</a:t>
            </a:fld>
            <a:endParaRPr lang="en-US" altLang="en-US" dirty="0"/>
          </a:p>
        </p:txBody>
      </p:sp>
    </p:spTree>
    <p:extLst>
      <p:ext uri="{BB962C8B-B14F-4D97-AF65-F5344CB8AC3E}">
        <p14:creationId xmlns:p14="http://schemas.microsoft.com/office/powerpoint/2010/main" val="139244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indent="0">
              <a:buNone/>
            </a:pPr>
            <a:r>
              <a:rPr lang="en-US" sz="1200" i="1" dirty="0"/>
              <a:t>Pregnancy with HTN in U.S. OB population=5-9%</a:t>
            </a:r>
            <a:r>
              <a:rPr lang="en-US" sz="1200" i="1" baseline="0" dirty="0"/>
              <a:t> - </a:t>
            </a:r>
            <a:r>
              <a:rPr lang="en-US" sz="1050" i="1" dirty="0"/>
              <a:t> </a:t>
            </a:r>
            <a:r>
              <a:rPr lang="en-US" sz="1000" dirty="0"/>
              <a:t>Williams Obstetrics, 23</a:t>
            </a:r>
            <a:r>
              <a:rPr lang="en-US" sz="1000" baseline="30000" dirty="0"/>
              <a:t>rd</a:t>
            </a:r>
            <a:r>
              <a:rPr lang="en-US" sz="1000" dirty="0"/>
              <a:t> Edition, 2009</a:t>
            </a:r>
            <a:endParaRPr lang="en-US" sz="1000" dirty="0">
              <a:solidFill>
                <a:srgbClr val="0000CC"/>
              </a:solidFill>
            </a:endParaRPr>
          </a:p>
          <a:p>
            <a:pPr marL="0" indent="0">
              <a:buNone/>
            </a:pPr>
            <a:endParaRPr lang="en-US" sz="1200" dirty="0"/>
          </a:p>
          <a:p>
            <a:r>
              <a:rPr lang="en-US" sz="1200" b="0" i="0" kern="1200" dirty="0">
                <a:solidFill>
                  <a:schemeClr val="tx1"/>
                </a:solidFill>
                <a:effectLst/>
                <a:latin typeface="+mn-lt"/>
                <a:ea typeface="+mn-ea"/>
                <a:cs typeface="+mn-cs"/>
              </a:rPr>
              <a:t>Hypertensive disorders in pregnancy include</a:t>
            </a:r>
          </a:p>
          <a:p>
            <a:r>
              <a:rPr lang="en-US" sz="1200" b="0" i="0" kern="1200" dirty="0">
                <a:solidFill>
                  <a:schemeClr val="tx1"/>
                </a:solidFill>
                <a:effectLst/>
                <a:latin typeface="+mn-lt"/>
                <a:ea typeface="+mn-ea"/>
                <a:cs typeface="+mn-cs"/>
              </a:rPr>
              <a:t>Gestational hypertension (high blood pressure that develops during pregnancy).</a:t>
            </a:r>
          </a:p>
          <a:p>
            <a:r>
              <a:rPr lang="en-US" sz="1200" b="0" i="0" kern="1200" dirty="0">
                <a:solidFill>
                  <a:schemeClr val="tx1"/>
                </a:solidFill>
                <a:effectLst/>
                <a:latin typeface="+mn-lt"/>
                <a:ea typeface="+mn-ea"/>
                <a:cs typeface="+mn-cs"/>
              </a:rPr>
              <a:t>Preeclampsia (high blood pressure and signs of problems with the kidneys, liver, and other organs).</a:t>
            </a:r>
          </a:p>
          <a:p>
            <a:r>
              <a:rPr lang="en-US" sz="1200" b="0" i="0" kern="1200" dirty="0">
                <a:solidFill>
                  <a:schemeClr val="tx1"/>
                </a:solidFill>
                <a:effectLst/>
                <a:latin typeface="+mn-lt"/>
                <a:ea typeface="+mn-ea"/>
                <a:cs typeface="+mn-cs"/>
              </a:rPr>
              <a:t>Eclampsia (preeclampsia and seizures without other prior health problems, such as epilepsy).</a:t>
            </a:r>
          </a:p>
          <a:p>
            <a:r>
              <a:rPr lang="en-US" sz="1200" b="0" i="0" kern="1200" dirty="0">
                <a:solidFill>
                  <a:schemeClr val="tx1"/>
                </a:solidFill>
                <a:effectLst/>
                <a:latin typeface="+mn-lt"/>
                <a:ea typeface="+mn-ea"/>
                <a:cs typeface="+mn-cs"/>
              </a:rPr>
              <a:t>Chronic hypertension refers to hypertension developed before pregnancy.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Throughout the years, hypertensive disorders in pregnancy were more common than chronic hypertension. The rate of hypertensive disorders in pregnancy increased substantially over the years, from 528.9 in 1993 to 912.4 in 2014. The rate of chronic hypertension also increased considerably over time, from 65.1 in 1993 to 166.9 in 2014.</a:t>
            </a:r>
          </a:p>
          <a:p>
            <a:r>
              <a:rPr lang="en-US" dirty="0">
                <a:hlinkClick r:id="rId3"/>
              </a:rPr>
              <a:t>https://www.cdc.gov/reproductivehealth/maternalinfanthealth/pregnancy-complications-data.htm</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10</a:t>
            </a:fld>
            <a:endParaRPr lang="en-US" dirty="0"/>
          </a:p>
        </p:txBody>
      </p:sp>
    </p:spTree>
    <p:extLst>
      <p:ext uri="{BB962C8B-B14F-4D97-AF65-F5344CB8AC3E}">
        <p14:creationId xmlns:p14="http://schemas.microsoft.com/office/powerpoint/2010/main" val="177385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Cardiovascular disease (CVD) was the leading cause of pregnancy-related mortality among California women, accounting for 28% of deaths. Cardiomyopathy accounted for 16% of deaths, and 12% were due to other cardiovascular disease. Additional leading causes of pregnancy-related mortality were sepsis or infection (17%), hemorrhage (15%) and hypertensive disorders (13%). “Other” causes of death comprised a spectrum of underlying medical conditions including epilepsy, diabetes, liver diseases, respiratory conditions, lupus and other autoimmune conditions, among others.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4 notes: Pregnancy-related deaths include deaths within a year of pregnancy from causes related to or aggravated by the pregnancy or its management, as determined by expert committee review. </a:t>
            </a:r>
          </a:p>
          <a:p>
            <a:r>
              <a:rPr lang="en-US" sz="1200" kern="1200" dirty="0">
                <a:solidFill>
                  <a:schemeClr val="tx1"/>
                </a:solidFill>
                <a:effectLst/>
                <a:latin typeface="+mn-lt"/>
                <a:ea typeface="+mn-ea"/>
                <a:cs typeface="+mn-cs"/>
              </a:rPr>
              <a:t>Abbreviations: CVD = Cardiovascular disease; Sepsis = Sepsis or infection; Hem = Hemorrhage; HDP = Hypertensive disorders of pregnancy; AFE = Amniotic fluid embolism; TPE = Thrombotic pulmonary embolism; CVA = Cerebrovascular accident; </a:t>
            </a:r>
            <a:r>
              <a:rPr lang="en-US" sz="1200" kern="1200" dirty="0" err="1">
                <a:solidFill>
                  <a:schemeClr val="tx1"/>
                </a:solidFill>
                <a:effectLst/>
                <a:latin typeface="+mn-lt"/>
                <a:ea typeface="+mn-ea"/>
                <a:cs typeface="+mn-cs"/>
              </a:rPr>
              <a:t>Anes</a:t>
            </a:r>
            <a:r>
              <a:rPr lang="en-US" sz="1200" kern="1200" dirty="0">
                <a:solidFill>
                  <a:schemeClr val="tx1"/>
                </a:solidFill>
                <a:effectLst/>
                <a:latin typeface="+mn-lt"/>
                <a:ea typeface="+mn-ea"/>
                <a:cs typeface="+mn-cs"/>
              </a:rPr>
              <a:t> = Anesthesia complications; Other = Other medical condition(s).</a:t>
            </a:r>
          </a:p>
          <a:p>
            <a:r>
              <a:rPr lang="en-US" sz="1200" i="1" kern="1200" dirty="0">
                <a:solidFill>
                  <a:schemeClr val="tx1"/>
                </a:solidFill>
                <a:effectLst/>
                <a:latin typeface="+mn-lt"/>
                <a:ea typeface="+mn-ea"/>
                <a:cs typeface="+mn-cs"/>
              </a:rPr>
              <a:t>Note: Deaths with undetermined cause were excluded from analysis (n=4).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A63BDC-96C0-2D47-952F-ABC11D3883B4}" type="slidenum">
              <a:rPr lang="en-US" smtClean="0"/>
              <a:t>11</a:t>
            </a:fld>
            <a:endParaRPr lang="en-US"/>
          </a:p>
        </p:txBody>
      </p:sp>
    </p:spTree>
    <p:extLst>
      <p:ext uri="{BB962C8B-B14F-4D97-AF65-F5344CB8AC3E}">
        <p14:creationId xmlns:p14="http://schemas.microsoft.com/office/powerpoint/2010/main" val="3394186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dirty="0"/>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dirty="0"/>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11954" y="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4" name="Picture 3">
            <a:extLst>
              <a:ext uri="{FF2B5EF4-FFF2-40B4-BE49-F238E27FC236}">
                <a16:creationId xmlns:a16="http://schemas.microsoft.com/office/drawing/2014/main" id="{145C8BC1-2911-DF47-8EFE-6BD6F18238B3}"/>
              </a:ext>
            </a:extLst>
          </p:cNvPr>
          <p:cNvPicPr>
            <a:picLocks noChangeAspect="1"/>
          </p:cNvPicPr>
          <p:nvPr userDrawn="1"/>
        </p:nvPicPr>
        <p:blipFill>
          <a:blip r:embed="rId3"/>
          <a:stretch>
            <a:fillRect/>
          </a:stretch>
        </p:blipFill>
        <p:spPr>
          <a:xfrm>
            <a:off x="8458200" y="457200"/>
            <a:ext cx="3429000" cy="1257300"/>
          </a:xfrm>
          <a:prstGeom prst="rect">
            <a:avLst/>
          </a:prstGeom>
        </p:spPr>
      </p:pic>
    </p:spTree>
    <p:custDataLst>
      <p:tags r:id="rId1"/>
    </p:custDataLst>
    <p:extLst>
      <p:ext uri="{BB962C8B-B14F-4D97-AF65-F5344CB8AC3E}">
        <p14:creationId xmlns:p14="http://schemas.microsoft.com/office/powerpoint/2010/main" val="208088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46981" y="1632172"/>
            <a:ext cx="3568700" cy="473075"/>
          </a:xfrm>
        </p:spPr>
        <p:txBody>
          <a:bodyPr>
            <a:normAutofit/>
          </a:bodyPr>
          <a:lstStyle>
            <a:lvl1pPr marL="0" indent="0">
              <a:buFontTx/>
              <a:buNone/>
              <a:defRPr sz="1400"/>
            </a:lvl1pPr>
          </a:lstStyle>
          <a:p>
            <a:pPr lvl="0"/>
            <a:r>
              <a:rPr lang="en-US"/>
              <a:t>Click to edit Master text styles</a:t>
            </a:r>
          </a:p>
        </p:txBody>
      </p:sp>
      <p:sp>
        <p:nvSpPr>
          <p:cNvPr id="16" name="Text Placeholder 2"/>
          <p:cNvSpPr>
            <a:spLocks noGrp="1"/>
          </p:cNvSpPr>
          <p:nvPr>
            <p:ph type="body" sz="quarter" idx="11"/>
          </p:nvPr>
        </p:nvSpPr>
        <p:spPr>
          <a:xfrm>
            <a:off x="6519770" y="1632251"/>
            <a:ext cx="3568700" cy="473075"/>
          </a:xfrm>
        </p:spPr>
        <p:txBody>
          <a:bodyPr>
            <a:normAutofit/>
          </a:bodyPr>
          <a:lstStyle>
            <a:lvl1pPr marL="0" indent="0">
              <a:buFontTx/>
              <a:buNone/>
              <a:defRPr sz="1400"/>
            </a:lvl1pPr>
          </a:lstStyle>
          <a:p>
            <a:pPr lvl="0"/>
            <a:r>
              <a:rPr lang="en-US"/>
              <a:t>Click to edit Master text styles</a:t>
            </a:r>
          </a:p>
        </p:txBody>
      </p:sp>
      <p:sp>
        <p:nvSpPr>
          <p:cNvPr id="21" name="Title 1"/>
          <p:cNvSpPr>
            <a:spLocks noGrp="1"/>
          </p:cNvSpPr>
          <p:nvPr>
            <p:ph type="title" hasCustomPrompt="1"/>
          </p:nvPr>
        </p:nvSpPr>
        <p:spPr>
          <a:xfrm>
            <a:off x="223400" y="365125"/>
            <a:ext cx="11130400" cy="1325563"/>
          </a:xfrm>
        </p:spPr>
        <p:txBody>
          <a:bodyPr>
            <a:normAutofit/>
          </a:bodyPr>
          <a:lstStyle>
            <a:lvl1pPr>
              <a:defRPr sz="4000">
                <a:latin typeface="Trebuchet MS" panose="020B0603020202020204" pitchFamily="34" charset="0"/>
              </a:defRPr>
            </a:lvl1pPr>
          </a:lstStyle>
          <a:p>
            <a:r>
              <a:rPr lang="en-US" dirty="0"/>
              <a:t>Title</a:t>
            </a:r>
          </a:p>
        </p:txBody>
      </p:sp>
    </p:spTree>
    <p:extLst>
      <p:ext uri="{BB962C8B-B14F-4D97-AF65-F5344CB8AC3E}">
        <p14:creationId xmlns:p14="http://schemas.microsoft.com/office/powerpoint/2010/main" val="347544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383112" y="457200"/>
            <a:ext cx="6212242" cy="1600200"/>
          </a:xfrm>
        </p:spPr>
        <p:txBody>
          <a:bodyPr anchor="t">
            <a:normAutofit/>
          </a:bodyPr>
          <a:lstStyle>
            <a:lvl1pPr>
              <a:defRPr sz="4000">
                <a:latin typeface="Trebuchet MS" panose="020B0603020202020204" pitchFamily="34" charset="0"/>
              </a:defRPr>
            </a:lvl1pPr>
          </a:lstStyle>
          <a:p>
            <a:r>
              <a:rPr lang="en-US" dirty="0"/>
              <a:t>Click to edit Master title style</a:t>
            </a:r>
          </a:p>
        </p:txBody>
      </p:sp>
      <p:sp>
        <p:nvSpPr>
          <p:cNvPr id="8" name="Picture Placeholder 2"/>
          <p:cNvSpPr>
            <a:spLocks noGrp="1" noChangeAspect="1"/>
          </p:cNvSpPr>
          <p:nvPr>
            <p:ph type="pic" idx="1"/>
          </p:nvPr>
        </p:nvSpPr>
        <p:spPr>
          <a:xfrm>
            <a:off x="6763940" y="457200"/>
            <a:ext cx="5191919" cy="5403851"/>
          </a:xfrm>
        </p:spPr>
        <p:txBody>
          <a:bodyPr anchor="t"/>
          <a:lstStyle>
            <a:lvl1pPr marL="0" indent="0">
              <a:buNone/>
              <a:defRPr sz="32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3"/>
          <p:cNvSpPr>
            <a:spLocks noGrp="1"/>
          </p:cNvSpPr>
          <p:nvPr>
            <p:ph type="body" sz="half" idx="2"/>
          </p:nvPr>
        </p:nvSpPr>
        <p:spPr>
          <a:xfrm>
            <a:off x="629841" y="2057400"/>
            <a:ext cx="4094558" cy="3811588"/>
          </a:xfrm>
        </p:spPr>
        <p:txBody>
          <a:bodyPr>
            <a:normAutofit/>
          </a:bodyPr>
          <a:lstStyle>
            <a:lvl1pPr marL="0" indent="0">
              <a:buNone/>
              <a:defRPr sz="2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118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31" name="Picture Placeholder 2">
            <a:extLst>
              <a:ext uri="{FF2B5EF4-FFF2-40B4-BE49-F238E27FC236}">
                <a16:creationId xmlns:a16="http://schemas.microsoft.com/office/drawing/2014/main" id="{35C8D1DC-B9D5-4A64-B701-A28E154338BE}"/>
              </a:ext>
            </a:extLst>
          </p:cNvPr>
          <p:cNvSpPr>
            <a:spLocks noGrp="1"/>
          </p:cNvSpPr>
          <p:nvPr>
            <p:ph type="pic" sz="quarter" idx="10"/>
          </p:nvPr>
        </p:nvSpPr>
        <p:spPr>
          <a:xfrm>
            <a:off x="362269" y="462455"/>
            <a:ext cx="6606088" cy="2774731"/>
          </a:xfrm>
          <a:effectLst>
            <a:reflection blurRad="12700" stA="31000" endPos="55000" dir="5400000" sy="-100000" algn="bl" rotWithShape="0"/>
          </a:effectLst>
        </p:spPr>
        <p:txBody>
          <a:bodyPr/>
          <a:lstStyle/>
          <a:p>
            <a:r>
              <a:rPr lang="en-US" dirty="0"/>
              <a:t>Click icon to add picture</a:t>
            </a:r>
          </a:p>
        </p:txBody>
      </p:sp>
      <p:sp>
        <p:nvSpPr>
          <p:cNvPr id="17" name="Title 1">
            <a:extLst>
              <a:ext uri="{FF2B5EF4-FFF2-40B4-BE49-F238E27FC236}">
                <a16:creationId xmlns:a16="http://schemas.microsoft.com/office/drawing/2014/main" id="{C89087A4-A667-4767-9985-FA35BBA30FD4}"/>
              </a:ext>
            </a:extLst>
          </p:cNvPr>
          <p:cNvSpPr>
            <a:spLocks noGrp="1"/>
          </p:cNvSpPr>
          <p:nvPr>
            <p:ph type="title" hasCustomPrompt="1"/>
          </p:nvPr>
        </p:nvSpPr>
        <p:spPr>
          <a:xfrm>
            <a:off x="258135" y="4014952"/>
            <a:ext cx="6710224" cy="1728889"/>
          </a:xfrm>
        </p:spPr>
        <p:txBody>
          <a:bodyPr anchor="t">
            <a:normAutofit/>
          </a:bodyPr>
          <a:lstStyle>
            <a:lvl1pPr>
              <a:lnSpc>
                <a:spcPct val="100000"/>
              </a:lnSpc>
              <a:spcAft>
                <a:spcPts val="600"/>
              </a:spcAft>
              <a:defRPr sz="4000">
                <a:solidFill>
                  <a:schemeClr val="tx1"/>
                </a:solidFill>
                <a:latin typeface="Trebuchet MS" panose="020B0603020202020204" pitchFamily="34" charset="0"/>
              </a:defRPr>
            </a:lvl1pPr>
          </a:lstStyle>
          <a:p>
            <a:r>
              <a:rPr lang="en-US" dirty="0"/>
              <a:t>Title</a:t>
            </a:r>
          </a:p>
        </p:txBody>
      </p:sp>
      <p:sp>
        <p:nvSpPr>
          <p:cNvPr id="5" name="Rectangle 4">
            <a:extLst>
              <a:ext uri="{FF2B5EF4-FFF2-40B4-BE49-F238E27FC236}">
                <a16:creationId xmlns:a16="http://schemas.microsoft.com/office/drawing/2014/main" id="{C0006B01-D1C3-4662-BCCE-4F56E9346881}"/>
              </a:ext>
            </a:extLst>
          </p:cNvPr>
          <p:cNvSpPr/>
          <p:nvPr userDrawn="1"/>
        </p:nvSpPr>
        <p:spPr>
          <a:xfrm>
            <a:off x="230985" y="6436127"/>
            <a:ext cx="5959608" cy="276999"/>
          </a:xfrm>
          <a:prstGeom prst="rect">
            <a:avLst/>
          </a:prstGeom>
        </p:spPr>
        <p:txBody>
          <a:bodyPr wrap="square">
            <a:spAutoFit/>
          </a:bodyPr>
          <a:lstStyle/>
          <a:p>
            <a:r>
              <a:rPr lang="en-US" sz="1200" dirty="0">
                <a:solidFill>
                  <a:schemeClr val="tx1"/>
                </a:solidFill>
                <a:latin typeface="Trebuchet MS" panose="020B0603020202020204" pitchFamily="34" charset="0"/>
              </a:rPr>
              <a:t>Improving Health Care Response to Hypertensive Disorders of Pregnancy</a:t>
            </a:r>
          </a:p>
        </p:txBody>
      </p:sp>
    </p:spTree>
    <p:extLst>
      <p:ext uri="{BB962C8B-B14F-4D97-AF65-F5344CB8AC3E}">
        <p14:creationId xmlns:p14="http://schemas.microsoft.com/office/powerpoint/2010/main" val="272149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column ">
    <p:spTree>
      <p:nvGrpSpPr>
        <p:cNvPr id="1" name=""/>
        <p:cNvGrpSpPr/>
        <p:nvPr/>
      </p:nvGrpSpPr>
      <p:grpSpPr>
        <a:xfrm>
          <a:off x="0" y="0"/>
          <a:ext cx="0" cy="0"/>
          <a:chOff x="0" y="0"/>
          <a:chExt cx="0" cy="0"/>
        </a:xfrm>
      </p:grpSpPr>
      <p:graphicFrame>
        <p:nvGraphicFramePr>
          <p:cNvPr id="15" name="Base" hidden="1"/>
          <p:cNvGraphicFramePr>
            <a:graphicFrameLocks/>
          </p:cNvGraphicFramePr>
          <p:nvPr userDrawn="1"/>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609600" y="838200"/>
            <a:ext cx="10363200" cy="914400"/>
          </a:xfrm>
          <a:prstGeom prst="rect">
            <a:avLst/>
          </a:prstGeom>
        </p:spPr>
        <p:txBody>
          <a:bodyPr>
            <a:normAutofit/>
          </a:bodyPr>
          <a:lstStyle>
            <a:lvl1pPr>
              <a:defRPr sz="3600" b="0" i="0">
                <a:latin typeface="+mj-lt"/>
                <a:ea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5251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3FCE-F20C-EB40-805D-AE582357365E}"/>
              </a:ext>
            </a:extLst>
          </p:cNvPr>
          <p:cNvSpPr>
            <a:spLocks noGrp="1"/>
          </p:cNvSpPr>
          <p:nvPr>
            <p:ph type="title"/>
          </p:nvPr>
        </p:nvSpPr>
        <p:spPr>
          <a:xfrm>
            <a:off x="609600" y="838200"/>
            <a:ext cx="10363200" cy="914400"/>
          </a:xfrm>
          <a:prstGeom prst="rect">
            <a:avLst/>
          </a:prstGeom>
        </p:spPr>
        <p:txBody>
          <a:bodyPr>
            <a:normAutofit/>
          </a:bodyPr>
          <a:lstStyle>
            <a:lvl1pPr>
              <a:defRPr sz="3600">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129581-1261-4E49-989D-3A12B3738A7B}"/>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r>
              <a:rPr lang="en-US" dirty="0"/>
              <a: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7EF84CE-004A-6344-BC2B-33B48728784B}"/>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err="1"/>
              <a:t>Sublist</a:t>
            </a:r>
            <a:r>
              <a:rPr lang="en-US" dirty="0"/>
              <a:t> 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50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6390-0004-0847-A9BF-0C03C98EA7C3}"/>
              </a:ext>
            </a:extLst>
          </p:cNvPr>
          <p:cNvSpPr>
            <a:spLocks noGrp="1"/>
          </p:cNvSpPr>
          <p:nvPr>
            <p:ph type="title"/>
          </p:nvPr>
        </p:nvSpPr>
        <p:spPr>
          <a:xfrm>
            <a:off x="609600" y="655638"/>
            <a:ext cx="10515600" cy="1325563"/>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78A212-424B-CD4E-A3ED-B55C9E9C5CC0}"/>
              </a:ext>
            </a:extLst>
          </p:cNvPr>
          <p:cNvSpPr>
            <a:spLocks noGrp="1"/>
          </p:cNvSpPr>
          <p:nvPr>
            <p:ph idx="1" hasCustomPrompt="1"/>
          </p:nvPr>
        </p:nvSpPr>
        <p:spPr>
          <a:xfrm>
            <a:off x="609600" y="1981200"/>
            <a:ext cx="109728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3B884B0-B651-934B-B98F-96484D5862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345566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87F-6363-B146-A984-D8AC2DAD545A}"/>
              </a:ext>
            </a:extLst>
          </p:cNvPr>
          <p:cNvSpPr>
            <a:spLocks noGrp="1"/>
          </p:cNvSpPr>
          <p:nvPr>
            <p:ph type="title"/>
          </p:nvPr>
        </p:nvSpPr>
        <p:spPr>
          <a:xfrm>
            <a:off x="591671" y="655638"/>
            <a:ext cx="10515600" cy="1325563"/>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A29B7B-985D-2641-938E-D0DB52F6E6AD}"/>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r>
              <a:rPr lang="en-US" dirty="0"/>
              <a: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38BFF8CF-18B1-894D-AC3D-0780DD672E6C}"/>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err="1"/>
              <a:t>Sublist</a:t>
            </a:r>
            <a:r>
              <a:rPr lang="en-US" dirty="0"/>
              <a:t> 2</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B5E8678-931E-CD4C-A9BE-39546FF2A5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294765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34B7E-7AA9-1F4F-9092-395517CA33DC}"/>
              </a:ext>
            </a:extLst>
          </p:cNvPr>
          <p:cNvSpPr/>
          <p:nvPr userDrawn="1"/>
        </p:nvSpPr>
        <p:spPr bwMode="auto">
          <a:xfrm>
            <a:off x="11658600" y="6324600"/>
            <a:ext cx="3810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6331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175437"/>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7" name="Picture 6">
            <a:extLst>
              <a:ext uri="{FF2B5EF4-FFF2-40B4-BE49-F238E27FC236}">
                <a16:creationId xmlns:a16="http://schemas.microsoft.com/office/drawing/2014/main" id="{5F9B57F4-BE5C-504F-809F-A85B6ED8A3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360" b="54307"/>
          <a:stretch/>
        </p:blipFill>
        <p:spPr>
          <a:xfrm>
            <a:off x="1805848" y="2353645"/>
            <a:ext cx="8681903" cy="1975272"/>
          </a:xfrm>
          <a:prstGeom prst="rect">
            <a:avLst/>
          </a:prstGeom>
        </p:spPr>
      </p:pic>
    </p:spTree>
    <p:extLst>
      <p:ext uri="{BB962C8B-B14F-4D97-AF65-F5344CB8AC3E}">
        <p14:creationId xmlns:p14="http://schemas.microsoft.com/office/powerpoint/2010/main" val="74274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o-branded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dirty="0"/>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dirty="0"/>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11954" y="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DF3F8C24-36DD-0443-AFCF-FDA063A20767}"/>
              </a:ext>
            </a:extLst>
          </p:cNvPr>
          <p:cNvSpPr txBox="1"/>
          <p:nvPr userDrawn="1"/>
        </p:nvSpPr>
        <p:spPr>
          <a:xfrm>
            <a:off x="711200" y="645213"/>
            <a:ext cx="3454400" cy="707886"/>
          </a:xfrm>
          <a:prstGeom prst="rect">
            <a:avLst/>
          </a:prstGeom>
          <a:noFill/>
        </p:spPr>
        <p:txBody>
          <a:bodyPr wrap="square" rtlCol="0">
            <a:spAutoFit/>
          </a:bodyPr>
          <a:lstStyle/>
          <a:p>
            <a:r>
              <a:rPr lang="en-US" sz="2000" dirty="0"/>
              <a:t>[Insert Secondary Logo Here]</a:t>
            </a:r>
          </a:p>
        </p:txBody>
      </p:sp>
      <p:pic>
        <p:nvPicPr>
          <p:cNvPr id="5" name="Picture 4">
            <a:extLst>
              <a:ext uri="{FF2B5EF4-FFF2-40B4-BE49-F238E27FC236}">
                <a16:creationId xmlns:a16="http://schemas.microsoft.com/office/drawing/2014/main" id="{E1CB87B2-7E19-0A4F-90DA-33015C9D5D41}"/>
              </a:ext>
            </a:extLst>
          </p:cNvPr>
          <p:cNvPicPr>
            <a:picLocks noChangeAspect="1"/>
          </p:cNvPicPr>
          <p:nvPr userDrawn="1"/>
        </p:nvPicPr>
        <p:blipFill>
          <a:blip r:embed="rId3"/>
          <a:stretch>
            <a:fillRect/>
          </a:stretch>
        </p:blipFill>
        <p:spPr>
          <a:xfrm>
            <a:off x="8458200" y="461009"/>
            <a:ext cx="3429000" cy="1257300"/>
          </a:xfrm>
          <a:prstGeom prst="rect">
            <a:avLst/>
          </a:prstGeom>
        </p:spPr>
      </p:pic>
    </p:spTree>
    <p:custDataLst>
      <p:tags r:id="rId1"/>
    </p:custDataLst>
    <p:extLst>
      <p:ext uri="{BB962C8B-B14F-4D97-AF65-F5344CB8AC3E}">
        <p14:creationId xmlns:p14="http://schemas.microsoft.com/office/powerpoint/2010/main" val="263165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branded 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152400"/>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4" name="TextBox 3">
            <a:extLst>
              <a:ext uri="{FF2B5EF4-FFF2-40B4-BE49-F238E27FC236}">
                <a16:creationId xmlns:a16="http://schemas.microsoft.com/office/drawing/2014/main" id="{BFBC64AE-B805-E646-8160-658E3FC99973}"/>
              </a:ext>
            </a:extLst>
          </p:cNvPr>
          <p:cNvSpPr txBox="1"/>
          <p:nvPr userDrawn="1"/>
        </p:nvSpPr>
        <p:spPr>
          <a:xfrm>
            <a:off x="2205317" y="4038601"/>
            <a:ext cx="8026400" cy="584775"/>
          </a:xfrm>
          <a:prstGeom prst="rect">
            <a:avLst/>
          </a:prstGeom>
          <a:noFill/>
        </p:spPr>
        <p:txBody>
          <a:bodyPr wrap="square" rtlCol="0">
            <a:spAutoFit/>
          </a:bodyPr>
          <a:lstStyle/>
          <a:p>
            <a:r>
              <a:rPr lang="en-US" sz="3200" dirty="0"/>
              <a:t>[Insert Secondary Logo Here]</a:t>
            </a:r>
          </a:p>
        </p:txBody>
      </p:sp>
      <p:pic>
        <p:nvPicPr>
          <p:cNvPr id="7" name="Picture 6">
            <a:extLst>
              <a:ext uri="{FF2B5EF4-FFF2-40B4-BE49-F238E27FC236}">
                <a16:creationId xmlns:a16="http://schemas.microsoft.com/office/drawing/2014/main" id="{F3839ED9-7E6F-2348-994D-CDFBEA5A4D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360" b="54307"/>
          <a:stretch/>
        </p:blipFill>
        <p:spPr>
          <a:xfrm>
            <a:off x="2743200" y="1758528"/>
            <a:ext cx="6974542" cy="1586820"/>
          </a:xfrm>
          <a:prstGeom prst="rect">
            <a:avLst/>
          </a:prstGeom>
        </p:spPr>
      </p:pic>
    </p:spTree>
    <p:extLst>
      <p:ext uri="{BB962C8B-B14F-4D97-AF65-F5344CB8AC3E}">
        <p14:creationId xmlns:p14="http://schemas.microsoft.com/office/powerpoint/2010/main" val="324823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DF9A06-7854-8D48-B7F2-B135CD4D82F8}"/>
              </a:ext>
            </a:extLst>
          </p:cNvPr>
          <p:cNvSpPr/>
          <p:nvPr userDrawn="1"/>
        </p:nvSpPr>
        <p:spPr bwMode="auto">
          <a:xfrm>
            <a:off x="0" y="0"/>
            <a:ext cx="12203955" cy="533400"/>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028" name="Rectangle 15"/>
          <p:cNvSpPr>
            <a:spLocks noGrp="1" noChangeArrowheads="1"/>
          </p:cNvSpPr>
          <p:nvPr>
            <p:ph type="body" idx="1"/>
          </p:nvPr>
        </p:nvSpPr>
        <p:spPr bwMode="auto">
          <a:xfrm>
            <a:off x="609600" y="1981200"/>
            <a:ext cx="10972800" cy="3886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a:extLst>
              <a:ext uri="{FF2B5EF4-FFF2-40B4-BE49-F238E27FC236}">
                <a16:creationId xmlns:a16="http://schemas.microsoft.com/office/drawing/2014/main" id="{E947B078-2274-E048-BF1D-71C1E769DC7C}"/>
              </a:ext>
            </a:extLst>
          </p:cNvPr>
          <p:cNvSpPr/>
          <p:nvPr userDrawn="1"/>
        </p:nvSpPr>
        <p:spPr>
          <a:xfrm>
            <a:off x="11618964" y="6400800"/>
            <a:ext cx="466794" cy="369332"/>
          </a:xfrm>
          <a:prstGeom prst="rect">
            <a:avLst/>
          </a:prstGeom>
        </p:spPr>
        <p:txBody>
          <a:bodyPr wrap="none">
            <a:spAutoFit/>
          </a:bodyPr>
          <a:lstStyle/>
          <a:p>
            <a:fld id="{BE040F21-18A7-F24A-9FFF-CA1645682805}" type="slidenum">
              <a:rPr lang="en-US" smtClean="0">
                <a:latin typeface="Roboto" panose="02000000000000000000" pitchFamily="2" charset="0"/>
                <a:ea typeface="Roboto" panose="02000000000000000000" pitchFamily="2" charset="0"/>
              </a:rPr>
              <a:t>‹#›</a:t>
            </a:fld>
            <a:endParaRPr lang="en-US" dirty="0">
              <a:latin typeface="Roboto" panose="02000000000000000000" pitchFamily="2" charset="0"/>
              <a:ea typeface="Roboto" panose="02000000000000000000" pitchFamily="2" charset="0"/>
            </a:endParaRPr>
          </a:p>
        </p:txBody>
      </p:sp>
      <p:sp>
        <p:nvSpPr>
          <p:cNvPr id="3" name="Title Placeholder 2">
            <a:extLst>
              <a:ext uri="{FF2B5EF4-FFF2-40B4-BE49-F238E27FC236}">
                <a16:creationId xmlns:a16="http://schemas.microsoft.com/office/drawing/2014/main" id="{249BE8F0-75A0-A748-99AE-728CF18B0D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70FFF947-11DF-1645-95AE-F53E85B1898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210800" y="75091"/>
            <a:ext cx="1828800" cy="382109"/>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8" r:id="rId4"/>
    <p:sldLayoutId id="2147484119" r:id="rId5"/>
    <p:sldLayoutId id="2147484122" r:id="rId6"/>
    <p:sldLayoutId id="2147484117" r:id="rId7"/>
    <p:sldLayoutId id="2147484120" r:id="rId8"/>
    <p:sldLayoutId id="2147484121" r:id="rId9"/>
    <p:sldLayoutId id="2147484124" r:id="rId10"/>
    <p:sldLayoutId id="2147484125" r:id="rId11"/>
    <p:sldLayoutId id="2147484126" r:id="rId12"/>
  </p:sldLayoutIdLst>
  <p:hf hdr="0" ftr="0" dt="0"/>
  <p:txStyles>
    <p:titleStyle>
      <a:lvl1pPr algn="l" rtl="0" eaLnBrk="1" fontAlgn="base" hangingPunct="1">
        <a:spcBef>
          <a:spcPct val="0"/>
        </a:spcBef>
        <a:spcAft>
          <a:spcPct val="0"/>
        </a:spcAft>
        <a:defRPr sz="40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c.gov/reproductivehealth/maternalinfanthealth/pregnancy-complications-data.htm"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jointcommission.org/-/media/tjc/documents/standards/r3-reports/r3_24_maternal_safety_hap_9_6_19_final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qcc.org/qi-initiatives/birth-equity/resourc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preeclampsia.org/store" TargetMode="External"/><Relationship Id="rId7"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cid:image001.png@01D653B6.B37C9D50"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mqcc.org/toolkits" TargetMode="External"/><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customXml" Target="../ink/ink1.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customXml" Target="../ink/ink3.xml"/><Relationship Id="rId2" Type="http://schemas.openxmlformats.org/officeDocument/2006/relationships/notesSlide" Target="../notesSlides/notesSlide62.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customXml" Target="../ink/ink2.xml"/><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svg"/></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svg"/></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svg"/></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svg"/></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svg"/></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AA07-873F-1F4F-971B-50DE1835FEE9}"/>
              </a:ext>
            </a:extLst>
          </p:cNvPr>
          <p:cNvSpPr>
            <a:spLocks noGrp="1"/>
          </p:cNvSpPr>
          <p:nvPr>
            <p:ph type="ctrTitle"/>
          </p:nvPr>
        </p:nvSpPr>
        <p:spPr>
          <a:xfrm>
            <a:off x="2840567" y="2324100"/>
            <a:ext cx="8026400" cy="2209800"/>
          </a:xfrm>
        </p:spPr>
        <p:txBody>
          <a:bodyPr/>
          <a:lstStyle/>
          <a:p>
            <a:r>
              <a:rPr lang="en-US" dirty="0">
                <a:ea typeface="Roboto Medium"/>
              </a:rPr>
              <a:t>Improving Health Care Response to Hypertensive Disorders of Pregnancy</a:t>
            </a:r>
          </a:p>
        </p:txBody>
      </p:sp>
      <p:sp>
        <p:nvSpPr>
          <p:cNvPr id="3" name="Subtitle 2">
            <a:extLst>
              <a:ext uri="{FF2B5EF4-FFF2-40B4-BE49-F238E27FC236}">
                <a16:creationId xmlns:a16="http://schemas.microsoft.com/office/drawing/2014/main" id="{E78FAD6E-A7A0-1840-99D5-942FB75C96ED}"/>
              </a:ext>
            </a:extLst>
          </p:cNvPr>
          <p:cNvSpPr>
            <a:spLocks noGrp="1"/>
          </p:cNvSpPr>
          <p:nvPr>
            <p:ph type="subTitle" idx="1"/>
          </p:nvPr>
        </p:nvSpPr>
        <p:spPr>
          <a:xfrm>
            <a:off x="2840567" y="4648200"/>
            <a:ext cx="8741833" cy="1137085"/>
          </a:xfrm>
        </p:spPr>
        <p:txBody>
          <a:bodyPr/>
          <a:lstStyle/>
          <a:p>
            <a:r>
              <a:rPr lang="en-US" dirty="0"/>
              <a:t>A California Quality Improvement Toolkit</a:t>
            </a:r>
          </a:p>
          <a:p>
            <a:r>
              <a:rPr lang="en-US" dirty="0"/>
              <a:t>November 2021</a:t>
            </a:r>
          </a:p>
        </p:txBody>
      </p:sp>
    </p:spTree>
    <p:extLst>
      <p:ext uri="{BB962C8B-B14F-4D97-AF65-F5344CB8AC3E}">
        <p14:creationId xmlns:p14="http://schemas.microsoft.com/office/powerpoint/2010/main" val="153977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1295400"/>
            <a:ext cx="289560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C895627D-1EA5-0B46-AFF3-B9A0201747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43400" y="1371600"/>
            <a:ext cx="7233548" cy="4629923"/>
          </a:xfrm>
          <a:prstGeom prst="rect">
            <a:avLst/>
          </a:prstGeom>
        </p:spPr>
      </p:pic>
      <p:sp>
        <p:nvSpPr>
          <p:cNvPr id="13" name="Title 12">
            <a:extLst>
              <a:ext uri="{FF2B5EF4-FFF2-40B4-BE49-F238E27FC236}">
                <a16:creationId xmlns:a16="http://schemas.microsoft.com/office/drawing/2014/main" id="{F1618866-C747-4902-B6BC-16D2A67BFFF2}"/>
              </a:ext>
            </a:extLst>
          </p:cNvPr>
          <p:cNvSpPr>
            <a:spLocks noGrp="1"/>
          </p:cNvSpPr>
          <p:nvPr>
            <p:ph type="title"/>
          </p:nvPr>
        </p:nvSpPr>
        <p:spPr>
          <a:xfrm>
            <a:off x="369007" y="502193"/>
            <a:ext cx="11453985" cy="793207"/>
          </a:xfrm>
        </p:spPr>
        <p:txBody>
          <a:bodyPr>
            <a:normAutofit/>
          </a:bodyPr>
          <a:lstStyle/>
          <a:p>
            <a:r>
              <a:rPr lang="en-US" dirty="0">
                <a:ea typeface="Roboto Medium"/>
              </a:rPr>
              <a:t>Maternal Hypertension in the U.S.,1993-2014</a:t>
            </a:r>
          </a:p>
        </p:txBody>
      </p:sp>
      <p:sp>
        <p:nvSpPr>
          <p:cNvPr id="14" name="Content Placeholder 13">
            <a:extLst>
              <a:ext uri="{FF2B5EF4-FFF2-40B4-BE49-F238E27FC236}">
                <a16:creationId xmlns:a16="http://schemas.microsoft.com/office/drawing/2014/main" id="{023712D2-C349-4AFD-BA9D-D59A76935D92}"/>
              </a:ext>
            </a:extLst>
          </p:cNvPr>
          <p:cNvSpPr>
            <a:spLocks noGrp="1"/>
          </p:cNvSpPr>
          <p:nvPr>
            <p:ph idx="1"/>
          </p:nvPr>
        </p:nvSpPr>
        <p:spPr>
          <a:xfrm>
            <a:off x="383111" y="1597144"/>
            <a:ext cx="3960289" cy="4629923"/>
          </a:xfrm>
        </p:spPr>
        <p:txBody>
          <a:bodyPr>
            <a:normAutofit fontScale="85000" lnSpcReduction="10000"/>
          </a:bodyPr>
          <a:lstStyle/>
          <a:p>
            <a:pPr marL="0" indent="0">
              <a:lnSpc>
                <a:spcPct val="110000"/>
              </a:lnSpc>
              <a:spcBef>
                <a:spcPts val="0"/>
              </a:spcBef>
              <a:spcAft>
                <a:spcPts val="600"/>
              </a:spcAft>
              <a:buNone/>
            </a:pPr>
            <a:r>
              <a:rPr lang="en-US" dirty="0">
                <a:latin typeface="+mn-lt"/>
              </a:rPr>
              <a:t>Hypertensive disorders of pregnancy</a:t>
            </a:r>
          </a:p>
          <a:p>
            <a:pPr marL="283464" indent="-283464">
              <a:lnSpc>
                <a:spcPct val="110000"/>
              </a:lnSpc>
              <a:spcBef>
                <a:spcPts val="600"/>
              </a:spcBef>
              <a:spcAft>
                <a:spcPts val="600"/>
              </a:spcAft>
              <a:buClr>
                <a:srgbClr val="FF9932"/>
              </a:buClr>
              <a:buSzPct val="90000"/>
              <a:buFont typeface="Wingdings" pitchFamily="2" charset="2"/>
              <a:buChar char="§"/>
            </a:pPr>
            <a:r>
              <a:rPr lang="en-US" sz="2800" dirty="0">
                <a:latin typeface="+mn-lt"/>
                <a:ea typeface="Roboto"/>
              </a:rPr>
              <a:t>Gestational hypertension </a:t>
            </a:r>
            <a:endParaRPr lang="en-US" sz="2800" dirty="0">
              <a:latin typeface="+mn-lt"/>
            </a:endParaRPr>
          </a:p>
          <a:p>
            <a:pPr marL="283464" indent="-283464">
              <a:lnSpc>
                <a:spcPct val="110000"/>
              </a:lnSpc>
              <a:spcBef>
                <a:spcPts val="600"/>
              </a:spcBef>
              <a:spcAft>
                <a:spcPts val="600"/>
              </a:spcAft>
              <a:buClr>
                <a:srgbClr val="FF9932"/>
              </a:buClr>
              <a:buSzPct val="90000"/>
              <a:buFont typeface="Wingdings" pitchFamily="2" charset="2"/>
              <a:buChar char="§"/>
            </a:pPr>
            <a:r>
              <a:rPr lang="en-US" sz="2800" dirty="0">
                <a:latin typeface="+mn-lt"/>
                <a:ea typeface="Roboto"/>
              </a:rPr>
              <a:t>Preeclampsia</a:t>
            </a:r>
          </a:p>
          <a:p>
            <a:pPr marL="283464" indent="-283464">
              <a:lnSpc>
                <a:spcPct val="110000"/>
              </a:lnSpc>
              <a:spcBef>
                <a:spcPts val="600"/>
              </a:spcBef>
              <a:spcAft>
                <a:spcPts val="600"/>
              </a:spcAft>
              <a:buClr>
                <a:srgbClr val="FF9932"/>
              </a:buClr>
              <a:buSzPct val="90000"/>
              <a:buFont typeface="Wingdings" pitchFamily="2" charset="2"/>
              <a:buChar char="§"/>
            </a:pPr>
            <a:r>
              <a:rPr lang="en-US" sz="2800" dirty="0">
                <a:latin typeface="+mn-lt"/>
                <a:ea typeface="Roboto"/>
              </a:rPr>
              <a:t>Eclampsia </a:t>
            </a:r>
            <a:endParaRPr lang="en-US" sz="2800" dirty="0">
              <a:latin typeface="+mn-lt"/>
            </a:endParaRPr>
          </a:p>
          <a:p>
            <a:pPr marL="283464" indent="-283464">
              <a:lnSpc>
                <a:spcPct val="110000"/>
              </a:lnSpc>
              <a:spcBef>
                <a:spcPts val="600"/>
              </a:spcBef>
              <a:spcAft>
                <a:spcPts val="600"/>
              </a:spcAft>
              <a:buClr>
                <a:srgbClr val="FF9932"/>
              </a:buClr>
              <a:buSzPct val="90000"/>
              <a:buFont typeface="Wingdings" pitchFamily="2" charset="2"/>
              <a:buChar char="§"/>
            </a:pPr>
            <a:r>
              <a:rPr lang="en-US" sz="2800" dirty="0">
                <a:latin typeface="+mn-lt"/>
                <a:ea typeface="Roboto"/>
              </a:rPr>
              <a:t>Chronic hypertension </a:t>
            </a:r>
            <a:endParaRPr lang="en-US" sz="2800" dirty="0">
              <a:latin typeface="+mn-lt"/>
            </a:endParaRPr>
          </a:p>
          <a:p>
            <a:pPr marL="287020" indent="-287020">
              <a:lnSpc>
                <a:spcPct val="100000"/>
              </a:lnSpc>
              <a:spcBef>
                <a:spcPts val="0"/>
              </a:spcBef>
              <a:buClr>
                <a:srgbClr val="E39310"/>
              </a:buClr>
              <a:buSzPct val="80000"/>
              <a:buFont typeface="Webdings" panose="05030102010509060703" pitchFamily="18" charset="2"/>
              <a:buChar char="4"/>
            </a:pPr>
            <a:endParaRPr lang="en-US" dirty="0"/>
          </a:p>
          <a:p>
            <a:pPr marL="0" indent="0">
              <a:spcBef>
                <a:spcPts val="0"/>
              </a:spcBef>
              <a:buClr>
                <a:srgbClr val="44AA99"/>
              </a:buClr>
              <a:buSzPct val="80000"/>
              <a:buNone/>
            </a:pPr>
            <a:endParaRPr lang="en-US" sz="1300" dirty="0"/>
          </a:p>
          <a:p>
            <a:pPr marL="0" indent="0">
              <a:lnSpc>
                <a:spcPct val="100000"/>
              </a:lnSpc>
              <a:spcBef>
                <a:spcPts val="0"/>
              </a:spcBef>
              <a:buClr>
                <a:srgbClr val="44AA99"/>
              </a:buClr>
              <a:buSzPct val="80000"/>
              <a:buNone/>
            </a:pPr>
            <a:r>
              <a:rPr lang="en-US" sz="1300" dirty="0"/>
              <a:t>Source: National Inpatient Sample, CDC </a:t>
            </a:r>
            <a:r>
              <a:rPr lang="en-US" sz="1300" dirty="0">
                <a:hlinkClick r:id="rId4"/>
              </a:rPr>
              <a:t>https://www.cdc.gov/reproductivehealth/maternalinfanthealth/pregnancy-complications-data.htm</a:t>
            </a:r>
            <a:endParaRPr lang="en-US" dirty="0">
              <a:latin typeface="+mj-lt"/>
            </a:endParaRPr>
          </a:p>
        </p:txBody>
      </p:sp>
    </p:spTree>
    <p:extLst>
      <p:ext uri="{BB962C8B-B14F-4D97-AF65-F5344CB8AC3E}">
        <p14:creationId xmlns:p14="http://schemas.microsoft.com/office/powerpoint/2010/main" val="283335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1687-E420-274F-A4A0-55525939BE1F}"/>
              </a:ext>
            </a:extLst>
          </p:cNvPr>
          <p:cNvSpPr>
            <a:spLocks noGrp="1"/>
          </p:cNvSpPr>
          <p:nvPr>
            <p:ph type="title"/>
          </p:nvPr>
        </p:nvSpPr>
        <p:spPr>
          <a:xfrm>
            <a:off x="609600" y="426712"/>
            <a:ext cx="10417479" cy="1325563"/>
          </a:xfrm>
        </p:spPr>
        <p:txBody>
          <a:bodyPr>
            <a:normAutofit/>
          </a:bodyPr>
          <a:lstStyle/>
          <a:p>
            <a:r>
              <a:rPr lang="en-US" sz="3200" dirty="0">
                <a:ea typeface="Roboto Medium"/>
              </a:rPr>
              <a:t>Pregnancy-Related Deaths by Cause, California </a:t>
            </a:r>
            <a:br>
              <a:rPr lang="en-US" sz="3200" dirty="0">
                <a:ea typeface="Roboto Medium"/>
              </a:rPr>
            </a:br>
            <a:r>
              <a:rPr lang="en-US" sz="3200" dirty="0">
                <a:ea typeface="Roboto Medium"/>
              </a:rPr>
              <a:t>2008-2016 (N=608)</a:t>
            </a:r>
          </a:p>
        </p:txBody>
      </p:sp>
      <p:graphicFrame>
        <p:nvGraphicFramePr>
          <p:cNvPr id="4" name="Chart 3" descr="Figure 4 shows the number and percent of pregnancy-related deaths by cause. ">
            <a:extLst>
              <a:ext uri="{FF2B5EF4-FFF2-40B4-BE49-F238E27FC236}">
                <a16:creationId xmlns:a16="http://schemas.microsoft.com/office/drawing/2014/main" id="{917A2069-2AE0-4249-8C02-590E9B9A6310}"/>
              </a:ext>
            </a:extLst>
          </p:cNvPr>
          <p:cNvGraphicFramePr/>
          <p:nvPr>
            <p:extLst>
              <p:ext uri="{D42A27DB-BD31-4B8C-83A1-F6EECF244321}">
                <p14:modId xmlns:p14="http://schemas.microsoft.com/office/powerpoint/2010/main" val="2065294"/>
              </p:ext>
            </p:extLst>
          </p:nvPr>
        </p:nvGraphicFramePr>
        <p:xfrm>
          <a:off x="1362457" y="1641792"/>
          <a:ext cx="8000936" cy="447554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0A215BCE-FC78-DE46-9893-2730E6AD8D1E}"/>
              </a:ext>
            </a:extLst>
          </p:cNvPr>
          <p:cNvSpPr/>
          <p:nvPr/>
        </p:nvSpPr>
        <p:spPr>
          <a:xfrm>
            <a:off x="5562600" y="4320896"/>
            <a:ext cx="6096000" cy="1569660"/>
          </a:xfrm>
          <a:prstGeom prst="rect">
            <a:avLst/>
          </a:prstGeom>
          <a:ln>
            <a:solidFill>
              <a:schemeClr val="bg2"/>
            </a:solidFill>
          </a:ln>
        </p:spPr>
        <p:txBody>
          <a:bodyPr>
            <a:spAutoFit/>
          </a:bodyPr>
          <a:lstStyle/>
          <a:p>
            <a:pPr algn="l"/>
            <a:r>
              <a:rPr lang="en-US" sz="1200" dirty="0"/>
              <a:t>Pregnancy-related deaths include deaths within a year of pregnancy from causes related to or aggravated by the pregnancy or its management, as determined by expert committee review. </a:t>
            </a:r>
          </a:p>
          <a:p>
            <a:pPr algn="l"/>
            <a:r>
              <a:rPr lang="en-US" sz="1200" dirty="0"/>
              <a:t>Abbreviations: CVD = Cardiovascular disease; Sepsis = Sepsis or infection; Hem = Hemorrhage; HDP = Hypertensive disorders of pregnancy; AFE = Amniotic fluid embolism; TPE = Thrombotic pulmonary embolism; CVA = Cerebrovascular accident; </a:t>
            </a:r>
            <a:r>
              <a:rPr lang="en-US" sz="1200" dirty="0" err="1"/>
              <a:t>Anes</a:t>
            </a:r>
            <a:r>
              <a:rPr lang="en-US" sz="1200" dirty="0"/>
              <a:t> = Anesthesia complications; Other = Other medical condition(s).</a:t>
            </a:r>
          </a:p>
          <a:p>
            <a:pPr algn="l"/>
            <a:r>
              <a:rPr lang="en-US" sz="1200" i="1" dirty="0"/>
              <a:t>Note: Deaths with undetermined cause were excluded from analysis (n=4).  </a:t>
            </a:r>
            <a:endParaRPr lang="en-US" sz="1200" dirty="0"/>
          </a:p>
        </p:txBody>
      </p:sp>
      <p:sp>
        <p:nvSpPr>
          <p:cNvPr id="5" name="Rectangle 4">
            <a:extLst>
              <a:ext uri="{FF2B5EF4-FFF2-40B4-BE49-F238E27FC236}">
                <a16:creationId xmlns:a16="http://schemas.microsoft.com/office/drawing/2014/main" id="{106AAD17-9AF5-B745-80E3-255BA4859992}"/>
              </a:ext>
            </a:extLst>
          </p:cNvPr>
          <p:cNvSpPr/>
          <p:nvPr/>
        </p:nvSpPr>
        <p:spPr>
          <a:xfrm>
            <a:off x="1276588" y="6376533"/>
            <a:ext cx="9489440" cy="430887"/>
          </a:xfrm>
          <a:prstGeom prst="rect">
            <a:avLst/>
          </a:prstGeom>
        </p:spPr>
        <p:txBody>
          <a:bodyPr wrap="square" lIns="91440" tIns="45720" rIns="91440" bIns="45720" anchor="t">
            <a:spAutoFit/>
          </a:bodyPr>
          <a:lstStyle/>
          <a:p>
            <a:pPr algn="l"/>
            <a:r>
              <a:rPr lang="en-US" sz="1050" i="1" dirty="0">
                <a:latin typeface="Arial"/>
                <a:ea typeface="ＭＳ Ｐゴシック"/>
                <a:cs typeface="Arial"/>
              </a:rPr>
              <a:t>CA-PMSS Surveillance Report: Pregnancy-Related Deaths in California, 2008-2016. </a:t>
            </a:r>
            <a:r>
              <a:rPr lang="en-US" sz="1050" dirty="0">
                <a:latin typeface="Arial"/>
                <a:ea typeface="ＭＳ Ｐゴシック"/>
                <a:cs typeface="Arial"/>
              </a:rPr>
              <a:t>Sacramento: California Department of Public Health, Maternal, Child and Adolescent Health Division. 2021. </a:t>
            </a:r>
            <a:endParaRPr lang="en-US" sz="1100" dirty="0"/>
          </a:p>
        </p:txBody>
      </p:sp>
    </p:spTree>
    <p:extLst>
      <p:ext uri="{BB962C8B-B14F-4D97-AF65-F5344CB8AC3E}">
        <p14:creationId xmlns:p14="http://schemas.microsoft.com/office/powerpoint/2010/main" val="22521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D1CB50-B975-1F40-97C1-FCE4D61752FE}"/>
              </a:ext>
            </a:extLst>
          </p:cNvPr>
          <p:cNvSpPr>
            <a:spLocks noGrp="1"/>
          </p:cNvSpPr>
          <p:nvPr>
            <p:ph type="title"/>
          </p:nvPr>
        </p:nvSpPr>
        <p:spPr>
          <a:xfrm>
            <a:off x="258133" y="4114800"/>
            <a:ext cx="6710224" cy="1728889"/>
          </a:xfrm>
        </p:spPr>
        <p:txBody>
          <a:bodyPr>
            <a:normAutofit/>
          </a:bodyPr>
          <a:lstStyle/>
          <a:p>
            <a:r>
              <a:rPr lang="en-US" sz="4400" dirty="0">
                <a:latin typeface="+mj-lt"/>
              </a:rPr>
              <a:t>Introducing the Toolkit</a:t>
            </a:r>
          </a:p>
        </p:txBody>
      </p:sp>
      <p:pic>
        <p:nvPicPr>
          <p:cNvPr id="6" name="Picture Placeholder 5" descr="A group of people sitting in chairs&#10;&#10;Description automatically generated with medium confidence">
            <a:extLst>
              <a:ext uri="{FF2B5EF4-FFF2-40B4-BE49-F238E27FC236}">
                <a16:creationId xmlns:a16="http://schemas.microsoft.com/office/drawing/2014/main" id="{F34FF66B-8552-5947-A4F8-76B1C737A9D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a:fillRect/>
          </a:stretch>
        </p:blipFill>
        <p:spPr>
          <a:xfrm>
            <a:off x="372028" y="533400"/>
            <a:ext cx="6596329" cy="2770632"/>
          </a:xfrm>
        </p:spPr>
      </p:pic>
    </p:spTree>
    <p:extLst>
      <p:ext uri="{BB962C8B-B14F-4D97-AF65-F5344CB8AC3E}">
        <p14:creationId xmlns:p14="http://schemas.microsoft.com/office/powerpoint/2010/main" val="332488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90BA-615B-7949-81FB-E0ABA16E8294}"/>
              </a:ext>
            </a:extLst>
          </p:cNvPr>
          <p:cNvSpPr>
            <a:spLocks noGrp="1"/>
          </p:cNvSpPr>
          <p:nvPr>
            <p:ph type="title"/>
          </p:nvPr>
        </p:nvSpPr>
        <p:spPr/>
        <p:txBody>
          <a:bodyPr>
            <a:noAutofit/>
          </a:bodyPr>
          <a:lstStyle/>
          <a:p>
            <a:r>
              <a:rPr lang="en-US" dirty="0"/>
              <a:t>Summary of Changes from Improving Health Care Response to Preeclampsia (2013)</a:t>
            </a:r>
          </a:p>
        </p:txBody>
      </p:sp>
      <p:sp>
        <p:nvSpPr>
          <p:cNvPr id="3" name="Content Placeholder 2">
            <a:extLst>
              <a:ext uri="{FF2B5EF4-FFF2-40B4-BE49-F238E27FC236}">
                <a16:creationId xmlns:a16="http://schemas.microsoft.com/office/drawing/2014/main" id="{4114D6D9-AC9A-2345-88FC-A4B4FBEBF238}"/>
              </a:ext>
            </a:extLst>
          </p:cNvPr>
          <p:cNvSpPr>
            <a:spLocks noGrp="1"/>
          </p:cNvSpPr>
          <p:nvPr>
            <p:ph idx="1"/>
          </p:nvPr>
        </p:nvSpPr>
        <p:spPr/>
        <p:txBody>
          <a:bodyPr/>
          <a:lstStyle/>
          <a:p>
            <a:r>
              <a:rPr lang="en-US" dirty="0"/>
              <a:t>Expanded scope to address all hypertensive disorders of pregnancy (HDP)</a:t>
            </a:r>
          </a:p>
          <a:p>
            <a:r>
              <a:rPr lang="en-US" dirty="0"/>
              <a:t>Alignment with ACOG definition of severe hypertension with explanation for consideration of treatment at lower “borderline” values</a:t>
            </a:r>
          </a:p>
          <a:p>
            <a:r>
              <a:rPr lang="en-US" dirty="0"/>
              <a:t>Low-dose aspirin for prevention of preeclampsia</a:t>
            </a:r>
          </a:p>
          <a:p>
            <a:r>
              <a:rPr lang="en-US" dirty="0"/>
              <a:t>Long term follow up after HDP</a:t>
            </a:r>
          </a:p>
        </p:txBody>
      </p:sp>
    </p:spTree>
    <p:extLst>
      <p:ext uri="{BB962C8B-B14F-4D97-AF65-F5344CB8AC3E}">
        <p14:creationId xmlns:p14="http://schemas.microsoft.com/office/powerpoint/2010/main" val="130814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258E3-836E-034C-B128-0E57AA791918}"/>
              </a:ext>
            </a:extLst>
          </p:cNvPr>
          <p:cNvSpPr txBox="1"/>
          <p:nvPr/>
        </p:nvSpPr>
        <p:spPr>
          <a:xfrm>
            <a:off x="3546088" y="7582829"/>
            <a:ext cx="184731" cy="369332"/>
          </a:xfrm>
          <a:prstGeom prst="rect">
            <a:avLst/>
          </a:prstGeom>
          <a:noFill/>
        </p:spPr>
        <p:txBody>
          <a:bodyPr wrap="none" rtlCol="0">
            <a:spAutoFit/>
          </a:bodyPr>
          <a:lstStyle/>
          <a:p>
            <a:endParaRPr lang="en-US" dirty="0"/>
          </a:p>
        </p:txBody>
      </p:sp>
      <p:sp>
        <p:nvSpPr>
          <p:cNvPr id="15" name="Text Placeholder 14">
            <a:extLst>
              <a:ext uri="{FF2B5EF4-FFF2-40B4-BE49-F238E27FC236}">
                <a16:creationId xmlns:a16="http://schemas.microsoft.com/office/drawing/2014/main" id="{53F9FA76-1E4E-4F0E-B30A-9C1D10565D79}"/>
              </a:ext>
            </a:extLst>
          </p:cNvPr>
          <p:cNvSpPr>
            <a:spLocks noGrp="1"/>
          </p:cNvSpPr>
          <p:nvPr>
            <p:ph type="body" sz="half" idx="2"/>
          </p:nvPr>
        </p:nvSpPr>
        <p:spPr>
          <a:xfrm>
            <a:off x="1143000" y="2046047"/>
            <a:ext cx="4718773" cy="3591838"/>
          </a:xfrm>
        </p:spPr>
        <p:txBody>
          <a:bodyPr>
            <a:normAutofit lnSpcReduction="10000"/>
          </a:bodyPr>
          <a:lstStyle/>
          <a:p>
            <a:r>
              <a:rPr lang="en-US" sz="3200" dirty="0"/>
              <a:t>Outdated terminology</a:t>
            </a:r>
          </a:p>
          <a:p>
            <a:pPr marL="457200" indent="-457200">
              <a:spcBef>
                <a:spcPts val="600"/>
              </a:spcBef>
              <a:spcAft>
                <a:spcPts val="600"/>
              </a:spcAft>
              <a:buClr>
                <a:srgbClr val="FF9932"/>
              </a:buClr>
              <a:buSzPct val="90000"/>
              <a:buFont typeface="Wingdings" pitchFamily="2" charset="2"/>
              <a:buChar char="§"/>
            </a:pPr>
            <a:r>
              <a:rPr lang="en-US" dirty="0"/>
              <a:t>Severe or mild preeclampsia</a:t>
            </a:r>
          </a:p>
          <a:p>
            <a:pPr marL="457200" indent="-457200">
              <a:spcBef>
                <a:spcPts val="600"/>
              </a:spcBef>
              <a:spcAft>
                <a:spcPts val="600"/>
              </a:spcAft>
              <a:buClr>
                <a:srgbClr val="FF9932"/>
              </a:buClr>
              <a:buSzPct val="90000"/>
              <a:buFont typeface="Wingdings" pitchFamily="2" charset="2"/>
              <a:buChar char="§"/>
            </a:pPr>
            <a:r>
              <a:rPr lang="en-US" dirty="0"/>
              <a:t>Toxemia</a:t>
            </a:r>
          </a:p>
          <a:p>
            <a:pPr marL="457200" indent="-457200">
              <a:spcBef>
                <a:spcPts val="600"/>
              </a:spcBef>
              <a:spcAft>
                <a:spcPts val="600"/>
              </a:spcAft>
              <a:buClr>
                <a:srgbClr val="FF9932"/>
              </a:buClr>
              <a:buSzPct val="90000"/>
              <a:buFont typeface="Wingdings" pitchFamily="2" charset="2"/>
              <a:buChar char="§"/>
            </a:pPr>
            <a:r>
              <a:rPr lang="en-US" dirty="0"/>
              <a:t>Pregnancy-induced hypertension (PIH) </a:t>
            </a:r>
          </a:p>
          <a:p>
            <a:pPr marL="457200" indent="-457200">
              <a:spcBef>
                <a:spcPts val="600"/>
              </a:spcBef>
              <a:spcAft>
                <a:spcPts val="600"/>
              </a:spcAft>
              <a:buClr>
                <a:srgbClr val="FF9932"/>
              </a:buClr>
              <a:buSzPct val="90000"/>
              <a:buFont typeface="Wingdings" pitchFamily="2" charset="2"/>
              <a:buChar char="§"/>
            </a:pPr>
            <a:r>
              <a:rPr lang="en-US" dirty="0"/>
              <a:t>Atypical preeclampsia</a:t>
            </a:r>
          </a:p>
        </p:txBody>
      </p:sp>
      <p:sp>
        <p:nvSpPr>
          <p:cNvPr id="2" name="TextBox 1">
            <a:extLst>
              <a:ext uri="{FF2B5EF4-FFF2-40B4-BE49-F238E27FC236}">
                <a16:creationId xmlns:a16="http://schemas.microsoft.com/office/drawing/2014/main" id="{D4FA8B43-AA9D-4446-96A1-DB1C55568AE6}"/>
              </a:ext>
            </a:extLst>
          </p:cNvPr>
          <p:cNvSpPr txBox="1"/>
          <p:nvPr/>
        </p:nvSpPr>
        <p:spPr>
          <a:xfrm>
            <a:off x="1143000" y="5848212"/>
            <a:ext cx="7884066" cy="276999"/>
          </a:xfrm>
          <a:prstGeom prst="rect">
            <a:avLst/>
          </a:prstGeom>
          <a:noFill/>
        </p:spPr>
        <p:txBody>
          <a:bodyPr wrap="square" lIns="91440" tIns="45720" rIns="91440" bIns="45720" rtlCol="0" anchor="t">
            <a:spAutoFit/>
          </a:bodyPr>
          <a:lstStyle/>
          <a:p>
            <a:pPr algn="l"/>
            <a:r>
              <a:rPr lang="en-US" sz="1200" dirty="0">
                <a:latin typeface="+mj-lt"/>
                <a:cs typeface="Arial"/>
              </a:rPr>
              <a:t>Martin J, et al. Am J Obstet Gynecol 1999;180:1373–84.</a:t>
            </a:r>
          </a:p>
        </p:txBody>
      </p:sp>
      <p:sp>
        <p:nvSpPr>
          <p:cNvPr id="13" name="Title 12">
            <a:extLst>
              <a:ext uri="{FF2B5EF4-FFF2-40B4-BE49-F238E27FC236}">
                <a16:creationId xmlns:a16="http://schemas.microsoft.com/office/drawing/2014/main" id="{E90DF9FE-BDD8-4E03-8CA3-7C879D6B6935}"/>
              </a:ext>
            </a:extLst>
          </p:cNvPr>
          <p:cNvSpPr>
            <a:spLocks noGrp="1"/>
          </p:cNvSpPr>
          <p:nvPr>
            <p:ph type="title"/>
          </p:nvPr>
        </p:nvSpPr>
        <p:spPr>
          <a:xfrm>
            <a:off x="383112" y="565688"/>
            <a:ext cx="9176735" cy="1600200"/>
          </a:xfrm>
        </p:spPr>
        <p:txBody>
          <a:bodyPr>
            <a:normAutofit/>
          </a:bodyPr>
          <a:lstStyle/>
          <a:p>
            <a:r>
              <a:rPr lang="en-US" sz="3600" dirty="0">
                <a:latin typeface="+mj-lt"/>
                <a:ea typeface="Roboto Medium"/>
              </a:rPr>
              <a:t>Spectrum of Hypertensive Disorders in Pregnancy</a:t>
            </a:r>
          </a:p>
        </p:txBody>
      </p:sp>
      <p:sp>
        <p:nvSpPr>
          <p:cNvPr id="4" name="TextBox 3">
            <a:extLst>
              <a:ext uri="{FF2B5EF4-FFF2-40B4-BE49-F238E27FC236}">
                <a16:creationId xmlns:a16="http://schemas.microsoft.com/office/drawing/2014/main" id="{97526DFA-CFAD-4340-BF0F-4947ABCE9562}"/>
              </a:ext>
            </a:extLst>
          </p:cNvPr>
          <p:cNvSpPr txBox="1"/>
          <p:nvPr/>
        </p:nvSpPr>
        <p:spPr>
          <a:xfrm>
            <a:off x="228600" y="6272529"/>
            <a:ext cx="10905337" cy="738664"/>
          </a:xfrm>
          <a:prstGeom prst="rect">
            <a:avLst/>
          </a:prstGeom>
          <a:noFill/>
        </p:spPr>
        <p:txBody>
          <a:bodyPr wrap="square" rtlCol="0">
            <a:spAutoFit/>
          </a:bodyPr>
          <a:lstStyle/>
          <a:p>
            <a:pPr algn="l"/>
            <a:r>
              <a:rPr lang="en-US" sz="1200" dirty="0">
                <a:solidFill>
                  <a:srgbClr val="444444"/>
                </a:solidFill>
                <a:cs typeface="Arial" panose="020B0604020202020204" pitchFamily="34" charset="0"/>
              </a:rPr>
              <a:t>This figure was adapted from the Improving Health Care Response to Preeclampsia: A California Quality Improvement Toolkit, funded by the California Department of Public Health, 2014; supported by Title V funds.</a:t>
            </a:r>
            <a:endParaRPr lang="en-US" sz="1200" dirty="0">
              <a:cs typeface="Arial" panose="020B0604020202020204" pitchFamily="34" charset="0"/>
            </a:endParaRPr>
          </a:p>
          <a:p>
            <a:endParaRPr lang="en-US" dirty="0"/>
          </a:p>
        </p:txBody>
      </p:sp>
      <p:pic>
        <p:nvPicPr>
          <p:cNvPr id="168962" name="Picture 2">
            <a:extLst>
              <a:ext uri="{FF2B5EF4-FFF2-40B4-BE49-F238E27FC236}">
                <a16:creationId xmlns:a16="http://schemas.microsoft.com/office/drawing/2014/main" id="{DAA6519C-0585-174E-8E99-6273801339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22076" y="1062064"/>
            <a:ext cx="4988697" cy="523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07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6C73-903A-2E49-B596-BFD6E8A96264}"/>
              </a:ext>
            </a:extLst>
          </p:cNvPr>
          <p:cNvSpPr>
            <a:spLocks noGrp="1"/>
          </p:cNvSpPr>
          <p:nvPr>
            <p:ph type="title"/>
          </p:nvPr>
        </p:nvSpPr>
        <p:spPr>
          <a:xfrm>
            <a:off x="686854" y="609600"/>
            <a:ext cx="10363200" cy="914400"/>
          </a:xfrm>
        </p:spPr>
        <p:txBody>
          <a:bodyPr>
            <a:noAutofit/>
          </a:bodyPr>
          <a:lstStyle/>
          <a:p>
            <a:r>
              <a:rPr lang="en-US" dirty="0">
                <a:ea typeface="Roboto Medium"/>
              </a:rPr>
              <a:t>Guidelines for Management of HDP</a:t>
            </a:r>
          </a:p>
        </p:txBody>
      </p:sp>
      <p:grpSp>
        <p:nvGrpSpPr>
          <p:cNvPr id="8" name="Group 7">
            <a:extLst>
              <a:ext uri="{FF2B5EF4-FFF2-40B4-BE49-F238E27FC236}">
                <a16:creationId xmlns:a16="http://schemas.microsoft.com/office/drawing/2014/main" id="{A514A771-2465-4C50-8223-970BBCE06CF1}"/>
              </a:ext>
            </a:extLst>
          </p:cNvPr>
          <p:cNvGrpSpPr/>
          <p:nvPr/>
        </p:nvGrpSpPr>
        <p:grpSpPr>
          <a:xfrm>
            <a:off x="1873861" y="1659373"/>
            <a:ext cx="7989187" cy="4381195"/>
            <a:chOff x="1873861" y="1355726"/>
            <a:chExt cx="7989187" cy="4381195"/>
          </a:xfrm>
        </p:grpSpPr>
        <p:sp>
          <p:nvSpPr>
            <p:cNvPr id="4" name="Content Placeholder 2">
              <a:extLst>
                <a:ext uri="{FF2B5EF4-FFF2-40B4-BE49-F238E27FC236}">
                  <a16:creationId xmlns:a16="http://schemas.microsoft.com/office/drawing/2014/main" id="{E01B2700-4DF8-5645-A2C0-9EB26D270F29}"/>
                </a:ext>
              </a:extLst>
            </p:cNvPr>
            <p:cNvSpPr txBox="1">
              <a:spLocks/>
            </p:cNvSpPr>
            <p:nvPr/>
          </p:nvSpPr>
          <p:spPr>
            <a:xfrm>
              <a:off x="1873861" y="2041960"/>
              <a:ext cx="7989187" cy="3694961"/>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indent="-514350">
                <a:lnSpc>
                  <a:spcPct val="100000"/>
                </a:lnSpc>
                <a:buFont typeface="+mj-lt"/>
                <a:buAutoNum type="arabicPeriod"/>
                <a:tabLst>
                  <a:tab pos="2749550" algn="l"/>
                </a:tabLst>
              </a:pPr>
              <a:r>
                <a:rPr lang="en-US" sz="2400" dirty="0">
                  <a:cs typeface="Arial" panose="020B0604020202020204" pitchFamily="34" charset="0"/>
                </a:rPr>
                <a:t>Recognize symptoms and diagnose HDP</a:t>
              </a:r>
            </a:p>
            <a:p>
              <a:pPr marL="688975" indent="-514350">
                <a:lnSpc>
                  <a:spcPct val="100000"/>
                </a:lnSpc>
                <a:buFont typeface="+mj-lt"/>
                <a:buAutoNum type="arabicPeriod"/>
                <a:tabLst>
                  <a:tab pos="2749550" algn="l"/>
                </a:tabLst>
              </a:pPr>
              <a:r>
                <a:rPr lang="en-US" sz="2400" dirty="0">
                  <a:cs typeface="Arial" panose="020B0604020202020204" pitchFamily="34" charset="0"/>
                </a:rPr>
                <a:t>Blood pressure control</a:t>
              </a:r>
            </a:p>
            <a:p>
              <a:pPr marL="688975" indent="-514350">
                <a:lnSpc>
                  <a:spcPct val="100000"/>
                </a:lnSpc>
                <a:buFont typeface="+mj-lt"/>
                <a:buAutoNum type="arabicPeriod"/>
                <a:tabLst>
                  <a:tab pos="2749550" algn="l"/>
                </a:tabLst>
              </a:pPr>
              <a:r>
                <a:rPr lang="en-US" sz="2400" dirty="0">
                  <a:cs typeface="Arial" panose="020B0604020202020204" pitchFamily="34" charset="0"/>
                </a:rPr>
                <a:t>Seizure prevention</a:t>
              </a:r>
            </a:p>
            <a:p>
              <a:pPr marL="688975" indent="-514350">
                <a:lnSpc>
                  <a:spcPct val="100000"/>
                </a:lnSpc>
                <a:buFont typeface="+mj-lt"/>
                <a:buAutoNum type="arabicPeriod"/>
                <a:tabLst>
                  <a:tab pos="2749550" algn="l"/>
                </a:tabLst>
              </a:pPr>
              <a:r>
                <a:rPr lang="en-US" sz="2400" dirty="0">
                  <a:cs typeface="Arial" panose="020B0604020202020204" pitchFamily="34" charset="0"/>
                </a:rPr>
                <a:t>Delivery </a:t>
              </a:r>
            </a:p>
            <a:p>
              <a:pPr marL="1031875" lvl="1" indent="-342900">
                <a:lnSpc>
                  <a:spcPct val="100000"/>
                </a:lnSpc>
                <a:buClr>
                  <a:schemeClr val="accent6"/>
                </a:buClr>
                <a:buSzPct val="80000"/>
                <a:buFont typeface="Webdings" panose="05030102010509060703" pitchFamily="18" charset="2"/>
                <a:buChar char="4"/>
              </a:pPr>
              <a:r>
                <a:rPr lang="en-US" dirty="0">
                  <a:cs typeface="Arial" panose="020B0604020202020204" pitchFamily="34" charset="0"/>
                </a:rPr>
                <a:t>34 weeks – preeclampsia with severe features</a:t>
              </a:r>
            </a:p>
            <a:p>
              <a:pPr marL="1031875" lvl="1" indent="-342900">
                <a:lnSpc>
                  <a:spcPct val="100000"/>
                </a:lnSpc>
                <a:buClr>
                  <a:schemeClr val="accent6"/>
                </a:buClr>
                <a:buSzPct val="80000"/>
                <a:buFont typeface="Webdings" panose="05030102010509060703" pitchFamily="18" charset="2"/>
                <a:buChar char="4"/>
              </a:pPr>
              <a:r>
                <a:rPr lang="en-US" dirty="0">
                  <a:cs typeface="Arial" panose="020B0604020202020204" pitchFamily="34" charset="0"/>
                </a:rPr>
                <a:t>37 weeks – preeclampsia without severe features </a:t>
              </a:r>
              <a:r>
                <a:rPr lang="en-US" i="1" dirty="0">
                  <a:cs typeface="Arial" panose="020B0604020202020204" pitchFamily="34" charset="0"/>
                </a:rPr>
                <a:t>or</a:t>
              </a:r>
              <a:r>
                <a:rPr lang="en-US" dirty="0">
                  <a:cs typeface="Arial" panose="020B0604020202020204" pitchFamily="34" charset="0"/>
                </a:rPr>
                <a:t> gestational  hypertension</a:t>
              </a:r>
            </a:p>
            <a:p>
              <a:pPr marL="688975" indent="-514350">
                <a:lnSpc>
                  <a:spcPct val="100000"/>
                </a:lnSpc>
                <a:buFont typeface="+mj-lt"/>
                <a:buAutoNum type="arabicPeriod"/>
                <a:tabLst>
                  <a:tab pos="2749550" algn="l"/>
                </a:tabLst>
              </a:pPr>
              <a:r>
                <a:rPr lang="en-US" sz="2400" dirty="0">
                  <a:cs typeface="Arial" panose="020B0604020202020204" pitchFamily="34" charset="0"/>
                </a:rPr>
                <a:t>Postpartum surveillance </a:t>
              </a:r>
            </a:p>
          </p:txBody>
        </p:sp>
        <p:sp>
          <p:nvSpPr>
            <p:cNvPr id="5" name="Rectangle 4">
              <a:extLst>
                <a:ext uri="{FF2B5EF4-FFF2-40B4-BE49-F238E27FC236}">
                  <a16:creationId xmlns:a16="http://schemas.microsoft.com/office/drawing/2014/main" id="{EFA2CF6C-38BA-F74A-8709-2D2A642165BC}"/>
                </a:ext>
              </a:extLst>
            </p:cNvPr>
            <p:cNvSpPr/>
            <p:nvPr/>
          </p:nvSpPr>
          <p:spPr bwMode="auto">
            <a:xfrm>
              <a:off x="3677331" y="1355726"/>
              <a:ext cx="4753831" cy="654919"/>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solidFill>
                    <a:schemeClr val="bg1"/>
                  </a:solidFill>
                </a:rPr>
                <a:t>5 Key Elements</a:t>
              </a:r>
            </a:p>
          </p:txBody>
        </p:sp>
      </p:grpSp>
    </p:spTree>
    <p:extLst>
      <p:ext uri="{BB962C8B-B14F-4D97-AF65-F5344CB8AC3E}">
        <p14:creationId xmlns:p14="http://schemas.microsoft.com/office/powerpoint/2010/main" val="74175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91C4-9259-6C44-B9FE-FC83289B47F9}"/>
              </a:ext>
            </a:extLst>
          </p:cNvPr>
          <p:cNvSpPr>
            <a:spLocks noGrp="1"/>
          </p:cNvSpPr>
          <p:nvPr>
            <p:ph type="title"/>
          </p:nvPr>
        </p:nvSpPr>
        <p:spPr>
          <a:xfrm>
            <a:off x="648755" y="678375"/>
            <a:ext cx="10363200" cy="914400"/>
          </a:xfrm>
        </p:spPr>
        <p:txBody>
          <a:bodyPr>
            <a:normAutofit fontScale="90000"/>
          </a:bodyPr>
          <a:lstStyle/>
          <a:p>
            <a:r>
              <a:rPr lang="en-US" dirty="0">
                <a:ea typeface="Roboto Medium"/>
              </a:rPr>
              <a:t>4 Rs of Quality Improvement</a:t>
            </a:r>
            <a:br>
              <a:rPr lang="en-US" dirty="0">
                <a:ea typeface="Roboto Medium"/>
              </a:rPr>
            </a:br>
            <a:r>
              <a:rPr lang="en-US" dirty="0">
                <a:ea typeface="Roboto Medium"/>
              </a:rPr>
              <a:t>AIM Patient Safety Bundle: Severe Hypertension</a:t>
            </a:r>
          </a:p>
        </p:txBody>
      </p:sp>
      <p:sp>
        <p:nvSpPr>
          <p:cNvPr id="3" name="Content Placeholder 2">
            <a:extLst>
              <a:ext uri="{FF2B5EF4-FFF2-40B4-BE49-F238E27FC236}">
                <a16:creationId xmlns:a16="http://schemas.microsoft.com/office/drawing/2014/main" id="{8492C0B0-04BC-9846-B5F0-1BFD44017FCD}"/>
              </a:ext>
            </a:extLst>
          </p:cNvPr>
          <p:cNvSpPr>
            <a:spLocks noGrp="1"/>
          </p:cNvSpPr>
          <p:nvPr>
            <p:ph idx="1"/>
          </p:nvPr>
        </p:nvSpPr>
        <p:spPr>
          <a:xfrm>
            <a:off x="648755" y="1592775"/>
            <a:ext cx="10894489" cy="4398045"/>
          </a:xfrm>
        </p:spPr>
        <p:txBody>
          <a:bodyPr numCol="2">
            <a:normAutofit fontScale="70000" lnSpcReduction="20000"/>
          </a:bodyPr>
          <a:lstStyle/>
          <a:p>
            <a:pPr marL="0" indent="0">
              <a:lnSpc>
                <a:spcPct val="120000"/>
              </a:lnSpc>
              <a:buNone/>
            </a:pPr>
            <a:r>
              <a:rPr lang="en-US" b="1" dirty="0"/>
              <a:t>Readiness: </a:t>
            </a:r>
          </a:p>
          <a:p>
            <a:pPr marL="457200" lvl="1" indent="-457200">
              <a:lnSpc>
                <a:spcPct val="120000"/>
              </a:lnSpc>
              <a:buNone/>
            </a:pPr>
            <a:r>
              <a:rPr lang="en-US" b="1" i="1" dirty="0">
                <a:solidFill>
                  <a:srgbClr val="FF9932"/>
                </a:solidFill>
              </a:rPr>
              <a:t>Every Unit</a:t>
            </a:r>
          </a:p>
          <a:p>
            <a:pPr marL="342900" lvl="1" indent="-342900">
              <a:lnSpc>
                <a:spcPct val="120000"/>
              </a:lnSpc>
              <a:buClr>
                <a:srgbClr val="FF9932"/>
              </a:buClr>
              <a:buSzPct val="80000"/>
              <a:buFont typeface="Webdings" panose="05030102010509060703" pitchFamily="18" charset="2"/>
              <a:buChar char="4"/>
            </a:pPr>
            <a:r>
              <a:rPr lang="en-US" dirty="0">
                <a:latin typeface="+mj-lt"/>
              </a:rPr>
              <a:t>Preparations (e.g., rapid availability of meds)</a:t>
            </a:r>
          </a:p>
          <a:p>
            <a:pPr marL="342900" lvl="1" indent="-342900">
              <a:lnSpc>
                <a:spcPct val="120000"/>
              </a:lnSpc>
              <a:buClr>
                <a:srgbClr val="FF9932"/>
              </a:buClr>
              <a:buSzPct val="80000"/>
              <a:buFont typeface="Webdings" panose="05030102010509060703" pitchFamily="18" charset="2"/>
              <a:buChar char="4"/>
            </a:pPr>
            <a:r>
              <a:rPr lang="en-US" dirty="0">
                <a:latin typeface="+mj-lt"/>
              </a:rPr>
              <a:t>Education</a:t>
            </a:r>
          </a:p>
          <a:p>
            <a:pPr marL="342900" lvl="1" indent="-342900">
              <a:lnSpc>
                <a:spcPct val="120000"/>
              </a:lnSpc>
              <a:buClr>
                <a:srgbClr val="FF9932"/>
              </a:buClr>
              <a:buSzPct val="80000"/>
              <a:buFont typeface="Webdings" panose="05030102010509060703" pitchFamily="18" charset="2"/>
              <a:buChar char="4"/>
            </a:pPr>
            <a:r>
              <a:rPr lang="en-US" dirty="0">
                <a:latin typeface="+mj-lt"/>
              </a:rPr>
              <a:t>Simulations</a:t>
            </a:r>
          </a:p>
          <a:p>
            <a:pPr marL="0" indent="0">
              <a:lnSpc>
                <a:spcPct val="120000"/>
              </a:lnSpc>
              <a:buNone/>
            </a:pPr>
            <a:r>
              <a:rPr lang="en-US" b="1" dirty="0"/>
              <a:t>Recognition &amp; </a:t>
            </a:r>
            <a:br>
              <a:rPr lang="en-US" b="1" dirty="0"/>
            </a:br>
            <a:r>
              <a:rPr lang="en-US" b="1" dirty="0"/>
              <a:t>Prevention:</a:t>
            </a:r>
          </a:p>
          <a:p>
            <a:pPr marL="457200" lvl="1" indent="-457200">
              <a:lnSpc>
                <a:spcPct val="120000"/>
              </a:lnSpc>
              <a:buNone/>
            </a:pPr>
            <a:r>
              <a:rPr lang="en-US" b="1" i="1" dirty="0">
                <a:solidFill>
                  <a:srgbClr val="FF9932"/>
                </a:solidFill>
              </a:rPr>
              <a:t>Every Patient</a:t>
            </a:r>
          </a:p>
          <a:p>
            <a:pPr marL="342900" lvl="1" indent="-342900">
              <a:lnSpc>
                <a:spcPct val="120000"/>
              </a:lnSpc>
              <a:buClr>
                <a:srgbClr val="FF9932"/>
              </a:buClr>
              <a:buSzPct val="80000"/>
              <a:buFont typeface="Webdings" panose="05030102010509060703" pitchFamily="18" charset="2"/>
              <a:buChar char="4"/>
            </a:pPr>
            <a:r>
              <a:rPr lang="en-US" dirty="0">
                <a:latin typeface="+mj-lt"/>
              </a:rPr>
              <a:t>Screening</a:t>
            </a:r>
          </a:p>
          <a:p>
            <a:pPr marL="342900" lvl="1" indent="-342900">
              <a:lnSpc>
                <a:spcPct val="120000"/>
              </a:lnSpc>
              <a:buClr>
                <a:srgbClr val="FF9932"/>
              </a:buClr>
              <a:buSzPct val="80000"/>
              <a:buFont typeface="Webdings" panose="05030102010509060703" pitchFamily="18" charset="2"/>
              <a:buChar char="4"/>
            </a:pPr>
            <a:r>
              <a:rPr lang="en-US" dirty="0">
                <a:latin typeface="+mj-lt"/>
              </a:rPr>
              <a:t>Diagnosis and classification</a:t>
            </a:r>
          </a:p>
          <a:p>
            <a:pPr marL="342900" lvl="1" indent="-342900">
              <a:lnSpc>
                <a:spcPct val="120000"/>
              </a:lnSpc>
              <a:buClr>
                <a:srgbClr val="FF9932"/>
              </a:buClr>
              <a:buSzPct val="80000"/>
              <a:buFont typeface="Webdings" panose="05030102010509060703" pitchFamily="18" charset="2"/>
              <a:buChar char="4"/>
            </a:pPr>
            <a:r>
              <a:rPr lang="en-US" dirty="0">
                <a:latin typeface="+mj-lt"/>
              </a:rPr>
              <a:t>Prevention approaches</a:t>
            </a:r>
          </a:p>
          <a:p>
            <a:pPr marL="0" lvl="1" indent="0">
              <a:lnSpc>
                <a:spcPct val="110000"/>
              </a:lnSpc>
              <a:buClr>
                <a:schemeClr val="accent6"/>
              </a:buClr>
              <a:buSzPct val="80000"/>
              <a:buNone/>
            </a:pPr>
            <a:endParaRPr lang="en-US" dirty="0">
              <a:latin typeface="+mj-lt"/>
            </a:endParaRPr>
          </a:p>
          <a:p>
            <a:pPr marL="0" indent="0">
              <a:lnSpc>
                <a:spcPct val="120000"/>
              </a:lnSpc>
              <a:buNone/>
            </a:pPr>
            <a:r>
              <a:rPr lang="en-US" b="1" dirty="0">
                <a:cs typeface="Arial"/>
              </a:rPr>
              <a:t>Response: </a:t>
            </a:r>
          </a:p>
          <a:p>
            <a:pPr marL="457200" lvl="1" indent="-457200">
              <a:lnSpc>
                <a:spcPct val="120000"/>
              </a:lnSpc>
              <a:buNone/>
            </a:pPr>
            <a:r>
              <a:rPr lang="en-US" b="1" i="1" dirty="0">
                <a:solidFill>
                  <a:srgbClr val="FF9932"/>
                </a:solidFill>
                <a:cs typeface="Arial"/>
              </a:rPr>
              <a:t>Every Event/Case</a:t>
            </a:r>
          </a:p>
          <a:p>
            <a:pPr marL="342900" lvl="1" indent="-342900">
              <a:lnSpc>
                <a:spcPct val="120000"/>
              </a:lnSpc>
              <a:buClr>
                <a:srgbClr val="FF9932"/>
              </a:buClr>
              <a:buSzPct val="80000"/>
              <a:buFont typeface="Webdings" panose="05030102010509060703" pitchFamily="18" charset="2"/>
              <a:buChar char="4"/>
            </a:pPr>
            <a:r>
              <a:rPr lang="en-US" dirty="0">
                <a:latin typeface="+mj-lt"/>
                <a:cs typeface="Arial" panose="020B0604020202020204" pitchFamily="34" charset="0"/>
              </a:rPr>
              <a:t>Management and treatment</a:t>
            </a:r>
          </a:p>
          <a:p>
            <a:pPr marL="342900" lvl="1" indent="-342900">
              <a:lnSpc>
                <a:spcPct val="120000"/>
              </a:lnSpc>
              <a:buClr>
                <a:srgbClr val="FF9932"/>
              </a:buClr>
              <a:buSzPct val="80000"/>
              <a:buFont typeface="Webdings" panose="05030102010509060703" pitchFamily="18" charset="2"/>
              <a:buChar char="4"/>
            </a:pPr>
            <a:r>
              <a:rPr lang="en-US" dirty="0">
                <a:latin typeface="+mj-lt"/>
                <a:cs typeface="Arial" panose="020B0604020202020204" pitchFamily="34" charset="0"/>
              </a:rPr>
              <a:t>Patient education</a:t>
            </a:r>
          </a:p>
          <a:p>
            <a:pPr marL="0" indent="0">
              <a:lnSpc>
                <a:spcPct val="120000"/>
              </a:lnSpc>
              <a:buNone/>
            </a:pPr>
            <a:r>
              <a:rPr lang="en-US" b="1" dirty="0">
                <a:cs typeface="Arial"/>
              </a:rPr>
              <a:t>Reporting and Systems Learning:</a:t>
            </a:r>
            <a:endParaRPr lang="en-US" b="1" dirty="0">
              <a:solidFill>
                <a:srgbClr val="000000"/>
              </a:solidFill>
              <a:cs typeface="Arial"/>
            </a:endParaRPr>
          </a:p>
          <a:p>
            <a:pPr marL="457200" lvl="1" indent="-457200">
              <a:lnSpc>
                <a:spcPct val="120000"/>
              </a:lnSpc>
              <a:buNone/>
            </a:pPr>
            <a:r>
              <a:rPr lang="en-US" b="1" i="1" dirty="0">
                <a:solidFill>
                  <a:srgbClr val="FF9932"/>
                </a:solidFill>
                <a:cs typeface="Arial"/>
              </a:rPr>
              <a:t>Every Unit</a:t>
            </a:r>
            <a:endParaRPr lang="en-US" b="1" i="1" dirty="0">
              <a:solidFill>
                <a:srgbClr val="FF9932"/>
              </a:solidFill>
              <a:cs typeface="Calibri"/>
            </a:endParaRPr>
          </a:p>
          <a:p>
            <a:pPr marL="342900" lvl="1" indent="-342900">
              <a:lnSpc>
                <a:spcPct val="120000"/>
              </a:lnSpc>
              <a:buClr>
                <a:srgbClr val="FF9932"/>
              </a:buClr>
              <a:buSzPct val="80000"/>
              <a:buFont typeface="Webdings" panose="05030102010509060703" pitchFamily="18" charset="2"/>
              <a:buChar char="4"/>
            </a:pPr>
            <a:r>
              <a:rPr lang="en-US" dirty="0">
                <a:latin typeface="+mj-lt"/>
                <a:cs typeface="Arial" panose="020B0604020202020204" pitchFamily="34" charset="0"/>
              </a:rPr>
              <a:t>Debriefs and multidisciplinary reviews</a:t>
            </a:r>
          </a:p>
          <a:p>
            <a:pPr marL="342900" lvl="1" indent="-342900">
              <a:lnSpc>
                <a:spcPct val="120000"/>
              </a:lnSpc>
              <a:buClr>
                <a:srgbClr val="FF9932"/>
              </a:buClr>
              <a:buSzPct val="80000"/>
              <a:buFont typeface="Webdings" panose="05030102010509060703" pitchFamily="18" charset="2"/>
              <a:buChar char="4"/>
            </a:pPr>
            <a:r>
              <a:rPr lang="en-US" dirty="0">
                <a:latin typeface="+mj-lt"/>
                <a:cs typeface="Arial" panose="020B0604020202020204" pitchFamily="34" charset="0"/>
              </a:rPr>
              <a:t>QI measures</a:t>
            </a:r>
          </a:p>
          <a:p>
            <a:pPr marL="342900" lvl="1" indent="-342900">
              <a:lnSpc>
                <a:spcPct val="120000"/>
              </a:lnSpc>
              <a:buClr>
                <a:srgbClr val="FF9932"/>
              </a:buClr>
              <a:buSzPct val="80000"/>
              <a:buFont typeface="Webdings" panose="05030102010509060703" pitchFamily="18" charset="2"/>
              <a:buChar char="4"/>
            </a:pPr>
            <a:r>
              <a:rPr lang="en-US" dirty="0">
                <a:latin typeface="+mj-lt"/>
                <a:cs typeface="Arial" panose="020B0604020202020204" pitchFamily="34" charset="0"/>
              </a:rPr>
              <a:t>Documentation and coding</a:t>
            </a:r>
          </a:p>
          <a:p>
            <a:pPr lvl="1"/>
            <a:endParaRPr lang="en-US" dirty="0"/>
          </a:p>
        </p:txBody>
      </p:sp>
      <p:sp>
        <p:nvSpPr>
          <p:cNvPr id="6" name="TextBox 5">
            <a:extLst>
              <a:ext uri="{FF2B5EF4-FFF2-40B4-BE49-F238E27FC236}">
                <a16:creationId xmlns:a16="http://schemas.microsoft.com/office/drawing/2014/main" id="{5361944F-CA36-B240-990A-C7670A2D0E36}"/>
              </a:ext>
            </a:extLst>
          </p:cNvPr>
          <p:cNvSpPr txBox="1"/>
          <p:nvPr/>
        </p:nvSpPr>
        <p:spPr>
          <a:xfrm>
            <a:off x="648755" y="6096000"/>
            <a:ext cx="8915400" cy="276999"/>
          </a:xfrm>
          <a:prstGeom prst="rect">
            <a:avLst/>
          </a:prstGeom>
          <a:noFill/>
        </p:spPr>
        <p:txBody>
          <a:bodyPr wrap="square" rtlCol="0">
            <a:spAutoFit/>
          </a:bodyPr>
          <a:lstStyle/>
          <a:p>
            <a:pPr algn="l"/>
            <a:r>
              <a:rPr lang="en-US" sz="1200" dirty="0"/>
              <a:t>Bernstein PS etal. </a:t>
            </a:r>
            <a:r>
              <a:rPr lang="en-US" sz="1200" dirty="0" err="1"/>
              <a:t>Obstet</a:t>
            </a:r>
            <a:r>
              <a:rPr lang="en-US" sz="1200" dirty="0"/>
              <a:t> Gynecol 2017 130:347-357.</a:t>
            </a:r>
          </a:p>
        </p:txBody>
      </p:sp>
    </p:spTree>
    <p:extLst>
      <p:ext uri="{BB962C8B-B14F-4D97-AF65-F5344CB8AC3E}">
        <p14:creationId xmlns:p14="http://schemas.microsoft.com/office/powerpoint/2010/main" val="222909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group of people looking at each other&#10;&#10;Description automatically generated">
            <a:extLst>
              <a:ext uri="{FF2B5EF4-FFF2-40B4-BE49-F238E27FC236}">
                <a16:creationId xmlns:a16="http://schemas.microsoft.com/office/drawing/2014/main" id="{4957612C-4FF2-4C54-97A6-45680E02A5D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362269" y="533400"/>
            <a:ext cx="6606088" cy="2774731"/>
          </a:xfrm>
        </p:spPr>
      </p:pic>
      <p:sp>
        <p:nvSpPr>
          <p:cNvPr id="2" name="Title 1">
            <a:extLst>
              <a:ext uri="{FF2B5EF4-FFF2-40B4-BE49-F238E27FC236}">
                <a16:creationId xmlns:a16="http://schemas.microsoft.com/office/drawing/2014/main" id="{E72899C1-E45F-9841-9ADF-940619EA75A3}"/>
              </a:ext>
            </a:extLst>
          </p:cNvPr>
          <p:cNvSpPr>
            <a:spLocks noGrp="1"/>
          </p:cNvSpPr>
          <p:nvPr>
            <p:ph type="title"/>
          </p:nvPr>
        </p:nvSpPr>
        <p:spPr>
          <a:xfrm>
            <a:off x="258133" y="4191000"/>
            <a:ext cx="6710224" cy="1728889"/>
          </a:xfrm>
        </p:spPr>
        <p:txBody>
          <a:bodyPr>
            <a:normAutofit/>
          </a:bodyPr>
          <a:lstStyle/>
          <a:p>
            <a:r>
              <a:rPr lang="en-US" sz="4400" dirty="0">
                <a:latin typeface="+mj-lt"/>
              </a:rPr>
              <a:t>Readiness</a:t>
            </a:r>
          </a:p>
        </p:txBody>
      </p:sp>
      <p:sp>
        <p:nvSpPr>
          <p:cNvPr id="4" name="Text Placeholder 3">
            <a:extLst>
              <a:ext uri="{FF2B5EF4-FFF2-40B4-BE49-F238E27FC236}">
                <a16:creationId xmlns:a16="http://schemas.microsoft.com/office/drawing/2014/main" id="{7D8E46B5-1917-DA44-B525-B782BB31611E}"/>
              </a:ext>
            </a:extLst>
          </p:cNvPr>
          <p:cNvSpPr>
            <a:spLocks noGrp="1"/>
          </p:cNvSpPr>
          <p:nvPr>
            <p:ph idx="4294967295"/>
          </p:nvPr>
        </p:nvSpPr>
        <p:spPr>
          <a:xfrm>
            <a:off x="7017428" y="1498880"/>
            <a:ext cx="4911300" cy="4234805"/>
          </a:xfrm>
        </p:spPr>
        <p:txBody>
          <a:bodyPr/>
          <a:lstStyle/>
          <a:p>
            <a:pPr>
              <a:buClr>
                <a:srgbClr val="FF9932"/>
              </a:buClr>
              <a:buSzPct val="80000"/>
              <a:buFont typeface="Webdings" panose="05030102010509060703" pitchFamily="18" charset="2"/>
              <a:buChar char="4"/>
            </a:pPr>
            <a:r>
              <a:rPr lang="en-US" sz="3600" dirty="0"/>
              <a:t>Risk Factors</a:t>
            </a:r>
          </a:p>
          <a:p>
            <a:pPr>
              <a:buClr>
                <a:srgbClr val="FF9932"/>
              </a:buClr>
              <a:buSzPct val="80000"/>
              <a:buFont typeface="Webdings" panose="05030102010509060703" pitchFamily="18" charset="2"/>
              <a:buChar char="4"/>
            </a:pPr>
            <a:r>
              <a:rPr lang="en-US" sz="3600" dirty="0"/>
              <a:t>Implementation</a:t>
            </a:r>
          </a:p>
        </p:txBody>
      </p:sp>
    </p:spTree>
    <p:extLst>
      <p:ext uri="{BB962C8B-B14F-4D97-AF65-F5344CB8AC3E}">
        <p14:creationId xmlns:p14="http://schemas.microsoft.com/office/powerpoint/2010/main" val="266208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31B6-4DAE-A443-80F5-15B9BED46B5A}"/>
              </a:ext>
            </a:extLst>
          </p:cNvPr>
          <p:cNvSpPr>
            <a:spLocks noGrp="1"/>
          </p:cNvSpPr>
          <p:nvPr>
            <p:ph type="title"/>
          </p:nvPr>
        </p:nvSpPr>
        <p:spPr>
          <a:xfrm>
            <a:off x="381000" y="482885"/>
            <a:ext cx="10363200" cy="914400"/>
          </a:xfrm>
        </p:spPr>
        <p:txBody>
          <a:bodyPr>
            <a:normAutofit/>
          </a:bodyPr>
          <a:lstStyle/>
          <a:p>
            <a:r>
              <a:rPr lang="en-US" dirty="0">
                <a:ea typeface="Roboto Medium"/>
              </a:rPr>
              <a:t>Risk Factors for Preeclampsia</a:t>
            </a:r>
          </a:p>
        </p:txBody>
      </p:sp>
      <p:sp>
        <p:nvSpPr>
          <p:cNvPr id="3" name="Content Placeholder 2">
            <a:extLst>
              <a:ext uri="{FF2B5EF4-FFF2-40B4-BE49-F238E27FC236}">
                <a16:creationId xmlns:a16="http://schemas.microsoft.com/office/drawing/2014/main" id="{5EB6DC39-5CCB-2541-BB73-8B4230E18A00}"/>
              </a:ext>
            </a:extLst>
          </p:cNvPr>
          <p:cNvSpPr>
            <a:spLocks noGrp="1"/>
          </p:cNvSpPr>
          <p:nvPr>
            <p:ph idx="1"/>
          </p:nvPr>
        </p:nvSpPr>
        <p:spPr>
          <a:xfrm>
            <a:off x="381000" y="1726915"/>
            <a:ext cx="6324600" cy="4648200"/>
          </a:xfrm>
        </p:spPr>
        <p:txBody>
          <a:bodyPr>
            <a:noAutofit/>
          </a:bodyPr>
          <a:lstStyle/>
          <a:p>
            <a:pPr>
              <a:lnSpc>
                <a:spcPct val="120000"/>
              </a:lnSpc>
              <a:spcBef>
                <a:spcPts val="0"/>
              </a:spcBef>
              <a:spcAft>
                <a:spcPts val="600"/>
              </a:spcAft>
              <a:buSzPct val="70000"/>
            </a:pPr>
            <a:r>
              <a:rPr lang="en-US" sz="3000" dirty="0"/>
              <a:t>Prior history of preeclampsia</a:t>
            </a:r>
          </a:p>
          <a:p>
            <a:pPr>
              <a:lnSpc>
                <a:spcPct val="120000"/>
              </a:lnSpc>
              <a:spcBef>
                <a:spcPts val="0"/>
              </a:spcBef>
              <a:spcAft>
                <a:spcPts val="600"/>
              </a:spcAft>
              <a:buSzPct val="70000"/>
            </a:pPr>
            <a:r>
              <a:rPr lang="en-US" sz="3000" dirty="0"/>
              <a:t>Multifetal gestations</a:t>
            </a:r>
          </a:p>
          <a:p>
            <a:pPr>
              <a:lnSpc>
                <a:spcPct val="120000"/>
              </a:lnSpc>
              <a:spcBef>
                <a:spcPts val="0"/>
              </a:spcBef>
              <a:spcAft>
                <a:spcPts val="600"/>
              </a:spcAft>
              <a:buSzPct val="70000"/>
            </a:pPr>
            <a:r>
              <a:rPr lang="en-US" sz="3000" dirty="0"/>
              <a:t>Chronic hypertension</a:t>
            </a:r>
          </a:p>
          <a:p>
            <a:pPr>
              <a:lnSpc>
                <a:spcPct val="120000"/>
              </a:lnSpc>
              <a:spcBef>
                <a:spcPts val="0"/>
              </a:spcBef>
              <a:spcAft>
                <a:spcPts val="600"/>
              </a:spcAft>
              <a:buSzPct val="70000"/>
            </a:pPr>
            <a:r>
              <a:rPr lang="en-US" sz="3000" dirty="0"/>
              <a:t>Pregestational diabetes</a:t>
            </a:r>
          </a:p>
          <a:p>
            <a:pPr>
              <a:lnSpc>
                <a:spcPct val="120000"/>
              </a:lnSpc>
              <a:spcBef>
                <a:spcPts val="0"/>
              </a:spcBef>
              <a:spcAft>
                <a:spcPts val="600"/>
              </a:spcAft>
              <a:buSzPct val="70000"/>
            </a:pPr>
            <a:r>
              <a:rPr lang="en-US" sz="3000" dirty="0"/>
              <a:t>Systemic lupus erythematosus</a:t>
            </a:r>
          </a:p>
          <a:p>
            <a:pPr>
              <a:spcBef>
                <a:spcPts val="600"/>
              </a:spcBef>
              <a:spcAft>
                <a:spcPts val="600"/>
              </a:spcAft>
            </a:pPr>
            <a:r>
              <a:rPr lang="en-US" sz="3000" i="1" dirty="0"/>
              <a:t>Obstructive sleep apnea</a:t>
            </a:r>
          </a:p>
        </p:txBody>
      </p:sp>
      <p:sp>
        <p:nvSpPr>
          <p:cNvPr id="4" name="Content Placeholder 3">
            <a:extLst>
              <a:ext uri="{FF2B5EF4-FFF2-40B4-BE49-F238E27FC236}">
                <a16:creationId xmlns:a16="http://schemas.microsoft.com/office/drawing/2014/main" id="{DA6292CB-385C-514A-B947-B7F32F5A24A4}"/>
              </a:ext>
            </a:extLst>
          </p:cNvPr>
          <p:cNvSpPr>
            <a:spLocks noGrp="1"/>
          </p:cNvSpPr>
          <p:nvPr>
            <p:ph sz="half" idx="4294967295"/>
          </p:nvPr>
        </p:nvSpPr>
        <p:spPr>
          <a:xfrm>
            <a:off x="6044588" y="1748030"/>
            <a:ext cx="5370664" cy="5109969"/>
          </a:xfrm>
        </p:spPr>
        <p:txBody>
          <a:bodyPr/>
          <a:lstStyle/>
          <a:p>
            <a:pPr>
              <a:spcBef>
                <a:spcPts val="0"/>
              </a:spcBef>
              <a:spcAft>
                <a:spcPts val="600"/>
              </a:spcAft>
              <a:buSzPct val="70000"/>
            </a:pPr>
            <a:r>
              <a:rPr lang="en-US" sz="3000" dirty="0"/>
              <a:t>Nulliparity</a:t>
            </a:r>
          </a:p>
          <a:p>
            <a:pPr>
              <a:spcBef>
                <a:spcPts val="0"/>
              </a:spcBef>
              <a:spcAft>
                <a:spcPts val="600"/>
              </a:spcAft>
              <a:buSzPct val="70000"/>
            </a:pPr>
            <a:r>
              <a:rPr lang="en-US" sz="3000" dirty="0"/>
              <a:t>Gestational diabetes</a:t>
            </a:r>
          </a:p>
          <a:p>
            <a:pPr>
              <a:spcBef>
                <a:spcPts val="0"/>
              </a:spcBef>
              <a:spcAft>
                <a:spcPts val="600"/>
              </a:spcAft>
              <a:buSzPct val="70000"/>
            </a:pPr>
            <a:r>
              <a:rPr lang="en-US" sz="3000" dirty="0"/>
              <a:t>Pre-pregnancy BMI &gt; 30</a:t>
            </a:r>
          </a:p>
          <a:p>
            <a:pPr>
              <a:spcBef>
                <a:spcPts val="0"/>
              </a:spcBef>
              <a:spcAft>
                <a:spcPts val="600"/>
              </a:spcAft>
              <a:buSzPct val="70000"/>
            </a:pPr>
            <a:r>
              <a:rPr lang="en-US" sz="3000" dirty="0"/>
              <a:t>Antiphospholipid antibody syndrome</a:t>
            </a:r>
          </a:p>
          <a:p>
            <a:pPr>
              <a:spcBef>
                <a:spcPts val="0"/>
              </a:spcBef>
              <a:spcAft>
                <a:spcPts val="600"/>
              </a:spcAft>
              <a:buSzPct val="70000"/>
            </a:pPr>
            <a:r>
              <a:rPr lang="en-US" sz="3000" dirty="0"/>
              <a:t>Maternal age 35+ years</a:t>
            </a:r>
          </a:p>
          <a:p>
            <a:pPr>
              <a:spcBef>
                <a:spcPts val="0"/>
              </a:spcBef>
              <a:spcAft>
                <a:spcPts val="600"/>
              </a:spcAft>
              <a:buSzPct val="70000"/>
            </a:pPr>
            <a:r>
              <a:rPr lang="en-US" sz="3000" dirty="0"/>
              <a:t>Thrombophilia</a:t>
            </a:r>
          </a:p>
          <a:p>
            <a:pPr>
              <a:spcBef>
                <a:spcPts val="0"/>
              </a:spcBef>
              <a:spcAft>
                <a:spcPts val="600"/>
              </a:spcAft>
              <a:buSzPct val="70000"/>
            </a:pPr>
            <a:r>
              <a:rPr lang="en-US" sz="3000" i="1" dirty="0"/>
              <a:t>Assisted reproductive technology</a:t>
            </a:r>
          </a:p>
        </p:txBody>
      </p:sp>
      <p:sp>
        <p:nvSpPr>
          <p:cNvPr id="6" name="TextBox 5">
            <a:extLst>
              <a:ext uri="{FF2B5EF4-FFF2-40B4-BE49-F238E27FC236}">
                <a16:creationId xmlns:a16="http://schemas.microsoft.com/office/drawing/2014/main" id="{078641E4-3612-624C-B46F-F73D3642931C}"/>
              </a:ext>
            </a:extLst>
          </p:cNvPr>
          <p:cNvSpPr txBox="1"/>
          <p:nvPr/>
        </p:nvSpPr>
        <p:spPr>
          <a:xfrm>
            <a:off x="381000" y="1244769"/>
            <a:ext cx="8046929" cy="338554"/>
          </a:xfrm>
          <a:prstGeom prst="rect">
            <a:avLst/>
          </a:prstGeom>
          <a:solidFill>
            <a:schemeClr val="bg1">
              <a:lumMod val="75000"/>
              <a:alpha val="20000"/>
            </a:schemeClr>
          </a:solidFill>
        </p:spPr>
        <p:txBody>
          <a:bodyPr wrap="square" rtlCol="0">
            <a:spAutoFit/>
          </a:bodyPr>
          <a:lstStyle/>
          <a:p>
            <a:r>
              <a:rPr lang="en-US" sz="1600" b="1" dirty="0">
                <a:cs typeface="Arial" panose="020B0604020202020204" pitchFamily="34" charset="0"/>
              </a:rPr>
              <a:t>Gestational Hypertension and Preeclampsia, ACOG Practice Bulletin #222, 2020</a:t>
            </a:r>
          </a:p>
        </p:txBody>
      </p:sp>
    </p:spTree>
    <p:extLst>
      <p:ext uri="{BB962C8B-B14F-4D97-AF65-F5344CB8AC3E}">
        <p14:creationId xmlns:p14="http://schemas.microsoft.com/office/powerpoint/2010/main" val="573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A3596E-2359-8E44-A7D4-C332466967C8}"/>
              </a:ext>
            </a:extLst>
          </p:cNvPr>
          <p:cNvSpPr>
            <a:spLocks noGrp="1"/>
          </p:cNvSpPr>
          <p:nvPr>
            <p:ph type="title"/>
          </p:nvPr>
        </p:nvSpPr>
        <p:spPr>
          <a:xfrm>
            <a:off x="417534" y="457200"/>
            <a:ext cx="10363200" cy="914400"/>
          </a:xfrm>
        </p:spPr>
        <p:txBody>
          <a:bodyPr>
            <a:noAutofit/>
          </a:bodyPr>
          <a:lstStyle/>
          <a:p>
            <a:r>
              <a:rPr lang="en-US" sz="3200" dirty="0"/>
              <a:t>The Joint Commission’s Maternal Safety Standards</a:t>
            </a:r>
          </a:p>
        </p:txBody>
      </p:sp>
      <p:sp>
        <p:nvSpPr>
          <p:cNvPr id="5" name="Content Placeholder 4">
            <a:extLst>
              <a:ext uri="{FF2B5EF4-FFF2-40B4-BE49-F238E27FC236}">
                <a16:creationId xmlns:a16="http://schemas.microsoft.com/office/drawing/2014/main" id="{668A081C-B2F1-8641-97C0-3983071522C3}"/>
              </a:ext>
            </a:extLst>
          </p:cNvPr>
          <p:cNvSpPr>
            <a:spLocks noGrp="1"/>
          </p:cNvSpPr>
          <p:nvPr>
            <p:ph idx="1"/>
          </p:nvPr>
        </p:nvSpPr>
        <p:spPr>
          <a:xfrm>
            <a:off x="228600" y="1602432"/>
            <a:ext cx="11580289" cy="5026968"/>
          </a:xfrm>
        </p:spPr>
        <p:txBody>
          <a:bodyPr numCol="2">
            <a:normAutofit/>
          </a:bodyPr>
          <a:lstStyle/>
          <a:p>
            <a:pPr marL="688975" lvl="1" indent="-457200">
              <a:spcBef>
                <a:spcPts val="600"/>
              </a:spcBef>
              <a:buClr>
                <a:schemeClr val="tx1"/>
              </a:buClr>
              <a:buFont typeface="+mj-lt"/>
              <a:buAutoNum type="arabicParenR"/>
            </a:pPr>
            <a:r>
              <a:rPr lang="en-US" sz="2400" dirty="0">
                <a:latin typeface="+mj-lt"/>
              </a:rPr>
              <a:t>Develop written evidence-based procedures for measuring and remeasuring blood pressure</a:t>
            </a:r>
          </a:p>
          <a:p>
            <a:pPr marL="688975" lvl="1" indent="-457200">
              <a:spcBef>
                <a:spcPts val="600"/>
              </a:spcBef>
              <a:buClr>
                <a:schemeClr val="tx1"/>
              </a:buClr>
              <a:buFont typeface="+mj-lt"/>
              <a:buAutoNum type="arabicParenR"/>
            </a:pPr>
            <a:r>
              <a:rPr lang="en-US" sz="2400" dirty="0">
                <a:latin typeface="+mj-lt"/>
              </a:rPr>
              <a:t>Develop written evidenced-based procedures for managing pregnant and postpartum patients with severe hypertension/preeclampsia</a:t>
            </a:r>
          </a:p>
          <a:p>
            <a:pPr marL="688975" lvl="1" indent="-457200">
              <a:spcBef>
                <a:spcPts val="600"/>
              </a:spcBef>
              <a:buClr>
                <a:schemeClr val="tx1"/>
              </a:buClr>
              <a:buFont typeface="+mj-lt"/>
              <a:buAutoNum type="arabicParenR"/>
            </a:pPr>
            <a:r>
              <a:rPr lang="en-US" sz="2400" dirty="0">
                <a:latin typeface="+mj-lt"/>
              </a:rPr>
              <a:t>Provide role-specific education to all staff and providers who treat pregnant/postpartum patients about the hospital’s evidence-based severe hypertension/preeclampsia procedure</a:t>
            </a:r>
          </a:p>
          <a:p>
            <a:pPr marL="688975" lvl="1" indent="-457200">
              <a:spcBef>
                <a:spcPts val="600"/>
              </a:spcBef>
              <a:buClr>
                <a:schemeClr val="tx1"/>
              </a:buClr>
              <a:buFont typeface="+mj-lt"/>
              <a:buAutoNum type="arabicParenR"/>
            </a:pPr>
            <a:r>
              <a:rPr lang="en-US" sz="2400" dirty="0">
                <a:latin typeface="+mj-lt"/>
              </a:rPr>
              <a:t>Conduct drills at least annually to determine system issues as part of ongoing quality improvement efforts</a:t>
            </a:r>
          </a:p>
          <a:p>
            <a:pPr marL="688975" lvl="1" indent="-457200">
              <a:spcBef>
                <a:spcPts val="600"/>
              </a:spcBef>
              <a:buClr>
                <a:schemeClr val="tx1"/>
              </a:buClr>
              <a:buFont typeface="+mj-lt"/>
              <a:buAutoNum type="arabicParenR"/>
            </a:pPr>
            <a:r>
              <a:rPr lang="en-US" sz="2400" dirty="0">
                <a:latin typeface="+mj-lt"/>
              </a:rPr>
              <a:t>Review severe hypertension/ preeclampsia cases that meet criteria established by the hospital</a:t>
            </a:r>
          </a:p>
          <a:p>
            <a:pPr marL="688975" lvl="1" indent="-457200">
              <a:spcBef>
                <a:spcPts val="600"/>
              </a:spcBef>
              <a:buClr>
                <a:schemeClr val="tx1"/>
              </a:buClr>
              <a:buFont typeface="+mj-lt"/>
              <a:buAutoNum type="arabicParenR"/>
            </a:pPr>
            <a:r>
              <a:rPr lang="en-US" sz="2400" dirty="0">
                <a:latin typeface="+mj-lt"/>
              </a:rPr>
              <a:t>Provide printed education to patients</a:t>
            </a:r>
          </a:p>
        </p:txBody>
      </p:sp>
      <p:sp>
        <p:nvSpPr>
          <p:cNvPr id="8" name="Rectangle 7">
            <a:extLst>
              <a:ext uri="{FF2B5EF4-FFF2-40B4-BE49-F238E27FC236}">
                <a16:creationId xmlns:a16="http://schemas.microsoft.com/office/drawing/2014/main" id="{D968DFAF-DE1B-4BF3-B21E-AA8398866983}"/>
              </a:ext>
            </a:extLst>
          </p:cNvPr>
          <p:cNvSpPr/>
          <p:nvPr/>
        </p:nvSpPr>
        <p:spPr>
          <a:xfrm>
            <a:off x="383111" y="1140767"/>
            <a:ext cx="10730630" cy="461665"/>
          </a:xfrm>
          <a:prstGeom prst="rect">
            <a:avLst/>
          </a:prstGeom>
        </p:spPr>
        <p:txBody>
          <a:bodyPr wrap="square">
            <a:spAutoFit/>
          </a:bodyPr>
          <a:lstStyle/>
          <a:p>
            <a:r>
              <a:rPr lang="en-US" sz="2400" dirty="0">
                <a:solidFill>
                  <a:schemeClr val="accent1">
                    <a:lumMod val="50000"/>
                  </a:schemeClr>
                </a:solidFill>
              </a:rPr>
              <a:t>These can function as a bundle checklist to guide this toolkit’s implementation</a:t>
            </a:r>
          </a:p>
        </p:txBody>
      </p:sp>
      <p:sp>
        <p:nvSpPr>
          <p:cNvPr id="2" name="Rectangle 1">
            <a:extLst>
              <a:ext uri="{FF2B5EF4-FFF2-40B4-BE49-F238E27FC236}">
                <a16:creationId xmlns:a16="http://schemas.microsoft.com/office/drawing/2014/main" id="{41CF8912-8D2B-F84C-B6FD-3F86A9FD7F4C}"/>
              </a:ext>
            </a:extLst>
          </p:cNvPr>
          <p:cNvSpPr/>
          <p:nvPr/>
        </p:nvSpPr>
        <p:spPr>
          <a:xfrm>
            <a:off x="7239000" y="5105400"/>
            <a:ext cx="3691026" cy="707886"/>
          </a:xfrm>
          <a:prstGeom prst="rect">
            <a:avLst/>
          </a:prstGeom>
          <a:solidFill>
            <a:srgbClr val="FFEDD1"/>
          </a:solidFill>
          <a:ln w="28575">
            <a:solidFill>
              <a:srgbClr val="FF9932"/>
            </a:solidFill>
          </a:ln>
        </p:spPr>
        <p:txBody>
          <a:bodyPr wrap="square">
            <a:spAutoFit/>
          </a:bodyPr>
          <a:lstStyle/>
          <a:p>
            <a:r>
              <a:rPr lang="en-US" sz="2000" dirty="0">
                <a:solidFill>
                  <a:srgbClr val="CC6600"/>
                </a:solidFill>
                <a:hlinkClick r:id="rId3">
                  <a:extLst>
                    <a:ext uri="{A12FA001-AC4F-418D-AE19-62706E023703}">
                      <ahyp:hlinkClr xmlns:ahyp="http://schemas.microsoft.com/office/drawing/2018/hyperlinkcolor" val="tx"/>
                    </a:ext>
                  </a:extLst>
                </a:hlinkClick>
              </a:rPr>
              <a:t>TJC Standards for Maternal Safety</a:t>
            </a:r>
            <a:endParaRPr lang="en-US" sz="2000" dirty="0">
              <a:solidFill>
                <a:srgbClr val="CC6600"/>
              </a:solidFill>
            </a:endParaRPr>
          </a:p>
        </p:txBody>
      </p:sp>
    </p:spTree>
    <p:extLst>
      <p:ext uri="{BB962C8B-B14F-4D97-AF65-F5344CB8AC3E}">
        <p14:creationId xmlns:p14="http://schemas.microsoft.com/office/powerpoint/2010/main" val="409349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65622-EE3E-EE4C-9207-033244B85129}"/>
              </a:ext>
            </a:extLst>
          </p:cNvPr>
          <p:cNvSpPr txBox="1"/>
          <p:nvPr/>
        </p:nvSpPr>
        <p:spPr>
          <a:xfrm>
            <a:off x="685800" y="1330620"/>
            <a:ext cx="10439400" cy="5339923"/>
          </a:xfrm>
          <a:prstGeom prst="rect">
            <a:avLst/>
          </a:prstGeom>
          <a:noFill/>
        </p:spPr>
        <p:txBody>
          <a:bodyPr wrap="square" rtlCol="0">
            <a:spAutoFit/>
          </a:bodyPr>
          <a:lstStyle/>
          <a:p>
            <a:pPr marL="457200" indent="-457200" algn="l">
              <a:lnSpc>
                <a:spcPct val="100000"/>
              </a:lnSpc>
              <a:spcBef>
                <a:spcPts val="600"/>
              </a:spcBef>
              <a:spcAft>
                <a:spcPts val="600"/>
              </a:spcAft>
              <a:buClr>
                <a:srgbClr val="FF9933"/>
              </a:buClr>
              <a:buSzPct val="100000"/>
              <a:buFont typeface="Wingdings" pitchFamily="2" charset="2"/>
              <a:buChar char="§"/>
            </a:pPr>
            <a:r>
              <a:rPr lang="en-US" sz="3200" dirty="0"/>
              <a:t>You are welcome to use any of the slides provided for educational purposes</a:t>
            </a:r>
            <a:endParaRPr lang="en-US" sz="3200" dirty="0">
              <a:cs typeface="Calibri Light"/>
            </a:endParaRPr>
          </a:p>
          <a:p>
            <a:pPr marL="457200" indent="-457200" algn="l">
              <a:lnSpc>
                <a:spcPct val="100000"/>
              </a:lnSpc>
              <a:spcBef>
                <a:spcPts val="600"/>
              </a:spcBef>
              <a:spcAft>
                <a:spcPts val="600"/>
              </a:spcAft>
              <a:buClr>
                <a:srgbClr val="FF9933"/>
              </a:buClr>
              <a:buSzPct val="100000"/>
              <a:buFont typeface="Wingdings" pitchFamily="2" charset="2"/>
              <a:buChar char="§"/>
            </a:pPr>
            <a:r>
              <a:rPr lang="en-US" sz="3200" dirty="0"/>
              <a:t>If you modify or add a slide, please substitute your institutional logo and </a:t>
            </a:r>
            <a:r>
              <a:rPr lang="en-US" sz="3200" i="1" dirty="0"/>
              <a:t>do not use </a:t>
            </a:r>
            <a:r>
              <a:rPr lang="en-US" sz="3200" dirty="0"/>
              <a:t>the CMQCC logos</a:t>
            </a:r>
            <a:endParaRPr lang="en-US" sz="3200" dirty="0">
              <a:cs typeface="Calibri Light"/>
            </a:endParaRPr>
          </a:p>
          <a:p>
            <a:pPr marL="457200" indent="-457200" algn="l">
              <a:lnSpc>
                <a:spcPct val="100000"/>
              </a:lnSpc>
              <a:spcBef>
                <a:spcPts val="600"/>
              </a:spcBef>
              <a:spcAft>
                <a:spcPts val="600"/>
              </a:spcAft>
              <a:buClr>
                <a:srgbClr val="FF9933"/>
              </a:buClr>
              <a:buSzPct val="100000"/>
              <a:buFont typeface="Wingdings" pitchFamily="2" charset="2"/>
              <a:buChar char="§"/>
            </a:pPr>
            <a:r>
              <a:rPr lang="en-US" sz="3200" dirty="0"/>
              <a:t>We welcome your feedback and recommendations for improving the slide set</a:t>
            </a:r>
          </a:p>
          <a:p>
            <a:pPr marL="457200" indent="-457200" algn="l">
              <a:lnSpc>
                <a:spcPct val="100000"/>
              </a:lnSpc>
              <a:spcBef>
                <a:spcPts val="600"/>
              </a:spcBef>
              <a:spcAft>
                <a:spcPts val="600"/>
              </a:spcAft>
              <a:buClr>
                <a:srgbClr val="FF9933"/>
              </a:buClr>
              <a:buSzPct val="100000"/>
              <a:buFont typeface="Wingdings" pitchFamily="2" charset="2"/>
              <a:buChar char="§"/>
            </a:pPr>
            <a:r>
              <a:rPr lang="en-US" sz="3200" dirty="0">
                <a:cs typeface="Calibri Light"/>
              </a:rPr>
              <a:t>This deck includes screen captures of sample algorithms, a case study, and additional slides appropriate for use to certain audiences. </a:t>
            </a:r>
          </a:p>
          <a:p>
            <a:pPr algn="l"/>
            <a:endParaRPr lang="en-US" dirty="0"/>
          </a:p>
        </p:txBody>
      </p:sp>
      <p:sp>
        <p:nvSpPr>
          <p:cNvPr id="3" name="TextBox 2">
            <a:extLst>
              <a:ext uri="{FF2B5EF4-FFF2-40B4-BE49-F238E27FC236}">
                <a16:creationId xmlns:a16="http://schemas.microsoft.com/office/drawing/2014/main" id="{E7304AA8-B906-E440-9CCD-5518AE7621E8}"/>
              </a:ext>
            </a:extLst>
          </p:cNvPr>
          <p:cNvSpPr txBox="1"/>
          <p:nvPr/>
        </p:nvSpPr>
        <p:spPr>
          <a:xfrm>
            <a:off x="685800" y="684289"/>
            <a:ext cx="10820400" cy="646331"/>
          </a:xfrm>
          <a:prstGeom prst="rect">
            <a:avLst/>
          </a:prstGeom>
          <a:noFill/>
        </p:spPr>
        <p:txBody>
          <a:bodyPr wrap="square" lIns="91440" tIns="45720" rIns="91440" bIns="45720" rtlCol="0" anchor="t">
            <a:spAutoFit/>
          </a:bodyPr>
          <a:lstStyle/>
          <a:p>
            <a:pPr algn="l"/>
            <a:r>
              <a:rPr lang="en-US" sz="3600" dirty="0">
                <a:latin typeface="Arial" panose="020B0604020202020204" pitchFamily="34" charset="0"/>
                <a:ea typeface="ＭＳ Ｐゴシック"/>
                <a:cs typeface="Arial" panose="020B0604020202020204" pitchFamily="34" charset="0"/>
              </a:rPr>
              <a:t>Instructions</a:t>
            </a:r>
          </a:p>
        </p:txBody>
      </p:sp>
    </p:spTree>
    <p:extLst>
      <p:ext uri="{BB962C8B-B14F-4D97-AF65-F5344CB8AC3E}">
        <p14:creationId xmlns:p14="http://schemas.microsoft.com/office/powerpoint/2010/main" val="97383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4089-AB7D-0647-92FA-3E1EECF70D0A}"/>
              </a:ext>
            </a:extLst>
          </p:cNvPr>
          <p:cNvSpPr>
            <a:spLocks noGrp="1"/>
          </p:cNvSpPr>
          <p:nvPr>
            <p:ph type="title"/>
          </p:nvPr>
        </p:nvSpPr>
        <p:spPr>
          <a:xfrm>
            <a:off x="609600" y="533400"/>
            <a:ext cx="10363200" cy="914400"/>
          </a:xfrm>
        </p:spPr>
        <p:txBody>
          <a:bodyPr>
            <a:normAutofit/>
          </a:bodyPr>
          <a:lstStyle/>
          <a:p>
            <a:r>
              <a:rPr lang="en-US" dirty="0"/>
              <a:t>Implementation is not a ‘one-size fits all’ endeavor</a:t>
            </a:r>
          </a:p>
        </p:txBody>
      </p:sp>
      <p:sp>
        <p:nvSpPr>
          <p:cNvPr id="3" name="Content Placeholder 2">
            <a:extLst>
              <a:ext uri="{FF2B5EF4-FFF2-40B4-BE49-F238E27FC236}">
                <a16:creationId xmlns:a16="http://schemas.microsoft.com/office/drawing/2014/main" id="{66AEE4EB-9B6A-584C-AD09-BD2AC1076282}"/>
              </a:ext>
            </a:extLst>
          </p:cNvPr>
          <p:cNvSpPr>
            <a:spLocks noGrp="1"/>
          </p:cNvSpPr>
          <p:nvPr>
            <p:ph idx="1"/>
          </p:nvPr>
        </p:nvSpPr>
        <p:spPr>
          <a:xfrm>
            <a:off x="609600" y="1479176"/>
            <a:ext cx="10972800" cy="4715838"/>
          </a:xfrm>
        </p:spPr>
        <p:txBody>
          <a:bodyPr/>
          <a:lstStyle/>
          <a:p>
            <a:pPr>
              <a:spcBef>
                <a:spcPts val="600"/>
              </a:spcBef>
              <a:spcAft>
                <a:spcPts val="600"/>
              </a:spcAft>
              <a:buClr>
                <a:srgbClr val="FF9932"/>
              </a:buClr>
              <a:buSzPct val="110000"/>
              <a:buFont typeface="Wingdings" pitchFamily="2" charset="2"/>
              <a:buChar char="§"/>
            </a:pPr>
            <a:r>
              <a:rPr lang="en-US" sz="2800" dirty="0">
                <a:latin typeface="+mn-lt"/>
              </a:rPr>
              <a:t>Perinatal quality, safety, and performance improvement is a continuous and adaptive process</a:t>
            </a:r>
          </a:p>
          <a:p>
            <a:pPr>
              <a:spcBef>
                <a:spcPts val="600"/>
              </a:spcBef>
              <a:spcAft>
                <a:spcPts val="600"/>
              </a:spcAft>
              <a:buClr>
                <a:srgbClr val="FF9932"/>
              </a:buClr>
              <a:buSzPct val="110000"/>
              <a:buFont typeface="Wingdings" pitchFamily="2" charset="2"/>
              <a:buChar char="§"/>
            </a:pPr>
            <a:r>
              <a:rPr lang="en-US" sz="2800" dirty="0">
                <a:latin typeface="+mn-lt"/>
              </a:rPr>
              <a:t>Identify and optimize existing data resources such as internal/external databases or dashboards, data reports, patient safety incident reporting systems and department review workflows</a:t>
            </a:r>
          </a:p>
          <a:p>
            <a:pPr lvl="0">
              <a:spcBef>
                <a:spcPts val="600"/>
              </a:spcBef>
              <a:spcAft>
                <a:spcPts val="600"/>
              </a:spcAft>
              <a:buClr>
                <a:srgbClr val="FF9932"/>
              </a:buClr>
              <a:buSzPct val="110000"/>
              <a:buFont typeface="Wingdings" pitchFamily="2" charset="2"/>
              <a:buChar char="§"/>
            </a:pPr>
            <a:r>
              <a:rPr lang="en-US" sz="2800" dirty="0">
                <a:latin typeface="+mn-lt"/>
              </a:rPr>
              <a:t>Development of a data monitoring and communication plan that clarifies what measures to track, trend, and monitor; and where they need to be reported to align with regulatory and system goals is key</a:t>
            </a:r>
          </a:p>
        </p:txBody>
      </p:sp>
    </p:spTree>
    <p:extLst>
      <p:ext uri="{BB962C8B-B14F-4D97-AF65-F5344CB8AC3E}">
        <p14:creationId xmlns:p14="http://schemas.microsoft.com/office/powerpoint/2010/main" val="2978198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F95D-BFB6-B545-AD66-359F98258CB6}"/>
              </a:ext>
            </a:extLst>
          </p:cNvPr>
          <p:cNvSpPr>
            <a:spLocks noGrp="1"/>
          </p:cNvSpPr>
          <p:nvPr>
            <p:ph type="title"/>
          </p:nvPr>
        </p:nvSpPr>
        <p:spPr>
          <a:xfrm>
            <a:off x="609600" y="533400"/>
            <a:ext cx="10363200" cy="914400"/>
          </a:xfrm>
        </p:spPr>
        <p:txBody>
          <a:bodyPr>
            <a:normAutofit fontScale="90000"/>
          </a:bodyPr>
          <a:lstStyle/>
          <a:p>
            <a:br>
              <a:rPr lang="en-US" dirty="0"/>
            </a:br>
            <a:br>
              <a:rPr lang="en-US" dirty="0"/>
            </a:br>
            <a:r>
              <a:rPr lang="en-US" dirty="0"/>
              <a:t>Equity and Targeting Racial Disparities as Top Priorities for Quality Improvement in the Management of HDP</a:t>
            </a:r>
            <a:br>
              <a:rPr lang="en-US" dirty="0"/>
            </a:br>
            <a:endParaRPr lang="en-US" dirty="0"/>
          </a:p>
        </p:txBody>
      </p:sp>
      <p:sp>
        <p:nvSpPr>
          <p:cNvPr id="3" name="Content Placeholder 2">
            <a:extLst>
              <a:ext uri="{FF2B5EF4-FFF2-40B4-BE49-F238E27FC236}">
                <a16:creationId xmlns:a16="http://schemas.microsoft.com/office/drawing/2014/main" id="{C5735080-2BB9-1B4F-A84C-39AD225ECCCB}"/>
              </a:ext>
            </a:extLst>
          </p:cNvPr>
          <p:cNvSpPr>
            <a:spLocks noGrp="1"/>
          </p:cNvSpPr>
          <p:nvPr>
            <p:ph idx="1"/>
          </p:nvPr>
        </p:nvSpPr>
        <p:spPr>
          <a:xfrm>
            <a:off x="2819400" y="1858441"/>
            <a:ext cx="8763000" cy="2362200"/>
          </a:xfrm>
        </p:spPr>
        <p:txBody>
          <a:bodyPr/>
          <a:lstStyle/>
          <a:p>
            <a:pPr>
              <a:spcBef>
                <a:spcPts val="600"/>
              </a:spcBef>
              <a:spcAft>
                <a:spcPts val="600"/>
              </a:spcAft>
            </a:pPr>
            <a:r>
              <a:rPr lang="en-US" sz="2000" dirty="0"/>
              <a:t>Foster individual, organizational and professional accountability</a:t>
            </a:r>
          </a:p>
          <a:p>
            <a:pPr>
              <a:spcBef>
                <a:spcPts val="600"/>
              </a:spcBef>
              <a:spcAft>
                <a:spcPts val="600"/>
              </a:spcAft>
            </a:pPr>
            <a:r>
              <a:rPr lang="en-US" sz="2000" dirty="0"/>
              <a:t>Ensure that the patient, her family and the clinicians caring for her are well supported especially in the face of biases such as structural or interpersonal racism</a:t>
            </a:r>
          </a:p>
          <a:p>
            <a:pPr>
              <a:spcBef>
                <a:spcPts val="600"/>
              </a:spcBef>
              <a:spcAft>
                <a:spcPts val="600"/>
              </a:spcAft>
            </a:pPr>
            <a:r>
              <a:rPr lang="en-US" sz="2000" dirty="0"/>
              <a:t>Hospital leaders should demonstrate an openness to feedback and reporting of concerning situations</a:t>
            </a:r>
          </a:p>
          <a:p>
            <a:pPr>
              <a:spcBef>
                <a:spcPts val="600"/>
              </a:spcBef>
              <a:spcAft>
                <a:spcPts val="600"/>
              </a:spcAft>
            </a:pPr>
            <a:r>
              <a:rPr lang="en-US" sz="2000" dirty="0"/>
              <a:t>Many institutions have well-developed approaches for addressing potential sources of conflict, including communication tools and team training</a:t>
            </a:r>
          </a:p>
          <a:p>
            <a:pPr>
              <a:spcBef>
                <a:spcPts val="600"/>
              </a:spcBef>
              <a:spcAft>
                <a:spcPts val="600"/>
              </a:spcAft>
            </a:pPr>
            <a:r>
              <a:rPr lang="en-US" sz="2000" dirty="0"/>
              <a:t>Hospital leaders need to make equity and targeting racial disparities their top priorities for quality improvement, and ensure that clinicians are trained on implicit bias and interpersonal, institutional and systemic racism</a:t>
            </a:r>
          </a:p>
          <a:p>
            <a:endParaRPr lang="en-US" dirty="0"/>
          </a:p>
          <a:p>
            <a:endParaRPr lang="en-US" dirty="0"/>
          </a:p>
          <a:p>
            <a:endParaRPr lang="en-US" dirty="0"/>
          </a:p>
          <a:p>
            <a:pPr marL="0" indent="0">
              <a:buNone/>
            </a:pPr>
            <a:endParaRPr lang="en-US" dirty="0"/>
          </a:p>
        </p:txBody>
      </p:sp>
      <p:sp>
        <p:nvSpPr>
          <p:cNvPr id="4" name="TextBox 3">
            <a:extLst>
              <a:ext uri="{FF2B5EF4-FFF2-40B4-BE49-F238E27FC236}">
                <a16:creationId xmlns:a16="http://schemas.microsoft.com/office/drawing/2014/main" id="{100F2342-2C01-C548-B78D-F65C7DB8EB37}"/>
              </a:ext>
            </a:extLst>
          </p:cNvPr>
          <p:cNvSpPr txBox="1"/>
          <p:nvPr/>
        </p:nvSpPr>
        <p:spPr>
          <a:xfrm>
            <a:off x="609600" y="2690336"/>
            <a:ext cx="1862667" cy="1477328"/>
          </a:xfrm>
          <a:prstGeom prst="rect">
            <a:avLst/>
          </a:prstGeom>
          <a:solidFill>
            <a:srgbClr val="FFEDD1"/>
          </a:solidFill>
          <a:ln w="28575">
            <a:solidFill>
              <a:srgbClr val="FF9932"/>
            </a:solidFill>
          </a:ln>
        </p:spPr>
        <p:txBody>
          <a:bodyPr wrap="square" rtlCol="0">
            <a:spAutoFit/>
          </a:bodyPr>
          <a:lstStyle/>
          <a:p>
            <a:r>
              <a:rPr lang="en-US" dirty="0"/>
              <a:t>Please visit the </a:t>
            </a:r>
            <a:r>
              <a:rPr lang="en-US" dirty="0">
                <a:solidFill>
                  <a:srgbClr val="FF9932"/>
                </a:solidFill>
                <a:hlinkClick r:id="rId3">
                  <a:extLst>
                    <a:ext uri="{A12FA001-AC4F-418D-AE19-62706E023703}">
                      <ahyp:hlinkClr xmlns:ahyp="http://schemas.microsoft.com/office/drawing/2018/hyperlinkcolor" val="tx"/>
                    </a:ext>
                  </a:extLst>
                </a:hlinkClick>
              </a:rPr>
              <a:t>CMQCC Birth Equity Resources Webpage</a:t>
            </a:r>
            <a:endParaRPr lang="en-US" dirty="0">
              <a:solidFill>
                <a:srgbClr val="FF9932"/>
              </a:solidFill>
            </a:endParaRPr>
          </a:p>
        </p:txBody>
      </p:sp>
    </p:spTree>
    <p:extLst>
      <p:ext uri="{BB962C8B-B14F-4D97-AF65-F5344CB8AC3E}">
        <p14:creationId xmlns:p14="http://schemas.microsoft.com/office/powerpoint/2010/main" val="370967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C6E3-2DC4-394E-8E6B-E8090C5272D5}"/>
              </a:ext>
            </a:extLst>
          </p:cNvPr>
          <p:cNvSpPr>
            <a:spLocks noGrp="1"/>
          </p:cNvSpPr>
          <p:nvPr>
            <p:ph type="title"/>
          </p:nvPr>
        </p:nvSpPr>
        <p:spPr/>
        <p:txBody>
          <a:bodyPr>
            <a:normAutofit/>
          </a:bodyPr>
          <a:lstStyle/>
          <a:p>
            <a:r>
              <a:rPr lang="en-US" sz="4400" dirty="0">
                <a:latin typeface="+mj-lt"/>
              </a:rPr>
              <a:t>Recognition</a:t>
            </a:r>
          </a:p>
        </p:txBody>
      </p:sp>
      <p:sp>
        <p:nvSpPr>
          <p:cNvPr id="4" name="Text Placeholder 3">
            <a:extLst>
              <a:ext uri="{FF2B5EF4-FFF2-40B4-BE49-F238E27FC236}">
                <a16:creationId xmlns:a16="http://schemas.microsoft.com/office/drawing/2014/main" id="{327F46CD-C923-014E-914E-6F60DE2C97CB}"/>
              </a:ext>
            </a:extLst>
          </p:cNvPr>
          <p:cNvSpPr>
            <a:spLocks noGrp="1"/>
          </p:cNvSpPr>
          <p:nvPr>
            <p:ph idx="4294967295"/>
          </p:nvPr>
        </p:nvSpPr>
        <p:spPr>
          <a:xfrm>
            <a:off x="7022565" y="1332186"/>
            <a:ext cx="4911300" cy="4193628"/>
          </a:xfrm>
        </p:spPr>
        <p:txBody>
          <a:bodyPr/>
          <a:lstStyle/>
          <a:p>
            <a:pPr>
              <a:buClr>
                <a:srgbClr val="FF9932"/>
              </a:buClr>
              <a:buSzPct val="80000"/>
              <a:buFont typeface="Webdings" panose="05030102010509060703" pitchFamily="18" charset="2"/>
              <a:buChar char="4"/>
            </a:pPr>
            <a:r>
              <a:rPr lang="en-US" sz="3600" dirty="0"/>
              <a:t>Accurate Blood Pressure Measurement</a:t>
            </a:r>
          </a:p>
          <a:p>
            <a:pPr>
              <a:buClr>
                <a:srgbClr val="FF9932"/>
              </a:buClr>
              <a:buSzPct val="80000"/>
              <a:buFont typeface="Webdings" panose="05030102010509060703" pitchFamily="18" charset="2"/>
              <a:buChar char="4"/>
            </a:pPr>
            <a:r>
              <a:rPr lang="en-US" sz="3600" dirty="0"/>
              <a:t>Diagnostic Updates</a:t>
            </a:r>
          </a:p>
        </p:txBody>
      </p:sp>
      <p:pic>
        <p:nvPicPr>
          <p:cNvPr id="7" name="Picture Placeholder 6" descr="A picture containing person, person, indoor&#10;&#10;Description automatically generated">
            <a:extLst>
              <a:ext uri="{FF2B5EF4-FFF2-40B4-BE49-F238E27FC236}">
                <a16:creationId xmlns:a16="http://schemas.microsoft.com/office/drawing/2014/main" id="{70B2B4B5-BCD4-CC4D-A7CE-90553E7C37B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a:fillRect/>
          </a:stretch>
        </p:blipFill>
        <p:spPr>
          <a:xfrm>
            <a:off x="362271" y="533400"/>
            <a:ext cx="6606088" cy="2774731"/>
          </a:xfrm>
        </p:spPr>
      </p:pic>
    </p:spTree>
    <p:extLst>
      <p:ext uri="{BB962C8B-B14F-4D97-AF65-F5344CB8AC3E}">
        <p14:creationId xmlns:p14="http://schemas.microsoft.com/office/powerpoint/2010/main" val="2308837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5C2B-80AE-254B-89E1-56D6B23615D5}"/>
              </a:ext>
            </a:extLst>
          </p:cNvPr>
          <p:cNvSpPr>
            <a:spLocks noGrp="1"/>
          </p:cNvSpPr>
          <p:nvPr>
            <p:ph type="title"/>
          </p:nvPr>
        </p:nvSpPr>
        <p:spPr/>
        <p:txBody>
          <a:bodyPr>
            <a:normAutofit/>
          </a:bodyPr>
          <a:lstStyle/>
          <a:p>
            <a:r>
              <a:rPr lang="en-US" dirty="0"/>
              <a:t>Accurate Blood Pressure Measurement</a:t>
            </a:r>
          </a:p>
        </p:txBody>
      </p:sp>
      <p:sp>
        <p:nvSpPr>
          <p:cNvPr id="3" name="Content Placeholder 2">
            <a:extLst>
              <a:ext uri="{FF2B5EF4-FFF2-40B4-BE49-F238E27FC236}">
                <a16:creationId xmlns:a16="http://schemas.microsoft.com/office/drawing/2014/main" id="{0602D2B8-0EB7-6F4C-BD56-56B7E08AC41A}"/>
              </a:ext>
            </a:extLst>
          </p:cNvPr>
          <p:cNvSpPr>
            <a:spLocks noGrp="1"/>
          </p:cNvSpPr>
          <p:nvPr>
            <p:ph idx="1"/>
          </p:nvPr>
        </p:nvSpPr>
        <p:spPr>
          <a:xfrm>
            <a:off x="609600" y="1981200"/>
            <a:ext cx="7620000" cy="3886200"/>
          </a:xfrm>
        </p:spPr>
        <p:txBody>
          <a:bodyPr/>
          <a:lstStyle/>
          <a:p>
            <a:r>
              <a:rPr lang="en-US" sz="2400" dirty="0"/>
              <a:t>Accurate blood pressure (BP) measurement is essential to guide management decisions in order to avoid over- or under-treatment leading to adverse outcomes. </a:t>
            </a:r>
          </a:p>
          <a:p>
            <a:r>
              <a:rPr lang="en-US" sz="2400" dirty="0"/>
              <a:t>Minimize factors that decrease the accuracy of BP measurements, and be consistent: same arm, same position, and correct cuff size. </a:t>
            </a:r>
          </a:p>
          <a:p>
            <a:r>
              <a:rPr lang="en-US" sz="2400" dirty="0"/>
              <a:t>A severe-range BP obtained with an automated BP device should be validated with a manual measurement for accuracy. </a:t>
            </a:r>
          </a:p>
          <a:p>
            <a:r>
              <a:rPr lang="en-US" sz="2400" dirty="0"/>
              <a:t>Evaluate BP trends vs. isolated values</a:t>
            </a:r>
            <a:r>
              <a:rPr lang="en-US" sz="2000" dirty="0"/>
              <a:t>. </a:t>
            </a:r>
          </a:p>
        </p:txBody>
      </p:sp>
      <p:graphicFrame>
        <p:nvGraphicFramePr>
          <p:cNvPr id="4" name="Table 4">
            <a:extLst>
              <a:ext uri="{FF2B5EF4-FFF2-40B4-BE49-F238E27FC236}">
                <a16:creationId xmlns:a16="http://schemas.microsoft.com/office/drawing/2014/main" id="{FA65F982-C912-A24F-8D5D-7209B19C3AED}"/>
              </a:ext>
            </a:extLst>
          </p:cNvPr>
          <p:cNvGraphicFramePr>
            <a:graphicFrameLocks noGrp="1"/>
          </p:cNvGraphicFramePr>
          <p:nvPr>
            <p:extLst>
              <p:ext uri="{D42A27DB-BD31-4B8C-83A1-F6EECF244321}">
                <p14:modId xmlns:p14="http://schemas.microsoft.com/office/powerpoint/2010/main" val="108580644"/>
              </p:ext>
            </p:extLst>
          </p:nvPr>
        </p:nvGraphicFramePr>
        <p:xfrm>
          <a:off x="8458200" y="1978660"/>
          <a:ext cx="2743200" cy="38709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05795720"/>
                    </a:ext>
                  </a:extLst>
                </a:gridCol>
              </a:tblGrid>
              <a:tr h="457200">
                <a:tc>
                  <a:txBody>
                    <a:bodyPr/>
                    <a:lstStyle/>
                    <a:p>
                      <a:pPr marL="457200" indent="-457200" algn="l"/>
                      <a:r>
                        <a:rPr lang="en-US" sz="2800" b="1" dirty="0">
                          <a:solidFill>
                            <a:schemeClr val="tx1"/>
                          </a:solidFill>
                          <a:effectLst/>
                          <a:latin typeface="Helvetica" pitchFamily="2" charset="0"/>
                        </a:rPr>
                        <a:t>Steps </a:t>
                      </a:r>
                      <a:endParaRPr lang="en-US" sz="2800" dirty="0">
                        <a:solidFill>
                          <a:schemeClr val="tx1"/>
                        </a:solidFill>
                        <a:effectLst/>
                        <a:latin typeface="Helvetica" pitchFamily="2"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780508"/>
                  </a:ext>
                </a:extLst>
              </a:tr>
              <a:tr h="457200">
                <a:tc>
                  <a:txBody>
                    <a:bodyPr/>
                    <a:lstStyle/>
                    <a:p>
                      <a:pPr marL="365760" indent="-457200"/>
                      <a:r>
                        <a:rPr lang="en-US" sz="2800" dirty="0">
                          <a:solidFill>
                            <a:schemeClr val="tx1"/>
                          </a:solidFill>
                          <a:effectLst/>
                          <a:latin typeface="Calibri" panose="020F0502020204030204" pitchFamily="34" charset="0"/>
                        </a:rPr>
                        <a:t>1. Prepare equipment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979247"/>
                  </a:ext>
                </a:extLst>
              </a:tr>
              <a:tr h="457200">
                <a:tc>
                  <a:txBody>
                    <a:bodyPr/>
                    <a:lstStyle/>
                    <a:p>
                      <a:pPr marL="365760" indent="-457200"/>
                      <a:r>
                        <a:rPr lang="en-US" sz="2800" dirty="0">
                          <a:solidFill>
                            <a:schemeClr val="tx1"/>
                          </a:solidFill>
                          <a:effectLst/>
                          <a:latin typeface="Calibri" panose="020F0502020204030204" pitchFamily="34" charset="0"/>
                        </a:rPr>
                        <a:t>2. Prepare the patient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669350"/>
                  </a:ext>
                </a:extLst>
              </a:tr>
              <a:tr h="457200">
                <a:tc>
                  <a:txBody>
                    <a:bodyPr/>
                    <a:lstStyle/>
                    <a:p>
                      <a:pPr marL="365760" indent="-457200"/>
                      <a:r>
                        <a:rPr lang="en-US" sz="2800" dirty="0">
                          <a:solidFill>
                            <a:schemeClr val="tx1"/>
                          </a:solidFill>
                          <a:effectLst/>
                          <a:latin typeface="Calibri" panose="020F0502020204030204" pitchFamily="34" charset="0"/>
                        </a:rPr>
                        <a:t>3. Take measurement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1661"/>
                  </a:ext>
                </a:extLst>
              </a:tr>
              <a:tr h="457200">
                <a:tc>
                  <a:txBody>
                    <a:bodyPr/>
                    <a:lstStyle/>
                    <a:p>
                      <a:pPr marL="365760" indent="-457200"/>
                      <a:r>
                        <a:rPr lang="en-US" sz="2800" dirty="0">
                          <a:solidFill>
                            <a:schemeClr val="tx1"/>
                          </a:solidFill>
                          <a:effectLst/>
                          <a:latin typeface="Calibri" panose="020F0502020204030204" pitchFamily="34" charset="0"/>
                        </a:rPr>
                        <a:t>4. Record measurement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928063"/>
                  </a:ext>
                </a:extLst>
              </a:tr>
            </a:tbl>
          </a:graphicData>
        </a:graphic>
      </p:graphicFrame>
    </p:spTree>
    <p:extLst>
      <p:ext uri="{BB962C8B-B14F-4D97-AF65-F5344CB8AC3E}">
        <p14:creationId xmlns:p14="http://schemas.microsoft.com/office/powerpoint/2010/main" val="2823795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2242-E1AA-D14E-8756-BB23BF410284}"/>
              </a:ext>
            </a:extLst>
          </p:cNvPr>
          <p:cNvSpPr>
            <a:spLocks noGrp="1"/>
          </p:cNvSpPr>
          <p:nvPr>
            <p:ph type="title"/>
          </p:nvPr>
        </p:nvSpPr>
        <p:spPr>
          <a:xfrm>
            <a:off x="403560" y="636195"/>
            <a:ext cx="10363200" cy="914400"/>
          </a:xfrm>
        </p:spPr>
        <p:txBody>
          <a:bodyPr>
            <a:noAutofit/>
          </a:bodyPr>
          <a:lstStyle/>
          <a:p>
            <a:r>
              <a:rPr lang="en-US" dirty="0"/>
              <a:t>Quality Improvement Opportunities to Improve Recognition of HDP</a:t>
            </a:r>
          </a:p>
        </p:txBody>
      </p:sp>
      <p:graphicFrame>
        <p:nvGraphicFramePr>
          <p:cNvPr id="9" name="Table 8">
            <a:extLst>
              <a:ext uri="{FF2B5EF4-FFF2-40B4-BE49-F238E27FC236}">
                <a16:creationId xmlns:a16="http://schemas.microsoft.com/office/drawing/2014/main" id="{4E5C6DF3-EAE4-374A-AB0D-7FFB38D0ADD8}"/>
              </a:ext>
            </a:extLst>
          </p:cNvPr>
          <p:cNvGraphicFramePr>
            <a:graphicFrameLocks noGrp="1"/>
          </p:cNvGraphicFramePr>
          <p:nvPr>
            <p:extLst>
              <p:ext uri="{D42A27DB-BD31-4B8C-83A1-F6EECF244321}">
                <p14:modId xmlns:p14="http://schemas.microsoft.com/office/powerpoint/2010/main" val="3462104247"/>
              </p:ext>
            </p:extLst>
          </p:nvPr>
        </p:nvGraphicFramePr>
        <p:xfrm>
          <a:off x="1003780" y="1689904"/>
          <a:ext cx="10107916" cy="4444679"/>
        </p:xfrm>
        <a:graphic>
          <a:graphicData uri="http://schemas.openxmlformats.org/drawingml/2006/table">
            <a:tbl>
              <a:tblPr firstRow="1" firstCol="1" bandRow="1">
                <a:tableStyleId>{10A1B5D5-9B99-4C35-A422-299274C87663}</a:tableStyleId>
              </a:tblPr>
              <a:tblGrid>
                <a:gridCol w="5053958">
                  <a:extLst>
                    <a:ext uri="{9D8B030D-6E8A-4147-A177-3AD203B41FA5}">
                      <a16:colId xmlns:a16="http://schemas.microsoft.com/office/drawing/2014/main" val="3945911287"/>
                    </a:ext>
                  </a:extLst>
                </a:gridCol>
                <a:gridCol w="5053958">
                  <a:extLst>
                    <a:ext uri="{9D8B030D-6E8A-4147-A177-3AD203B41FA5}">
                      <a16:colId xmlns:a16="http://schemas.microsoft.com/office/drawing/2014/main" val="995086705"/>
                    </a:ext>
                  </a:extLst>
                </a:gridCol>
              </a:tblGrid>
              <a:tr h="476925">
                <a:tc gridSpan="2">
                  <a:txBody>
                    <a:bodyPr/>
                    <a:lstStyle/>
                    <a:p>
                      <a:pPr marL="0" marR="0" algn="ctr">
                        <a:lnSpc>
                          <a:spcPct val="115000"/>
                        </a:lnSpc>
                        <a:spcBef>
                          <a:spcPts val="0"/>
                        </a:spcBef>
                        <a:spcAft>
                          <a:spcPts val="0"/>
                        </a:spcAft>
                      </a:pPr>
                      <a:r>
                        <a:rPr lang="en-US" sz="2000" b="1" dirty="0">
                          <a:solidFill>
                            <a:schemeClr val="tx1"/>
                          </a:solidFill>
                          <a:effectLst/>
                        </a:rPr>
                        <a:t>Recognition: Missed Symptoms or Misdiagnosed</a:t>
                      </a:r>
                      <a:endParaRPr lang="en-US" sz="2000" b="1"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348277083"/>
                  </a:ext>
                </a:extLst>
              </a:tr>
              <a:tr h="319892">
                <a:tc>
                  <a:txBody>
                    <a:bodyPr/>
                    <a:lstStyle/>
                    <a:p>
                      <a:pPr marL="0" marR="0" algn="ctr">
                        <a:lnSpc>
                          <a:spcPct val="115000"/>
                        </a:lnSpc>
                        <a:spcBef>
                          <a:spcPts val="0"/>
                        </a:spcBef>
                        <a:spcAft>
                          <a:spcPts val="0"/>
                        </a:spcAft>
                      </a:pPr>
                      <a:r>
                        <a:rPr lang="en-US" sz="1800" b="1" dirty="0">
                          <a:solidFill>
                            <a:schemeClr val="accent1">
                              <a:lumMod val="50000"/>
                            </a:schemeClr>
                          </a:solidFill>
                          <a:effectLst/>
                        </a:rPr>
                        <a:t>Missed Symptoms: (didn't see it)</a:t>
                      </a:r>
                      <a:endParaRPr lang="en-US" sz="1800" b="1" i="1" dirty="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solidFill>
                            <a:schemeClr val="accent1">
                              <a:lumMod val="50000"/>
                            </a:schemeClr>
                          </a:solidFill>
                          <a:effectLst/>
                        </a:rPr>
                        <a:t>Misdiagnosed: (saw it as something else)</a:t>
                      </a:r>
                      <a:endParaRPr lang="en-US" sz="1800" b="1" i="1" dirty="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8782870"/>
                  </a:ext>
                </a:extLst>
              </a:tr>
              <a:tr h="3647862">
                <a:tc>
                  <a:txBody>
                    <a:bodyPr/>
                    <a:lstStyle/>
                    <a:p>
                      <a:pPr marL="342900" marR="0" lvl="0" indent="-230188">
                        <a:lnSpc>
                          <a:spcPct val="100000"/>
                        </a:lnSpc>
                        <a:spcBef>
                          <a:spcPts val="0"/>
                        </a:spcBef>
                        <a:spcAft>
                          <a:spcPts val="0"/>
                        </a:spcAft>
                        <a:buFont typeface="Arial" panose="020B0604020202020204" pitchFamily="34" charset="0"/>
                        <a:buChar char="•"/>
                      </a:pPr>
                      <a:r>
                        <a:rPr lang="en-US" sz="1800" dirty="0">
                          <a:effectLst/>
                        </a:rPr>
                        <a:t>Headache</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Elevated blood pressures</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Abnormal fetal heart rate tracings</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Blurred vision</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Low oxygen saturation</a:t>
                      </a:r>
                    </a:p>
                    <a:p>
                      <a:pPr marL="342900" marR="0" lvl="0" indent="-2301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rPr>
                        <a:t>Severe pain, epigastric pain, chest pain</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Altered behavior (confusion, combative)</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Tea colored urine, oliguria</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Bleeding, anemia, coagulopathy</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Cough, wheezing, shortness of breath</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Proteinuria</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Abnormal lab values</a:t>
                      </a:r>
                      <a:endParaRPr lang="en-US" sz="18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342900" marR="0" lvl="0" indent="-230188">
                        <a:lnSpc>
                          <a:spcPct val="100000"/>
                        </a:lnSpc>
                        <a:spcBef>
                          <a:spcPts val="0"/>
                        </a:spcBef>
                        <a:spcAft>
                          <a:spcPts val="0"/>
                        </a:spcAft>
                        <a:buFont typeface="Arial" panose="020B0604020202020204" pitchFamily="34" charset="0"/>
                        <a:buChar char="•"/>
                      </a:pPr>
                      <a:r>
                        <a:rPr lang="en-US" sz="1800" dirty="0">
                          <a:effectLst/>
                        </a:rPr>
                        <a:t>Seizure disorder</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Gallstones</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Chronic hypertension</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New onset asthma</a:t>
                      </a:r>
                    </a:p>
                    <a:p>
                      <a:pPr marL="342900" marR="0" lvl="0" indent="-230188">
                        <a:lnSpc>
                          <a:spcPct val="100000"/>
                        </a:lnSpc>
                        <a:spcBef>
                          <a:spcPts val="0"/>
                        </a:spcBef>
                        <a:spcAft>
                          <a:spcPts val="0"/>
                        </a:spcAft>
                        <a:buFont typeface="Arial" panose="020B0604020202020204" pitchFamily="34" charset="0"/>
                        <a:buChar char="•"/>
                      </a:pPr>
                      <a:r>
                        <a:rPr lang="en-US" sz="1800" dirty="0">
                          <a:effectLst/>
                        </a:rPr>
                        <a:t>Postpartum psychosis</a:t>
                      </a:r>
                    </a:p>
                    <a:p>
                      <a:pPr marL="0" marR="0">
                        <a:lnSpc>
                          <a:spcPct val="115000"/>
                        </a:lnSpc>
                        <a:spcBef>
                          <a:spcPts val="0"/>
                        </a:spcBef>
                        <a:spcAft>
                          <a:spcPts val="0"/>
                        </a:spcAft>
                      </a:pPr>
                      <a:r>
                        <a:rPr lang="en-US" sz="18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4743855"/>
                  </a:ext>
                </a:extLst>
              </a:tr>
            </a:tbl>
          </a:graphicData>
        </a:graphic>
      </p:graphicFrame>
      <p:sp>
        <p:nvSpPr>
          <p:cNvPr id="3" name="Rectangle 2">
            <a:extLst>
              <a:ext uri="{FF2B5EF4-FFF2-40B4-BE49-F238E27FC236}">
                <a16:creationId xmlns:a16="http://schemas.microsoft.com/office/drawing/2014/main" id="{5A346B93-741C-174E-BBB8-972739C11AE8}"/>
              </a:ext>
            </a:extLst>
          </p:cNvPr>
          <p:cNvSpPr/>
          <p:nvPr/>
        </p:nvSpPr>
        <p:spPr>
          <a:xfrm>
            <a:off x="993868" y="6220726"/>
            <a:ext cx="10837506" cy="276999"/>
          </a:xfrm>
          <a:prstGeom prst="rect">
            <a:avLst/>
          </a:prstGeom>
        </p:spPr>
        <p:txBody>
          <a:bodyPr wrap="square">
            <a:spAutoFit/>
          </a:bodyPr>
          <a:lstStyle/>
          <a:p>
            <a:pPr marR="0" algn="l">
              <a:spcBef>
                <a:spcPts val="0"/>
              </a:spcBef>
              <a:spcAft>
                <a:spcPts val="0"/>
              </a:spcAft>
              <a:tabLst>
                <a:tab pos="2743200" algn="ctr"/>
                <a:tab pos="5486400" algn="r"/>
              </a:tabLst>
            </a:pPr>
            <a:r>
              <a:rPr lang="en-US" sz="1200" dirty="0">
                <a:latin typeface="+mj-lt"/>
                <a:ea typeface="Times New Roman" panose="02020603050405020304" pitchFamily="18" charset="0"/>
                <a:cs typeface="Arial" panose="020B0604020202020204" pitchFamily="34" charset="0"/>
              </a:rPr>
              <a:t>Morton CH, et al. </a:t>
            </a:r>
            <a:r>
              <a:rPr lang="en-US" sz="1200" u="sng" dirty="0">
                <a:latin typeface="+mj-lt"/>
                <a:ea typeface="Times New Roman" panose="02020603050405020304" pitchFamily="18" charset="0"/>
                <a:cs typeface="Arial" panose="020B0604020202020204" pitchFamily="34" charset="0"/>
              </a:rPr>
              <a:t>Journal of Obstetric, Gynecologic and Neonatal Nursing</a:t>
            </a:r>
            <a:r>
              <a:rPr lang="en-US" sz="1200" dirty="0">
                <a:latin typeface="+mj-lt"/>
                <a:ea typeface="Times New Roman" panose="02020603050405020304" pitchFamily="18" charset="0"/>
                <a:cs typeface="Arial" panose="020B0604020202020204" pitchFamily="34" charset="0"/>
              </a:rPr>
              <a:t>. https://doi.org/10.1016/j.jogn.2019.02.008</a:t>
            </a:r>
          </a:p>
        </p:txBody>
      </p:sp>
    </p:spTree>
    <p:extLst>
      <p:ext uri="{BB962C8B-B14F-4D97-AF65-F5344CB8AC3E}">
        <p14:creationId xmlns:p14="http://schemas.microsoft.com/office/powerpoint/2010/main" val="2045860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F39074D-D08E-4875-9AAD-51B7A3B9C04D}"/>
              </a:ext>
            </a:extLst>
          </p:cNvPr>
          <p:cNvGraphicFramePr>
            <a:graphicFrameLocks/>
          </p:cNvGraphicFramePr>
          <p:nvPr/>
        </p:nvGraphicFramePr>
        <p:xfrm>
          <a:off x="163332" y="669434"/>
          <a:ext cx="6768004" cy="5390408"/>
        </p:xfrm>
        <a:graphic>
          <a:graphicData uri="http://schemas.openxmlformats.org/drawingml/2006/table">
            <a:tbl>
              <a:tblPr>
                <a:tableStyleId>{F5AB1C69-6EDB-4FF4-983F-18BD219EF322}</a:tableStyleId>
              </a:tblPr>
              <a:tblGrid>
                <a:gridCol w="1863495">
                  <a:extLst>
                    <a:ext uri="{9D8B030D-6E8A-4147-A177-3AD203B41FA5}">
                      <a16:colId xmlns:a16="http://schemas.microsoft.com/office/drawing/2014/main" val="2834480064"/>
                    </a:ext>
                  </a:extLst>
                </a:gridCol>
                <a:gridCol w="1116281">
                  <a:extLst>
                    <a:ext uri="{9D8B030D-6E8A-4147-A177-3AD203B41FA5}">
                      <a16:colId xmlns:a16="http://schemas.microsoft.com/office/drawing/2014/main" val="2589613235"/>
                    </a:ext>
                  </a:extLst>
                </a:gridCol>
                <a:gridCol w="1805049">
                  <a:extLst>
                    <a:ext uri="{9D8B030D-6E8A-4147-A177-3AD203B41FA5}">
                      <a16:colId xmlns:a16="http://schemas.microsoft.com/office/drawing/2014/main" val="3093348126"/>
                    </a:ext>
                  </a:extLst>
                </a:gridCol>
                <a:gridCol w="1983179">
                  <a:extLst>
                    <a:ext uri="{9D8B030D-6E8A-4147-A177-3AD203B41FA5}">
                      <a16:colId xmlns:a16="http://schemas.microsoft.com/office/drawing/2014/main" val="3294806974"/>
                    </a:ext>
                  </a:extLst>
                </a:gridCol>
              </a:tblGrid>
              <a:tr h="578453">
                <a:tc gridSpan="2">
                  <a:txBody>
                    <a:bodyPr/>
                    <a:lstStyle/>
                    <a:p>
                      <a:r>
                        <a:rPr lang="en-US" sz="1400" b="1" dirty="0">
                          <a:solidFill>
                            <a:schemeClr val="bg1"/>
                          </a:solidFill>
                        </a:rPr>
                        <a:t>Physiological Parameters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solidFill>
                  </a:tcPr>
                </a:tc>
                <a:tc hMerge="1">
                  <a:txBody>
                    <a:bodyPr/>
                    <a:lstStyle/>
                    <a:p>
                      <a:endParaRPr lang="en-US" sz="14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(Yellow) Triggers</a:t>
                      </a:r>
                    </a:p>
                    <a:p>
                      <a:pPr algn="ctr"/>
                      <a:r>
                        <a:rPr lang="en-US" sz="1400" b="1" dirty="0">
                          <a:solidFill>
                            <a:schemeClr val="bg1"/>
                          </a:solidFill>
                        </a:rPr>
                        <a:t>(Two or more)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solidFill>
                  </a:tcPr>
                </a:tc>
                <a:tc>
                  <a:txBody>
                    <a:bodyPr/>
                    <a:lstStyle/>
                    <a:p>
                      <a:pPr marL="0" marR="0" lvl="0" indent="0" algn="ctr" rtl="0" eaLnBrk="1" fontAlgn="auto" latinLnBrk="0" hangingPunct="1">
                        <a:lnSpc>
                          <a:spcPct val="100000"/>
                        </a:lnSpc>
                        <a:spcBef>
                          <a:spcPts val="0"/>
                        </a:spcBef>
                        <a:spcAft>
                          <a:spcPts val="0"/>
                        </a:spcAft>
                        <a:buFontTx/>
                        <a:buNone/>
                      </a:pPr>
                      <a:r>
                        <a:rPr lang="en-US" sz="1400" b="1" dirty="0">
                          <a:solidFill>
                            <a:schemeClr val="bg1"/>
                          </a:solidFill>
                        </a:rPr>
                        <a:t>(Red) Triggers </a:t>
                      </a:r>
                    </a:p>
                    <a:p>
                      <a:pPr algn="ctr"/>
                      <a:r>
                        <a:rPr lang="en-US" sz="1400" b="1" dirty="0">
                          <a:solidFill>
                            <a:schemeClr val="bg1"/>
                          </a:solidFill>
                        </a:rPr>
                        <a:t>(One or more)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solidFill>
                  </a:tcPr>
                </a:tc>
                <a:extLst>
                  <a:ext uri="{0D108BD9-81ED-4DB2-BD59-A6C34878D82A}">
                    <a16:rowId xmlns:a16="http://schemas.microsoft.com/office/drawing/2014/main" val="652737997"/>
                  </a:ext>
                </a:extLst>
              </a:tr>
              <a:tr h="290234">
                <a:tc gridSpan="2">
                  <a:txBody>
                    <a:bodyPr/>
                    <a:lstStyle/>
                    <a:p>
                      <a:r>
                        <a:rPr lang="en-US" sz="1400" dirty="0">
                          <a:solidFill>
                            <a:srgbClr val="10587D"/>
                          </a:solidFill>
                        </a:rPr>
                        <a:t>Systolic BP, mm Hg (repeat in 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&lt; 90 or &gt; </a:t>
                      </a:r>
                      <a:r>
                        <a:rPr lang="en-US" sz="1400" b="1" dirty="0">
                          <a:solidFill>
                            <a:schemeClr val="tx1"/>
                          </a:solidFill>
                        </a:rPr>
                        <a:t>155* – 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marL="0" indent="0" algn="ctr">
                        <a:buFontTx/>
                        <a:buNone/>
                      </a:pPr>
                      <a:r>
                        <a:rPr lang="en-US" sz="1400" b="1" dirty="0"/>
                        <a:t>≥ 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952657173"/>
                  </a:ext>
                </a:extLst>
              </a:tr>
              <a:tr h="290234">
                <a:tc gridSpan="2">
                  <a:txBody>
                    <a:bodyPr/>
                    <a:lstStyle/>
                    <a:p>
                      <a:r>
                        <a:rPr lang="en-US" sz="1400" dirty="0">
                          <a:solidFill>
                            <a:srgbClr val="10587D"/>
                          </a:solidFill>
                        </a:rPr>
                        <a:t>Diastolic BP, mm Hg (repeat in 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105* - 109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marL="0" indent="0" algn="ctr">
                        <a:buFontTx/>
                        <a:buNone/>
                      </a:pPr>
                      <a:r>
                        <a:rPr lang="en-US" sz="1400" b="1" dirty="0"/>
                        <a:t>≥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3651036600"/>
                  </a:ext>
                </a:extLst>
              </a:tr>
              <a:tr h="290234">
                <a:tc gridSpan="2">
                  <a:txBody>
                    <a:bodyPr/>
                    <a:lstStyle/>
                    <a:p>
                      <a:r>
                        <a:rPr lang="en-US" sz="1400" dirty="0">
                          <a:solidFill>
                            <a:srgbClr val="10587D"/>
                          </a:solidFill>
                        </a:rPr>
                        <a:t>Mean Arterial Pressure: mm Hg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&lt; 65 or  &gt;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B2"/>
                    </a:solidFill>
                  </a:tcPr>
                </a:tc>
                <a:tc>
                  <a:txBody>
                    <a:bodyPr/>
                    <a:lstStyle/>
                    <a:p>
                      <a:pPr marL="0" indent="0" algn="ctr">
                        <a:buFontTx/>
                        <a:buNone/>
                      </a:pPr>
                      <a:r>
                        <a:rPr lang="en-US" sz="1400" b="1" dirty="0">
                          <a:solidFill>
                            <a:schemeClr val="tx1"/>
                          </a:solidFill>
                        </a:rPr>
                        <a:t>&lt; 55 or &gt; 120</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3201646507"/>
                  </a:ext>
                </a:extLst>
              </a:tr>
              <a:tr h="290234">
                <a:tc gridSpan="2">
                  <a:txBody>
                    <a:bodyPr/>
                    <a:lstStyle/>
                    <a:p>
                      <a:r>
                        <a:rPr lang="en-US" sz="1400" dirty="0">
                          <a:solidFill>
                            <a:srgbClr val="10587D"/>
                          </a:solidFill>
                        </a:rPr>
                        <a:t>Heart Rate: beats per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&lt; 50 or 110-120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marL="0" indent="0" algn="ctr">
                        <a:buFontTx/>
                        <a:buNone/>
                      </a:pPr>
                      <a:r>
                        <a:rPr lang="en-US" sz="1400" b="1" dirty="0"/>
                        <a:t>&gt; 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3392524109"/>
                  </a:ext>
                </a:extLst>
              </a:tr>
              <a:tr h="290234">
                <a:tc gridSpan="2">
                  <a:txBody>
                    <a:bodyPr/>
                    <a:lstStyle/>
                    <a:p>
                      <a:r>
                        <a:rPr lang="en-US" sz="1400" dirty="0">
                          <a:solidFill>
                            <a:srgbClr val="10587D"/>
                          </a:solidFill>
                        </a:rPr>
                        <a:t>Respiratory Rate: breaths per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&lt; 12 or 25-30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marL="0" indent="0" algn="ctr">
                        <a:buFontTx/>
                        <a:buNone/>
                      </a:pPr>
                      <a:r>
                        <a:rPr lang="en-US" sz="1400" b="1" dirty="0"/>
                        <a:t>&gt;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1322296009"/>
                  </a:ext>
                </a:extLst>
              </a:tr>
              <a:tr h="290234">
                <a:tc gridSpan="2">
                  <a:txBody>
                    <a:bodyPr/>
                    <a:lstStyle/>
                    <a:p>
                      <a:r>
                        <a:rPr lang="en-US" sz="1400" dirty="0">
                          <a:solidFill>
                            <a:srgbClr val="10587D"/>
                          </a:solidFill>
                        </a:rPr>
                        <a:t>Oxygen Saturation: % on room 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&lt;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algn="ctr"/>
                      <a:r>
                        <a:rPr lang="en-US" sz="1400" b="1" dirty="0"/>
                        <a:t>&lt; 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1064851060"/>
                  </a:ext>
                </a:extLst>
              </a:tr>
              <a:tr h="290234">
                <a:tc gridSpan="2">
                  <a:txBody>
                    <a:bodyPr/>
                    <a:lstStyle/>
                    <a:p>
                      <a:r>
                        <a:rPr lang="en-US" sz="1400" dirty="0">
                          <a:solidFill>
                            <a:srgbClr val="10587D"/>
                          </a:solidFill>
                        </a:rPr>
                        <a:t>Oliguria: ml/hr  for ≥ 2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35-49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algn="ctr"/>
                      <a:r>
                        <a:rPr lang="en-US" sz="1400" b="1" dirty="0"/>
                        <a:t>&lt;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3462745169"/>
                  </a:ext>
                </a:extLst>
              </a:tr>
              <a:tr h="290234">
                <a:tc gridSpan="4">
                  <a:txBody>
                    <a:bodyPr/>
                    <a:lstStyle/>
                    <a:p>
                      <a:pPr algn="r"/>
                      <a:r>
                        <a:rPr lang="en-US" sz="1400" b="1" dirty="0">
                          <a:solidFill>
                            <a:schemeClr val="bg1">
                              <a:lumMod val="95000"/>
                            </a:schemeClr>
                          </a:solidFill>
                        </a:rPr>
                        <a:t>Severe (Red) triggers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extLst>
                  <a:ext uri="{0D108BD9-81ED-4DB2-BD59-A6C34878D82A}">
                    <a16:rowId xmlns:a16="http://schemas.microsoft.com/office/drawing/2014/main" val="923103976"/>
                  </a:ext>
                </a:extLst>
              </a:tr>
              <a:tr h="3313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Altered mental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gridSpan="3">
                  <a:txBody>
                    <a:bodyPr/>
                    <a:lstStyle/>
                    <a:p>
                      <a:pPr algn="r"/>
                      <a:r>
                        <a:rPr lang="en-US" sz="1400" dirty="0"/>
                        <a:t>Maternal agitation, confusion or unresponsiveness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r>
                        <a:rPr lang="en-US" sz="1400"/>
                        <a:t>Maternal agitation, confusion or unresponsiveness</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01B"/>
                    </a:solidFill>
                  </a:tcPr>
                </a:tc>
                <a:extLst>
                  <a:ext uri="{0D108BD9-81ED-4DB2-BD59-A6C34878D82A}">
                    <a16:rowId xmlns:a16="http://schemas.microsoft.com/office/drawing/2014/main" val="2124477807"/>
                  </a:ext>
                </a:extLst>
              </a:tr>
              <a:tr h="290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Neurologic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gridSpan="3">
                  <a:txBody>
                    <a:bodyPr/>
                    <a:lstStyle/>
                    <a:p>
                      <a:pPr algn="r"/>
                      <a:r>
                        <a:rPr lang="en-US" sz="1400" dirty="0"/>
                        <a:t>Unrelenting, severe headache unresponsive to medication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r>
                        <a:rPr lang="en-US" sz="1400"/>
                        <a:t>Unrelenting, severe headache unresponsive to medication</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01B"/>
                    </a:solidFill>
                  </a:tcPr>
                </a:tc>
                <a:extLst>
                  <a:ext uri="{0D108BD9-81ED-4DB2-BD59-A6C34878D82A}">
                    <a16:rowId xmlns:a16="http://schemas.microsoft.com/office/drawing/2014/main" val="1263319815"/>
                  </a:ext>
                </a:extLst>
              </a:tr>
              <a:tr h="290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Visual Disturbances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gridSpan="3">
                  <a:txBody>
                    <a:bodyPr/>
                    <a:lstStyle/>
                    <a:p>
                      <a:pPr algn="r"/>
                      <a:r>
                        <a:rPr lang="en-US" sz="1400" dirty="0"/>
                        <a:t>Blurred or impaired vision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r>
                        <a:rPr lang="en-US" sz="1400"/>
                        <a:t>Blurred or impaired vision</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01B"/>
                    </a:solidFill>
                  </a:tcPr>
                </a:tc>
                <a:extLst>
                  <a:ext uri="{0D108BD9-81ED-4DB2-BD59-A6C34878D82A}">
                    <a16:rowId xmlns:a16="http://schemas.microsoft.com/office/drawing/2014/main" val="3210258974"/>
                  </a:ext>
                </a:extLst>
              </a:tr>
              <a:tr h="290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Physical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gridSpan="3">
                  <a:txBody>
                    <a:bodyPr/>
                    <a:lstStyle/>
                    <a:p>
                      <a:pPr algn="r"/>
                      <a:r>
                        <a:rPr lang="en-US" sz="1400" dirty="0"/>
                        <a:t>Shortness of breath or epigastric pain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r>
                        <a:rPr lang="en-US" sz="1400" dirty="0"/>
                        <a:t>Shortness of breath or epigastric pain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01B"/>
                    </a:solidFill>
                  </a:tcPr>
                </a:tc>
                <a:extLst>
                  <a:ext uri="{0D108BD9-81ED-4DB2-BD59-A6C34878D82A}">
                    <a16:rowId xmlns:a16="http://schemas.microsoft.com/office/drawing/2014/main" val="2347877174"/>
                  </a:ext>
                </a:extLst>
              </a:tr>
              <a:tr h="489772">
                <a:tc gridSpan="4">
                  <a:txBody>
                    <a:bodyPr/>
                    <a:lstStyle/>
                    <a:p>
                      <a:pPr marL="0" marR="0" lvl="0" indent="0" algn="ctr" rtl="0" eaLnBrk="1" fontAlgn="auto" latinLnBrk="0" hangingPunct="1">
                        <a:lnSpc>
                          <a:spcPct val="100000"/>
                        </a:lnSpc>
                        <a:spcBef>
                          <a:spcPts val="600"/>
                        </a:spcBef>
                        <a:spcAft>
                          <a:spcPts val="600"/>
                        </a:spcAft>
                        <a:buFontTx/>
                        <a:buNone/>
                      </a:pPr>
                      <a:r>
                        <a:rPr lang="en-US" sz="2000" b="1" dirty="0">
                          <a:solidFill>
                            <a:schemeClr val="bg1">
                              <a:lumMod val="95000"/>
                            </a:schemeClr>
                          </a:solidFill>
                        </a:rPr>
                        <a:t>If "Yellow" or "Red" BP Triggers, recheck BP within 15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85989665"/>
                  </a:ext>
                </a:extLst>
              </a:tr>
            </a:tbl>
          </a:graphicData>
        </a:graphic>
      </p:graphicFrame>
      <p:sp>
        <p:nvSpPr>
          <p:cNvPr id="10" name="Down Arrow 17">
            <a:extLst>
              <a:ext uri="{FF2B5EF4-FFF2-40B4-BE49-F238E27FC236}">
                <a16:creationId xmlns:a16="http://schemas.microsoft.com/office/drawing/2014/main" id="{62ABBD80-1DF6-4465-9A90-31EE6343278A}"/>
              </a:ext>
            </a:extLst>
          </p:cNvPr>
          <p:cNvSpPr/>
          <p:nvPr/>
        </p:nvSpPr>
        <p:spPr>
          <a:xfrm>
            <a:off x="9445802" y="2804839"/>
            <a:ext cx="160467" cy="2991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21">
            <a:extLst>
              <a:ext uri="{FF2B5EF4-FFF2-40B4-BE49-F238E27FC236}">
                <a16:creationId xmlns:a16="http://schemas.microsoft.com/office/drawing/2014/main" id="{E6767291-0B9C-47A9-BEA6-4E35BF525B5C}"/>
              </a:ext>
            </a:extLst>
          </p:cNvPr>
          <p:cNvSpPr/>
          <p:nvPr/>
        </p:nvSpPr>
        <p:spPr>
          <a:xfrm>
            <a:off x="9469730" y="5459940"/>
            <a:ext cx="157134" cy="2991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7">
            <a:extLst>
              <a:ext uri="{FF2B5EF4-FFF2-40B4-BE49-F238E27FC236}">
                <a16:creationId xmlns:a16="http://schemas.microsoft.com/office/drawing/2014/main" id="{6FB6EB9C-CDB8-4015-8E46-AC72E1DDC5CF}"/>
              </a:ext>
            </a:extLst>
          </p:cNvPr>
          <p:cNvSpPr/>
          <p:nvPr/>
        </p:nvSpPr>
        <p:spPr>
          <a:xfrm>
            <a:off x="9440511" y="1130245"/>
            <a:ext cx="160467" cy="2991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2FB8590-5CDD-4051-A843-DF4FD1E1CDD4}"/>
              </a:ext>
            </a:extLst>
          </p:cNvPr>
          <p:cNvSpPr txBox="1"/>
          <p:nvPr/>
        </p:nvSpPr>
        <p:spPr>
          <a:xfrm>
            <a:off x="7195311" y="669434"/>
            <a:ext cx="4650868" cy="400110"/>
          </a:xfrm>
          <a:prstGeom prst="rect">
            <a:avLst/>
          </a:prstGeom>
          <a:solidFill>
            <a:srgbClr val="F0A9A0"/>
          </a:solidFill>
          <a:ln>
            <a:solidFill>
              <a:srgbClr val="C00000"/>
            </a:solidFill>
          </a:ln>
        </p:spPr>
        <p:txBody>
          <a:bodyPr wrap="square" rtlCol="0">
            <a:spAutoFit/>
          </a:bodyPr>
          <a:lstStyle/>
          <a:p>
            <a:pPr algn="ctr"/>
            <a:r>
              <a:rPr lang="en-US" sz="2000" dirty="0"/>
              <a:t>Abnormal Maternal Assessment</a:t>
            </a:r>
          </a:p>
        </p:txBody>
      </p:sp>
      <p:sp>
        <p:nvSpPr>
          <p:cNvPr id="9" name="TextBox 8">
            <a:extLst>
              <a:ext uri="{FF2B5EF4-FFF2-40B4-BE49-F238E27FC236}">
                <a16:creationId xmlns:a16="http://schemas.microsoft.com/office/drawing/2014/main" id="{91CB3C3F-8AFB-4C53-A9C7-49BAC92D1108}"/>
              </a:ext>
            </a:extLst>
          </p:cNvPr>
          <p:cNvSpPr txBox="1"/>
          <p:nvPr/>
        </p:nvSpPr>
        <p:spPr>
          <a:xfrm>
            <a:off x="7217572" y="1459752"/>
            <a:ext cx="4639190" cy="1314735"/>
          </a:xfrm>
          <a:prstGeom prst="rect">
            <a:avLst/>
          </a:prstGeom>
          <a:solidFill>
            <a:schemeClr val="accent2">
              <a:lumMod val="20000"/>
              <a:lumOff val="80000"/>
            </a:schemeClr>
          </a:solidFill>
          <a:ln>
            <a:solidFill>
              <a:schemeClr val="accent2">
                <a:lumMod val="75000"/>
              </a:schemeClr>
            </a:solidFill>
          </a:ln>
        </p:spPr>
        <p:txBody>
          <a:bodyPr wrap="square" rtlCol="0" anchor="t">
            <a:spAutoFit/>
          </a:bodyPr>
          <a:lstStyle/>
          <a:p>
            <a:pPr algn="ctr"/>
            <a:r>
              <a:rPr lang="en-US" sz="1600" dirty="0"/>
              <a:t>If sustained for </a:t>
            </a:r>
            <a:r>
              <a:rPr lang="en-US" sz="1600" b="1" dirty="0"/>
              <a:t>15 </a:t>
            </a:r>
            <a:r>
              <a:rPr lang="en-US" sz="1600" dirty="0"/>
              <a:t>minutes</a:t>
            </a:r>
          </a:p>
          <a:p>
            <a:pPr algn="ctr"/>
            <a:r>
              <a:rPr lang="en-US" sz="1600" dirty="0"/>
              <a:t>OR </a:t>
            </a:r>
          </a:p>
          <a:p>
            <a:pPr algn="ctr"/>
            <a:r>
              <a:rPr lang="en-US" sz="1600" dirty="0"/>
              <a:t>If the nurse is clinically concerned with patient status </a:t>
            </a:r>
          </a:p>
          <a:p>
            <a:pPr algn="ctr"/>
            <a:r>
              <a:rPr lang="en-US" sz="1600" dirty="0"/>
              <a:t>REQUEST PROVIDER EVALUATION</a:t>
            </a:r>
          </a:p>
        </p:txBody>
      </p:sp>
      <p:sp>
        <p:nvSpPr>
          <p:cNvPr id="11" name="Rectangle 10">
            <a:extLst>
              <a:ext uri="{FF2B5EF4-FFF2-40B4-BE49-F238E27FC236}">
                <a16:creationId xmlns:a16="http://schemas.microsoft.com/office/drawing/2014/main" id="{727BD3F3-F63E-4F5F-A3FB-6FDFC40EDCAB}"/>
              </a:ext>
            </a:extLst>
          </p:cNvPr>
          <p:cNvSpPr/>
          <p:nvPr/>
        </p:nvSpPr>
        <p:spPr>
          <a:xfrm>
            <a:off x="7195311" y="3140549"/>
            <a:ext cx="4661451" cy="2308324"/>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pPr algn="ctr"/>
            <a:r>
              <a:rPr lang="en-US" sz="1600" dirty="0">
                <a:solidFill>
                  <a:schemeClr val="tx1"/>
                </a:solidFill>
              </a:rPr>
              <a:t>Sustained BP ≥ 160 systolic OR  ≥ 110 diastolic</a:t>
            </a:r>
          </a:p>
          <a:p>
            <a:pPr algn="ctr"/>
            <a:r>
              <a:rPr lang="en-US" sz="1600" dirty="0">
                <a:solidFill>
                  <a:schemeClr val="tx1"/>
                </a:solidFill>
              </a:rPr>
              <a:t>Initiate Hypertension in Pregnancy Protocol:</a:t>
            </a:r>
          </a:p>
          <a:p>
            <a:pPr algn="ctr"/>
            <a:r>
              <a:rPr lang="en-US" sz="1600" dirty="0">
                <a:solidFill>
                  <a:schemeClr val="tx1"/>
                </a:solidFill>
              </a:rPr>
              <a:t>Treat blood pressure with antihypertensive therapy within 1 hour</a:t>
            </a:r>
          </a:p>
          <a:p>
            <a:pPr algn="ctr"/>
            <a:r>
              <a:rPr lang="en-US" sz="1600" i="1" dirty="0">
                <a:solidFill>
                  <a:schemeClr val="tx1"/>
                </a:solidFill>
              </a:rPr>
              <a:t>and</a:t>
            </a:r>
          </a:p>
          <a:p>
            <a:pPr algn="ctr"/>
            <a:r>
              <a:rPr lang="en-US" sz="1600" dirty="0">
                <a:solidFill>
                  <a:schemeClr val="tx1"/>
                </a:solidFill>
              </a:rPr>
              <a:t>Treat with Magnesium Sulfate – 4-6** gm bolus, followed by maintenance dose  1-2 gm per hour based upon renal status</a:t>
            </a:r>
            <a:endParaRPr lang="en-US" sz="1600" dirty="0">
              <a:solidFill>
                <a:schemeClr val="tx1"/>
              </a:solidFill>
              <a:cs typeface="Calibri"/>
            </a:endParaRPr>
          </a:p>
          <a:p>
            <a:pPr algn="ctr"/>
            <a:r>
              <a:rPr lang="en-US" sz="1600" dirty="0">
                <a:solidFill>
                  <a:schemeClr val="tx1"/>
                </a:solidFill>
                <a:cs typeface="Calibri"/>
              </a:rPr>
              <a:t>**Use 6 gm if BMI &gt; 35</a:t>
            </a:r>
          </a:p>
        </p:txBody>
      </p:sp>
      <p:sp>
        <p:nvSpPr>
          <p:cNvPr id="13" name="TextBox 12">
            <a:extLst>
              <a:ext uri="{FF2B5EF4-FFF2-40B4-BE49-F238E27FC236}">
                <a16:creationId xmlns:a16="http://schemas.microsoft.com/office/drawing/2014/main" id="{4DF5F05C-5D57-48A1-9348-B070E4ECE4B4}"/>
              </a:ext>
            </a:extLst>
          </p:cNvPr>
          <p:cNvSpPr txBox="1"/>
          <p:nvPr/>
        </p:nvSpPr>
        <p:spPr>
          <a:xfrm>
            <a:off x="7195311" y="5782980"/>
            <a:ext cx="4661451" cy="584775"/>
          </a:xfrm>
          <a:prstGeom prst="rect">
            <a:avLst/>
          </a:prstGeom>
          <a:solidFill>
            <a:srgbClr val="F0A9A0"/>
          </a:solidFill>
          <a:ln>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wrap="square" rtlCol="0" anchor="t">
            <a:spAutoFit/>
          </a:bodyPr>
          <a:lstStyle/>
          <a:p>
            <a:pPr algn="ctr"/>
            <a:r>
              <a:rPr lang="en-US" sz="1600" dirty="0">
                <a:solidFill>
                  <a:schemeClr val="tx1"/>
                </a:solidFill>
              </a:rPr>
              <a:t>IF O2 Sat &lt; 93% or RR &gt; 24</a:t>
            </a:r>
          </a:p>
          <a:p>
            <a:pPr algn="ctr"/>
            <a:r>
              <a:rPr lang="en-US" sz="1600" dirty="0">
                <a:solidFill>
                  <a:schemeClr val="tx1"/>
                </a:solidFill>
              </a:rPr>
              <a:t>CONSIDER PULMONARY EDEMA  </a:t>
            </a:r>
          </a:p>
        </p:txBody>
      </p:sp>
      <p:sp>
        <p:nvSpPr>
          <p:cNvPr id="15" name="Rectangle 14">
            <a:extLst>
              <a:ext uri="{FF2B5EF4-FFF2-40B4-BE49-F238E27FC236}">
                <a16:creationId xmlns:a16="http://schemas.microsoft.com/office/drawing/2014/main" id="{448E9CD3-9FFD-4FFE-8274-A16E8E1E9FFD}"/>
              </a:ext>
            </a:extLst>
          </p:cNvPr>
          <p:cNvSpPr/>
          <p:nvPr/>
        </p:nvSpPr>
        <p:spPr>
          <a:xfrm>
            <a:off x="163332" y="6019790"/>
            <a:ext cx="6768004" cy="790754"/>
          </a:xfrm>
          <a:prstGeom prst="rect">
            <a:avLst/>
          </a:prstGeom>
          <a:solidFill>
            <a:srgbClr val="FFFEB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cs typeface="Calibri"/>
              </a:rPr>
              <a:t>*Lowering the threshold for treatment should be considered at </a:t>
            </a:r>
          </a:p>
          <a:p>
            <a:pPr algn="ctr"/>
            <a:r>
              <a:rPr lang="en-US" sz="1600" dirty="0">
                <a:solidFill>
                  <a:schemeClr val="tx1"/>
                </a:solidFill>
                <a:cs typeface="Calibri"/>
              </a:rPr>
              <a:t>systolic BP of 155 mm Hg or diastolic BP of 105 mm Hg. </a:t>
            </a:r>
          </a:p>
          <a:p>
            <a:pPr algn="ctr"/>
            <a:r>
              <a:rPr lang="en-US" sz="1600" dirty="0">
                <a:solidFill>
                  <a:srgbClr val="FF0000"/>
                </a:solidFill>
                <a:cs typeface="Calibri"/>
              </a:rPr>
              <a:t>See Borderline Severe-range Blood Pressures Section</a:t>
            </a:r>
            <a:endParaRPr lang="en-US" sz="1600" dirty="0">
              <a:solidFill>
                <a:srgbClr val="FF0000"/>
              </a:solidFill>
            </a:endParaRPr>
          </a:p>
        </p:txBody>
      </p:sp>
      <p:sp>
        <p:nvSpPr>
          <p:cNvPr id="17" name="Title 4">
            <a:extLst>
              <a:ext uri="{FF2B5EF4-FFF2-40B4-BE49-F238E27FC236}">
                <a16:creationId xmlns:a16="http://schemas.microsoft.com/office/drawing/2014/main" id="{430E991B-2C84-F346-9FC1-521F1DD8C575}"/>
              </a:ext>
            </a:extLst>
          </p:cNvPr>
          <p:cNvSpPr txBox="1">
            <a:spLocks/>
          </p:cNvSpPr>
          <p:nvPr/>
        </p:nvSpPr>
        <p:spPr>
          <a:xfrm>
            <a:off x="163332" y="181592"/>
            <a:ext cx="11652881" cy="535637"/>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36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a:lstStyle>
          <a:p>
            <a:endParaRPr lang="en-US" sz="2200" kern="0" dirty="0"/>
          </a:p>
        </p:txBody>
      </p:sp>
    </p:spTree>
    <p:extLst>
      <p:ext uri="{BB962C8B-B14F-4D97-AF65-F5344CB8AC3E}">
        <p14:creationId xmlns:p14="http://schemas.microsoft.com/office/powerpoint/2010/main" val="354769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Roboto Medium"/>
              </a:rPr>
              <a:t>Clinical Pearl</a:t>
            </a:r>
          </a:p>
        </p:txBody>
      </p:sp>
      <p:sp>
        <p:nvSpPr>
          <p:cNvPr id="3" name="Rectangle 2"/>
          <p:cNvSpPr/>
          <p:nvPr/>
        </p:nvSpPr>
        <p:spPr>
          <a:xfrm>
            <a:off x="1859318" y="2397948"/>
            <a:ext cx="8473362" cy="2062103"/>
          </a:xfrm>
          <a:prstGeom prst="rect">
            <a:avLst/>
          </a:prstGeom>
          <a:solidFill>
            <a:srgbClr val="FFEDD1"/>
          </a:solidFill>
          <a:ln>
            <a:solidFill>
              <a:srgbClr val="FF993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spAutoFit/>
          </a:bodyPr>
          <a:lstStyle/>
          <a:p>
            <a:r>
              <a:rPr lang="en-US" sz="3200" dirty="0">
                <a:solidFill>
                  <a:schemeClr val="tx1"/>
                </a:solidFill>
                <a:cs typeface="Arial"/>
              </a:rPr>
              <a:t>Forty percent of patients with </a:t>
            </a:r>
            <a:endParaRPr lang="en-US" sz="3200" dirty="0">
              <a:solidFill>
                <a:schemeClr val="tx1"/>
              </a:solidFill>
              <a:cs typeface="Arial" panose="020B0604020202020204" pitchFamily="34" charset="0"/>
            </a:endParaRPr>
          </a:p>
          <a:p>
            <a:pPr algn="ctr"/>
            <a:r>
              <a:rPr lang="en-US" sz="3200" b="1" dirty="0">
                <a:solidFill>
                  <a:schemeClr val="tx1"/>
                </a:solidFill>
                <a:cs typeface="Arial"/>
              </a:rPr>
              <a:t>new-onset </a:t>
            </a:r>
            <a:r>
              <a:rPr lang="en-US" sz="3200" dirty="0">
                <a:solidFill>
                  <a:schemeClr val="tx1"/>
                </a:solidFill>
                <a:cs typeface="Arial"/>
              </a:rPr>
              <a:t>hypertension or </a:t>
            </a:r>
            <a:endParaRPr lang="en-US" sz="3200" dirty="0">
              <a:solidFill>
                <a:schemeClr val="tx1"/>
              </a:solidFill>
              <a:cs typeface="Arial" panose="020B0604020202020204" pitchFamily="34" charset="0"/>
            </a:endParaRPr>
          </a:p>
          <a:p>
            <a:r>
              <a:rPr lang="en-US" sz="3200" b="1" dirty="0">
                <a:solidFill>
                  <a:schemeClr val="tx1"/>
                </a:solidFill>
                <a:cs typeface="Arial"/>
              </a:rPr>
              <a:t>new-onset </a:t>
            </a:r>
            <a:r>
              <a:rPr lang="en-US" sz="3200" dirty="0">
                <a:solidFill>
                  <a:schemeClr val="tx1"/>
                </a:solidFill>
                <a:cs typeface="Arial"/>
              </a:rPr>
              <a:t>proteinuria </a:t>
            </a:r>
          </a:p>
          <a:p>
            <a:pPr algn="ctr"/>
            <a:r>
              <a:rPr lang="en-US" sz="3200" dirty="0">
                <a:solidFill>
                  <a:schemeClr val="tx1"/>
                </a:solidFill>
                <a:cs typeface="Arial"/>
              </a:rPr>
              <a:t>will develop preeclampsia.</a:t>
            </a:r>
          </a:p>
        </p:txBody>
      </p:sp>
      <p:sp>
        <p:nvSpPr>
          <p:cNvPr id="4" name="TextBox 3"/>
          <p:cNvSpPr txBox="1"/>
          <p:nvPr/>
        </p:nvSpPr>
        <p:spPr>
          <a:xfrm>
            <a:off x="409335" y="6081768"/>
            <a:ext cx="11373329" cy="276999"/>
          </a:xfrm>
          <a:prstGeom prst="rect">
            <a:avLst/>
          </a:prstGeom>
          <a:noFill/>
        </p:spPr>
        <p:txBody>
          <a:bodyPr wrap="square" rtlCol="0">
            <a:spAutoFit/>
          </a:bodyPr>
          <a:lstStyle/>
          <a:p>
            <a:pPr algn="l"/>
            <a:r>
              <a:rPr lang="en-US" sz="1200" dirty="0">
                <a:latin typeface="+mj-lt"/>
                <a:cs typeface="Arial" panose="020B0604020202020204" pitchFamily="34" charset="0"/>
              </a:rPr>
              <a:t>Barton JR, Sibai BM. </a:t>
            </a:r>
            <a:r>
              <a:rPr lang="en-US" sz="1200" dirty="0" err="1">
                <a:latin typeface="+mj-lt"/>
                <a:cs typeface="Arial" panose="020B0604020202020204" pitchFamily="34" charset="0"/>
              </a:rPr>
              <a:t>Obstet</a:t>
            </a:r>
            <a:r>
              <a:rPr lang="en-US" sz="1200" dirty="0">
                <a:latin typeface="+mj-lt"/>
                <a:cs typeface="Arial" panose="020B0604020202020204" pitchFamily="34" charset="0"/>
              </a:rPr>
              <a:t> Gynecol. 2008;112(2 PART 1): 359-372</a:t>
            </a:r>
          </a:p>
        </p:txBody>
      </p:sp>
    </p:spTree>
    <p:extLst>
      <p:ext uri="{BB962C8B-B14F-4D97-AF65-F5344CB8AC3E}">
        <p14:creationId xmlns:p14="http://schemas.microsoft.com/office/powerpoint/2010/main" val="324424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8266FF9-5453-9B43-B275-CF1B155CC4F8}"/>
              </a:ext>
            </a:extLst>
          </p:cNvPr>
          <p:cNvSpPr txBox="1"/>
          <p:nvPr/>
        </p:nvSpPr>
        <p:spPr>
          <a:xfrm>
            <a:off x="6544331" y="4948975"/>
            <a:ext cx="4648200" cy="147732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61913"/>
            <a:r>
              <a:rPr lang="en-US" i="1" dirty="0">
                <a:latin typeface="+mj-lt"/>
                <a:cs typeface="Arial" panose="020B0604020202020204" pitchFamily="34" charset="0"/>
              </a:rPr>
              <a:t>Note: </a:t>
            </a:r>
            <a:r>
              <a:rPr lang="en-US" dirty="0">
                <a:latin typeface="+mj-lt"/>
                <a:cs typeface="Arial" panose="020B0604020202020204" pitchFamily="34" charset="0"/>
              </a:rPr>
              <a:t>The </a:t>
            </a:r>
            <a:r>
              <a:rPr lang="en-US" b="1" dirty="0">
                <a:latin typeface="+mj-lt"/>
                <a:cs typeface="Arial" panose="020B0604020202020204" pitchFamily="34" charset="0"/>
              </a:rPr>
              <a:t>total </a:t>
            </a:r>
            <a:r>
              <a:rPr lang="en-US" dirty="0">
                <a:latin typeface="+mj-lt"/>
                <a:cs typeface="Arial" panose="020B0604020202020204" pitchFamily="34" charset="0"/>
              </a:rPr>
              <a:t>amount of proteinuria &gt; 5g in 24 hours has been eliminated from      the diagnosis of preeclampsia with     severe features as an indication for immediate delivery</a:t>
            </a:r>
            <a:endParaRPr lang="en-US" dirty="0">
              <a:latin typeface="+mj-lt"/>
            </a:endParaRPr>
          </a:p>
        </p:txBody>
      </p:sp>
      <p:sp>
        <p:nvSpPr>
          <p:cNvPr id="4" name="Title 3">
            <a:extLst>
              <a:ext uri="{FF2B5EF4-FFF2-40B4-BE49-F238E27FC236}">
                <a16:creationId xmlns:a16="http://schemas.microsoft.com/office/drawing/2014/main" id="{078B1D09-73BF-4A9F-83D0-6DA2F682AB07}"/>
              </a:ext>
            </a:extLst>
          </p:cNvPr>
          <p:cNvSpPr>
            <a:spLocks noGrp="1"/>
          </p:cNvSpPr>
          <p:nvPr>
            <p:ph type="title"/>
          </p:nvPr>
        </p:nvSpPr>
        <p:spPr>
          <a:xfrm>
            <a:off x="537969" y="591906"/>
            <a:ext cx="10363200" cy="914400"/>
          </a:xfrm>
        </p:spPr>
        <p:txBody>
          <a:bodyPr>
            <a:normAutofit fontScale="90000"/>
          </a:bodyPr>
          <a:lstStyle/>
          <a:p>
            <a:r>
              <a:rPr lang="en-US" dirty="0"/>
              <a:t>ACOG Diagnostic Criteria for Preeclampsia in Pregnancy/Postpartum</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90A131FC-CDD6-431E-A0E3-698CBBE3F39B}"/>
                  </a:ext>
                </a:extLst>
              </p:cNvPr>
              <p:cNvSpPr>
                <a:spLocks noGrp="1"/>
              </p:cNvSpPr>
              <p:nvPr>
                <p:ph idx="1"/>
              </p:nvPr>
            </p:nvSpPr>
            <p:spPr>
              <a:xfrm>
                <a:off x="304800" y="1864498"/>
                <a:ext cx="11430000" cy="4819101"/>
              </a:xfrm>
            </p:spPr>
            <p:txBody>
              <a:bodyPr numCol="2">
                <a:normAutofit/>
              </a:bodyPr>
              <a:lstStyle/>
              <a:p>
                <a:pPr marL="457200" indent="0" algn="ctr">
                  <a:spcBef>
                    <a:spcPts val="0"/>
                  </a:spcBef>
                  <a:spcAft>
                    <a:spcPts val="600"/>
                  </a:spcAft>
                  <a:buNone/>
                </a:pPr>
                <a:r>
                  <a:rPr lang="en-US" sz="2800" b="1" dirty="0">
                    <a:cs typeface="Arial" panose="020B0604020202020204" pitchFamily="34" charset="0"/>
                  </a:rPr>
                  <a:t>Blood Pressure</a:t>
                </a:r>
              </a:p>
              <a:p>
                <a:pPr marL="457200" indent="-174625">
                  <a:lnSpc>
                    <a:spcPct val="110000"/>
                  </a:lnSpc>
                  <a:spcBef>
                    <a:spcPts val="0"/>
                  </a:spcBef>
                  <a:spcAft>
                    <a:spcPts val="600"/>
                  </a:spcAft>
                  <a:buClr>
                    <a:srgbClr val="FF9932"/>
                  </a:buClr>
                  <a:buSzPct val="80000"/>
                </a:pPr>
                <a:r>
                  <a:rPr lang="en-US" sz="2000" dirty="0">
                    <a:latin typeface="+mn-lt"/>
                    <a:cs typeface="Arial" panose="020B0604020202020204" pitchFamily="34" charset="0"/>
                  </a:rPr>
                  <a:t>Systolic blood pressure of </a:t>
                </a:r>
                <a14:m>
                  <m:oMath xmlns:m="http://schemas.openxmlformats.org/officeDocument/2006/math">
                    <m:r>
                      <a:rPr lang="en-US" sz="2000" i="1">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mn-lt"/>
                    <a:cs typeface="Arial" panose="020B0604020202020204" pitchFamily="34" charset="0"/>
                  </a:rPr>
                  <a:t> 140 mm Hg OR diastolic blood pressure of </a:t>
                </a:r>
                <a14:m>
                  <m:oMath xmlns:m="http://schemas.openxmlformats.org/officeDocument/2006/math">
                    <m:r>
                      <a:rPr lang="en-US" sz="2000" i="1">
                        <a:latin typeface="Cambria Math" panose="02040503050406030204" pitchFamily="18" charset="0"/>
                        <a:ea typeface="Cambria Math" panose="02040503050406030204" pitchFamily="18" charset="0"/>
                        <a:cs typeface="Arial" panose="020B0604020202020204" pitchFamily="34" charset="0"/>
                      </a:rPr>
                      <m:t>≥ </m:t>
                    </m:r>
                  </m:oMath>
                </a14:m>
                <a:r>
                  <a:rPr lang="en-US" sz="2000" dirty="0">
                    <a:latin typeface="+mn-lt"/>
                    <a:cs typeface="Arial" panose="020B0604020202020204" pitchFamily="34" charset="0"/>
                  </a:rPr>
                  <a:t>90 mm Hg on two occasions at least 4 hours apart after 20 weeks of gestation in a woman with a previously normal blood pressure</a:t>
                </a:r>
              </a:p>
              <a:p>
                <a:pPr marL="457200" indent="-174625">
                  <a:lnSpc>
                    <a:spcPct val="110000"/>
                  </a:lnSpc>
                  <a:spcBef>
                    <a:spcPts val="0"/>
                  </a:spcBef>
                  <a:spcAft>
                    <a:spcPts val="600"/>
                  </a:spcAft>
                  <a:buClr>
                    <a:srgbClr val="FF9932"/>
                  </a:buClr>
                  <a:buSzPct val="80000"/>
                  <a:buNone/>
                </a:pPr>
                <a:r>
                  <a:rPr lang="en-US" sz="2000" b="1" i="1" dirty="0">
                    <a:latin typeface="+mn-lt"/>
                    <a:cs typeface="Arial" panose="020B0604020202020204" pitchFamily="34" charset="0"/>
                  </a:rPr>
                  <a:t>OR</a:t>
                </a:r>
              </a:p>
              <a:p>
                <a:pPr marL="457200" indent="-174625">
                  <a:lnSpc>
                    <a:spcPct val="110000"/>
                  </a:lnSpc>
                  <a:spcBef>
                    <a:spcPts val="0"/>
                  </a:spcBef>
                  <a:spcAft>
                    <a:spcPts val="600"/>
                  </a:spcAft>
                  <a:buClr>
                    <a:srgbClr val="FF9932"/>
                  </a:buClr>
                  <a:buSzPct val="80000"/>
                </a:pPr>
                <a:r>
                  <a:rPr lang="en-US" sz="2000" dirty="0">
                    <a:latin typeface="+mn-lt"/>
                    <a:cs typeface="Arial" panose="020B0604020202020204" pitchFamily="34" charset="0"/>
                  </a:rPr>
                  <a:t>Systolic blood pressure of 160 mm Hg or more or diastolic blood pressure of 110 mm Hg or more. (Confirmed within a short interval [15 minutes] to facilitate timely hypertensive therapy.)</a:t>
                </a:r>
              </a:p>
              <a:p>
                <a:pPr marL="457200" indent="0" algn="ctr">
                  <a:lnSpc>
                    <a:spcPct val="110000"/>
                  </a:lnSpc>
                  <a:spcBef>
                    <a:spcPts val="0"/>
                  </a:spcBef>
                  <a:spcAft>
                    <a:spcPts val="600"/>
                  </a:spcAft>
                  <a:buClr>
                    <a:srgbClr val="FF9932"/>
                  </a:buClr>
                  <a:buSzPct val="80000"/>
                  <a:buNone/>
                </a:pPr>
                <a:r>
                  <a:rPr lang="en-US" sz="2800" b="1" dirty="0">
                    <a:cs typeface="Arial" panose="020B0604020202020204" pitchFamily="34" charset="0"/>
                  </a:rPr>
                  <a:t>Proteinuria</a:t>
                </a:r>
              </a:p>
              <a:p>
                <a:pPr marL="457200" indent="-176213">
                  <a:lnSpc>
                    <a:spcPct val="110000"/>
                  </a:lnSpc>
                  <a:spcBef>
                    <a:spcPts val="0"/>
                  </a:spcBef>
                  <a:spcAft>
                    <a:spcPts val="600"/>
                  </a:spcAft>
                  <a:buClr>
                    <a:srgbClr val="FF9932"/>
                  </a:buClr>
                  <a:buSzPct val="80000"/>
                </a:pPr>
                <a:r>
                  <a:rPr lang="en-US" sz="2000" dirty="0">
                    <a:latin typeface="+mn-lt"/>
                    <a:cs typeface="Arial" panose="020B0604020202020204" pitchFamily="34" charset="0"/>
                  </a:rPr>
                  <a:t>300 mg or more per 24-hour urine collection </a:t>
                </a:r>
              </a:p>
              <a:p>
                <a:pPr marL="457200" indent="0">
                  <a:lnSpc>
                    <a:spcPct val="110000"/>
                  </a:lnSpc>
                  <a:spcBef>
                    <a:spcPts val="0"/>
                  </a:spcBef>
                  <a:spcAft>
                    <a:spcPts val="600"/>
                  </a:spcAft>
                  <a:buClr>
                    <a:srgbClr val="FF9932"/>
                  </a:buClr>
                  <a:buSzPct val="80000"/>
                  <a:buNone/>
                </a:pPr>
                <a:r>
                  <a:rPr lang="en-US" sz="2000" b="1" i="1" dirty="0">
                    <a:latin typeface="+mn-lt"/>
                    <a:cs typeface="Arial" panose="020B0604020202020204" pitchFamily="34" charset="0"/>
                  </a:rPr>
                  <a:t>OR</a:t>
                </a:r>
              </a:p>
              <a:p>
                <a:pPr marL="457200" indent="-176213">
                  <a:lnSpc>
                    <a:spcPct val="110000"/>
                  </a:lnSpc>
                  <a:spcBef>
                    <a:spcPts val="0"/>
                  </a:spcBef>
                  <a:spcAft>
                    <a:spcPts val="600"/>
                  </a:spcAft>
                  <a:buClr>
                    <a:srgbClr val="FF9932"/>
                  </a:buClr>
                  <a:buSzPct val="80000"/>
                </a:pPr>
                <a:r>
                  <a:rPr lang="en-US" sz="2000" dirty="0">
                    <a:latin typeface="+mn-lt"/>
                    <a:cs typeface="Arial" panose="020B0604020202020204" pitchFamily="34" charset="0"/>
                  </a:rPr>
                  <a:t>Protein/creatinine ratio of 0.3 or more </a:t>
                </a:r>
              </a:p>
              <a:p>
                <a:pPr marL="457200" indent="0">
                  <a:lnSpc>
                    <a:spcPct val="110000"/>
                  </a:lnSpc>
                  <a:spcBef>
                    <a:spcPts val="0"/>
                  </a:spcBef>
                  <a:spcAft>
                    <a:spcPts val="600"/>
                  </a:spcAft>
                  <a:buClr>
                    <a:srgbClr val="FF9932"/>
                  </a:buClr>
                  <a:buSzPct val="80000"/>
                  <a:buNone/>
                </a:pPr>
                <a:r>
                  <a:rPr lang="en-US" sz="2000" b="1" i="1" dirty="0">
                    <a:latin typeface="+mn-lt"/>
                    <a:cs typeface="Arial" panose="020B0604020202020204" pitchFamily="34" charset="0"/>
                  </a:rPr>
                  <a:t>OR</a:t>
                </a:r>
              </a:p>
              <a:p>
                <a:pPr marL="457200" indent="-176213">
                  <a:lnSpc>
                    <a:spcPct val="110000"/>
                  </a:lnSpc>
                  <a:spcBef>
                    <a:spcPts val="0"/>
                  </a:spcBef>
                  <a:spcAft>
                    <a:spcPts val="600"/>
                  </a:spcAft>
                  <a:buClr>
                    <a:srgbClr val="FF9932"/>
                  </a:buClr>
                  <a:buSzPct val="80000"/>
                </a:pPr>
                <a:r>
                  <a:rPr lang="en-US" sz="2000" dirty="0">
                    <a:latin typeface="+mn-lt"/>
                    <a:cs typeface="Arial" panose="020B0604020202020204" pitchFamily="34" charset="0"/>
                  </a:rPr>
                  <a:t>Dipstick reading of 2+ (used only if other quantitative methods not available)</a:t>
                </a:r>
              </a:p>
            </p:txBody>
          </p:sp>
        </mc:Choice>
        <mc:Fallback xmlns="">
          <p:sp>
            <p:nvSpPr>
              <p:cNvPr id="12" name="Content Placeholder 11">
                <a:extLst>
                  <a:ext uri="{FF2B5EF4-FFF2-40B4-BE49-F238E27FC236}">
                    <a16:creationId xmlns:a16="http://schemas.microsoft.com/office/drawing/2014/main" id="{90A131FC-CDD6-431E-A0E3-698CBBE3F39B}"/>
                  </a:ext>
                </a:extLst>
              </p:cNvPr>
              <p:cNvSpPr>
                <a:spLocks noGrp="1" noRot="1" noChangeAspect="1" noMove="1" noResize="1" noEditPoints="1" noAdjustHandles="1" noChangeArrowheads="1" noChangeShapeType="1" noTextEdit="1"/>
              </p:cNvSpPr>
              <p:nvPr>
                <p:ph idx="1"/>
              </p:nvPr>
            </p:nvSpPr>
            <p:spPr>
              <a:xfrm>
                <a:off x="304800" y="1864498"/>
                <a:ext cx="11430000" cy="4819101"/>
              </a:xfrm>
              <a:blipFill>
                <a:blip r:embed="rId3"/>
                <a:stretch>
                  <a:fillRect t="-1312"/>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2CD54647-B374-4CEB-A0E4-BE27F3998AA0}"/>
              </a:ext>
            </a:extLst>
          </p:cNvPr>
          <p:cNvSpPr txBox="1"/>
          <p:nvPr/>
        </p:nvSpPr>
        <p:spPr>
          <a:xfrm>
            <a:off x="537969" y="1549135"/>
            <a:ext cx="8534400" cy="338554"/>
          </a:xfrm>
          <a:prstGeom prst="rect">
            <a:avLst/>
          </a:prstGeom>
          <a:solidFill>
            <a:schemeClr val="bg1">
              <a:lumMod val="75000"/>
              <a:alpha val="20000"/>
            </a:schemeClr>
          </a:solidFill>
        </p:spPr>
        <p:txBody>
          <a:bodyPr wrap="square" rtlCol="0">
            <a:spAutoFit/>
          </a:bodyPr>
          <a:lstStyle/>
          <a:p>
            <a:r>
              <a:rPr lang="en-US" sz="1600" b="1" dirty="0">
                <a:cs typeface="Arial" panose="020B0604020202020204" pitchFamily="34" charset="0"/>
              </a:rPr>
              <a:t>Gestational Hypertension and Preeclampsia, ACOG Practice Bulletin #222, 2020</a:t>
            </a:r>
          </a:p>
        </p:txBody>
      </p:sp>
      <p:sp>
        <p:nvSpPr>
          <p:cNvPr id="2" name="TextBox 1">
            <a:extLst>
              <a:ext uri="{FF2B5EF4-FFF2-40B4-BE49-F238E27FC236}">
                <a16:creationId xmlns:a16="http://schemas.microsoft.com/office/drawing/2014/main" id="{A1DB22A3-4527-D144-9601-F5EBEBFACE55}"/>
              </a:ext>
            </a:extLst>
          </p:cNvPr>
          <p:cNvSpPr txBox="1"/>
          <p:nvPr/>
        </p:nvSpPr>
        <p:spPr>
          <a:xfrm>
            <a:off x="5537937" y="1864498"/>
            <a:ext cx="963725" cy="523220"/>
          </a:xfrm>
          <a:prstGeom prst="rect">
            <a:avLst/>
          </a:prstGeom>
          <a:noFill/>
        </p:spPr>
        <p:txBody>
          <a:bodyPr wrap="none" rtlCol="0">
            <a:spAutoFit/>
          </a:bodyPr>
          <a:lstStyle/>
          <a:p>
            <a:r>
              <a:rPr lang="en-US" sz="2800" b="1" dirty="0">
                <a:solidFill>
                  <a:srgbClr val="FF9932"/>
                </a:solidFill>
                <a:latin typeface="+mj-lt"/>
              </a:rPr>
              <a:t>AND</a:t>
            </a:r>
          </a:p>
        </p:txBody>
      </p:sp>
    </p:spTree>
    <p:extLst>
      <p:ext uri="{BB962C8B-B14F-4D97-AF65-F5344CB8AC3E}">
        <p14:creationId xmlns:p14="http://schemas.microsoft.com/office/powerpoint/2010/main" val="811616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11" y="455690"/>
            <a:ext cx="10363200" cy="914400"/>
          </a:xfrm>
        </p:spPr>
        <p:txBody>
          <a:bodyPr>
            <a:normAutofit/>
          </a:bodyPr>
          <a:lstStyle/>
          <a:p>
            <a:r>
              <a:rPr lang="en-US" dirty="0">
                <a:ea typeface="Roboto Medium"/>
              </a:rPr>
              <a:t>Laboratory Evaluation of Preeclampsia</a:t>
            </a:r>
          </a:p>
        </p:txBody>
      </p:sp>
      <p:sp>
        <p:nvSpPr>
          <p:cNvPr id="3" name="Content Placeholder 2"/>
          <p:cNvSpPr>
            <a:spLocks noGrp="1"/>
          </p:cNvSpPr>
          <p:nvPr>
            <p:ph idx="1"/>
          </p:nvPr>
        </p:nvSpPr>
        <p:spPr>
          <a:xfrm>
            <a:off x="383111" y="1391889"/>
            <a:ext cx="10970689" cy="3059527"/>
          </a:xfrm>
        </p:spPr>
        <p:txBody>
          <a:bodyPr numCol="2">
            <a:noAutofit/>
          </a:bodyPr>
          <a:lstStyle/>
          <a:p>
            <a:pPr marL="457200" lvl="1">
              <a:spcBef>
                <a:spcPts val="600"/>
              </a:spcBef>
              <a:spcAft>
                <a:spcPts val="600"/>
              </a:spcAft>
              <a:buClr>
                <a:srgbClr val="FF9932"/>
              </a:buClr>
              <a:buSzPct val="90000"/>
              <a:buFont typeface="Wingdings" pitchFamily="2" charset="2"/>
              <a:buChar char="§"/>
            </a:pPr>
            <a:r>
              <a:rPr lang="en-US" dirty="0">
                <a:latin typeface="+mn-lt"/>
              </a:rPr>
              <a:t>Complete blood count (CBC) with platelet count</a:t>
            </a:r>
          </a:p>
          <a:p>
            <a:pPr marL="457200" lvl="1">
              <a:spcBef>
                <a:spcPts val="600"/>
              </a:spcBef>
              <a:spcAft>
                <a:spcPts val="600"/>
              </a:spcAft>
              <a:buClr>
                <a:srgbClr val="FF9932"/>
              </a:buClr>
              <a:buSzPct val="90000"/>
              <a:buFont typeface="Wingdings" pitchFamily="2" charset="2"/>
              <a:buChar char="§"/>
            </a:pPr>
            <a:r>
              <a:rPr lang="en-US" dirty="0">
                <a:latin typeface="+mn-lt"/>
              </a:rPr>
              <a:t>Aspartate aminotransferase (AST)</a:t>
            </a:r>
          </a:p>
          <a:p>
            <a:pPr marL="457200" lvl="1">
              <a:spcBef>
                <a:spcPts val="600"/>
              </a:spcBef>
              <a:spcAft>
                <a:spcPts val="600"/>
              </a:spcAft>
              <a:buClr>
                <a:srgbClr val="FF9932"/>
              </a:buClr>
              <a:buSzPct val="90000"/>
              <a:buFont typeface="Wingdings" pitchFamily="2" charset="2"/>
              <a:buChar char="§"/>
            </a:pPr>
            <a:r>
              <a:rPr lang="en-US" dirty="0">
                <a:latin typeface="+mn-lt"/>
              </a:rPr>
              <a:t>Alanine aminotransferase (ALT) </a:t>
            </a:r>
          </a:p>
          <a:p>
            <a:pPr marL="457200" lvl="1">
              <a:spcBef>
                <a:spcPts val="600"/>
              </a:spcBef>
              <a:spcAft>
                <a:spcPts val="600"/>
              </a:spcAft>
              <a:buClr>
                <a:srgbClr val="FF9932"/>
              </a:buClr>
              <a:buSzPct val="90000"/>
              <a:buFont typeface="Wingdings" pitchFamily="2" charset="2"/>
              <a:buChar char="§"/>
            </a:pPr>
            <a:r>
              <a:rPr lang="en-US" dirty="0">
                <a:latin typeface="+mn-lt"/>
              </a:rPr>
              <a:t>Lactate Dehydrogenase (LDH)</a:t>
            </a:r>
          </a:p>
          <a:p>
            <a:pPr marL="457200" lvl="1">
              <a:spcBef>
                <a:spcPts val="600"/>
              </a:spcBef>
              <a:spcAft>
                <a:spcPts val="600"/>
              </a:spcAft>
              <a:buClr>
                <a:srgbClr val="FF9932"/>
              </a:buClr>
              <a:buSzPct val="90000"/>
              <a:buFont typeface="Wingdings" pitchFamily="2" charset="2"/>
              <a:buChar char="§"/>
            </a:pPr>
            <a:r>
              <a:rPr lang="en-US" dirty="0">
                <a:latin typeface="+mn-lt"/>
              </a:rPr>
              <a:t>Creatinine</a:t>
            </a:r>
          </a:p>
          <a:p>
            <a:pPr marL="457200" lvl="1">
              <a:spcBef>
                <a:spcPts val="600"/>
              </a:spcBef>
              <a:spcAft>
                <a:spcPts val="600"/>
              </a:spcAft>
              <a:buClr>
                <a:srgbClr val="FF9932"/>
              </a:buClr>
              <a:buSzPct val="90000"/>
              <a:buFont typeface="Wingdings" pitchFamily="2" charset="2"/>
              <a:buChar char="§"/>
            </a:pPr>
            <a:r>
              <a:rPr lang="en-US" dirty="0">
                <a:latin typeface="+mn-lt"/>
              </a:rPr>
              <a:t>Bilirubin</a:t>
            </a:r>
          </a:p>
          <a:p>
            <a:pPr marL="457200" lvl="1">
              <a:spcBef>
                <a:spcPts val="600"/>
              </a:spcBef>
              <a:spcAft>
                <a:spcPts val="600"/>
              </a:spcAft>
              <a:buClr>
                <a:srgbClr val="FF9932"/>
              </a:buClr>
              <a:buSzPct val="90000"/>
              <a:buFont typeface="Wingdings" pitchFamily="2" charset="2"/>
              <a:buChar char="§"/>
            </a:pPr>
            <a:r>
              <a:rPr lang="en-US" dirty="0">
                <a:latin typeface="+mn-lt"/>
              </a:rPr>
              <a:t>Glucose</a:t>
            </a:r>
          </a:p>
          <a:p>
            <a:pPr marL="457200" lvl="1">
              <a:spcBef>
                <a:spcPts val="600"/>
              </a:spcBef>
              <a:spcAft>
                <a:spcPts val="600"/>
              </a:spcAft>
              <a:buClr>
                <a:srgbClr val="FF9932"/>
              </a:buClr>
              <a:buSzPct val="90000"/>
              <a:buFont typeface="Wingdings" pitchFamily="2" charset="2"/>
              <a:buChar char="§"/>
            </a:pPr>
            <a:r>
              <a:rPr lang="en-US" dirty="0">
                <a:latin typeface="+mn-lt"/>
              </a:rPr>
              <a:t>Comprehensive metabolic panel (CMP)</a:t>
            </a:r>
          </a:p>
          <a:p>
            <a:pPr marL="457200" lvl="1">
              <a:spcBef>
                <a:spcPts val="600"/>
              </a:spcBef>
              <a:spcAft>
                <a:spcPts val="600"/>
              </a:spcAft>
              <a:buClr>
                <a:srgbClr val="FF9932"/>
              </a:buClr>
              <a:buSzPct val="90000"/>
              <a:buFont typeface="Wingdings" pitchFamily="2" charset="2"/>
              <a:buChar char="§"/>
            </a:pPr>
            <a:r>
              <a:rPr lang="en-US" dirty="0">
                <a:latin typeface="+mn-lt"/>
              </a:rPr>
              <a:t>Uric acid (optional)</a:t>
            </a:r>
          </a:p>
        </p:txBody>
      </p:sp>
      <p:sp>
        <p:nvSpPr>
          <p:cNvPr id="4" name="TextBox 3">
            <a:extLst>
              <a:ext uri="{FF2B5EF4-FFF2-40B4-BE49-F238E27FC236}">
                <a16:creationId xmlns:a16="http://schemas.microsoft.com/office/drawing/2014/main" id="{B78082DD-4DD2-D74C-BC25-A1E38422F771}"/>
              </a:ext>
            </a:extLst>
          </p:cNvPr>
          <p:cNvSpPr txBox="1"/>
          <p:nvPr/>
        </p:nvSpPr>
        <p:spPr>
          <a:xfrm>
            <a:off x="534455" y="5257800"/>
            <a:ext cx="11123089" cy="892552"/>
          </a:xfrm>
          <a:prstGeom prst="rect">
            <a:avLst/>
          </a:prstGeom>
          <a:solidFill>
            <a:schemeClr val="accent2">
              <a:lumMod val="20000"/>
              <a:lumOff val="80000"/>
            </a:schemeClr>
          </a:solidFill>
          <a:ln w="28575">
            <a:solidFill>
              <a:schemeClr val="accent1"/>
            </a:solidFill>
          </a:ln>
        </p:spPr>
        <p:txBody>
          <a:bodyPr wrap="square" rtlCol="0">
            <a:spAutoFit/>
          </a:bodyPr>
          <a:lstStyle/>
          <a:p>
            <a:pPr marL="61913"/>
            <a:r>
              <a:rPr lang="en-US" sz="2600" dirty="0">
                <a:cs typeface="Arial" panose="020B0604020202020204" pitchFamily="34" charset="0"/>
              </a:rPr>
              <a:t>For patients with acute abdominal pain add: </a:t>
            </a:r>
          </a:p>
          <a:p>
            <a:pPr marL="61913"/>
            <a:r>
              <a:rPr lang="en-US" sz="2600" dirty="0">
                <a:latin typeface="+mj-lt"/>
                <a:cs typeface="Arial" panose="020B0604020202020204" pitchFamily="34" charset="0"/>
              </a:rPr>
              <a:t>Serum amylase, lipase, and ammonia </a:t>
            </a:r>
          </a:p>
        </p:txBody>
      </p:sp>
    </p:spTree>
    <p:extLst>
      <p:ext uri="{BB962C8B-B14F-4D97-AF65-F5344CB8AC3E}">
        <p14:creationId xmlns:p14="http://schemas.microsoft.com/office/powerpoint/2010/main" val="3574124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10" y="485782"/>
            <a:ext cx="11332610" cy="786088"/>
          </a:xfrm>
        </p:spPr>
        <p:txBody>
          <a:bodyPr>
            <a:normAutofit/>
          </a:bodyPr>
          <a:lstStyle/>
          <a:p>
            <a:r>
              <a:rPr lang="en-US" sz="3200" dirty="0">
                <a:ea typeface="Roboto Medium"/>
              </a:rPr>
              <a:t>Diagnosis of Preeclampsia with Severe Features</a:t>
            </a:r>
          </a:p>
        </p:txBody>
      </p:sp>
      <p:sp>
        <p:nvSpPr>
          <p:cNvPr id="6" name="Content Placeholder 5">
            <a:extLst>
              <a:ext uri="{FF2B5EF4-FFF2-40B4-BE49-F238E27FC236}">
                <a16:creationId xmlns:a16="http://schemas.microsoft.com/office/drawing/2014/main" id="{CA84BC9D-DE3A-4ACA-B2F4-3795FA0A2432}"/>
              </a:ext>
            </a:extLst>
          </p:cNvPr>
          <p:cNvSpPr>
            <a:spLocks noGrp="1"/>
          </p:cNvSpPr>
          <p:nvPr>
            <p:ph idx="1"/>
          </p:nvPr>
        </p:nvSpPr>
        <p:spPr>
          <a:xfrm>
            <a:off x="398910" y="1566719"/>
            <a:ext cx="11259690" cy="4681682"/>
          </a:xfrm>
        </p:spPr>
        <p:txBody>
          <a:bodyPr>
            <a:noAutofit/>
          </a:bodyPr>
          <a:lstStyle/>
          <a:p>
            <a:pPr>
              <a:lnSpc>
                <a:spcPct val="120000"/>
              </a:lnSpc>
              <a:spcAft>
                <a:spcPts val="600"/>
              </a:spcAft>
              <a:buClr>
                <a:srgbClr val="FF9932"/>
              </a:buClr>
              <a:buSzPct val="110000"/>
              <a:buFont typeface="Wingdings" pitchFamily="2" charset="2"/>
              <a:buChar char="§"/>
            </a:pPr>
            <a:r>
              <a:rPr lang="en-US" sz="1800" dirty="0"/>
              <a:t>Thrombocytopenia </a:t>
            </a:r>
          </a:p>
          <a:p>
            <a:pPr>
              <a:lnSpc>
                <a:spcPct val="120000"/>
              </a:lnSpc>
              <a:spcAft>
                <a:spcPts val="600"/>
              </a:spcAft>
              <a:buClr>
                <a:srgbClr val="FF9932"/>
              </a:buClr>
              <a:buSzPct val="110000"/>
              <a:buFont typeface="Wingdings" pitchFamily="2" charset="2"/>
              <a:buChar char="§"/>
            </a:pPr>
            <a:r>
              <a:rPr lang="en-US" sz="1800" dirty="0"/>
              <a:t>Impaired liver function </a:t>
            </a:r>
          </a:p>
          <a:p>
            <a:pPr>
              <a:lnSpc>
                <a:spcPct val="120000"/>
              </a:lnSpc>
              <a:spcAft>
                <a:spcPts val="600"/>
              </a:spcAft>
              <a:buClr>
                <a:srgbClr val="FF9932"/>
              </a:buClr>
              <a:buSzPct val="110000"/>
              <a:buFont typeface="Wingdings" pitchFamily="2" charset="2"/>
              <a:buChar char="§"/>
            </a:pPr>
            <a:r>
              <a:rPr lang="en-US" sz="1800" dirty="0"/>
              <a:t>Renal insufficiency </a:t>
            </a:r>
          </a:p>
          <a:p>
            <a:pPr>
              <a:lnSpc>
                <a:spcPct val="120000"/>
              </a:lnSpc>
              <a:spcAft>
                <a:spcPts val="600"/>
              </a:spcAft>
              <a:buClr>
                <a:srgbClr val="FF9932"/>
              </a:buClr>
              <a:buSzPct val="110000"/>
              <a:buFont typeface="Wingdings" pitchFamily="2" charset="2"/>
              <a:buChar char="§"/>
            </a:pPr>
            <a:r>
              <a:rPr lang="en-US" sz="1800" dirty="0"/>
              <a:t>Pulmonary edema</a:t>
            </a:r>
          </a:p>
          <a:p>
            <a:pPr>
              <a:lnSpc>
                <a:spcPct val="120000"/>
              </a:lnSpc>
              <a:spcAft>
                <a:spcPts val="600"/>
              </a:spcAft>
              <a:buClr>
                <a:srgbClr val="FF9932"/>
              </a:buClr>
              <a:buSzPct val="110000"/>
              <a:buFont typeface="Wingdings" pitchFamily="2" charset="2"/>
              <a:buChar char="§"/>
            </a:pPr>
            <a:r>
              <a:rPr lang="en-US" sz="1800" dirty="0"/>
              <a:t>New onset headache unresponsive to medication and not accounted for by alternative diagnoses</a:t>
            </a:r>
          </a:p>
          <a:p>
            <a:pPr>
              <a:lnSpc>
                <a:spcPct val="120000"/>
              </a:lnSpc>
              <a:spcAft>
                <a:spcPts val="600"/>
              </a:spcAft>
              <a:buClr>
                <a:srgbClr val="FF9932"/>
              </a:buClr>
              <a:buSzPct val="110000"/>
              <a:buFont typeface="Wingdings" pitchFamily="2" charset="2"/>
              <a:buChar char="§"/>
            </a:pPr>
            <a:r>
              <a:rPr lang="en-US" sz="1800" dirty="0"/>
              <a:t>Visual disturbances</a:t>
            </a:r>
          </a:p>
          <a:p>
            <a:pPr>
              <a:lnSpc>
                <a:spcPct val="120000"/>
              </a:lnSpc>
              <a:spcAft>
                <a:spcPts val="600"/>
              </a:spcAft>
              <a:buClr>
                <a:srgbClr val="FF9932"/>
              </a:buClr>
              <a:buSzPct val="110000"/>
              <a:buFont typeface="Wingdings" pitchFamily="2" charset="2"/>
              <a:buChar char="§"/>
            </a:pPr>
            <a:r>
              <a:rPr lang="en-US" sz="1800" dirty="0">
                <a:latin typeface="+mj-lt"/>
              </a:rPr>
              <a:t>Systolic blood pressure of 160 mm Hg or more </a:t>
            </a:r>
            <a:r>
              <a:rPr lang="en-US" sz="1800" i="1" dirty="0">
                <a:latin typeface="+mj-lt"/>
              </a:rPr>
              <a:t>or</a:t>
            </a:r>
            <a:r>
              <a:rPr lang="en-US" sz="1800" dirty="0">
                <a:latin typeface="+mj-lt"/>
              </a:rPr>
              <a:t> diastolic blood pressure of 110 mm Hg or more on two occasions at least 4 hours apart “unless antihypertensive therapy is initiated before this time”</a:t>
            </a:r>
          </a:p>
          <a:p>
            <a:pPr marL="400050" lvl="1" indent="0" algn="ctr">
              <a:lnSpc>
                <a:spcPct val="120000"/>
              </a:lnSpc>
              <a:spcAft>
                <a:spcPts val="600"/>
              </a:spcAft>
              <a:buClr>
                <a:srgbClr val="FF9932"/>
              </a:buClr>
              <a:buSzPct val="110000"/>
              <a:buNone/>
            </a:pPr>
            <a:r>
              <a:rPr lang="en-US" sz="1800" b="1" dirty="0">
                <a:solidFill>
                  <a:srgbClr val="D74D2B"/>
                </a:solidFill>
              </a:rPr>
              <a:t>ANTIHYPERTENSIVE TREATMENT SHOULD BE INITIATED WITHIN THE HOUR IF SEVERE BP IS CONFIRMED IN 15 MINUTES </a:t>
            </a:r>
          </a:p>
        </p:txBody>
      </p:sp>
      <p:sp>
        <p:nvSpPr>
          <p:cNvPr id="12" name="TextBox 11">
            <a:extLst>
              <a:ext uri="{FF2B5EF4-FFF2-40B4-BE49-F238E27FC236}">
                <a16:creationId xmlns:a16="http://schemas.microsoft.com/office/drawing/2014/main" id="{6615293C-8A25-480A-B42C-267706D0AF99}"/>
              </a:ext>
            </a:extLst>
          </p:cNvPr>
          <p:cNvSpPr txBox="1"/>
          <p:nvPr/>
        </p:nvSpPr>
        <p:spPr>
          <a:xfrm>
            <a:off x="398910" y="1143000"/>
            <a:ext cx="8925744" cy="338554"/>
          </a:xfrm>
          <a:prstGeom prst="rect">
            <a:avLst/>
          </a:prstGeom>
          <a:solidFill>
            <a:schemeClr val="bg1">
              <a:lumMod val="75000"/>
              <a:alpha val="20000"/>
            </a:schemeClr>
          </a:solidFill>
        </p:spPr>
        <p:txBody>
          <a:bodyPr wrap="square" rtlCol="0">
            <a:spAutoFit/>
          </a:bodyPr>
          <a:lstStyle/>
          <a:p>
            <a:r>
              <a:rPr lang="en-US" sz="1600" b="1" dirty="0">
                <a:cs typeface="Arial" panose="020B0604020202020204" pitchFamily="34" charset="0"/>
              </a:rPr>
              <a:t>Gestational Hypertension and Preeclampsia, ACOG Practice Bulletin #222, 2020</a:t>
            </a:r>
          </a:p>
        </p:txBody>
      </p:sp>
      <p:sp>
        <p:nvSpPr>
          <p:cNvPr id="3" name="TextBox 2">
            <a:extLst>
              <a:ext uri="{FF2B5EF4-FFF2-40B4-BE49-F238E27FC236}">
                <a16:creationId xmlns:a16="http://schemas.microsoft.com/office/drawing/2014/main" id="{D3ACAF21-7CD2-064E-909F-88539209658B}"/>
              </a:ext>
            </a:extLst>
          </p:cNvPr>
          <p:cNvSpPr txBox="1"/>
          <p:nvPr/>
        </p:nvSpPr>
        <p:spPr>
          <a:xfrm>
            <a:off x="400969" y="5910553"/>
            <a:ext cx="11125200" cy="646331"/>
          </a:xfrm>
          <a:prstGeom prst="rect">
            <a:avLst/>
          </a:prstGeom>
          <a:noFill/>
        </p:spPr>
        <p:txBody>
          <a:bodyPr wrap="square" lIns="91440" tIns="45720" rIns="91440" bIns="45720" rtlCol="0" anchor="t">
            <a:spAutoFit/>
          </a:bodyPr>
          <a:lstStyle/>
          <a:p>
            <a:r>
              <a:rPr lang="en-US" dirty="0">
                <a:latin typeface="Arial"/>
                <a:ea typeface="ＭＳ Ｐゴシック"/>
                <a:cs typeface="Arial"/>
              </a:rPr>
              <a:t>For example: A confirmed BP </a:t>
            </a:r>
            <a:r>
              <a:rPr lang="en-US" dirty="0"/>
              <a:t>≥ </a:t>
            </a:r>
            <a:r>
              <a:rPr lang="en-US" dirty="0">
                <a:latin typeface="Arial"/>
                <a:ea typeface="ＭＳ Ｐゴシック"/>
                <a:cs typeface="Arial"/>
              </a:rPr>
              <a:t>160/110 should be treated with an antihypertensive within one hour and magnesium sulfate started immediately following antihypertensive therapy. </a:t>
            </a:r>
            <a:endParaRPr lang="en-US" dirty="0"/>
          </a:p>
        </p:txBody>
      </p:sp>
    </p:spTree>
    <p:extLst>
      <p:ext uri="{BB962C8B-B14F-4D97-AF65-F5344CB8AC3E}">
        <p14:creationId xmlns:p14="http://schemas.microsoft.com/office/powerpoint/2010/main" val="257693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2925BE-EECD-514C-93EF-58ED8C984DAD}"/>
              </a:ext>
            </a:extLst>
          </p:cNvPr>
          <p:cNvSpPr txBox="1"/>
          <p:nvPr/>
        </p:nvSpPr>
        <p:spPr>
          <a:xfrm>
            <a:off x="1524183" y="1828800"/>
            <a:ext cx="9143633" cy="3816429"/>
          </a:xfrm>
          <a:prstGeom prst="rect">
            <a:avLst/>
          </a:prstGeom>
          <a:noFill/>
        </p:spPr>
        <p:txBody>
          <a:bodyPr wrap="square" rtlCol="0">
            <a:spAutoFit/>
          </a:bodyPr>
          <a:lstStyle/>
          <a:p>
            <a:r>
              <a:rPr lang="en-US" sz="3200" kern="0" dirty="0">
                <a:ea typeface="Roboto Medium"/>
              </a:rPr>
              <a:t>This slide set is considered an educational resource but does not define the standard of care in California or elsewhere. Readers are advised to adapt the guidelines and resources based on their local facility’s level of care and patient populations served and are also advised to not rely solely on the guidelines presented here.</a:t>
            </a:r>
          </a:p>
          <a:p>
            <a:pPr algn="l"/>
            <a:endParaRPr lang="en-US" dirty="0"/>
          </a:p>
        </p:txBody>
      </p:sp>
    </p:spTree>
    <p:extLst>
      <p:ext uri="{BB962C8B-B14F-4D97-AF65-F5344CB8AC3E}">
        <p14:creationId xmlns:p14="http://schemas.microsoft.com/office/powerpoint/2010/main" val="1789545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5695-D775-504D-8594-13430A768E68}"/>
              </a:ext>
            </a:extLst>
          </p:cNvPr>
          <p:cNvSpPr>
            <a:spLocks noGrp="1"/>
          </p:cNvSpPr>
          <p:nvPr>
            <p:ph type="title"/>
          </p:nvPr>
        </p:nvSpPr>
        <p:spPr>
          <a:xfrm>
            <a:off x="518866" y="637784"/>
            <a:ext cx="10363200" cy="914400"/>
          </a:xfrm>
        </p:spPr>
        <p:txBody>
          <a:bodyPr>
            <a:noAutofit/>
          </a:bodyPr>
          <a:lstStyle/>
          <a:p>
            <a:r>
              <a:rPr lang="en-US" dirty="0"/>
              <a:t>Diagnosis of Chronic Hypertension and Superimposed Preeclampsia</a:t>
            </a:r>
          </a:p>
        </p:txBody>
      </p:sp>
      <p:sp>
        <p:nvSpPr>
          <p:cNvPr id="3" name="Content Placeholder 2">
            <a:extLst>
              <a:ext uri="{FF2B5EF4-FFF2-40B4-BE49-F238E27FC236}">
                <a16:creationId xmlns:a16="http://schemas.microsoft.com/office/drawing/2014/main" id="{6D9F760A-1AB3-874E-A961-733A2BA98A47}"/>
              </a:ext>
            </a:extLst>
          </p:cNvPr>
          <p:cNvSpPr>
            <a:spLocks noGrp="1"/>
          </p:cNvSpPr>
          <p:nvPr>
            <p:ph idx="1"/>
          </p:nvPr>
        </p:nvSpPr>
        <p:spPr>
          <a:xfrm>
            <a:off x="514093" y="1737348"/>
            <a:ext cx="10534907" cy="3886200"/>
          </a:xfrm>
        </p:spPr>
        <p:txBody>
          <a:bodyPr/>
          <a:lstStyle/>
          <a:p>
            <a:pPr>
              <a:buClr>
                <a:srgbClr val="FF9932"/>
              </a:buClr>
              <a:buSzPct val="90000"/>
              <a:buFont typeface="Wingdings" pitchFamily="2" charset="2"/>
              <a:buChar char="§"/>
            </a:pPr>
            <a:r>
              <a:rPr lang="en-US" sz="2800" dirty="0">
                <a:latin typeface="+mn-lt"/>
              </a:rPr>
              <a:t>Chronic HTN</a:t>
            </a:r>
          </a:p>
          <a:p>
            <a:pPr lvl="1">
              <a:buClr>
                <a:srgbClr val="FF9932"/>
              </a:buClr>
              <a:buSzPct val="90000"/>
              <a:buFont typeface="Wingdings" pitchFamily="2" charset="2"/>
              <a:buChar char="§"/>
            </a:pPr>
            <a:r>
              <a:rPr lang="en-US" sz="2400" dirty="0">
                <a:latin typeface="+mn-lt"/>
              </a:rPr>
              <a:t>Hypertension diagnosed or present before pregnancy or before 20 weeks of gestation</a:t>
            </a:r>
          </a:p>
          <a:p>
            <a:pPr marL="0" indent="0">
              <a:buClr>
                <a:srgbClr val="FF9932"/>
              </a:buClr>
              <a:buSzPct val="90000"/>
              <a:buNone/>
            </a:pPr>
            <a:r>
              <a:rPr lang="en-US" sz="2400" dirty="0">
                <a:latin typeface="+mn-lt"/>
              </a:rPr>
              <a:t>OR</a:t>
            </a:r>
          </a:p>
          <a:p>
            <a:pPr lvl="1">
              <a:buClr>
                <a:srgbClr val="FF9932"/>
              </a:buClr>
              <a:buSzPct val="90000"/>
              <a:buFont typeface="Wingdings" pitchFamily="2" charset="2"/>
              <a:buChar char="§"/>
            </a:pPr>
            <a:r>
              <a:rPr lang="en-US" sz="2400" dirty="0">
                <a:latin typeface="+mn-lt"/>
              </a:rPr>
              <a:t>Hypertension diagnosed for the first-time during pregnancy and does not resolve in the postpartum period</a:t>
            </a:r>
          </a:p>
          <a:p>
            <a:pPr>
              <a:buClr>
                <a:srgbClr val="FF9932"/>
              </a:buClr>
              <a:buSzPct val="90000"/>
              <a:buFont typeface="Wingdings" pitchFamily="2" charset="2"/>
              <a:buChar char="§"/>
            </a:pPr>
            <a:r>
              <a:rPr lang="en-US" sz="2800" dirty="0">
                <a:latin typeface="+mn-lt"/>
              </a:rPr>
              <a:t>Superimposed preeclampsia</a:t>
            </a:r>
          </a:p>
          <a:p>
            <a:pPr lvl="1">
              <a:buClr>
                <a:srgbClr val="FF9932"/>
              </a:buClr>
              <a:buSzPct val="90000"/>
              <a:buFont typeface="Wingdings" pitchFamily="2" charset="2"/>
              <a:buChar char="§"/>
            </a:pPr>
            <a:r>
              <a:rPr lang="en-US" sz="2400" dirty="0">
                <a:latin typeface="+mn-lt"/>
              </a:rPr>
              <a:t>Preeclampsia with a history of hypertension before pregnancy or before 20 weeks gestation</a:t>
            </a:r>
          </a:p>
        </p:txBody>
      </p:sp>
      <p:sp>
        <p:nvSpPr>
          <p:cNvPr id="4" name="TextBox 3">
            <a:extLst>
              <a:ext uri="{FF2B5EF4-FFF2-40B4-BE49-F238E27FC236}">
                <a16:creationId xmlns:a16="http://schemas.microsoft.com/office/drawing/2014/main" id="{4576D49B-2284-4944-AB6D-8419645174E0}"/>
              </a:ext>
            </a:extLst>
          </p:cNvPr>
          <p:cNvSpPr txBox="1"/>
          <p:nvPr/>
        </p:nvSpPr>
        <p:spPr>
          <a:xfrm>
            <a:off x="368598" y="5791200"/>
            <a:ext cx="11263789" cy="707886"/>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n-US" sz="2000" i="1" dirty="0">
                <a:latin typeface="Arial" panose="020B0604020202020204" pitchFamily="34" charset="0"/>
                <a:cs typeface="Arial" panose="020B0604020202020204" pitchFamily="34" charset="0"/>
              </a:rPr>
              <a:t>NOTE: Preexisting proteinuria prior to 20 weeks gestation would be suggestive of chronic renal disease, often associated with longstanding hypertension and/or diabetes, or autoimmune disease</a:t>
            </a:r>
            <a:endParaRPr lang="en-US" dirty="0"/>
          </a:p>
        </p:txBody>
      </p:sp>
    </p:spTree>
    <p:extLst>
      <p:ext uri="{BB962C8B-B14F-4D97-AF65-F5344CB8AC3E}">
        <p14:creationId xmlns:p14="http://schemas.microsoft.com/office/powerpoint/2010/main" val="681961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11" y="592899"/>
            <a:ext cx="11076629" cy="786009"/>
          </a:xfrm>
        </p:spPr>
        <p:txBody>
          <a:bodyPr>
            <a:normAutofit/>
          </a:bodyPr>
          <a:lstStyle/>
          <a:p>
            <a:r>
              <a:rPr lang="en-US" sz="3600" dirty="0">
                <a:latin typeface="+mj-lt"/>
                <a:ea typeface="Roboto Medium"/>
              </a:rPr>
              <a:t>The Spectrum of Preeclampsia is Variable</a:t>
            </a:r>
          </a:p>
        </p:txBody>
      </p:sp>
      <p:sp>
        <p:nvSpPr>
          <p:cNvPr id="6" name="TextBox 5"/>
          <p:cNvSpPr txBox="1"/>
          <p:nvPr/>
        </p:nvSpPr>
        <p:spPr>
          <a:xfrm>
            <a:off x="597187" y="5429615"/>
            <a:ext cx="5619484" cy="276999"/>
          </a:xfrm>
          <a:prstGeom prst="rect">
            <a:avLst/>
          </a:prstGeom>
          <a:noFill/>
        </p:spPr>
        <p:txBody>
          <a:bodyPr wrap="square" rtlCol="0">
            <a:spAutoFit/>
          </a:bodyPr>
          <a:lstStyle/>
          <a:p>
            <a:pPr algn="l"/>
            <a:r>
              <a:rPr lang="en-US" sz="1200" dirty="0">
                <a:cs typeface="Arial" panose="020B0604020202020204" pitchFamily="34" charset="0"/>
              </a:rPr>
              <a:t>ACOG Practice Bulletin #222 Gestational Hypertension and Preeclampsia, 2020</a:t>
            </a:r>
          </a:p>
        </p:txBody>
      </p:sp>
      <p:graphicFrame>
        <p:nvGraphicFramePr>
          <p:cNvPr id="4" name="Diagram 3">
            <a:extLst>
              <a:ext uri="{FF2B5EF4-FFF2-40B4-BE49-F238E27FC236}">
                <a16:creationId xmlns:a16="http://schemas.microsoft.com/office/drawing/2014/main" id="{B2390142-E699-8647-A943-89DE6D17CC44}"/>
              </a:ext>
            </a:extLst>
          </p:cNvPr>
          <p:cNvGraphicFramePr/>
          <p:nvPr>
            <p:extLst>
              <p:ext uri="{D42A27DB-BD31-4B8C-83A1-F6EECF244321}">
                <p14:modId xmlns:p14="http://schemas.microsoft.com/office/powerpoint/2010/main" val="750760311"/>
              </p:ext>
            </p:extLst>
          </p:nvPr>
        </p:nvGraphicFramePr>
        <p:xfrm>
          <a:off x="111842" y="1265178"/>
          <a:ext cx="6545585" cy="3886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276A154-CB8F-7145-8A65-B42FBE4598EC}"/>
              </a:ext>
            </a:extLst>
          </p:cNvPr>
          <p:cNvSpPr txBox="1"/>
          <p:nvPr/>
        </p:nvSpPr>
        <p:spPr>
          <a:xfrm>
            <a:off x="6642679" y="1391132"/>
            <a:ext cx="5054144" cy="4154984"/>
          </a:xfrm>
          <a:prstGeom prst="rect">
            <a:avLst/>
          </a:prstGeom>
          <a:noFill/>
        </p:spPr>
        <p:txBody>
          <a:bodyPr wrap="square" lIns="91440" tIns="45720" rIns="91440" bIns="45720" rtlCol="0" anchor="t">
            <a:spAutoFit/>
          </a:bodyPr>
          <a:lstStyle/>
          <a:p>
            <a:pPr algn="l"/>
            <a:r>
              <a:rPr lang="en-US" sz="3200" dirty="0"/>
              <a:t>HELLP Syndrome</a:t>
            </a:r>
          </a:p>
          <a:p>
            <a:pPr marL="285750" indent="-285750" algn="l">
              <a:buClr>
                <a:srgbClr val="FF9932"/>
              </a:buClr>
              <a:buSzPct val="100000"/>
              <a:buFont typeface="Wingdings" pitchFamily="2" charset="2"/>
              <a:buChar char="§"/>
            </a:pPr>
            <a:r>
              <a:rPr lang="en-US" sz="2800" u="sng" dirty="0"/>
              <a:t>H</a:t>
            </a:r>
            <a:r>
              <a:rPr lang="en-US" sz="2800" dirty="0"/>
              <a:t>emolysis, </a:t>
            </a:r>
            <a:r>
              <a:rPr lang="en-US" sz="2800" u="sng" dirty="0"/>
              <a:t>E</a:t>
            </a:r>
            <a:r>
              <a:rPr lang="en-US" sz="2800" dirty="0"/>
              <a:t>levated </a:t>
            </a:r>
            <a:r>
              <a:rPr lang="en-US" sz="2800" u="sng" dirty="0"/>
              <a:t>L</a:t>
            </a:r>
            <a:r>
              <a:rPr lang="en-US" sz="2800" dirty="0"/>
              <a:t>iver  enzymes, </a:t>
            </a:r>
            <a:r>
              <a:rPr lang="en-US" sz="2800" u="sng" dirty="0"/>
              <a:t>L</a:t>
            </a:r>
            <a:r>
              <a:rPr lang="en-US" sz="2800" dirty="0"/>
              <a:t>ow </a:t>
            </a:r>
            <a:r>
              <a:rPr lang="en-US" sz="2800" u="sng" dirty="0"/>
              <a:t>P</a:t>
            </a:r>
            <a:r>
              <a:rPr lang="en-US" sz="2800" dirty="0"/>
              <a:t>latelets</a:t>
            </a:r>
          </a:p>
          <a:p>
            <a:pPr algn="l">
              <a:buClr>
                <a:srgbClr val="FF9932"/>
              </a:buClr>
              <a:buSzPct val="100000"/>
            </a:pPr>
            <a:endParaRPr lang="en-US" sz="2800" dirty="0">
              <a:latin typeface="Arial"/>
              <a:ea typeface="ＭＳ Ｐゴシック"/>
              <a:cs typeface="Arial"/>
            </a:endParaRPr>
          </a:p>
          <a:p>
            <a:pPr marL="285750" indent="-285750" algn="l">
              <a:buClr>
                <a:srgbClr val="FF9932"/>
              </a:buClr>
              <a:buSzPct val="100000"/>
              <a:buFont typeface="Wingdings" pitchFamily="2" charset="2"/>
              <a:buChar char="§"/>
            </a:pPr>
            <a:r>
              <a:rPr lang="en-US" sz="2800" dirty="0">
                <a:latin typeface="Arial"/>
                <a:ea typeface="ＭＳ Ｐゴシック"/>
                <a:cs typeface="Arial"/>
              </a:rPr>
              <a:t>Preeclampsia with severe features develops hepatic and hematologic manifestations</a:t>
            </a:r>
          </a:p>
          <a:p>
            <a:pPr lvl="2" algn="l"/>
            <a:endParaRPr lang="en-US" dirty="0">
              <a:cs typeface="Arial" charset="0"/>
            </a:endParaRPr>
          </a:p>
          <a:p>
            <a:pPr marL="285750" indent="-285750" algn="l">
              <a:buFont typeface="Wingdings" pitchFamily="2" charset="2"/>
              <a:buChar char="§"/>
            </a:pPr>
            <a:endParaRPr lang="en-US" dirty="0">
              <a:cs typeface="Arial" charset="0"/>
            </a:endParaRPr>
          </a:p>
        </p:txBody>
      </p:sp>
      <p:sp>
        <p:nvSpPr>
          <p:cNvPr id="10" name="TextBox 9">
            <a:extLst>
              <a:ext uri="{FF2B5EF4-FFF2-40B4-BE49-F238E27FC236}">
                <a16:creationId xmlns:a16="http://schemas.microsoft.com/office/drawing/2014/main" id="{FEB1983E-725A-5544-AE27-F88DD175DA92}"/>
              </a:ext>
            </a:extLst>
          </p:cNvPr>
          <p:cNvSpPr txBox="1"/>
          <p:nvPr/>
        </p:nvSpPr>
        <p:spPr>
          <a:xfrm>
            <a:off x="2051164" y="6021662"/>
            <a:ext cx="8089672" cy="40011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n-US" sz="2000" i="1" dirty="0">
                <a:latin typeface="Arial"/>
                <a:cs typeface="Arial"/>
              </a:rPr>
              <a:t>Note: HELLP syndrome can occur without hypertension or proteinuria</a:t>
            </a:r>
            <a:endParaRPr lang="en-US" sz="2000" dirty="0">
              <a:latin typeface="Arial"/>
              <a:cs typeface="Arial"/>
            </a:endParaRPr>
          </a:p>
        </p:txBody>
      </p:sp>
    </p:spTree>
    <p:extLst>
      <p:ext uri="{BB962C8B-B14F-4D97-AF65-F5344CB8AC3E}">
        <p14:creationId xmlns:p14="http://schemas.microsoft.com/office/powerpoint/2010/main" val="2716316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6333-3D73-954B-B86D-2E75F116256C}"/>
              </a:ext>
            </a:extLst>
          </p:cNvPr>
          <p:cNvSpPr>
            <a:spLocks noGrp="1"/>
          </p:cNvSpPr>
          <p:nvPr>
            <p:ph type="title"/>
          </p:nvPr>
        </p:nvSpPr>
        <p:spPr>
          <a:xfrm>
            <a:off x="609600" y="914400"/>
            <a:ext cx="10363200" cy="914400"/>
          </a:xfrm>
        </p:spPr>
        <p:txBody>
          <a:bodyPr>
            <a:noAutofit/>
          </a:bodyPr>
          <a:lstStyle/>
          <a:p>
            <a:r>
              <a:rPr lang="en-US" dirty="0"/>
              <a:t>HELLP associated with increased risk of adverse outcomes</a:t>
            </a:r>
          </a:p>
        </p:txBody>
      </p:sp>
      <p:sp>
        <p:nvSpPr>
          <p:cNvPr id="3" name="Content Placeholder 2">
            <a:extLst>
              <a:ext uri="{FF2B5EF4-FFF2-40B4-BE49-F238E27FC236}">
                <a16:creationId xmlns:a16="http://schemas.microsoft.com/office/drawing/2014/main" id="{2A386285-69C3-3F43-893A-2B0C38F2E654}"/>
              </a:ext>
            </a:extLst>
          </p:cNvPr>
          <p:cNvSpPr>
            <a:spLocks noGrp="1"/>
          </p:cNvSpPr>
          <p:nvPr>
            <p:ph idx="1"/>
          </p:nvPr>
        </p:nvSpPr>
        <p:spPr>
          <a:xfrm>
            <a:off x="609600" y="2133600"/>
            <a:ext cx="10972800" cy="4267200"/>
          </a:xfrm>
        </p:spPr>
        <p:txBody>
          <a:bodyPr/>
          <a:lstStyle/>
          <a:p>
            <a:pPr>
              <a:buClr>
                <a:srgbClr val="FF9932"/>
              </a:buClr>
              <a:buSzPct val="100000"/>
              <a:buFont typeface="Wingdings" pitchFamily="2" charset="2"/>
              <a:buChar char="§"/>
            </a:pPr>
            <a:r>
              <a:rPr lang="en-US" dirty="0"/>
              <a:t>Placental Abruption</a:t>
            </a:r>
          </a:p>
          <a:p>
            <a:pPr>
              <a:buClr>
                <a:srgbClr val="FF9932"/>
              </a:buClr>
              <a:buSzPct val="100000"/>
              <a:buFont typeface="Wingdings" pitchFamily="2" charset="2"/>
              <a:buChar char="§"/>
            </a:pPr>
            <a:r>
              <a:rPr lang="en-US" dirty="0"/>
              <a:t>Renal Failure</a:t>
            </a:r>
          </a:p>
          <a:p>
            <a:pPr>
              <a:buClr>
                <a:srgbClr val="FF9932"/>
              </a:buClr>
              <a:buSzPct val="100000"/>
              <a:buFont typeface="Wingdings" pitchFamily="2" charset="2"/>
              <a:buChar char="§"/>
            </a:pPr>
            <a:r>
              <a:rPr lang="en-US" dirty="0"/>
              <a:t>Subcapsular Hepatic Hematoma</a:t>
            </a:r>
          </a:p>
          <a:p>
            <a:pPr>
              <a:buClr>
                <a:srgbClr val="FF9932"/>
              </a:buClr>
              <a:buSzPct val="100000"/>
              <a:buFont typeface="Wingdings" pitchFamily="2" charset="2"/>
              <a:buChar char="§"/>
            </a:pPr>
            <a:r>
              <a:rPr lang="en-US" dirty="0"/>
              <a:t>Preterm Delivery</a:t>
            </a:r>
          </a:p>
          <a:p>
            <a:pPr>
              <a:buClr>
                <a:srgbClr val="FF9932"/>
              </a:buClr>
              <a:buSzPct val="100000"/>
              <a:buFont typeface="Wingdings" pitchFamily="2" charset="2"/>
              <a:buChar char="§"/>
            </a:pPr>
            <a:r>
              <a:rPr lang="en-US" dirty="0"/>
              <a:t>Fetal or Maternal Death</a:t>
            </a:r>
          </a:p>
          <a:p>
            <a:pPr>
              <a:buClr>
                <a:srgbClr val="FF9932"/>
              </a:buClr>
              <a:buSzPct val="100000"/>
              <a:buFont typeface="Wingdings" pitchFamily="2" charset="2"/>
              <a:buChar char="§"/>
            </a:pPr>
            <a:r>
              <a:rPr lang="en-US" dirty="0"/>
              <a:t>Recurrent Preeclampsia</a:t>
            </a:r>
          </a:p>
        </p:txBody>
      </p:sp>
    </p:spTree>
    <p:extLst>
      <p:ext uri="{BB962C8B-B14F-4D97-AF65-F5344CB8AC3E}">
        <p14:creationId xmlns:p14="http://schemas.microsoft.com/office/powerpoint/2010/main" val="3790149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227FD341-37E6-429E-B0A6-7DC1DF08815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96006" y="533400"/>
            <a:ext cx="6437184" cy="2703786"/>
          </a:xfrm>
        </p:spPr>
      </p:pic>
      <p:sp>
        <p:nvSpPr>
          <p:cNvPr id="2" name="Title 1">
            <a:extLst>
              <a:ext uri="{FF2B5EF4-FFF2-40B4-BE49-F238E27FC236}">
                <a16:creationId xmlns:a16="http://schemas.microsoft.com/office/drawing/2014/main" id="{05BADCDC-F1CE-364C-A2EB-375791F4E548}"/>
              </a:ext>
            </a:extLst>
          </p:cNvPr>
          <p:cNvSpPr>
            <a:spLocks noGrp="1"/>
          </p:cNvSpPr>
          <p:nvPr>
            <p:ph type="title"/>
          </p:nvPr>
        </p:nvSpPr>
        <p:spPr>
          <a:xfrm>
            <a:off x="381000" y="4038600"/>
            <a:ext cx="6818303" cy="1728889"/>
          </a:xfrm>
        </p:spPr>
        <p:txBody>
          <a:bodyPr>
            <a:normAutofit/>
          </a:bodyPr>
          <a:lstStyle/>
          <a:p>
            <a:r>
              <a:rPr lang="en-US" sz="4400" dirty="0">
                <a:latin typeface="+mj-lt"/>
              </a:rPr>
              <a:t>Response</a:t>
            </a:r>
          </a:p>
        </p:txBody>
      </p:sp>
      <p:sp>
        <p:nvSpPr>
          <p:cNvPr id="4" name="Text Placeholder 3">
            <a:extLst>
              <a:ext uri="{FF2B5EF4-FFF2-40B4-BE49-F238E27FC236}">
                <a16:creationId xmlns:a16="http://schemas.microsoft.com/office/drawing/2014/main" id="{B1F7AF4A-71ED-B345-989A-1FB3C1D41BD6}"/>
              </a:ext>
            </a:extLst>
          </p:cNvPr>
          <p:cNvSpPr>
            <a:spLocks noGrp="1"/>
          </p:cNvSpPr>
          <p:nvPr>
            <p:ph idx="4294967295"/>
          </p:nvPr>
        </p:nvSpPr>
        <p:spPr>
          <a:xfrm>
            <a:off x="7010400" y="838200"/>
            <a:ext cx="4911300" cy="4193628"/>
          </a:xfrm>
        </p:spPr>
        <p:txBody>
          <a:bodyPr/>
          <a:lstStyle/>
          <a:p>
            <a:pPr>
              <a:buClr>
                <a:srgbClr val="FF9932"/>
              </a:buClr>
              <a:buSzPct val="70000"/>
              <a:buFont typeface="Webdings" panose="05030102010509060703" pitchFamily="18" charset="2"/>
              <a:buChar char="4"/>
            </a:pPr>
            <a:r>
              <a:rPr lang="en-US" sz="3600" dirty="0"/>
              <a:t>Blood Pressure Control</a:t>
            </a:r>
          </a:p>
          <a:p>
            <a:pPr>
              <a:buClr>
                <a:srgbClr val="FF9932"/>
              </a:buClr>
              <a:buSzPct val="70000"/>
              <a:buFont typeface="Webdings" panose="05030102010509060703" pitchFamily="18" charset="2"/>
              <a:buChar char="4"/>
            </a:pPr>
            <a:r>
              <a:rPr lang="en-US" sz="3600" dirty="0"/>
              <a:t>Seizure Prophylaxis and Management</a:t>
            </a:r>
          </a:p>
          <a:p>
            <a:pPr>
              <a:buClr>
                <a:srgbClr val="FF9932"/>
              </a:buClr>
              <a:buSzPct val="70000"/>
              <a:buFont typeface="Webdings" panose="05030102010509060703" pitchFamily="18" charset="2"/>
              <a:buChar char="4"/>
            </a:pPr>
            <a:r>
              <a:rPr lang="en-US" sz="3600" dirty="0"/>
              <a:t>Delivery and Expectant Management</a:t>
            </a:r>
          </a:p>
          <a:p>
            <a:pPr>
              <a:buClr>
                <a:srgbClr val="FF9932"/>
              </a:buClr>
              <a:buSzPct val="70000"/>
              <a:buFont typeface="Webdings" panose="05030102010509060703" pitchFamily="18" charset="2"/>
              <a:buChar char="4"/>
            </a:pPr>
            <a:r>
              <a:rPr lang="en-US" sz="3600" dirty="0"/>
              <a:t>Postpartum Surveillance</a:t>
            </a:r>
          </a:p>
        </p:txBody>
      </p:sp>
    </p:spTree>
    <p:extLst>
      <p:ext uri="{BB962C8B-B14F-4D97-AF65-F5344CB8AC3E}">
        <p14:creationId xmlns:p14="http://schemas.microsoft.com/office/powerpoint/2010/main" val="4174967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67" y="977013"/>
            <a:ext cx="11336676" cy="1325563"/>
          </a:xfrm>
        </p:spPr>
        <p:txBody>
          <a:bodyPr>
            <a:normAutofit/>
          </a:bodyPr>
          <a:lstStyle/>
          <a:p>
            <a:r>
              <a:rPr lang="en-US" sz="2400" dirty="0"/>
              <a:t>Applies to all forms of HDP: chronic, gestational, and preeclampsia with or   without severe features</a:t>
            </a:r>
          </a:p>
        </p:txBody>
      </p:sp>
      <p:graphicFrame>
        <p:nvGraphicFramePr>
          <p:cNvPr id="5" name="Table 4"/>
          <p:cNvGraphicFramePr>
            <a:graphicFrameLocks noGrp="1"/>
          </p:cNvGraphicFramePr>
          <p:nvPr>
            <p:extLst>
              <p:ext uri="{D42A27DB-BD31-4B8C-83A1-F6EECF244321}">
                <p14:modId xmlns:p14="http://schemas.microsoft.com/office/powerpoint/2010/main" val="3932939537"/>
              </p:ext>
            </p:extLst>
          </p:nvPr>
        </p:nvGraphicFramePr>
        <p:xfrm>
          <a:off x="393868" y="2163374"/>
          <a:ext cx="11336675" cy="2120324"/>
        </p:xfrm>
        <a:graphic>
          <a:graphicData uri="http://schemas.openxmlformats.org/drawingml/2006/table">
            <a:tbl>
              <a:tblPr firstRow="1" bandRow="1">
                <a:tableStyleId>{93296810-A885-4BE3-A3E7-6D5BEEA58F35}</a:tableStyleId>
              </a:tblPr>
              <a:tblGrid>
                <a:gridCol w="3225650">
                  <a:extLst>
                    <a:ext uri="{9D8B030D-6E8A-4147-A177-3AD203B41FA5}">
                      <a16:colId xmlns:a16="http://schemas.microsoft.com/office/drawing/2014/main" val="20000"/>
                    </a:ext>
                  </a:extLst>
                </a:gridCol>
                <a:gridCol w="3225650">
                  <a:extLst>
                    <a:ext uri="{9D8B030D-6E8A-4147-A177-3AD203B41FA5}">
                      <a16:colId xmlns:a16="http://schemas.microsoft.com/office/drawing/2014/main" val="20001"/>
                    </a:ext>
                  </a:extLst>
                </a:gridCol>
                <a:gridCol w="4885375">
                  <a:extLst>
                    <a:ext uri="{9D8B030D-6E8A-4147-A177-3AD203B41FA5}">
                      <a16:colId xmlns:a16="http://schemas.microsoft.com/office/drawing/2014/main" val="20002"/>
                    </a:ext>
                  </a:extLst>
                </a:gridCol>
              </a:tblGrid>
              <a:tr h="732226">
                <a:tc>
                  <a:txBody>
                    <a:bodyPr/>
                    <a:lstStyle/>
                    <a:p>
                      <a:pPr algn="ctr"/>
                      <a:r>
                        <a:rPr lang="en-US" sz="2800" dirty="0">
                          <a:solidFill>
                            <a:schemeClr val="tx1"/>
                          </a:solidFill>
                        </a:rPr>
                        <a:t>Systolic</a:t>
                      </a:r>
                      <a:endParaRPr lang="en-US" sz="2800" dirty="0">
                        <a:solidFill>
                          <a:schemeClr val="tx1"/>
                        </a:solidFill>
                        <a:latin typeface="+mn-lt"/>
                        <a:cs typeface="Arial" panose="020B0604020202020204" pitchFamily="34" charset="0"/>
                      </a:endParaRPr>
                    </a:p>
                  </a:txBody>
                  <a:tcPr anchor="ctr"/>
                </a:tc>
                <a:tc>
                  <a:txBody>
                    <a:bodyPr/>
                    <a:lstStyle/>
                    <a:p>
                      <a:pPr algn="ctr"/>
                      <a:r>
                        <a:rPr lang="en-US" sz="2800" dirty="0">
                          <a:solidFill>
                            <a:schemeClr val="tx1"/>
                          </a:solidFill>
                        </a:rPr>
                        <a:t>Diastolic </a:t>
                      </a:r>
                      <a:endParaRPr lang="en-US" sz="2800" dirty="0">
                        <a:solidFill>
                          <a:schemeClr val="tx1"/>
                        </a:solidFill>
                        <a:latin typeface="+mn-lt"/>
                        <a:cs typeface="Arial" panose="020B0604020202020204" pitchFamily="34" charset="0"/>
                      </a:endParaRPr>
                    </a:p>
                  </a:txBody>
                  <a:tcPr anchor="ctr"/>
                </a:tc>
                <a:tc>
                  <a:txBody>
                    <a:bodyPr/>
                    <a:lstStyle/>
                    <a:p>
                      <a:pPr algn="ctr"/>
                      <a:r>
                        <a:rPr lang="en-US" sz="2800" u="none" dirty="0">
                          <a:solidFill>
                            <a:schemeClr val="tx1"/>
                          </a:solidFill>
                        </a:rPr>
                        <a:t>Action</a:t>
                      </a:r>
                      <a:endParaRPr lang="en-US" sz="2800" u="none" dirty="0">
                        <a:solidFill>
                          <a:schemeClr val="tx1"/>
                        </a:solidFill>
                        <a:latin typeface="+mn-lt"/>
                        <a:cs typeface="Arial" panose="020B0604020202020204" pitchFamily="34" charset="0"/>
                      </a:endParaRPr>
                    </a:p>
                  </a:txBody>
                  <a:tcPr anchor="ctr"/>
                </a:tc>
                <a:extLst>
                  <a:ext uri="{0D108BD9-81ED-4DB2-BD59-A6C34878D82A}">
                    <a16:rowId xmlns:a16="http://schemas.microsoft.com/office/drawing/2014/main" val="10000"/>
                  </a:ext>
                </a:extLst>
              </a:tr>
              <a:tr h="1388098">
                <a:tc>
                  <a:txBody>
                    <a:bodyPr/>
                    <a:lstStyle/>
                    <a:p>
                      <a:pPr algn="ctr"/>
                      <a:r>
                        <a:rPr lang="en-US" sz="2800" dirty="0">
                          <a:solidFill>
                            <a:schemeClr val="tx1"/>
                          </a:solidFill>
                        </a:rPr>
                        <a:t> ≥</a:t>
                      </a:r>
                      <a:r>
                        <a:rPr lang="en-US" sz="2800" baseline="0" dirty="0">
                          <a:solidFill>
                            <a:schemeClr val="tx1"/>
                          </a:solidFill>
                        </a:rPr>
                        <a:t> 160</a:t>
                      </a:r>
                      <a:endParaRPr lang="en-US" sz="2800" dirty="0">
                        <a:solidFill>
                          <a:schemeClr val="tx1"/>
                        </a:solidFill>
                        <a:latin typeface="+mn-lt"/>
                        <a:cs typeface="Arial" panose="020B0604020202020204" pitchFamily="34" charset="0"/>
                      </a:endParaRPr>
                    </a:p>
                  </a:txBody>
                  <a:tcPr anchor="ctr"/>
                </a:tc>
                <a:tc>
                  <a:txBody>
                    <a:bodyPr/>
                    <a:lstStyle/>
                    <a:p>
                      <a:pPr algn="ctr"/>
                      <a:r>
                        <a:rPr lang="en-US" sz="2800" dirty="0">
                          <a:solidFill>
                            <a:schemeClr val="tx1"/>
                          </a:solidFill>
                        </a:rPr>
                        <a:t>≥ 110</a:t>
                      </a:r>
                      <a:endParaRPr lang="en-US" sz="2800" dirty="0">
                        <a:solidFill>
                          <a:schemeClr val="tx1"/>
                        </a:solidFill>
                        <a:latin typeface="+mn-lt"/>
                        <a:cs typeface="Arial" panose="020B0604020202020204" pitchFamily="34" charset="0"/>
                      </a:endParaRPr>
                    </a:p>
                  </a:txBody>
                  <a:tcPr anchor="ctr"/>
                </a:tc>
                <a:tc>
                  <a:txBody>
                    <a:bodyPr/>
                    <a:lstStyle/>
                    <a:p>
                      <a:pPr algn="ctr"/>
                      <a:r>
                        <a:rPr lang="en-US" sz="2000" u="none" dirty="0">
                          <a:solidFill>
                            <a:schemeClr val="tx1"/>
                          </a:solidFill>
                        </a:rPr>
                        <a:t>Repeat BP within 15 minutes. </a:t>
                      </a:r>
                    </a:p>
                    <a:p>
                      <a:pPr algn="ctr"/>
                      <a:r>
                        <a:rPr lang="en-US" sz="2000" u="none" dirty="0">
                          <a:solidFill>
                            <a:schemeClr val="tx1"/>
                          </a:solidFill>
                        </a:rPr>
                        <a:t>If BP remains within severe-range -</a:t>
                      </a:r>
                    </a:p>
                    <a:p>
                      <a:pPr algn="ctr"/>
                      <a:r>
                        <a:rPr lang="en-US" sz="2000" u="none" dirty="0">
                          <a:solidFill>
                            <a:schemeClr val="tx1"/>
                          </a:solidFill>
                        </a:rPr>
                        <a:t>treat within 30-60 minutes (ideally ASAP).</a:t>
                      </a:r>
                      <a:endParaRPr lang="en-US" sz="2000" u="none" dirty="0">
                        <a:solidFill>
                          <a:schemeClr val="tx1"/>
                        </a:solidFill>
                        <a:latin typeface="+mn-lt"/>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
        <p:nvSpPr>
          <p:cNvPr id="6" name="Title 4">
            <a:extLst>
              <a:ext uri="{FF2B5EF4-FFF2-40B4-BE49-F238E27FC236}">
                <a16:creationId xmlns:a16="http://schemas.microsoft.com/office/drawing/2014/main" id="{2CBBFC80-9652-104C-82E8-E548EF71A669}"/>
              </a:ext>
            </a:extLst>
          </p:cNvPr>
          <p:cNvSpPr txBox="1">
            <a:spLocks/>
          </p:cNvSpPr>
          <p:nvPr/>
        </p:nvSpPr>
        <p:spPr>
          <a:xfrm>
            <a:off x="393867" y="609600"/>
            <a:ext cx="11435275" cy="735420"/>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36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a:lstStyle>
          <a:p>
            <a:r>
              <a:rPr lang="en-US" kern="0" dirty="0"/>
              <a:t>Hypertensive Emergency in Pregnancy/Postpartum</a:t>
            </a:r>
          </a:p>
        </p:txBody>
      </p:sp>
      <p:sp>
        <p:nvSpPr>
          <p:cNvPr id="7" name="TextBox 6">
            <a:extLst>
              <a:ext uri="{FF2B5EF4-FFF2-40B4-BE49-F238E27FC236}">
                <a16:creationId xmlns:a16="http://schemas.microsoft.com/office/drawing/2014/main" id="{18FEA634-5053-324A-8BE7-BCA22BA5742B}"/>
              </a:ext>
            </a:extLst>
          </p:cNvPr>
          <p:cNvSpPr txBox="1"/>
          <p:nvPr/>
        </p:nvSpPr>
        <p:spPr>
          <a:xfrm>
            <a:off x="1941142" y="4283698"/>
            <a:ext cx="8242125" cy="2308324"/>
          </a:xfrm>
          <a:prstGeom prst="rect">
            <a:avLst/>
          </a:prstGeom>
          <a:noFill/>
        </p:spPr>
        <p:txBody>
          <a:bodyPr wrap="square" rtlCol="0">
            <a:spAutoFit/>
          </a:bodyPr>
          <a:lstStyle/>
          <a:p>
            <a:pPr algn="ctr"/>
            <a:r>
              <a:rPr lang="en-US" sz="4800" b="1" i="1" dirty="0">
                <a:solidFill>
                  <a:srgbClr val="DC632C"/>
                </a:solidFill>
                <a:latin typeface="+mn-lt"/>
              </a:rPr>
              <a:t>DO NOT WAIT TO TREAT THE HYPERTENSIVE EMERGENCY</a:t>
            </a:r>
            <a:endParaRPr lang="en-US" sz="4800" dirty="0">
              <a:solidFill>
                <a:srgbClr val="DC632C"/>
              </a:solidFill>
            </a:endParaRPr>
          </a:p>
        </p:txBody>
      </p:sp>
      <p:sp>
        <p:nvSpPr>
          <p:cNvPr id="8" name="TextBox 7">
            <a:extLst>
              <a:ext uri="{FF2B5EF4-FFF2-40B4-BE49-F238E27FC236}">
                <a16:creationId xmlns:a16="http://schemas.microsoft.com/office/drawing/2014/main" id="{811C2AAC-6F0E-C647-A06F-030F925B64FA}"/>
              </a:ext>
            </a:extLst>
          </p:cNvPr>
          <p:cNvSpPr txBox="1"/>
          <p:nvPr/>
        </p:nvSpPr>
        <p:spPr>
          <a:xfrm>
            <a:off x="457200" y="6453522"/>
            <a:ext cx="10751976" cy="276999"/>
          </a:xfrm>
          <a:prstGeom prst="rect">
            <a:avLst/>
          </a:prstGeom>
          <a:noFill/>
        </p:spPr>
        <p:txBody>
          <a:bodyPr wrap="square" rtlCol="0">
            <a:spAutoFit/>
          </a:bodyPr>
          <a:lstStyle/>
          <a:p>
            <a:pPr algn="l"/>
            <a:r>
              <a:rPr lang="en-US" sz="1200" dirty="0">
                <a:cs typeface="Arial" panose="020B0604020202020204" pitchFamily="34" charset="0"/>
              </a:rPr>
              <a:t>ACOG Practice Bulletin #222, June 2020</a:t>
            </a:r>
          </a:p>
        </p:txBody>
      </p:sp>
    </p:spTree>
    <p:extLst>
      <p:ext uri="{BB962C8B-B14F-4D97-AF65-F5344CB8AC3E}">
        <p14:creationId xmlns:p14="http://schemas.microsoft.com/office/powerpoint/2010/main" val="593887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1AE273E-77A6-4A96-AE59-14FF1D765736}"/>
              </a:ext>
            </a:extLst>
          </p:cNvPr>
          <p:cNvSpPr>
            <a:spLocks noGrp="1"/>
          </p:cNvSpPr>
          <p:nvPr>
            <p:ph type="title"/>
          </p:nvPr>
        </p:nvSpPr>
        <p:spPr>
          <a:xfrm>
            <a:off x="609600" y="609600"/>
            <a:ext cx="10363200" cy="914400"/>
          </a:xfrm>
        </p:spPr>
        <p:txBody>
          <a:bodyPr>
            <a:normAutofit/>
          </a:bodyPr>
          <a:lstStyle/>
          <a:p>
            <a:r>
              <a:rPr lang="en-US" dirty="0">
                <a:ea typeface="Roboto Medium"/>
              </a:rPr>
              <a:t>Clinical Pearl</a:t>
            </a:r>
          </a:p>
        </p:txBody>
      </p:sp>
      <p:sp>
        <p:nvSpPr>
          <p:cNvPr id="12" name="Rectangle 11">
            <a:extLst>
              <a:ext uri="{FF2B5EF4-FFF2-40B4-BE49-F238E27FC236}">
                <a16:creationId xmlns:a16="http://schemas.microsoft.com/office/drawing/2014/main" id="{EE87F4BE-6D92-400D-885B-EE78533E7F11}"/>
              </a:ext>
            </a:extLst>
          </p:cNvPr>
          <p:cNvSpPr/>
          <p:nvPr/>
        </p:nvSpPr>
        <p:spPr>
          <a:xfrm>
            <a:off x="1752600" y="2644170"/>
            <a:ext cx="8473362" cy="1569660"/>
          </a:xfrm>
          <a:prstGeom prst="rect">
            <a:avLst/>
          </a:prstGeom>
          <a:solidFill>
            <a:srgbClr val="FFEDD1"/>
          </a:solidFill>
          <a:ln>
            <a:solidFill>
              <a:srgbClr val="FF993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spAutoFit/>
          </a:bodyPr>
          <a:lstStyle/>
          <a:p>
            <a:pPr marL="118745" indent="-118745" algn="ctr"/>
            <a:r>
              <a:rPr lang="en-US" sz="3200" dirty="0">
                <a:solidFill>
                  <a:schemeClr val="tx1"/>
                </a:solidFill>
              </a:rPr>
              <a:t>Controlling blood pressure is the optimal intervention to prevent deaths due to stroke in women with preeclampsia.</a:t>
            </a:r>
            <a:endParaRPr lang="en-US" sz="3200" dirty="0">
              <a:solidFill>
                <a:schemeClr val="tx1"/>
              </a:solidFill>
              <a:cs typeface="Arial"/>
            </a:endParaRPr>
          </a:p>
        </p:txBody>
      </p:sp>
    </p:spTree>
    <p:extLst>
      <p:ext uri="{BB962C8B-B14F-4D97-AF65-F5344CB8AC3E}">
        <p14:creationId xmlns:p14="http://schemas.microsoft.com/office/powerpoint/2010/main" val="140472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BF39-CDD4-497D-88A5-B8DE35AEB579}"/>
              </a:ext>
            </a:extLst>
          </p:cNvPr>
          <p:cNvSpPr>
            <a:spLocks noGrp="1"/>
          </p:cNvSpPr>
          <p:nvPr>
            <p:ph type="title"/>
          </p:nvPr>
        </p:nvSpPr>
        <p:spPr/>
        <p:txBody>
          <a:bodyPr/>
          <a:lstStyle/>
          <a:p>
            <a:r>
              <a:rPr lang="en-US" dirty="0">
                <a:ea typeface="Roboto Medium"/>
              </a:rPr>
              <a:t>Addressing Critical Maternal Blood Pressure</a:t>
            </a:r>
            <a:endParaRPr lang="en-US" dirty="0"/>
          </a:p>
        </p:txBody>
      </p:sp>
      <p:sp>
        <p:nvSpPr>
          <p:cNvPr id="3" name="Content Placeholder 2">
            <a:extLst>
              <a:ext uri="{FF2B5EF4-FFF2-40B4-BE49-F238E27FC236}">
                <a16:creationId xmlns:a16="http://schemas.microsoft.com/office/drawing/2014/main" id="{FBF400B8-2B9D-45C4-BC70-65A119C87461}"/>
              </a:ext>
            </a:extLst>
          </p:cNvPr>
          <p:cNvSpPr>
            <a:spLocks noGrp="1"/>
          </p:cNvSpPr>
          <p:nvPr>
            <p:ph idx="1"/>
          </p:nvPr>
        </p:nvSpPr>
        <p:spPr/>
        <p:txBody>
          <a:bodyPr/>
          <a:lstStyle/>
          <a:p>
            <a:r>
              <a:rPr lang="en-US" b="1" i="1" dirty="0">
                <a:ea typeface="+mj-lt"/>
                <a:cs typeface="+mj-lt"/>
              </a:rPr>
              <a:t>At the time of presentation </a:t>
            </a:r>
            <a:r>
              <a:rPr lang="en-US" dirty="0">
                <a:ea typeface="+mj-lt"/>
                <a:cs typeface="+mj-lt"/>
              </a:rPr>
              <a:t>whether the patient has preeclampsia with severe features, severe gestational hypertension, superimposed CHTN or an exacerbation of CHTN is </a:t>
            </a:r>
            <a:r>
              <a:rPr lang="en-US" i="1" dirty="0">
                <a:ea typeface="+mj-lt"/>
                <a:cs typeface="+mj-lt"/>
              </a:rPr>
              <a:t>not</a:t>
            </a:r>
            <a:r>
              <a:rPr lang="en-US" dirty="0">
                <a:ea typeface="+mj-lt"/>
                <a:cs typeface="+mj-lt"/>
              </a:rPr>
              <a:t> known</a:t>
            </a:r>
            <a:endParaRPr lang="en-US" dirty="0"/>
          </a:p>
          <a:p>
            <a:r>
              <a:rPr lang="en-US" dirty="0">
                <a:ea typeface="+mj-lt"/>
                <a:cs typeface="+mj-lt"/>
              </a:rPr>
              <a:t>The </a:t>
            </a:r>
            <a:r>
              <a:rPr lang="en-US" b="1" i="1" dirty="0">
                <a:ea typeface="+mj-lt"/>
                <a:cs typeface="+mj-lt"/>
              </a:rPr>
              <a:t>initial stabilization </a:t>
            </a:r>
            <a:r>
              <a:rPr lang="en-US" dirty="0">
                <a:ea typeface="+mj-lt"/>
                <a:cs typeface="+mj-lt"/>
              </a:rPr>
              <a:t>of the patient should be timely treatment of BP (labetalol, hydralazine or nifedipine) and prevention of seizure (magnesium sulfate)</a:t>
            </a:r>
            <a:endParaRPr lang="en-US" dirty="0"/>
          </a:p>
          <a:p>
            <a:endParaRPr lang="en-US" dirty="0"/>
          </a:p>
        </p:txBody>
      </p:sp>
    </p:spTree>
    <p:extLst>
      <p:ext uri="{BB962C8B-B14F-4D97-AF65-F5344CB8AC3E}">
        <p14:creationId xmlns:p14="http://schemas.microsoft.com/office/powerpoint/2010/main" val="2855400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0300" y="317500"/>
            <a:ext cx="184666"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C3C65AD0-131A-4DE2-81A3-16EB8580D66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Click to add text</a:t>
            </a:r>
          </a:p>
        </p:txBody>
      </p:sp>
      <p:sp>
        <p:nvSpPr>
          <p:cNvPr id="15" name="Rectangle 1">
            <a:extLst>
              <a:ext uri="{FF2B5EF4-FFF2-40B4-BE49-F238E27FC236}">
                <a16:creationId xmlns:a16="http://schemas.microsoft.com/office/drawing/2014/main" id="{B44DB3FD-CFC5-6146-90F3-3055DAD7580E}"/>
              </a:ext>
            </a:extLst>
          </p:cNvPr>
          <p:cNvSpPr>
            <a:spLocks noChangeArrowheads="1"/>
          </p:cNvSpPr>
          <p:nvPr/>
        </p:nvSpPr>
        <p:spPr bwMode="auto">
          <a:xfrm>
            <a:off x="609600" y="6055748"/>
            <a:ext cx="10803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US" sz="1200" dirty="0"/>
              <a:t>A: (Richards, Hollander et al. 2017) B: (Raheem, </a:t>
            </a:r>
            <a:r>
              <a:rPr lang="en-US" sz="1200" dirty="0" err="1"/>
              <a:t>Saaid</a:t>
            </a:r>
            <a:r>
              <a:rPr lang="en-US" sz="1200" dirty="0"/>
              <a:t> et al. 2012) C: (</a:t>
            </a:r>
            <a:r>
              <a:rPr lang="en-US" sz="1200" dirty="0" err="1"/>
              <a:t>Duley</a:t>
            </a:r>
            <a:r>
              <a:rPr lang="en-US" sz="1200" dirty="0"/>
              <a:t>, </a:t>
            </a:r>
            <a:r>
              <a:rPr lang="en-US" sz="1200" dirty="0" err="1"/>
              <a:t>Meher</a:t>
            </a:r>
            <a:r>
              <a:rPr lang="en-US" sz="1200" dirty="0"/>
              <a:t> et al. 2013) D: (ACOG 222 2020) E: (Cohan and </a:t>
            </a:r>
            <a:r>
              <a:rPr lang="en-US" sz="1200" dirty="0" err="1"/>
              <a:t>Checcio</a:t>
            </a:r>
            <a:r>
              <a:rPr lang="en-US" sz="1200" dirty="0"/>
              <a:t> 1985) F: (Cheng, Cheng-Lai et al. 2005) G: (Raheem, </a:t>
            </a:r>
            <a:r>
              <a:rPr lang="en-US" sz="1200" dirty="0" err="1"/>
              <a:t>Saaid</a:t>
            </a:r>
            <a:r>
              <a:rPr lang="en-US" sz="1200" dirty="0"/>
              <a:t> et al. 2012)</a:t>
            </a:r>
          </a:p>
        </p:txBody>
      </p:sp>
      <p:graphicFrame>
        <p:nvGraphicFramePr>
          <p:cNvPr id="5" name="Table 4">
            <a:extLst>
              <a:ext uri="{FF2B5EF4-FFF2-40B4-BE49-F238E27FC236}">
                <a16:creationId xmlns:a16="http://schemas.microsoft.com/office/drawing/2014/main" id="{1E3746B7-9E6E-A949-9591-4802085F1337}"/>
              </a:ext>
            </a:extLst>
          </p:cNvPr>
          <p:cNvGraphicFramePr>
            <a:graphicFrameLocks noGrp="1"/>
          </p:cNvGraphicFramePr>
          <p:nvPr>
            <p:extLst>
              <p:ext uri="{D42A27DB-BD31-4B8C-83A1-F6EECF244321}">
                <p14:modId xmlns:p14="http://schemas.microsoft.com/office/powerpoint/2010/main" val="2462702821"/>
              </p:ext>
            </p:extLst>
          </p:nvPr>
        </p:nvGraphicFramePr>
        <p:xfrm>
          <a:off x="609600" y="1186134"/>
          <a:ext cx="10972799" cy="4848832"/>
        </p:xfrm>
        <a:graphic>
          <a:graphicData uri="http://schemas.openxmlformats.org/drawingml/2006/table">
            <a:tbl>
              <a:tblPr firstRow="1" firstCol="1" bandRow="1">
                <a:tableStyleId>{93296810-A885-4BE3-A3E7-6D5BEEA58F35}</a:tableStyleId>
              </a:tblPr>
              <a:tblGrid>
                <a:gridCol w="1858061">
                  <a:extLst>
                    <a:ext uri="{9D8B030D-6E8A-4147-A177-3AD203B41FA5}">
                      <a16:colId xmlns:a16="http://schemas.microsoft.com/office/drawing/2014/main" val="1819224548"/>
                    </a:ext>
                  </a:extLst>
                </a:gridCol>
                <a:gridCol w="3583229">
                  <a:extLst>
                    <a:ext uri="{9D8B030D-6E8A-4147-A177-3AD203B41FA5}">
                      <a16:colId xmlns:a16="http://schemas.microsoft.com/office/drawing/2014/main" val="2376771856"/>
                    </a:ext>
                  </a:extLst>
                </a:gridCol>
                <a:gridCol w="2162861">
                  <a:extLst>
                    <a:ext uri="{9D8B030D-6E8A-4147-A177-3AD203B41FA5}">
                      <a16:colId xmlns:a16="http://schemas.microsoft.com/office/drawing/2014/main" val="4275937900"/>
                    </a:ext>
                  </a:extLst>
                </a:gridCol>
                <a:gridCol w="3368648">
                  <a:extLst>
                    <a:ext uri="{9D8B030D-6E8A-4147-A177-3AD203B41FA5}">
                      <a16:colId xmlns:a16="http://schemas.microsoft.com/office/drawing/2014/main" val="721501590"/>
                    </a:ext>
                  </a:extLst>
                </a:gridCol>
              </a:tblGrid>
              <a:tr h="604932">
                <a:tc>
                  <a:txBody>
                    <a:bodyPr/>
                    <a:lstStyle/>
                    <a:p>
                      <a:pPr marL="0" marR="0" algn="ctr">
                        <a:lnSpc>
                          <a:spcPct val="115000"/>
                        </a:lnSpc>
                        <a:spcBef>
                          <a:spcPts val="0"/>
                        </a:spcBef>
                        <a:spcAft>
                          <a:spcPts val="0"/>
                        </a:spcAft>
                      </a:pPr>
                      <a:r>
                        <a:rPr lang="en-US" sz="1600" dirty="0">
                          <a:solidFill>
                            <a:schemeClr val="tx1"/>
                          </a:solidFill>
                          <a:effectLst/>
                        </a:rPr>
                        <a:t>Medication Agents</a:t>
                      </a:r>
                      <a:endParaRPr lang="en-US" sz="1400" dirty="0">
                        <a:solidFill>
                          <a:schemeClr val="tx1"/>
                        </a:solidFill>
                        <a:effectLst/>
                        <a:latin typeface="+mn-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Labetalol IV</a:t>
                      </a:r>
                      <a:r>
                        <a:rPr lang="en-US" sz="1600" baseline="30000" dirty="0">
                          <a:solidFill>
                            <a:schemeClr val="tx1"/>
                          </a:solidFill>
                          <a:effectLst/>
                        </a:rPr>
                        <a:t>A</a:t>
                      </a:r>
                      <a:endParaRPr lang="en-US" sz="1400" dirty="0">
                        <a:solidFill>
                          <a:schemeClr val="tx1"/>
                        </a:solidFill>
                        <a:effectLst/>
                        <a:latin typeface="+mn-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Hydralazine IV</a:t>
                      </a:r>
                      <a:r>
                        <a:rPr lang="en-US" sz="1600" baseline="30000" dirty="0">
                          <a:solidFill>
                            <a:schemeClr val="tx1"/>
                          </a:solidFill>
                          <a:effectLst/>
                        </a:rPr>
                        <a:t>B,C</a:t>
                      </a:r>
                      <a:endParaRPr lang="en-US" sz="1400" dirty="0">
                        <a:solidFill>
                          <a:schemeClr val="tx1"/>
                        </a:solidFill>
                        <a:effectLst/>
                        <a:latin typeface="+mn-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Nifedipine (Immediate release)</a:t>
                      </a:r>
                      <a:endParaRPr lang="en-US" sz="1400" dirty="0">
                        <a:solidFill>
                          <a:schemeClr val="tx1"/>
                        </a:solidFill>
                        <a:effectLst/>
                        <a:latin typeface="+mn-lt"/>
                        <a:ea typeface="Cambria" panose="02040503050406030204" pitchFamily="18" charset="0"/>
                        <a:cs typeface="Arial" panose="020B0604020202020204" pitchFamily="34" charset="0"/>
                      </a:endParaRPr>
                    </a:p>
                  </a:txBody>
                  <a:tcPr marL="52861" marR="52861" marT="0" marB="0" anchor="ctr"/>
                </a:tc>
                <a:extLst>
                  <a:ext uri="{0D108BD9-81ED-4DB2-BD59-A6C34878D82A}">
                    <a16:rowId xmlns:a16="http://schemas.microsoft.com/office/drawing/2014/main" val="3871657958"/>
                  </a:ext>
                </a:extLst>
              </a:tr>
              <a:tr h="164320">
                <a:tc>
                  <a:txBody>
                    <a:bodyPr/>
                    <a:lstStyle/>
                    <a:p>
                      <a:pPr marL="0" marR="0" algn="ctr">
                        <a:lnSpc>
                          <a:spcPct val="100000"/>
                        </a:lnSpc>
                        <a:spcBef>
                          <a:spcPts val="0"/>
                        </a:spcBef>
                        <a:spcAft>
                          <a:spcPts val="0"/>
                        </a:spcAft>
                      </a:pPr>
                      <a:r>
                        <a:rPr lang="en-US" sz="1600" dirty="0">
                          <a:solidFill>
                            <a:schemeClr val="tx1"/>
                          </a:solidFill>
                          <a:effectLst/>
                        </a:rPr>
                        <a:t>Route</a:t>
                      </a:r>
                      <a:endParaRPr lang="en-US" sz="1600" dirty="0">
                        <a:solidFill>
                          <a:schemeClr val="tx1"/>
                        </a:solidFill>
                        <a:effectLst/>
                        <a:latin typeface="+mn-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IV</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IV</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PO</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extLst>
                  <a:ext uri="{0D108BD9-81ED-4DB2-BD59-A6C34878D82A}">
                    <a16:rowId xmlns:a16="http://schemas.microsoft.com/office/drawing/2014/main" val="1436498480"/>
                  </a:ext>
                </a:extLst>
              </a:tr>
              <a:tr h="338754">
                <a:tc>
                  <a:txBody>
                    <a:bodyPr/>
                    <a:lstStyle/>
                    <a:p>
                      <a:pPr marL="0" marR="0" algn="ctr">
                        <a:lnSpc>
                          <a:spcPct val="100000"/>
                        </a:lnSpc>
                        <a:spcBef>
                          <a:spcPts val="0"/>
                        </a:spcBef>
                        <a:spcAft>
                          <a:spcPts val="0"/>
                        </a:spcAft>
                      </a:pPr>
                      <a:r>
                        <a:rPr lang="en-US" sz="1600" dirty="0">
                          <a:solidFill>
                            <a:schemeClr val="tx1"/>
                          </a:solidFill>
                          <a:effectLst/>
                        </a:rPr>
                        <a:t>Initial therapy</a:t>
                      </a:r>
                      <a:endParaRPr lang="en-US" sz="1600" dirty="0">
                        <a:solidFill>
                          <a:schemeClr val="tx1"/>
                        </a:solidFill>
                        <a:effectLst/>
                        <a:latin typeface="+mn-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20 mg</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5-10 mg</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10 mg</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extLst>
                  <a:ext uri="{0D108BD9-81ED-4DB2-BD59-A6C34878D82A}">
                    <a16:rowId xmlns:a16="http://schemas.microsoft.com/office/drawing/2014/main" val="1265012628"/>
                  </a:ext>
                </a:extLst>
              </a:tr>
              <a:tr h="164320">
                <a:tc>
                  <a:txBody>
                    <a:bodyPr/>
                    <a:lstStyle/>
                    <a:p>
                      <a:pPr marL="0" marR="0" algn="ctr">
                        <a:lnSpc>
                          <a:spcPct val="100000"/>
                        </a:lnSpc>
                        <a:spcBef>
                          <a:spcPts val="0"/>
                        </a:spcBef>
                        <a:spcAft>
                          <a:spcPts val="0"/>
                        </a:spcAft>
                      </a:pPr>
                      <a:r>
                        <a:rPr lang="en-US" sz="1600" dirty="0" err="1">
                          <a:solidFill>
                            <a:schemeClr val="tx1"/>
                          </a:solidFill>
                          <a:effectLst/>
                        </a:rPr>
                        <a:t>Onset</a:t>
                      </a:r>
                      <a:r>
                        <a:rPr lang="en-US" sz="1600" baseline="30000" dirty="0" err="1">
                          <a:solidFill>
                            <a:schemeClr val="tx1"/>
                          </a:solidFill>
                          <a:effectLst/>
                        </a:rPr>
                        <a:t>E,F,G</a:t>
                      </a:r>
                      <a:endParaRPr lang="en-US" sz="1600" dirty="0">
                        <a:solidFill>
                          <a:schemeClr val="tx1"/>
                        </a:solidFill>
                        <a:effectLst/>
                        <a:latin typeface="+mn-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2-5 minutes</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5-20 minutes</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5-20 minutes</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extLst>
                  <a:ext uri="{0D108BD9-81ED-4DB2-BD59-A6C34878D82A}">
                    <a16:rowId xmlns:a16="http://schemas.microsoft.com/office/drawing/2014/main" val="3473699882"/>
                  </a:ext>
                </a:extLst>
              </a:tr>
              <a:tr h="164320">
                <a:tc>
                  <a:txBody>
                    <a:bodyPr/>
                    <a:lstStyle/>
                    <a:p>
                      <a:pPr marL="0" marR="0" algn="ctr">
                        <a:lnSpc>
                          <a:spcPct val="100000"/>
                        </a:lnSpc>
                        <a:spcBef>
                          <a:spcPts val="0"/>
                        </a:spcBef>
                        <a:spcAft>
                          <a:spcPts val="0"/>
                        </a:spcAft>
                      </a:pPr>
                      <a:r>
                        <a:rPr lang="en-US" sz="1600" dirty="0" err="1">
                          <a:solidFill>
                            <a:schemeClr val="tx1"/>
                          </a:solidFill>
                          <a:effectLst/>
                        </a:rPr>
                        <a:t>Peak</a:t>
                      </a:r>
                      <a:r>
                        <a:rPr lang="en-US" sz="1600" baseline="30000" dirty="0" err="1">
                          <a:solidFill>
                            <a:schemeClr val="tx1"/>
                          </a:solidFill>
                          <a:effectLst/>
                        </a:rPr>
                        <a:t>E,F,G</a:t>
                      </a:r>
                      <a:endParaRPr lang="en-US" sz="1600" dirty="0">
                        <a:solidFill>
                          <a:schemeClr val="tx1"/>
                        </a:solidFill>
                        <a:effectLst/>
                        <a:latin typeface="+mn-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5 minutes</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15-30 minutes</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30-60 minutes</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extLst>
                  <a:ext uri="{0D108BD9-81ED-4DB2-BD59-A6C34878D82A}">
                    <a16:rowId xmlns:a16="http://schemas.microsoft.com/office/drawing/2014/main" val="4003646866"/>
                  </a:ext>
                </a:extLst>
              </a:tr>
              <a:tr h="566592">
                <a:tc>
                  <a:txBody>
                    <a:bodyPr/>
                    <a:lstStyle/>
                    <a:p>
                      <a:pPr marL="0" marR="0" algn="ctr">
                        <a:lnSpc>
                          <a:spcPct val="100000"/>
                        </a:lnSpc>
                        <a:spcBef>
                          <a:spcPts val="0"/>
                        </a:spcBef>
                        <a:spcAft>
                          <a:spcPts val="0"/>
                        </a:spcAft>
                      </a:pPr>
                      <a:r>
                        <a:rPr lang="en-US" sz="1600" dirty="0">
                          <a:solidFill>
                            <a:schemeClr val="tx1"/>
                          </a:solidFill>
                          <a:effectLst/>
                        </a:rPr>
                        <a:t>Max </a:t>
                      </a:r>
                      <a:r>
                        <a:rPr lang="en-US" sz="1600" dirty="0" err="1">
                          <a:solidFill>
                            <a:schemeClr val="tx1"/>
                          </a:solidFill>
                          <a:effectLst/>
                        </a:rPr>
                        <a:t>dose</a:t>
                      </a:r>
                      <a:r>
                        <a:rPr lang="en-US" sz="1600" baseline="30000" dirty="0" err="1">
                          <a:solidFill>
                            <a:schemeClr val="tx1"/>
                          </a:solidFill>
                          <a:effectLst/>
                        </a:rPr>
                        <a:t>D</a:t>
                      </a:r>
                      <a:endParaRPr lang="en-US" sz="1600" dirty="0">
                        <a:solidFill>
                          <a:schemeClr val="tx1"/>
                        </a:solidFill>
                        <a:effectLst/>
                      </a:endParaRPr>
                    </a:p>
                    <a:p>
                      <a:pPr marL="0" marR="0" algn="ctr">
                        <a:lnSpc>
                          <a:spcPct val="100000"/>
                        </a:lnSpc>
                        <a:spcBef>
                          <a:spcPts val="0"/>
                        </a:spcBef>
                        <a:spcAft>
                          <a:spcPts val="0"/>
                        </a:spcAft>
                      </a:pPr>
                      <a:r>
                        <a:rPr lang="en-US" sz="1600" baseline="30000" dirty="0">
                          <a:solidFill>
                            <a:schemeClr val="tx1"/>
                          </a:solidFill>
                          <a:effectLst/>
                        </a:rPr>
                        <a:t>(Before switching agents)</a:t>
                      </a:r>
                      <a:endParaRPr lang="en-US" sz="1600" dirty="0">
                        <a:solidFill>
                          <a:schemeClr val="tx1"/>
                        </a:solidFill>
                        <a:effectLst/>
                        <a:latin typeface="+mn-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140 mg</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20 mg</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tc>
                  <a:txBody>
                    <a:bodyPr/>
                    <a:lstStyle/>
                    <a:p>
                      <a:pPr marL="0" marR="0" algn="ctr">
                        <a:lnSpc>
                          <a:spcPct val="115000"/>
                        </a:lnSpc>
                        <a:spcBef>
                          <a:spcPts val="0"/>
                        </a:spcBef>
                        <a:spcAft>
                          <a:spcPts val="0"/>
                        </a:spcAft>
                      </a:pPr>
                      <a:r>
                        <a:rPr lang="en-US" sz="1600" dirty="0">
                          <a:solidFill>
                            <a:schemeClr val="tx1"/>
                          </a:solidFill>
                          <a:effectLst/>
                        </a:rPr>
                        <a:t>50 mg </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extLst>
                  <a:ext uri="{0D108BD9-81ED-4DB2-BD59-A6C34878D82A}">
                    <a16:rowId xmlns:a16="http://schemas.microsoft.com/office/drawing/2014/main" val="698180079"/>
                  </a:ext>
                </a:extLst>
              </a:tr>
              <a:tr h="862054">
                <a:tc>
                  <a:txBody>
                    <a:bodyPr/>
                    <a:lstStyle/>
                    <a:p>
                      <a:pPr marL="0" marR="0" algn="ctr">
                        <a:lnSpc>
                          <a:spcPct val="100000"/>
                        </a:lnSpc>
                        <a:spcBef>
                          <a:spcPts val="0"/>
                        </a:spcBef>
                        <a:spcAft>
                          <a:spcPts val="0"/>
                        </a:spcAft>
                      </a:pPr>
                      <a:r>
                        <a:rPr lang="en-US" sz="1600" dirty="0">
                          <a:solidFill>
                            <a:schemeClr val="tx1"/>
                          </a:solidFill>
                          <a:effectLst/>
                        </a:rPr>
                        <a:t>Mechanism of action</a:t>
                      </a:r>
                      <a:endParaRPr lang="en-US" sz="1600" dirty="0">
                        <a:solidFill>
                          <a:schemeClr val="tx1"/>
                        </a:solidFill>
                        <a:effectLst/>
                        <a:latin typeface="+mn-lt"/>
                        <a:ea typeface="Cambria" panose="02040503050406030204" pitchFamily="18" charset="0"/>
                        <a:cs typeface="Arial" panose="020B0604020202020204" pitchFamily="34" charset="0"/>
                      </a:endParaRPr>
                    </a:p>
                  </a:txBody>
                  <a:tcPr marL="52861" marR="52861" marT="0" marB="0" anchor="ctr"/>
                </a:tc>
                <a:tc>
                  <a:txBody>
                    <a:bodyPr/>
                    <a:lstStyle/>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Combined α and β-blocking agent</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Arteriolar dilator</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Decreases heart rate</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tc>
                  <a:txBody>
                    <a:bodyPr/>
                    <a:lstStyle/>
                    <a:p>
                      <a:pPr marL="285750" marR="0" lvl="0" indent="-285750">
                        <a:lnSpc>
                          <a:spcPct val="100000"/>
                        </a:lnSpc>
                        <a:spcBef>
                          <a:spcPts val="0"/>
                        </a:spcBef>
                        <a:spcAft>
                          <a:spcPts val="0"/>
                        </a:spcAft>
                        <a:buFont typeface="Arial" panose="020B0604020202020204" pitchFamily="34" charset="0"/>
                        <a:buChar char="•"/>
                      </a:pPr>
                      <a:r>
                        <a:rPr lang="en-US" sz="1600" dirty="0">
                          <a:solidFill>
                            <a:schemeClr val="tx1"/>
                          </a:solidFill>
                          <a:effectLst/>
                        </a:rPr>
                        <a:t>Arteriolar dilator</a:t>
                      </a:r>
                      <a:endParaRPr lang="en-US" sz="1400" dirty="0">
                        <a:solidFill>
                          <a:schemeClr val="tx1"/>
                        </a:solidFill>
                        <a:effectLst/>
                        <a:latin typeface="+mj-lt"/>
                        <a:cs typeface="Arial" panose="020B0604020202020204" pitchFamily="34" charset="0"/>
                      </a:endParaRPr>
                    </a:p>
                  </a:txBody>
                  <a:tcPr marL="52861" marR="52861" marT="0" marB="0" anchor="ctr"/>
                </a:tc>
                <a:tc>
                  <a:txBody>
                    <a:bodyPr/>
                    <a:lstStyle/>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Calcium channel blocker</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Arterial smooth muscle dilator</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nchor="ctr"/>
                </a:tc>
                <a:extLst>
                  <a:ext uri="{0D108BD9-81ED-4DB2-BD59-A6C34878D82A}">
                    <a16:rowId xmlns:a16="http://schemas.microsoft.com/office/drawing/2014/main" val="2982323767"/>
                  </a:ext>
                </a:extLst>
              </a:tr>
              <a:tr h="1434546">
                <a:tc>
                  <a:txBody>
                    <a:bodyPr/>
                    <a:lstStyle/>
                    <a:p>
                      <a:pPr marL="0" marR="0" algn="ctr">
                        <a:lnSpc>
                          <a:spcPct val="100000"/>
                        </a:lnSpc>
                        <a:spcBef>
                          <a:spcPts val="0"/>
                        </a:spcBef>
                        <a:spcAft>
                          <a:spcPts val="0"/>
                        </a:spcAft>
                      </a:pPr>
                      <a:r>
                        <a:rPr lang="en-US" sz="1600" dirty="0">
                          <a:solidFill>
                            <a:schemeClr val="tx1"/>
                          </a:solidFill>
                          <a:effectLst/>
                        </a:rPr>
                        <a:t>Side effects</a:t>
                      </a:r>
                      <a:endParaRPr lang="en-US" sz="1600" dirty="0">
                        <a:solidFill>
                          <a:schemeClr val="tx1"/>
                        </a:solidFill>
                        <a:effectLst/>
                        <a:latin typeface="+mn-lt"/>
                        <a:ea typeface="Cambria" panose="02040503050406030204" pitchFamily="18" charset="0"/>
                        <a:cs typeface="Arial" panose="020B0604020202020204" pitchFamily="34" charset="0"/>
                      </a:endParaRPr>
                    </a:p>
                  </a:txBody>
                  <a:tcPr marL="52861" marR="52861" marT="0" marB="0" anchor="ctr"/>
                </a:tc>
                <a:tc>
                  <a:txBody>
                    <a:bodyPr/>
                    <a:lstStyle/>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Use with caution in patients with known asthma</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Flushing, light headedness, palpitations and scalp tingling</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Safe for use after cocaine and amphetamine use (including methamphetamine)</a:t>
                      </a:r>
                      <a:r>
                        <a:rPr lang="en-US" sz="1600" baseline="30000" dirty="0">
                          <a:solidFill>
                            <a:schemeClr val="tx1"/>
                          </a:solidFill>
                          <a:effectLst/>
                        </a:rPr>
                        <a:t>A</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tc>
                <a:tc>
                  <a:txBody>
                    <a:bodyPr/>
                    <a:lstStyle/>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Tachycardia, </a:t>
                      </a:r>
                      <a:r>
                        <a:rPr lang="en-US" sz="1600" dirty="0" err="1">
                          <a:solidFill>
                            <a:schemeClr val="tx1"/>
                          </a:solidFill>
                          <a:effectLst/>
                        </a:rPr>
                        <a:t>headache</a:t>
                      </a:r>
                      <a:r>
                        <a:rPr lang="en-US" sz="1600" baseline="30000" dirty="0" err="1">
                          <a:solidFill>
                            <a:schemeClr val="tx1"/>
                          </a:solidFill>
                          <a:effectLst/>
                        </a:rPr>
                        <a:t>E</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Upper abdominal pain (rare)</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Flushing </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err="1">
                          <a:solidFill>
                            <a:schemeClr val="tx1"/>
                          </a:solidFill>
                          <a:effectLst/>
                        </a:rPr>
                        <a:t>Nausea</a:t>
                      </a:r>
                      <a:r>
                        <a:rPr lang="en-US" sz="1600" baseline="30000" dirty="0" err="1">
                          <a:solidFill>
                            <a:schemeClr val="tx1"/>
                          </a:solidFill>
                          <a:effectLst/>
                        </a:rPr>
                        <a:t>B</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tc>
                <a:tc>
                  <a:txBody>
                    <a:bodyPr/>
                    <a:lstStyle/>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Reflex tachycardia</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Headache</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Flushing</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Nausea</a:t>
                      </a:r>
                      <a:endParaRPr lang="en-US" sz="1400" dirty="0">
                        <a:solidFill>
                          <a:schemeClr val="tx1"/>
                        </a:solidFill>
                        <a:effectLst/>
                      </a:endParaRPr>
                    </a:p>
                    <a:p>
                      <a:pPr marL="290513" marR="0" lvl="0" indent="-171450">
                        <a:lnSpc>
                          <a:spcPct val="100000"/>
                        </a:lnSpc>
                        <a:spcBef>
                          <a:spcPts val="0"/>
                        </a:spcBef>
                        <a:spcAft>
                          <a:spcPts val="0"/>
                        </a:spcAft>
                        <a:buFont typeface="Arial" panose="020B0604020202020204" pitchFamily="34" charset="0"/>
                        <a:buChar char="•"/>
                      </a:pPr>
                      <a:r>
                        <a:rPr lang="en-US" sz="1600" dirty="0">
                          <a:solidFill>
                            <a:schemeClr val="tx1"/>
                          </a:solidFill>
                          <a:effectLst/>
                        </a:rPr>
                        <a:t>Vomiting</a:t>
                      </a:r>
                      <a:endParaRPr lang="en-US" sz="1400" dirty="0">
                        <a:solidFill>
                          <a:schemeClr val="tx1"/>
                        </a:solidFill>
                        <a:effectLst/>
                        <a:latin typeface="+mj-lt"/>
                        <a:ea typeface="Cambria" panose="02040503050406030204" pitchFamily="18" charset="0"/>
                        <a:cs typeface="Arial" panose="020B0604020202020204" pitchFamily="34" charset="0"/>
                      </a:endParaRPr>
                    </a:p>
                  </a:txBody>
                  <a:tcPr marL="52861" marR="52861" marT="0" marB="0"/>
                </a:tc>
                <a:extLst>
                  <a:ext uri="{0D108BD9-81ED-4DB2-BD59-A6C34878D82A}">
                    <a16:rowId xmlns:a16="http://schemas.microsoft.com/office/drawing/2014/main" val="1992120717"/>
                  </a:ext>
                </a:extLst>
              </a:tr>
            </a:tbl>
          </a:graphicData>
        </a:graphic>
      </p:graphicFrame>
      <p:sp>
        <p:nvSpPr>
          <p:cNvPr id="2" name="Title 1">
            <a:extLst>
              <a:ext uri="{FF2B5EF4-FFF2-40B4-BE49-F238E27FC236}">
                <a16:creationId xmlns:a16="http://schemas.microsoft.com/office/drawing/2014/main" id="{B8040FD7-4C5A-4BA7-B01C-195656ED8987}"/>
              </a:ext>
            </a:extLst>
          </p:cNvPr>
          <p:cNvSpPr>
            <a:spLocks noGrp="1"/>
          </p:cNvSpPr>
          <p:nvPr>
            <p:ph type="title"/>
          </p:nvPr>
        </p:nvSpPr>
        <p:spPr>
          <a:xfrm>
            <a:off x="327819" y="634806"/>
            <a:ext cx="11536362" cy="461666"/>
          </a:xfrm>
        </p:spPr>
        <p:txBody>
          <a:bodyPr>
            <a:noAutofit/>
          </a:bodyPr>
          <a:lstStyle/>
          <a:p>
            <a:r>
              <a:rPr lang="en-US" dirty="0"/>
              <a:t>Medication Protocols: First Line Agents in Preeclampsia</a:t>
            </a:r>
          </a:p>
        </p:txBody>
      </p:sp>
    </p:spTree>
    <p:extLst>
      <p:ext uri="{BB962C8B-B14F-4D97-AF65-F5344CB8AC3E}">
        <p14:creationId xmlns:p14="http://schemas.microsoft.com/office/powerpoint/2010/main" val="1914253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ADD226-F853-4174-B213-6D13754F1495}"/>
              </a:ext>
            </a:extLst>
          </p:cNvPr>
          <p:cNvSpPr>
            <a:spLocks noGrp="1"/>
          </p:cNvSpPr>
          <p:nvPr>
            <p:ph type="title"/>
          </p:nvPr>
        </p:nvSpPr>
        <p:spPr>
          <a:xfrm>
            <a:off x="457200" y="518527"/>
            <a:ext cx="6212242" cy="1600200"/>
          </a:xfrm>
        </p:spPr>
        <p:txBody>
          <a:bodyPr>
            <a:normAutofit fontScale="90000"/>
          </a:bodyPr>
          <a:lstStyle/>
          <a:p>
            <a:r>
              <a:rPr lang="en-US" dirty="0">
                <a:latin typeface="+mj-lt"/>
              </a:rPr>
              <a:t>Acute Treatment Algorithm</a:t>
            </a:r>
            <a:br>
              <a:rPr lang="en-US" dirty="0">
                <a:latin typeface="+mj-lt"/>
              </a:rPr>
            </a:br>
            <a:endParaRPr lang="en-US" dirty="0">
              <a:latin typeface="+mj-lt"/>
            </a:endParaRPr>
          </a:p>
        </p:txBody>
      </p:sp>
      <p:sp>
        <p:nvSpPr>
          <p:cNvPr id="13" name="TextBox 12">
            <a:extLst>
              <a:ext uri="{FF2B5EF4-FFF2-40B4-BE49-F238E27FC236}">
                <a16:creationId xmlns:a16="http://schemas.microsoft.com/office/drawing/2014/main" id="{B8FB548A-BF6C-414A-82BC-B6CC0A30FB33}"/>
              </a:ext>
            </a:extLst>
          </p:cNvPr>
          <p:cNvSpPr txBox="1"/>
          <p:nvPr/>
        </p:nvSpPr>
        <p:spPr>
          <a:xfrm>
            <a:off x="0" y="1066800"/>
            <a:ext cx="6562297" cy="1323439"/>
          </a:xfrm>
          <a:prstGeom prst="rect">
            <a:avLst/>
          </a:prstGeom>
          <a:noFill/>
          <a:ln>
            <a:noFill/>
          </a:ln>
        </p:spPr>
        <p:txBody>
          <a:bodyPr wrap="square" rtlCol="0" anchor="t">
            <a:spAutoFit/>
          </a:bodyPr>
          <a:lstStyle/>
          <a:p>
            <a:r>
              <a:rPr lang="en-US" sz="1600" dirty="0">
                <a:cs typeface="Helvetica" panose="020B0604020202020204" pitchFamily="34" charset="0"/>
              </a:rPr>
              <a:t>Evaluation and Treatment of Antepartum and Postpartum Preeclampsia/Eclampsia </a:t>
            </a:r>
          </a:p>
          <a:p>
            <a:r>
              <a:rPr lang="en-US" sz="2400" dirty="0">
                <a:solidFill>
                  <a:srgbClr val="10587D"/>
                </a:solidFill>
                <a:cs typeface="Helvetica" panose="020B0604020202020204" pitchFamily="34" charset="0"/>
              </a:rPr>
              <a:t>Part 2: Antihypertensive Treatment Algorithm</a:t>
            </a:r>
            <a:br>
              <a:rPr lang="en-US" sz="2400" dirty="0">
                <a:solidFill>
                  <a:srgbClr val="10587D"/>
                </a:solidFill>
                <a:cs typeface="Helvetica" panose="020B0604020202020204" pitchFamily="34" charset="0"/>
              </a:rPr>
            </a:br>
            <a:r>
              <a:rPr lang="en-US" sz="2400" dirty="0">
                <a:solidFill>
                  <a:srgbClr val="10587D"/>
                </a:solidFill>
                <a:cs typeface="Helvetica" panose="020B0604020202020204" pitchFamily="34" charset="0"/>
              </a:rPr>
              <a:t>for Hypertensive Emergencies</a:t>
            </a:r>
          </a:p>
        </p:txBody>
      </p:sp>
      <p:sp>
        <p:nvSpPr>
          <p:cNvPr id="17" name="TextBox 16">
            <a:extLst>
              <a:ext uri="{FF2B5EF4-FFF2-40B4-BE49-F238E27FC236}">
                <a16:creationId xmlns:a16="http://schemas.microsoft.com/office/drawing/2014/main" id="{82CB6B1E-DD7E-4067-8A71-1DD9706C9D63}"/>
              </a:ext>
            </a:extLst>
          </p:cNvPr>
          <p:cNvSpPr txBox="1"/>
          <p:nvPr/>
        </p:nvSpPr>
        <p:spPr>
          <a:xfrm>
            <a:off x="1319610" y="6095174"/>
            <a:ext cx="5841957" cy="276999"/>
          </a:xfrm>
          <a:prstGeom prst="rect">
            <a:avLst/>
          </a:prstGeom>
          <a:noFill/>
        </p:spPr>
        <p:txBody>
          <a:bodyPr wrap="square" rtlCol="0">
            <a:spAutoFit/>
          </a:bodyPr>
          <a:lstStyle/>
          <a:p>
            <a:pPr algn="l"/>
            <a:r>
              <a:rPr lang="en-US" sz="1200" dirty="0">
                <a:cs typeface="Arial" panose="020B0604020202020204" pitchFamily="34" charset="0"/>
              </a:rPr>
              <a:t>ACOG Practice Bulletin 203, 2019</a:t>
            </a:r>
          </a:p>
        </p:txBody>
      </p:sp>
      <p:sp>
        <p:nvSpPr>
          <p:cNvPr id="4" name="Rectangle 3">
            <a:extLst>
              <a:ext uri="{FF2B5EF4-FFF2-40B4-BE49-F238E27FC236}">
                <a16:creationId xmlns:a16="http://schemas.microsoft.com/office/drawing/2014/main" id="{2F116C3F-049B-224A-B29A-D886FA3A14BA}"/>
              </a:ext>
            </a:extLst>
          </p:cNvPr>
          <p:cNvSpPr/>
          <p:nvPr/>
        </p:nvSpPr>
        <p:spPr bwMode="auto">
          <a:xfrm>
            <a:off x="8229600" y="6253759"/>
            <a:ext cx="3352800" cy="6042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7" name="Picture 6">
            <a:extLst>
              <a:ext uri="{FF2B5EF4-FFF2-40B4-BE49-F238E27FC236}">
                <a16:creationId xmlns:a16="http://schemas.microsoft.com/office/drawing/2014/main" id="{BB067C37-9DD5-4746-9A27-2A00914411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3879" y="2390239"/>
            <a:ext cx="3294537" cy="1952161"/>
          </a:xfrm>
          <a:prstGeom prst="rect">
            <a:avLst/>
          </a:prstGeom>
        </p:spPr>
      </p:pic>
      <p:pic>
        <p:nvPicPr>
          <p:cNvPr id="9" name="Picture 8">
            <a:extLst>
              <a:ext uri="{FF2B5EF4-FFF2-40B4-BE49-F238E27FC236}">
                <a16:creationId xmlns:a16="http://schemas.microsoft.com/office/drawing/2014/main" id="{0274CB66-0953-ED40-AF8E-9E54448AF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9610" y="4420012"/>
            <a:ext cx="3810000" cy="1583223"/>
          </a:xfrm>
          <a:prstGeom prst="rect">
            <a:avLst/>
          </a:prstGeom>
        </p:spPr>
      </p:pic>
      <p:pic>
        <p:nvPicPr>
          <p:cNvPr id="3" name="Picture 2" descr="Diagram&#10;&#10;Description automatically generated">
            <a:extLst>
              <a:ext uri="{FF2B5EF4-FFF2-40B4-BE49-F238E27FC236}">
                <a16:creationId xmlns:a16="http://schemas.microsoft.com/office/drawing/2014/main" id="{23D4F8E6-EB03-E24B-8F85-A17824B5B8BE}"/>
              </a:ext>
            </a:extLst>
          </p:cNvPr>
          <p:cNvPicPr>
            <a:picLocks noChangeAspect="1"/>
          </p:cNvPicPr>
          <p:nvPr/>
        </p:nvPicPr>
        <p:blipFill>
          <a:blip r:embed="rId5"/>
          <a:stretch>
            <a:fillRect/>
          </a:stretch>
        </p:blipFill>
        <p:spPr>
          <a:xfrm>
            <a:off x="6246549" y="562506"/>
            <a:ext cx="5268236" cy="6295494"/>
          </a:xfrm>
          <a:prstGeom prst="rect">
            <a:avLst/>
          </a:prstGeom>
        </p:spPr>
      </p:pic>
    </p:spTree>
    <p:extLst>
      <p:ext uri="{BB962C8B-B14F-4D97-AF65-F5344CB8AC3E}">
        <p14:creationId xmlns:p14="http://schemas.microsoft.com/office/powerpoint/2010/main" val="2438867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E541-6809-A04C-80B9-94930F95391C}"/>
              </a:ext>
            </a:extLst>
          </p:cNvPr>
          <p:cNvSpPr>
            <a:spLocks noGrp="1"/>
          </p:cNvSpPr>
          <p:nvPr>
            <p:ph type="title"/>
          </p:nvPr>
        </p:nvSpPr>
        <p:spPr>
          <a:xfrm>
            <a:off x="361710" y="580079"/>
            <a:ext cx="11450301" cy="1325563"/>
          </a:xfrm>
        </p:spPr>
        <p:txBody>
          <a:bodyPr>
            <a:noAutofit/>
          </a:bodyPr>
          <a:lstStyle/>
          <a:p>
            <a:r>
              <a:rPr lang="en-US" dirty="0"/>
              <a:t>Preventing Stroke from Preeclampsia</a:t>
            </a:r>
            <a:br>
              <a:rPr lang="en-US" dirty="0"/>
            </a:br>
            <a:r>
              <a:rPr lang="en-US" sz="2800" dirty="0"/>
              <a:t>Significance of Systolic Hypertension and Alternative Blood Pressure Triggers</a:t>
            </a:r>
          </a:p>
        </p:txBody>
      </p:sp>
      <p:graphicFrame>
        <p:nvGraphicFramePr>
          <p:cNvPr id="4" name="Content Placeholder 4">
            <a:extLst>
              <a:ext uri="{FF2B5EF4-FFF2-40B4-BE49-F238E27FC236}">
                <a16:creationId xmlns:a16="http://schemas.microsoft.com/office/drawing/2014/main" id="{529136B1-9E91-0343-8C92-81378F7E524E}"/>
              </a:ext>
            </a:extLst>
          </p:cNvPr>
          <p:cNvGraphicFramePr>
            <a:graphicFrameLocks noGrp="1"/>
          </p:cNvGraphicFramePr>
          <p:nvPr>
            <p:ph idx="1"/>
            <p:extLst>
              <p:ext uri="{D42A27DB-BD31-4B8C-83A1-F6EECF244321}">
                <p14:modId xmlns:p14="http://schemas.microsoft.com/office/powerpoint/2010/main" val="3061960063"/>
              </p:ext>
            </p:extLst>
          </p:nvPr>
        </p:nvGraphicFramePr>
        <p:xfrm>
          <a:off x="409200" y="1968371"/>
          <a:ext cx="11217199" cy="4267602"/>
        </p:xfrm>
        <a:graphic>
          <a:graphicData uri="http://schemas.openxmlformats.org/drawingml/2006/table">
            <a:tbl>
              <a:tblPr firstRow="1" bandRow="1">
                <a:tableStyleId>{912C8C85-51F0-491E-9774-3900AFEF0FD7}</a:tableStyleId>
              </a:tblPr>
              <a:tblGrid>
                <a:gridCol w="2564568">
                  <a:extLst>
                    <a:ext uri="{9D8B030D-6E8A-4147-A177-3AD203B41FA5}">
                      <a16:colId xmlns:a16="http://schemas.microsoft.com/office/drawing/2014/main" val="20000"/>
                    </a:ext>
                  </a:extLst>
                </a:gridCol>
                <a:gridCol w="3913223">
                  <a:extLst>
                    <a:ext uri="{9D8B030D-6E8A-4147-A177-3AD203B41FA5}">
                      <a16:colId xmlns:a16="http://schemas.microsoft.com/office/drawing/2014/main" val="20001"/>
                    </a:ext>
                  </a:extLst>
                </a:gridCol>
                <a:gridCol w="2974686">
                  <a:extLst>
                    <a:ext uri="{9D8B030D-6E8A-4147-A177-3AD203B41FA5}">
                      <a16:colId xmlns:a16="http://schemas.microsoft.com/office/drawing/2014/main" val="20002"/>
                    </a:ext>
                  </a:extLst>
                </a:gridCol>
                <a:gridCol w="1764722">
                  <a:extLst>
                    <a:ext uri="{9D8B030D-6E8A-4147-A177-3AD203B41FA5}">
                      <a16:colId xmlns:a16="http://schemas.microsoft.com/office/drawing/2014/main" val="4174370995"/>
                    </a:ext>
                  </a:extLst>
                </a:gridCol>
              </a:tblGrid>
              <a:tr h="862557">
                <a:tc>
                  <a:txBody>
                    <a:bodyPr/>
                    <a:lstStyle/>
                    <a:p>
                      <a:pPr algn="ctr"/>
                      <a:r>
                        <a:rPr lang="en-US" sz="1800" b="1" dirty="0">
                          <a:solidFill>
                            <a:schemeClr val="tx1"/>
                          </a:solidFill>
                        </a:rPr>
                        <a:t>Measure</a:t>
                      </a:r>
                      <a:endParaRPr lang="en-US" sz="1800" b="1" dirty="0">
                        <a:solidFill>
                          <a:schemeClr val="tx1"/>
                        </a:solidFill>
                        <a:latin typeface="+mn-lt"/>
                        <a:cs typeface="Arial" panose="020B0604020202020204" pitchFamily="34" charset="0"/>
                      </a:endParaRPr>
                    </a:p>
                  </a:txBody>
                  <a:tcPr anchor="ctr"/>
                </a:tc>
                <a:tc>
                  <a:txBody>
                    <a:bodyPr/>
                    <a:lstStyle/>
                    <a:p>
                      <a:pPr algn="ctr"/>
                      <a:r>
                        <a:rPr lang="en-US" sz="1800" b="1" dirty="0">
                          <a:solidFill>
                            <a:schemeClr val="tx1"/>
                          </a:solidFill>
                        </a:rPr>
                        <a:t>Judy et al.</a:t>
                      </a:r>
                    </a:p>
                    <a:p>
                      <a:pPr algn="ctr"/>
                      <a:r>
                        <a:rPr lang="en-US" sz="1800" b="1" dirty="0">
                          <a:solidFill>
                            <a:schemeClr val="tx1"/>
                          </a:solidFill>
                        </a:rPr>
                        <a:t>Pre-stroke (mm Hg)</a:t>
                      </a:r>
                    </a:p>
                    <a:p>
                      <a:pPr algn="ctr"/>
                      <a:r>
                        <a:rPr lang="en-US" sz="1800" b="1" dirty="0">
                          <a:solidFill>
                            <a:schemeClr val="tx1"/>
                          </a:solidFill>
                        </a:rPr>
                        <a:t>Women with maternal mortality from stroke and preeclampsia</a:t>
                      </a:r>
                    </a:p>
                    <a:p>
                      <a:pPr algn="ctr"/>
                      <a:r>
                        <a:rPr lang="en-US" sz="1800" b="1" dirty="0">
                          <a:solidFill>
                            <a:schemeClr val="tx1"/>
                          </a:solidFill>
                        </a:rPr>
                        <a:t>N=26</a:t>
                      </a:r>
                      <a:endParaRPr lang="en-US" sz="1800" b="1" dirty="0">
                        <a:solidFill>
                          <a:schemeClr val="tx1"/>
                        </a:solidFill>
                        <a:latin typeface="+mn-lt"/>
                        <a:cs typeface="Arial" panose="020B0604020202020204" pitchFamily="34" charset="0"/>
                      </a:endParaRPr>
                    </a:p>
                  </a:txBody>
                  <a:tcPr anchor="ctr"/>
                </a:tc>
                <a:tc>
                  <a:txBody>
                    <a:bodyPr/>
                    <a:lstStyle/>
                    <a:p>
                      <a:pPr algn="ctr"/>
                      <a:r>
                        <a:rPr lang="en-US" sz="1800" b="1" dirty="0">
                          <a:solidFill>
                            <a:schemeClr val="tx1"/>
                          </a:solidFill>
                        </a:rPr>
                        <a:t>Martin et al. </a:t>
                      </a:r>
                    </a:p>
                    <a:p>
                      <a:pPr algn="ctr"/>
                      <a:r>
                        <a:rPr lang="en-US" sz="1800" b="1" dirty="0">
                          <a:solidFill>
                            <a:schemeClr val="tx1"/>
                          </a:solidFill>
                        </a:rPr>
                        <a:t>Pre-stroke</a:t>
                      </a:r>
                      <a:r>
                        <a:rPr lang="en-US" sz="1800" b="1" baseline="0" dirty="0">
                          <a:solidFill>
                            <a:schemeClr val="tx1"/>
                          </a:solidFill>
                        </a:rPr>
                        <a:t> (mm Hg)</a:t>
                      </a:r>
                    </a:p>
                    <a:p>
                      <a:pPr algn="ctr"/>
                      <a:r>
                        <a:rPr lang="en-US" sz="1800" b="1" baseline="0" dirty="0">
                          <a:solidFill>
                            <a:schemeClr val="tx1"/>
                          </a:solidFill>
                        </a:rPr>
                        <a:t>Women with strokes</a:t>
                      </a:r>
                    </a:p>
                    <a:p>
                      <a:pPr algn="ctr"/>
                      <a:r>
                        <a:rPr lang="en-US" sz="1800" b="1" baseline="0" dirty="0">
                          <a:solidFill>
                            <a:schemeClr val="tx1"/>
                          </a:solidFill>
                        </a:rPr>
                        <a:t>N=28</a:t>
                      </a:r>
                      <a:endParaRPr lang="en-US" sz="1800" b="1" dirty="0">
                        <a:solidFill>
                          <a:schemeClr val="tx1"/>
                        </a:solidFill>
                        <a:latin typeface="+mn-lt"/>
                        <a:cs typeface="Arial" panose="020B0604020202020204" pitchFamily="34" charset="0"/>
                      </a:endParaRPr>
                    </a:p>
                  </a:txBody>
                  <a:tcPr anchor="ctr"/>
                </a:tc>
                <a:tc>
                  <a:txBody>
                    <a:bodyPr/>
                    <a:lstStyle/>
                    <a:p>
                      <a:pPr algn="ctr"/>
                      <a:r>
                        <a:rPr lang="en-US" sz="1800" b="1" dirty="0">
                          <a:solidFill>
                            <a:schemeClr val="tx1"/>
                          </a:solidFill>
                        </a:rPr>
                        <a:t>Total</a:t>
                      </a:r>
                    </a:p>
                    <a:p>
                      <a:pPr algn="ctr"/>
                      <a:r>
                        <a:rPr lang="en-US" sz="1800" b="1" dirty="0">
                          <a:solidFill>
                            <a:schemeClr val="tx1"/>
                          </a:solidFill>
                        </a:rPr>
                        <a:t>N=54</a:t>
                      </a:r>
                      <a:endParaRPr lang="en-US" sz="1800" b="1" dirty="0">
                        <a:solidFill>
                          <a:schemeClr val="tx1"/>
                        </a:solidFill>
                        <a:latin typeface="+mn-lt"/>
                        <a:cs typeface="Arial" panose="020B0604020202020204" pitchFamily="34" charset="0"/>
                      </a:endParaRPr>
                    </a:p>
                  </a:txBody>
                  <a:tcPr anchor="ctr"/>
                </a:tc>
                <a:extLst>
                  <a:ext uri="{0D108BD9-81ED-4DB2-BD59-A6C34878D82A}">
                    <a16:rowId xmlns:a16="http://schemas.microsoft.com/office/drawing/2014/main" val="10000"/>
                  </a:ext>
                </a:extLst>
              </a:tr>
              <a:tr h="548774">
                <a:tc>
                  <a:txBody>
                    <a:bodyPr/>
                    <a:lstStyle/>
                    <a:p>
                      <a:r>
                        <a:rPr lang="en-US" sz="1600" dirty="0"/>
                        <a:t>Systolic BP range</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t>134-238 mm Hg</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t>159-198 mm Hg</a:t>
                      </a:r>
                      <a:endParaRPr lang="en-US" sz="1600" dirty="0">
                        <a:solidFill>
                          <a:srgbClr val="000000"/>
                        </a:solidFill>
                        <a:latin typeface="+mn-lt"/>
                        <a:cs typeface="Arial" panose="020B0604020202020204" pitchFamily="34" charset="0"/>
                      </a:endParaRPr>
                    </a:p>
                  </a:txBody>
                  <a:tcPr anchor="ctr"/>
                </a:tc>
                <a:tc>
                  <a:txBody>
                    <a:bodyPr/>
                    <a:lstStyle/>
                    <a:p>
                      <a:pPr algn="ctr"/>
                      <a:endParaRPr lang="en-US" sz="1600" dirty="0">
                        <a:solidFill>
                          <a:srgbClr val="000000"/>
                        </a:solidFill>
                        <a:latin typeface="+mn-lt"/>
                        <a:cs typeface="Arial" panose="020B0604020202020204" pitchFamily="34" charset="0"/>
                      </a:endParaRPr>
                    </a:p>
                  </a:txBody>
                  <a:tcPr anchor="ctr"/>
                </a:tc>
                <a:extLst>
                  <a:ext uri="{0D108BD9-81ED-4DB2-BD59-A6C34878D82A}">
                    <a16:rowId xmlns:a16="http://schemas.microsoft.com/office/drawing/2014/main" val="10002"/>
                  </a:ext>
                </a:extLst>
              </a:tr>
              <a:tr h="548774">
                <a:tc>
                  <a:txBody>
                    <a:bodyPr/>
                    <a:lstStyle/>
                    <a:p>
                      <a:r>
                        <a:rPr lang="en-US" sz="1600" dirty="0"/>
                        <a:t>Systolic</a:t>
                      </a:r>
                      <a:r>
                        <a:rPr lang="en-US" sz="1600" baseline="0" dirty="0"/>
                        <a:t> BP % </a:t>
                      </a:r>
                      <a:r>
                        <a:rPr lang="en-US" sz="1600" u="none" baseline="0" dirty="0"/>
                        <a:t>≥</a:t>
                      </a:r>
                      <a:r>
                        <a:rPr lang="en-US" sz="1600" baseline="0" dirty="0"/>
                        <a:t> 160</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t> 96% (n=25) </a:t>
                      </a:r>
                      <a:endParaRPr lang="en-US" sz="1600" dirty="0">
                        <a:solidFill>
                          <a:srgbClr val="000000"/>
                        </a:solidFill>
                        <a:highlight>
                          <a:srgbClr val="FFFF00"/>
                        </a:highlight>
                        <a:latin typeface="+mn-lt"/>
                        <a:cs typeface="Arial" panose="020B0604020202020204" pitchFamily="34" charset="0"/>
                      </a:endParaRPr>
                    </a:p>
                  </a:txBody>
                  <a:tcPr anchor="ctr"/>
                </a:tc>
                <a:tc>
                  <a:txBody>
                    <a:bodyPr/>
                    <a:lstStyle/>
                    <a:p>
                      <a:pPr algn="ctr"/>
                      <a:r>
                        <a:rPr lang="en-US" sz="1600" dirty="0"/>
                        <a:t>95.2%</a:t>
                      </a:r>
                      <a:r>
                        <a:rPr lang="en-US" sz="1600" baseline="0" dirty="0"/>
                        <a:t> (n=27) </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solidFill>
                            <a:srgbClr val="000000"/>
                          </a:solidFill>
                        </a:rPr>
                        <a:t>N= 52 / 54</a:t>
                      </a:r>
                    </a:p>
                    <a:p>
                      <a:pPr algn="ctr"/>
                      <a:r>
                        <a:rPr lang="en-US" sz="1600" b="1" dirty="0">
                          <a:solidFill>
                            <a:srgbClr val="000000"/>
                          </a:solidFill>
                        </a:rPr>
                        <a:t>(&lt; 160, n=2)</a:t>
                      </a:r>
                      <a:endParaRPr lang="en-US" sz="1600" b="1" dirty="0">
                        <a:solidFill>
                          <a:srgbClr val="000000"/>
                        </a:solidFill>
                        <a:latin typeface="+mn-lt"/>
                        <a:cs typeface="Arial" panose="020B0604020202020204" pitchFamily="34" charset="0"/>
                      </a:endParaRPr>
                    </a:p>
                  </a:txBody>
                  <a:tcPr anchor="ctr"/>
                </a:tc>
                <a:extLst>
                  <a:ext uri="{0D108BD9-81ED-4DB2-BD59-A6C34878D82A}">
                    <a16:rowId xmlns:a16="http://schemas.microsoft.com/office/drawing/2014/main" val="10003"/>
                  </a:ext>
                </a:extLst>
              </a:tr>
              <a:tr h="548774">
                <a:tc>
                  <a:txBody>
                    <a:bodyPr/>
                    <a:lstStyle/>
                    <a:p>
                      <a:r>
                        <a:rPr lang="en-US" sz="1600" dirty="0"/>
                        <a:t>Diastolic BP range</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t>79-148 mm Hg</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t>81-113 mm Hg</a:t>
                      </a:r>
                      <a:endParaRPr lang="en-US" sz="1600" dirty="0">
                        <a:solidFill>
                          <a:srgbClr val="000000"/>
                        </a:solidFill>
                        <a:latin typeface="+mn-lt"/>
                        <a:cs typeface="Arial" panose="020B0604020202020204" pitchFamily="34" charset="0"/>
                      </a:endParaRPr>
                    </a:p>
                  </a:txBody>
                  <a:tcPr anchor="ctr"/>
                </a:tc>
                <a:tc>
                  <a:txBody>
                    <a:bodyPr/>
                    <a:lstStyle/>
                    <a:p>
                      <a:pPr algn="ctr"/>
                      <a:endParaRPr lang="en-US" sz="1600" dirty="0">
                        <a:solidFill>
                          <a:srgbClr val="000000"/>
                        </a:solidFill>
                        <a:latin typeface="+mn-lt"/>
                        <a:cs typeface="Arial" panose="020B0604020202020204" pitchFamily="34" charset="0"/>
                      </a:endParaRPr>
                    </a:p>
                  </a:txBody>
                  <a:tcPr anchor="ctr"/>
                </a:tc>
                <a:extLst>
                  <a:ext uri="{0D108BD9-81ED-4DB2-BD59-A6C34878D82A}">
                    <a16:rowId xmlns:a16="http://schemas.microsoft.com/office/drawing/2014/main" val="10005"/>
                  </a:ext>
                </a:extLst>
              </a:tr>
              <a:tr h="548774">
                <a:tc>
                  <a:txBody>
                    <a:bodyPr/>
                    <a:lstStyle/>
                    <a:p>
                      <a:r>
                        <a:rPr lang="en-US" sz="1600" dirty="0"/>
                        <a:t>Diastolic BP % </a:t>
                      </a:r>
                      <a:r>
                        <a:rPr lang="en-US" sz="1600" u="none" baseline="0" dirty="0"/>
                        <a:t>≥ </a:t>
                      </a:r>
                      <a:r>
                        <a:rPr lang="en-US" sz="1600" baseline="0" dirty="0"/>
                        <a:t>110</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t>65% (n=17)</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t>12% (n=3)</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solidFill>
                            <a:srgbClr val="000000"/>
                          </a:solidFill>
                        </a:rPr>
                        <a:t>n= 20 / 54</a:t>
                      </a:r>
                      <a:endParaRPr lang="en-US" sz="1600" dirty="0">
                        <a:solidFill>
                          <a:srgbClr val="000000"/>
                        </a:solidFill>
                        <a:latin typeface="+mn-lt"/>
                        <a:cs typeface="Arial" panose="020B0604020202020204" pitchFamily="34" charset="0"/>
                      </a:endParaRPr>
                    </a:p>
                  </a:txBody>
                  <a:tcPr anchor="ctr"/>
                </a:tc>
                <a:extLst>
                  <a:ext uri="{0D108BD9-81ED-4DB2-BD59-A6C34878D82A}">
                    <a16:rowId xmlns:a16="http://schemas.microsoft.com/office/drawing/2014/main" val="10006"/>
                  </a:ext>
                </a:extLst>
              </a:tr>
              <a:tr h="548774">
                <a:tc>
                  <a:txBody>
                    <a:bodyPr/>
                    <a:lstStyle/>
                    <a:p>
                      <a:r>
                        <a:rPr lang="en-US" sz="1600" dirty="0"/>
                        <a:t>Diastolic BP % </a:t>
                      </a:r>
                      <a:r>
                        <a:rPr lang="en-US" sz="1600" u="none" baseline="0" dirty="0"/>
                        <a:t>≥ </a:t>
                      </a:r>
                      <a:r>
                        <a:rPr lang="en-US" sz="1600" dirty="0"/>
                        <a:t>105</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t>73% (n=19)</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t>20.8 (n=5)</a:t>
                      </a:r>
                      <a:endParaRPr lang="en-US" sz="1600" dirty="0">
                        <a:solidFill>
                          <a:srgbClr val="000000"/>
                        </a:solidFill>
                        <a:latin typeface="+mn-lt"/>
                        <a:cs typeface="Arial" panose="020B0604020202020204" pitchFamily="34" charset="0"/>
                      </a:endParaRPr>
                    </a:p>
                  </a:txBody>
                  <a:tcPr anchor="ctr"/>
                </a:tc>
                <a:tc>
                  <a:txBody>
                    <a:bodyPr/>
                    <a:lstStyle/>
                    <a:p>
                      <a:pPr algn="ctr"/>
                      <a:r>
                        <a:rPr lang="en-US" sz="1600" dirty="0">
                          <a:solidFill>
                            <a:srgbClr val="000000"/>
                          </a:solidFill>
                        </a:rPr>
                        <a:t>n= 24 / 54</a:t>
                      </a:r>
                    </a:p>
                    <a:p>
                      <a:pPr algn="ctr"/>
                      <a:r>
                        <a:rPr lang="en-US" sz="1600" b="1" dirty="0">
                          <a:solidFill>
                            <a:srgbClr val="000000"/>
                          </a:solidFill>
                        </a:rPr>
                        <a:t>(105-110, n=4)</a:t>
                      </a:r>
                      <a:endParaRPr lang="en-US" sz="1600" b="1" dirty="0">
                        <a:solidFill>
                          <a:srgbClr val="000000"/>
                        </a:solidFill>
                        <a:latin typeface="+mn-lt"/>
                        <a:cs typeface="Arial"/>
                      </a:endParaRPr>
                    </a:p>
                  </a:txBody>
                  <a:tcPr anchor="ct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CF8E9F16-96A7-4249-8FA5-2CC1AE1878F1}"/>
              </a:ext>
            </a:extLst>
          </p:cNvPr>
          <p:cNvSpPr txBox="1"/>
          <p:nvPr/>
        </p:nvSpPr>
        <p:spPr>
          <a:xfrm>
            <a:off x="361710" y="6298703"/>
            <a:ext cx="11312180" cy="276999"/>
          </a:xfrm>
          <a:prstGeom prst="rect">
            <a:avLst/>
          </a:prstGeom>
          <a:noFill/>
        </p:spPr>
        <p:txBody>
          <a:bodyPr wrap="square" rtlCol="0">
            <a:spAutoFit/>
          </a:bodyPr>
          <a:lstStyle/>
          <a:p>
            <a:pPr algn="l"/>
            <a:r>
              <a:rPr lang="en-US" sz="1200" dirty="0">
                <a:cs typeface="Arial" panose="020B0604020202020204" pitchFamily="34" charset="0"/>
              </a:rPr>
              <a:t>Martin JN, et a;/ OG 2005;105-246. Judy AE, et al. </a:t>
            </a:r>
            <a:r>
              <a:rPr lang="en-US" sz="1200" dirty="0" err="1">
                <a:cs typeface="Arial" panose="020B0604020202020204" pitchFamily="34" charset="0"/>
              </a:rPr>
              <a:t>Obstet</a:t>
            </a:r>
            <a:r>
              <a:rPr lang="en-US" sz="1200" dirty="0">
                <a:cs typeface="Arial" panose="020B0604020202020204" pitchFamily="34" charset="0"/>
              </a:rPr>
              <a:t> Gynecol  2019; 133; 1151-1159. Judy AJ et al. Obstet Gynecol 2019;1133:1151-9.</a:t>
            </a:r>
          </a:p>
        </p:txBody>
      </p:sp>
      <p:sp>
        <p:nvSpPr>
          <p:cNvPr id="3" name="Frame 2">
            <a:extLst>
              <a:ext uri="{FF2B5EF4-FFF2-40B4-BE49-F238E27FC236}">
                <a16:creationId xmlns:a16="http://schemas.microsoft.com/office/drawing/2014/main" id="{DA24EEF6-E70B-9F4E-9D84-2D2FEE8760ED}"/>
              </a:ext>
            </a:extLst>
          </p:cNvPr>
          <p:cNvSpPr/>
          <p:nvPr/>
        </p:nvSpPr>
        <p:spPr bwMode="auto">
          <a:xfrm>
            <a:off x="9843247" y="3899647"/>
            <a:ext cx="1631577" cy="753035"/>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6" name="Frame 5">
            <a:extLst>
              <a:ext uri="{FF2B5EF4-FFF2-40B4-BE49-F238E27FC236}">
                <a16:creationId xmlns:a16="http://schemas.microsoft.com/office/drawing/2014/main" id="{406C12A5-F4AB-4244-BD82-0A1AF4EE3E81}"/>
              </a:ext>
            </a:extLst>
          </p:cNvPr>
          <p:cNvSpPr/>
          <p:nvPr/>
        </p:nvSpPr>
        <p:spPr bwMode="auto">
          <a:xfrm>
            <a:off x="9843247" y="5545667"/>
            <a:ext cx="1735662" cy="753035"/>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203948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B3AF-EBA7-6640-8A1D-6FCA5F68A049}"/>
              </a:ext>
            </a:extLst>
          </p:cNvPr>
          <p:cNvSpPr>
            <a:spLocks noGrp="1"/>
          </p:cNvSpPr>
          <p:nvPr>
            <p:ph type="title"/>
          </p:nvPr>
        </p:nvSpPr>
        <p:spPr>
          <a:xfrm>
            <a:off x="395078" y="682828"/>
            <a:ext cx="10363200" cy="527407"/>
          </a:xfrm>
        </p:spPr>
        <p:txBody>
          <a:bodyPr>
            <a:noAutofit/>
          </a:bodyPr>
          <a:lstStyle/>
          <a:p>
            <a:r>
              <a:rPr lang="en-US" dirty="0">
                <a:ea typeface="Roboto Medium"/>
              </a:rPr>
              <a:t>Notes on terminology</a:t>
            </a:r>
          </a:p>
        </p:txBody>
      </p:sp>
      <p:sp>
        <p:nvSpPr>
          <p:cNvPr id="6" name="Content Placeholder 2">
            <a:extLst>
              <a:ext uri="{FF2B5EF4-FFF2-40B4-BE49-F238E27FC236}">
                <a16:creationId xmlns:a16="http://schemas.microsoft.com/office/drawing/2014/main" id="{05FC08C1-B0E6-664A-90ED-7A743FF29B45}"/>
              </a:ext>
            </a:extLst>
          </p:cNvPr>
          <p:cNvSpPr txBox="1">
            <a:spLocks/>
          </p:cNvSpPr>
          <p:nvPr/>
        </p:nvSpPr>
        <p:spPr bwMode="auto">
          <a:xfrm>
            <a:off x="395078" y="1371600"/>
            <a:ext cx="11401844" cy="535559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a:lstStyle>
          <a:p>
            <a:pPr marL="285750" indent="-285750">
              <a:lnSpc>
                <a:spcPct val="120000"/>
              </a:lnSpc>
              <a:spcBef>
                <a:spcPts val="600"/>
              </a:spcBef>
              <a:spcAft>
                <a:spcPts val="600"/>
              </a:spcAft>
              <a:buClr>
                <a:srgbClr val="FF9933"/>
              </a:buClr>
              <a:buFont typeface="Wingdings" panose="020B0604020202020204" pitchFamily="34" charset="0"/>
              <a:buChar char="Ø"/>
            </a:pPr>
            <a:r>
              <a:rPr lang="en-US" sz="3100" kern="0" dirty="0">
                <a:latin typeface="Arial"/>
                <a:ea typeface="Roboto"/>
                <a:cs typeface="Calibri"/>
              </a:rPr>
              <a:t>Throughout the toolkit, the terms ‘mother’ or ‘maternal’ or ‘she’ or ‘her’ are used in reference to the birthing person. We recognize not all birthing people identify as mothers or women. We believe all birthing people are equally deserving of patient-centered care that helps them attain their full potential and live authentic, healthy lives. </a:t>
            </a:r>
          </a:p>
          <a:p>
            <a:pPr marL="285750" indent="-285750">
              <a:lnSpc>
                <a:spcPct val="120000"/>
              </a:lnSpc>
              <a:spcBef>
                <a:spcPts val="600"/>
              </a:spcBef>
              <a:spcAft>
                <a:spcPts val="600"/>
              </a:spcAft>
              <a:buClr>
                <a:srgbClr val="FF9933"/>
              </a:buClr>
              <a:buFont typeface="Wingdings" panose="020B0604020202020204" pitchFamily="34" charset="0"/>
              <a:buChar char="Ø"/>
            </a:pPr>
            <a:r>
              <a:rPr lang="en-US" sz="3100" kern="0" dirty="0">
                <a:latin typeface="Arial"/>
                <a:ea typeface="Roboto"/>
                <a:cs typeface="Calibri"/>
              </a:rPr>
              <a:t>The term family is used to refer to any persons the pregnant or postpartum patient designates as such (alternatives: partners, husbands, support persons, loved ones).</a:t>
            </a:r>
          </a:p>
          <a:p>
            <a:pPr marL="285750" indent="-285750">
              <a:lnSpc>
                <a:spcPct val="120000"/>
              </a:lnSpc>
              <a:spcBef>
                <a:spcPts val="600"/>
              </a:spcBef>
              <a:spcAft>
                <a:spcPts val="600"/>
              </a:spcAft>
              <a:buClr>
                <a:srgbClr val="FF9933"/>
              </a:buClr>
              <a:buFont typeface="Wingdings" panose="020B0604020202020204" pitchFamily="34" charset="0"/>
              <a:buChar char="Ø"/>
            </a:pPr>
            <a:r>
              <a:rPr lang="en-US" sz="3100" kern="0" dirty="0">
                <a:latin typeface="Arial"/>
                <a:ea typeface="Roboto"/>
                <a:cs typeface="Calibri"/>
              </a:rPr>
              <a:t>The term clinician is used to denote nursing and medical staff; whereas the term providers refers to clinicians with diagnosing and prescribing authority. </a:t>
            </a:r>
            <a:endParaRPr lang="en-US" sz="3100" kern="0" dirty="0">
              <a:latin typeface="Arial"/>
              <a:ea typeface="Roboto"/>
              <a:cs typeface="Calibri Light" panose="020F0302020204030204"/>
            </a:endParaRPr>
          </a:p>
          <a:p>
            <a:pPr marL="285750" indent="-285750">
              <a:lnSpc>
                <a:spcPct val="120000"/>
              </a:lnSpc>
              <a:spcBef>
                <a:spcPts val="600"/>
              </a:spcBef>
              <a:spcAft>
                <a:spcPts val="600"/>
              </a:spcAft>
              <a:buClr>
                <a:srgbClr val="FF9933"/>
              </a:buClr>
              <a:buFont typeface="Wingdings" panose="020B0604020202020204" pitchFamily="34" charset="0"/>
              <a:buChar char="Ø"/>
            </a:pPr>
            <a:r>
              <a:rPr lang="en-US" sz="3100" kern="0" dirty="0">
                <a:latin typeface="Arial"/>
                <a:ea typeface="Roboto"/>
                <a:cs typeface="Calibri Light" panose="020F0302020204030204"/>
              </a:rPr>
              <a:t>The language around disclaimers and terminology are committee opinions and your own institution should be consulted for appropriate language to utilize.</a:t>
            </a:r>
          </a:p>
          <a:p>
            <a:pPr marL="0" indent="0">
              <a:buFont typeface="Wingdings" charset="2"/>
              <a:buNone/>
            </a:pPr>
            <a:endParaRPr lang="en-US" sz="2600" i="1" kern="0" dirty="0">
              <a:latin typeface="Calibri Light"/>
              <a:cs typeface="Calibri Light"/>
            </a:endParaRPr>
          </a:p>
          <a:p>
            <a:endParaRPr lang="en-US" kern="0" dirty="0">
              <a:cs typeface="Calibri" panose="020F0502020204030204"/>
            </a:endParaRPr>
          </a:p>
        </p:txBody>
      </p:sp>
    </p:spTree>
    <p:extLst>
      <p:ext uri="{BB962C8B-B14F-4D97-AF65-F5344CB8AC3E}">
        <p14:creationId xmlns:p14="http://schemas.microsoft.com/office/powerpoint/2010/main" val="1810578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0968-C581-184B-B023-C6E6D418EF0C}"/>
              </a:ext>
            </a:extLst>
          </p:cNvPr>
          <p:cNvSpPr>
            <a:spLocks noGrp="1"/>
          </p:cNvSpPr>
          <p:nvPr>
            <p:ph type="title"/>
          </p:nvPr>
        </p:nvSpPr>
        <p:spPr/>
        <p:txBody>
          <a:bodyPr>
            <a:normAutofit fontScale="90000"/>
          </a:bodyPr>
          <a:lstStyle/>
          <a:p>
            <a:r>
              <a:rPr lang="en-US" dirty="0"/>
              <a:t>Borderline Severe-Range Blood Pressure Recommendations</a:t>
            </a:r>
          </a:p>
        </p:txBody>
      </p:sp>
      <p:sp>
        <p:nvSpPr>
          <p:cNvPr id="3" name="Content Placeholder 2">
            <a:extLst>
              <a:ext uri="{FF2B5EF4-FFF2-40B4-BE49-F238E27FC236}">
                <a16:creationId xmlns:a16="http://schemas.microsoft.com/office/drawing/2014/main" id="{83360D6B-F905-A340-A7C4-EEF8ECCCF79A}"/>
              </a:ext>
            </a:extLst>
          </p:cNvPr>
          <p:cNvSpPr>
            <a:spLocks noGrp="1"/>
          </p:cNvSpPr>
          <p:nvPr>
            <p:ph idx="1"/>
          </p:nvPr>
        </p:nvSpPr>
        <p:spPr>
          <a:xfrm>
            <a:off x="609600" y="1981200"/>
            <a:ext cx="8381999" cy="3886200"/>
          </a:xfrm>
        </p:spPr>
        <p:txBody>
          <a:bodyPr/>
          <a:lstStyle/>
          <a:p>
            <a:r>
              <a:rPr lang="en-US" sz="2600" dirty="0"/>
              <a:t>Physician notification of borderline severe BPs</a:t>
            </a:r>
          </a:p>
          <a:p>
            <a:r>
              <a:rPr lang="en-US" sz="2600" dirty="0"/>
              <a:t>Physician evaluation of the patient</a:t>
            </a:r>
          </a:p>
          <a:p>
            <a:r>
              <a:rPr lang="en-US" sz="2600" dirty="0"/>
              <a:t>Continuous electronic fetal monitoring</a:t>
            </a:r>
          </a:p>
          <a:p>
            <a:r>
              <a:rPr lang="en-US" sz="2600" dirty="0"/>
              <a:t>Inpatient observation for a minimum of </a:t>
            </a:r>
            <a:r>
              <a:rPr lang="en-US" sz="2600" b="1" dirty="0"/>
              <a:t>24-48 hours</a:t>
            </a:r>
          </a:p>
          <a:p>
            <a:r>
              <a:rPr lang="en-US" sz="2600" dirty="0"/>
              <a:t>Vital signs and symptom assessment every </a:t>
            </a:r>
            <a:r>
              <a:rPr lang="en-US" sz="2600" b="1" dirty="0"/>
              <a:t>2 hours </a:t>
            </a:r>
            <a:r>
              <a:rPr lang="en-US" sz="2600" dirty="0"/>
              <a:t>for a minimum of </a:t>
            </a:r>
            <a:r>
              <a:rPr lang="en-US" sz="2600" b="1" dirty="0"/>
              <a:t>24 hours</a:t>
            </a:r>
          </a:p>
          <a:p>
            <a:r>
              <a:rPr lang="en-US" sz="2600" dirty="0"/>
              <a:t>Serial assessment of serum labs at least daily for </a:t>
            </a:r>
            <a:r>
              <a:rPr lang="en-US" sz="2600" b="1" dirty="0"/>
              <a:t>2 days</a:t>
            </a:r>
          </a:p>
        </p:txBody>
      </p:sp>
      <p:sp>
        <p:nvSpPr>
          <p:cNvPr id="4" name="TextBox 3">
            <a:extLst>
              <a:ext uri="{FF2B5EF4-FFF2-40B4-BE49-F238E27FC236}">
                <a16:creationId xmlns:a16="http://schemas.microsoft.com/office/drawing/2014/main" id="{057CF7C2-E4ED-994B-A7E4-42B5D743A911}"/>
              </a:ext>
            </a:extLst>
          </p:cNvPr>
          <p:cNvSpPr txBox="1"/>
          <p:nvPr/>
        </p:nvSpPr>
        <p:spPr>
          <a:xfrm>
            <a:off x="295098" y="5835134"/>
            <a:ext cx="10992204" cy="369332"/>
          </a:xfrm>
          <a:prstGeom prst="rect">
            <a:avLst/>
          </a:prstGeom>
          <a:noFill/>
        </p:spPr>
        <p:txBody>
          <a:bodyPr wrap="square" rtlCol="0">
            <a:spAutoFit/>
          </a:bodyPr>
          <a:lstStyle/>
          <a:p>
            <a:r>
              <a:rPr lang="en-US" dirty="0">
                <a:cs typeface="Arial" panose="020B0604020202020204" pitchFamily="34" charset="0"/>
              </a:rPr>
              <a:t>*Refer to Toolkit Section: Borderline Severe-range Blood Pressures: A Clinical Conundrum</a:t>
            </a:r>
          </a:p>
        </p:txBody>
      </p:sp>
      <p:sp>
        <p:nvSpPr>
          <p:cNvPr id="5" name="Rectangle 4">
            <a:extLst>
              <a:ext uri="{FF2B5EF4-FFF2-40B4-BE49-F238E27FC236}">
                <a16:creationId xmlns:a16="http://schemas.microsoft.com/office/drawing/2014/main" id="{62CB4ED5-DEE7-0B4E-9E7C-28FF38EBDB37}"/>
              </a:ext>
            </a:extLst>
          </p:cNvPr>
          <p:cNvSpPr/>
          <p:nvPr/>
        </p:nvSpPr>
        <p:spPr>
          <a:xfrm>
            <a:off x="9078445" y="1981200"/>
            <a:ext cx="2848511" cy="2677656"/>
          </a:xfrm>
          <a:prstGeom prst="rect">
            <a:avLst/>
          </a:prstGeom>
          <a:solidFill>
            <a:srgbClr val="FFEDD1"/>
          </a:solidFill>
          <a:ln w="28575">
            <a:solidFill>
              <a:srgbClr val="FF9932"/>
            </a:solidFill>
          </a:ln>
        </p:spPr>
        <p:txBody>
          <a:bodyPr wrap="square">
            <a:spAutoFit/>
          </a:bodyPr>
          <a:lstStyle/>
          <a:p>
            <a:r>
              <a:rPr lang="en-US" sz="2400" b="1" dirty="0"/>
              <a:t>Consider antihypertensive therapy and magnesium sulfate at</a:t>
            </a:r>
          </a:p>
          <a:p>
            <a:r>
              <a:rPr lang="en-US" sz="2400" b="1" dirty="0"/>
              <a:t>≥ 155-159/</a:t>
            </a:r>
          </a:p>
          <a:p>
            <a:r>
              <a:rPr lang="en-US" sz="2400" b="1" dirty="0"/>
              <a:t>≥ 105-109 mm Hg </a:t>
            </a:r>
          </a:p>
        </p:txBody>
      </p:sp>
    </p:spTree>
    <p:extLst>
      <p:ext uri="{BB962C8B-B14F-4D97-AF65-F5344CB8AC3E}">
        <p14:creationId xmlns:p14="http://schemas.microsoft.com/office/powerpoint/2010/main" val="2919335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64EE9B-D334-E74C-81F4-E0063B4F650D}"/>
              </a:ext>
            </a:extLst>
          </p:cNvPr>
          <p:cNvSpPr>
            <a:spLocks noGrp="1"/>
          </p:cNvSpPr>
          <p:nvPr>
            <p:ph type="title"/>
          </p:nvPr>
        </p:nvSpPr>
        <p:spPr>
          <a:xfrm>
            <a:off x="383112" y="586294"/>
            <a:ext cx="6212242" cy="1600200"/>
          </a:xfrm>
        </p:spPr>
        <p:txBody>
          <a:bodyPr>
            <a:normAutofit/>
          </a:bodyPr>
          <a:lstStyle/>
          <a:p>
            <a:r>
              <a:rPr lang="en-US" sz="3600" dirty="0">
                <a:latin typeface="+mj-lt"/>
                <a:ea typeface="Roboto Medium"/>
              </a:rPr>
              <a:t>Magnesium Sulfate</a:t>
            </a:r>
          </a:p>
        </p:txBody>
      </p:sp>
      <p:pic>
        <p:nvPicPr>
          <p:cNvPr id="11" name="Picture Placeholder 10">
            <a:extLst>
              <a:ext uri="{FF2B5EF4-FFF2-40B4-BE49-F238E27FC236}">
                <a16:creationId xmlns:a16="http://schemas.microsoft.com/office/drawing/2014/main" id="{C874AB6C-6D3D-43DA-BCBE-84378B73512C}"/>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6619935" y="914400"/>
            <a:ext cx="4781142" cy="5281106"/>
          </a:xfrm>
        </p:spPr>
      </p:pic>
      <p:sp>
        <p:nvSpPr>
          <p:cNvPr id="5" name="Content Placeholder 4">
            <a:extLst>
              <a:ext uri="{FF2B5EF4-FFF2-40B4-BE49-F238E27FC236}">
                <a16:creationId xmlns:a16="http://schemas.microsoft.com/office/drawing/2014/main" id="{857EB93E-B3E2-2A4F-8598-A182CAACAB12}"/>
              </a:ext>
            </a:extLst>
          </p:cNvPr>
          <p:cNvSpPr>
            <a:spLocks noGrp="1"/>
          </p:cNvSpPr>
          <p:nvPr>
            <p:ph type="body" sz="half" idx="2"/>
          </p:nvPr>
        </p:nvSpPr>
        <p:spPr>
          <a:xfrm>
            <a:off x="383112" y="1291770"/>
            <a:ext cx="6082233" cy="5281107"/>
          </a:xfrm>
        </p:spPr>
        <p:txBody>
          <a:bodyPr>
            <a:normAutofit fontScale="77500" lnSpcReduction="20000"/>
          </a:bodyPr>
          <a:lstStyle/>
          <a:p>
            <a:pPr marL="0" indent="0">
              <a:lnSpc>
                <a:spcPct val="110000"/>
              </a:lnSpc>
              <a:spcBef>
                <a:spcPts val="600"/>
              </a:spcBef>
              <a:spcAft>
                <a:spcPts val="600"/>
              </a:spcAft>
              <a:buNone/>
            </a:pPr>
            <a:r>
              <a:rPr lang="en-US" sz="3800" dirty="0"/>
              <a:t>Magnesium sulfate for seizure prophylaxis is indicated for:</a:t>
            </a:r>
          </a:p>
          <a:p>
            <a:pPr marL="628650" lvl="1" indent="-457200">
              <a:lnSpc>
                <a:spcPct val="110000"/>
              </a:lnSpc>
              <a:spcBef>
                <a:spcPts val="600"/>
              </a:spcBef>
              <a:spcAft>
                <a:spcPts val="600"/>
              </a:spcAft>
              <a:buClr>
                <a:srgbClr val="FF9932"/>
              </a:buClr>
              <a:buSzPct val="100000"/>
              <a:buFont typeface="Wingdings" pitchFamily="2" charset="2"/>
              <a:buChar char="§"/>
            </a:pPr>
            <a:r>
              <a:rPr lang="en-US" sz="3300" dirty="0"/>
              <a:t>P</a:t>
            </a:r>
            <a:r>
              <a:rPr lang="en-US" sz="3300" dirty="0">
                <a:latin typeface="+mj-lt"/>
              </a:rPr>
              <a:t>reeclampsia with </a:t>
            </a:r>
            <a:r>
              <a:rPr lang="en-US" sz="3300" b="1" dirty="0">
                <a:latin typeface="+mj-lt"/>
              </a:rPr>
              <a:t>severe features </a:t>
            </a:r>
            <a:r>
              <a:rPr lang="en-US" sz="3300" dirty="0">
                <a:latin typeface="+mj-lt"/>
              </a:rPr>
              <a:t>and </a:t>
            </a:r>
            <a:r>
              <a:rPr lang="en-US" sz="3300" b="1" dirty="0">
                <a:latin typeface="+mj-lt"/>
              </a:rPr>
              <a:t>severe gestational hypertension </a:t>
            </a:r>
          </a:p>
          <a:p>
            <a:pPr marL="628650" lvl="1" indent="-457200">
              <a:lnSpc>
                <a:spcPct val="110000"/>
              </a:lnSpc>
              <a:spcBef>
                <a:spcPts val="600"/>
              </a:spcBef>
              <a:spcAft>
                <a:spcPts val="600"/>
              </a:spcAft>
              <a:buClr>
                <a:srgbClr val="FF9932"/>
              </a:buClr>
              <a:buSzPct val="100000"/>
              <a:buFont typeface="Wingdings" pitchFamily="2" charset="2"/>
              <a:buChar char="§"/>
            </a:pPr>
            <a:r>
              <a:rPr lang="en-US" sz="3300" u="sng" dirty="0"/>
              <a:t>A</a:t>
            </a:r>
            <a:r>
              <a:rPr lang="en-US" sz="3300" u="sng" dirty="0">
                <a:latin typeface="+mj-lt"/>
              </a:rPr>
              <a:t>ll</a:t>
            </a:r>
            <a:r>
              <a:rPr lang="en-US" sz="3300" dirty="0">
                <a:latin typeface="+mj-lt"/>
              </a:rPr>
              <a:t> cases of severe (≥ 160 mm Hg /          ≥ 110 mm Hg), sustained (lasting 15 minutes or more) hypertension </a:t>
            </a:r>
            <a:r>
              <a:rPr lang="en-US" sz="3300" b="1" i="1" dirty="0">
                <a:latin typeface="+mj-lt"/>
              </a:rPr>
              <a:t>regardless of classification </a:t>
            </a:r>
          </a:p>
          <a:p>
            <a:pPr marL="171450" lvl="1" algn="ctr">
              <a:lnSpc>
                <a:spcPct val="110000"/>
              </a:lnSpc>
              <a:spcBef>
                <a:spcPts val="600"/>
              </a:spcBef>
              <a:spcAft>
                <a:spcPts val="600"/>
              </a:spcAft>
              <a:buClr>
                <a:srgbClr val="44AA99"/>
              </a:buClr>
              <a:buSzPct val="80000"/>
            </a:pPr>
            <a:br>
              <a:rPr lang="en-US" sz="2800" b="1" dirty="0">
                <a:latin typeface="+mj-lt"/>
              </a:rPr>
            </a:br>
            <a:r>
              <a:rPr lang="en-US" sz="2800" dirty="0">
                <a:latin typeface="+mj-lt"/>
              </a:rPr>
              <a:t>Magnesium Sulfate is </a:t>
            </a:r>
            <a:r>
              <a:rPr lang="en-US" sz="2800" b="1" i="1" dirty="0">
                <a:latin typeface="+mj-lt"/>
              </a:rPr>
              <a:t>not</a:t>
            </a:r>
            <a:r>
              <a:rPr lang="en-US" sz="2800" dirty="0">
                <a:latin typeface="+mj-lt"/>
              </a:rPr>
              <a:t> universally recommended for preeclampsia without severe features</a:t>
            </a:r>
          </a:p>
        </p:txBody>
      </p:sp>
    </p:spTree>
    <p:extLst>
      <p:ext uri="{BB962C8B-B14F-4D97-AF65-F5344CB8AC3E}">
        <p14:creationId xmlns:p14="http://schemas.microsoft.com/office/powerpoint/2010/main" val="3831886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4848"/>
            <a:ext cx="10363200" cy="914400"/>
          </a:xfrm>
        </p:spPr>
        <p:txBody>
          <a:bodyPr>
            <a:normAutofit/>
          </a:bodyPr>
          <a:lstStyle/>
          <a:p>
            <a:r>
              <a:rPr lang="en-US" dirty="0">
                <a:ea typeface="Roboto Medium"/>
              </a:rPr>
              <a:t>Magnesium Sulfate</a:t>
            </a:r>
          </a:p>
        </p:txBody>
      </p:sp>
      <p:sp>
        <p:nvSpPr>
          <p:cNvPr id="3" name="Content Placeholder 2"/>
          <p:cNvSpPr>
            <a:spLocks noGrp="1"/>
          </p:cNvSpPr>
          <p:nvPr>
            <p:ph idx="1"/>
          </p:nvPr>
        </p:nvSpPr>
        <p:spPr>
          <a:xfrm>
            <a:off x="609600" y="1989712"/>
            <a:ext cx="10972800" cy="3886200"/>
          </a:xfrm>
        </p:spPr>
        <p:txBody>
          <a:bodyPr/>
          <a:lstStyle/>
          <a:p>
            <a:pPr>
              <a:buClr>
                <a:srgbClr val="FF9932"/>
              </a:buClr>
              <a:buSzPct val="90000"/>
              <a:buFont typeface="Wingdings" pitchFamily="2" charset="2"/>
              <a:buChar char="§"/>
            </a:pPr>
            <a:r>
              <a:rPr lang="en-US" dirty="0"/>
              <a:t>Primary effect is via CNS depression</a:t>
            </a:r>
          </a:p>
          <a:p>
            <a:pPr>
              <a:buClr>
                <a:srgbClr val="FF9932"/>
              </a:buClr>
              <a:buSzPct val="90000"/>
              <a:buFont typeface="Wingdings" pitchFamily="2" charset="2"/>
              <a:buChar char="§"/>
            </a:pPr>
            <a:r>
              <a:rPr lang="en-US" dirty="0"/>
              <a:t>Improves blood flow to CNS via small vessel vasodilation</a:t>
            </a:r>
          </a:p>
          <a:p>
            <a:pPr>
              <a:buClr>
                <a:srgbClr val="FF9932"/>
              </a:buClr>
              <a:buSzPct val="90000"/>
              <a:buFont typeface="Wingdings" pitchFamily="2" charset="2"/>
              <a:buChar char="§"/>
            </a:pPr>
            <a:r>
              <a:rPr lang="en-US" dirty="0"/>
              <a:t>Blood pressure after magnesium infusion of 4-6 gm loading, then 2 gm/hour</a:t>
            </a:r>
          </a:p>
        </p:txBody>
      </p:sp>
      <p:graphicFrame>
        <p:nvGraphicFramePr>
          <p:cNvPr id="4" name="Table 3"/>
          <p:cNvGraphicFramePr>
            <a:graphicFrameLocks noGrp="1"/>
          </p:cNvGraphicFramePr>
          <p:nvPr>
            <p:extLst>
              <p:ext uri="{D42A27DB-BD31-4B8C-83A1-F6EECF244321}">
                <p14:modId xmlns:p14="http://schemas.microsoft.com/office/powerpoint/2010/main" val="2029964605"/>
              </p:ext>
            </p:extLst>
          </p:nvPr>
        </p:nvGraphicFramePr>
        <p:xfrm>
          <a:off x="852616" y="4356608"/>
          <a:ext cx="10029826" cy="1519304"/>
        </p:xfrm>
        <a:graphic>
          <a:graphicData uri="http://schemas.openxmlformats.org/drawingml/2006/table">
            <a:tbl>
              <a:tblPr firstRow="1" bandRow="1">
                <a:tableStyleId>{93296810-A885-4BE3-A3E7-6D5BEEA58F35}</a:tableStyleId>
              </a:tblPr>
              <a:tblGrid>
                <a:gridCol w="1470170">
                  <a:extLst>
                    <a:ext uri="{9D8B030D-6E8A-4147-A177-3AD203B41FA5}">
                      <a16:colId xmlns:a16="http://schemas.microsoft.com/office/drawing/2014/main" val="20000"/>
                    </a:ext>
                  </a:extLst>
                </a:gridCol>
                <a:gridCol w="1453835">
                  <a:extLst>
                    <a:ext uri="{9D8B030D-6E8A-4147-A177-3AD203B41FA5}">
                      <a16:colId xmlns:a16="http://schemas.microsoft.com/office/drawing/2014/main" val="20001"/>
                    </a:ext>
                  </a:extLst>
                </a:gridCol>
                <a:gridCol w="1453835">
                  <a:extLst>
                    <a:ext uri="{9D8B030D-6E8A-4147-A177-3AD203B41FA5}">
                      <a16:colId xmlns:a16="http://schemas.microsoft.com/office/drawing/2014/main" val="20002"/>
                    </a:ext>
                  </a:extLst>
                </a:gridCol>
                <a:gridCol w="1453835">
                  <a:extLst>
                    <a:ext uri="{9D8B030D-6E8A-4147-A177-3AD203B41FA5}">
                      <a16:colId xmlns:a16="http://schemas.microsoft.com/office/drawing/2014/main" val="20003"/>
                    </a:ext>
                  </a:extLst>
                </a:gridCol>
                <a:gridCol w="1324310">
                  <a:extLst>
                    <a:ext uri="{9D8B030D-6E8A-4147-A177-3AD203B41FA5}">
                      <a16:colId xmlns:a16="http://schemas.microsoft.com/office/drawing/2014/main" val="20004"/>
                    </a:ext>
                  </a:extLst>
                </a:gridCol>
                <a:gridCol w="1333876">
                  <a:extLst>
                    <a:ext uri="{9D8B030D-6E8A-4147-A177-3AD203B41FA5}">
                      <a16:colId xmlns:a16="http://schemas.microsoft.com/office/drawing/2014/main" val="20005"/>
                    </a:ext>
                  </a:extLst>
                </a:gridCol>
                <a:gridCol w="1539965">
                  <a:extLst>
                    <a:ext uri="{9D8B030D-6E8A-4147-A177-3AD203B41FA5}">
                      <a16:colId xmlns:a16="http://schemas.microsoft.com/office/drawing/2014/main" val="20006"/>
                    </a:ext>
                  </a:extLst>
                </a:gridCol>
              </a:tblGrid>
              <a:tr h="818264">
                <a:tc>
                  <a:txBody>
                    <a:bodyPr/>
                    <a:lstStyle/>
                    <a:p>
                      <a:pPr algn="ctr"/>
                      <a:endParaRPr lang="en-US" sz="2000" b="1" dirty="0">
                        <a:solidFill>
                          <a:schemeClr val="tx1"/>
                        </a:solidFill>
                        <a:latin typeface="+mn-lt"/>
                        <a:cs typeface="Arial" panose="020B0604020202020204" pitchFamily="34" charset="0"/>
                      </a:endParaRPr>
                    </a:p>
                  </a:txBody>
                  <a:tcPr/>
                </a:tc>
                <a:tc>
                  <a:txBody>
                    <a:bodyPr/>
                    <a:lstStyle/>
                    <a:p>
                      <a:pPr algn="ctr"/>
                      <a:r>
                        <a:rPr lang="en-US" sz="2000" dirty="0">
                          <a:solidFill>
                            <a:schemeClr val="tx1"/>
                          </a:solidFill>
                        </a:rPr>
                        <a:t>sBP</a:t>
                      </a:r>
                    </a:p>
                    <a:p>
                      <a:pPr algn="ctr"/>
                      <a:r>
                        <a:rPr lang="en-US" sz="1800" dirty="0">
                          <a:solidFill>
                            <a:schemeClr val="tx1"/>
                          </a:solidFill>
                        </a:rPr>
                        <a:t>mm Hg</a:t>
                      </a:r>
                      <a:endParaRPr lang="en-US" sz="1800" dirty="0">
                        <a:solidFill>
                          <a:schemeClr val="tx1"/>
                        </a:solidFill>
                        <a:latin typeface="+mn-lt"/>
                        <a:cs typeface="Arial" panose="020B0604020202020204" pitchFamily="34" charset="0"/>
                      </a:endParaRPr>
                    </a:p>
                  </a:txBody>
                  <a:tcPr/>
                </a:tc>
                <a:tc>
                  <a:txBody>
                    <a:bodyPr/>
                    <a:lstStyle/>
                    <a:p>
                      <a:pPr algn="ctr"/>
                      <a:r>
                        <a:rPr lang="en-US" sz="2000" dirty="0">
                          <a:solidFill>
                            <a:schemeClr val="tx1"/>
                          </a:solidFill>
                        </a:rPr>
                        <a:t>sBP</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30</a:t>
                      </a:r>
                      <a:r>
                        <a:rPr lang="en-US" sz="2000" baseline="0" dirty="0">
                          <a:solidFill>
                            <a:schemeClr val="tx1"/>
                          </a:solidFill>
                        </a:rPr>
                        <a:t> min</a:t>
                      </a:r>
                      <a:endParaRPr lang="en-US" sz="2000" dirty="0">
                        <a:solidFill>
                          <a:schemeClr val="tx1"/>
                        </a:solidFill>
                        <a:latin typeface="+mn-lt"/>
                        <a:cs typeface="Arial" panose="020B0604020202020204" pitchFamily="34" charset="0"/>
                      </a:endParaRPr>
                    </a:p>
                  </a:txBody>
                  <a:tcPr/>
                </a:tc>
                <a:tc>
                  <a:txBody>
                    <a:bodyPr/>
                    <a:lstStyle/>
                    <a:p>
                      <a:pPr algn="ctr"/>
                      <a:r>
                        <a:rPr lang="en-US" sz="2000" dirty="0">
                          <a:solidFill>
                            <a:schemeClr val="tx1"/>
                          </a:solidFill>
                        </a:rPr>
                        <a:t>sBP</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120</a:t>
                      </a:r>
                      <a:r>
                        <a:rPr lang="en-US" sz="2000" baseline="0" dirty="0">
                          <a:solidFill>
                            <a:schemeClr val="tx1"/>
                          </a:solidFill>
                        </a:rPr>
                        <a:t> min</a:t>
                      </a:r>
                      <a:endParaRPr lang="en-US" sz="2000" dirty="0">
                        <a:solidFill>
                          <a:schemeClr val="tx1"/>
                        </a:solidFill>
                        <a:latin typeface="+mn-lt"/>
                        <a:cs typeface="Arial" panose="020B0604020202020204" pitchFamily="34" charset="0"/>
                      </a:endParaRPr>
                    </a:p>
                  </a:txBody>
                  <a:tcPr/>
                </a:tc>
                <a:tc>
                  <a:txBody>
                    <a:bodyPr/>
                    <a:lstStyle/>
                    <a:p>
                      <a:pPr algn="ctr"/>
                      <a:r>
                        <a:rPr lang="en-US" sz="2000" dirty="0">
                          <a:solidFill>
                            <a:schemeClr val="tx1"/>
                          </a:solidFill>
                        </a:rPr>
                        <a:t>dBP</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mm Hg</a:t>
                      </a:r>
                      <a:endParaRPr lang="en-US" sz="1800" dirty="0">
                        <a:solidFill>
                          <a:schemeClr val="tx1"/>
                        </a:solidFill>
                        <a:latin typeface="+mn-lt"/>
                        <a:cs typeface="Arial" panose="020B0604020202020204" pitchFamily="34" charset="0"/>
                      </a:endParaRPr>
                    </a:p>
                  </a:txBody>
                  <a:tcPr/>
                </a:tc>
                <a:tc>
                  <a:txBody>
                    <a:bodyPr/>
                    <a:lstStyle/>
                    <a:p>
                      <a:pPr algn="ctr"/>
                      <a:r>
                        <a:rPr lang="en-US" sz="2000" dirty="0">
                          <a:solidFill>
                            <a:schemeClr val="tx1"/>
                          </a:solidFill>
                        </a:rPr>
                        <a:t>dBP</a:t>
                      </a:r>
                    </a:p>
                    <a:p>
                      <a:pPr algn="ctr"/>
                      <a:r>
                        <a:rPr lang="en-US" sz="2000" dirty="0">
                          <a:solidFill>
                            <a:schemeClr val="tx1"/>
                          </a:solidFill>
                        </a:rPr>
                        <a:t>30 min</a:t>
                      </a:r>
                      <a:endParaRPr lang="en-US" sz="2000" dirty="0">
                        <a:solidFill>
                          <a:schemeClr val="tx1"/>
                        </a:solidFill>
                        <a:latin typeface="+mn-lt"/>
                        <a:cs typeface="Arial" panose="020B0604020202020204" pitchFamily="34" charset="0"/>
                      </a:endParaRPr>
                    </a:p>
                  </a:txBody>
                  <a:tcPr/>
                </a:tc>
                <a:tc>
                  <a:txBody>
                    <a:bodyPr/>
                    <a:lstStyle/>
                    <a:p>
                      <a:pPr algn="ctr"/>
                      <a:r>
                        <a:rPr lang="en-US" sz="2000" dirty="0">
                          <a:solidFill>
                            <a:schemeClr val="tx1"/>
                          </a:solidFill>
                        </a:rPr>
                        <a:t>dBP</a:t>
                      </a:r>
                    </a:p>
                    <a:p>
                      <a:pPr algn="ctr"/>
                      <a:r>
                        <a:rPr lang="en-US" sz="2000" dirty="0">
                          <a:solidFill>
                            <a:schemeClr val="tx1"/>
                          </a:solidFill>
                        </a:rPr>
                        <a:t>120 min</a:t>
                      </a:r>
                      <a:endParaRPr lang="en-US" sz="20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0"/>
                  </a:ext>
                </a:extLst>
              </a:tr>
              <a:tr h="669975">
                <a:tc>
                  <a:txBody>
                    <a:bodyPr/>
                    <a:lstStyle/>
                    <a:p>
                      <a:pPr algn="ctr"/>
                      <a:r>
                        <a:rPr lang="en-US" sz="2000" dirty="0">
                          <a:solidFill>
                            <a:schemeClr val="tx1"/>
                          </a:solidFill>
                        </a:rPr>
                        <a:t>Mild </a:t>
                      </a:r>
                    </a:p>
                    <a:p>
                      <a:pPr algn="ctr"/>
                      <a:r>
                        <a:rPr lang="en-US" sz="2000" dirty="0">
                          <a:solidFill>
                            <a:schemeClr val="tx1"/>
                          </a:solidFill>
                        </a:rPr>
                        <a:t>Group</a:t>
                      </a:r>
                      <a:endParaRPr lang="en-US" sz="2000" dirty="0">
                        <a:solidFill>
                          <a:schemeClr val="tx1"/>
                        </a:solidFill>
                        <a:latin typeface="+mj-lt"/>
                        <a:cs typeface="Arial" panose="020B0604020202020204" pitchFamily="34" charset="0"/>
                      </a:endParaRPr>
                    </a:p>
                  </a:txBody>
                  <a:tcPr/>
                </a:tc>
                <a:tc>
                  <a:txBody>
                    <a:bodyPr/>
                    <a:lstStyle/>
                    <a:p>
                      <a:pPr algn="ctr"/>
                      <a:r>
                        <a:rPr lang="en-US" sz="2000" dirty="0"/>
                        <a:t>145</a:t>
                      </a:r>
                      <a:endParaRPr lang="en-US" sz="2000" baseline="30000" dirty="0"/>
                    </a:p>
                    <a:p>
                      <a:pPr algn="ctr"/>
                      <a:r>
                        <a:rPr lang="en-US" sz="2000" dirty="0"/>
                        <a:t>±10</a:t>
                      </a:r>
                      <a:endParaRPr lang="en-US" sz="2000" dirty="0">
                        <a:solidFill>
                          <a:srgbClr val="000000"/>
                        </a:solidFill>
                        <a:latin typeface="+mj-lt"/>
                        <a:cs typeface="Arial" panose="020B0604020202020204" pitchFamily="34" charset="0"/>
                      </a:endParaRPr>
                    </a:p>
                  </a:txBody>
                  <a:tcPr/>
                </a:tc>
                <a:tc>
                  <a:txBody>
                    <a:bodyPr/>
                    <a:lstStyle/>
                    <a:p>
                      <a:pPr algn="ctr"/>
                      <a:r>
                        <a:rPr lang="en-US" sz="2000" dirty="0"/>
                        <a:t>143</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±13</a:t>
                      </a:r>
                      <a:endParaRPr lang="en-US" sz="2000" dirty="0">
                        <a:solidFill>
                          <a:srgbClr val="000000"/>
                        </a:solidFill>
                        <a:latin typeface="+mj-lt"/>
                        <a:cs typeface="Arial" panose="020B0604020202020204" pitchFamily="34" charset="0"/>
                      </a:endParaRPr>
                    </a:p>
                  </a:txBody>
                  <a:tcPr/>
                </a:tc>
                <a:tc>
                  <a:txBody>
                    <a:bodyPr/>
                    <a:lstStyle/>
                    <a:p>
                      <a:pPr algn="ctr"/>
                      <a:r>
                        <a:rPr lang="en-US" sz="2000" dirty="0"/>
                        <a:t>141</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±14</a:t>
                      </a:r>
                      <a:endParaRPr lang="en-US" sz="2000" dirty="0">
                        <a:solidFill>
                          <a:srgbClr val="000000"/>
                        </a:solidFill>
                        <a:latin typeface="+mj-lt"/>
                        <a:cs typeface="Arial" panose="020B0604020202020204" pitchFamily="34" charset="0"/>
                      </a:endParaRPr>
                    </a:p>
                  </a:txBody>
                  <a:tcPr/>
                </a:tc>
                <a:tc>
                  <a:txBody>
                    <a:bodyPr/>
                    <a:lstStyle/>
                    <a:p>
                      <a:pPr algn="ctr"/>
                      <a:r>
                        <a:rPr lang="en-US" sz="2000" dirty="0"/>
                        <a:t>87</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±10</a:t>
                      </a:r>
                      <a:endParaRPr lang="en-US" sz="2000" dirty="0">
                        <a:solidFill>
                          <a:srgbClr val="000000"/>
                        </a:solidFill>
                        <a:latin typeface="+mj-lt"/>
                        <a:cs typeface="Arial" panose="020B0604020202020204" pitchFamily="34" charset="0"/>
                      </a:endParaRPr>
                    </a:p>
                  </a:txBody>
                  <a:tcPr/>
                </a:tc>
                <a:tc>
                  <a:txBody>
                    <a:bodyPr/>
                    <a:lstStyle/>
                    <a:p>
                      <a:pPr algn="ctr"/>
                      <a:r>
                        <a:rPr lang="en-US" sz="2000" dirty="0"/>
                        <a:t>79</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±9</a:t>
                      </a:r>
                      <a:endParaRPr lang="en-US" sz="2000" dirty="0">
                        <a:solidFill>
                          <a:srgbClr val="000000"/>
                        </a:solidFill>
                        <a:latin typeface="+mj-lt"/>
                        <a:cs typeface="Arial" panose="020B0604020202020204" pitchFamily="34" charset="0"/>
                      </a:endParaRPr>
                    </a:p>
                  </a:txBody>
                  <a:tcPr/>
                </a:tc>
                <a:tc>
                  <a:txBody>
                    <a:bodyPr/>
                    <a:lstStyle/>
                    <a:p>
                      <a:pPr algn="ctr"/>
                      <a:r>
                        <a:rPr lang="en-US" sz="2000" dirty="0"/>
                        <a:t>82</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±9</a:t>
                      </a:r>
                      <a:endParaRPr lang="en-US" sz="2000" dirty="0">
                        <a:solidFill>
                          <a:srgbClr val="000000"/>
                        </a:solidFill>
                        <a:latin typeface="+mj-lt"/>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852616" y="5956017"/>
            <a:ext cx="11125306" cy="276999"/>
          </a:xfrm>
          <a:prstGeom prst="rect">
            <a:avLst/>
          </a:prstGeom>
        </p:spPr>
        <p:txBody>
          <a:bodyPr wrap="square">
            <a:spAutoFit/>
          </a:bodyPr>
          <a:lstStyle/>
          <a:p>
            <a:pPr algn="l"/>
            <a:r>
              <a:rPr lang="pl-PL" sz="1200" dirty="0">
                <a:cs typeface="Arial" panose="020B0604020202020204" pitchFamily="34" charset="0"/>
              </a:rPr>
              <a:t>Belfort M, et al. </a:t>
            </a:r>
            <a:r>
              <a:rPr lang="pl-PL" sz="1200" dirty="0" err="1">
                <a:cs typeface="Arial" panose="020B0604020202020204" pitchFamily="34" charset="0"/>
              </a:rPr>
              <a:t>Hypertens</a:t>
            </a:r>
            <a:r>
              <a:rPr lang="pl-PL" sz="1200" dirty="0">
                <a:cs typeface="Arial" panose="020B0604020202020204" pitchFamily="34" charset="0"/>
              </a:rPr>
              <a:t> Pregnancy. 2008;27(4):315-27; ACOG Practice Bulletin 222 Gestational Hypertension and Preeclampsia 2020.</a:t>
            </a:r>
            <a:endParaRPr lang="en-US" sz="1200" dirty="0">
              <a:cs typeface="Arial" panose="020B0604020202020204" pitchFamily="34" charset="0"/>
            </a:endParaRPr>
          </a:p>
        </p:txBody>
      </p:sp>
      <p:sp>
        <p:nvSpPr>
          <p:cNvPr id="9" name="Content Placeholder 2">
            <a:extLst>
              <a:ext uri="{FF2B5EF4-FFF2-40B4-BE49-F238E27FC236}">
                <a16:creationId xmlns:a16="http://schemas.microsoft.com/office/drawing/2014/main" id="{179F54DF-B001-4143-9B7B-4095A52A806A}"/>
              </a:ext>
            </a:extLst>
          </p:cNvPr>
          <p:cNvSpPr txBox="1">
            <a:spLocks/>
          </p:cNvSpPr>
          <p:nvPr/>
        </p:nvSpPr>
        <p:spPr bwMode="auto">
          <a:xfrm>
            <a:off x="1688306" y="1404648"/>
            <a:ext cx="8205787" cy="504959"/>
          </a:xfrm>
          <a:prstGeom prst="rect">
            <a:avLst/>
          </a:prstGeom>
          <a:solidFill>
            <a:schemeClr val="accent2">
              <a:lumMod val="20000"/>
              <a:lumOff val="80000"/>
              <a:alpha val="20000"/>
            </a:schemeClr>
          </a:solidFill>
          <a:ln w="28575">
            <a:solidFill>
              <a:schemeClr val="bg2"/>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marL="0" indent="0" algn="ctr">
              <a:buNone/>
            </a:pPr>
            <a:r>
              <a:rPr lang="en-US" sz="2400" dirty="0">
                <a:cs typeface="Arial" panose="020B0604020202020204" pitchFamily="34" charset="0"/>
              </a:rPr>
              <a:t>Magnesium sulfate is </a:t>
            </a:r>
            <a:r>
              <a:rPr lang="en-US" sz="2400" b="1" u="sng" dirty="0">
                <a:cs typeface="Arial" panose="020B0604020202020204" pitchFamily="34" charset="0"/>
              </a:rPr>
              <a:t>not</a:t>
            </a:r>
            <a:r>
              <a:rPr lang="en-US" sz="2400" dirty="0">
                <a:cs typeface="Arial" panose="020B0604020202020204" pitchFamily="34" charset="0"/>
              </a:rPr>
              <a:t> an </a:t>
            </a:r>
            <a:r>
              <a:rPr lang="en-US" sz="2400" b="1" u="sng" dirty="0">
                <a:cs typeface="Arial" panose="020B0604020202020204" pitchFamily="34" charset="0"/>
              </a:rPr>
              <a:t>antihypertensive</a:t>
            </a:r>
            <a:r>
              <a:rPr lang="en-US" sz="2400" dirty="0">
                <a:cs typeface="Arial" panose="020B0604020202020204" pitchFamily="34" charset="0"/>
              </a:rPr>
              <a:t> medication</a:t>
            </a:r>
          </a:p>
        </p:txBody>
      </p:sp>
    </p:spTree>
    <p:extLst>
      <p:ext uri="{BB962C8B-B14F-4D97-AF65-F5344CB8AC3E}">
        <p14:creationId xmlns:p14="http://schemas.microsoft.com/office/powerpoint/2010/main" val="4119579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56" y="556170"/>
            <a:ext cx="10363200" cy="914400"/>
          </a:xfrm>
        </p:spPr>
        <p:txBody>
          <a:bodyPr>
            <a:normAutofit/>
          </a:bodyPr>
          <a:lstStyle/>
          <a:p>
            <a:r>
              <a:rPr lang="en-US" dirty="0">
                <a:ea typeface="Roboto Medium"/>
              </a:rPr>
              <a:t>Eclampsia</a:t>
            </a:r>
          </a:p>
        </p:txBody>
      </p:sp>
      <p:sp>
        <p:nvSpPr>
          <p:cNvPr id="3" name="Content Placeholder 2"/>
          <p:cNvSpPr>
            <a:spLocks noGrp="1"/>
          </p:cNvSpPr>
          <p:nvPr>
            <p:ph idx="1"/>
          </p:nvPr>
        </p:nvSpPr>
        <p:spPr>
          <a:xfrm>
            <a:off x="459556" y="1828800"/>
            <a:ext cx="10972800" cy="3886200"/>
          </a:xfrm>
        </p:spPr>
        <p:txBody>
          <a:bodyPr/>
          <a:lstStyle/>
          <a:p>
            <a:pPr>
              <a:spcBef>
                <a:spcPts val="600"/>
              </a:spcBef>
              <a:spcAft>
                <a:spcPts val="600"/>
              </a:spcAft>
              <a:buClr>
                <a:srgbClr val="FF9932"/>
              </a:buClr>
              <a:buSzPct val="90000"/>
              <a:buFont typeface="Wingdings" pitchFamily="2" charset="2"/>
              <a:buChar char="§"/>
            </a:pPr>
            <a:r>
              <a:rPr lang="en-US" dirty="0"/>
              <a:t>Eclampsia is defined as NEW ONSET tonic-clonic, focal, or multifocal seizures in absence of other causative conditions, such as epilepsy, cerebral arterial ischemia, intracranial hemorrhage, or drug use</a:t>
            </a:r>
          </a:p>
          <a:p>
            <a:pPr>
              <a:spcBef>
                <a:spcPts val="600"/>
              </a:spcBef>
              <a:spcAft>
                <a:spcPts val="600"/>
              </a:spcAft>
              <a:buClr>
                <a:srgbClr val="FF9932"/>
              </a:buClr>
              <a:buSzPct val="90000"/>
              <a:buFont typeface="Wingdings" pitchFamily="2" charset="2"/>
              <a:buChar char="§"/>
            </a:pPr>
            <a:r>
              <a:rPr lang="en-US" dirty="0"/>
              <a:t>U.S. Incidence - 1 in 1,000 deliveries</a:t>
            </a:r>
          </a:p>
          <a:p>
            <a:pPr>
              <a:spcBef>
                <a:spcPts val="600"/>
              </a:spcBef>
              <a:spcAft>
                <a:spcPts val="600"/>
              </a:spcAft>
              <a:buClr>
                <a:srgbClr val="FF9932"/>
              </a:buClr>
              <a:buSzPct val="90000"/>
              <a:buFont typeface="Wingdings" pitchFamily="2" charset="2"/>
              <a:buChar char="§"/>
            </a:pPr>
            <a:r>
              <a:rPr lang="en-US" dirty="0"/>
              <a:t>Mortality from eclampsia ranges from ~1% in the developed world, to as high as 15% in the developing world</a:t>
            </a:r>
          </a:p>
        </p:txBody>
      </p:sp>
      <p:sp>
        <p:nvSpPr>
          <p:cNvPr id="8" name="TextBox 7">
            <a:extLst>
              <a:ext uri="{FF2B5EF4-FFF2-40B4-BE49-F238E27FC236}">
                <a16:creationId xmlns:a16="http://schemas.microsoft.com/office/drawing/2014/main" id="{A5F237D1-9793-4EF5-B0FA-B284B869B658}"/>
              </a:ext>
            </a:extLst>
          </p:cNvPr>
          <p:cNvSpPr txBox="1"/>
          <p:nvPr/>
        </p:nvSpPr>
        <p:spPr>
          <a:xfrm>
            <a:off x="459556" y="1301293"/>
            <a:ext cx="8773344" cy="338554"/>
          </a:xfrm>
          <a:prstGeom prst="rect">
            <a:avLst/>
          </a:prstGeom>
          <a:solidFill>
            <a:schemeClr val="accent3">
              <a:lumMod val="65000"/>
              <a:alpha val="20000"/>
            </a:schemeClr>
          </a:solidFill>
        </p:spPr>
        <p:txBody>
          <a:bodyPr wrap="square" rtlCol="0">
            <a:spAutoFit/>
          </a:bodyPr>
          <a:lstStyle/>
          <a:p>
            <a:r>
              <a:rPr lang="en-US" sz="1600" b="1" dirty="0">
                <a:cs typeface="Arial" panose="020B0604020202020204" pitchFamily="34" charset="0"/>
              </a:rPr>
              <a:t>Gestational Hypertension and Preeclampsia, ACOG Practice Bulletin #222, 2020</a:t>
            </a:r>
          </a:p>
        </p:txBody>
      </p:sp>
    </p:spTree>
    <p:extLst>
      <p:ext uri="{BB962C8B-B14F-4D97-AF65-F5344CB8AC3E}">
        <p14:creationId xmlns:p14="http://schemas.microsoft.com/office/powerpoint/2010/main" val="160041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9569"/>
            <a:ext cx="10363200" cy="914400"/>
          </a:xfrm>
        </p:spPr>
        <p:txBody>
          <a:bodyPr>
            <a:noAutofit/>
          </a:bodyPr>
          <a:lstStyle/>
          <a:p>
            <a:r>
              <a:rPr lang="en-US" dirty="0"/>
              <a:t>Characterization of Symptoms Immediately Preceding Eclampsia</a:t>
            </a:r>
          </a:p>
        </p:txBody>
      </p:sp>
      <p:sp>
        <p:nvSpPr>
          <p:cNvPr id="3" name="Content Placeholder 2"/>
          <p:cNvSpPr>
            <a:spLocks noGrp="1"/>
          </p:cNvSpPr>
          <p:nvPr>
            <p:ph idx="1"/>
          </p:nvPr>
        </p:nvSpPr>
        <p:spPr>
          <a:xfrm>
            <a:off x="609600" y="2005002"/>
            <a:ext cx="10972800" cy="3886200"/>
          </a:xfrm>
        </p:spPr>
        <p:txBody>
          <a:bodyPr/>
          <a:lstStyle/>
          <a:p>
            <a:pPr>
              <a:buClr>
                <a:srgbClr val="FF9932"/>
              </a:buClr>
              <a:buSzPct val="90000"/>
              <a:buFont typeface="Wingdings" pitchFamily="2" charset="2"/>
              <a:buChar char="§"/>
            </a:pPr>
            <a:r>
              <a:rPr lang="en-US" sz="2800" dirty="0"/>
              <a:t>3,267 deliveries with 46 cases of eclampsia (1.4%)</a:t>
            </a:r>
          </a:p>
          <a:p>
            <a:pPr>
              <a:buClr>
                <a:srgbClr val="FF9932"/>
              </a:buClr>
              <a:buSzPct val="90000"/>
              <a:buFont typeface="Wingdings" pitchFamily="2" charset="2"/>
              <a:buChar char="§"/>
            </a:pPr>
            <a:r>
              <a:rPr lang="en-US" sz="2800" dirty="0"/>
              <a:t>Most common prodromal neurological symptoms--regardless of the degree of hypertension OR whether the seizure occurred antepartum or postpartum</a:t>
            </a:r>
          </a:p>
          <a:p>
            <a:pPr lvl="1">
              <a:buClr>
                <a:srgbClr val="FF9932"/>
              </a:buClr>
              <a:buSzPct val="90000"/>
              <a:buFont typeface="Wingdings" pitchFamily="2" charset="2"/>
              <a:buChar char="§"/>
            </a:pPr>
            <a:r>
              <a:rPr lang="en-US" b="1" dirty="0"/>
              <a:t>Headaches (80%) </a:t>
            </a:r>
          </a:p>
          <a:p>
            <a:pPr lvl="1">
              <a:buClr>
                <a:srgbClr val="FF9932"/>
              </a:buClr>
              <a:buSzPct val="90000"/>
              <a:buFont typeface="Wingdings" pitchFamily="2" charset="2"/>
              <a:buChar char="§"/>
            </a:pPr>
            <a:r>
              <a:rPr lang="en-US" b="1" dirty="0"/>
              <a:t>Visual disturbance (45%)</a:t>
            </a:r>
          </a:p>
          <a:p>
            <a:pPr>
              <a:buClr>
                <a:srgbClr val="FF9932"/>
              </a:buClr>
              <a:buSzPct val="90000"/>
              <a:buFont typeface="Wingdings" pitchFamily="2" charset="2"/>
              <a:buChar char="§"/>
            </a:pPr>
            <a:r>
              <a:rPr lang="en-US" sz="2800" dirty="0"/>
              <a:t>20% of women with eclampsia reported no neurologic symptoms before the seizure </a:t>
            </a:r>
          </a:p>
          <a:p>
            <a:pPr lvl="5"/>
            <a:endParaRPr lang="en-US" dirty="0"/>
          </a:p>
        </p:txBody>
      </p:sp>
      <p:sp>
        <p:nvSpPr>
          <p:cNvPr id="4" name="Rectangle 3">
            <a:extLst>
              <a:ext uri="{FF2B5EF4-FFF2-40B4-BE49-F238E27FC236}">
                <a16:creationId xmlns:a16="http://schemas.microsoft.com/office/drawing/2014/main" id="{A43DFA13-D8F3-0C4C-8988-9ADBE78D5645}"/>
              </a:ext>
            </a:extLst>
          </p:cNvPr>
          <p:cNvSpPr/>
          <p:nvPr/>
        </p:nvSpPr>
        <p:spPr>
          <a:xfrm>
            <a:off x="609600" y="5891202"/>
            <a:ext cx="11233701" cy="293542"/>
          </a:xfrm>
          <a:prstGeom prst="rect">
            <a:avLst/>
          </a:prstGeom>
        </p:spPr>
        <p:txBody>
          <a:bodyPr wrap="square">
            <a:spAutoFit/>
          </a:bodyPr>
          <a:lstStyle/>
          <a:p>
            <a:pPr algn="l">
              <a:lnSpc>
                <a:spcPct val="120000"/>
              </a:lnSpc>
            </a:pPr>
            <a:r>
              <a:rPr lang="en-US" sz="1200" dirty="0">
                <a:cs typeface="Arial" panose="020B0604020202020204" pitchFamily="34" charset="0"/>
              </a:rPr>
              <a:t>Cooray SD, Edmonds SM, Tong S, et al. Obstetrics &amp; Gynecology, Vol 118(5):1000-1004, November 2011.</a:t>
            </a:r>
          </a:p>
        </p:txBody>
      </p:sp>
    </p:spTree>
    <p:extLst>
      <p:ext uri="{BB962C8B-B14F-4D97-AF65-F5344CB8AC3E}">
        <p14:creationId xmlns:p14="http://schemas.microsoft.com/office/powerpoint/2010/main" val="210253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90DD-824B-9845-AD04-EF1CDABF9991}"/>
              </a:ext>
            </a:extLst>
          </p:cNvPr>
          <p:cNvSpPr>
            <a:spLocks noGrp="1"/>
          </p:cNvSpPr>
          <p:nvPr>
            <p:ph type="title"/>
          </p:nvPr>
        </p:nvSpPr>
        <p:spPr>
          <a:xfrm>
            <a:off x="594544" y="609600"/>
            <a:ext cx="10363200" cy="914400"/>
          </a:xfrm>
        </p:spPr>
        <p:txBody>
          <a:bodyPr>
            <a:normAutofit/>
          </a:bodyPr>
          <a:lstStyle/>
          <a:p>
            <a:r>
              <a:rPr lang="en-US" dirty="0">
                <a:ea typeface="Roboto Medium"/>
              </a:rPr>
              <a:t>Gestational Age and Preeclampsia</a:t>
            </a:r>
          </a:p>
        </p:txBody>
      </p:sp>
      <p:sp>
        <p:nvSpPr>
          <p:cNvPr id="3" name="Content Placeholder 2">
            <a:extLst>
              <a:ext uri="{FF2B5EF4-FFF2-40B4-BE49-F238E27FC236}">
                <a16:creationId xmlns:a16="http://schemas.microsoft.com/office/drawing/2014/main" id="{F04FC736-E2E4-4649-B7A6-2CE2AA298E16}"/>
              </a:ext>
            </a:extLst>
          </p:cNvPr>
          <p:cNvSpPr>
            <a:spLocks noGrp="1"/>
          </p:cNvSpPr>
          <p:nvPr>
            <p:ph idx="1"/>
          </p:nvPr>
        </p:nvSpPr>
        <p:spPr>
          <a:xfrm>
            <a:off x="594544" y="1828800"/>
            <a:ext cx="10668000" cy="3886200"/>
          </a:xfrm>
        </p:spPr>
        <p:txBody>
          <a:bodyPr/>
          <a:lstStyle/>
          <a:p>
            <a:pPr>
              <a:spcBef>
                <a:spcPts val="600"/>
              </a:spcBef>
              <a:spcAft>
                <a:spcPts val="600"/>
              </a:spcAft>
              <a:buClr>
                <a:srgbClr val="FF9932"/>
              </a:buClr>
              <a:buSzPct val="90000"/>
              <a:buFont typeface="Wingdings" pitchFamily="2" charset="2"/>
              <a:buChar char="§"/>
            </a:pPr>
            <a:r>
              <a:rPr lang="en-US" b="1" dirty="0"/>
              <a:t>O</a:t>
            </a:r>
            <a:r>
              <a:rPr lang="en-US" sz="3200" b="1" dirty="0"/>
              <a:t>nset prior to 34 weeks is most often severe </a:t>
            </a:r>
            <a:r>
              <a:rPr lang="en-US" sz="3200" dirty="0"/>
              <a:t>and should be managed at a facility with appropriate resources for management of serious maternal and neonatal complications</a:t>
            </a:r>
          </a:p>
          <a:p>
            <a:pPr>
              <a:spcBef>
                <a:spcPts val="600"/>
              </a:spcBef>
              <a:spcAft>
                <a:spcPts val="600"/>
              </a:spcAft>
              <a:buClr>
                <a:srgbClr val="FF9932"/>
              </a:buClr>
              <a:buSzPct val="90000"/>
              <a:buFont typeface="Wingdings" pitchFamily="2" charset="2"/>
              <a:buChar char="§"/>
            </a:pPr>
            <a:r>
              <a:rPr lang="en-US" sz="3200" dirty="0"/>
              <a:t>Induction of labor at </a:t>
            </a:r>
            <a:r>
              <a:rPr lang="en-US" sz="3200" b="1" dirty="0"/>
              <a:t>37 weeks </a:t>
            </a:r>
            <a:r>
              <a:rPr lang="en-US" sz="3200" dirty="0"/>
              <a:t>is indicated for women with preeclampsia </a:t>
            </a:r>
            <a:r>
              <a:rPr lang="en-US" sz="3200" b="1" dirty="0"/>
              <a:t>without severe features </a:t>
            </a:r>
            <a:r>
              <a:rPr lang="en-US" sz="3200" dirty="0"/>
              <a:t>and gestational hypertension</a:t>
            </a:r>
          </a:p>
          <a:p>
            <a:pPr marL="0" indent="0">
              <a:buNone/>
            </a:pPr>
            <a:endParaRPr lang="en-US" dirty="0"/>
          </a:p>
        </p:txBody>
      </p:sp>
    </p:spTree>
    <p:extLst>
      <p:ext uri="{BB962C8B-B14F-4D97-AF65-F5344CB8AC3E}">
        <p14:creationId xmlns:p14="http://schemas.microsoft.com/office/powerpoint/2010/main" val="74587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F6A2B1-148F-4F7A-B955-CD229929C375}"/>
              </a:ext>
            </a:extLst>
          </p:cNvPr>
          <p:cNvSpPr>
            <a:spLocks noGrp="1"/>
          </p:cNvSpPr>
          <p:nvPr>
            <p:ph type="title"/>
          </p:nvPr>
        </p:nvSpPr>
        <p:spPr>
          <a:xfrm>
            <a:off x="533400" y="533400"/>
            <a:ext cx="10363200" cy="914400"/>
          </a:xfrm>
        </p:spPr>
        <p:txBody>
          <a:bodyPr>
            <a:normAutofit/>
          </a:bodyPr>
          <a:lstStyle/>
          <a:p>
            <a:r>
              <a:rPr lang="en-US" dirty="0">
                <a:ea typeface="Roboto Medium"/>
              </a:rPr>
              <a:t>Clinical Pearl</a:t>
            </a:r>
          </a:p>
        </p:txBody>
      </p:sp>
      <p:sp>
        <p:nvSpPr>
          <p:cNvPr id="9" name="Rectangle 8">
            <a:extLst>
              <a:ext uri="{FF2B5EF4-FFF2-40B4-BE49-F238E27FC236}">
                <a16:creationId xmlns:a16="http://schemas.microsoft.com/office/drawing/2014/main" id="{CDD54E3B-FA3E-4185-B75A-B8D05C51BED6}"/>
              </a:ext>
            </a:extLst>
          </p:cNvPr>
          <p:cNvSpPr/>
          <p:nvPr/>
        </p:nvSpPr>
        <p:spPr>
          <a:xfrm>
            <a:off x="1859319" y="2151727"/>
            <a:ext cx="8473362" cy="2554545"/>
          </a:xfrm>
          <a:prstGeom prst="rect">
            <a:avLst/>
          </a:prstGeom>
          <a:solidFill>
            <a:srgbClr val="FFEDD1"/>
          </a:solidFill>
          <a:ln>
            <a:solidFill>
              <a:srgbClr val="FF993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spAutoFit/>
          </a:bodyPr>
          <a:lstStyle/>
          <a:p>
            <a:r>
              <a:rPr lang="en-US" sz="3200" dirty="0">
                <a:solidFill>
                  <a:schemeClr val="tx1"/>
                </a:solidFill>
              </a:rPr>
              <a:t>In patients with preterm preeclampsia </a:t>
            </a:r>
            <a:endParaRPr lang="en-US" sz="3200" dirty="0">
              <a:solidFill>
                <a:schemeClr val="tx1"/>
              </a:solidFill>
              <a:cs typeface="Arial"/>
            </a:endParaRPr>
          </a:p>
          <a:p>
            <a:pPr algn="ctr"/>
            <a:r>
              <a:rPr lang="en-US" sz="3200" dirty="0">
                <a:solidFill>
                  <a:schemeClr val="tx1"/>
                </a:solidFill>
              </a:rPr>
              <a:t>(&lt; 34 weeks) with severe features, </a:t>
            </a:r>
            <a:endParaRPr lang="en-US" sz="3200" dirty="0">
              <a:solidFill>
                <a:schemeClr val="tx1"/>
              </a:solidFill>
              <a:cs typeface="Arial"/>
            </a:endParaRPr>
          </a:p>
          <a:p>
            <a:pPr algn="ctr"/>
            <a:r>
              <a:rPr lang="en-US" sz="3200" dirty="0">
                <a:solidFill>
                  <a:schemeClr val="tx1"/>
                </a:solidFill>
              </a:rPr>
              <a:t>the disease can rapidly progress to significant maternal morbidity </a:t>
            </a:r>
            <a:br>
              <a:rPr lang="en-US" sz="3200" dirty="0"/>
            </a:br>
            <a:r>
              <a:rPr lang="en-US" sz="3200" dirty="0">
                <a:solidFill>
                  <a:schemeClr val="tx1"/>
                </a:solidFill>
              </a:rPr>
              <a:t>and/or mortality.</a:t>
            </a:r>
            <a:endParaRPr lang="en-US" sz="3200" dirty="0">
              <a:solidFill>
                <a:schemeClr val="tx1"/>
              </a:solidFill>
              <a:cs typeface="Arial"/>
            </a:endParaRPr>
          </a:p>
        </p:txBody>
      </p:sp>
    </p:spTree>
    <p:extLst>
      <p:ext uri="{BB962C8B-B14F-4D97-AF65-F5344CB8AC3E}">
        <p14:creationId xmlns:p14="http://schemas.microsoft.com/office/powerpoint/2010/main" val="4176094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A956A8-CA02-449A-84A6-39FC92856A10}"/>
              </a:ext>
            </a:extLst>
          </p:cNvPr>
          <p:cNvSpPr>
            <a:spLocks noGrp="1"/>
          </p:cNvSpPr>
          <p:nvPr>
            <p:ph type="title"/>
          </p:nvPr>
        </p:nvSpPr>
        <p:spPr>
          <a:xfrm>
            <a:off x="397758" y="687077"/>
            <a:ext cx="11201400" cy="914400"/>
          </a:xfrm>
        </p:spPr>
        <p:txBody>
          <a:bodyPr>
            <a:noAutofit/>
          </a:bodyPr>
          <a:lstStyle/>
          <a:p>
            <a:r>
              <a:rPr lang="en-US" sz="3200" dirty="0"/>
              <a:t>Considerations for expectant management of clinically stable patients with preeclampsia with severe features &lt; 34 weeks </a:t>
            </a:r>
          </a:p>
        </p:txBody>
      </p:sp>
      <p:sp>
        <p:nvSpPr>
          <p:cNvPr id="3" name="Content Placeholder 2"/>
          <p:cNvSpPr>
            <a:spLocks noGrp="1"/>
          </p:cNvSpPr>
          <p:nvPr>
            <p:ph idx="1"/>
          </p:nvPr>
        </p:nvSpPr>
        <p:spPr>
          <a:xfrm>
            <a:off x="384360" y="2159702"/>
            <a:ext cx="11201400" cy="4698298"/>
          </a:xfrm>
        </p:spPr>
        <p:txBody>
          <a:bodyPr numCol="2">
            <a:normAutofit/>
          </a:bodyPr>
          <a:lstStyle/>
          <a:p>
            <a:pPr marL="0" indent="0">
              <a:spcBef>
                <a:spcPts val="600"/>
              </a:spcBef>
              <a:spcAft>
                <a:spcPts val="0"/>
              </a:spcAft>
              <a:buClr>
                <a:srgbClr val="FF9932"/>
              </a:buClr>
              <a:buNone/>
            </a:pPr>
            <a:r>
              <a:rPr lang="en-US" sz="2800" dirty="0"/>
              <a:t>Maternal Stabilization:</a:t>
            </a:r>
          </a:p>
          <a:p>
            <a:pPr marL="576263" lvl="1" indent="-457200">
              <a:spcBef>
                <a:spcPts val="600"/>
              </a:spcBef>
              <a:spcAft>
                <a:spcPts val="0"/>
              </a:spcAft>
              <a:buClr>
                <a:srgbClr val="FF9932"/>
              </a:buClr>
              <a:buSzPct val="90000"/>
              <a:buFont typeface="Wingdings" pitchFamily="2" charset="2"/>
              <a:buChar char="§"/>
            </a:pPr>
            <a:r>
              <a:rPr lang="en-US" sz="2400" dirty="0"/>
              <a:t>BP control</a:t>
            </a:r>
          </a:p>
          <a:p>
            <a:pPr marL="576263" lvl="1" indent="-457200">
              <a:spcBef>
                <a:spcPts val="600"/>
              </a:spcBef>
              <a:spcAft>
                <a:spcPts val="0"/>
              </a:spcAft>
              <a:buClr>
                <a:srgbClr val="FF9932"/>
              </a:buClr>
              <a:buSzPct val="90000"/>
              <a:buFont typeface="Wingdings" pitchFamily="2" charset="2"/>
              <a:buChar char="§"/>
            </a:pPr>
            <a:r>
              <a:rPr lang="en-US" sz="2400" dirty="0">
                <a:latin typeface="+mj-lt"/>
              </a:rPr>
              <a:t>Seizure prophylaxis</a:t>
            </a:r>
          </a:p>
          <a:p>
            <a:pPr marL="576263" lvl="1" indent="-457200">
              <a:spcBef>
                <a:spcPts val="600"/>
              </a:spcBef>
              <a:spcAft>
                <a:spcPts val="0"/>
              </a:spcAft>
              <a:buClr>
                <a:srgbClr val="FF9932"/>
              </a:buClr>
              <a:buSzPct val="90000"/>
              <a:buFont typeface="Wingdings" pitchFamily="2" charset="2"/>
              <a:buChar char="§"/>
            </a:pPr>
            <a:r>
              <a:rPr lang="en-US" sz="2400" dirty="0">
                <a:latin typeface="+mj-lt"/>
              </a:rPr>
              <a:t>Adequate cardio-pulmonary function</a:t>
            </a:r>
          </a:p>
          <a:p>
            <a:pPr marL="576263" lvl="1" indent="-457200">
              <a:spcBef>
                <a:spcPts val="600"/>
              </a:spcBef>
              <a:spcAft>
                <a:spcPts val="0"/>
              </a:spcAft>
              <a:buClr>
                <a:srgbClr val="FF9932"/>
              </a:buClr>
              <a:buSzPct val="90000"/>
              <a:buFont typeface="Wingdings" pitchFamily="2" charset="2"/>
              <a:buChar char="§"/>
            </a:pPr>
            <a:r>
              <a:rPr lang="en-US" sz="2400" b="1" dirty="0">
                <a:latin typeface="+mj-lt"/>
              </a:rPr>
              <a:t>Absence</a:t>
            </a:r>
            <a:r>
              <a:rPr lang="en-US" sz="2400" dirty="0">
                <a:latin typeface="+mj-lt"/>
              </a:rPr>
              <a:t> of:</a:t>
            </a:r>
          </a:p>
          <a:p>
            <a:pPr marL="804862" lvl="2" indent="-342900">
              <a:spcBef>
                <a:spcPts val="600"/>
              </a:spcBef>
              <a:spcAft>
                <a:spcPts val="0"/>
              </a:spcAft>
              <a:buClr>
                <a:srgbClr val="FF9932"/>
              </a:buClr>
              <a:buSzPct val="75000"/>
              <a:buFont typeface="Wingdings" pitchFamily="2" charset="2"/>
              <a:buChar char="§"/>
            </a:pPr>
            <a:r>
              <a:rPr lang="en-US" sz="2200" dirty="0">
                <a:latin typeface="+mj-lt"/>
              </a:rPr>
              <a:t>Severe headache </a:t>
            </a:r>
            <a:r>
              <a:rPr lang="en-US" sz="2200" dirty="0"/>
              <a:t>or </a:t>
            </a:r>
            <a:r>
              <a:rPr lang="en-US" sz="2200" dirty="0">
                <a:latin typeface="+mj-lt"/>
              </a:rPr>
              <a:t>CNS findings</a:t>
            </a:r>
          </a:p>
          <a:p>
            <a:pPr marL="804862" lvl="2" indent="-342900">
              <a:spcBef>
                <a:spcPts val="600"/>
              </a:spcBef>
              <a:spcAft>
                <a:spcPts val="0"/>
              </a:spcAft>
              <a:buClr>
                <a:srgbClr val="FF9932"/>
              </a:buClr>
              <a:buSzPct val="75000"/>
              <a:buFont typeface="Wingdings" pitchFamily="2" charset="2"/>
              <a:buChar char="§"/>
            </a:pPr>
            <a:r>
              <a:rPr lang="en-US" sz="2200" dirty="0">
                <a:latin typeface="+mj-lt"/>
              </a:rPr>
              <a:t>Renal failure</a:t>
            </a:r>
          </a:p>
          <a:p>
            <a:pPr marL="804862" lvl="2" indent="-342900">
              <a:spcBef>
                <a:spcPts val="600"/>
              </a:spcBef>
              <a:spcAft>
                <a:spcPts val="0"/>
              </a:spcAft>
              <a:buClr>
                <a:srgbClr val="FF9932"/>
              </a:buClr>
              <a:buSzPct val="75000"/>
              <a:buFont typeface="Wingdings" pitchFamily="2" charset="2"/>
              <a:buChar char="§"/>
            </a:pPr>
            <a:r>
              <a:rPr lang="en-US" sz="2200" dirty="0">
                <a:latin typeface="+mj-lt"/>
              </a:rPr>
              <a:t>HELLP syndrome</a:t>
            </a:r>
          </a:p>
          <a:p>
            <a:pPr marL="804862" lvl="2" indent="-342900">
              <a:spcBef>
                <a:spcPts val="600"/>
              </a:spcBef>
              <a:spcAft>
                <a:spcPts val="0"/>
              </a:spcAft>
              <a:buClr>
                <a:srgbClr val="FF9932"/>
              </a:buClr>
              <a:buSzPct val="75000"/>
              <a:buFont typeface="Wingdings" pitchFamily="2" charset="2"/>
              <a:buChar char="§"/>
            </a:pPr>
            <a:r>
              <a:rPr lang="en-US" sz="2200" dirty="0">
                <a:latin typeface="+mj-lt"/>
              </a:rPr>
              <a:t>Pulmonary edema</a:t>
            </a:r>
          </a:p>
          <a:p>
            <a:pPr marL="0" indent="0">
              <a:spcBef>
                <a:spcPts val="600"/>
              </a:spcBef>
              <a:spcAft>
                <a:spcPts val="0"/>
              </a:spcAft>
              <a:buClr>
                <a:srgbClr val="FF9932"/>
              </a:buClr>
              <a:buNone/>
            </a:pPr>
            <a:endParaRPr lang="en-US" sz="2800" dirty="0"/>
          </a:p>
          <a:p>
            <a:pPr marL="0" indent="0">
              <a:spcBef>
                <a:spcPts val="600"/>
              </a:spcBef>
              <a:spcAft>
                <a:spcPts val="0"/>
              </a:spcAft>
              <a:buClr>
                <a:srgbClr val="FF9932"/>
              </a:buClr>
              <a:buNone/>
            </a:pPr>
            <a:r>
              <a:rPr lang="en-US" sz="2800" dirty="0"/>
              <a:t>Additional Management:</a:t>
            </a:r>
          </a:p>
          <a:p>
            <a:pPr marL="576263" lvl="1" indent="-457200">
              <a:spcBef>
                <a:spcPts val="600"/>
              </a:spcBef>
              <a:spcAft>
                <a:spcPts val="0"/>
              </a:spcAft>
              <a:buClr>
                <a:srgbClr val="FF9932"/>
              </a:buClr>
              <a:buSzPct val="90000"/>
              <a:buFont typeface="Wingdings" pitchFamily="2" charset="2"/>
              <a:buChar char="§"/>
            </a:pPr>
            <a:r>
              <a:rPr lang="en-US" sz="2400" dirty="0">
                <a:latin typeface="+mj-lt"/>
              </a:rPr>
              <a:t>Consultation with</a:t>
            </a:r>
          </a:p>
          <a:p>
            <a:pPr marL="804862" lvl="2" indent="-342900">
              <a:spcBef>
                <a:spcPts val="600"/>
              </a:spcBef>
              <a:spcAft>
                <a:spcPts val="0"/>
              </a:spcAft>
              <a:buClr>
                <a:srgbClr val="FF9932"/>
              </a:buClr>
              <a:buSzPct val="75000"/>
              <a:buFont typeface="Wingdings" pitchFamily="2" charset="2"/>
              <a:buChar char="§"/>
            </a:pPr>
            <a:r>
              <a:rPr lang="en-US" sz="2200" dirty="0">
                <a:latin typeface="+mj-lt"/>
              </a:rPr>
              <a:t>NICU</a:t>
            </a:r>
          </a:p>
          <a:p>
            <a:pPr marL="804862" lvl="2" indent="-342900">
              <a:spcBef>
                <a:spcPts val="600"/>
              </a:spcBef>
              <a:spcAft>
                <a:spcPts val="0"/>
              </a:spcAft>
              <a:buClr>
                <a:srgbClr val="FF9932"/>
              </a:buClr>
              <a:buSzPct val="75000"/>
              <a:buFont typeface="Wingdings" pitchFamily="2" charset="2"/>
              <a:buChar char="§"/>
            </a:pPr>
            <a:r>
              <a:rPr lang="en-US" sz="2200" dirty="0">
                <a:latin typeface="+mj-lt"/>
              </a:rPr>
              <a:t>MFM</a:t>
            </a:r>
          </a:p>
          <a:p>
            <a:pPr marL="804862" lvl="2" indent="-342900">
              <a:spcBef>
                <a:spcPts val="600"/>
              </a:spcBef>
              <a:spcAft>
                <a:spcPts val="0"/>
              </a:spcAft>
              <a:buClr>
                <a:srgbClr val="FF9932"/>
              </a:buClr>
              <a:buSzPct val="75000"/>
              <a:buFont typeface="Wingdings" pitchFamily="2" charset="2"/>
              <a:buChar char="§"/>
            </a:pPr>
            <a:r>
              <a:rPr lang="en-US" sz="2200" dirty="0">
                <a:latin typeface="+mj-lt"/>
              </a:rPr>
              <a:t>Anesthesia and/or Critical care services</a:t>
            </a:r>
          </a:p>
          <a:p>
            <a:pPr marL="511175" lvl="1" indent="-457200">
              <a:spcBef>
                <a:spcPts val="600"/>
              </a:spcBef>
              <a:spcAft>
                <a:spcPts val="0"/>
              </a:spcAft>
              <a:buClr>
                <a:srgbClr val="FF9932"/>
              </a:buClr>
              <a:buSzPct val="90000"/>
              <a:buFont typeface="Wingdings" pitchFamily="2" charset="2"/>
              <a:buChar char="§"/>
            </a:pPr>
            <a:r>
              <a:rPr lang="en-US" sz="2400" dirty="0">
                <a:latin typeface="+mj-lt"/>
              </a:rPr>
              <a:t>Administer corticosteroids for fetal lung maturity</a:t>
            </a:r>
          </a:p>
        </p:txBody>
      </p:sp>
      <p:sp>
        <p:nvSpPr>
          <p:cNvPr id="6" name="TextBox 5">
            <a:extLst>
              <a:ext uri="{FF2B5EF4-FFF2-40B4-BE49-F238E27FC236}">
                <a16:creationId xmlns:a16="http://schemas.microsoft.com/office/drawing/2014/main" id="{0F95C592-E405-0D4E-806F-1377881DD8F2}"/>
              </a:ext>
            </a:extLst>
          </p:cNvPr>
          <p:cNvSpPr txBox="1"/>
          <p:nvPr/>
        </p:nvSpPr>
        <p:spPr>
          <a:xfrm>
            <a:off x="384360" y="1730715"/>
            <a:ext cx="8458200" cy="338554"/>
          </a:xfrm>
          <a:prstGeom prst="rect">
            <a:avLst/>
          </a:prstGeom>
          <a:solidFill>
            <a:schemeClr val="accent3">
              <a:lumMod val="65000"/>
              <a:alpha val="20000"/>
            </a:schemeClr>
          </a:solidFill>
        </p:spPr>
        <p:txBody>
          <a:bodyPr wrap="square" rtlCol="0">
            <a:spAutoFit/>
          </a:bodyPr>
          <a:lstStyle/>
          <a:p>
            <a:pPr>
              <a:buNone/>
            </a:pPr>
            <a:r>
              <a:rPr lang="en-US" sz="1600" b="1" dirty="0">
                <a:cs typeface="Arial" panose="020B0604020202020204" pitchFamily="34" charset="0"/>
              </a:rPr>
              <a:t>ACOG Practice Bulletin 222, Gestational Hypertension and Preeclampsia, 2020 </a:t>
            </a:r>
          </a:p>
        </p:txBody>
      </p:sp>
      <p:sp>
        <p:nvSpPr>
          <p:cNvPr id="8" name="TextBox 7">
            <a:extLst>
              <a:ext uri="{FF2B5EF4-FFF2-40B4-BE49-F238E27FC236}">
                <a16:creationId xmlns:a16="http://schemas.microsoft.com/office/drawing/2014/main" id="{CFB9311E-BF46-4EAE-B2AD-AC7D61F11F57}"/>
              </a:ext>
            </a:extLst>
          </p:cNvPr>
          <p:cNvSpPr txBox="1"/>
          <p:nvPr/>
        </p:nvSpPr>
        <p:spPr>
          <a:xfrm>
            <a:off x="4114800" y="5715000"/>
            <a:ext cx="7162800" cy="58477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n-US" sz="1600" i="1" dirty="0">
                <a:cs typeface="Arial"/>
              </a:rPr>
              <a:t>NOTE: </a:t>
            </a:r>
            <a:r>
              <a:rPr lang="en-US" sz="1600" dirty="0">
                <a:ea typeface="+mn-lt"/>
                <a:cs typeface="+mn-lt"/>
              </a:rPr>
              <a:t>Continued pregnancy should be undertaken only at facilities with appropriate levels of maternal and neonatal care</a:t>
            </a:r>
            <a:endParaRPr lang="en-US" sz="1600" dirty="0">
              <a:cs typeface="Arial"/>
            </a:endParaRPr>
          </a:p>
        </p:txBody>
      </p:sp>
    </p:spTree>
    <p:extLst>
      <p:ext uri="{BB962C8B-B14F-4D97-AF65-F5344CB8AC3E}">
        <p14:creationId xmlns:p14="http://schemas.microsoft.com/office/powerpoint/2010/main" val="1747885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93C4AB-6EB7-48D5-8A70-BCA76DF7D98E}"/>
              </a:ext>
            </a:extLst>
          </p:cNvPr>
          <p:cNvSpPr>
            <a:spLocks noGrp="1"/>
          </p:cNvSpPr>
          <p:nvPr>
            <p:ph type="title"/>
          </p:nvPr>
        </p:nvSpPr>
        <p:spPr>
          <a:xfrm>
            <a:off x="379956" y="762000"/>
            <a:ext cx="11699309" cy="914400"/>
          </a:xfrm>
        </p:spPr>
        <p:txBody>
          <a:bodyPr>
            <a:noAutofit/>
          </a:bodyPr>
          <a:lstStyle/>
          <a:p>
            <a:r>
              <a:rPr lang="en-US" dirty="0">
                <a:ea typeface="Roboto Medium"/>
              </a:rPr>
              <a:t>Management of Suspected Preeclampsia with Severe Features &lt; 34 Weeks Gestation</a:t>
            </a:r>
          </a:p>
        </p:txBody>
      </p:sp>
      <p:sp>
        <p:nvSpPr>
          <p:cNvPr id="3" name="Content Placeholder 2"/>
          <p:cNvSpPr>
            <a:spLocks noGrp="1"/>
          </p:cNvSpPr>
          <p:nvPr>
            <p:ph idx="1"/>
          </p:nvPr>
        </p:nvSpPr>
        <p:spPr>
          <a:xfrm>
            <a:off x="379956" y="1752600"/>
            <a:ext cx="10970689" cy="4143768"/>
          </a:xfrm>
        </p:spPr>
        <p:txBody>
          <a:bodyPr/>
          <a:lstStyle/>
          <a:p>
            <a:pPr marL="0" indent="0">
              <a:buNone/>
            </a:pPr>
            <a:r>
              <a:rPr lang="en-US" dirty="0"/>
              <a:t>Proceed to delivery if any of the following are present:</a:t>
            </a:r>
          </a:p>
          <a:p>
            <a:pPr>
              <a:spcBef>
                <a:spcPts val="600"/>
              </a:spcBef>
              <a:spcAft>
                <a:spcPts val="600"/>
              </a:spcAft>
              <a:buClr>
                <a:srgbClr val="FF9932"/>
              </a:buClr>
              <a:buSzPct val="90000"/>
              <a:buFont typeface="Wingdings" pitchFamily="2" charset="2"/>
              <a:buChar char="§"/>
            </a:pPr>
            <a:r>
              <a:rPr lang="en-US" sz="2800" dirty="0"/>
              <a:t>Recurrent symptoms of severe preeclampsia</a:t>
            </a:r>
          </a:p>
          <a:p>
            <a:pPr>
              <a:spcBef>
                <a:spcPts val="600"/>
              </a:spcBef>
              <a:spcAft>
                <a:spcPts val="600"/>
              </a:spcAft>
              <a:buClr>
                <a:srgbClr val="FF9932"/>
              </a:buClr>
              <a:buSzPct val="90000"/>
              <a:buFont typeface="Wingdings" pitchFamily="2" charset="2"/>
              <a:buChar char="§"/>
            </a:pPr>
            <a:r>
              <a:rPr lang="en-US" sz="2800" dirty="0"/>
              <a:t>Recurrent severe hypertension despite therapy</a:t>
            </a:r>
          </a:p>
          <a:p>
            <a:pPr>
              <a:spcBef>
                <a:spcPts val="600"/>
              </a:spcBef>
              <a:spcAft>
                <a:spcPts val="600"/>
              </a:spcAft>
              <a:buClr>
                <a:srgbClr val="FF9932"/>
              </a:buClr>
              <a:buSzPct val="90000"/>
              <a:buFont typeface="Wingdings" pitchFamily="2" charset="2"/>
              <a:buChar char="§"/>
            </a:pPr>
            <a:r>
              <a:rPr lang="en-US" sz="2800" dirty="0">
                <a:ea typeface="Roboto"/>
              </a:rPr>
              <a:t>HELLP syndrome or other abnormal lab criteria</a:t>
            </a:r>
            <a:endParaRPr lang="en-US" sz="2800" dirty="0"/>
          </a:p>
          <a:p>
            <a:pPr>
              <a:spcBef>
                <a:spcPts val="600"/>
              </a:spcBef>
              <a:spcAft>
                <a:spcPts val="600"/>
              </a:spcAft>
              <a:buClr>
                <a:srgbClr val="FF9932"/>
              </a:buClr>
              <a:buSzPct val="90000"/>
              <a:buFont typeface="Wingdings" pitchFamily="2" charset="2"/>
              <a:buChar char="§"/>
            </a:pPr>
            <a:r>
              <a:rPr lang="en-US" sz="2800" dirty="0"/>
              <a:t>Abruptio placentae</a:t>
            </a:r>
          </a:p>
          <a:p>
            <a:pPr>
              <a:spcBef>
                <a:spcPts val="600"/>
              </a:spcBef>
              <a:spcAft>
                <a:spcPts val="600"/>
              </a:spcAft>
              <a:buClr>
                <a:srgbClr val="FF9932"/>
              </a:buClr>
              <a:buSzPct val="90000"/>
              <a:buFont typeface="Wingdings" pitchFamily="2" charset="2"/>
              <a:buChar char="§"/>
            </a:pPr>
            <a:r>
              <a:rPr lang="en-US" sz="2800" dirty="0">
                <a:ea typeface="Roboto"/>
              </a:rPr>
              <a:t>Severe fetal growth restriction, oligohydramnios, or abnormal fetal testing</a:t>
            </a:r>
            <a:endParaRPr lang="en-US" sz="2800" dirty="0"/>
          </a:p>
        </p:txBody>
      </p:sp>
      <p:sp>
        <p:nvSpPr>
          <p:cNvPr id="11" name="TextBox 10">
            <a:extLst>
              <a:ext uri="{FF2B5EF4-FFF2-40B4-BE49-F238E27FC236}">
                <a16:creationId xmlns:a16="http://schemas.microsoft.com/office/drawing/2014/main" id="{5A8355CB-415F-49F0-A10E-2B79FBF2602C}"/>
              </a:ext>
            </a:extLst>
          </p:cNvPr>
          <p:cNvSpPr txBox="1"/>
          <p:nvPr/>
        </p:nvSpPr>
        <p:spPr>
          <a:xfrm>
            <a:off x="58824" y="6261691"/>
            <a:ext cx="6173244" cy="276999"/>
          </a:xfrm>
          <a:prstGeom prst="rect">
            <a:avLst/>
          </a:prstGeom>
          <a:noFill/>
        </p:spPr>
        <p:txBody>
          <a:bodyPr wrap="square" rtlCol="0">
            <a:spAutoFit/>
          </a:bodyPr>
          <a:lstStyle/>
          <a:p>
            <a:r>
              <a:rPr lang="en-US" sz="1200" dirty="0">
                <a:cs typeface="Arial" panose="020B0604020202020204" pitchFamily="34" charset="0"/>
              </a:rPr>
              <a:t>Gestational Hypertension and Preeclampsia, ACOG Practice Bulletin #222, 2020</a:t>
            </a:r>
          </a:p>
        </p:txBody>
      </p:sp>
    </p:spTree>
    <p:extLst>
      <p:ext uri="{BB962C8B-B14F-4D97-AF65-F5344CB8AC3E}">
        <p14:creationId xmlns:p14="http://schemas.microsoft.com/office/powerpoint/2010/main" val="370448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6977-931C-0F43-A171-AEC368E9C9FE}"/>
              </a:ext>
            </a:extLst>
          </p:cNvPr>
          <p:cNvSpPr>
            <a:spLocks noGrp="1"/>
          </p:cNvSpPr>
          <p:nvPr>
            <p:ph type="title"/>
          </p:nvPr>
        </p:nvSpPr>
        <p:spPr>
          <a:xfrm>
            <a:off x="634429" y="533400"/>
            <a:ext cx="10363200" cy="914400"/>
          </a:xfrm>
        </p:spPr>
        <p:txBody>
          <a:bodyPr>
            <a:normAutofit/>
          </a:bodyPr>
          <a:lstStyle/>
          <a:p>
            <a:r>
              <a:rPr lang="en-US" sz="3200" dirty="0">
                <a:ea typeface="Roboto Medium"/>
              </a:rPr>
              <a:t>Outpatient Management of Preeclampsia</a:t>
            </a:r>
          </a:p>
        </p:txBody>
      </p:sp>
      <p:sp>
        <p:nvSpPr>
          <p:cNvPr id="4" name="Content Placeholder 3">
            <a:extLst>
              <a:ext uri="{FF2B5EF4-FFF2-40B4-BE49-F238E27FC236}">
                <a16:creationId xmlns:a16="http://schemas.microsoft.com/office/drawing/2014/main" id="{63569DA8-2BFF-194D-A862-84E3664FBFC9}"/>
              </a:ext>
            </a:extLst>
          </p:cNvPr>
          <p:cNvSpPr>
            <a:spLocks noGrp="1"/>
          </p:cNvSpPr>
          <p:nvPr>
            <p:ph idx="1"/>
          </p:nvPr>
        </p:nvSpPr>
        <p:spPr>
          <a:xfrm>
            <a:off x="609600" y="1485900"/>
            <a:ext cx="8305800" cy="3886200"/>
          </a:xfrm>
        </p:spPr>
        <p:txBody>
          <a:bodyPr>
            <a:noAutofit/>
          </a:bodyPr>
          <a:lstStyle/>
          <a:p>
            <a:pPr>
              <a:buClr>
                <a:srgbClr val="FF9932"/>
              </a:buClr>
              <a:buSzPct val="100000"/>
              <a:buFont typeface="Wingdings" pitchFamily="2" charset="2"/>
              <a:buChar char="§"/>
            </a:pPr>
            <a:r>
              <a:rPr lang="en-US" sz="2400" dirty="0"/>
              <a:t>Should only be considered for patients that meet </a:t>
            </a:r>
            <a:r>
              <a:rPr lang="en-US" sz="2400" u="sng" dirty="0"/>
              <a:t>all</a:t>
            </a:r>
            <a:r>
              <a:rPr lang="en-US" sz="2400" dirty="0"/>
              <a:t> following criteria:</a:t>
            </a:r>
          </a:p>
          <a:p>
            <a:pPr marL="973137" lvl="1" indent="-457200">
              <a:buClr>
                <a:srgbClr val="FF9932"/>
              </a:buClr>
              <a:buSzPct val="90000"/>
              <a:buFont typeface="Wingdings" pitchFamily="2" charset="2"/>
              <a:buChar char="§"/>
            </a:pPr>
            <a:r>
              <a:rPr lang="en-US" sz="2000" i="1" dirty="0">
                <a:solidFill>
                  <a:srgbClr val="C00000"/>
                </a:solidFill>
              </a:rPr>
              <a:t>Without severe features</a:t>
            </a:r>
          </a:p>
          <a:p>
            <a:pPr marL="973137" lvl="1" indent="-457200">
              <a:buClr>
                <a:srgbClr val="FF9932"/>
              </a:buClr>
              <a:buSzPct val="90000"/>
              <a:buFont typeface="Wingdings" pitchFamily="2" charset="2"/>
              <a:buChar char="§"/>
            </a:pPr>
            <a:r>
              <a:rPr lang="en-US" sz="2000" dirty="0"/>
              <a:t>With stable disease</a:t>
            </a:r>
          </a:p>
          <a:p>
            <a:pPr marL="973137" lvl="1" indent="-457200">
              <a:buClr>
                <a:srgbClr val="FF9932"/>
              </a:buClr>
              <a:buSzPct val="90000"/>
              <a:buFont typeface="Wingdings" pitchFamily="2" charset="2"/>
              <a:buChar char="§"/>
            </a:pPr>
            <a:r>
              <a:rPr lang="en-US" sz="2000" dirty="0"/>
              <a:t>Reassuring fetal assessment</a:t>
            </a:r>
          </a:p>
          <a:p>
            <a:pPr marL="973137" lvl="1" indent="-457200">
              <a:buClr>
                <a:srgbClr val="FF9932"/>
              </a:buClr>
              <a:buSzPct val="90000"/>
              <a:buFont typeface="Wingdings" pitchFamily="2" charset="2"/>
              <a:buChar char="§"/>
            </a:pPr>
            <a:r>
              <a:rPr lang="en-US" sz="2000" dirty="0"/>
              <a:t>Able to follow the recommended outpatient management plan</a:t>
            </a:r>
          </a:p>
          <a:p>
            <a:pPr>
              <a:buClr>
                <a:srgbClr val="FF9932"/>
              </a:buClr>
              <a:buSzPct val="100000"/>
              <a:buFont typeface="Wingdings" pitchFamily="2" charset="2"/>
              <a:buChar char="§"/>
            </a:pPr>
            <a:r>
              <a:rPr lang="en-US" sz="2400" dirty="0"/>
              <a:t>Hospital admission is necessary for any patient who develops </a:t>
            </a:r>
            <a:r>
              <a:rPr lang="en-US" sz="2400" b="1" i="1" dirty="0"/>
              <a:t>preeclampsia with severe features</a:t>
            </a:r>
          </a:p>
          <a:p>
            <a:pPr>
              <a:buClr>
                <a:srgbClr val="FF9932"/>
              </a:buClr>
              <a:buSzPct val="100000"/>
              <a:buFont typeface="Wingdings" pitchFamily="2" charset="2"/>
              <a:buChar char="§"/>
            </a:pPr>
            <a:r>
              <a:rPr lang="en-US" sz="2400" dirty="0"/>
              <a:t>If the patient is &gt; 34 weeks gestation at time of diagnosis of </a:t>
            </a:r>
            <a:r>
              <a:rPr lang="en-US" sz="2400" b="1" i="1" dirty="0"/>
              <a:t>preeclampsia with severe features</a:t>
            </a:r>
            <a:r>
              <a:rPr lang="en-US" sz="2400" dirty="0"/>
              <a:t>, proceed to delivery</a:t>
            </a:r>
          </a:p>
          <a:p>
            <a:pPr>
              <a:buClr>
                <a:srgbClr val="FF9932"/>
              </a:buClr>
              <a:buSzPct val="100000"/>
              <a:buFont typeface="Wingdings" pitchFamily="2" charset="2"/>
              <a:buChar char="§"/>
            </a:pPr>
            <a:r>
              <a:rPr lang="en-US" sz="2400" dirty="0"/>
              <a:t>Those with preeclampsia </a:t>
            </a:r>
            <a:r>
              <a:rPr lang="en-US" sz="2400" i="1" dirty="0"/>
              <a:t>without</a:t>
            </a:r>
            <a:r>
              <a:rPr lang="en-US" sz="2400" dirty="0"/>
              <a:t> severe features should be admitted and delivered at 37 weeks gestation</a:t>
            </a:r>
          </a:p>
        </p:txBody>
      </p:sp>
      <p:sp>
        <p:nvSpPr>
          <p:cNvPr id="3" name="TextBox 2">
            <a:extLst>
              <a:ext uri="{FF2B5EF4-FFF2-40B4-BE49-F238E27FC236}">
                <a16:creationId xmlns:a16="http://schemas.microsoft.com/office/drawing/2014/main" id="{036890C1-7C51-EA4A-B464-2C3D2D2C6697}"/>
              </a:ext>
            </a:extLst>
          </p:cNvPr>
          <p:cNvSpPr txBox="1"/>
          <p:nvPr/>
        </p:nvSpPr>
        <p:spPr>
          <a:xfrm>
            <a:off x="9144000" y="1447800"/>
            <a:ext cx="2310829" cy="2554545"/>
          </a:xfrm>
          <a:prstGeom prst="rect">
            <a:avLst/>
          </a:prstGeom>
          <a:solidFill>
            <a:srgbClr val="FFEDD1"/>
          </a:solidFill>
          <a:ln w="28575">
            <a:solidFill>
              <a:srgbClr val="FF9932"/>
            </a:solidFill>
          </a:ln>
        </p:spPr>
        <p:txBody>
          <a:bodyPr wrap="square" rtlCol="0">
            <a:spAutoFit/>
          </a:bodyPr>
          <a:lstStyle/>
          <a:p>
            <a:pPr>
              <a:spcBef>
                <a:spcPts val="600"/>
              </a:spcBef>
              <a:spcAft>
                <a:spcPts val="600"/>
              </a:spcAft>
            </a:pPr>
            <a:r>
              <a:rPr lang="en-US" sz="2000" dirty="0"/>
              <a:t>Patients with ongoing borderline severe BPs should undergo inpatient observation for  24-48 </a:t>
            </a:r>
            <a:r>
              <a:rPr lang="en-US" sz="2000" dirty="0" err="1"/>
              <a:t>hrs</a:t>
            </a:r>
            <a:r>
              <a:rPr lang="en-US" sz="2000" dirty="0"/>
              <a:t> to evaluate severity of disease</a:t>
            </a:r>
          </a:p>
        </p:txBody>
      </p:sp>
    </p:spTree>
    <p:extLst>
      <p:ext uri="{BB962C8B-B14F-4D97-AF65-F5344CB8AC3E}">
        <p14:creationId xmlns:p14="http://schemas.microsoft.com/office/powerpoint/2010/main" val="119644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4B68-EFB9-034E-8B41-9559708AD6EB}"/>
              </a:ext>
            </a:extLst>
          </p:cNvPr>
          <p:cNvSpPr>
            <a:spLocks noGrp="1"/>
          </p:cNvSpPr>
          <p:nvPr>
            <p:ph type="title"/>
          </p:nvPr>
        </p:nvSpPr>
        <p:spPr>
          <a:xfrm>
            <a:off x="564776" y="636494"/>
            <a:ext cx="10363200" cy="914400"/>
          </a:xfrm>
        </p:spPr>
        <p:txBody>
          <a:bodyPr>
            <a:normAutofit/>
          </a:bodyPr>
          <a:lstStyle/>
          <a:p>
            <a:r>
              <a:rPr lang="en-US" dirty="0">
                <a:ea typeface="Roboto Medium"/>
              </a:rPr>
              <a:t>Learning Objectives</a:t>
            </a:r>
          </a:p>
        </p:txBody>
      </p:sp>
      <p:sp>
        <p:nvSpPr>
          <p:cNvPr id="3" name="Content Placeholder 2">
            <a:extLst>
              <a:ext uri="{FF2B5EF4-FFF2-40B4-BE49-F238E27FC236}">
                <a16:creationId xmlns:a16="http://schemas.microsoft.com/office/drawing/2014/main" id="{6DDD3830-A564-C445-A81A-63ECFDAB145E}"/>
              </a:ext>
            </a:extLst>
          </p:cNvPr>
          <p:cNvSpPr>
            <a:spLocks noGrp="1"/>
          </p:cNvSpPr>
          <p:nvPr>
            <p:ph idx="1"/>
          </p:nvPr>
        </p:nvSpPr>
        <p:spPr>
          <a:xfrm>
            <a:off x="564776" y="1828800"/>
            <a:ext cx="10972800" cy="4513729"/>
          </a:xfrm>
        </p:spPr>
        <p:txBody>
          <a:bodyPr/>
          <a:lstStyle/>
          <a:p>
            <a:pPr>
              <a:buClr>
                <a:srgbClr val="FF9933"/>
              </a:buClr>
              <a:buSzPct val="100000"/>
              <a:buFont typeface="Wingdings" pitchFamily="2" charset="2"/>
              <a:buChar char="§"/>
            </a:pPr>
            <a:r>
              <a:rPr lang="en-US" dirty="0">
                <a:ea typeface="Roboto"/>
              </a:rPr>
              <a:t>Know the impact of Hypertensive Disorders of Pregnancy (HDP) on morbidity and mortality</a:t>
            </a:r>
          </a:p>
          <a:p>
            <a:pPr>
              <a:buClr>
                <a:srgbClr val="FF9933"/>
              </a:buClr>
              <a:buSzPct val="100000"/>
              <a:buFont typeface="Wingdings" pitchFamily="2" charset="2"/>
              <a:buChar char="§"/>
            </a:pPr>
            <a:r>
              <a:rPr lang="en-US" dirty="0">
                <a:ea typeface="Roboto"/>
              </a:rPr>
              <a:t>Define the current terminology and understand the updated diagnostic criteria for HDP</a:t>
            </a:r>
          </a:p>
          <a:p>
            <a:pPr>
              <a:buClr>
                <a:srgbClr val="FF9933"/>
              </a:buClr>
              <a:buSzPct val="100000"/>
              <a:buFont typeface="Wingdings" pitchFamily="2" charset="2"/>
              <a:buChar char="§"/>
            </a:pPr>
            <a:r>
              <a:rPr lang="en-US" dirty="0">
                <a:ea typeface="Roboto"/>
              </a:rPr>
              <a:t>Describe the management guidelines for HDP</a:t>
            </a:r>
          </a:p>
          <a:p>
            <a:pPr>
              <a:buClr>
                <a:srgbClr val="FF9933"/>
              </a:buClr>
              <a:buSzPct val="100000"/>
              <a:buFont typeface="Wingdings" pitchFamily="2" charset="2"/>
              <a:buChar char="§"/>
            </a:pPr>
            <a:r>
              <a:rPr lang="en-US" dirty="0"/>
              <a:t>Identify systems of support on your unit for women and families before, during and after a severe HDP experience</a:t>
            </a:r>
          </a:p>
        </p:txBody>
      </p:sp>
    </p:spTree>
    <p:extLst>
      <p:ext uri="{BB962C8B-B14F-4D97-AF65-F5344CB8AC3E}">
        <p14:creationId xmlns:p14="http://schemas.microsoft.com/office/powerpoint/2010/main" val="1793892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587078"/>
            <a:ext cx="10363200" cy="914400"/>
          </a:xfrm>
        </p:spPr>
        <p:txBody>
          <a:bodyPr>
            <a:normAutofit/>
          </a:bodyPr>
          <a:lstStyle/>
          <a:p>
            <a:r>
              <a:rPr lang="en-US" sz="3200" dirty="0">
                <a:ea typeface="Roboto Medium"/>
              </a:rPr>
              <a:t>Clinical Pearl</a:t>
            </a:r>
          </a:p>
        </p:txBody>
      </p:sp>
      <p:sp>
        <p:nvSpPr>
          <p:cNvPr id="9" name="Rectangle 8">
            <a:extLst>
              <a:ext uri="{FF2B5EF4-FFF2-40B4-BE49-F238E27FC236}">
                <a16:creationId xmlns:a16="http://schemas.microsoft.com/office/drawing/2014/main" id="{43FDDC19-BB85-45C7-9024-73636D69DC19}"/>
              </a:ext>
            </a:extLst>
          </p:cNvPr>
          <p:cNvSpPr/>
          <p:nvPr/>
        </p:nvSpPr>
        <p:spPr>
          <a:xfrm>
            <a:off x="1566682" y="1697269"/>
            <a:ext cx="9058636" cy="4031873"/>
          </a:xfrm>
          <a:prstGeom prst="rect">
            <a:avLst/>
          </a:prstGeom>
          <a:solidFill>
            <a:srgbClr val="FFEDD1"/>
          </a:solidFill>
          <a:ln>
            <a:solidFill>
              <a:srgbClr val="FF993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spAutoFit/>
          </a:bodyPr>
          <a:lstStyle/>
          <a:p>
            <a:pPr algn="ctr"/>
            <a:r>
              <a:rPr lang="en-US" sz="3200" dirty="0">
                <a:solidFill>
                  <a:schemeClr val="tx1"/>
                </a:solidFill>
              </a:rPr>
              <a:t>At the time of discharge, women and families should be given clear written educational materials outlining signs and symptoms to alert them when they need further assessment requiring return to their provider’s office or the hospital. </a:t>
            </a:r>
          </a:p>
          <a:p>
            <a:pPr algn="ctr"/>
            <a:r>
              <a:rPr lang="en-US" sz="3200" dirty="0">
                <a:solidFill>
                  <a:schemeClr val="tx1"/>
                </a:solidFill>
              </a:rPr>
              <a:t>*Home blood pressure monitoring by the patient should be encouraged whenever possible.</a:t>
            </a:r>
            <a:endParaRPr lang="en-US" sz="3200" dirty="0">
              <a:solidFill>
                <a:schemeClr val="tx1"/>
              </a:solidFill>
              <a:cs typeface="Arial"/>
            </a:endParaRPr>
          </a:p>
        </p:txBody>
      </p:sp>
    </p:spTree>
    <p:extLst>
      <p:ext uri="{BB962C8B-B14F-4D97-AF65-F5344CB8AC3E}">
        <p14:creationId xmlns:p14="http://schemas.microsoft.com/office/powerpoint/2010/main" val="3241660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353" y="560852"/>
            <a:ext cx="10363200" cy="914400"/>
          </a:xfrm>
        </p:spPr>
        <p:txBody>
          <a:bodyPr>
            <a:normAutofit/>
          </a:bodyPr>
          <a:lstStyle/>
          <a:p>
            <a:r>
              <a:rPr lang="en-US" dirty="0">
                <a:ea typeface="Roboto Medium"/>
              </a:rPr>
              <a:t>Patient Education Materials</a:t>
            </a:r>
          </a:p>
        </p:txBody>
      </p:sp>
      <p:sp>
        <p:nvSpPr>
          <p:cNvPr id="3" name="TextBox 2"/>
          <p:cNvSpPr txBox="1"/>
          <p:nvPr/>
        </p:nvSpPr>
        <p:spPr>
          <a:xfrm>
            <a:off x="797130" y="4823534"/>
            <a:ext cx="2875411" cy="400110"/>
          </a:xfrm>
          <a:prstGeom prst="rect">
            <a:avLst/>
          </a:prstGeom>
          <a:noFill/>
        </p:spPr>
        <p:txBody>
          <a:bodyPr wrap="square" rtlCol="0">
            <a:spAutoFit/>
          </a:bodyPr>
          <a:lstStyle/>
          <a:p>
            <a:r>
              <a:rPr lang="en-US" sz="2000" u="sng" dirty="0">
                <a:solidFill>
                  <a:srgbClr val="10587D"/>
                </a:solidFill>
                <a:cs typeface="Arial" panose="020B0604020202020204" pitchFamily="34" charset="0"/>
                <a:hlinkClick r:id="rId3">
                  <a:extLst>
                    <a:ext uri="{A12FA001-AC4F-418D-AE19-62706E023703}">
                      <ahyp:hlinkClr xmlns:ahyp="http://schemas.microsoft.com/office/drawing/2018/hyperlinkcolor" val="tx"/>
                    </a:ext>
                  </a:extLst>
                </a:hlinkClick>
              </a:rPr>
              <a:t>www.preeclampsia.org</a:t>
            </a:r>
            <a:endParaRPr lang="en-US" sz="2000" u="sng" dirty="0">
              <a:solidFill>
                <a:srgbClr val="10587D"/>
              </a:solidFill>
              <a:cs typeface="Arial" panose="020B0604020202020204" pitchFamily="34" charset="0"/>
            </a:endParaRPr>
          </a:p>
        </p:txBody>
      </p:sp>
      <p:pic>
        <p:nvPicPr>
          <p:cNvPr id="11" name="Picture 10">
            <a:extLst>
              <a:ext uri="{FF2B5EF4-FFF2-40B4-BE49-F238E27FC236}">
                <a16:creationId xmlns:a16="http://schemas.microsoft.com/office/drawing/2014/main" id="{CC3981C9-B7A2-D346-8EE2-93B980B90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3019" y="1415542"/>
            <a:ext cx="3203117" cy="4785264"/>
          </a:xfrm>
          <a:prstGeom prst="rect">
            <a:avLst/>
          </a:prstGeom>
        </p:spPr>
      </p:pic>
      <p:sp>
        <p:nvSpPr>
          <p:cNvPr id="22" name="Rectangle 2">
            <a:extLst>
              <a:ext uri="{FF2B5EF4-FFF2-40B4-BE49-F238E27FC236}">
                <a16:creationId xmlns:a16="http://schemas.microsoft.com/office/drawing/2014/main" id="{E04AFB2A-9E41-4848-9777-27AB1386B3C8}"/>
              </a:ext>
            </a:extLst>
          </p:cNvPr>
          <p:cNvSpPr>
            <a:spLocks noChangeArrowheads="1"/>
          </p:cNvSpPr>
          <p:nvPr/>
        </p:nvSpPr>
        <p:spPr bwMode="auto">
          <a:xfrm flipV="1">
            <a:off x="14424822" y="186664"/>
            <a:ext cx="17561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4" name="Picture 2" descr="cid:image001.png@01D653B6.B37C9D50">
            <a:extLst>
              <a:ext uri="{FF2B5EF4-FFF2-40B4-BE49-F238E27FC236}">
                <a16:creationId xmlns:a16="http://schemas.microsoft.com/office/drawing/2014/main" id="{8CDE68BB-31B1-0E46-A8DB-2E4A0590EC06}"/>
              </a:ext>
            </a:extLst>
          </p:cNvPr>
          <p:cNvPicPr>
            <a:picLocks noChangeAspect="1" noChangeArrowheads="1"/>
          </p:cNvPicPr>
          <p:nvPr/>
        </p:nvPicPr>
        <p:blipFill>
          <a:blip r:embed="rId5" r:link="rId6" cstate="screen">
            <a:extLst>
              <a:ext uri="{28A0092B-C50C-407E-A947-70E740481C1C}">
                <a14:useLocalDpi xmlns:a14="http://schemas.microsoft.com/office/drawing/2010/main"/>
              </a:ext>
            </a:extLst>
          </a:blip>
          <a:srcRect/>
          <a:stretch>
            <a:fillRect/>
          </a:stretch>
        </p:blipFill>
        <p:spPr bwMode="auto">
          <a:xfrm>
            <a:off x="430145" y="1370423"/>
            <a:ext cx="3610166" cy="3272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D48943D-0D64-BD4F-B87F-F998250420F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65671" y="1415542"/>
            <a:ext cx="4269416" cy="3101291"/>
          </a:xfrm>
          <a:prstGeom prst="rect">
            <a:avLst/>
          </a:prstGeom>
        </p:spPr>
      </p:pic>
      <p:sp>
        <p:nvSpPr>
          <p:cNvPr id="13" name="TextBox 12">
            <a:extLst>
              <a:ext uri="{FF2B5EF4-FFF2-40B4-BE49-F238E27FC236}">
                <a16:creationId xmlns:a16="http://schemas.microsoft.com/office/drawing/2014/main" id="{4C64CD39-7F36-8349-AD5B-4C54CFDC2844}"/>
              </a:ext>
            </a:extLst>
          </p:cNvPr>
          <p:cNvSpPr txBox="1"/>
          <p:nvPr/>
        </p:nvSpPr>
        <p:spPr>
          <a:xfrm>
            <a:off x="430145" y="6200806"/>
            <a:ext cx="5016071" cy="461665"/>
          </a:xfrm>
          <a:prstGeom prst="rect">
            <a:avLst/>
          </a:prstGeom>
          <a:noFill/>
        </p:spPr>
        <p:txBody>
          <a:bodyPr wrap="square" lIns="91440" tIns="45720" rIns="91440" bIns="45720" rtlCol="0" anchor="t">
            <a:spAutoFit/>
          </a:bodyPr>
          <a:lstStyle/>
          <a:p>
            <a:pPr algn="l"/>
            <a:r>
              <a:rPr lang="en-US" sz="1200" dirty="0">
                <a:cs typeface="Arial"/>
              </a:rPr>
              <a:t>Copyright © 2020 Preeclampsia Foundation. </a:t>
            </a:r>
          </a:p>
          <a:p>
            <a:pPr algn="l"/>
            <a:r>
              <a:rPr lang="en-US" sz="1200" dirty="0">
                <a:cs typeface="Arial"/>
              </a:rPr>
              <a:t>All rights reserved. Used with permission.</a:t>
            </a:r>
            <a:endParaRPr lang="en-US" sz="1200" dirty="0"/>
          </a:p>
        </p:txBody>
      </p:sp>
    </p:spTree>
    <p:extLst>
      <p:ext uri="{BB962C8B-B14F-4D97-AF65-F5344CB8AC3E}">
        <p14:creationId xmlns:p14="http://schemas.microsoft.com/office/powerpoint/2010/main" val="1329677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F5A5-4FFC-3F44-91D3-DF166CB7CA05}"/>
              </a:ext>
            </a:extLst>
          </p:cNvPr>
          <p:cNvSpPr>
            <a:spLocks noGrp="1"/>
          </p:cNvSpPr>
          <p:nvPr>
            <p:ph type="title"/>
          </p:nvPr>
        </p:nvSpPr>
        <p:spPr>
          <a:xfrm>
            <a:off x="505738" y="533400"/>
            <a:ext cx="11180523" cy="1304687"/>
          </a:xfrm>
        </p:spPr>
        <p:txBody>
          <a:bodyPr>
            <a:normAutofit/>
          </a:bodyPr>
          <a:lstStyle/>
          <a:p>
            <a:r>
              <a:rPr lang="en-US" sz="3200" dirty="0">
                <a:ea typeface="Roboto Medium"/>
              </a:rPr>
              <a:t>Pregnancy-Related Deaths by Cause and Timing to Death, California 2008-2016 (N=608)</a:t>
            </a:r>
          </a:p>
        </p:txBody>
      </p:sp>
      <p:graphicFrame>
        <p:nvGraphicFramePr>
          <p:cNvPr id="4" name="Content Placeholder 3" descr="Figure 6B shows the pregnancy-related deaths by cause and timing to death for the top five leading causes. Each cause is broken down by four timing to death categories: pregnant, 0-6 days, 7-42 days, and 43-365 days.">
            <a:extLst>
              <a:ext uri="{FF2B5EF4-FFF2-40B4-BE49-F238E27FC236}">
                <a16:creationId xmlns:a16="http://schemas.microsoft.com/office/drawing/2014/main" id="{B04171DA-A9FC-41B6-96DE-061A80E634A1}"/>
              </a:ext>
            </a:extLst>
          </p:cNvPr>
          <p:cNvGraphicFramePr>
            <a:graphicFrameLocks noGrp="1"/>
          </p:cNvGraphicFramePr>
          <p:nvPr>
            <p:ph idx="1"/>
            <p:extLst>
              <p:ext uri="{D42A27DB-BD31-4B8C-83A1-F6EECF244321}">
                <p14:modId xmlns:p14="http://schemas.microsoft.com/office/powerpoint/2010/main" val="4090179541"/>
              </p:ext>
            </p:extLst>
          </p:nvPr>
        </p:nvGraphicFramePr>
        <p:xfrm>
          <a:off x="838200" y="1895848"/>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D1E1630-8FE2-B84D-A779-40179E5189E2}"/>
              </a:ext>
            </a:extLst>
          </p:cNvPr>
          <p:cNvSpPr/>
          <p:nvPr/>
        </p:nvSpPr>
        <p:spPr>
          <a:xfrm>
            <a:off x="1612603" y="6224577"/>
            <a:ext cx="8966791" cy="415498"/>
          </a:xfrm>
          <a:prstGeom prst="rect">
            <a:avLst/>
          </a:prstGeom>
        </p:spPr>
        <p:txBody>
          <a:bodyPr wrap="square" lIns="91440" tIns="45720" rIns="91440" bIns="45720" anchor="t">
            <a:spAutoFit/>
          </a:bodyPr>
          <a:lstStyle/>
          <a:p>
            <a:pPr algn="l"/>
            <a:r>
              <a:rPr lang="en-US" sz="1050" dirty="0">
                <a:latin typeface="Arial"/>
                <a:ea typeface="ＭＳ Ｐゴシック"/>
                <a:cs typeface="Arial"/>
              </a:rPr>
              <a:t>Pregnancy-related deaths include deaths within a year of pregnancy from causes related to or aggravated by the pregnancy or its management, as determined by expert committee review.</a:t>
            </a:r>
            <a:r>
              <a:rPr lang="en-US" sz="1050" i="1" dirty="0">
                <a:latin typeface="Arial"/>
                <a:ea typeface="ＭＳ Ｐゴシック"/>
                <a:cs typeface="Arial"/>
              </a:rPr>
              <a:t> </a:t>
            </a:r>
            <a:endParaRPr lang="en-US" sz="1200" dirty="0"/>
          </a:p>
        </p:txBody>
      </p:sp>
      <p:sp>
        <p:nvSpPr>
          <p:cNvPr id="5" name="Rectangle 4">
            <a:extLst>
              <a:ext uri="{FF2B5EF4-FFF2-40B4-BE49-F238E27FC236}">
                <a16:creationId xmlns:a16="http://schemas.microsoft.com/office/drawing/2014/main" id="{DD198AEA-5327-4D49-9738-359C7D83F8A1}"/>
              </a:ext>
            </a:extLst>
          </p:cNvPr>
          <p:cNvSpPr/>
          <p:nvPr/>
        </p:nvSpPr>
        <p:spPr>
          <a:xfrm>
            <a:off x="505738" y="1680404"/>
            <a:ext cx="6822440" cy="430887"/>
          </a:xfrm>
          <a:prstGeom prst="rect">
            <a:avLst/>
          </a:prstGeom>
        </p:spPr>
        <p:txBody>
          <a:bodyPr wrap="square">
            <a:spAutoFit/>
          </a:bodyPr>
          <a:lstStyle/>
          <a:p>
            <a:pPr algn="l"/>
            <a:r>
              <a:rPr lang="en-US" sz="1100" i="1" dirty="0"/>
              <a:t>CA-PMSS Surveillance Report: Pregnancy-Related Deaths in California, 2008-2016. </a:t>
            </a:r>
            <a:r>
              <a:rPr lang="en-US" sz="1100" dirty="0"/>
              <a:t>Sacramento: California Department of Public Health, Maternal, Child and Adolescent Health Division. 2021. </a:t>
            </a:r>
          </a:p>
        </p:txBody>
      </p:sp>
    </p:spTree>
    <p:extLst>
      <p:ext uri="{BB962C8B-B14F-4D97-AF65-F5344CB8AC3E}">
        <p14:creationId xmlns:p14="http://schemas.microsoft.com/office/powerpoint/2010/main" val="3828836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39" y="533400"/>
            <a:ext cx="10363200" cy="914400"/>
          </a:xfrm>
        </p:spPr>
        <p:txBody>
          <a:bodyPr>
            <a:normAutofit/>
          </a:bodyPr>
          <a:lstStyle/>
          <a:p>
            <a:r>
              <a:rPr lang="en-US" dirty="0">
                <a:ea typeface="Roboto Medium"/>
              </a:rPr>
              <a:t>Late Postpartum Eclampsia</a:t>
            </a:r>
          </a:p>
        </p:txBody>
      </p:sp>
      <p:sp>
        <p:nvSpPr>
          <p:cNvPr id="3" name="Content Placeholder 2"/>
          <p:cNvSpPr>
            <a:spLocks noGrp="1"/>
          </p:cNvSpPr>
          <p:nvPr>
            <p:ph idx="1"/>
          </p:nvPr>
        </p:nvSpPr>
        <p:spPr>
          <a:xfrm>
            <a:off x="587339" y="1438589"/>
            <a:ext cx="10972800" cy="3886200"/>
          </a:xfrm>
        </p:spPr>
        <p:txBody>
          <a:bodyPr/>
          <a:lstStyle/>
          <a:p>
            <a:pPr>
              <a:spcBef>
                <a:spcPts val="600"/>
              </a:spcBef>
              <a:spcAft>
                <a:spcPts val="600"/>
              </a:spcAft>
              <a:buClr>
                <a:srgbClr val="FF9932"/>
              </a:buClr>
              <a:buSzPct val="90000"/>
              <a:buFont typeface="Wingdings" pitchFamily="2" charset="2"/>
              <a:buChar char="§"/>
            </a:pPr>
            <a:r>
              <a:rPr lang="en-US" sz="2800" dirty="0"/>
              <a:t>&gt; 48 hours following delivery, up to 6 weeks PP</a:t>
            </a:r>
          </a:p>
          <a:p>
            <a:pPr>
              <a:spcBef>
                <a:spcPts val="600"/>
              </a:spcBef>
              <a:spcAft>
                <a:spcPts val="600"/>
              </a:spcAft>
              <a:buClr>
                <a:srgbClr val="FF9932"/>
              </a:buClr>
              <a:buSzPct val="90000"/>
              <a:buFont typeface="Wingdings" pitchFamily="2" charset="2"/>
              <a:buChar char="§"/>
            </a:pPr>
            <a:r>
              <a:rPr lang="en-US" sz="2800" dirty="0"/>
              <a:t>Accounts for approximately 26% of cases of eclampsia</a:t>
            </a:r>
          </a:p>
          <a:p>
            <a:pPr>
              <a:spcBef>
                <a:spcPts val="600"/>
              </a:spcBef>
              <a:spcAft>
                <a:spcPts val="600"/>
              </a:spcAft>
              <a:buClr>
                <a:srgbClr val="FF9932"/>
              </a:buClr>
              <a:buSzPct val="90000"/>
              <a:buFont typeface="Wingdings" pitchFamily="2" charset="2"/>
              <a:buChar char="§"/>
            </a:pPr>
            <a:r>
              <a:rPr lang="en-US" sz="2800" dirty="0"/>
              <a:t>78% had no antepartum hypertensive diagnosis</a:t>
            </a:r>
          </a:p>
          <a:p>
            <a:pPr>
              <a:spcBef>
                <a:spcPts val="600"/>
              </a:spcBef>
              <a:spcAft>
                <a:spcPts val="600"/>
              </a:spcAft>
              <a:buClr>
                <a:srgbClr val="FF9932"/>
              </a:buClr>
              <a:buSzPct val="90000"/>
              <a:buFont typeface="Wingdings" pitchFamily="2" charset="2"/>
              <a:buChar char="§"/>
            </a:pPr>
            <a:r>
              <a:rPr lang="en-US" sz="2800" dirty="0"/>
              <a:t>The magnitude of blood pressure elevation does not appear to be predictive of eclampsia</a:t>
            </a:r>
          </a:p>
          <a:p>
            <a:pPr>
              <a:spcBef>
                <a:spcPts val="600"/>
              </a:spcBef>
              <a:spcAft>
                <a:spcPts val="600"/>
              </a:spcAft>
              <a:buClr>
                <a:srgbClr val="FF9932"/>
              </a:buClr>
              <a:buSzPct val="90000"/>
              <a:buFont typeface="Wingdings" pitchFamily="2" charset="2"/>
              <a:buChar char="§"/>
            </a:pPr>
            <a:r>
              <a:rPr lang="en-US" sz="2800" dirty="0"/>
              <a:t>The most common presenting symptom was headache, occurring in ~ 70% of patients</a:t>
            </a:r>
          </a:p>
          <a:p>
            <a:pPr lvl="1">
              <a:spcBef>
                <a:spcPts val="600"/>
              </a:spcBef>
              <a:spcAft>
                <a:spcPts val="600"/>
              </a:spcAft>
              <a:buClr>
                <a:srgbClr val="FF9932"/>
              </a:buClr>
              <a:buSzPct val="90000"/>
              <a:buFont typeface="Wingdings" pitchFamily="2" charset="2"/>
              <a:buChar char="§"/>
            </a:pPr>
            <a:r>
              <a:rPr lang="en-US" sz="2400" dirty="0"/>
              <a:t>Other prodromal symptoms included shortness of breath, blurred vision, nausea, vomiting, edema, neurological deficit, and epigastric pain</a:t>
            </a:r>
          </a:p>
        </p:txBody>
      </p:sp>
      <p:sp>
        <p:nvSpPr>
          <p:cNvPr id="4" name="TextBox 3"/>
          <p:cNvSpPr txBox="1"/>
          <p:nvPr/>
        </p:nvSpPr>
        <p:spPr>
          <a:xfrm>
            <a:off x="587339" y="6047601"/>
            <a:ext cx="9405871" cy="276999"/>
          </a:xfrm>
          <a:prstGeom prst="rect">
            <a:avLst/>
          </a:prstGeom>
          <a:noFill/>
        </p:spPr>
        <p:txBody>
          <a:bodyPr wrap="square" rtlCol="0">
            <a:spAutoFit/>
          </a:bodyPr>
          <a:lstStyle/>
          <a:p>
            <a:pPr algn="l"/>
            <a:r>
              <a:rPr lang="en-US" sz="1200" dirty="0">
                <a:cs typeface="Arial" panose="020B0604020202020204" pitchFamily="34" charset="0"/>
              </a:rPr>
              <a:t>Al-Safi Z, Imudia A, Filetti L, et al. </a:t>
            </a:r>
            <a:r>
              <a:rPr lang="en-US" sz="1200" dirty="0" err="1">
                <a:cs typeface="Arial" panose="020B0604020202020204" pitchFamily="34" charset="0"/>
              </a:rPr>
              <a:t>Obstet</a:t>
            </a:r>
            <a:r>
              <a:rPr lang="en-US" sz="1200" dirty="0">
                <a:cs typeface="Arial" panose="020B0604020202020204" pitchFamily="34" charset="0"/>
              </a:rPr>
              <a:t> Gynecol. 2011;118(5):1102-1107.</a:t>
            </a:r>
          </a:p>
        </p:txBody>
      </p:sp>
    </p:spTree>
    <p:extLst>
      <p:ext uri="{BB962C8B-B14F-4D97-AF65-F5344CB8AC3E}">
        <p14:creationId xmlns:p14="http://schemas.microsoft.com/office/powerpoint/2010/main" val="266215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533400"/>
            <a:ext cx="10363200" cy="914400"/>
          </a:xfrm>
        </p:spPr>
        <p:txBody>
          <a:bodyPr>
            <a:normAutofit/>
          </a:bodyPr>
          <a:lstStyle/>
          <a:p>
            <a:r>
              <a:rPr lang="en-US" dirty="0">
                <a:ea typeface="Roboto Medium"/>
              </a:rPr>
              <a:t>Clinical Pearl</a:t>
            </a:r>
          </a:p>
        </p:txBody>
      </p:sp>
      <p:sp>
        <p:nvSpPr>
          <p:cNvPr id="7" name="Rectangle 6">
            <a:extLst>
              <a:ext uri="{FF2B5EF4-FFF2-40B4-BE49-F238E27FC236}">
                <a16:creationId xmlns:a16="http://schemas.microsoft.com/office/drawing/2014/main" id="{70038657-FD94-4594-86B5-E758BEAE2313}"/>
              </a:ext>
            </a:extLst>
          </p:cNvPr>
          <p:cNvSpPr/>
          <p:nvPr/>
        </p:nvSpPr>
        <p:spPr>
          <a:xfrm>
            <a:off x="1737459" y="2151727"/>
            <a:ext cx="8717082" cy="2554545"/>
          </a:xfrm>
          <a:prstGeom prst="rect">
            <a:avLst/>
          </a:prstGeom>
          <a:solidFill>
            <a:srgbClr val="FFEDD1"/>
          </a:solidFill>
          <a:ln>
            <a:solidFill>
              <a:srgbClr val="FF993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spAutoFit/>
          </a:bodyPr>
          <a:lstStyle/>
          <a:p>
            <a:pPr algn="ctr"/>
            <a:r>
              <a:rPr lang="en-US" sz="3200" dirty="0">
                <a:solidFill>
                  <a:schemeClr val="tx1"/>
                </a:solidFill>
              </a:rPr>
              <a:t>Postpartum women who present to the emergency department and have “trigger or critical hypertension” or suspected preeclampsia should be assessed by and/or admitted to obstetrical service.</a:t>
            </a:r>
            <a:endParaRPr lang="en-US" sz="3200" dirty="0">
              <a:solidFill>
                <a:schemeClr val="tx1"/>
              </a:solidFill>
              <a:cs typeface="Arial"/>
            </a:endParaRPr>
          </a:p>
        </p:txBody>
      </p:sp>
    </p:spTree>
    <p:extLst>
      <p:ext uri="{BB962C8B-B14F-4D97-AF65-F5344CB8AC3E}">
        <p14:creationId xmlns:p14="http://schemas.microsoft.com/office/powerpoint/2010/main" val="391201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15F1-283E-1742-B27D-E3166B94C1C5}"/>
              </a:ext>
            </a:extLst>
          </p:cNvPr>
          <p:cNvSpPr>
            <a:spLocks noGrp="1"/>
          </p:cNvSpPr>
          <p:nvPr>
            <p:ph type="title"/>
          </p:nvPr>
        </p:nvSpPr>
        <p:spPr>
          <a:xfrm>
            <a:off x="372674" y="603337"/>
            <a:ext cx="6713283" cy="1600200"/>
          </a:xfrm>
        </p:spPr>
        <p:txBody>
          <a:bodyPr>
            <a:normAutofit/>
          </a:bodyPr>
          <a:lstStyle/>
          <a:p>
            <a:r>
              <a:rPr lang="en-US" sz="3600" dirty="0">
                <a:latin typeface="+mj-lt"/>
                <a:ea typeface="Roboto Medium"/>
              </a:rPr>
              <a:t>Preeclampsia in the </a:t>
            </a:r>
            <a:br>
              <a:rPr lang="en-US" sz="3600" dirty="0">
                <a:latin typeface="+mj-lt"/>
                <a:ea typeface="Roboto Medium"/>
              </a:rPr>
            </a:br>
            <a:r>
              <a:rPr lang="en-US" sz="3600" dirty="0">
                <a:latin typeface="+mj-lt"/>
                <a:ea typeface="Roboto Medium"/>
              </a:rPr>
              <a:t>Emergency Department</a:t>
            </a:r>
          </a:p>
        </p:txBody>
      </p:sp>
      <p:sp>
        <p:nvSpPr>
          <p:cNvPr id="3" name="Content Placeholder 2">
            <a:extLst>
              <a:ext uri="{FF2B5EF4-FFF2-40B4-BE49-F238E27FC236}">
                <a16:creationId xmlns:a16="http://schemas.microsoft.com/office/drawing/2014/main" id="{4ABC2C98-F5C2-BF4E-AAB3-C99F15187AC9}"/>
              </a:ext>
            </a:extLst>
          </p:cNvPr>
          <p:cNvSpPr>
            <a:spLocks noGrp="1"/>
          </p:cNvSpPr>
          <p:nvPr>
            <p:ph type="body" sz="half" idx="2"/>
          </p:nvPr>
        </p:nvSpPr>
        <p:spPr>
          <a:xfrm>
            <a:off x="580373" y="1981200"/>
            <a:ext cx="5273458" cy="4148747"/>
          </a:xfrm>
        </p:spPr>
        <p:txBody>
          <a:bodyPr>
            <a:normAutofit fontScale="85000" lnSpcReduction="10000"/>
          </a:bodyPr>
          <a:lstStyle/>
          <a:p>
            <a:pPr marL="457200" indent="-457200">
              <a:lnSpc>
                <a:spcPct val="120000"/>
              </a:lnSpc>
              <a:buClr>
                <a:srgbClr val="FF9932"/>
              </a:buClr>
              <a:buSzPct val="100000"/>
              <a:buFont typeface="Wingdings" pitchFamily="2" charset="2"/>
              <a:buChar char="§"/>
            </a:pPr>
            <a:r>
              <a:rPr lang="en-US" sz="3000" dirty="0"/>
              <a:t>Most important 1</a:t>
            </a:r>
            <a:r>
              <a:rPr lang="en-US" sz="3000" baseline="30000" dirty="0"/>
              <a:t>st</a:t>
            </a:r>
            <a:r>
              <a:rPr lang="en-US" sz="3000" dirty="0"/>
              <a:t> step is to identify whether the patient is or has been pregnant in the last 6 weeks</a:t>
            </a:r>
          </a:p>
          <a:p>
            <a:pPr marL="800100" lvl="1" indent="-342900">
              <a:lnSpc>
                <a:spcPct val="120000"/>
              </a:lnSpc>
              <a:buClr>
                <a:srgbClr val="FF9932"/>
              </a:buClr>
              <a:buSzPct val="100000"/>
              <a:buFont typeface="Wingdings" pitchFamily="2" charset="2"/>
              <a:buChar char="§"/>
            </a:pPr>
            <a:r>
              <a:rPr lang="en-US" sz="2600" dirty="0"/>
              <a:t>If YES </a:t>
            </a:r>
            <a:r>
              <a:rPr lang="en-US" sz="2600" dirty="0">
                <a:sym typeface="Wingdings" pitchFamily="2" charset="2"/>
              </a:rPr>
              <a:t> assess </a:t>
            </a:r>
            <a:r>
              <a:rPr lang="en-US" sz="2600" i="1" dirty="0">
                <a:sym typeface="Wingdings" pitchFamily="2" charset="2"/>
              </a:rPr>
              <a:t>immediately</a:t>
            </a:r>
          </a:p>
          <a:p>
            <a:pPr marL="457200" indent="-457200">
              <a:lnSpc>
                <a:spcPct val="120000"/>
              </a:lnSpc>
              <a:buClr>
                <a:srgbClr val="FF9932"/>
              </a:buClr>
              <a:buSzPct val="100000"/>
              <a:buFont typeface="Wingdings" pitchFamily="2" charset="2"/>
              <a:buChar char="§"/>
            </a:pPr>
            <a:r>
              <a:rPr lang="en-US" sz="3000" dirty="0">
                <a:sym typeface="Wingdings" pitchFamily="2" charset="2"/>
              </a:rPr>
              <a:t>ED and OB clinicians should be notified of the patient’s arrival immediately to expedite evaluation and treatmen</a:t>
            </a:r>
            <a:r>
              <a:rPr lang="en-US" dirty="0">
                <a:sym typeface="Wingdings" pitchFamily="2" charset="2"/>
              </a:rPr>
              <a:t>t</a:t>
            </a:r>
          </a:p>
        </p:txBody>
      </p:sp>
      <p:pic>
        <p:nvPicPr>
          <p:cNvPr id="5" name="Picture 4">
            <a:extLst>
              <a:ext uri="{FF2B5EF4-FFF2-40B4-BE49-F238E27FC236}">
                <a16:creationId xmlns:a16="http://schemas.microsoft.com/office/drawing/2014/main" id="{C2386425-044E-804D-91E8-E6A66D829A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596900"/>
            <a:ext cx="5053499" cy="6229119"/>
          </a:xfrm>
          <a:prstGeom prst="rect">
            <a:avLst/>
          </a:prstGeom>
        </p:spPr>
      </p:pic>
    </p:spTree>
    <p:extLst>
      <p:ext uri="{BB962C8B-B14F-4D97-AF65-F5344CB8AC3E}">
        <p14:creationId xmlns:p14="http://schemas.microsoft.com/office/powerpoint/2010/main" val="477808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15F1-283E-1742-B27D-E3166B94C1C5}"/>
              </a:ext>
            </a:extLst>
          </p:cNvPr>
          <p:cNvSpPr>
            <a:spLocks noGrp="1"/>
          </p:cNvSpPr>
          <p:nvPr>
            <p:ph type="title"/>
          </p:nvPr>
        </p:nvSpPr>
        <p:spPr>
          <a:xfrm>
            <a:off x="590764" y="457200"/>
            <a:ext cx="10363200" cy="914400"/>
          </a:xfrm>
        </p:spPr>
        <p:txBody>
          <a:bodyPr>
            <a:normAutofit/>
          </a:bodyPr>
          <a:lstStyle/>
          <a:p>
            <a:r>
              <a:rPr lang="en-US" dirty="0">
                <a:ea typeface="Roboto Medium"/>
              </a:rPr>
              <a:t>Preeclampsia in the Emergency Department</a:t>
            </a:r>
          </a:p>
        </p:txBody>
      </p:sp>
      <p:sp>
        <p:nvSpPr>
          <p:cNvPr id="3" name="Content Placeholder 2">
            <a:extLst>
              <a:ext uri="{FF2B5EF4-FFF2-40B4-BE49-F238E27FC236}">
                <a16:creationId xmlns:a16="http://schemas.microsoft.com/office/drawing/2014/main" id="{4ABC2C98-F5C2-BF4E-AAB3-C99F15187AC9}"/>
              </a:ext>
            </a:extLst>
          </p:cNvPr>
          <p:cNvSpPr>
            <a:spLocks noGrp="1"/>
          </p:cNvSpPr>
          <p:nvPr>
            <p:ph idx="1"/>
          </p:nvPr>
        </p:nvSpPr>
        <p:spPr>
          <a:xfrm>
            <a:off x="590764" y="1371600"/>
            <a:ext cx="10972800" cy="3886200"/>
          </a:xfrm>
        </p:spPr>
        <p:txBody>
          <a:bodyPr/>
          <a:lstStyle/>
          <a:p>
            <a:pPr>
              <a:spcBef>
                <a:spcPts val="600"/>
              </a:spcBef>
              <a:spcAft>
                <a:spcPts val="600"/>
              </a:spcAft>
              <a:buClr>
                <a:srgbClr val="FF9932"/>
              </a:buClr>
              <a:buSzPct val="90000"/>
              <a:buFont typeface="Wingdings" pitchFamily="2" charset="2"/>
              <a:buChar char="§"/>
            </a:pPr>
            <a:r>
              <a:rPr lang="en-US" sz="2800" dirty="0">
                <a:sym typeface="Wingdings" pitchFamily="2" charset="2"/>
              </a:rPr>
              <a:t>The “trigger” BP in pregnancy/postpartum (</a:t>
            </a:r>
            <a:r>
              <a:rPr lang="en-US" sz="2800" dirty="0"/>
              <a:t>≥ </a:t>
            </a:r>
            <a:r>
              <a:rPr lang="en-US" sz="2800" dirty="0">
                <a:sym typeface="Wingdings" pitchFamily="2" charset="2"/>
              </a:rPr>
              <a:t>160/110) is lower than values for hypertensive emergencies in non-OB patients</a:t>
            </a:r>
          </a:p>
          <a:p>
            <a:pPr>
              <a:spcBef>
                <a:spcPts val="600"/>
              </a:spcBef>
              <a:spcAft>
                <a:spcPts val="600"/>
              </a:spcAft>
              <a:buClr>
                <a:srgbClr val="FF9932"/>
              </a:buClr>
              <a:buSzPct val="90000"/>
              <a:buFont typeface="Wingdings" pitchFamily="2" charset="2"/>
              <a:buChar char="§"/>
            </a:pPr>
            <a:r>
              <a:rPr lang="en-US" sz="2800" dirty="0">
                <a:sym typeface="Wingdings" pitchFamily="2" charset="2"/>
              </a:rPr>
              <a:t>ED personnel should be familiar with risk factors and signs and symptoms of postpartum preeclampsia and eclampsia</a:t>
            </a:r>
          </a:p>
          <a:p>
            <a:pPr>
              <a:spcBef>
                <a:spcPts val="600"/>
              </a:spcBef>
              <a:spcAft>
                <a:spcPts val="600"/>
              </a:spcAft>
              <a:buClr>
                <a:srgbClr val="FF9932"/>
              </a:buClr>
              <a:buSzPct val="90000"/>
              <a:buFont typeface="Wingdings" pitchFamily="2" charset="2"/>
              <a:buChar char="§"/>
            </a:pPr>
            <a:r>
              <a:rPr lang="en-US" sz="2800" dirty="0">
                <a:sym typeface="Wingdings" pitchFamily="2" charset="2"/>
              </a:rPr>
              <a:t>Develop a workflow for your hospital between ED and OB teams</a:t>
            </a:r>
          </a:p>
        </p:txBody>
      </p:sp>
      <p:sp>
        <p:nvSpPr>
          <p:cNvPr id="6" name="TextBox 5">
            <a:extLst>
              <a:ext uri="{FF2B5EF4-FFF2-40B4-BE49-F238E27FC236}">
                <a16:creationId xmlns:a16="http://schemas.microsoft.com/office/drawing/2014/main" id="{DA4430E3-DD17-994C-978C-859425DEEB48}"/>
              </a:ext>
            </a:extLst>
          </p:cNvPr>
          <p:cNvSpPr txBox="1"/>
          <p:nvPr/>
        </p:nvSpPr>
        <p:spPr>
          <a:xfrm>
            <a:off x="2876764" y="4218973"/>
            <a:ext cx="5791200" cy="1938992"/>
          </a:xfrm>
          <a:prstGeom prst="rect">
            <a:avLst/>
          </a:prstGeom>
          <a:solidFill>
            <a:schemeClr val="accent2">
              <a:lumMod val="20000"/>
              <a:lumOff val="80000"/>
            </a:schemeClr>
          </a:solidFill>
          <a:ln w="28575">
            <a:solidFill>
              <a:schemeClr val="accent2"/>
            </a:solidFill>
          </a:ln>
        </p:spPr>
        <p:txBody>
          <a:bodyPr wrap="square" rtlCol="0">
            <a:spAutoFit/>
          </a:bodyPr>
          <a:lstStyle/>
          <a:p>
            <a:pPr indent="119063"/>
            <a:r>
              <a:rPr lang="en-US" sz="2400" dirty="0">
                <a:cs typeface="Arial" panose="020B0604020202020204" pitchFamily="34" charset="0"/>
              </a:rPr>
              <a:t>ED clinicians should focus on: </a:t>
            </a:r>
          </a:p>
          <a:p>
            <a:pPr indent="119063"/>
            <a:r>
              <a:rPr lang="en-US" sz="2400" dirty="0">
                <a:latin typeface="+mj-lt"/>
                <a:cs typeface="Arial" panose="020B0604020202020204" pitchFamily="34" charset="0"/>
              </a:rPr>
              <a:t>Maternal resuscitation</a:t>
            </a:r>
          </a:p>
          <a:p>
            <a:pPr indent="119063"/>
            <a:r>
              <a:rPr lang="en-US" sz="2400" dirty="0">
                <a:latin typeface="+mj-lt"/>
                <a:cs typeface="Arial" panose="020B0604020202020204" pitchFamily="34" charset="0"/>
              </a:rPr>
              <a:t>BP management</a:t>
            </a:r>
          </a:p>
          <a:p>
            <a:pPr indent="119063"/>
            <a:r>
              <a:rPr lang="en-US" sz="2400" dirty="0">
                <a:latin typeface="+mj-lt"/>
                <a:cs typeface="Arial" panose="020B0604020202020204" pitchFamily="34" charset="0"/>
              </a:rPr>
              <a:t>Seizure prophylaxis</a:t>
            </a:r>
          </a:p>
          <a:p>
            <a:pPr indent="119063"/>
            <a:r>
              <a:rPr lang="en-US" sz="2400" dirty="0">
                <a:latin typeface="+mj-lt"/>
                <a:cs typeface="Arial" panose="020B0604020202020204" pitchFamily="34" charset="0"/>
              </a:rPr>
              <a:t>Notifying OB team</a:t>
            </a:r>
          </a:p>
        </p:txBody>
      </p:sp>
    </p:spTree>
    <p:extLst>
      <p:ext uri="{BB962C8B-B14F-4D97-AF65-F5344CB8AC3E}">
        <p14:creationId xmlns:p14="http://schemas.microsoft.com/office/powerpoint/2010/main" val="738937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9177-804F-A24B-ADAF-7642E56BB064}"/>
              </a:ext>
            </a:extLst>
          </p:cNvPr>
          <p:cNvSpPr>
            <a:spLocks noGrp="1"/>
          </p:cNvSpPr>
          <p:nvPr>
            <p:ph type="title"/>
          </p:nvPr>
        </p:nvSpPr>
        <p:spPr>
          <a:xfrm>
            <a:off x="609600" y="685800"/>
            <a:ext cx="10363200" cy="914400"/>
          </a:xfrm>
        </p:spPr>
        <p:txBody>
          <a:bodyPr>
            <a:noAutofit/>
          </a:bodyPr>
          <a:lstStyle/>
          <a:p>
            <a:r>
              <a:rPr lang="en-US" dirty="0">
                <a:ea typeface="Roboto Medium"/>
              </a:rPr>
              <a:t>Long-Term Risk after Hypertensive Disorders of Pregnancy</a:t>
            </a:r>
          </a:p>
        </p:txBody>
      </p:sp>
      <p:sp>
        <p:nvSpPr>
          <p:cNvPr id="3" name="Content Placeholder 2">
            <a:extLst>
              <a:ext uri="{FF2B5EF4-FFF2-40B4-BE49-F238E27FC236}">
                <a16:creationId xmlns:a16="http://schemas.microsoft.com/office/drawing/2014/main" id="{D625D0D6-378A-3441-899B-870A23293FBF}"/>
              </a:ext>
            </a:extLst>
          </p:cNvPr>
          <p:cNvSpPr>
            <a:spLocks noGrp="1"/>
          </p:cNvSpPr>
          <p:nvPr>
            <p:ph idx="1"/>
          </p:nvPr>
        </p:nvSpPr>
        <p:spPr>
          <a:xfrm>
            <a:off x="609600" y="1752600"/>
            <a:ext cx="10972800" cy="3886200"/>
          </a:xfrm>
        </p:spPr>
        <p:txBody>
          <a:bodyPr/>
          <a:lstStyle/>
          <a:p>
            <a:pPr>
              <a:buClr>
                <a:srgbClr val="FF9932"/>
              </a:buClr>
              <a:buSzPct val="90000"/>
              <a:buFont typeface="Wingdings" pitchFamily="2" charset="2"/>
              <a:buChar char="§"/>
            </a:pPr>
            <a:r>
              <a:rPr lang="en-US" sz="2800" dirty="0"/>
              <a:t>Patients with a history of HDP during pregnancy or the postpartum period are at increased risk for: </a:t>
            </a:r>
          </a:p>
          <a:p>
            <a:pPr lvl="1">
              <a:buClr>
                <a:srgbClr val="FF9932"/>
              </a:buClr>
              <a:buSzPct val="90000"/>
              <a:buFont typeface="Wingdings" pitchFamily="2" charset="2"/>
              <a:buChar char="§"/>
            </a:pPr>
            <a:r>
              <a:rPr lang="en-US" sz="2400" b="1" dirty="0"/>
              <a:t>Pulmonary edema</a:t>
            </a:r>
          </a:p>
          <a:p>
            <a:pPr lvl="1">
              <a:buClr>
                <a:srgbClr val="FF9932"/>
              </a:buClr>
              <a:buSzPct val="90000"/>
              <a:buFont typeface="Wingdings" pitchFamily="2" charset="2"/>
              <a:buChar char="§"/>
            </a:pPr>
            <a:r>
              <a:rPr lang="en-US" sz="2400" b="1" dirty="0"/>
              <a:t>Cardiomyopathy</a:t>
            </a:r>
          </a:p>
          <a:p>
            <a:pPr>
              <a:buClr>
                <a:srgbClr val="FF9932"/>
              </a:buClr>
              <a:buSzPct val="90000"/>
              <a:buFont typeface="Wingdings" pitchFamily="2" charset="2"/>
              <a:buChar char="§"/>
            </a:pPr>
            <a:r>
              <a:rPr lang="en-US" sz="2800" dirty="0"/>
              <a:t>Those with low oxygen saturation, shortness of breath, or dyspnea should be evaluated and treated</a:t>
            </a:r>
          </a:p>
          <a:p>
            <a:pPr lvl="1">
              <a:buClr>
                <a:srgbClr val="FF9932"/>
              </a:buClr>
              <a:buSzPct val="90000"/>
              <a:buFont typeface="Wingdings" pitchFamily="2" charset="2"/>
              <a:buChar char="§"/>
            </a:pPr>
            <a:r>
              <a:rPr lang="en-US" sz="2400" dirty="0"/>
              <a:t>BNP, EKG, CXR, cardiac echo, cardiology consultation</a:t>
            </a:r>
          </a:p>
          <a:p>
            <a:pPr>
              <a:buClr>
                <a:srgbClr val="FF9932"/>
              </a:buClr>
              <a:buSzPct val="90000"/>
              <a:buFont typeface="Wingdings" pitchFamily="2" charset="2"/>
              <a:buChar char="§"/>
            </a:pPr>
            <a:r>
              <a:rPr lang="en-US" sz="2800" dirty="0"/>
              <a:t>Patients should be counseled that HDP increases risk of future cardiovascular disease and their primary care provider should be made aware of their pregnancy history</a:t>
            </a:r>
          </a:p>
        </p:txBody>
      </p:sp>
    </p:spTree>
    <p:extLst>
      <p:ext uri="{BB962C8B-B14F-4D97-AF65-F5344CB8AC3E}">
        <p14:creationId xmlns:p14="http://schemas.microsoft.com/office/powerpoint/2010/main" val="2720728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34957-97E1-4845-894B-7CAD9C1B0879}"/>
              </a:ext>
            </a:extLst>
          </p:cNvPr>
          <p:cNvSpPr>
            <a:spLocks noGrp="1"/>
          </p:cNvSpPr>
          <p:nvPr>
            <p:ph type="title"/>
          </p:nvPr>
        </p:nvSpPr>
        <p:spPr>
          <a:xfrm>
            <a:off x="614516" y="653845"/>
            <a:ext cx="10363200" cy="914400"/>
          </a:xfrm>
        </p:spPr>
        <p:txBody>
          <a:bodyPr>
            <a:noAutofit/>
          </a:bodyPr>
          <a:lstStyle/>
          <a:p>
            <a:r>
              <a:rPr lang="en-US" dirty="0"/>
              <a:t>Talking</a:t>
            </a:r>
            <a:r>
              <a:rPr lang="en-US" sz="3200" dirty="0"/>
              <a:t> with Women and their Families About HDP</a:t>
            </a:r>
          </a:p>
        </p:txBody>
      </p:sp>
      <p:sp>
        <p:nvSpPr>
          <p:cNvPr id="6" name="Content Placeholder 5">
            <a:extLst>
              <a:ext uri="{FF2B5EF4-FFF2-40B4-BE49-F238E27FC236}">
                <a16:creationId xmlns:a16="http://schemas.microsoft.com/office/drawing/2014/main" id="{5013D42E-9668-0B4B-9252-97746EB6B92A}"/>
              </a:ext>
            </a:extLst>
          </p:cNvPr>
          <p:cNvSpPr>
            <a:spLocks noGrp="1"/>
          </p:cNvSpPr>
          <p:nvPr>
            <p:ph idx="1"/>
          </p:nvPr>
        </p:nvSpPr>
        <p:spPr>
          <a:xfrm>
            <a:off x="609600" y="1570703"/>
            <a:ext cx="10972800" cy="4419600"/>
          </a:xfrm>
        </p:spPr>
        <p:txBody>
          <a:bodyPr/>
          <a:lstStyle/>
          <a:p>
            <a:pPr marL="0" indent="0">
              <a:spcBef>
                <a:spcPts val="600"/>
              </a:spcBef>
              <a:spcAft>
                <a:spcPts val="600"/>
              </a:spcAft>
              <a:buNone/>
            </a:pPr>
            <a:r>
              <a:rPr lang="en-US" sz="2800" dirty="0"/>
              <a:t>To ensure optimal physical and emotional wellbeing:</a:t>
            </a:r>
          </a:p>
          <a:p>
            <a:pPr lvl="0">
              <a:spcBef>
                <a:spcPts val="600"/>
              </a:spcBef>
              <a:spcAft>
                <a:spcPts val="600"/>
              </a:spcAft>
            </a:pPr>
            <a:r>
              <a:rPr lang="en-US" sz="2400" dirty="0"/>
              <a:t>Educate women </a:t>
            </a:r>
            <a:r>
              <a:rPr lang="en-US" sz="2400" u="sng" dirty="0"/>
              <a:t>and</a:t>
            </a:r>
            <a:r>
              <a:rPr lang="en-US" sz="2400" dirty="0"/>
              <a:t> families about how to identify early warning signs and when to seek medical care</a:t>
            </a:r>
          </a:p>
          <a:p>
            <a:pPr lvl="0">
              <a:spcBef>
                <a:spcPts val="600"/>
              </a:spcBef>
              <a:spcAft>
                <a:spcPts val="600"/>
              </a:spcAft>
            </a:pPr>
            <a:r>
              <a:rPr lang="en-US" sz="2400" dirty="0"/>
              <a:t>Acknowledge the impact of HDP diagnoses on women’s lives and mental health to promote effective communication and education</a:t>
            </a:r>
          </a:p>
          <a:p>
            <a:pPr lvl="0">
              <a:spcBef>
                <a:spcPts val="600"/>
              </a:spcBef>
              <a:spcAft>
                <a:spcPts val="600"/>
              </a:spcAft>
            </a:pPr>
            <a:r>
              <a:rPr lang="en-US" sz="2400" dirty="0"/>
              <a:t>Talk with birthing people </a:t>
            </a:r>
            <a:r>
              <a:rPr lang="en-US" sz="2400" u="sng" dirty="0"/>
              <a:t>and</a:t>
            </a:r>
            <a:r>
              <a:rPr lang="en-US" sz="2400" dirty="0"/>
              <a:t> their support persons in a way that is mindful of a variety of emotional states, education levels, health literacy, cultural practices and languages spoken. </a:t>
            </a:r>
          </a:p>
          <a:p>
            <a:pPr lvl="0">
              <a:spcBef>
                <a:spcPts val="600"/>
              </a:spcBef>
              <a:spcAft>
                <a:spcPts val="600"/>
              </a:spcAft>
            </a:pPr>
            <a:r>
              <a:rPr lang="en-US" sz="2400" dirty="0"/>
              <a:t>Rely on evidence-based communication protocols when sharing information to ensure woman-centered care, promote shared decision-making and embrace the diversity of family structures and cultural practices.</a:t>
            </a:r>
            <a:endParaRPr lang="en-US" sz="2400" baseline="30000" dirty="0"/>
          </a:p>
        </p:txBody>
      </p:sp>
    </p:spTree>
    <p:extLst>
      <p:ext uri="{BB962C8B-B14F-4D97-AF65-F5344CB8AC3E}">
        <p14:creationId xmlns:p14="http://schemas.microsoft.com/office/powerpoint/2010/main" val="3303911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D58F-32B0-7449-B15B-7FA3378646FC}"/>
              </a:ext>
            </a:extLst>
          </p:cNvPr>
          <p:cNvSpPr>
            <a:spLocks noGrp="1"/>
          </p:cNvSpPr>
          <p:nvPr>
            <p:ph type="title"/>
          </p:nvPr>
        </p:nvSpPr>
        <p:spPr>
          <a:xfrm>
            <a:off x="419688" y="588099"/>
            <a:ext cx="7581312" cy="1600200"/>
          </a:xfrm>
        </p:spPr>
        <p:txBody>
          <a:bodyPr>
            <a:normAutofit/>
          </a:bodyPr>
          <a:lstStyle/>
          <a:p>
            <a:r>
              <a:rPr lang="en-US" sz="3600" dirty="0">
                <a:latin typeface="+mj-lt"/>
                <a:ea typeface="Roboto Medium"/>
              </a:rPr>
              <a:t>Prevention: Low-Dose Aspirin (LDA)</a:t>
            </a:r>
          </a:p>
        </p:txBody>
      </p:sp>
      <p:sp>
        <p:nvSpPr>
          <p:cNvPr id="5" name="Content Placeholder 4">
            <a:extLst>
              <a:ext uri="{FF2B5EF4-FFF2-40B4-BE49-F238E27FC236}">
                <a16:creationId xmlns:a16="http://schemas.microsoft.com/office/drawing/2014/main" id="{3DBC87B7-AD10-7946-8372-A69A2386D07F}"/>
              </a:ext>
            </a:extLst>
          </p:cNvPr>
          <p:cNvSpPr>
            <a:spLocks noGrp="1"/>
          </p:cNvSpPr>
          <p:nvPr>
            <p:ph type="body" sz="half" idx="2"/>
          </p:nvPr>
        </p:nvSpPr>
        <p:spPr>
          <a:xfrm>
            <a:off x="419688" y="1422551"/>
            <a:ext cx="7211787" cy="4335343"/>
          </a:xfrm>
        </p:spPr>
        <p:txBody>
          <a:bodyPr>
            <a:normAutofit fontScale="92500" lnSpcReduction="10000"/>
          </a:bodyPr>
          <a:lstStyle/>
          <a:p>
            <a:pPr marL="457200" indent="-457200">
              <a:lnSpc>
                <a:spcPct val="110000"/>
              </a:lnSpc>
              <a:buClr>
                <a:srgbClr val="FF9932"/>
              </a:buClr>
              <a:buSzPct val="100000"/>
              <a:buFont typeface="Wingdings" pitchFamily="2" charset="2"/>
              <a:buChar char="§"/>
            </a:pPr>
            <a:r>
              <a:rPr lang="en-US" dirty="0"/>
              <a:t>Effective mechanism for prevention of preeclampsia in high-risk patients </a:t>
            </a:r>
          </a:p>
          <a:p>
            <a:pPr marL="914400" lvl="1" indent="-457200">
              <a:lnSpc>
                <a:spcPct val="110000"/>
              </a:lnSpc>
              <a:buClr>
                <a:srgbClr val="FF9932"/>
              </a:buClr>
              <a:buSzPct val="100000"/>
              <a:buFont typeface="Wingdings" pitchFamily="2" charset="2"/>
              <a:buChar char="§"/>
            </a:pPr>
            <a:r>
              <a:rPr lang="en-US" sz="2600" dirty="0"/>
              <a:t>Mainly those with a history of preeclampsia</a:t>
            </a:r>
          </a:p>
          <a:p>
            <a:pPr marL="457200" indent="-457200">
              <a:lnSpc>
                <a:spcPct val="110000"/>
              </a:lnSpc>
              <a:buClr>
                <a:srgbClr val="FF9932"/>
              </a:buClr>
              <a:buSzPct val="100000"/>
              <a:buFont typeface="Wingdings" pitchFamily="2" charset="2"/>
              <a:buChar char="§"/>
            </a:pPr>
            <a:r>
              <a:rPr lang="en-US" dirty="0"/>
              <a:t>LDA: anti-inflammatory, anti-angiogenesis, anti-platelet</a:t>
            </a:r>
          </a:p>
          <a:p>
            <a:pPr marL="457200" indent="-457200">
              <a:lnSpc>
                <a:spcPct val="110000"/>
              </a:lnSpc>
              <a:buClr>
                <a:srgbClr val="FF9932"/>
              </a:buClr>
              <a:buSzPct val="100000"/>
              <a:buFont typeface="Wingdings" pitchFamily="2" charset="2"/>
              <a:buChar char="§"/>
            </a:pPr>
            <a:r>
              <a:rPr lang="en-US" dirty="0"/>
              <a:t>81 mg/day prophylaxis recommended for women at high risk of preeclampsia </a:t>
            </a:r>
          </a:p>
          <a:p>
            <a:pPr marL="914400" lvl="1" indent="-457200">
              <a:lnSpc>
                <a:spcPct val="110000"/>
              </a:lnSpc>
              <a:buClr>
                <a:srgbClr val="FF9932"/>
              </a:buClr>
              <a:buSzPct val="100000"/>
              <a:buFont typeface="Wingdings" pitchFamily="2" charset="2"/>
              <a:buChar char="§"/>
            </a:pPr>
            <a:r>
              <a:rPr lang="en-US" sz="2600" dirty="0"/>
              <a:t>Initiated between 12-28 weeks gestation (</a:t>
            </a:r>
            <a:r>
              <a:rPr lang="en-US" sz="2600" i="1" dirty="0"/>
              <a:t>optimally before 16 weeks</a:t>
            </a:r>
            <a:r>
              <a:rPr lang="en-US" sz="2600" dirty="0"/>
              <a:t>)</a:t>
            </a:r>
          </a:p>
          <a:p>
            <a:pPr marL="914400" lvl="1" indent="-457200">
              <a:lnSpc>
                <a:spcPct val="110000"/>
              </a:lnSpc>
              <a:buClr>
                <a:srgbClr val="FF9932"/>
              </a:buClr>
              <a:buSzPct val="100000"/>
              <a:buFont typeface="Wingdings" pitchFamily="2" charset="2"/>
              <a:buChar char="§"/>
            </a:pPr>
            <a:r>
              <a:rPr lang="en-US" sz="2600" dirty="0"/>
              <a:t>Should be continued daily until delivery</a:t>
            </a:r>
          </a:p>
        </p:txBody>
      </p:sp>
      <p:pic>
        <p:nvPicPr>
          <p:cNvPr id="6" name="Picture 5">
            <a:extLst>
              <a:ext uri="{FF2B5EF4-FFF2-40B4-BE49-F238E27FC236}">
                <a16:creationId xmlns:a16="http://schemas.microsoft.com/office/drawing/2014/main" id="{54A67E73-EB7D-A849-9DD6-1C2B715D2FD8}"/>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8001000" y="615808"/>
            <a:ext cx="3209487" cy="5327792"/>
          </a:xfrm>
          <a:prstGeom prst="rect">
            <a:avLst/>
          </a:prstGeom>
          <a:noFill/>
          <a:ln>
            <a:noFill/>
          </a:ln>
        </p:spPr>
      </p:pic>
      <p:sp>
        <p:nvSpPr>
          <p:cNvPr id="3" name="TextBox 2">
            <a:extLst>
              <a:ext uri="{FF2B5EF4-FFF2-40B4-BE49-F238E27FC236}">
                <a16:creationId xmlns:a16="http://schemas.microsoft.com/office/drawing/2014/main" id="{8B5D807F-B828-C044-B554-76AB1AF22AE8}"/>
              </a:ext>
            </a:extLst>
          </p:cNvPr>
          <p:cNvSpPr txBox="1"/>
          <p:nvPr/>
        </p:nvSpPr>
        <p:spPr>
          <a:xfrm>
            <a:off x="762000" y="6019847"/>
            <a:ext cx="4091313" cy="369332"/>
          </a:xfrm>
          <a:prstGeom prst="rect">
            <a:avLst/>
          </a:prstGeom>
          <a:noFill/>
        </p:spPr>
        <p:txBody>
          <a:bodyPr wrap="none" rtlCol="0">
            <a:spAutoFit/>
          </a:bodyPr>
          <a:lstStyle/>
          <a:p>
            <a:r>
              <a:rPr lang="en-US" dirty="0">
                <a:cs typeface="Arial" panose="020B0604020202020204" pitchFamily="34" charset="0"/>
              </a:rPr>
              <a:t>Forthcoming: MARCH OF DIMES TOOLKIT </a:t>
            </a:r>
          </a:p>
        </p:txBody>
      </p:sp>
      <p:sp>
        <p:nvSpPr>
          <p:cNvPr id="4" name="TextBox 3">
            <a:extLst>
              <a:ext uri="{FF2B5EF4-FFF2-40B4-BE49-F238E27FC236}">
                <a16:creationId xmlns:a16="http://schemas.microsoft.com/office/drawing/2014/main" id="{2BD2424A-61FB-8144-87EA-494C81B20603}"/>
              </a:ext>
            </a:extLst>
          </p:cNvPr>
          <p:cNvSpPr txBox="1"/>
          <p:nvPr/>
        </p:nvSpPr>
        <p:spPr>
          <a:xfrm>
            <a:off x="7814393" y="6019847"/>
            <a:ext cx="3582699" cy="646331"/>
          </a:xfrm>
          <a:prstGeom prst="rect">
            <a:avLst/>
          </a:prstGeom>
          <a:noFill/>
        </p:spPr>
        <p:txBody>
          <a:bodyPr wrap="square" lIns="91440" tIns="45720" rIns="91440" bIns="45720" rtlCol="0" anchor="t">
            <a:spAutoFit/>
          </a:bodyPr>
          <a:lstStyle/>
          <a:p>
            <a:pPr algn="ctr"/>
            <a:r>
              <a:rPr lang="en-US" sz="1200" dirty="0">
                <a:cs typeface="Arial"/>
              </a:rPr>
              <a:t>Copyright © 2020 Preeclampsia Foundation. </a:t>
            </a:r>
          </a:p>
          <a:p>
            <a:pPr algn="ctr"/>
            <a:r>
              <a:rPr lang="en-US" sz="1200" dirty="0">
                <a:cs typeface="Arial"/>
              </a:rPr>
              <a:t>All rights reserved. Used with permission.</a:t>
            </a:r>
            <a:br>
              <a:rPr lang="en-US" sz="1200" dirty="0">
                <a:cs typeface="Arial"/>
              </a:rPr>
            </a:br>
            <a:endParaRPr lang="en-US" sz="1200" dirty="0"/>
          </a:p>
        </p:txBody>
      </p:sp>
    </p:spTree>
    <p:extLst>
      <p:ext uri="{BB962C8B-B14F-4D97-AF65-F5344CB8AC3E}">
        <p14:creationId xmlns:p14="http://schemas.microsoft.com/office/powerpoint/2010/main" val="297730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23E4093-291C-5047-8EF0-C6D23F9F9BD9}"/>
              </a:ext>
            </a:extLst>
          </p:cNvPr>
          <p:cNvSpPr txBox="1">
            <a:spLocks/>
          </p:cNvSpPr>
          <p:nvPr/>
        </p:nvSpPr>
        <p:spPr bwMode="auto">
          <a:xfrm>
            <a:off x="409532" y="1916037"/>
            <a:ext cx="5292903" cy="26216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a:lstStyle>
          <a:p>
            <a:pPr marL="285750" indent="-285750">
              <a:buClr>
                <a:srgbClr val="EC6A1F"/>
              </a:buClr>
              <a:buSzPct val="100000"/>
              <a:buFont typeface="System Font Regular"/>
              <a:buChar char="●"/>
            </a:pPr>
            <a:r>
              <a:rPr lang="en-US" sz="2400" kern="0" dirty="0">
                <a:latin typeface="Calibri" panose="020F0502020204030204" pitchFamily="34" charset="0"/>
                <a:ea typeface="ＭＳ Ｐゴシック" pitchFamily="26" charset="-128"/>
              </a:rPr>
              <a:t>Multi-stakeholder collaborative founded in 2006, Celebrating 15 years! </a:t>
            </a:r>
          </a:p>
          <a:p>
            <a:pPr marL="285750" indent="-285750">
              <a:buClr>
                <a:srgbClr val="EC6A1F"/>
              </a:buClr>
              <a:buSzPct val="100000"/>
              <a:buFont typeface="System Font Regular"/>
              <a:buChar char="●"/>
            </a:pPr>
            <a:r>
              <a:rPr lang="en-US" sz="2400" kern="0" dirty="0">
                <a:latin typeface="Calibri" panose="020F0502020204030204" pitchFamily="34" charset="0"/>
                <a:ea typeface="ＭＳ Ｐゴシック" pitchFamily="26" charset="-128"/>
              </a:rPr>
              <a:t>Launched with funding from California Department of Public Health to address rise in maternal mortality </a:t>
            </a:r>
          </a:p>
          <a:p>
            <a:pPr marL="285750" indent="-285750">
              <a:buClr>
                <a:srgbClr val="EC6A1F"/>
              </a:buClr>
              <a:buSzPct val="100000"/>
              <a:buFont typeface="System Font Regular"/>
              <a:buChar char="●"/>
            </a:pPr>
            <a:r>
              <a:rPr lang="en-US" sz="2400" kern="0" dirty="0">
                <a:latin typeface="Calibri" panose="020F0502020204030204" pitchFamily="34" charset="0"/>
                <a:ea typeface="ＭＳ Ｐゴシック" pitchFamily="26" charset="-128"/>
              </a:rPr>
              <a:t>Maternal Mortality Reviews to Action:</a:t>
            </a:r>
          </a:p>
          <a:p>
            <a:pPr marL="685800" lvl="1">
              <a:buClr>
                <a:srgbClr val="EC6A1F"/>
              </a:buClr>
              <a:buSzPct val="100000"/>
              <a:buFont typeface="System Font Regular"/>
              <a:buChar char="●"/>
            </a:pPr>
            <a:r>
              <a:rPr lang="en-US" sz="2000" kern="0" dirty="0">
                <a:latin typeface="Calibri" panose="020F0502020204030204" pitchFamily="34" charset="0"/>
                <a:ea typeface="ＭＳ Ｐゴシック" pitchFamily="26" charset="-128"/>
              </a:rPr>
              <a:t>Quality Improvement Toolkits</a:t>
            </a:r>
          </a:p>
          <a:p>
            <a:pPr marL="685800" lvl="1">
              <a:buClr>
                <a:srgbClr val="EC6A1F"/>
              </a:buClr>
              <a:buSzPct val="100000"/>
              <a:buFont typeface="System Font Regular"/>
              <a:buChar char="●"/>
            </a:pPr>
            <a:r>
              <a:rPr lang="en-US" sz="2000" kern="0" dirty="0">
                <a:latin typeface="Calibri" panose="020F0502020204030204" pitchFamily="34" charset="0"/>
                <a:ea typeface="ＭＳ Ｐゴシック" pitchFamily="26" charset="-128"/>
              </a:rPr>
              <a:t>Large-scale QI Change Collaboratives</a:t>
            </a:r>
          </a:p>
          <a:p>
            <a:pPr marL="685800" lvl="1">
              <a:buClr>
                <a:srgbClr val="EC6A1F"/>
              </a:buClr>
              <a:buSzPct val="100000"/>
              <a:buFont typeface="System Font Regular"/>
              <a:buChar char="●"/>
            </a:pPr>
            <a:r>
              <a:rPr lang="en-US" sz="2000" kern="0" dirty="0">
                <a:latin typeface="Calibri" panose="020F0502020204030204" pitchFamily="34" charset="0"/>
                <a:ea typeface="ＭＳ Ｐゴシック" pitchFamily="26" charset="-128"/>
              </a:rPr>
              <a:t>Partner with everyone</a:t>
            </a:r>
          </a:p>
          <a:p>
            <a:pPr marL="685800" lvl="1">
              <a:buClr>
                <a:srgbClr val="EC6A1F"/>
              </a:buClr>
              <a:buSzPct val="100000"/>
              <a:buFont typeface="System Font Regular"/>
              <a:buChar char="●"/>
            </a:pPr>
            <a:r>
              <a:rPr lang="en-US" sz="2000" kern="0" dirty="0">
                <a:latin typeface="Calibri" panose="020F0502020204030204" pitchFamily="34" charset="0"/>
                <a:ea typeface="ＭＳ Ｐゴシック" pitchFamily="26" charset="-128"/>
              </a:rPr>
              <a:t>Maternal Data Center</a:t>
            </a:r>
          </a:p>
          <a:p>
            <a:pPr marL="285750" indent="-285750">
              <a:buClr>
                <a:srgbClr val="EC6A1F"/>
              </a:buClr>
              <a:buSzPct val="100000"/>
              <a:buFont typeface="System Font Regular"/>
              <a:buChar char="●"/>
            </a:pPr>
            <a:endParaRPr lang="en-US" sz="2400" kern="0" dirty="0">
              <a:latin typeface="Calibri" panose="020F0502020204030204" pitchFamily="34" charset="0"/>
              <a:ea typeface="ＭＳ Ｐゴシック" pitchFamily="26" charset="-128"/>
            </a:endParaRPr>
          </a:p>
          <a:p>
            <a:pPr marL="285750" indent="-285750">
              <a:buClr>
                <a:srgbClr val="EC6A1F"/>
              </a:buClr>
              <a:buSzPct val="100000"/>
              <a:buFont typeface="System Font Regular"/>
              <a:buChar char="●"/>
            </a:pPr>
            <a:endParaRPr lang="en-US" sz="2400" kern="0" dirty="0"/>
          </a:p>
        </p:txBody>
      </p:sp>
      <p:sp>
        <p:nvSpPr>
          <p:cNvPr id="12" name="Title 1">
            <a:extLst>
              <a:ext uri="{FF2B5EF4-FFF2-40B4-BE49-F238E27FC236}">
                <a16:creationId xmlns:a16="http://schemas.microsoft.com/office/drawing/2014/main" id="{CA6181E1-80FE-7044-9714-2982AA4348B5}"/>
              </a:ext>
            </a:extLst>
          </p:cNvPr>
          <p:cNvSpPr txBox="1">
            <a:spLocks/>
          </p:cNvSpPr>
          <p:nvPr/>
        </p:nvSpPr>
        <p:spPr>
          <a:xfrm>
            <a:off x="374730" y="657663"/>
            <a:ext cx="5116530" cy="914400"/>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36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a:lstStyle>
          <a:p>
            <a:pPr algn="ctr"/>
            <a:r>
              <a:rPr lang="en-US" sz="3200" kern="0" dirty="0"/>
              <a:t>California Maternal </a:t>
            </a:r>
            <a:br>
              <a:rPr lang="en-US" sz="3200" kern="0" dirty="0"/>
            </a:br>
            <a:r>
              <a:rPr lang="en-US" sz="3200" kern="0" dirty="0">
                <a:solidFill>
                  <a:srgbClr val="EC6A1F"/>
                </a:solidFill>
              </a:rPr>
              <a:t>Q</a:t>
            </a:r>
            <a:r>
              <a:rPr lang="en-US" sz="3200" kern="0" dirty="0">
                <a:solidFill>
                  <a:schemeClr val="tx2"/>
                </a:solidFill>
              </a:rPr>
              <a:t>uality</a:t>
            </a:r>
            <a:r>
              <a:rPr lang="en-US" sz="3200" kern="0" dirty="0"/>
              <a:t> Care Collaborative</a:t>
            </a:r>
          </a:p>
        </p:txBody>
      </p:sp>
      <p:sp>
        <p:nvSpPr>
          <p:cNvPr id="13" name="Rectangle 12">
            <a:extLst>
              <a:ext uri="{FF2B5EF4-FFF2-40B4-BE49-F238E27FC236}">
                <a16:creationId xmlns:a16="http://schemas.microsoft.com/office/drawing/2014/main" id="{5CE06299-0964-0349-89C3-40A7C8EA7C80}"/>
              </a:ext>
            </a:extLst>
          </p:cNvPr>
          <p:cNvSpPr/>
          <p:nvPr/>
        </p:nvSpPr>
        <p:spPr>
          <a:xfrm>
            <a:off x="0" y="6027357"/>
            <a:ext cx="6097837" cy="661720"/>
          </a:xfrm>
          <a:prstGeom prst="rect">
            <a:avLst/>
          </a:prstGeom>
        </p:spPr>
        <p:txBody>
          <a:bodyPr wrap="square" lIns="45720" tIns="22860" rIns="45720" bIns="22860" anchor="t">
            <a:spAutoFit/>
          </a:bodyPr>
          <a:lstStyle/>
          <a:p>
            <a:r>
              <a:rPr lang="en-US" sz="2000" dirty="0"/>
              <a:t>CM</a:t>
            </a:r>
            <a:r>
              <a:rPr lang="en-US" sz="2000" dirty="0">
                <a:solidFill>
                  <a:srgbClr val="EC6A1F"/>
                </a:solidFill>
              </a:rPr>
              <a:t>Q</a:t>
            </a:r>
            <a:r>
              <a:rPr lang="en-US" sz="2000" dirty="0"/>
              <a:t>CC Mission: End preventable morbidity, mortality and racial disparities in maternity care</a:t>
            </a:r>
          </a:p>
        </p:txBody>
      </p:sp>
      <p:pic>
        <p:nvPicPr>
          <p:cNvPr id="19" name="Picture 18">
            <a:extLst>
              <a:ext uri="{FF2B5EF4-FFF2-40B4-BE49-F238E27FC236}">
                <a16:creationId xmlns:a16="http://schemas.microsoft.com/office/drawing/2014/main" id="{D4BDC3C1-016D-904E-8B4D-B6A005B908A4}"/>
              </a:ext>
            </a:extLst>
          </p:cNvPr>
          <p:cNvPicPr>
            <a:picLocks noChangeAspect="1"/>
          </p:cNvPicPr>
          <p:nvPr/>
        </p:nvPicPr>
        <p:blipFill>
          <a:blip r:embed="rId3"/>
          <a:stretch>
            <a:fillRect/>
          </a:stretch>
        </p:blipFill>
        <p:spPr>
          <a:xfrm>
            <a:off x="6047555" y="2063579"/>
            <a:ext cx="6000282" cy="3638721"/>
          </a:xfrm>
          <a:prstGeom prst="rect">
            <a:avLst/>
          </a:prstGeom>
        </p:spPr>
      </p:pic>
      <p:sp>
        <p:nvSpPr>
          <p:cNvPr id="20" name="Rectangle 19">
            <a:extLst>
              <a:ext uri="{FF2B5EF4-FFF2-40B4-BE49-F238E27FC236}">
                <a16:creationId xmlns:a16="http://schemas.microsoft.com/office/drawing/2014/main" id="{EBE17FFC-A4E1-F04E-9913-BF0D9086C62B}"/>
              </a:ext>
            </a:extLst>
          </p:cNvPr>
          <p:cNvSpPr/>
          <p:nvPr/>
        </p:nvSpPr>
        <p:spPr>
          <a:xfrm>
            <a:off x="6947182" y="5892556"/>
            <a:ext cx="4804094" cy="600164"/>
          </a:xfrm>
          <a:prstGeom prst="rect">
            <a:avLst/>
          </a:prstGeom>
        </p:spPr>
        <p:txBody>
          <a:bodyPr wrap="square">
            <a:spAutoFit/>
          </a:bodyPr>
          <a:lstStyle/>
          <a:p>
            <a:pPr algn="l"/>
            <a:r>
              <a:rPr lang="en-US" sz="1100" i="1" dirty="0"/>
              <a:t>CA-PMSS Surveillance Report: Pregnancy-Related Deaths in California, 2008-2016. </a:t>
            </a:r>
            <a:r>
              <a:rPr lang="en-US" sz="1100" dirty="0"/>
              <a:t>Sacramento: California Department of Public Health, Maternal, Child and Adolescent Health Division. 2021. </a:t>
            </a:r>
          </a:p>
        </p:txBody>
      </p:sp>
      <p:sp>
        <p:nvSpPr>
          <p:cNvPr id="21" name="Title 1">
            <a:extLst>
              <a:ext uri="{FF2B5EF4-FFF2-40B4-BE49-F238E27FC236}">
                <a16:creationId xmlns:a16="http://schemas.microsoft.com/office/drawing/2014/main" id="{16C6B712-BB96-5348-9668-95F3CCDEA14F}"/>
              </a:ext>
            </a:extLst>
          </p:cNvPr>
          <p:cNvSpPr>
            <a:spLocks noGrp="1"/>
          </p:cNvSpPr>
          <p:nvPr>
            <p:ph type="title"/>
          </p:nvPr>
        </p:nvSpPr>
        <p:spPr>
          <a:xfrm>
            <a:off x="6521948" y="1200638"/>
            <a:ext cx="5422917" cy="998865"/>
          </a:xfrm>
        </p:spPr>
        <p:txBody>
          <a:bodyPr>
            <a:normAutofit/>
          </a:bodyPr>
          <a:lstStyle/>
          <a:p>
            <a:pPr algn="ctr"/>
            <a:r>
              <a:rPr lang="en-US" sz="2000" dirty="0">
                <a:ea typeface="Roboto Medium"/>
              </a:rPr>
              <a:t>Maternal Mortality Ratio in U.S. and California, 1999-2016</a:t>
            </a:r>
          </a:p>
        </p:txBody>
      </p:sp>
    </p:spTree>
    <p:extLst>
      <p:ext uri="{BB962C8B-B14F-4D97-AF65-F5344CB8AC3E}">
        <p14:creationId xmlns:p14="http://schemas.microsoft.com/office/powerpoint/2010/main" val="2147166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808977-34FC-C144-AD11-576F9BE90E66}"/>
              </a:ext>
            </a:extLst>
          </p:cNvPr>
          <p:cNvSpPr txBox="1"/>
          <p:nvPr/>
        </p:nvSpPr>
        <p:spPr>
          <a:xfrm>
            <a:off x="605786" y="1829279"/>
            <a:ext cx="4347556" cy="2616101"/>
          </a:xfrm>
          <a:prstGeom prst="rect">
            <a:avLst/>
          </a:prstGeom>
          <a:noFill/>
        </p:spPr>
        <p:txBody>
          <a:bodyPr wrap="square" rtlCol="0">
            <a:spAutoFit/>
          </a:bodyPr>
          <a:lstStyle/>
          <a:p>
            <a:pPr>
              <a:spcBef>
                <a:spcPts val="600"/>
              </a:spcBef>
              <a:spcAft>
                <a:spcPts val="600"/>
              </a:spcAft>
            </a:pPr>
            <a:r>
              <a:rPr lang="en-US" sz="2400" dirty="0"/>
              <a:t>U.S. Preventative Services Task Force (USPSTF) </a:t>
            </a:r>
          </a:p>
          <a:p>
            <a:pPr algn="l">
              <a:spcBef>
                <a:spcPts val="600"/>
              </a:spcBef>
              <a:spcAft>
                <a:spcPts val="600"/>
              </a:spcAft>
            </a:pPr>
            <a:endParaRPr lang="en-US" sz="2400" dirty="0"/>
          </a:p>
          <a:p>
            <a:pPr>
              <a:spcBef>
                <a:spcPts val="600"/>
              </a:spcBef>
              <a:spcAft>
                <a:spcPts val="600"/>
              </a:spcAft>
            </a:pPr>
            <a:r>
              <a:rPr lang="en-US" sz="2400" dirty="0"/>
              <a:t>Clinical Risk Assessment for Preeclampsia and Low-dose Aspirin Administration </a:t>
            </a:r>
          </a:p>
        </p:txBody>
      </p:sp>
      <p:sp>
        <p:nvSpPr>
          <p:cNvPr id="5" name="Rectangle 4">
            <a:extLst>
              <a:ext uri="{FF2B5EF4-FFF2-40B4-BE49-F238E27FC236}">
                <a16:creationId xmlns:a16="http://schemas.microsoft.com/office/drawing/2014/main" id="{2D529855-9204-C94B-A20F-C8E762C17ADF}"/>
              </a:ext>
            </a:extLst>
          </p:cNvPr>
          <p:cNvSpPr/>
          <p:nvPr/>
        </p:nvSpPr>
        <p:spPr>
          <a:xfrm>
            <a:off x="674539" y="4468389"/>
            <a:ext cx="4210050" cy="2215991"/>
          </a:xfrm>
          <a:prstGeom prst="rect">
            <a:avLst/>
          </a:prstGeom>
        </p:spPr>
        <p:txBody>
          <a:bodyPr wrap="square">
            <a:spAutoFit/>
          </a:bodyPr>
          <a:lstStyle/>
          <a:p>
            <a:br>
              <a:rPr lang="en-US" dirty="0"/>
            </a:br>
            <a:endParaRPr lang="en-US" dirty="0"/>
          </a:p>
          <a:p>
            <a:br>
              <a:rPr lang="en-US" dirty="0"/>
            </a:br>
            <a:endParaRPr lang="en-US" sz="1400" dirty="0"/>
          </a:p>
          <a:p>
            <a:r>
              <a:rPr lang="en-US" sz="1400" dirty="0"/>
              <a:t> US Preventive Services Task Force. Aspirin Use to Prevent Preeclampsia and Related Morbidity and Mortality: US Preventive Services Task Force Recommendation Statement. JAMA. 2021;326(12):1186–1191.</a:t>
            </a:r>
          </a:p>
        </p:txBody>
      </p:sp>
      <p:sp>
        <p:nvSpPr>
          <p:cNvPr id="3" name="TextBox 2">
            <a:extLst>
              <a:ext uri="{FF2B5EF4-FFF2-40B4-BE49-F238E27FC236}">
                <a16:creationId xmlns:a16="http://schemas.microsoft.com/office/drawing/2014/main" id="{F4B14C11-C0DD-2E45-9E0A-BE75241BA1A7}"/>
              </a:ext>
            </a:extLst>
          </p:cNvPr>
          <p:cNvSpPr txBox="1"/>
          <p:nvPr/>
        </p:nvSpPr>
        <p:spPr>
          <a:xfrm>
            <a:off x="278916" y="761999"/>
            <a:ext cx="5001296" cy="1015663"/>
          </a:xfrm>
          <a:prstGeom prst="rect">
            <a:avLst/>
          </a:prstGeom>
          <a:noFill/>
        </p:spPr>
        <p:txBody>
          <a:bodyPr wrap="square" rtlCol="0">
            <a:spAutoFit/>
          </a:bodyPr>
          <a:lstStyle/>
          <a:p>
            <a:r>
              <a:rPr lang="en-US" sz="3000" dirty="0"/>
              <a:t>Risk Reduction  for Future Pregnancies</a:t>
            </a:r>
          </a:p>
        </p:txBody>
      </p:sp>
      <p:pic>
        <p:nvPicPr>
          <p:cNvPr id="7" name="Picture 6">
            <a:extLst>
              <a:ext uri="{FF2B5EF4-FFF2-40B4-BE49-F238E27FC236}">
                <a16:creationId xmlns:a16="http://schemas.microsoft.com/office/drawing/2014/main" id="{2ADEBDDC-F5CD-6E44-997B-45B1EC1A4C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6852" y="523571"/>
            <a:ext cx="5357730" cy="6334429"/>
          </a:xfrm>
          <a:prstGeom prst="rect">
            <a:avLst/>
          </a:prstGeom>
        </p:spPr>
      </p:pic>
    </p:spTree>
    <p:extLst>
      <p:ext uri="{BB962C8B-B14F-4D97-AF65-F5344CB8AC3E}">
        <p14:creationId xmlns:p14="http://schemas.microsoft.com/office/powerpoint/2010/main" val="35316496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person, indoor, table, person&#10;&#10;Description automatically generated">
            <a:extLst>
              <a:ext uri="{FF2B5EF4-FFF2-40B4-BE49-F238E27FC236}">
                <a16:creationId xmlns:a16="http://schemas.microsoft.com/office/drawing/2014/main" id="{7E351F9E-1104-4744-B577-FDA00C285B2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362271" y="533400"/>
            <a:ext cx="6606088" cy="2774731"/>
          </a:xfrm>
        </p:spPr>
      </p:pic>
      <p:sp>
        <p:nvSpPr>
          <p:cNvPr id="4" name="Title 3">
            <a:extLst>
              <a:ext uri="{FF2B5EF4-FFF2-40B4-BE49-F238E27FC236}">
                <a16:creationId xmlns:a16="http://schemas.microsoft.com/office/drawing/2014/main" id="{739DB072-FA58-F549-90CF-C71F8C338030}"/>
              </a:ext>
            </a:extLst>
          </p:cNvPr>
          <p:cNvSpPr>
            <a:spLocks noGrp="1"/>
          </p:cNvSpPr>
          <p:nvPr>
            <p:ph type="title"/>
          </p:nvPr>
        </p:nvSpPr>
        <p:spPr/>
        <p:txBody>
          <a:bodyPr>
            <a:normAutofit/>
          </a:bodyPr>
          <a:lstStyle/>
          <a:p>
            <a:r>
              <a:rPr lang="en-US" sz="4400" dirty="0">
                <a:latin typeface="+mj-lt"/>
              </a:rPr>
              <a:t>Reporting</a:t>
            </a:r>
          </a:p>
        </p:txBody>
      </p:sp>
      <p:sp>
        <p:nvSpPr>
          <p:cNvPr id="5" name="Text Placeholder 4">
            <a:extLst>
              <a:ext uri="{FF2B5EF4-FFF2-40B4-BE49-F238E27FC236}">
                <a16:creationId xmlns:a16="http://schemas.microsoft.com/office/drawing/2014/main" id="{F7C47F65-80DF-414E-95E5-B2C70D929D1C}"/>
              </a:ext>
            </a:extLst>
          </p:cNvPr>
          <p:cNvSpPr>
            <a:spLocks noGrp="1"/>
          </p:cNvSpPr>
          <p:nvPr>
            <p:ph idx="4294967295"/>
          </p:nvPr>
        </p:nvSpPr>
        <p:spPr>
          <a:xfrm>
            <a:off x="7022565" y="1550213"/>
            <a:ext cx="4911300" cy="4193628"/>
          </a:xfrm>
        </p:spPr>
        <p:txBody>
          <a:bodyPr/>
          <a:lstStyle/>
          <a:p>
            <a:pPr>
              <a:buClr>
                <a:srgbClr val="FF9932"/>
              </a:buClr>
              <a:buSzPct val="70000"/>
              <a:buFont typeface="Webdings" panose="05030102010509060703" pitchFamily="18" charset="2"/>
              <a:buChar char="4"/>
            </a:pPr>
            <a:r>
              <a:rPr lang="en-US" sz="3600" dirty="0"/>
              <a:t>Debriefs &amp; Case Reviews</a:t>
            </a:r>
          </a:p>
          <a:p>
            <a:pPr>
              <a:buClr>
                <a:srgbClr val="FF9932"/>
              </a:buClr>
              <a:buSzPct val="70000"/>
              <a:buFont typeface="Webdings" panose="05030102010509060703" pitchFamily="18" charset="2"/>
              <a:buChar char="4"/>
            </a:pPr>
            <a:r>
              <a:rPr lang="en-US" sz="3600" dirty="0"/>
              <a:t>Process Measures</a:t>
            </a:r>
          </a:p>
          <a:p>
            <a:pPr>
              <a:buClr>
                <a:srgbClr val="FF9932"/>
              </a:buClr>
              <a:buSzPct val="70000"/>
              <a:buFont typeface="Webdings" panose="05030102010509060703" pitchFamily="18" charset="2"/>
              <a:buChar char="4"/>
            </a:pPr>
            <a:r>
              <a:rPr lang="en-US" sz="3600" dirty="0"/>
              <a:t>Outcome Measures</a:t>
            </a:r>
          </a:p>
        </p:txBody>
      </p:sp>
    </p:spTree>
    <p:extLst>
      <p:ext uri="{BB962C8B-B14F-4D97-AF65-F5344CB8AC3E}">
        <p14:creationId xmlns:p14="http://schemas.microsoft.com/office/powerpoint/2010/main" val="2783997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D6A981-DEAD-4C5D-AAF3-1374E0E9311B}"/>
              </a:ext>
            </a:extLst>
          </p:cNvPr>
          <p:cNvSpPr txBox="1"/>
          <p:nvPr/>
        </p:nvSpPr>
        <p:spPr>
          <a:xfrm>
            <a:off x="516367" y="1253400"/>
            <a:ext cx="11229318" cy="120032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Arial"/>
              </a:rPr>
              <a:t>Debriefs and multidisciplinary reviews are foundational learning about improvement activities for creating a highly-reliable clinical team and maintaining a culture of safety</a:t>
            </a:r>
            <a:endParaRPr lang="en-US" sz="2400" dirty="0"/>
          </a:p>
        </p:txBody>
      </p:sp>
      <p:sp>
        <p:nvSpPr>
          <p:cNvPr id="4" name="Title 3">
            <a:extLst>
              <a:ext uri="{FF2B5EF4-FFF2-40B4-BE49-F238E27FC236}">
                <a16:creationId xmlns:a16="http://schemas.microsoft.com/office/drawing/2014/main" id="{C454563F-3798-5344-9F8F-EAC29AA024A3}"/>
              </a:ext>
            </a:extLst>
          </p:cNvPr>
          <p:cNvSpPr>
            <a:spLocks noGrp="1"/>
          </p:cNvSpPr>
          <p:nvPr>
            <p:ph type="title"/>
          </p:nvPr>
        </p:nvSpPr>
        <p:spPr>
          <a:xfrm>
            <a:off x="516367" y="450818"/>
            <a:ext cx="10363200" cy="914400"/>
          </a:xfrm>
        </p:spPr>
        <p:txBody>
          <a:bodyPr>
            <a:normAutofit/>
          </a:bodyPr>
          <a:lstStyle/>
          <a:p>
            <a:r>
              <a:rPr lang="en-US" dirty="0">
                <a:ea typeface="Roboto Medium"/>
              </a:rPr>
              <a:t>Debriefs and Case Reviews</a:t>
            </a:r>
          </a:p>
        </p:txBody>
      </p:sp>
      <p:sp>
        <p:nvSpPr>
          <p:cNvPr id="7" name="Text Placeholder 6">
            <a:extLst>
              <a:ext uri="{FF2B5EF4-FFF2-40B4-BE49-F238E27FC236}">
                <a16:creationId xmlns:a16="http://schemas.microsoft.com/office/drawing/2014/main" id="{A2773C8C-B5F1-484B-AD19-47AD5E88BD57}"/>
              </a:ext>
            </a:extLst>
          </p:cNvPr>
          <p:cNvSpPr>
            <a:spLocks noGrp="1"/>
          </p:cNvSpPr>
          <p:nvPr>
            <p:ph type="body" idx="4294967295"/>
          </p:nvPr>
        </p:nvSpPr>
        <p:spPr>
          <a:xfrm>
            <a:off x="516367" y="2650594"/>
            <a:ext cx="5181173" cy="2449932"/>
          </a:xfrm>
        </p:spPr>
        <p:txBody>
          <a:bodyPr>
            <a:normAutofit fontScale="92500" lnSpcReduction="20000"/>
          </a:bodyPr>
          <a:lstStyle/>
          <a:p>
            <a:pPr marL="0" indent="0">
              <a:buNone/>
            </a:pPr>
            <a:r>
              <a:rPr lang="en-US" sz="3000" dirty="0"/>
              <a:t>Debrief</a:t>
            </a:r>
          </a:p>
          <a:p>
            <a:pPr marL="457200" lvl="1" indent="-457200">
              <a:lnSpc>
                <a:spcPct val="110000"/>
              </a:lnSpc>
              <a:spcBef>
                <a:spcPts val="600"/>
              </a:spcBef>
              <a:spcAft>
                <a:spcPts val="600"/>
              </a:spcAft>
              <a:buClr>
                <a:srgbClr val="FF9932"/>
              </a:buClr>
              <a:buSzPct val="90000"/>
              <a:buFont typeface="Wingdings" pitchFamily="2" charset="2"/>
              <a:buChar char="§"/>
            </a:pPr>
            <a:r>
              <a:rPr lang="en-US" sz="2600" dirty="0">
                <a:latin typeface="+mj-lt"/>
                <a:cs typeface="Arial"/>
              </a:rPr>
              <a:t>Allows the team to reflect on performance and problem-solve in real time</a:t>
            </a:r>
            <a:endParaRPr lang="en-US" sz="2600" dirty="0">
              <a:latin typeface="+mj-lt"/>
              <a:ea typeface="+mn-lt"/>
              <a:cs typeface="+mn-lt"/>
            </a:endParaRPr>
          </a:p>
          <a:p>
            <a:pPr marL="457200" lvl="1" indent="-457200">
              <a:lnSpc>
                <a:spcPct val="110000"/>
              </a:lnSpc>
              <a:spcBef>
                <a:spcPts val="600"/>
              </a:spcBef>
              <a:spcAft>
                <a:spcPts val="600"/>
              </a:spcAft>
              <a:buClr>
                <a:srgbClr val="FF9932"/>
              </a:buClr>
              <a:buSzPct val="90000"/>
              <a:buFont typeface="Wingdings" pitchFamily="2" charset="2"/>
              <a:buChar char="§"/>
            </a:pPr>
            <a:r>
              <a:rPr lang="en-US" sz="2600" dirty="0">
                <a:latin typeface="+mj-lt"/>
                <a:cs typeface="Arial"/>
              </a:rPr>
              <a:t>Should become a routine part of activities on the unit </a:t>
            </a:r>
            <a:endParaRPr lang="en-US" sz="2600" dirty="0">
              <a:latin typeface="+mj-lt"/>
              <a:cs typeface="Calibri"/>
            </a:endParaRPr>
          </a:p>
        </p:txBody>
      </p:sp>
      <p:sp>
        <p:nvSpPr>
          <p:cNvPr id="8" name="Text Placeholder 7">
            <a:extLst>
              <a:ext uri="{FF2B5EF4-FFF2-40B4-BE49-F238E27FC236}">
                <a16:creationId xmlns:a16="http://schemas.microsoft.com/office/drawing/2014/main" id="{9D59BE92-DBEB-4533-A2C1-1BF36DE0A622}"/>
              </a:ext>
            </a:extLst>
          </p:cNvPr>
          <p:cNvSpPr>
            <a:spLocks noGrp="1"/>
          </p:cNvSpPr>
          <p:nvPr>
            <p:ph type="body" sz="quarter" idx="4294967295"/>
          </p:nvPr>
        </p:nvSpPr>
        <p:spPr>
          <a:xfrm>
            <a:off x="6001378" y="2650594"/>
            <a:ext cx="5183187" cy="2988206"/>
          </a:xfrm>
        </p:spPr>
        <p:txBody>
          <a:bodyPr>
            <a:normAutofit fontScale="62500" lnSpcReduction="20000"/>
          </a:bodyPr>
          <a:lstStyle/>
          <a:p>
            <a:pPr marL="0" indent="0">
              <a:buNone/>
            </a:pPr>
            <a:r>
              <a:rPr lang="en-US" sz="4500" dirty="0"/>
              <a:t>Case Review</a:t>
            </a:r>
          </a:p>
          <a:p>
            <a:pPr marL="576263" lvl="2" indent="-457200">
              <a:lnSpc>
                <a:spcPct val="120000"/>
              </a:lnSpc>
              <a:spcBef>
                <a:spcPts val="600"/>
              </a:spcBef>
              <a:spcAft>
                <a:spcPts val="600"/>
              </a:spcAft>
              <a:buClr>
                <a:srgbClr val="FF9932"/>
              </a:buClr>
              <a:buSzPct val="90000"/>
              <a:buFont typeface="Wingdings" pitchFamily="2" charset="2"/>
              <a:buChar char="§"/>
            </a:pPr>
            <a:r>
              <a:rPr lang="en-US" sz="3800" dirty="0">
                <a:latin typeface="+mj-lt"/>
              </a:rPr>
              <a:t>Thorough and structured evaluation of patient care </a:t>
            </a:r>
          </a:p>
          <a:p>
            <a:pPr marL="576263" lvl="2" indent="-457200">
              <a:lnSpc>
                <a:spcPct val="120000"/>
              </a:lnSpc>
              <a:spcBef>
                <a:spcPts val="600"/>
              </a:spcBef>
              <a:spcAft>
                <a:spcPts val="600"/>
              </a:spcAft>
              <a:buClr>
                <a:srgbClr val="FF9932"/>
              </a:buClr>
              <a:buSzPct val="90000"/>
              <a:buFont typeface="Wingdings" pitchFamily="2" charset="2"/>
              <a:buChar char="§"/>
            </a:pPr>
            <a:r>
              <a:rPr lang="en-US" sz="3800" dirty="0">
                <a:latin typeface="+mj-lt"/>
              </a:rPr>
              <a:t>Identified deficits are used to inform and guide system-level improvements to prevent similar morbidities in the future</a:t>
            </a:r>
          </a:p>
        </p:txBody>
      </p:sp>
      <p:sp>
        <p:nvSpPr>
          <p:cNvPr id="3" name="TextBox 2">
            <a:extLst>
              <a:ext uri="{FF2B5EF4-FFF2-40B4-BE49-F238E27FC236}">
                <a16:creationId xmlns:a16="http://schemas.microsoft.com/office/drawing/2014/main" id="{49A607CB-3EC5-40BA-BB42-05F13C08AF38}"/>
              </a:ext>
            </a:extLst>
          </p:cNvPr>
          <p:cNvSpPr txBox="1"/>
          <p:nvPr/>
        </p:nvSpPr>
        <p:spPr>
          <a:xfrm>
            <a:off x="257070" y="5576185"/>
            <a:ext cx="114886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Arial"/>
              </a:rPr>
              <a:t>A multi-faceted communication plan is needed to share meaningful learnings and subsequent process improvement work to the clinical team</a:t>
            </a:r>
            <a:endParaRPr lang="en-US" sz="2400" dirty="0">
              <a:cs typeface="Calibri" panose="020F0502020204030204"/>
            </a:endParaRPr>
          </a:p>
        </p:txBody>
      </p:sp>
    </p:spTree>
    <p:extLst>
      <p:ext uri="{BB962C8B-B14F-4D97-AF65-F5344CB8AC3E}">
        <p14:creationId xmlns:p14="http://schemas.microsoft.com/office/powerpoint/2010/main" val="3641507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A7CA-47E0-5F46-BEB3-3652D3D34136}"/>
              </a:ext>
            </a:extLst>
          </p:cNvPr>
          <p:cNvSpPr>
            <a:spLocks noGrp="1"/>
          </p:cNvSpPr>
          <p:nvPr>
            <p:ph type="title"/>
          </p:nvPr>
        </p:nvSpPr>
        <p:spPr>
          <a:xfrm>
            <a:off x="609600" y="604576"/>
            <a:ext cx="10363200" cy="914400"/>
          </a:xfrm>
        </p:spPr>
        <p:txBody>
          <a:bodyPr>
            <a:normAutofit/>
          </a:bodyPr>
          <a:lstStyle/>
          <a:p>
            <a:r>
              <a:rPr lang="en-US" dirty="0">
                <a:ea typeface="Roboto Medium"/>
              </a:rPr>
              <a:t>Process Measures and Outcome Measures</a:t>
            </a:r>
          </a:p>
        </p:txBody>
      </p:sp>
      <p:sp>
        <p:nvSpPr>
          <p:cNvPr id="3" name="Content Placeholder 2">
            <a:extLst>
              <a:ext uri="{FF2B5EF4-FFF2-40B4-BE49-F238E27FC236}">
                <a16:creationId xmlns:a16="http://schemas.microsoft.com/office/drawing/2014/main" id="{60A3906F-57D7-CA4A-BF82-EB47530A3774}"/>
              </a:ext>
            </a:extLst>
          </p:cNvPr>
          <p:cNvSpPr>
            <a:spLocks noGrp="1"/>
          </p:cNvSpPr>
          <p:nvPr>
            <p:ph idx="1"/>
          </p:nvPr>
        </p:nvSpPr>
        <p:spPr>
          <a:xfrm>
            <a:off x="609600" y="1524000"/>
            <a:ext cx="10668000" cy="5060447"/>
          </a:xfrm>
        </p:spPr>
        <p:txBody>
          <a:bodyPr/>
          <a:lstStyle/>
          <a:p>
            <a:pPr>
              <a:spcBef>
                <a:spcPts val="600"/>
              </a:spcBef>
              <a:spcAft>
                <a:spcPts val="600"/>
              </a:spcAft>
              <a:buClr>
                <a:srgbClr val="FF9932"/>
              </a:buClr>
              <a:buSzPct val="90000"/>
              <a:buFont typeface="Wingdings" pitchFamily="2" charset="2"/>
              <a:buChar char="§"/>
            </a:pPr>
            <a:r>
              <a:rPr lang="en-US" sz="2800" b="1" dirty="0"/>
              <a:t>Timely Treatment of Hypertension – strongly recommended</a:t>
            </a:r>
          </a:p>
          <a:p>
            <a:pPr lvl="1">
              <a:spcBef>
                <a:spcPts val="600"/>
              </a:spcBef>
              <a:spcAft>
                <a:spcPts val="600"/>
              </a:spcAft>
              <a:buClr>
                <a:srgbClr val="FF9932"/>
              </a:buClr>
              <a:buSzPct val="90000"/>
              <a:buFont typeface="Wingdings" pitchFamily="2" charset="2"/>
              <a:buChar char="§"/>
            </a:pPr>
            <a:r>
              <a:rPr lang="en-US" sz="2400" b="1" i="1" dirty="0"/>
              <a:t>Most important action to reduce severe maternal mortality and morbidity from hypertensive disorders of pregnancy is the rapid timely treatment of severe hypertension </a:t>
            </a:r>
          </a:p>
          <a:p>
            <a:pPr>
              <a:spcBef>
                <a:spcPts val="600"/>
              </a:spcBef>
              <a:spcAft>
                <a:spcPts val="600"/>
              </a:spcAft>
              <a:buClr>
                <a:srgbClr val="FF9932"/>
              </a:buClr>
              <a:buSzPct val="90000"/>
              <a:buFont typeface="Wingdings" pitchFamily="2" charset="2"/>
              <a:buChar char="§"/>
            </a:pPr>
            <a:r>
              <a:rPr lang="en-US" sz="2800" dirty="0"/>
              <a:t>Severe Maternal Morbidity (SMM)</a:t>
            </a:r>
          </a:p>
          <a:p>
            <a:pPr lvl="1">
              <a:spcBef>
                <a:spcPts val="600"/>
              </a:spcBef>
              <a:spcAft>
                <a:spcPts val="600"/>
              </a:spcAft>
              <a:buClr>
                <a:srgbClr val="FF9932"/>
              </a:buClr>
              <a:buSzPct val="90000"/>
              <a:buFont typeface="Wingdings" pitchFamily="2" charset="2"/>
              <a:buChar char="§"/>
            </a:pPr>
            <a:r>
              <a:rPr lang="en-US" sz="2400" dirty="0"/>
              <a:t>At a minimum, serves as an indicator for multidisciplinary case review</a:t>
            </a:r>
          </a:p>
          <a:p>
            <a:pPr lvl="1">
              <a:spcBef>
                <a:spcPts val="600"/>
              </a:spcBef>
              <a:spcAft>
                <a:spcPts val="600"/>
              </a:spcAft>
              <a:buClr>
                <a:srgbClr val="FF9932"/>
              </a:buClr>
              <a:buSzPct val="90000"/>
              <a:buFont typeface="Wingdings" pitchFamily="2" charset="2"/>
              <a:buChar char="§"/>
            </a:pPr>
            <a:r>
              <a:rPr lang="en-US" sz="2400" dirty="0"/>
              <a:t>The AIM Program and CMQCC are using the CDC metric to track the rate of SMM complications in women with HDP (with and without transfusions) </a:t>
            </a:r>
          </a:p>
        </p:txBody>
      </p:sp>
    </p:spTree>
    <p:extLst>
      <p:ext uri="{BB962C8B-B14F-4D97-AF65-F5344CB8AC3E}">
        <p14:creationId xmlns:p14="http://schemas.microsoft.com/office/powerpoint/2010/main" val="168943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5499CD-B65F-1F41-99D4-1303D3DE7B2F}"/>
              </a:ext>
            </a:extLst>
          </p:cNvPr>
          <p:cNvSpPr/>
          <p:nvPr/>
        </p:nvSpPr>
        <p:spPr>
          <a:xfrm>
            <a:off x="1499101" y="2708237"/>
            <a:ext cx="4596899" cy="1107996"/>
          </a:xfrm>
          <a:prstGeom prst="rect">
            <a:avLst/>
          </a:prstGeom>
        </p:spPr>
        <p:txBody>
          <a:bodyPr wrap="none">
            <a:spAutoFit/>
          </a:bodyPr>
          <a:lstStyle/>
          <a:p>
            <a:r>
              <a:rPr lang="en-US" sz="6600" dirty="0">
                <a:solidFill>
                  <a:srgbClr val="10587D"/>
                </a:solidFill>
                <a:latin typeface="+mj-lt"/>
              </a:rPr>
              <a:t> </a:t>
            </a:r>
            <a:r>
              <a:rPr lang="en-US" sz="6600" dirty="0">
                <a:latin typeface="+mj-lt"/>
                <a:cs typeface="Arial" panose="020B0604020202020204" pitchFamily="34" charset="0"/>
              </a:rPr>
              <a:t>Thank you!</a:t>
            </a:r>
          </a:p>
        </p:txBody>
      </p:sp>
      <p:sp>
        <p:nvSpPr>
          <p:cNvPr id="5" name="Rectangle 4">
            <a:extLst>
              <a:ext uri="{FF2B5EF4-FFF2-40B4-BE49-F238E27FC236}">
                <a16:creationId xmlns:a16="http://schemas.microsoft.com/office/drawing/2014/main" id="{4CEBFEAF-56B0-42D7-88AC-2D22F2F208A5}"/>
              </a:ext>
            </a:extLst>
          </p:cNvPr>
          <p:cNvSpPr/>
          <p:nvPr/>
        </p:nvSpPr>
        <p:spPr>
          <a:xfrm>
            <a:off x="6858000" y="1828800"/>
            <a:ext cx="4665233" cy="2585323"/>
          </a:xfrm>
          <a:prstGeom prst="rect">
            <a:avLst/>
          </a:prstGeom>
        </p:spPr>
        <p:txBody>
          <a:bodyPr wrap="square">
            <a:spAutoFit/>
          </a:bodyPr>
          <a:lstStyle/>
          <a:p>
            <a:r>
              <a:rPr lang="en-US" b="1" dirty="0">
                <a:ea typeface="ＭＳ Ｐゴシック" charset="0"/>
              </a:rPr>
              <a:t>For More Information </a:t>
            </a:r>
          </a:p>
          <a:p>
            <a:r>
              <a:rPr lang="en-US" b="1" dirty="0">
                <a:ea typeface="ＭＳ Ｐゴシック" charset="0"/>
              </a:rPr>
              <a:t>and to Download the Toolkit</a:t>
            </a:r>
            <a:br>
              <a:rPr lang="en-US" b="1" dirty="0">
                <a:ea typeface="ＭＳ Ｐゴシック" charset="0"/>
              </a:rPr>
            </a:br>
            <a:r>
              <a:rPr lang="en-US" dirty="0"/>
              <a:t>​</a:t>
            </a:r>
            <a:br>
              <a:rPr lang="en-US" dirty="0"/>
            </a:br>
            <a:r>
              <a:rPr lang="en-US" b="1" u="sng" dirty="0">
                <a:solidFill>
                  <a:srgbClr val="10587D"/>
                </a:solidFill>
                <a:hlinkClick r:id="rId3">
                  <a:extLst>
                    <a:ext uri="{A12FA001-AC4F-418D-AE19-62706E023703}">
                      <ahyp:hlinkClr xmlns:ahyp="http://schemas.microsoft.com/office/drawing/2018/hyperlinkcolor" val="tx"/>
                    </a:ext>
                  </a:extLst>
                </a:hlinkClick>
              </a:rPr>
              <a:t>www.CMQCC.org/toolkits</a:t>
            </a:r>
            <a:r>
              <a:rPr lang="en-US" u="sng" dirty="0">
                <a:solidFill>
                  <a:srgbClr val="10587D"/>
                </a:solidFill>
              </a:rPr>
              <a:t>​</a:t>
            </a:r>
            <a:br>
              <a:rPr lang="en-US" u="sng" dirty="0">
                <a:solidFill>
                  <a:srgbClr val="10587D"/>
                </a:solidFill>
              </a:rPr>
            </a:br>
            <a:br>
              <a:rPr lang="en-US" b="1" u="sng" dirty="0"/>
            </a:br>
            <a:br>
              <a:rPr lang="en-US" b="1" u="sng" dirty="0"/>
            </a:br>
            <a:r>
              <a:rPr lang="en-US" b="1" u="sng" dirty="0"/>
              <a:t>Contact us:</a:t>
            </a:r>
          </a:p>
          <a:p>
            <a:endParaRPr lang="en-US" b="1" u="sng" dirty="0"/>
          </a:p>
          <a:p>
            <a:r>
              <a:rPr lang="en-US" b="1" u="sng" dirty="0" err="1"/>
              <a:t>info@cmqcc.org</a:t>
            </a:r>
            <a:endParaRPr lang="en-US" dirty="0"/>
          </a:p>
        </p:txBody>
      </p:sp>
    </p:spTree>
    <p:extLst>
      <p:ext uri="{BB962C8B-B14F-4D97-AF65-F5344CB8AC3E}">
        <p14:creationId xmlns:p14="http://schemas.microsoft.com/office/powerpoint/2010/main" val="33859130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A8DB-BBB1-214B-888C-4090C6C9DD5C}"/>
              </a:ext>
            </a:extLst>
          </p:cNvPr>
          <p:cNvSpPr>
            <a:spLocks noGrp="1"/>
          </p:cNvSpPr>
          <p:nvPr>
            <p:ph type="title"/>
          </p:nvPr>
        </p:nvSpPr>
        <p:spPr>
          <a:xfrm>
            <a:off x="609600" y="3886200"/>
            <a:ext cx="6710224" cy="1728889"/>
          </a:xfrm>
        </p:spPr>
        <p:txBody>
          <a:bodyPr>
            <a:normAutofit/>
          </a:bodyPr>
          <a:lstStyle/>
          <a:p>
            <a:r>
              <a:rPr lang="en-US" sz="4400" dirty="0">
                <a:latin typeface="+mj-lt"/>
              </a:rPr>
              <a:t>Appendix – </a:t>
            </a:r>
            <a:br>
              <a:rPr lang="en-US" sz="4400" dirty="0">
                <a:latin typeface="+mj-lt"/>
              </a:rPr>
            </a:br>
            <a:r>
              <a:rPr lang="en-US" sz="4400" dirty="0">
                <a:latin typeface="+mj-lt"/>
              </a:rPr>
              <a:t>Optional Slides</a:t>
            </a:r>
          </a:p>
        </p:txBody>
      </p:sp>
    </p:spTree>
    <p:extLst>
      <p:ext uri="{BB962C8B-B14F-4D97-AF65-F5344CB8AC3E}">
        <p14:creationId xmlns:p14="http://schemas.microsoft.com/office/powerpoint/2010/main" val="2131675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111" y="3829087"/>
            <a:ext cx="10970689" cy="1325563"/>
          </a:xfrm>
        </p:spPr>
        <p:txBody>
          <a:bodyPr>
            <a:normAutofit/>
          </a:bodyPr>
          <a:lstStyle/>
          <a:p>
            <a:r>
              <a:rPr lang="en-US" sz="4000" dirty="0"/>
              <a:t>Hypertensive Disorders of Pregnancy Toolkit Treatment Algorithms</a:t>
            </a:r>
          </a:p>
        </p:txBody>
      </p:sp>
    </p:spTree>
    <p:extLst>
      <p:ext uri="{BB962C8B-B14F-4D97-AF65-F5344CB8AC3E}">
        <p14:creationId xmlns:p14="http://schemas.microsoft.com/office/powerpoint/2010/main" val="3256140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F39074D-D08E-4875-9AAD-51B7A3B9C04D}"/>
              </a:ext>
            </a:extLst>
          </p:cNvPr>
          <p:cNvGraphicFramePr>
            <a:graphicFrameLocks/>
          </p:cNvGraphicFramePr>
          <p:nvPr>
            <p:extLst>
              <p:ext uri="{D42A27DB-BD31-4B8C-83A1-F6EECF244321}">
                <p14:modId xmlns:p14="http://schemas.microsoft.com/office/powerpoint/2010/main" val="1496184944"/>
              </p:ext>
            </p:extLst>
          </p:nvPr>
        </p:nvGraphicFramePr>
        <p:xfrm>
          <a:off x="163332" y="669434"/>
          <a:ext cx="6768004" cy="5390408"/>
        </p:xfrm>
        <a:graphic>
          <a:graphicData uri="http://schemas.openxmlformats.org/drawingml/2006/table">
            <a:tbl>
              <a:tblPr>
                <a:tableStyleId>{F5AB1C69-6EDB-4FF4-983F-18BD219EF322}</a:tableStyleId>
              </a:tblPr>
              <a:tblGrid>
                <a:gridCol w="1863495">
                  <a:extLst>
                    <a:ext uri="{9D8B030D-6E8A-4147-A177-3AD203B41FA5}">
                      <a16:colId xmlns:a16="http://schemas.microsoft.com/office/drawing/2014/main" val="2834480064"/>
                    </a:ext>
                  </a:extLst>
                </a:gridCol>
                <a:gridCol w="1116281">
                  <a:extLst>
                    <a:ext uri="{9D8B030D-6E8A-4147-A177-3AD203B41FA5}">
                      <a16:colId xmlns:a16="http://schemas.microsoft.com/office/drawing/2014/main" val="2589613235"/>
                    </a:ext>
                  </a:extLst>
                </a:gridCol>
                <a:gridCol w="1805049">
                  <a:extLst>
                    <a:ext uri="{9D8B030D-6E8A-4147-A177-3AD203B41FA5}">
                      <a16:colId xmlns:a16="http://schemas.microsoft.com/office/drawing/2014/main" val="3093348126"/>
                    </a:ext>
                  </a:extLst>
                </a:gridCol>
                <a:gridCol w="1983179">
                  <a:extLst>
                    <a:ext uri="{9D8B030D-6E8A-4147-A177-3AD203B41FA5}">
                      <a16:colId xmlns:a16="http://schemas.microsoft.com/office/drawing/2014/main" val="3294806974"/>
                    </a:ext>
                  </a:extLst>
                </a:gridCol>
              </a:tblGrid>
              <a:tr h="578453">
                <a:tc gridSpan="2">
                  <a:txBody>
                    <a:bodyPr/>
                    <a:lstStyle/>
                    <a:p>
                      <a:r>
                        <a:rPr lang="en-US" sz="1400" b="1" dirty="0">
                          <a:solidFill>
                            <a:schemeClr val="bg1"/>
                          </a:solidFill>
                        </a:rPr>
                        <a:t>Physiological Parameters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solidFill>
                  </a:tcPr>
                </a:tc>
                <a:tc hMerge="1">
                  <a:txBody>
                    <a:bodyPr/>
                    <a:lstStyle/>
                    <a:p>
                      <a:endParaRPr lang="en-US" sz="14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(Yellow) Triggers</a:t>
                      </a:r>
                    </a:p>
                    <a:p>
                      <a:pPr algn="ctr"/>
                      <a:r>
                        <a:rPr lang="en-US" sz="1400" b="1" dirty="0">
                          <a:solidFill>
                            <a:schemeClr val="bg1"/>
                          </a:solidFill>
                        </a:rPr>
                        <a:t>(Two or more)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solidFill>
                  </a:tcPr>
                </a:tc>
                <a:tc>
                  <a:txBody>
                    <a:bodyPr/>
                    <a:lstStyle/>
                    <a:p>
                      <a:pPr marL="0" marR="0" lvl="0" indent="0" algn="ctr" rtl="0" eaLnBrk="1" fontAlgn="auto" latinLnBrk="0" hangingPunct="1">
                        <a:lnSpc>
                          <a:spcPct val="100000"/>
                        </a:lnSpc>
                        <a:spcBef>
                          <a:spcPts val="0"/>
                        </a:spcBef>
                        <a:spcAft>
                          <a:spcPts val="0"/>
                        </a:spcAft>
                        <a:buFontTx/>
                        <a:buNone/>
                      </a:pPr>
                      <a:r>
                        <a:rPr lang="en-US" sz="1400" b="1" dirty="0">
                          <a:solidFill>
                            <a:schemeClr val="bg1"/>
                          </a:solidFill>
                        </a:rPr>
                        <a:t>(Red) Triggers </a:t>
                      </a:r>
                    </a:p>
                    <a:p>
                      <a:pPr algn="ctr"/>
                      <a:r>
                        <a:rPr lang="en-US" sz="1400" b="1" dirty="0">
                          <a:solidFill>
                            <a:schemeClr val="bg1"/>
                          </a:solidFill>
                        </a:rPr>
                        <a:t>(One or more)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solidFill>
                  </a:tcPr>
                </a:tc>
                <a:extLst>
                  <a:ext uri="{0D108BD9-81ED-4DB2-BD59-A6C34878D82A}">
                    <a16:rowId xmlns:a16="http://schemas.microsoft.com/office/drawing/2014/main" val="652737997"/>
                  </a:ext>
                </a:extLst>
              </a:tr>
              <a:tr h="290234">
                <a:tc gridSpan="2">
                  <a:txBody>
                    <a:bodyPr/>
                    <a:lstStyle/>
                    <a:p>
                      <a:r>
                        <a:rPr lang="en-US" sz="1400" dirty="0">
                          <a:solidFill>
                            <a:srgbClr val="10587D"/>
                          </a:solidFill>
                        </a:rPr>
                        <a:t>Systolic BP, mm Hg (repeat in 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&lt; 90 or &gt; </a:t>
                      </a:r>
                      <a:r>
                        <a:rPr lang="en-US" sz="1400" b="1" dirty="0">
                          <a:solidFill>
                            <a:schemeClr val="tx1"/>
                          </a:solidFill>
                        </a:rPr>
                        <a:t>155* – 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marL="0" indent="0" algn="ctr">
                        <a:buFontTx/>
                        <a:buNone/>
                      </a:pPr>
                      <a:r>
                        <a:rPr lang="en-US" sz="1400" b="1" dirty="0"/>
                        <a:t>≥ 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952657173"/>
                  </a:ext>
                </a:extLst>
              </a:tr>
              <a:tr h="290234">
                <a:tc gridSpan="2">
                  <a:txBody>
                    <a:bodyPr/>
                    <a:lstStyle/>
                    <a:p>
                      <a:r>
                        <a:rPr lang="en-US" sz="1400" dirty="0">
                          <a:solidFill>
                            <a:srgbClr val="10587D"/>
                          </a:solidFill>
                        </a:rPr>
                        <a:t>Diastolic BP, mm Hg (repeat in 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105* - 109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marL="0" indent="0" algn="ctr">
                        <a:buFontTx/>
                        <a:buNone/>
                      </a:pPr>
                      <a:r>
                        <a:rPr lang="en-US" sz="1400" b="1" dirty="0"/>
                        <a:t>≥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3651036600"/>
                  </a:ext>
                </a:extLst>
              </a:tr>
              <a:tr h="290234">
                <a:tc gridSpan="2">
                  <a:txBody>
                    <a:bodyPr/>
                    <a:lstStyle/>
                    <a:p>
                      <a:r>
                        <a:rPr lang="en-US" sz="1400" dirty="0">
                          <a:solidFill>
                            <a:srgbClr val="10587D"/>
                          </a:solidFill>
                        </a:rPr>
                        <a:t>Mean Arterial Pressure: mm Hg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&lt; 65 or  &gt;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B2"/>
                    </a:solidFill>
                  </a:tcPr>
                </a:tc>
                <a:tc>
                  <a:txBody>
                    <a:bodyPr/>
                    <a:lstStyle/>
                    <a:p>
                      <a:pPr marL="0" indent="0" algn="ctr">
                        <a:buFontTx/>
                        <a:buNone/>
                      </a:pPr>
                      <a:r>
                        <a:rPr lang="en-US" sz="1400" b="1" dirty="0">
                          <a:solidFill>
                            <a:schemeClr val="tx1"/>
                          </a:solidFill>
                        </a:rPr>
                        <a:t>&lt; 55 or &gt; 120</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3201646507"/>
                  </a:ext>
                </a:extLst>
              </a:tr>
              <a:tr h="290234">
                <a:tc gridSpan="2">
                  <a:txBody>
                    <a:bodyPr/>
                    <a:lstStyle/>
                    <a:p>
                      <a:r>
                        <a:rPr lang="en-US" sz="1400" dirty="0">
                          <a:solidFill>
                            <a:srgbClr val="10587D"/>
                          </a:solidFill>
                        </a:rPr>
                        <a:t>Heart Rate: beats per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&lt; 50 or 110-120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marL="0" indent="0" algn="ctr">
                        <a:buFontTx/>
                        <a:buNone/>
                      </a:pPr>
                      <a:r>
                        <a:rPr lang="en-US" sz="1400" b="1" dirty="0"/>
                        <a:t>&gt; 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3392524109"/>
                  </a:ext>
                </a:extLst>
              </a:tr>
              <a:tr h="290234">
                <a:tc gridSpan="2">
                  <a:txBody>
                    <a:bodyPr/>
                    <a:lstStyle/>
                    <a:p>
                      <a:r>
                        <a:rPr lang="en-US" sz="1400" dirty="0">
                          <a:solidFill>
                            <a:srgbClr val="10587D"/>
                          </a:solidFill>
                        </a:rPr>
                        <a:t>Respiratory Rate: breaths per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&lt; 12 or 25-30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marL="0" indent="0" algn="ctr">
                        <a:buFontTx/>
                        <a:buNone/>
                      </a:pPr>
                      <a:r>
                        <a:rPr lang="en-US" sz="1400" b="1" dirty="0"/>
                        <a:t>&gt;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1322296009"/>
                  </a:ext>
                </a:extLst>
              </a:tr>
              <a:tr h="290234">
                <a:tc gridSpan="2">
                  <a:txBody>
                    <a:bodyPr/>
                    <a:lstStyle/>
                    <a:p>
                      <a:r>
                        <a:rPr lang="en-US" sz="1400" dirty="0">
                          <a:solidFill>
                            <a:srgbClr val="10587D"/>
                          </a:solidFill>
                        </a:rPr>
                        <a:t>Oxygen Saturation: % on room 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&lt;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algn="ctr"/>
                      <a:r>
                        <a:rPr lang="en-US" sz="1400" b="1" dirty="0"/>
                        <a:t>&lt; 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1064851060"/>
                  </a:ext>
                </a:extLst>
              </a:tr>
              <a:tr h="290234">
                <a:tc gridSpan="2">
                  <a:txBody>
                    <a:bodyPr/>
                    <a:lstStyle/>
                    <a:p>
                      <a:r>
                        <a:rPr lang="en-US" sz="1400" dirty="0">
                          <a:solidFill>
                            <a:srgbClr val="10587D"/>
                          </a:solidFill>
                        </a:rPr>
                        <a:t>Oliguria: ml/hr  for ≥ 2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alpha val="10196"/>
                      </a:srgbClr>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35-49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algn="ctr"/>
                      <a:r>
                        <a:rPr lang="en-US" sz="1400" b="1" dirty="0"/>
                        <a:t>&lt;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tcPr>
                </a:tc>
                <a:extLst>
                  <a:ext uri="{0D108BD9-81ED-4DB2-BD59-A6C34878D82A}">
                    <a16:rowId xmlns:a16="http://schemas.microsoft.com/office/drawing/2014/main" val="3462745169"/>
                  </a:ext>
                </a:extLst>
              </a:tr>
              <a:tr h="290234">
                <a:tc gridSpan="4">
                  <a:txBody>
                    <a:bodyPr/>
                    <a:lstStyle/>
                    <a:p>
                      <a:pPr algn="r"/>
                      <a:r>
                        <a:rPr lang="en-US" sz="1400" b="1" dirty="0">
                          <a:solidFill>
                            <a:schemeClr val="bg1">
                              <a:lumMod val="95000"/>
                            </a:schemeClr>
                          </a:solidFill>
                        </a:rPr>
                        <a:t>Severe (Red) triggers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extLst>
                  <a:ext uri="{0D108BD9-81ED-4DB2-BD59-A6C34878D82A}">
                    <a16:rowId xmlns:a16="http://schemas.microsoft.com/office/drawing/2014/main" val="923103976"/>
                  </a:ext>
                </a:extLst>
              </a:tr>
              <a:tr h="3313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Altered mental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gridSpan="3">
                  <a:txBody>
                    <a:bodyPr/>
                    <a:lstStyle/>
                    <a:p>
                      <a:pPr algn="r"/>
                      <a:r>
                        <a:rPr lang="en-US" sz="1400" dirty="0"/>
                        <a:t>Maternal agitation, confusion or unresponsiveness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r>
                        <a:rPr lang="en-US" sz="1400"/>
                        <a:t>Maternal agitation, confusion or unresponsiveness</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01B"/>
                    </a:solidFill>
                  </a:tcPr>
                </a:tc>
                <a:extLst>
                  <a:ext uri="{0D108BD9-81ED-4DB2-BD59-A6C34878D82A}">
                    <a16:rowId xmlns:a16="http://schemas.microsoft.com/office/drawing/2014/main" val="2124477807"/>
                  </a:ext>
                </a:extLst>
              </a:tr>
              <a:tr h="290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Neurologic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gridSpan="3">
                  <a:txBody>
                    <a:bodyPr/>
                    <a:lstStyle/>
                    <a:p>
                      <a:pPr algn="r"/>
                      <a:r>
                        <a:rPr lang="en-US" sz="1400" dirty="0"/>
                        <a:t>Unrelenting, severe headache unresponsive to medication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r>
                        <a:rPr lang="en-US" sz="1400"/>
                        <a:t>Unrelenting, severe headache unresponsive to medication</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01B"/>
                    </a:solidFill>
                  </a:tcPr>
                </a:tc>
                <a:extLst>
                  <a:ext uri="{0D108BD9-81ED-4DB2-BD59-A6C34878D82A}">
                    <a16:rowId xmlns:a16="http://schemas.microsoft.com/office/drawing/2014/main" val="1263319815"/>
                  </a:ext>
                </a:extLst>
              </a:tr>
              <a:tr h="290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Visual Disturbances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gridSpan="3">
                  <a:txBody>
                    <a:bodyPr/>
                    <a:lstStyle/>
                    <a:p>
                      <a:pPr algn="r"/>
                      <a:r>
                        <a:rPr lang="en-US" sz="1400" dirty="0"/>
                        <a:t>Blurred or impaired vision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r>
                        <a:rPr lang="en-US" sz="1400"/>
                        <a:t>Blurred or impaired vision</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01B"/>
                    </a:solidFill>
                  </a:tcPr>
                </a:tc>
                <a:extLst>
                  <a:ext uri="{0D108BD9-81ED-4DB2-BD59-A6C34878D82A}">
                    <a16:rowId xmlns:a16="http://schemas.microsoft.com/office/drawing/2014/main" val="3210258974"/>
                  </a:ext>
                </a:extLst>
              </a:tr>
              <a:tr h="290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Physical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gridSpan="3">
                  <a:txBody>
                    <a:bodyPr/>
                    <a:lstStyle/>
                    <a:p>
                      <a:pPr algn="r"/>
                      <a:r>
                        <a:rPr lang="en-US" sz="1400" dirty="0"/>
                        <a:t>Shortness of breath or epigastric pain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B001B">
                            <a:tint val="66000"/>
                            <a:satMod val="160000"/>
                          </a:srgbClr>
                        </a:gs>
                        <a:gs pos="50000">
                          <a:srgbClr val="FB001B">
                            <a:tint val="44500"/>
                            <a:satMod val="160000"/>
                          </a:srgbClr>
                        </a:gs>
                        <a:gs pos="100000">
                          <a:srgbClr val="FB001B">
                            <a:tint val="23500"/>
                            <a:satMod val="160000"/>
                          </a:srgbClr>
                        </a:gs>
                      </a:gsLst>
                      <a:lin ang="10800000" scaled="1"/>
                      <a:tileRect/>
                    </a:gra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r>
                        <a:rPr lang="en-US" sz="1400" dirty="0"/>
                        <a:t>Shortness of breath or epigastric pain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01B"/>
                    </a:solidFill>
                  </a:tcPr>
                </a:tc>
                <a:extLst>
                  <a:ext uri="{0D108BD9-81ED-4DB2-BD59-A6C34878D82A}">
                    <a16:rowId xmlns:a16="http://schemas.microsoft.com/office/drawing/2014/main" val="2347877174"/>
                  </a:ext>
                </a:extLst>
              </a:tr>
              <a:tr h="489772">
                <a:tc gridSpan="4">
                  <a:txBody>
                    <a:bodyPr/>
                    <a:lstStyle/>
                    <a:p>
                      <a:pPr marL="0" marR="0" lvl="0" indent="0" algn="ctr" rtl="0" eaLnBrk="1" fontAlgn="auto" latinLnBrk="0" hangingPunct="1">
                        <a:lnSpc>
                          <a:spcPct val="100000"/>
                        </a:lnSpc>
                        <a:spcBef>
                          <a:spcPts val="600"/>
                        </a:spcBef>
                        <a:spcAft>
                          <a:spcPts val="600"/>
                        </a:spcAft>
                        <a:buFontTx/>
                        <a:buNone/>
                      </a:pPr>
                      <a:r>
                        <a:rPr lang="en-US" sz="2000" b="1" dirty="0">
                          <a:solidFill>
                            <a:schemeClr val="bg1">
                              <a:lumMod val="95000"/>
                            </a:schemeClr>
                          </a:solidFill>
                        </a:rPr>
                        <a:t>If "Yellow" or "Red" BP Triggers, recheck BP within 15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587D"/>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85989665"/>
                  </a:ext>
                </a:extLst>
              </a:tr>
            </a:tbl>
          </a:graphicData>
        </a:graphic>
      </p:graphicFrame>
      <p:sp>
        <p:nvSpPr>
          <p:cNvPr id="10" name="Down Arrow 17">
            <a:extLst>
              <a:ext uri="{FF2B5EF4-FFF2-40B4-BE49-F238E27FC236}">
                <a16:creationId xmlns:a16="http://schemas.microsoft.com/office/drawing/2014/main" id="{62ABBD80-1DF6-4465-9A90-31EE6343278A}"/>
              </a:ext>
            </a:extLst>
          </p:cNvPr>
          <p:cNvSpPr/>
          <p:nvPr/>
        </p:nvSpPr>
        <p:spPr>
          <a:xfrm>
            <a:off x="9445802" y="2804839"/>
            <a:ext cx="160467" cy="2991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21">
            <a:extLst>
              <a:ext uri="{FF2B5EF4-FFF2-40B4-BE49-F238E27FC236}">
                <a16:creationId xmlns:a16="http://schemas.microsoft.com/office/drawing/2014/main" id="{E6767291-0B9C-47A9-BEA6-4E35BF525B5C}"/>
              </a:ext>
            </a:extLst>
          </p:cNvPr>
          <p:cNvSpPr/>
          <p:nvPr/>
        </p:nvSpPr>
        <p:spPr>
          <a:xfrm>
            <a:off x="9469730" y="5459940"/>
            <a:ext cx="157134" cy="2991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7">
            <a:extLst>
              <a:ext uri="{FF2B5EF4-FFF2-40B4-BE49-F238E27FC236}">
                <a16:creationId xmlns:a16="http://schemas.microsoft.com/office/drawing/2014/main" id="{6FB6EB9C-CDB8-4015-8E46-AC72E1DDC5CF}"/>
              </a:ext>
            </a:extLst>
          </p:cNvPr>
          <p:cNvSpPr/>
          <p:nvPr/>
        </p:nvSpPr>
        <p:spPr>
          <a:xfrm>
            <a:off x="9440511" y="1130245"/>
            <a:ext cx="160467" cy="2991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2FB8590-5CDD-4051-A843-DF4FD1E1CDD4}"/>
              </a:ext>
            </a:extLst>
          </p:cNvPr>
          <p:cNvSpPr txBox="1"/>
          <p:nvPr/>
        </p:nvSpPr>
        <p:spPr>
          <a:xfrm>
            <a:off x="7195311" y="669434"/>
            <a:ext cx="4650868" cy="400110"/>
          </a:xfrm>
          <a:prstGeom prst="rect">
            <a:avLst/>
          </a:prstGeom>
          <a:solidFill>
            <a:srgbClr val="F0A9A0"/>
          </a:solidFill>
          <a:ln>
            <a:solidFill>
              <a:srgbClr val="C00000"/>
            </a:solidFill>
          </a:ln>
        </p:spPr>
        <p:txBody>
          <a:bodyPr wrap="square" rtlCol="0">
            <a:spAutoFit/>
          </a:bodyPr>
          <a:lstStyle/>
          <a:p>
            <a:pPr algn="ctr"/>
            <a:r>
              <a:rPr lang="en-US" sz="2000" dirty="0"/>
              <a:t>Abnormal Maternal Assessment</a:t>
            </a:r>
          </a:p>
        </p:txBody>
      </p:sp>
      <p:sp>
        <p:nvSpPr>
          <p:cNvPr id="9" name="TextBox 8">
            <a:extLst>
              <a:ext uri="{FF2B5EF4-FFF2-40B4-BE49-F238E27FC236}">
                <a16:creationId xmlns:a16="http://schemas.microsoft.com/office/drawing/2014/main" id="{91CB3C3F-8AFB-4C53-A9C7-49BAC92D1108}"/>
              </a:ext>
            </a:extLst>
          </p:cNvPr>
          <p:cNvSpPr txBox="1"/>
          <p:nvPr/>
        </p:nvSpPr>
        <p:spPr>
          <a:xfrm>
            <a:off x="7217572" y="1459752"/>
            <a:ext cx="4639190" cy="1314735"/>
          </a:xfrm>
          <a:prstGeom prst="rect">
            <a:avLst/>
          </a:prstGeom>
          <a:solidFill>
            <a:schemeClr val="accent2">
              <a:lumMod val="20000"/>
              <a:lumOff val="80000"/>
            </a:schemeClr>
          </a:solidFill>
          <a:ln>
            <a:solidFill>
              <a:schemeClr val="accent2">
                <a:lumMod val="75000"/>
              </a:schemeClr>
            </a:solidFill>
          </a:ln>
        </p:spPr>
        <p:txBody>
          <a:bodyPr wrap="square" rtlCol="0" anchor="t">
            <a:spAutoFit/>
          </a:bodyPr>
          <a:lstStyle/>
          <a:p>
            <a:pPr algn="ctr"/>
            <a:r>
              <a:rPr lang="en-US" sz="1600" dirty="0"/>
              <a:t>If sustained for </a:t>
            </a:r>
            <a:r>
              <a:rPr lang="en-US" sz="1600" b="1" dirty="0"/>
              <a:t>15 </a:t>
            </a:r>
            <a:r>
              <a:rPr lang="en-US" sz="1600" dirty="0"/>
              <a:t>minutes</a:t>
            </a:r>
          </a:p>
          <a:p>
            <a:pPr algn="ctr"/>
            <a:r>
              <a:rPr lang="en-US" sz="1600" dirty="0"/>
              <a:t>OR </a:t>
            </a:r>
          </a:p>
          <a:p>
            <a:pPr algn="ctr"/>
            <a:r>
              <a:rPr lang="en-US" sz="1600" dirty="0"/>
              <a:t>If the nurse is clinically concerned with patient status </a:t>
            </a:r>
          </a:p>
          <a:p>
            <a:pPr algn="ctr"/>
            <a:r>
              <a:rPr lang="en-US" sz="1600" dirty="0"/>
              <a:t>REQUEST PROVIDER EVALUATION</a:t>
            </a:r>
          </a:p>
        </p:txBody>
      </p:sp>
      <p:sp>
        <p:nvSpPr>
          <p:cNvPr id="11" name="Rectangle 10">
            <a:extLst>
              <a:ext uri="{FF2B5EF4-FFF2-40B4-BE49-F238E27FC236}">
                <a16:creationId xmlns:a16="http://schemas.microsoft.com/office/drawing/2014/main" id="{727BD3F3-F63E-4F5F-A3FB-6FDFC40EDCAB}"/>
              </a:ext>
            </a:extLst>
          </p:cNvPr>
          <p:cNvSpPr/>
          <p:nvPr/>
        </p:nvSpPr>
        <p:spPr>
          <a:xfrm>
            <a:off x="7195311" y="3140549"/>
            <a:ext cx="4661451" cy="2308324"/>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pPr algn="ctr"/>
            <a:r>
              <a:rPr lang="en-US" sz="1600" dirty="0">
                <a:solidFill>
                  <a:schemeClr val="tx1"/>
                </a:solidFill>
              </a:rPr>
              <a:t>Sustained BP ≥ 160 systolic OR  ≥ 110 diastolic</a:t>
            </a:r>
          </a:p>
          <a:p>
            <a:pPr algn="ctr"/>
            <a:r>
              <a:rPr lang="en-US" sz="1600" dirty="0">
                <a:solidFill>
                  <a:schemeClr val="tx1"/>
                </a:solidFill>
              </a:rPr>
              <a:t>Initiate Hypertension in Pregnancy Protocol:</a:t>
            </a:r>
          </a:p>
          <a:p>
            <a:pPr algn="ctr"/>
            <a:r>
              <a:rPr lang="en-US" sz="1600" dirty="0">
                <a:solidFill>
                  <a:schemeClr val="tx1"/>
                </a:solidFill>
              </a:rPr>
              <a:t>Treat blood pressure with antihypertensive therapy within 1 hour</a:t>
            </a:r>
          </a:p>
          <a:p>
            <a:pPr algn="ctr"/>
            <a:r>
              <a:rPr lang="en-US" sz="1600" i="1" dirty="0">
                <a:solidFill>
                  <a:schemeClr val="tx1"/>
                </a:solidFill>
              </a:rPr>
              <a:t>and</a:t>
            </a:r>
          </a:p>
          <a:p>
            <a:pPr algn="ctr"/>
            <a:r>
              <a:rPr lang="en-US" sz="1600" dirty="0">
                <a:solidFill>
                  <a:schemeClr val="tx1"/>
                </a:solidFill>
              </a:rPr>
              <a:t>Treat with Magnesium Sulfate – 4-6** gm bolus, followed by maintenance dose  1-2 gm per hour based upon renal status</a:t>
            </a:r>
            <a:endParaRPr lang="en-US" sz="1600" dirty="0">
              <a:solidFill>
                <a:schemeClr val="tx1"/>
              </a:solidFill>
              <a:cs typeface="Calibri"/>
            </a:endParaRPr>
          </a:p>
          <a:p>
            <a:pPr algn="ctr"/>
            <a:r>
              <a:rPr lang="en-US" sz="1600" dirty="0">
                <a:solidFill>
                  <a:schemeClr val="tx1"/>
                </a:solidFill>
                <a:cs typeface="Calibri"/>
              </a:rPr>
              <a:t>**Use 6 gm if BMI &gt; 35</a:t>
            </a:r>
          </a:p>
        </p:txBody>
      </p:sp>
      <p:sp>
        <p:nvSpPr>
          <p:cNvPr id="13" name="TextBox 12">
            <a:extLst>
              <a:ext uri="{FF2B5EF4-FFF2-40B4-BE49-F238E27FC236}">
                <a16:creationId xmlns:a16="http://schemas.microsoft.com/office/drawing/2014/main" id="{4DF5F05C-5D57-48A1-9348-B070E4ECE4B4}"/>
              </a:ext>
            </a:extLst>
          </p:cNvPr>
          <p:cNvSpPr txBox="1"/>
          <p:nvPr/>
        </p:nvSpPr>
        <p:spPr>
          <a:xfrm>
            <a:off x="7195311" y="5782980"/>
            <a:ext cx="4661451" cy="584775"/>
          </a:xfrm>
          <a:prstGeom prst="rect">
            <a:avLst/>
          </a:prstGeom>
          <a:solidFill>
            <a:srgbClr val="F0A9A0"/>
          </a:solidFill>
          <a:ln>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wrap="square" rtlCol="0" anchor="t">
            <a:spAutoFit/>
          </a:bodyPr>
          <a:lstStyle/>
          <a:p>
            <a:pPr algn="ctr"/>
            <a:r>
              <a:rPr lang="en-US" sz="1600" dirty="0">
                <a:solidFill>
                  <a:schemeClr val="tx1"/>
                </a:solidFill>
              </a:rPr>
              <a:t>IF O2 Sat &lt; 93% or RR &gt; 24</a:t>
            </a:r>
          </a:p>
          <a:p>
            <a:pPr algn="ctr"/>
            <a:r>
              <a:rPr lang="en-US" sz="1600" dirty="0">
                <a:solidFill>
                  <a:schemeClr val="tx1"/>
                </a:solidFill>
              </a:rPr>
              <a:t>CONSIDER PULMONARY EDEMA  </a:t>
            </a:r>
          </a:p>
        </p:txBody>
      </p:sp>
      <p:sp>
        <p:nvSpPr>
          <p:cNvPr id="15" name="Rectangle 14">
            <a:extLst>
              <a:ext uri="{FF2B5EF4-FFF2-40B4-BE49-F238E27FC236}">
                <a16:creationId xmlns:a16="http://schemas.microsoft.com/office/drawing/2014/main" id="{448E9CD3-9FFD-4FFE-8274-A16E8E1E9FFD}"/>
              </a:ext>
            </a:extLst>
          </p:cNvPr>
          <p:cNvSpPr/>
          <p:nvPr/>
        </p:nvSpPr>
        <p:spPr>
          <a:xfrm>
            <a:off x="163332" y="6019790"/>
            <a:ext cx="6768004" cy="790754"/>
          </a:xfrm>
          <a:prstGeom prst="rect">
            <a:avLst/>
          </a:prstGeom>
          <a:solidFill>
            <a:srgbClr val="FFFEB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cs typeface="Calibri"/>
              </a:rPr>
              <a:t>*Lowering the threshold for treatment should be considered at </a:t>
            </a:r>
          </a:p>
          <a:p>
            <a:pPr algn="ctr"/>
            <a:r>
              <a:rPr lang="en-US" sz="1600" dirty="0">
                <a:solidFill>
                  <a:schemeClr val="tx1"/>
                </a:solidFill>
                <a:cs typeface="Calibri"/>
              </a:rPr>
              <a:t>systolic BP of 155 mm Hg or diastolic BP of 105 mm Hg. </a:t>
            </a:r>
          </a:p>
          <a:p>
            <a:pPr algn="ctr"/>
            <a:r>
              <a:rPr lang="en-US" sz="1600" dirty="0">
                <a:solidFill>
                  <a:srgbClr val="FF0000"/>
                </a:solidFill>
                <a:cs typeface="Calibri"/>
              </a:rPr>
              <a:t>See Borderline Severe-range Blood Pressures Section</a:t>
            </a:r>
            <a:endParaRPr lang="en-US" sz="1600" dirty="0">
              <a:solidFill>
                <a:srgbClr val="FF0000"/>
              </a:solidFill>
            </a:endParaRPr>
          </a:p>
        </p:txBody>
      </p:sp>
      <p:sp>
        <p:nvSpPr>
          <p:cNvPr id="17" name="Title 4">
            <a:extLst>
              <a:ext uri="{FF2B5EF4-FFF2-40B4-BE49-F238E27FC236}">
                <a16:creationId xmlns:a16="http://schemas.microsoft.com/office/drawing/2014/main" id="{430E991B-2C84-F346-9FC1-521F1DD8C575}"/>
              </a:ext>
            </a:extLst>
          </p:cNvPr>
          <p:cNvSpPr txBox="1">
            <a:spLocks/>
          </p:cNvSpPr>
          <p:nvPr/>
        </p:nvSpPr>
        <p:spPr>
          <a:xfrm>
            <a:off x="163332" y="181592"/>
            <a:ext cx="11652881" cy="535637"/>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36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a:lstStyle>
          <a:p>
            <a:endParaRPr lang="en-US" sz="2200" kern="0" dirty="0"/>
          </a:p>
        </p:txBody>
      </p:sp>
    </p:spTree>
    <p:extLst>
      <p:ext uri="{BB962C8B-B14F-4D97-AF65-F5344CB8AC3E}">
        <p14:creationId xmlns:p14="http://schemas.microsoft.com/office/powerpoint/2010/main" val="2337916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5189-106D-BF4F-9E28-838AD5C4039F}"/>
              </a:ext>
            </a:extLst>
          </p:cNvPr>
          <p:cNvSpPr>
            <a:spLocks noGrp="1"/>
          </p:cNvSpPr>
          <p:nvPr>
            <p:ph type="title"/>
          </p:nvPr>
        </p:nvSpPr>
        <p:spPr>
          <a:xfrm>
            <a:off x="5748793" y="806394"/>
            <a:ext cx="6027089" cy="914400"/>
          </a:xfrm>
        </p:spPr>
        <p:txBody>
          <a:bodyPr>
            <a:noAutofit/>
          </a:bodyPr>
          <a:lstStyle/>
          <a:p>
            <a:pPr algn="ctr"/>
            <a:r>
              <a:rPr lang="en-US" dirty="0"/>
              <a:t>Suspected Preeclampsia Algorithm</a:t>
            </a:r>
          </a:p>
        </p:txBody>
      </p:sp>
      <p:pic>
        <p:nvPicPr>
          <p:cNvPr id="5" name="Picture 4">
            <a:extLst>
              <a:ext uri="{FF2B5EF4-FFF2-40B4-BE49-F238E27FC236}">
                <a16:creationId xmlns:a16="http://schemas.microsoft.com/office/drawing/2014/main" id="{941030C8-88C1-454C-A35E-D6179B6F9D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415" y="580445"/>
            <a:ext cx="4809121" cy="6277555"/>
          </a:xfrm>
          <a:prstGeom prst="rect">
            <a:avLst/>
          </a:prstGeom>
        </p:spPr>
      </p:pic>
      <p:pic>
        <p:nvPicPr>
          <p:cNvPr id="7" name="Picture 6">
            <a:extLst>
              <a:ext uri="{FF2B5EF4-FFF2-40B4-BE49-F238E27FC236}">
                <a16:creationId xmlns:a16="http://schemas.microsoft.com/office/drawing/2014/main" id="{1DADFD7C-3C87-284F-B749-AAFE425B6B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8793" y="3070765"/>
            <a:ext cx="6096000" cy="1296914"/>
          </a:xfrm>
          <a:prstGeom prst="rect">
            <a:avLst/>
          </a:prstGeom>
        </p:spPr>
      </p:pic>
    </p:spTree>
    <p:extLst>
      <p:ext uri="{BB962C8B-B14F-4D97-AF65-F5344CB8AC3E}">
        <p14:creationId xmlns:p14="http://schemas.microsoft.com/office/powerpoint/2010/main" val="184615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FD769D-0057-4A00-9203-22A5856ABF97}"/>
              </a:ext>
            </a:extLst>
          </p:cNvPr>
          <p:cNvSpPr>
            <a:spLocks noGrp="1"/>
          </p:cNvSpPr>
          <p:nvPr>
            <p:ph type="title"/>
          </p:nvPr>
        </p:nvSpPr>
        <p:spPr>
          <a:xfrm>
            <a:off x="524411" y="530580"/>
            <a:ext cx="6212242" cy="1600200"/>
          </a:xfrm>
        </p:spPr>
        <p:txBody>
          <a:bodyPr>
            <a:normAutofit fontScale="90000"/>
          </a:bodyPr>
          <a:lstStyle/>
          <a:p>
            <a:r>
              <a:rPr lang="en-US" dirty="0">
                <a:latin typeface="+mj-lt"/>
              </a:rPr>
              <a:t>Acute Treatment Algorithm</a:t>
            </a:r>
            <a:br>
              <a:rPr lang="en-US" dirty="0">
                <a:latin typeface="+mj-lt"/>
              </a:rPr>
            </a:br>
            <a:endParaRPr lang="en-US" dirty="0">
              <a:latin typeface="+mj-lt"/>
            </a:endParaRPr>
          </a:p>
        </p:txBody>
      </p:sp>
      <p:sp>
        <p:nvSpPr>
          <p:cNvPr id="63" name="TextBox 62">
            <a:extLst>
              <a:ext uri="{FF2B5EF4-FFF2-40B4-BE49-F238E27FC236}">
                <a16:creationId xmlns:a16="http://schemas.microsoft.com/office/drawing/2014/main" id="{B8B4A0E0-3DE8-4CF3-A155-B9CB57ED8366}"/>
              </a:ext>
            </a:extLst>
          </p:cNvPr>
          <p:cNvSpPr txBox="1"/>
          <p:nvPr/>
        </p:nvSpPr>
        <p:spPr>
          <a:xfrm>
            <a:off x="336712" y="1118453"/>
            <a:ext cx="5712888" cy="954107"/>
          </a:xfrm>
          <a:prstGeom prst="rect">
            <a:avLst/>
          </a:prstGeom>
          <a:noFill/>
        </p:spPr>
        <p:txBody>
          <a:bodyPr wrap="square" rtlCol="0" anchor="t">
            <a:spAutoFit/>
          </a:bodyPr>
          <a:lstStyle/>
          <a:p>
            <a:r>
              <a:rPr lang="en-US" sz="1600" dirty="0">
                <a:cs typeface="Helvetica" panose="020B0604020202020204" pitchFamily="34" charset="0"/>
              </a:rPr>
              <a:t>Evaluation and Treatment of Antepartum and Postpartum Preeclampsia/Eclampsia </a:t>
            </a:r>
          </a:p>
          <a:p>
            <a:r>
              <a:rPr lang="en-US" sz="2400" dirty="0">
                <a:solidFill>
                  <a:srgbClr val="10587D"/>
                </a:solidFill>
                <a:cs typeface="Helvetica" panose="020B0604020202020204" pitchFamily="34" charset="0"/>
              </a:rPr>
              <a:t>Part 1: Diagnostic Algorithm</a:t>
            </a:r>
          </a:p>
        </p:txBody>
      </p:sp>
      <p:sp>
        <p:nvSpPr>
          <p:cNvPr id="64" name="Rectangle 63">
            <a:extLst>
              <a:ext uri="{FF2B5EF4-FFF2-40B4-BE49-F238E27FC236}">
                <a16:creationId xmlns:a16="http://schemas.microsoft.com/office/drawing/2014/main" id="{C1B6B384-21A1-428E-9483-4989A802AB9A}"/>
              </a:ext>
            </a:extLst>
          </p:cNvPr>
          <p:cNvSpPr/>
          <p:nvPr/>
        </p:nvSpPr>
        <p:spPr>
          <a:xfrm>
            <a:off x="757083" y="4968495"/>
            <a:ext cx="6518814" cy="276999"/>
          </a:xfrm>
          <a:prstGeom prst="rect">
            <a:avLst/>
          </a:prstGeom>
        </p:spPr>
        <p:txBody>
          <a:bodyPr wrap="square">
            <a:spAutoFit/>
          </a:bodyPr>
          <a:lstStyle/>
          <a:p>
            <a:pPr algn="l"/>
            <a:r>
              <a:rPr lang="en-US" sz="1200" dirty="0">
                <a:cs typeface="Arial" panose="020B0604020202020204" pitchFamily="34" charset="0"/>
              </a:rPr>
              <a:t>ACOG Practice Bulletin 222, 2020 </a:t>
            </a:r>
          </a:p>
        </p:txBody>
      </p:sp>
      <p:sp>
        <p:nvSpPr>
          <p:cNvPr id="5" name="Rectangle 4">
            <a:extLst>
              <a:ext uri="{FF2B5EF4-FFF2-40B4-BE49-F238E27FC236}">
                <a16:creationId xmlns:a16="http://schemas.microsoft.com/office/drawing/2014/main" id="{97B0149A-AC84-D449-B645-A6946E87FC0B}"/>
              </a:ext>
            </a:extLst>
          </p:cNvPr>
          <p:cNvSpPr/>
          <p:nvPr/>
        </p:nvSpPr>
        <p:spPr bwMode="auto">
          <a:xfrm>
            <a:off x="6553200" y="6311185"/>
            <a:ext cx="3276600" cy="5468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6" name="Picture 5">
            <a:extLst>
              <a:ext uri="{FF2B5EF4-FFF2-40B4-BE49-F238E27FC236}">
                <a16:creationId xmlns:a16="http://schemas.microsoft.com/office/drawing/2014/main" id="{798EDCFF-0E7D-3541-BAC5-8D63D231BF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083" y="2311994"/>
            <a:ext cx="5018524" cy="2656501"/>
          </a:xfrm>
          <a:prstGeom prst="rect">
            <a:avLst/>
          </a:prstGeom>
        </p:spPr>
      </p:pic>
      <p:pic>
        <p:nvPicPr>
          <p:cNvPr id="9" name="Picture 8">
            <a:extLst>
              <a:ext uri="{FF2B5EF4-FFF2-40B4-BE49-F238E27FC236}">
                <a16:creationId xmlns:a16="http://schemas.microsoft.com/office/drawing/2014/main" id="{0EAD599E-3B38-ED4D-9D7C-CECFDC97B0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6394" y="530580"/>
            <a:ext cx="4517077" cy="6290906"/>
          </a:xfrm>
          <a:prstGeom prst="rect">
            <a:avLst/>
          </a:prstGeom>
        </p:spPr>
      </p:pic>
      <p:sp>
        <p:nvSpPr>
          <p:cNvPr id="11" name="Rectangle 10">
            <a:extLst>
              <a:ext uri="{FF2B5EF4-FFF2-40B4-BE49-F238E27FC236}">
                <a16:creationId xmlns:a16="http://schemas.microsoft.com/office/drawing/2014/main" id="{A48C0F58-8664-AA42-B74B-A2EB7D2B98B4}"/>
              </a:ext>
            </a:extLst>
          </p:cNvPr>
          <p:cNvSpPr/>
          <p:nvPr/>
        </p:nvSpPr>
        <p:spPr bwMode="auto">
          <a:xfrm>
            <a:off x="5841995" y="6336891"/>
            <a:ext cx="3596178" cy="5211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4" name="Rectangle 13">
            <a:extLst>
              <a:ext uri="{FF2B5EF4-FFF2-40B4-BE49-F238E27FC236}">
                <a16:creationId xmlns:a16="http://schemas.microsoft.com/office/drawing/2014/main" id="{5421CD8B-D2D9-8B4B-8660-79D5709027CB}"/>
              </a:ext>
            </a:extLst>
          </p:cNvPr>
          <p:cNvSpPr/>
          <p:nvPr/>
        </p:nvSpPr>
        <p:spPr bwMode="auto">
          <a:xfrm>
            <a:off x="6139794" y="530580"/>
            <a:ext cx="1893162" cy="1576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B0D15B2F-B6D3-9944-961A-0F95D67E3E25}"/>
                  </a:ext>
                </a:extLst>
              </p14:cNvPr>
              <p14:cNvContentPartPr/>
              <p14:nvPr/>
            </p14:nvContentPartPr>
            <p14:xfrm>
              <a:off x="8046507" y="557276"/>
              <a:ext cx="4680" cy="55440"/>
            </p14:xfrm>
          </p:contentPart>
        </mc:Choice>
        <mc:Fallback xmlns="">
          <p:pic>
            <p:nvPicPr>
              <p:cNvPr id="13" name="Ink 12">
                <a:extLst>
                  <a:ext uri="{FF2B5EF4-FFF2-40B4-BE49-F238E27FC236}">
                    <a16:creationId xmlns:a16="http://schemas.microsoft.com/office/drawing/2014/main" id="{B0D15B2F-B6D3-9944-961A-0F95D67E3E25}"/>
                  </a:ext>
                </a:extLst>
              </p:cNvPr>
              <p:cNvPicPr/>
              <p:nvPr/>
            </p:nvPicPr>
            <p:blipFill>
              <a:blip r:embed="rId6"/>
              <a:stretch>
                <a:fillRect/>
              </a:stretch>
            </p:blipFill>
            <p:spPr>
              <a:xfrm>
                <a:off x="8028867" y="539276"/>
                <a:ext cx="40320" cy="91080"/>
              </a:xfrm>
              <a:prstGeom prst="rect">
                <a:avLst/>
              </a:prstGeom>
            </p:spPr>
          </p:pic>
        </mc:Fallback>
      </mc:AlternateContent>
    </p:spTree>
    <p:extLst>
      <p:ext uri="{BB962C8B-B14F-4D97-AF65-F5344CB8AC3E}">
        <p14:creationId xmlns:p14="http://schemas.microsoft.com/office/powerpoint/2010/main" val="254027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8841-8D70-FD44-82FF-274C1EE9FC7C}"/>
              </a:ext>
            </a:extLst>
          </p:cNvPr>
          <p:cNvSpPr>
            <a:spLocks noGrp="1"/>
          </p:cNvSpPr>
          <p:nvPr>
            <p:ph type="title"/>
          </p:nvPr>
        </p:nvSpPr>
        <p:spPr>
          <a:xfrm>
            <a:off x="509249" y="842682"/>
            <a:ext cx="11073151" cy="914400"/>
          </a:xfrm>
        </p:spPr>
        <p:txBody>
          <a:bodyPr>
            <a:noAutofit/>
          </a:bodyPr>
          <a:lstStyle/>
          <a:p>
            <a:r>
              <a:rPr lang="en-US" dirty="0"/>
              <a:t>CMQCC Hypertensive Disorders of Pregnancy (HDP) Task Force Chairs</a:t>
            </a:r>
          </a:p>
        </p:txBody>
      </p:sp>
      <p:sp>
        <p:nvSpPr>
          <p:cNvPr id="3" name="Content Placeholder 2">
            <a:extLst>
              <a:ext uri="{FF2B5EF4-FFF2-40B4-BE49-F238E27FC236}">
                <a16:creationId xmlns:a16="http://schemas.microsoft.com/office/drawing/2014/main" id="{C0F2BA51-DE3C-B24B-948E-B9D735E9D1ED}"/>
              </a:ext>
            </a:extLst>
          </p:cNvPr>
          <p:cNvSpPr>
            <a:spLocks noGrp="1"/>
          </p:cNvSpPr>
          <p:nvPr>
            <p:ph idx="1"/>
          </p:nvPr>
        </p:nvSpPr>
        <p:spPr>
          <a:xfrm>
            <a:off x="509249" y="2178423"/>
            <a:ext cx="5129552" cy="3886200"/>
          </a:xfrm>
        </p:spPr>
        <p:txBody>
          <a:bodyPr/>
          <a:lstStyle/>
          <a:p>
            <a:pPr>
              <a:buClr>
                <a:srgbClr val="FF9933"/>
              </a:buClr>
              <a:buSzPct val="70000"/>
            </a:pPr>
            <a:r>
              <a:rPr lang="en-US" sz="2600" dirty="0"/>
              <a:t>Maurice </a:t>
            </a:r>
            <a:r>
              <a:rPr lang="en-US" sz="2600" dirty="0" err="1"/>
              <a:t>Druzin</a:t>
            </a:r>
            <a:r>
              <a:rPr lang="en-US" sz="2600" dirty="0"/>
              <a:t>, MD</a:t>
            </a:r>
          </a:p>
          <a:p>
            <a:pPr>
              <a:buClr>
                <a:srgbClr val="FF9933"/>
              </a:buClr>
              <a:buSzPct val="70000"/>
            </a:pPr>
            <a:r>
              <a:rPr lang="en-US" sz="2600" dirty="0"/>
              <a:t>Nancy Peterson, MSN, RNC-OB, PNNP</a:t>
            </a:r>
          </a:p>
          <a:p>
            <a:pPr>
              <a:buClr>
                <a:srgbClr val="FF9933"/>
              </a:buClr>
              <a:buSzPct val="70000"/>
            </a:pPr>
            <a:r>
              <a:rPr lang="en-US" sz="2600" dirty="0"/>
              <a:t>Larry Shields, MD</a:t>
            </a:r>
          </a:p>
          <a:p>
            <a:pPr>
              <a:buClr>
                <a:srgbClr val="FF9933"/>
              </a:buClr>
              <a:buSzPct val="70000"/>
            </a:pPr>
            <a:r>
              <a:rPr lang="en-US" sz="2600" dirty="0"/>
              <a:t>Valerie Cape</a:t>
            </a:r>
          </a:p>
          <a:p>
            <a:pPr>
              <a:buClr>
                <a:srgbClr val="FF9933"/>
              </a:buClr>
              <a:buSzPct val="70000"/>
            </a:pPr>
            <a:r>
              <a:rPr lang="en-US" sz="2600" dirty="0"/>
              <a:t>Christa Sakowski, MSN, RN, C-EFM, CLE</a:t>
            </a:r>
          </a:p>
          <a:p>
            <a:pPr>
              <a:buClr>
                <a:srgbClr val="FF9933"/>
              </a:buClr>
              <a:buSzPct val="70000"/>
            </a:pPr>
            <a:r>
              <a:rPr lang="en-US" sz="2600" dirty="0"/>
              <a:t>Christine H. Morton, PhD</a:t>
            </a:r>
          </a:p>
        </p:txBody>
      </p:sp>
      <p:sp>
        <p:nvSpPr>
          <p:cNvPr id="4" name="Content Placeholder 3">
            <a:extLst>
              <a:ext uri="{FF2B5EF4-FFF2-40B4-BE49-F238E27FC236}">
                <a16:creationId xmlns:a16="http://schemas.microsoft.com/office/drawing/2014/main" id="{4BB106BC-6A71-CA4C-A994-F85304CDCB0E}"/>
              </a:ext>
            </a:extLst>
          </p:cNvPr>
          <p:cNvSpPr>
            <a:spLocks noGrp="1"/>
          </p:cNvSpPr>
          <p:nvPr>
            <p:ph idx="10"/>
          </p:nvPr>
        </p:nvSpPr>
        <p:spPr>
          <a:xfrm>
            <a:off x="5928852" y="1670065"/>
            <a:ext cx="6183829" cy="492443"/>
          </a:xfrm>
        </p:spPr>
        <p:txBody>
          <a:bodyPr/>
          <a:lstStyle/>
          <a:p>
            <a:pPr marL="0" indent="0">
              <a:buNone/>
            </a:pPr>
            <a:endParaRPr lang="en-US" sz="2600" dirty="0"/>
          </a:p>
          <a:p>
            <a:pPr marL="0" indent="0">
              <a:spcBef>
                <a:spcPts val="600"/>
              </a:spcBef>
              <a:spcAft>
                <a:spcPts val="600"/>
              </a:spcAft>
              <a:buNone/>
            </a:pPr>
            <a:r>
              <a:rPr lang="en-US" sz="2600" dirty="0"/>
              <a:t>Stanford School of Medicine (</a:t>
            </a:r>
            <a:r>
              <a:rPr lang="en-US" sz="2600" dirty="0" err="1"/>
              <a:t>SoM</a:t>
            </a:r>
            <a:r>
              <a:rPr lang="en-US" sz="2600" dirty="0"/>
              <a:t>) </a:t>
            </a:r>
          </a:p>
        </p:txBody>
      </p:sp>
      <p:sp>
        <p:nvSpPr>
          <p:cNvPr id="5" name="TextBox 4">
            <a:extLst>
              <a:ext uri="{FF2B5EF4-FFF2-40B4-BE49-F238E27FC236}">
                <a16:creationId xmlns:a16="http://schemas.microsoft.com/office/drawing/2014/main" id="{8DB4ED00-CD4C-AE41-A67D-C7CF2B7C3CDC}"/>
              </a:ext>
            </a:extLst>
          </p:cNvPr>
          <p:cNvSpPr txBox="1"/>
          <p:nvPr/>
        </p:nvSpPr>
        <p:spPr>
          <a:xfrm>
            <a:off x="5928852" y="2644575"/>
            <a:ext cx="3355406" cy="492443"/>
          </a:xfrm>
          <a:prstGeom prst="rect">
            <a:avLst/>
          </a:prstGeom>
          <a:noFill/>
        </p:spPr>
        <p:txBody>
          <a:bodyPr wrap="none" rtlCol="0">
            <a:spAutoFit/>
          </a:bodyPr>
          <a:lstStyle/>
          <a:p>
            <a:pPr marL="0" indent="0">
              <a:spcBef>
                <a:spcPts val="600"/>
              </a:spcBef>
              <a:spcAft>
                <a:spcPts val="600"/>
              </a:spcAft>
              <a:buNone/>
            </a:pPr>
            <a:r>
              <a:rPr lang="en-US" sz="2600" dirty="0"/>
              <a:t>CommonSpirit Health</a:t>
            </a:r>
          </a:p>
        </p:txBody>
      </p:sp>
      <p:sp>
        <p:nvSpPr>
          <p:cNvPr id="6" name="TextBox 5">
            <a:extLst>
              <a:ext uri="{FF2B5EF4-FFF2-40B4-BE49-F238E27FC236}">
                <a16:creationId xmlns:a16="http://schemas.microsoft.com/office/drawing/2014/main" id="{5B0CD6AB-CD1E-DD40-B862-7A8D20B05C22}"/>
              </a:ext>
            </a:extLst>
          </p:cNvPr>
          <p:cNvSpPr txBox="1"/>
          <p:nvPr/>
        </p:nvSpPr>
        <p:spPr>
          <a:xfrm>
            <a:off x="5928852" y="3517828"/>
            <a:ext cx="3355406" cy="492443"/>
          </a:xfrm>
          <a:prstGeom prst="rect">
            <a:avLst/>
          </a:prstGeom>
          <a:noFill/>
        </p:spPr>
        <p:txBody>
          <a:bodyPr wrap="none" rtlCol="0">
            <a:spAutoFit/>
          </a:bodyPr>
          <a:lstStyle/>
          <a:p>
            <a:pPr marL="0" indent="0">
              <a:spcBef>
                <a:spcPts val="600"/>
              </a:spcBef>
              <a:spcAft>
                <a:spcPts val="600"/>
              </a:spcAft>
              <a:buNone/>
            </a:pPr>
            <a:r>
              <a:rPr lang="en-US" sz="2600" dirty="0"/>
              <a:t>CommonSpirit Health</a:t>
            </a:r>
          </a:p>
        </p:txBody>
      </p:sp>
      <p:sp>
        <p:nvSpPr>
          <p:cNvPr id="7" name="Rectangle 6">
            <a:extLst>
              <a:ext uri="{FF2B5EF4-FFF2-40B4-BE49-F238E27FC236}">
                <a16:creationId xmlns:a16="http://schemas.microsoft.com/office/drawing/2014/main" id="{3C004E2F-2579-7E4A-9AD5-8CF5EBC8FB75}"/>
              </a:ext>
            </a:extLst>
          </p:cNvPr>
          <p:cNvSpPr/>
          <p:nvPr/>
        </p:nvSpPr>
        <p:spPr>
          <a:xfrm>
            <a:off x="5943600" y="4010271"/>
            <a:ext cx="3671198" cy="492443"/>
          </a:xfrm>
          <a:prstGeom prst="rect">
            <a:avLst/>
          </a:prstGeom>
        </p:spPr>
        <p:txBody>
          <a:bodyPr wrap="none">
            <a:spAutoFit/>
          </a:bodyPr>
          <a:lstStyle/>
          <a:p>
            <a:pPr marL="0" indent="0">
              <a:spcBef>
                <a:spcPts val="600"/>
              </a:spcBef>
              <a:spcAft>
                <a:spcPts val="600"/>
              </a:spcAft>
              <a:buNone/>
            </a:pPr>
            <a:r>
              <a:rPr lang="en-US" sz="2600" dirty="0"/>
              <a:t>Stanford </a:t>
            </a:r>
            <a:r>
              <a:rPr lang="en-US" sz="2600" dirty="0" err="1"/>
              <a:t>SoM</a:t>
            </a:r>
            <a:r>
              <a:rPr lang="en-US" sz="2600" dirty="0"/>
              <a:t>, CMQCC</a:t>
            </a:r>
          </a:p>
        </p:txBody>
      </p:sp>
      <p:sp>
        <p:nvSpPr>
          <p:cNvPr id="8" name="Rectangle 7">
            <a:extLst>
              <a:ext uri="{FF2B5EF4-FFF2-40B4-BE49-F238E27FC236}">
                <a16:creationId xmlns:a16="http://schemas.microsoft.com/office/drawing/2014/main" id="{27763E2F-70A3-D345-9883-08EE3705815B}"/>
              </a:ext>
            </a:extLst>
          </p:cNvPr>
          <p:cNvSpPr/>
          <p:nvPr/>
        </p:nvSpPr>
        <p:spPr>
          <a:xfrm>
            <a:off x="5943600" y="4481962"/>
            <a:ext cx="3671198" cy="492443"/>
          </a:xfrm>
          <a:prstGeom prst="rect">
            <a:avLst/>
          </a:prstGeom>
        </p:spPr>
        <p:txBody>
          <a:bodyPr wrap="none">
            <a:spAutoFit/>
          </a:bodyPr>
          <a:lstStyle/>
          <a:p>
            <a:pPr marL="0" indent="0">
              <a:spcBef>
                <a:spcPts val="600"/>
              </a:spcBef>
              <a:spcAft>
                <a:spcPts val="600"/>
              </a:spcAft>
              <a:buNone/>
            </a:pPr>
            <a:r>
              <a:rPr lang="en-US" sz="2600" dirty="0"/>
              <a:t>Stanford </a:t>
            </a:r>
            <a:r>
              <a:rPr lang="en-US" sz="2600" dirty="0" err="1"/>
              <a:t>SoM</a:t>
            </a:r>
            <a:r>
              <a:rPr lang="en-US" sz="2600" dirty="0"/>
              <a:t>, CMQCC</a:t>
            </a:r>
          </a:p>
        </p:txBody>
      </p:sp>
      <p:sp>
        <p:nvSpPr>
          <p:cNvPr id="9" name="Rectangle 8">
            <a:extLst>
              <a:ext uri="{FF2B5EF4-FFF2-40B4-BE49-F238E27FC236}">
                <a16:creationId xmlns:a16="http://schemas.microsoft.com/office/drawing/2014/main" id="{76A505C0-ECEA-8F4F-BDDB-33C4A1BC1E75}"/>
              </a:ext>
            </a:extLst>
          </p:cNvPr>
          <p:cNvSpPr/>
          <p:nvPr/>
        </p:nvSpPr>
        <p:spPr>
          <a:xfrm>
            <a:off x="5943600" y="5278574"/>
            <a:ext cx="3671198" cy="492443"/>
          </a:xfrm>
          <a:prstGeom prst="rect">
            <a:avLst/>
          </a:prstGeom>
        </p:spPr>
        <p:txBody>
          <a:bodyPr wrap="none">
            <a:spAutoFit/>
          </a:bodyPr>
          <a:lstStyle/>
          <a:p>
            <a:pPr marL="0" indent="0">
              <a:spcBef>
                <a:spcPts val="600"/>
              </a:spcBef>
              <a:spcAft>
                <a:spcPts val="600"/>
              </a:spcAft>
              <a:buNone/>
            </a:pPr>
            <a:r>
              <a:rPr lang="en-US" sz="2600" dirty="0"/>
              <a:t>Stanford </a:t>
            </a:r>
            <a:r>
              <a:rPr lang="en-US" sz="2600" dirty="0" err="1"/>
              <a:t>SoM</a:t>
            </a:r>
            <a:r>
              <a:rPr lang="en-US" sz="2600" dirty="0"/>
              <a:t>, CMQCC</a:t>
            </a:r>
          </a:p>
        </p:txBody>
      </p:sp>
    </p:spTree>
    <p:extLst>
      <p:ext uri="{BB962C8B-B14F-4D97-AF65-F5344CB8AC3E}">
        <p14:creationId xmlns:p14="http://schemas.microsoft.com/office/powerpoint/2010/main" val="3772315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ADD226-F853-4174-B213-6D13754F1495}"/>
              </a:ext>
            </a:extLst>
          </p:cNvPr>
          <p:cNvSpPr>
            <a:spLocks noGrp="1"/>
          </p:cNvSpPr>
          <p:nvPr>
            <p:ph type="title"/>
          </p:nvPr>
        </p:nvSpPr>
        <p:spPr>
          <a:xfrm>
            <a:off x="457200" y="518527"/>
            <a:ext cx="6212242" cy="1600200"/>
          </a:xfrm>
        </p:spPr>
        <p:txBody>
          <a:bodyPr>
            <a:normAutofit fontScale="90000"/>
          </a:bodyPr>
          <a:lstStyle/>
          <a:p>
            <a:r>
              <a:rPr lang="en-US" dirty="0">
                <a:latin typeface="+mj-lt"/>
              </a:rPr>
              <a:t>Acute Treatment Algorithm</a:t>
            </a:r>
            <a:br>
              <a:rPr lang="en-US" dirty="0">
                <a:latin typeface="+mj-lt"/>
              </a:rPr>
            </a:br>
            <a:endParaRPr lang="en-US" dirty="0">
              <a:latin typeface="+mj-lt"/>
            </a:endParaRPr>
          </a:p>
        </p:txBody>
      </p:sp>
      <p:sp>
        <p:nvSpPr>
          <p:cNvPr id="13" name="TextBox 12">
            <a:extLst>
              <a:ext uri="{FF2B5EF4-FFF2-40B4-BE49-F238E27FC236}">
                <a16:creationId xmlns:a16="http://schemas.microsoft.com/office/drawing/2014/main" id="{B8FB548A-BF6C-414A-82BC-B6CC0A30FB33}"/>
              </a:ext>
            </a:extLst>
          </p:cNvPr>
          <p:cNvSpPr txBox="1"/>
          <p:nvPr/>
        </p:nvSpPr>
        <p:spPr>
          <a:xfrm>
            <a:off x="0" y="1066800"/>
            <a:ext cx="6562297" cy="1323439"/>
          </a:xfrm>
          <a:prstGeom prst="rect">
            <a:avLst/>
          </a:prstGeom>
          <a:noFill/>
          <a:ln>
            <a:noFill/>
          </a:ln>
        </p:spPr>
        <p:txBody>
          <a:bodyPr wrap="square" rtlCol="0" anchor="t">
            <a:spAutoFit/>
          </a:bodyPr>
          <a:lstStyle/>
          <a:p>
            <a:r>
              <a:rPr lang="en-US" sz="1600" dirty="0">
                <a:cs typeface="Helvetica" panose="020B0604020202020204" pitchFamily="34" charset="0"/>
              </a:rPr>
              <a:t>Evaluation and Treatment of Antepartum and Postpartum Preeclampsia/Eclampsia </a:t>
            </a:r>
          </a:p>
          <a:p>
            <a:r>
              <a:rPr lang="en-US" sz="2400" dirty="0">
                <a:solidFill>
                  <a:srgbClr val="10587D"/>
                </a:solidFill>
                <a:cs typeface="Helvetica" panose="020B0604020202020204" pitchFamily="34" charset="0"/>
              </a:rPr>
              <a:t>Part 2: Antihypertensive Treatment Algorithm</a:t>
            </a:r>
            <a:br>
              <a:rPr lang="en-US" sz="2400" dirty="0">
                <a:solidFill>
                  <a:srgbClr val="10587D"/>
                </a:solidFill>
                <a:cs typeface="Helvetica" panose="020B0604020202020204" pitchFamily="34" charset="0"/>
              </a:rPr>
            </a:br>
            <a:r>
              <a:rPr lang="en-US" sz="2400" dirty="0">
                <a:solidFill>
                  <a:srgbClr val="10587D"/>
                </a:solidFill>
                <a:cs typeface="Helvetica" panose="020B0604020202020204" pitchFamily="34" charset="0"/>
              </a:rPr>
              <a:t>for Hypertensive Emergencies</a:t>
            </a:r>
          </a:p>
        </p:txBody>
      </p:sp>
      <p:sp>
        <p:nvSpPr>
          <p:cNvPr id="4" name="Rectangle 3">
            <a:extLst>
              <a:ext uri="{FF2B5EF4-FFF2-40B4-BE49-F238E27FC236}">
                <a16:creationId xmlns:a16="http://schemas.microsoft.com/office/drawing/2014/main" id="{2F116C3F-049B-224A-B29A-D886FA3A14BA}"/>
              </a:ext>
            </a:extLst>
          </p:cNvPr>
          <p:cNvSpPr/>
          <p:nvPr/>
        </p:nvSpPr>
        <p:spPr bwMode="auto">
          <a:xfrm>
            <a:off x="8229600" y="6253759"/>
            <a:ext cx="3352800" cy="6042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7" name="Picture 6">
            <a:extLst>
              <a:ext uri="{FF2B5EF4-FFF2-40B4-BE49-F238E27FC236}">
                <a16:creationId xmlns:a16="http://schemas.microsoft.com/office/drawing/2014/main" id="{BB067C37-9DD5-4746-9A27-2A00914411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3879" y="2555208"/>
            <a:ext cx="3294537" cy="1952161"/>
          </a:xfrm>
          <a:prstGeom prst="rect">
            <a:avLst/>
          </a:prstGeom>
        </p:spPr>
      </p:pic>
      <p:pic>
        <p:nvPicPr>
          <p:cNvPr id="9" name="Picture 8">
            <a:extLst>
              <a:ext uri="{FF2B5EF4-FFF2-40B4-BE49-F238E27FC236}">
                <a16:creationId xmlns:a16="http://schemas.microsoft.com/office/drawing/2014/main" id="{0274CB66-0953-ED40-AF8E-9E54448AF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1754" y="4647826"/>
            <a:ext cx="3810000" cy="1583223"/>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1D4C9116-F3C1-724B-ABD0-E0C644E931FD}"/>
                  </a:ext>
                </a:extLst>
              </p14:cNvPr>
              <p14:cNvContentPartPr/>
              <p14:nvPr/>
            </p14:nvContentPartPr>
            <p14:xfrm>
              <a:off x="7849988" y="2666317"/>
              <a:ext cx="360" cy="360"/>
            </p14:xfrm>
          </p:contentPart>
        </mc:Choice>
        <mc:Fallback xmlns="">
          <p:pic>
            <p:nvPicPr>
              <p:cNvPr id="8" name="Ink 7">
                <a:extLst>
                  <a:ext uri="{FF2B5EF4-FFF2-40B4-BE49-F238E27FC236}">
                    <a16:creationId xmlns:a16="http://schemas.microsoft.com/office/drawing/2014/main" id="{1D4C9116-F3C1-724B-ABD0-E0C644E931FD}"/>
                  </a:ext>
                </a:extLst>
              </p:cNvPr>
              <p:cNvPicPr/>
              <p:nvPr/>
            </p:nvPicPr>
            <p:blipFill>
              <a:blip r:embed="rId6"/>
              <a:stretch>
                <a:fillRect/>
              </a:stretch>
            </p:blipFill>
            <p:spPr>
              <a:xfrm>
                <a:off x="7832348" y="264867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F3561B68-CB61-E847-B810-5E9FB37AEBB9}"/>
                  </a:ext>
                </a:extLst>
              </p14:cNvPr>
              <p14:cNvContentPartPr/>
              <p14:nvPr/>
            </p14:nvContentPartPr>
            <p14:xfrm>
              <a:off x="7941788" y="2424037"/>
              <a:ext cx="360" cy="360"/>
            </p14:xfrm>
          </p:contentPart>
        </mc:Choice>
        <mc:Fallback xmlns="">
          <p:pic>
            <p:nvPicPr>
              <p:cNvPr id="10" name="Ink 9">
                <a:extLst>
                  <a:ext uri="{FF2B5EF4-FFF2-40B4-BE49-F238E27FC236}">
                    <a16:creationId xmlns:a16="http://schemas.microsoft.com/office/drawing/2014/main" id="{F3561B68-CB61-E847-B810-5E9FB37AEBB9}"/>
                  </a:ext>
                </a:extLst>
              </p:cNvPr>
              <p:cNvPicPr/>
              <p:nvPr/>
            </p:nvPicPr>
            <p:blipFill>
              <a:blip r:embed="rId6"/>
              <a:stretch>
                <a:fillRect/>
              </a:stretch>
            </p:blipFill>
            <p:spPr>
              <a:xfrm>
                <a:off x="7923788" y="2406037"/>
                <a:ext cx="36000" cy="36000"/>
              </a:xfrm>
              <a:prstGeom prst="rect">
                <a:avLst/>
              </a:prstGeom>
            </p:spPr>
          </p:pic>
        </mc:Fallback>
      </mc:AlternateContent>
      <p:pic>
        <p:nvPicPr>
          <p:cNvPr id="3" name="Picture 2" descr="Diagram&#10;&#10;Description automatically generated">
            <a:extLst>
              <a:ext uri="{FF2B5EF4-FFF2-40B4-BE49-F238E27FC236}">
                <a16:creationId xmlns:a16="http://schemas.microsoft.com/office/drawing/2014/main" id="{F98DD751-50ED-334E-4DFF-53A7B170F79C}"/>
              </a:ext>
            </a:extLst>
          </p:cNvPr>
          <p:cNvPicPr>
            <a:picLocks noChangeAspect="1"/>
          </p:cNvPicPr>
          <p:nvPr/>
        </p:nvPicPr>
        <p:blipFill>
          <a:blip r:embed="rId8"/>
          <a:stretch>
            <a:fillRect/>
          </a:stretch>
        </p:blipFill>
        <p:spPr>
          <a:xfrm>
            <a:off x="6374433" y="538113"/>
            <a:ext cx="5207967" cy="6319887"/>
          </a:xfrm>
          <a:prstGeom prst="rect">
            <a:avLst/>
          </a:prstGeom>
        </p:spPr>
      </p:pic>
    </p:spTree>
    <p:extLst>
      <p:ext uri="{BB962C8B-B14F-4D97-AF65-F5344CB8AC3E}">
        <p14:creationId xmlns:p14="http://schemas.microsoft.com/office/powerpoint/2010/main" val="26507757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25B5-39AA-469E-AEC2-57686A967300}"/>
              </a:ext>
            </a:extLst>
          </p:cNvPr>
          <p:cNvSpPr>
            <a:spLocks noGrp="1"/>
          </p:cNvSpPr>
          <p:nvPr>
            <p:ph type="title"/>
          </p:nvPr>
        </p:nvSpPr>
        <p:spPr>
          <a:xfrm>
            <a:off x="435517" y="685800"/>
            <a:ext cx="11320966" cy="1600200"/>
          </a:xfrm>
        </p:spPr>
        <p:txBody>
          <a:bodyPr>
            <a:normAutofit/>
          </a:bodyPr>
          <a:lstStyle/>
          <a:p>
            <a:pPr algn="ctr"/>
            <a:r>
              <a:rPr lang="en-US" dirty="0">
                <a:latin typeface="+mj-lt"/>
              </a:rPr>
              <a:t>Acute Treatment Algorithm</a:t>
            </a:r>
          </a:p>
        </p:txBody>
      </p:sp>
      <p:sp>
        <p:nvSpPr>
          <p:cNvPr id="13" name="Rectangle 12">
            <a:extLst>
              <a:ext uri="{FF2B5EF4-FFF2-40B4-BE49-F238E27FC236}">
                <a16:creationId xmlns:a16="http://schemas.microsoft.com/office/drawing/2014/main" id="{7EE02C25-CF40-4F71-88BC-C75FBF3A7D88}"/>
              </a:ext>
            </a:extLst>
          </p:cNvPr>
          <p:cNvSpPr/>
          <p:nvPr/>
        </p:nvSpPr>
        <p:spPr>
          <a:xfrm>
            <a:off x="762000" y="1295400"/>
            <a:ext cx="10363200" cy="1323439"/>
          </a:xfrm>
          <a:prstGeom prst="rect">
            <a:avLst/>
          </a:prstGeom>
        </p:spPr>
        <p:txBody>
          <a:bodyPr wrap="square">
            <a:spAutoFit/>
          </a:bodyPr>
          <a:lstStyle/>
          <a:p>
            <a:r>
              <a:rPr lang="en-US" sz="1600" dirty="0"/>
              <a:t>Evaluation and Treatment of Antepartum and </a:t>
            </a:r>
            <a:br>
              <a:rPr lang="en-US" sz="1600" dirty="0"/>
            </a:br>
            <a:r>
              <a:rPr lang="en-US" sz="1600" dirty="0"/>
              <a:t>Postpartum Preeclampsia and Eclampsia</a:t>
            </a:r>
            <a:endParaRPr lang="en-US" sz="1600" dirty="0">
              <a:cs typeface="Calibri"/>
            </a:endParaRPr>
          </a:p>
          <a:p>
            <a:r>
              <a:rPr lang="en-US" sz="2400" dirty="0">
                <a:solidFill>
                  <a:srgbClr val="10587D"/>
                </a:solidFill>
                <a:cs typeface="Calibri"/>
              </a:rPr>
              <a:t>Part 3: Magnesium Dosing and Treatment Algorithm for Refractory Seizures </a:t>
            </a:r>
            <a:endParaRPr lang="en-US" sz="1600" dirty="0"/>
          </a:p>
        </p:txBody>
      </p:sp>
      <p:pic>
        <p:nvPicPr>
          <p:cNvPr id="4" name="Picture 3">
            <a:extLst>
              <a:ext uri="{FF2B5EF4-FFF2-40B4-BE49-F238E27FC236}">
                <a16:creationId xmlns:a16="http://schemas.microsoft.com/office/drawing/2014/main" id="{00F86A31-A2F8-6049-8501-22DB3F9899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2953499"/>
            <a:ext cx="3769988" cy="1877071"/>
          </a:xfrm>
          <a:prstGeom prst="rect">
            <a:avLst/>
          </a:prstGeom>
        </p:spPr>
      </p:pic>
      <p:pic>
        <p:nvPicPr>
          <p:cNvPr id="8" name="Picture 7">
            <a:extLst>
              <a:ext uri="{FF2B5EF4-FFF2-40B4-BE49-F238E27FC236}">
                <a16:creationId xmlns:a16="http://schemas.microsoft.com/office/drawing/2014/main" id="{08B84269-1BB5-7147-8FBA-E5B69E15B6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7778" b="28889"/>
          <a:stretch/>
        </p:blipFill>
        <p:spPr>
          <a:xfrm>
            <a:off x="3866160" y="2849370"/>
            <a:ext cx="4155941" cy="3170429"/>
          </a:xfrm>
          <a:prstGeom prst="rect">
            <a:avLst/>
          </a:prstGeom>
        </p:spPr>
      </p:pic>
      <p:pic>
        <p:nvPicPr>
          <p:cNvPr id="10" name="Picture 9">
            <a:extLst>
              <a:ext uri="{FF2B5EF4-FFF2-40B4-BE49-F238E27FC236}">
                <a16:creationId xmlns:a16="http://schemas.microsoft.com/office/drawing/2014/main" id="{A351BEA6-B51D-804D-B032-819CA37753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22102" y="2890063"/>
            <a:ext cx="3992918" cy="2030710"/>
          </a:xfrm>
          <a:prstGeom prst="rect">
            <a:avLst/>
          </a:prstGeom>
        </p:spPr>
      </p:pic>
    </p:spTree>
    <p:extLst>
      <p:ext uri="{BB962C8B-B14F-4D97-AF65-F5344CB8AC3E}">
        <p14:creationId xmlns:p14="http://schemas.microsoft.com/office/powerpoint/2010/main" val="27397822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48BEA-5FA0-F949-ADA9-7B4E4B0BDD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599" y="1569474"/>
            <a:ext cx="3010661" cy="3665589"/>
          </a:xfrm>
          <a:prstGeom prst="rect">
            <a:avLst/>
          </a:prstGeom>
        </p:spPr>
      </p:pic>
      <p:pic>
        <p:nvPicPr>
          <p:cNvPr id="5" name="Picture 4">
            <a:extLst>
              <a:ext uri="{FF2B5EF4-FFF2-40B4-BE49-F238E27FC236}">
                <a16:creationId xmlns:a16="http://schemas.microsoft.com/office/drawing/2014/main" id="{0E502EA5-0395-2C4C-BEB8-02FAC2A862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56466" y="1622937"/>
            <a:ext cx="3050357" cy="3612126"/>
          </a:xfrm>
          <a:prstGeom prst="rect">
            <a:avLst/>
          </a:prstGeom>
        </p:spPr>
      </p:pic>
      <p:pic>
        <p:nvPicPr>
          <p:cNvPr id="7" name="Picture 6">
            <a:extLst>
              <a:ext uri="{FF2B5EF4-FFF2-40B4-BE49-F238E27FC236}">
                <a16:creationId xmlns:a16="http://schemas.microsoft.com/office/drawing/2014/main" id="{CB555247-0005-2143-BF05-1B6FCE68C7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88560" y="2188788"/>
            <a:ext cx="2845400" cy="2426959"/>
          </a:xfrm>
          <a:prstGeom prst="rect">
            <a:avLst/>
          </a:prstGeom>
        </p:spPr>
      </p:pic>
      <p:pic>
        <p:nvPicPr>
          <p:cNvPr id="10" name="Picture 9">
            <a:extLst>
              <a:ext uri="{FF2B5EF4-FFF2-40B4-BE49-F238E27FC236}">
                <a16:creationId xmlns:a16="http://schemas.microsoft.com/office/drawing/2014/main" id="{F3EE4BAC-84C5-744B-9EE6-E4D766AEF8A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315697" y="1613105"/>
            <a:ext cx="2743200" cy="4356847"/>
          </a:xfrm>
          <a:prstGeom prst="rect">
            <a:avLst/>
          </a:prstGeom>
        </p:spPr>
      </p:pic>
      <p:sp>
        <p:nvSpPr>
          <p:cNvPr id="11" name="Title 1">
            <a:extLst>
              <a:ext uri="{FF2B5EF4-FFF2-40B4-BE49-F238E27FC236}">
                <a16:creationId xmlns:a16="http://schemas.microsoft.com/office/drawing/2014/main" id="{322460A7-7B31-134F-9079-0891EE7C3A12}"/>
              </a:ext>
            </a:extLst>
          </p:cNvPr>
          <p:cNvSpPr>
            <a:spLocks noGrp="1"/>
          </p:cNvSpPr>
          <p:nvPr>
            <p:ph type="title"/>
          </p:nvPr>
        </p:nvSpPr>
        <p:spPr>
          <a:xfrm>
            <a:off x="435517" y="609600"/>
            <a:ext cx="11320966" cy="609600"/>
          </a:xfrm>
        </p:spPr>
        <p:txBody>
          <a:bodyPr>
            <a:noAutofit/>
          </a:bodyPr>
          <a:lstStyle/>
          <a:p>
            <a:pPr algn="ctr"/>
            <a:r>
              <a:rPr lang="en-US" sz="3600" dirty="0">
                <a:latin typeface="+mj-lt"/>
              </a:rPr>
              <a:t>Eclampsia Algorithm</a:t>
            </a:r>
          </a:p>
        </p:txBody>
      </p:sp>
      <p:sp>
        <p:nvSpPr>
          <p:cNvPr id="14" name="Right Arrow 13">
            <a:extLst>
              <a:ext uri="{FF2B5EF4-FFF2-40B4-BE49-F238E27FC236}">
                <a16:creationId xmlns:a16="http://schemas.microsoft.com/office/drawing/2014/main" id="{3C7D2151-E5EC-E24A-A212-A104BD671956}"/>
              </a:ext>
            </a:extLst>
          </p:cNvPr>
          <p:cNvSpPr/>
          <p:nvPr/>
        </p:nvSpPr>
        <p:spPr bwMode="auto">
          <a:xfrm>
            <a:off x="3084402" y="1961299"/>
            <a:ext cx="265940" cy="249612"/>
          </a:xfrm>
          <a:prstGeom prst="rightArrow">
            <a:avLst/>
          </a:prstGeom>
          <a:solidFill>
            <a:srgbClr val="DA622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5" name="Right Arrow 14">
            <a:extLst>
              <a:ext uri="{FF2B5EF4-FFF2-40B4-BE49-F238E27FC236}">
                <a16:creationId xmlns:a16="http://schemas.microsoft.com/office/drawing/2014/main" id="{C1923C83-3AE8-6945-87F1-8CE054233C1E}"/>
              </a:ext>
            </a:extLst>
          </p:cNvPr>
          <p:cNvSpPr/>
          <p:nvPr/>
        </p:nvSpPr>
        <p:spPr bwMode="auto">
          <a:xfrm>
            <a:off x="6173853" y="2362200"/>
            <a:ext cx="265940" cy="249612"/>
          </a:xfrm>
          <a:prstGeom prst="rightArrow">
            <a:avLst/>
          </a:prstGeom>
          <a:solidFill>
            <a:srgbClr val="14638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6" name="Right Arrow 15">
            <a:extLst>
              <a:ext uri="{FF2B5EF4-FFF2-40B4-BE49-F238E27FC236}">
                <a16:creationId xmlns:a16="http://schemas.microsoft.com/office/drawing/2014/main" id="{CA382DEE-EADE-4141-9B3D-0B445839DF2F}"/>
              </a:ext>
            </a:extLst>
          </p:cNvPr>
          <p:cNvSpPr/>
          <p:nvPr/>
        </p:nvSpPr>
        <p:spPr bwMode="auto">
          <a:xfrm>
            <a:off x="9100990" y="2362200"/>
            <a:ext cx="265940" cy="249612"/>
          </a:xfrm>
          <a:prstGeom prst="rightArrow">
            <a:avLst/>
          </a:prstGeom>
          <a:solidFill>
            <a:srgbClr val="25A5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18" name="Picture 17">
            <a:extLst>
              <a:ext uri="{FF2B5EF4-FFF2-40B4-BE49-F238E27FC236}">
                <a16:creationId xmlns:a16="http://schemas.microsoft.com/office/drawing/2014/main" id="{3C0207ED-A50F-324F-8854-1CB3049616B1}"/>
              </a:ext>
            </a:extLst>
          </p:cNvPr>
          <p:cNvPicPr>
            <a:picLocks noChangeAspect="1"/>
          </p:cNvPicPr>
          <p:nvPr/>
        </p:nvPicPr>
        <p:blipFill>
          <a:blip r:embed="rId7"/>
          <a:stretch>
            <a:fillRect/>
          </a:stretch>
        </p:blipFill>
        <p:spPr>
          <a:xfrm>
            <a:off x="228599" y="5235063"/>
            <a:ext cx="7413083" cy="620309"/>
          </a:xfrm>
          <a:prstGeom prst="rect">
            <a:avLst/>
          </a:prstGeom>
        </p:spPr>
      </p:pic>
    </p:spTree>
    <p:extLst>
      <p:ext uri="{BB962C8B-B14F-4D97-AF65-F5344CB8AC3E}">
        <p14:creationId xmlns:p14="http://schemas.microsoft.com/office/powerpoint/2010/main" val="11130561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2C4372F-FADF-4E49-A11E-23C23E00D5E1}"/>
              </a:ext>
            </a:extLst>
          </p:cNvPr>
          <p:cNvSpPr txBox="1">
            <a:spLocks/>
          </p:cNvSpPr>
          <p:nvPr/>
        </p:nvSpPr>
        <p:spPr>
          <a:xfrm>
            <a:off x="383111" y="3829087"/>
            <a:ext cx="109706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dirty="0">
                <a:latin typeface="+mj-lt"/>
              </a:rPr>
              <a:t>Case Study </a:t>
            </a:r>
          </a:p>
        </p:txBody>
      </p:sp>
    </p:spTree>
    <p:extLst>
      <p:ext uri="{BB962C8B-B14F-4D97-AF65-F5344CB8AC3E}">
        <p14:creationId xmlns:p14="http://schemas.microsoft.com/office/powerpoint/2010/main" val="3050161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0705"/>
            <a:ext cx="10363200" cy="914400"/>
          </a:xfrm>
        </p:spPr>
        <p:txBody>
          <a:bodyPr>
            <a:normAutofit/>
          </a:bodyPr>
          <a:lstStyle/>
          <a:p>
            <a:r>
              <a:rPr lang="en-US" dirty="0">
                <a:ea typeface="Roboto Medium"/>
              </a:rPr>
              <a:t>     Postpartum Case Study</a:t>
            </a:r>
          </a:p>
        </p:txBody>
      </p:sp>
      <p:sp>
        <p:nvSpPr>
          <p:cNvPr id="3" name="Content Placeholder 2"/>
          <p:cNvSpPr>
            <a:spLocks noGrp="1"/>
          </p:cNvSpPr>
          <p:nvPr>
            <p:ph idx="1"/>
          </p:nvPr>
        </p:nvSpPr>
        <p:spPr>
          <a:xfrm>
            <a:off x="5021476" y="1491480"/>
            <a:ext cx="6560924" cy="4351338"/>
          </a:xfrm>
        </p:spPr>
        <p:txBody>
          <a:bodyPr/>
          <a:lstStyle/>
          <a:p>
            <a:pPr marL="344488" indent="-344488">
              <a:buClr>
                <a:srgbClr val="FF9932"/>
              </a:buClr>
              <a:buSzPct val="70000"/>
              <a:buFont typeface="Webdings" panose="05030102010509060703" pitchFamily="18" charset="2"/>
              <a:buChar char="4"/>
            </a:pPr>
            <a:r>
              <a:rPr lang="en-US" sz="2800" dirty="0"/>
              <a:t>24-year-old G2, P0-0-1-0, 39 weeks </a:t>
            </a:r>
          </a:p>
          <a:p>
            <a:pPr marL="344488" indent="-344488">
              <a:buClr>
                <a:srgbClr val="FF9932"/>
              </a:buClr>
              <a:buSzPct val="70000"/>
              <a:buFont typeface="Webdings" panose="05030102010509060703" pitchFamily="18" charset="2"/>
              <a:buChar char="4"/>
            </a:pPr>
            <a:r>
              <a:rPr lang="en-US" sz="2800" dirty="0"/>
              <a:t>Prenatal course unremarkable, GBS (+)</a:t>
            </a:r>
          </a:p>
          <a:p>
            <a:pPr marL="344488" indent="-344488">
              <a:buClr>
                <a:srgbClr val="FF9932"/>
              </a:buClr>
              <a:buSzPct val="70000"/>
              <a:buFont typeface="Webdings" panose="05030102010509060703" pitchFamily="18" charset="2"/>
              <a:buChar char="4"/>
            </a:pPr>
            <a:r>
              <a:rPr lang="en-US" sz="2800" dirty="0"/>
              <a:t>Blood pressure normal throughout prenatal period</a:t>
            </a:r>
          </a:p>
          <a:p>
            <a:pPr marL="344488" indent="-344488">
              <a:buClr>
                <a:srgbClr val="FF9932"/>
              </a:buClr>
              <a:buSzPct val="70000"/>
              <a:buFont typeface="Webdings" panose="05030102010509060703" pitchFamily="18" charset="2"/>
              <a:buChar char="4"/>
            </a:pPr>
            <a:r>
              <a:rPr lang="en-US" sz="2800" dirty="0"/>
              <a:t>Presented to the office with complaint </a:t>
            </a:r>
            <a:br>
              <a:rPr lang="en-US" sz="2800" dirty="0"/>
            </a:br>
            <a:r>
              <a:rPr lang="en-US" sz="2800" dirty="0"/>
              <a:t>of regular uterine contractions</a:t>
            </a:r>
          </a:p>
          <a:p>
            <a:pPr marL="344488" indent="-344488">
              <a:buClr>
                <a:srgbClr val="FF9932"/>
              </a:buClr>
              <a:buSzPct val="70000"/>
              <a:buFont typeface="Webdings" panose="05030102010509060703" pitchFamily="18" charset="2"/>
              <a:buChar char="4"/>
            </a:pPr>
            <a:r>
              <a:rPr lang="en-US" sz="2800" dirty="0"/>
              <a:t>Cervical exam: 3 cm dilated</a:t>
            </a:r>
          </a:p>
          <a:p>
            <a:pPr marL="344488" indent="-344488">
              <a:buClr>
                <a:srgbClr val="FF9932"/>
              </a:buClr>
              <a:buSzPct val="70000"/>
              <a:buFont typeface="Webdings" panose="05030102010509060703" pitchFamily="18" charset="2"/>
              <a:buChar char="4"/>
            </a:pPr>
            <a:r>
              <a:rPr lang="en-US" sz="2800" dirty="0"/>
              <a:t>BP: 142/95</a:t>
            </a:r>
          </a:p>
          <a:p>
            <a:pPr marL="344488" indent="-344488">
              <a:buClr>
                <a:srgbClr val="FF9932"/>
              </a:buClr>
              <a:buSzPct val="70000"/>
              <a:buFont typeface="Webdings" panose="05030102010509060703" pitchFamily="18" charset="2"/>
              <a:buChar char="4"/>
            </a:pPr>
            <a:r>
              <a:rPr lang="en-US" sz="2800" dirty="0"/>
              <a:t>Urinalysis negative for protein</a:t>
            </a:r>
          </a:p>
          <a:p>
            <a:endParaRPr lang="en-US" dirty="0"/>
          </a:p>
          <a:p>
            <a:endParaRPr lang="en-US" dirty="0"/>
          </a:p>
        </p:txBody>
      </p:sp>
      <p:cxnSp>
        <p:nvCxnSpPr>
          <p:cNvPr id="14" name="Straight Connector 13">
            <a:extLst>
              <a:ext uri="{FF2B5EF4-FFF2-40B4-BE49-F238E27FC236}">
                <a16:creationId xmlns:a16="http://schemas.microsoft.com/office/drawing/2014/main" id="{DC233ECC-4AEF-4D4B-ABB5-E3B2702EE2FA}"/>
              </a:ext>
            </a:extLst>
          </p:cNvPr>
          <p:cNvCxnSpPr/>
          <p:nvPr/>
        </p:nvCxnSpPr>
        <p:spPr>
          <a:xfrm>
            <a:off x="462579" y="1473798"/>
            <a:ext cx="11306287"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Graphic 15" descr="Magnifying glass">
            <a:extLst>
              <a:ext uri="{FF2B5EF4-FFF2-40B4-BE49-F238E27FC236}">
                <a16:creationId xmlns:a16="http://schemas.microsoft.com/office/drawing/2014/main" id="{B7B87AE4-08A3-45C5-BE21-83B476EF0CD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3111" y="674472"/>
            <a:ext cx="706867" cy="706867"/>
          </a:xfrm>
          <a:prstGeom prst="rect">
            <a:avLst/>
          </a:prstGeom>
        </p:spPr>
      </p:pic>
      <p:pic>
        <p:nvPicPr>
          <p:cNvPr id="5" name="Picture 4" descr="A picture containing person&#10;&#10;Description automatically generated">
            <a:extLst>
              <a:ext uri="{FF2B5EF4-FFF2-40B4-BE49-F238E27FC236}">
                <a16:creationId xmlns:a16="http://schemas.microsoft.com/office/drawing/2014/main" id="{DDF84F7E-D971-E345-8FF8-70B755F49C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111" y="1491480"/>
            <a:ext cx="4620780" cy="3080520"/>
          </a:xfrm>
          <a:prstGeom prst="rect">
            <a:avLst/>
          </a:prstGeom>
        </p:spPr>
      </p:pic>
    </p:spTree>
    <p:extLst>
      <p:ext uri="{BB962C8B-B14F-4D97-AF65-F5344CB8AC3E}">
        <p14:creationId xmlns:p14="http://schemas.microsoft.com/office/powerpoint/2010/main" val="2106448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0705"/>
            <a:ext cx="10363200" cy="914400"/>
          </a:xfrm>
        </p:spPr>
        <p:txBody>
          <a:bodyPr>
            <a:normAutofit/>
          </a:bodyPr>
          <a:lstStyle/>
          <a:p>
            <a:r>
              <a:rPr lang="en-US" dirty="0">
                <a:ea typeface="Roboto Medium"/>
              </a:rPr>
              <a:t>     Postpartum Case Study</a:t>
            </a:r>
          </a:p>
        </p:txBody>
      </p:sp>
      <p:sp>
        <p:nvSpPr>
          <p:cNvPr id="3" name="Content Placeholder 2"/>
          <p:cNvSpPr>
            <a:spLocks noGrp="1"/>
          </p:cNvSpPr>
          <p:nvPr>
            <p:ph idx="1"/>
          </p:nvPr>
        </p:nvSpPr>
        <p:spPr>
          <a:xfrm>
            <a:off x="5083359" y="1496411"/>
            <a:ext cx="6480587" cy="5272328"/>
          </a:xfrm>
        </p:spPr>
        <p:txBody>
          <a:bodyPr>
            <a:normAutofit fontScale="70000" lnSpcReduction="20000"/>
          </a:bodyPr>
          <a:lstStyle/>
          <a:p>
            <a:pPr marL="0" indent="0">
              <a:lnSpc>
                <a:spcPct val="120000"/>
              </a:lnSpc>
              <a:buClr>
                <a:srgbClr val="782164"/>
              </a:buClr>
              <a:buSzPct val="70000"/>
              <a:buNone/>
            </a:pPr>
            <a:r>
              <a:rPr lang="en-US" sz="4000" b="1" dirty="0">
                <a:cs typeface="Arial" panose="020B0604020202020204" pitchFamily="34" charset="0"/>
              </a:rPr>
              <a:t>Status on Admission</a:t>
            </a:r>
            <a:endParaRPr lang="en-US" sz="4000" dirty="0"/>
          </a:p>
          <a:p>
            <a:pPr marL="344488" indent="-344488">
              <a:lnSpc>
                <a:spcPct val="120000"/>
              </a:lnSpc>
              <a:buClr>
                <a:srgbClr val="FF9932"/>
              </a:buClr>
              <a:buSzPct val="70000"/>
              <a:buFont typeface="Webdings" panose="05030102010509060703" pitchFamily="18" charset="2"/>
              <a:buChar char="4"/>
            </a:pPr>
            <a:r>
              <a:rPr lang="en-US" sz="4000" dirty="0"/>
              <a:t>The patient admitted for spontaneous labor and gestational hypertension</a:t>
            </a:r>
          </a:p>
          <a:p>
            <a:pPr marL="344488" indent="-344488">
              <a:lnSpc>
                <a:spcPct val="120000"/>
              </a:lnSpc>
              <a:buClr>
                <a:srgbClr val="FF9932"/>
              </a:buClr>
              <a:buSzPct val="70000"/>
              <a:buFont typeface="Webdings" panose="05030102010509060703" pitchFamily="18" charset="2"/>
              <a:buChar char="4"/>
            </a:pPr>
            <a:r>
              <a:rPr lang="en-US" sz="4000" dirty="0"/>
              <a:t>On admission to Labor and Delivery</a:t>
            </a:r>
          </a:p>
          <a:p>
            <a:pPr marL="344488" indent="-344488">
              <a:lnSpc>
                <a:spcPct val="120000"/>
              </a:lnSpc>
              <a:buClr>
                <a:srgbClr val="FF9932"/>
              </a:buClr>
              <a:buSzPct val="70000"/>
              <a:buFont typeface="Webdings" panose="05030102010509060703" pitchFamily="18" charset="2"/>
              <a:buChar char="4"/>
            </a:pPr>
            <a:r>
              <a:rPr lang="en-US" sz="4000" dirty="0"/>
              <a:t>BP 133/74</a:t>
            </a:r>
          </a:p>
          <a:p>
            <a:pPr marL="344488" indent="-344488">
              <a:lnSpc>
                <a:spcPct val="120000"/>
              </a:lnSpc>
              <a:buClr>
                <a:srgbClr val="FF9932"/>
              </a:buClr>
              <a:buSzPct val="70000"/>
              <a:buFont typeface="Webdings" panose="05030102010509060703" pitchFamily="18" charset="2"/>
              <a:buChar char="4"/>
            </a:pPr>
            <a:r>
              <a:rPr lang="en-US" sz="4000" dirty="0"/>
              <a:t>Urinalysis negative </a:t>
            </a:r>
          </a:p>
          <a:p>
            <a:pPr marL="344488" indent="-344488">
              <a:lnSpc>
                <a:spcPct val="120000"/>
              </a:lnSpc>
              <a:buClr>
                <a:srgbClr val="FF9932"/>
              </a:buClr>
              <a:buSzPct val="70000"/>
              <a:buFont typeface="Webdings" panose="05030102010509060703" pitchFamily="18" charset="2"/>
              <a:buChar char="4"/>
            </a:pPr>
            <a:r>
              <a:rPr lang="en-US" sz="4000" dirty="0"/>
              <a:t>Platelet count: 187,000/unit</a:t>
            </a:r>
          </a:p>
          <a:p>
            <a:pPr marL="344488" indent="-344488">
              <a:lnSpc>
                <a:spcPct val="120000"/>
              </a:lnSpc>
              <a:buClr>
                <a:srgbClr val="FF9932"/>
              </a:buClr>
              <a:buSzPct val="70000"/>
              <a:buFont typeface="Webdings" panose="05030102010509060703" pitchFamily="18" charset="2"/>
              <a:buChar char="4"/>
            </a:pPr>
            <a:r>
              <a:rPr lang="en-US" sz="4000" dirty="0"/>
              <a:t>AST 14 </a:t>
            </a:r>
          </a:p>
          <a:p>
            <a:pPr marL="344488" indent="-344488">
              <a:lnSpc>
                <a:spcPct val="120000"/>
              </a:lnSpc>
              <a:buClr>
                <a:srgbClr val="FF9932"/>
              </a:buClr>
              <a:buSzPct val="70000"/>
              <a:buFont typeface="Webdings" panose="05030102010509060703" pitchFamily="18" charset="2"/>
              <a:buChar char="4"/>
            </a:pPr>
            <a:r>
              <a:rPr lang="en-US" sz="4000" dirty="0"/>
              <a:t>ALT 18</a:t>
            </a:r>
          </a:p>
          <a:p>
            <a:pPr marL="344488" indent="-344488">
              <a:lnSpc>
                <a:spcPct val="120000"/>
              </a:lnSpc>
              <a:buClr>
                <a:srgbClr val="FF9932"/>
              </a:buClr>
              <a:buSzPct val="70000"/>
              <a:buFont typeface="Webdings" panose="05030102010509060703" pitchFamily="18" charset="2"/>
              <a:buChar char="4"/>
            </a:pPr>
            <a:r>
              <a:rPr lang="en-US" sz="4000" dirty="0"/>
              <a:t>Uric Acid 5.5</a:t>
            </a:r>
          </a:p>
          <a:p>
            <a:endParaRPr lang="en-US" dirty="0"/>
          </a:p>
        </p:txBody>
      </p:sp>
      <p:cxnSp>
        <p:nvCxnSpPr>
          <p:cNvPr id="14" name="Straight Connector 13">
            <a:extLst>
              <a:ext uri="{FF2B5EF4-FFF2-40B4-BE49-F238E27FC236}">
                <a16:creationId xmlns:a16="http://schemas.microsoft.com/office/drawing/2014/main" id="{DC233ECC-4AEF-4D4B-ABB5-E3B2702EE2FA}"/>
              </a:ext>
            </a:extLst>
          </p:cNvPr>
          <p:cNvCxnSpPr/>
          <p:nvPr/>
        </p:nvCxnSpPr>
        <p:spPr>
          <a:xfrm>
            <a:off x="462579" y="1473798"/>
            <a:ext cx="11306287"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Graphic 15" descr="Magnifying glass">
            <a:extLst>
              <a:ext uri="{FF2B5EF4-FFF2-40B4-BE49-F238E27FC236}">
                <a16:creationId xmlns:a16="http://schemas.microsoft.com/office/drawing/2014/main" id="{B7B87AE4-08A3-45C5-BE21-83B476EF0CD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579" y="643728"/>
            <a:ext cx="706867" cy="706867"/>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DFAB0CBD-D6DD-A349-9674-5F943A7654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579" y="1485105"/>
            <a:ext cx="4620780" cy="3080520"/>
          </a:xfrm>
          <a:prstGeom prst="rect">
            <a:avLst/>
          </a:prstGeom>
        </p:spPr>
      </p:pic>
    </p:spTree>
    <p:extLst>
      <p:ext uri="{BB962C8B-B14F-4D97-AF65-F5344CB8AC3E}">
        <p14:creationId xmlns:p14="http://schemas.microsoft.com/office/powerpoint/2010/main" val="3031389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9917"/>
            <a:ext cx="10363200" cy="914400"/>
          </a:xfrm>
        </p:spPr>
        <p:txBody>
          <a:bodyPr>
            <a:normAutofit/>
          </a:bodyPr>
          <a:lstStyle/>
          <a:p>
            <a:r>
              <a:rPr lang="en-US" dirty="0">
                <a:ea typeface="Roboto Medium"/>
              </a:rPr>
              <a:t>     Postpartum Case Study</a:t>
            </a:r>
          </a:p>
        </p:txBody>
      </p:sp>
      <p:sp>
        <p:nvSpPr>
          <p:cNvPr id="3" name="Content Placeholder 2"/>
          <p:cNvSpPr>
            <a:spLocks noGrp="1"/>
          </p:cNvSpPr>
          <p:nvPr>
            <p:ph idx="1"/>
          </p:nvPr>
        </p:nvSpPr>
        <p:spPr>
          <a:xfrm>
            <a:off x="5015614" y="1483846"/>
            <a:ext cx="6642986" cy="4351338"/>
          </a:xfrm>
        </p:spPr>
        <p:txBody>
          <a:bodyPr>
            <a:noAutofit/>
          </a:bodyPr>
          <a:lstStyle/>
          <a:p>
            <a:pPr marL="0" indent="0">
              <a:buNone/>
            </a:pPr>
            <a:r>
              <a:rPr lang="en-US" sz="2800" b="1" dirty="0">
                <a:latin typeface="+mn-lt"/>
                <a:cs typeface="Arial" panose="020B0604020202020204" pitchFamily="34" charset="0"/>
              </a:rPr>
              <a:t>Labor course</a:t>
            </a:r>
          </a:p>
          <a:p>
            <a:pPr marL="344488" indent="-344488">
              <a:buClr>
                <a:srgbClr val="FF9932"/>
              </a:buClr>
              <a:buSzPct val="70000"/>
              <a:buFont typeface="Webdings" panose="05030102010509060703" pitchFamily="18" charset="2"/>
              <a:buChar char="4"/>
            </a:pPr>
            <a:r>
              <a:rPr lang="en-US" sz="2800" dirty="0">
                <a:latin typeface="+mn-lt"/>
              </a:rPr>
              <a:t>BP remained elevated throughout labor and the postpartum stay</a:t>
            </a:r>
          </a:p>
          <a:p>
            <a:pPr marL="344488" indent="-344488">
              <a:buClr>
                <a:srgbClr val="FF9932"/>
              </a:buClr>
              <a:buSzPct val="70000"/>
              <a:buFont typeface="Webdings" panose="05030102010509060703" pitchFamily="18" charset="2"/>
              <a:buChar char="4"/>
            </a:pPr>
            <a:r>
              <a:rPr lang="en-US" sz="2800" dirty="0">
                <a:latin typeface="+mn-lt"/>
              </a:rPr>
              <a:t>Fetal heart rate consistently Category I (normal) tracing </a:t>
            </a:r>
          </a:p>
          <a:p>
            <a:pPr marL="344488" indent="-344488">
              <a:buClr>
                <a:srgbClr val="FF9932"/>
              </a:buClr>
              <a:buSzPct val="70000"/>
              <a:buFont typeface="Webdings" panose="05030102010509060703" pitchFamily="18" charset="2"/>
              <a:buChar char="4"/>
            </a:pPr>
            <a:r>
              <a:rPr lang="en-US" sz="2800" dirty="0">
                <a:latin typeface="+mn-lt"/>
              </a:rPr>
              <a:t>Patient had primary late term c-section for failure to progress on day 2</a:t>
            </a:r>
          </a:p>
          <a:p>
            <a:pPr marL="344488" indent="-344488">
              <a:buClr>
                <a:srgbClr val="FF9932"/>
              </a:buClr>
              <a:buSzPct val="70000"/>
              <a:buFont typeface="Webdings" panose="05030102010509060703" pitchFamily="18" charset="2"/>
              <a:buChar char="4"/>
            </a:pPr>
            <a:r>
              <a:rPr lang="en-US" sz="2800" dirty="0">
                <a:latin typeface="+mn-lt"/>
              </a:rPr>
              <a:t>Postpartum course was unremarkable. No documented complaints of headache, blurred vision or epigastric pain</a:t>
            </a:r>
          </a:p>
        </p:txBody>
      </p:sp>
      <p:cxnSp>
        <p:nvCxnSpPr>
          <p:cNvPr id="14" name="Straight Connector 13">
            <a:extLst>
              <a:ext uri="{FF2B5EF4-FFF2-40B4-BE49-F238E27FC236}">
                <a16:creationId xmlns:a16="http://schemas.microsoft.com/office/drawing/2014/main" id="{DC233ECC-4AEF-4D4B-ABB5-E3B2702EE2FA}"/>
              </a:ext>
            </a:extLst>
          </p:cNvPr>
          <p:cNvCxnSpPr/>
          <p:nvPr/>
        </p:nvCxnSpPr>
        <p:spPr>
          <a:xfrm>
            <a:off x="462579" y="1473798"/>
            <a:ext cx="11306287"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Graphic 15" descr="Magnifying glass">
            <a:extLst>
              <a:ext uri="{FF2B5EF4-FFF2-40B4-BE49-F238E27FC236}">
                <a16:creationId xmlns:a16="http://schemas.microsoft.com/office/drawing/2014/main" id="{B7B87AE4-08A3-45C5-BE21-83B476EF0CD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3111" y="674472"/>
            <a:ext cx="706867" cy="706867"/>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344BC0E4-AA4C-FB45-B33A-B71ECF0841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111" y="1473798"/>
            <a:ext cx="4620780" cy="3080520"/>
          </a:xfrm>
          <a:prstGeom prst="rect">
            <a:avLst/>
          </a:prstGeom>
        </p:spPr>
      </p:pic>
    </p:spTree>
    <p:extLst>
      <p:ext uri="{BB962C8B-B14F-4D97-AF65-F5344CB8AC3E}">
        <p14:creationId xmlns:p14="http://schemas.microsoft.com/office/powerpoint/2010/main" val="36490777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0705"/>
            <a:ext cx="10363200" cy="914400"/>
          </a:xfrm>
        </p:spPr>
        <p:txBody>
          <a:bodyPr>
            <a:normAutofit/>
          </a:bodyPr>
          <a:lstStyle/>
          <a:p>
            <a:r>
              <a:rPr lang="en-US" dirty="0">
                <a:ea typeface="Roboto Medium"/>
              </a:rPr>
              <a:t>     Postpartum Case Study</a:t>
            </a:r>
          </a:p>
        </p:txBody>
      </p:sp>
      <p:sp>
        <p:nvSpPr>
          <p:cNvPr id="3" name="Content Placeholder 2"/>
          <p:cNvSpPr>
            <a:spLocks noGrp="1"/>
          </p:cNvSpPr>
          <p:nvPr>
            <p:ph idx="1"/>
          </p:nvPr>
        </p:nvSpPr>
        <p:spPr>
          <a:xfrm>
            <a:off x="5003891" y="1485105"/>
            <a:ext cx="6491025" cy="4351338"/>
          </a:xfrm>
        </p:spPr>
        <p:txBody>
          <a:bodyPr>
            <a:normAutofit/>
          </a:bodyPr>
          <a:lstStyle/>
          <a:p>
            <a:pPr marL="0" indent="0">
              <a:buNone/>
            </a:pPr>
            <a:r>
              <a:rPr lang="en-US" sz="2800" b="1" dirty="0">
                <a:ea typeface="Roboto"/>
                <a:cs typeface="Arial"/>
              </a:rPr>
              <a:t>Post-op Day #3</a:t>
            </a:r>
          </a:p>
          <a:p>
            <a:pPr marL="344170" indent="-344170">
              <a:buClr>
                <a:srgbClr val="FF9932"/>
              </a:buClr>
              <a:buSzPct val="70000"/>
              <a:buFont typeface="Webdings" panose="05030102010509060703" pitchFamily="18" charset="2"/>
              <a:buChar char="4"/>
            </a:pPr>
            <a:r>
              <a:rPr lang="en-US" sz="2800" dirty="0">
                <a:ea typeface="Roboto"/>
              </a:rPr>
              <a:t>Patient complained of “acute, crushing headache”, pain rated 8/10</a:t>
            </a:r>
          </a:p>
          <a:p>
            <a:pPr marL="344170" indent="-344170">
              <a:buClr>
                <a:srgbClr val="FF9932"/>
              </a:buClr>
              <a:buSzPct val="70000"/>
              <a:buFont typeface="Webdings" panose="05030102010509060703" pitchFamily="18" charset="2"/>
              <a:buChar char="4"/>
            </a:pPr>
            <a:r>
              <a:rPr lang="en-US" sz="2800" dirty="0">
                <a:ea typeface="Roboto"/>
              </a:rPr>
              <a:t>D/C orders already written </a:t>
            </a:r>
            <a:endParaRPr lang="en-US" sz="2800" dirty="0"/>
          </a:p>
          <a:p>
            <a:pPr marL="344170" indent="-344170">
              <a:buClr>
                <a:srgbClr val="FF9932"/>
              </a:buClr>
              <a:buSzPct val="70000"/>
              <a:buFont typeface="Webdings" panose="05030102010509060703" pitchFamily="18" charset="2"/>
              <a:buChar char="4"/>
            </a:pPr>
            <a:r>
              <a:rPr lang="en-US" sz="2800" dirty="0">
                <a:ea typeface="Roboto"/>
              </a:rPr>
              <a:t>Pain treated with hydrocodone 15 mg/acetaminophen 650 mg</a:t>
            </a:r>
          </a:p>
          <a:p>
            <a:pPr marL="344170" indent="-344170">
              <a:buClr>
                <a:srgbClr val="FF9932"/>
              </a:buClr>
              <a:buSzPct val="70000"/>
              <a:buFont typeface="Webdings" panose="05030102010509060703" pitchFamily="18" charset="2"/>
              <a:buChar char="4"/>
            </a:pPr>
            <a:r>
              <a:rPr lang="en-US" sz="2800" dirty="0">
                <a:ea typeface="Roboto"/>
              </a:rPr>
              <a:t>Discharged 30 minutes later; no follow-up of headache documented</a:t>
            </a:r>
          </a:p>
        </p:txBody>
      </p:sp>
      <p:cxnSp>
        <p:nvCxnSpPr>
          <p:cNvPr id="14" name="Straight Connector 13">
            <a:extLst>
              <a:ext uri="{FF2B5EF4-FFF2-40B4-BE49-F238E27FC236}">
                <a16:creationId xmlns:a16="http://schemas.microsoft.com/office/drawing/2014/main" id="{DC233ECC-4AEF-4D4B-ABB5-E3B2702EE2FA}"/>
              </a:ext>
            </a:extLst>
          </p:cNvPr>
          <p:cNvCxnSpPr/>
          <p:nvPr/>
        </p:nvCxnSpPr>
        <p:spPr>
          <a:xfrm>
            <a:off x="462579" y="1473798"/>
            <a:ext cx="11306287"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Graphic 15" descr="Magnifying glass">
            <a:extLst>
              <a:ext uri="{FF2B5EF4-FFF2-40B4-BE49-F238E27FC236}">
                <a16:creationId xmlns:a16="http://schemas.microsoft.com/office/drawing/2014/main" id="{B7B87AE4-08A3-45C5-BE21-83B476EF0CD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3111" y="674472"/>
            <a:ext cx="706867" cy="706867"/>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43A1B3EF-3FCB-C24B-981A-F82ADDC202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111" y="1485105"/>
            <a:ext cx="4620780" cy="3080520"/>
          </a:xfrm>
          <a:prstGeom prst="rect">
            <a:avLst/>
          </a:prstGeom>
        </p:spPr>
      </p:pic>
    </p:spTree>
    <p:extLst>
      <p:ext uri="{BB962C8B-B14F-4D97-AF65-F5344CB8AC3E}">
        <p14:creationId xmlns:p14="http://schemas.microsoft.com/office/powerpoint/2010/main" val="37870391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0705"/>
            <a:ext cx="10363200" cy="914400"/>
          </a:xfrm>
        </p:spPr>
        <p:txBody>
          <a:bodyPr>
            <a:normAutofit/>
          </a:bodyPr>
          <a:lstStyle/>
          <a:p>
            <a:r>
              <a:rPr lang="en-US" dirty="0">
                <a:ea typeface="Roboto Medium"/>
              </a:rPr>
              <a:t>     Postpartum Case Study</a:t>
            </a:r>
          </a:p>
        </p:txBody>
      </p:sp>
      <p:sp>
        <p:nvSpPr>
          <p:cNvPr id="3" name="Content Placeholder 2"/>
          <p:cNvSpPr>
            <a:spLocks noGrp="1"/>
          </p:cNvSpPr>
          <p:nvPr>
            <p:ph idx="1"/>
          </p:nvPr>
        </p:nvSpPr>
        <p:spPr>
          <a:xfrm>
            <a:off x="5023150" y="1485105"/>
            <a:ext cx="6635450" cy="5372894"/>
          </a:xfrm>
        </p:spPr>
        <p:txBody>
          <a:bodyPr>
            <a:normAutofit fontScale="62500" lnSpcReduction="20000"/>
          </a:bodyPr>
          <a:lstStyle/>
          <a:p>
            <a:pPr marL="0" indent="0">
              <a:lnSpc>
                <a:spcPct val="120000"/>
              </a:lnSpc>
              <a:buNone/>
            </a:pPr>
            <a:r>
              <a:rPr lang="en-US" sz="4500" b="1" dirty="0">
                <a:cs typeface="Arial" panose="020B0604020202020204" pitchFamily="34" charset="0"/>
              </a:rPr>
              <a:t>Post Discharge</a:t>
            </a:r>
          </a:p>
          <a:p>
            <a:pPr marL="344488" indent="-344488">
              <a:lnSpc>
                <a:spcPct val="120000"/>
              </a:lnSpc>
              <a:buClr>
                <a:srgbClr val="FF9932"/>
              </a:buClr>
              <a:buSzPct val="70000"/>
              <a:buFont typeface="Webdings" panose="05030102010509060703" pitchFamily="18" charset="2"/>
              <a:buChar char="4"/>
            </a:pPr>
            <a:r>
              <a:rPr lang="en-US" sz="3800" b="1" dirty="0"/>
              <a:t>Post-op day #4</a:t>
            </a:r>
            <a:r>
              <a:rPr lang="en-US" sz="3800" dirty="0"/>
              <a:t>: Patient reported worsening headache to family</a:t>
            </a:r>
          </a:p>
          <a:p>
            <a:pPr marL="344488" indent="-344488">
              <a:lnSpc>
                <a:spcPct val="120000"/>
              </a:lnSpc>
              <a:buClr>
                <a:srgbClr val="FF9932"/>
              </a:buClr>
              <a:buSzPct val="70000"/>
              <a:buFont typeface="Webdings" panose="05030102010509060703" pitchFamily="18" charset="2"/>
              <a:buChar char="4"/>
            </a:pPr>
            <a:r>
              <a:rPr lang="en-US" sz="3800" b="1" dirty="0"/>
              <a:t>Post-op day #5</a:t>
            </a:r>
            <a:r>
              <a:rPr lang="en-US" sz="3800" dirty="0"/>
              <a:t>: </a:t>
            </a:r>
          </a:p>
          <a:p>
            <a:pPr lvl="1">
              <a:lnSpc>
                <a:spcPct val="120000"/>
              </a:lnSpc>
              <a:buClr>
                <a:srgbClr val="FF9932"/>
              </a:buClr>
              <a:buSzPct val="100000"/>
              <a:buFont typeface="Wingdings" pitchFamily="2" charset="2"/>
              <a:buChar char="§"/>
            </a:pPr>
            <a:r>
              <a:rPr lang="en-US" sz="3200" dirty="0">
                <a:latin typeface="+mj-lt"/>
              </a:rPr>
              <a:t>Progressively worsening headache and new-onset visual changes</a:t>
            </a:r>
          </a:p>
          <a:p>
            <a:pPr lvl="1">
              <a:lnSpc>
                <a:spcPct val="120000"/>
              </a:lnSpc>
              <a:buClr>
                <a:srgbClr val="FF9932"/>
              </a:buClr>
              <a:buSzPct val="100000"/>
              <a:buFont typeface="Wingdings" pitchFamily="2" charset="2"/>
              <a:buChar char="§"/>
            </a:pPr>
            <a:r>
              <a:rPr lang="en-US" sz="3200" dirty="0">
                <a:latin typeface="+mj-lt"/>
              </a:rPr>
              <a:t>911 call placed by family </a:t>
            </a:r>
          </a:p>
          <a:p>
            <a:pPr lvl="1">
              <a:lnSpc>
                <a:spcPct val="120000"/>
              </a:lnSpc>
              <a:buClr>
                <a:srgbClr val="FF9932"/>
              </a:buClr>
              <a:buSzPct val="100000"/>
              <a:buFont typeface="Wingdings" pitchFamily="2" charset="2"/>
              <a:buChar char="§"/>
            </a:pPr>
            <a:r>
              <a:rPr lang="en-US" sz="3200" dirty="0">
                <a:latin typeface="+mj-lt"/>
              </a:rPr>
              <a:t>Initial seizure occurred shortly thereafter </a:t>
            </a:r>
          </a:p>
          <a:p>
            <a:pPr lvl="1">
              <a:lnSpc>
                <a:spcPct val="120000"/>
              </a:lnSpc>
              <a:buClr>
                <a:srgbClr val="FF9932"/>
              </a:buClr>
              <a:buSzPct val="100000"/>
              <a:buFont typeface="Wingdings" pitchFamily="2" charset="2"/>
              <a:buChar char="§"/>
            </a:pPr>
            <a:r>
              <a:rPr lang="en-US" sz="3200" dirty="0">
                <a:latin typeface="+mj-lt"/>
              </a:rPr>
              <a:t>Multiple seizures witnessed by family </a:t>
            </a:r>
          </a:p>
          <a:p>
            <a:pPr lvl="1">
              <a:lnSpc>
                <a:spcPct val="120000"/>
              </a:lnSpc>
              <a:buClr>
                <a:srgbClr val="FF9932"/>
              </a:buClr>
              <a:buSzPct val="100000"/>
              <a:buFont typeface="Wingdings" pitchFamily="2" charset="2"/>
              <a:buChar char="§"/>
            </a:pPr>
            <a:r>
              <a:rPr lang="en-US" sz="3200" dirty="0">
                <a:latin typeface="+mj-lt"/>
              </a:rPr>
              <a:t>Intubated in the field and transported to hospital</a:t>
            </a:r>
          </a:p>
          <a:p>
            <a:pPr lvl="2">
              <a:lnSpc>
                <a:spcPct val="120000"/>
              </a:lnSpc>
              <a:buClr>
                <a:srgbClr val="FF9932"/>
              </a:buClr>
              <a:buSzPct val="100000"/>
              <a:buFont typeface="Wingdings" pitchFamily="2" charset="2"/>
              <a:buChar char="§"/>
            </a:pPr>
            <a:r>
              <a:rPr lang="en-US" sz="3300" dirty="0">
                <a:latin typeface="+mj-lt"/>
              </a:rPr>
              <a:t>Started on magnesium sulfate, lorazepam, levetiracetam, labetalol</a:t>
            </a:r>
          </a:p>
          <a:p>
            <a:pPr lvl="1">
              <a:lnSpc>
                <a:spcPct val="120000"/>
              </a:lnSpc>
              <a:buClr>
                <a:srgbClr val="FF9932"/>
              </a:buClr>
              <a:buSzPct val="100000"/>
              <a:buFont typeface="Wingdings" pitchFamily="2" charset="2"/>
              <a:buChar char="§"/>
            </a:pPr>
            <a:r>
              <a:rPr lang="en-US" sz="3200" dirty="0">
                <a:latin typeface="+mj-lt"/>
              </a:rPr>
              <a:t>Helicopter transport to tertiary center, neurology ICU</a:t>
            </a:r>
          </a:p>
        </p:txBody>
      </p:sp>
      <p:cxnSp>
        <p:nvCxnSpPr>
          <p:cNvPr id="14" name="Straight Connector 13">
            <a:extLst>
              <a:ext uri="{FF2B5EF4-FFF2-40B4-BE49-F238E27FC236}">
                <a16:creationId xmlns:a16="http://schemas.microsoft.com/office/drawing/2014/main" id="{DC233ECC-4AEF-4D4B-ABB5-E3B2702EE2FA}"/>
              </a:ext>
            </a:extLst>
          </p:cNvPr>
          <p:cNvCxnSpPr/>
          <p:nvPr/>
        </p:nvCxnSpPr>
        <p:spPr>
          <a:xfrm>
            <a:off x="462579" y="1473798"/>
            <a:ext cx="11306287"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Graphic 15" descr="Magnifying glass">
            <a:extLst>
              <a:ext uri="{FF2B5EF4-FFF2-40B4-BE49-F238E27FC236}">
                <a16:creationId xmlns:a16="http://schemas.microsoft.com/office/drawing/2014/main" id="{B7B87AE4-08A3-45C5-BE21-83B476EF0CD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3111" y="674472"/>
            <a:ext cx="706867" cy="706867"/>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9F2272F7-E5DF-574B-9549-0B741EE50D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111" y="1485105"/>
            <a:ext cx="4620780" cy="3080520"/>
          </a:xfrm>
          <a:prstGeom prst="rect">
            <a:avLst/>
          </a:prstGeom>
        </p:spPr>
      </p:pic>
    </p:spTree>
    <p:extLst>
      <p:ext uri="{BB962C8B-B14F-4D97-AF65-F5344CB8AC3E}">
        <p14:creationId xmlns:p14="http://schemas.microsoft.com/office/powerpoint/2010/main" val="41336245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0705"/>
            <a:ext cx="10363200" cy="914400"/>
          </a:xfrm>
        </p:spPr>
        <p:txBody>
          <a:bodyPr>
            <a:normAutofit/>
          </a:bodyPr>
          <a:lstStyle/>
          <a:p>
            <a:r>
              <a:rPr lang="en-US" dirty="0">
                <a:ea typeface="Roboto Medium"/>
              </a:rPr>
              <a:t>     Postpartum Case Study</a:t>
            </a:r>
          </a:p>
        </p:txBody>
      </p:sp>
      <p:sp>
        <p:nvSpPr>
          <p:cNvPr id="3" name="Content Placeholder 2"/>
          <p:cNvSpPr>
            <a:spLocks noGrp="1"/>
          </p:cNvSpPr>
          <p:nvPr>
            <p:ph idx="1"/>
          </p:nvPr>
        </p:nvSpPr>
        <p:spPr>
          <a:xfrm>
            <a:off x="5027527" y="1485104"/>
            <a:ext cx="6741339" cy="5144293"/>
          </a:xfrm>
        </p:spPr>
        <p:txBody>
          <a:bodyPr>
            <a:normAutofit fontScale="55000" lnSpcReduction="20000"/>
          </a:bodyPr>
          <a:lstStyle/>
          <a:p>
            <a:pPr marL="0" indent="0">
              <a:lnSpc>
                <a:spcPct val="120000"/>
              </a:lnSpc>
              <a:buNone/>
            </a:pPr>
            <a:r>
              <a:rPr lang="en-US" sz="4500" b="1" dirty="0">
                <a:cs typeface="Arial" panose="020B0604020202020204" pitchFamily="34" charset="0"/>
              </a:rPr>
              <a:t>Post-op Day #6 - #9</a:t>
            </a:r>
          </a:p>
          <a:p>
            <a:pPr marL="344488" indent="-344488">
              <a:lnSpc>
                <a:spcPct val="120000"/>
              </a:lnSpc>
              <a:buClr>
                <a:srgbClr val="FF9932"/>
              </a:buClr>
              <a:buSzPct val="70000"/>
              <a:buFont typeface="Webdings" panose="05030102010509060703" pitchFamily="18" charset="2"/>
              <a:buChar char="4"/>
            </a:pPr>
            <a:r>
              <a:rPr lang="en-US" sz="3800" dirty="0"/>
              <a:t>Extubated shortly after admission</a:t>
            </a:r>
          </a:p>
          <a:p>
            <a:pPr marL="344488" indent="-344488">
              <a:lnSpc>
                <a:spcPct val="120000"/>
              </a:lnSpc>
              <a:buClr>
                <a:srgbClr val="FF9932"/>
              </a:buClr>
              <a:buSzPct val="70000"/>
              <a:buFont typeface="Webdings" panose="05030102010509060703" pitchFamily="18" charset="2"/>
              <a:buChar char="4"/>
            </a:pPr>
            <a:r>
              <a:rPr lang="en-US" sz="3800" dirty="0"/>
              <a:t>BPs remained elevated; BP max 148/98; SBP mostly 130s; DBP mostly 80’s</a:t>
            </a:r>
          </a:p>
          <a:p>
            <a:pPr marL="344488" indent="-344488">
              <a:lnSpc>
                <a:spcPct val="120000"/>
              </a:lnSpc>
              <a:buClr>
                <a:srgbClr val="FF9932"/>
              </a:buClr>
              <a:buSzPct val="70000"/>
              <a:buFont typeface="Webdings" panose="05030102010509060703" pitchFamily="18" charset="2"/>
              <a:buChar char="4"/>
            </a:pPr>
            <a:r>
              <a:rPr lang="en-US" sz="3800" dirty="0"/>
              <a:t>Platelet count 370,000, AST 30, ALT 33, Creatinine 0.9 mg/dl</a:t>
            </a:r>
          </a:p>
          <a:p>
            <a:pPr marL="344488" indent="-344488">
              <a:lnSpc>
                <a:spcPct val="120000"/>
              </a:lnSpc>
              <a:buClr>
                <a:srgbClr val="FF9932"/>
              </a:buClr>
              <a:buSzPct val="70000"/>
              <a:buFont typeface="Webdings" panose="05030102010509060703" pitchFamily="18" charset="2"/>
              <a:buChar char="4"/>
            </a:pPr>
            <a:r>
              <a:rPr lang="en-US" sz="3800" dirty="0"/>
              <a:t>Urinalysis: Negative for protein</a:t>
            </a:r>
          </a:p>
          <a:p>
            <a:pPr marL="344488" indent="-344488">
              <a:lnSpc>
                <a:spcPct val="120000"/>
              </a:lnSpc>
              <a:buClr>
                <a:srgbClr val="FF9932"/>
              </a:buClr>
              <a:buSzPct val="70000"/>
              <a:buFont typeface="Webdings" panose="05030102010509060703" pitchFamily="18" charset="2"/>
              <a:buChar char="4"/>
            </a:pPr>
            <a:r>
              <a:rPr lang="en-US" sz="3800" dirty="0"/>
              <a:t>Persistent, mild headache with some postural component</a:t>
            </a:r>
          </a:p>
          <a:p>
            <a:pPr lvl="1">
              <a:lnSpc>
                <a:spcPct val="120000"/>
              </a:lnSpc>
              <a:buClr>
                <a:srgbClr val="FF9932"/>
              </a:buClr>
              <a:buSzPct val="100000"/>
              <a:buFont typeface="Wingdings" pitchFamily="2" charset="2"/>
              <a:buChar char="§"/>
            </a:pPr>
            <a:r>
              <a:rPr lang="en-US" sz="3300" dirty="0"/>
              <a:t>Anesthesia consult obtained; Conservative treatment </a:t>
            </a:r>
          </a:p>
          <a:p>
            <a:pPr marL="344488" indent="-344488">
              <a:lnSpc>
                <a:spcPct val="120000"/>
              </a:lnSpc>
              <a:buClr>
                <a:srgbClr val="FF9932"/>
              </a:buClr>
              <a:buSzPct val="70000"/>
              <a:buFont typeface="Webdings" panose="05030102010509060703" pitchFamily="18" charset="2"/>
              <a:buChar char="4"/>
            </a:pPr>
            <a:r>
              <a:rPr lang="en-US" sz="3800" dirty="0"/>
              <a:t>MRI: “no evidence of ischemic injury”; no parieto-occipital edema suggestive of PRES (Posterior Reversible Encephalopathy Syndrome)</a:t>
            </a:r>
          </a:p>
        </p:txBody>
      </p:sp>
      <p:cxnSp>
        <p:nvCxnSpPr>
          <p:cNvPr id="14" name="Straight Connector 13">
            <a:extLst>
              <a:ext uri="{FF2B5EF4-FFF2-40B4-BE49-F238E27FC236}">
                <a16:creationId xmlns:a16="http://schemas.microsoft.com/office/drawing/2014/main" id="{DC233ECC-4AEF-4D4B-ABB5-E3B2702EE2FA}"/>
              </a:ext>
            </a:extLst>
          </p:cNvPr>
          <p:cNvCxnSpPr/>
          <p:nvPr/>
        </p:nvCxnSpPr>
        <p:spPr>
          <a:xfrm>
            <a:off x="462579" y="1473798"/>
            <a:ext cx="11306287"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Graphic 15" descr="Magnifying glass">
            <a:extLst>
              <a:ext uri="{FF2B5EF4-FFF2-40B4-BE49-F238E27FC236}">
                <a16:creationId xmlns:a16="http://schemas.microsoft.com/office/drawing/2014/main" id="{B7B87AE4-08A3-45C5-BE21-83B476EF0CD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3111" y="674472"/>
            <a:ext cx="706867" cy="706867"/>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F65B9F55-4020-8349-B2CB-8DF07BAAB3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111" y="1473798"/>
            <a:ext cx="4620780" cy="3080520"/>
          </a:xfrm>
          <a:prstGeom prst="rect">
            <a:avLst/>
          </a:prstGeom>
        </p:spPr>
      </p:pic>
    </p:spTree>
    <p:extLst>
      <p:ext uri="{BB962C8B-B14F-4D97-AF65-F5344CB8AC3E}">
        <p14:creationId xmlns:p14="http://schemas.microsoft.com/office/powerpoint/2010/main" val="223483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EC6895-9568-42AF-A681-3D66ABAF6775}"/>
              </a:ext>
            </a:extLst>
          </p:cNvPr>
          <p:cNvSpPr>
            <a:spLocks noGrp="1"/>
          </p:cNvSpPr>
          <p:nvPr>
            <p:ph type="title"/>
          </p:nvPr>
        </p:nvSpPr>
        <p:spPr>
          <a:xfrm>
            <a:off x="530800" y="457200"/>
            <a:ext cx="11130400" cy="1285874"/>
          </a:xfrm>
        </p:spPr>
        <p:txBody>
          <a:bodyPr>
            <a:normAutofit fontScale="90000"/>
          </a:bodyPr>
          <a:lstStyle/>
          <a:p>
            <a:r>
              <a:rPr lang="en-US" dirty="0">
                <a:latin typeface="+mj-lt"/>
              </a:rPr>
              <a:t>CMQCC HDP Task Force Members</a:t>
            </a:r>
            <a:br>
              <a:rPr lang="en-US" dirty="0"/>
            </a:br>
            <a:r>
              <a:rPr lang="en-US" dirty="0">
                <a:latin typeface="Trebuchet MS"/>
                <a:ea typeface="Roboto Medium"/>
              </a:rPr>
              <a:t>  </a:t>
            </a:r>
            <a:endParaRPr lang="en-US" dirty="0"/>
          </a:p>
        </p:txBody>
      </p:sp>
      <p:graphicFrame>
        <p:nvGraphicFramePr>
          <p:cNvPr id="5" name="Table 4">
            <a:extLst>
              <a:ext uri="{FF2B5EF4-FFF2-40B4-BE49-F238E27FC236}">
                <a16:creationId xmlns:a16="http://schemas.microsoft.com/office/drawing/2014/main" id="{2C972718-2467-D441-8789-9A8475065744}"/>
              </a:ext>
            </a:extLst>
          </p:cNvPr>
          <p:cNvGraphicFramePr>
            <a:graphicFrameLocks/>
          </p:cNvGraphicFramePr>
          <p:nvPr>
            <p:extLst>
              <p:ext uri="{D42A27DB-BD31-4B8C-83A1-F6EECF244321}">
                <p14:modId xmlns:p14="http://schemas.microsoft.com/office/powerpoint/2010/main" val="1614660212"/>
              </p:ext>
            </p:extLst>
          </p:nvPr>
        </p:nvGraphicFramePr>
        <p:xfrm>
          <a:off x="1066800" y="1176337"/>
          <a:ext cx="10058400" cy="5486400"/>
        </p:xfrm>
        <a:graphic>
          <a:graphicData uri="http://schemas.openxmlformats.org/drawingml/2006/table">
            <a:tbl>
              <a:tblPr firstRow="1" bandRow="1">
                <a:tableStyleId>{D7AC3CCA-C797-4891-BE02-D94E43425B78}</a:tableStyleId>
              </a:tblPr>
              <a:tblGrid>
                <a:gridCol w="5188857">
                  <a:extLst>
                    <a:ext uri="{9D8B030D-6E8A-4147-A177-3AD203B41FA5}">
                      <a16:colId xmlns:a16="http://schemas.microsoft.com/office/drawing/2014/main" val="1328180677"/>
                    </a:ext>
                  </a:extLst>
                </a:gridCol>
                <a:gridCol w="4869543">
                  <a:extLst>
                    <a:ext uri="{9D8B030D-6E8A-4147-A177-3AD203B41FA5}">
                      <a16:colId xmlns:a16="http://schemas.microsoft.com/office/drawing/2014/main" val="2733154061"/>
                    </a:ext>
                  </a:extLst>
                </a:gridCol>
              </a:tblGrid>
              <a:tr h="292100">
                <a:tc>
                  <a:txBody>
                    <a:bodyPr/>
                    <a:lstStyle/>
                    <a:p>
                      <a:pPr algn="ctr"/>
                      <a:r>
                        <a:rPr lang="en-US" sz="1400" b="0" dirty="0"/>
                        <a:t>Kelley Brennan Lee, </a:t>
                      </a:r>
                      <a:r>
                        <a:rPr lang="en-US" sz="1400" b="0" dirty="0">
                          <a:solidFill>
                            <a:srgbClr val="000000"/>
                          </a:solidFill>
                          <a:ea typeface="ＭＳ Ｐゴシック"/>
                          <a:cs typeface="ＭＳ Ｐゴシック" charset="0"/>
                        </a:rPr>
                        <a:t>MSN, RN, WHNP-BC, C-EFM</a:t>
                      </a:r>
                      <a:endParaRPr lang="en-US" sz="1400" b="0" dirty="0"/>
                    </a:p>
                  </a:txBody>
                  <a:tcPr/>
                </a:tc>
                <a:tc>
                  <a:txBody>
                    <a:bodyPr/>
                    <a:lstStyle/>
                    <a:p>
                      <a:pPr algn="ctr"/>
                      <a:r>
                        <a:rPr lang="en-US" sz="1400" b="0" dirty="0"/>
                        <a:t>Lucile Packard Children’s Hospital</a:t>
                      </a:r>
                    </a:p>
                  </a:txBody>
                  <a:tcPr/>
                </a:tc>
                <a:extLst>
                  <a:ext uri="{0D108BD9-81ED-4DB2-BD59-A6C34878D82A}">
                    <a16:rowId xmlns:a16="http://schemas.microsoft.com/office/drawing/2014/main" val="1863103985"/>
                  </a:ext>
                </a:extLst>
              </a:tr>
              <a:tr h="292100">
                <a:tc>
                  <a:txBody>
                    <a:bodyPr/>
                    <a:lstStyle/>
                    <a:p>
                      <a:pPr algn="ctr"/>
                      <a:r>
                        <a:rPr lang="en-US" sz="1400" b="0" dirty="0"/>
                        <a:t>Holly Champagne, RNC, CNS</a:t>
                      </a:r>
                    </a:p>
                  </a:txBody>
                  <a:tcPr/>
                </a:tc>
                <a:tc>
                  <a:txBody>
                    <a:bodyPr/>
                    <a:lstStyle/>
                    <a:p>
                      <a:pPr algn="ctr"/>
                      <a:r>
                        <a:rPr lang="en-US" sz="1400" b="0" dirty="0"/>
                        <a:t>Kaiser Permanente North</a:t>
                      </a:r>
                    </a:p>
                  </a:txBody>
                  <a:tcPr/>
                </a:tc>
                <a:extLst>
                  <a:ext uri="{0D108BD9-81ED-4DB2-BD59-A6C34878D82A}">
                    <a16:rowId xmlns:a16="http://schemas.microsoft.com/office/drawing/2014/main" val="3498203286"/>
                  </a:ext>
                </a:extLst>
              </a:tr>
              <a:tr h="292100">
                <a:tc>
                  <a:txBody>
                    <a:bodyPr/>
                    <a:lstStyle/>
                    <a:p>
                      <a:pPr algn="ctr"/>
                      <a:r>
                        <a:rPr lang="en-US" sz="1400" b="0" dirty="0"/>
                        <a:t>Emily Cramer, PhD</a:t>
                      </a:r>
                    </a:p>
                  </a:txBody>
                  <a:tcPr/>
                </a:tc>
                <a:tc>
                  <a:txBody>
                    <a:bodyPr/>
                    <a:lstStyle/>
                    <a:p>
                      <a:pPr algn="ctr"/>
                      <a:r>
                        <a:rPr lang="en-US" sz="1400" b="0" dirty="0"/>
                        <a:t>Howard University</a:t>
                      </a:r>
                    </a:p>
                  </a:txBody>
                  <a:tcPr/>
                </a:tc>
                <a:extLst>
                  <a:ext uri="{0D108BD9-81ED-4DB2-BD59-A6C34878D82A}">
                    <a16:rowId xmlns:a16="http://schemas.microsoft.com/office/drawing/2014/main" val="1872088388"/>
                  </a:ext>
                </a:extLst>
              </a:tr>
              <a:tr h="292100">
                <a:tc>
                  <a:txBody>
                    <a:bodyPr/>
                    <a:lstStyle/>
                    <a:p>
                      <a:pPr algn="ctr"/>
                      <a:r>
                        <a:rPr lang="en-US" sz="1400" b="0" dirty="0"/>
                        <a:t>Kristi Gable, RNC, CNS</a:t>
                      </a:r>
                    </a:p>
                  </a:txBody>
                  <a:tcPr/>
                </a:tc>
                <a:tc>
                  <a:txBody>
                    <a:bodyPr/>
                    <a:lstStyle/>
                    <a:p>
                      <a:pPr algn="ctr"/>
                      <a:r>
                        <a:rPr lang="en-US" sz="1400" b="0" dirty="0"/>
                        <a:t>Sutter Roseville</a:t>
                      </a:r>
                    </a:p>
                  </a:txBody>
                  <a:tcPr/>
                </a:tc>
                <a:extLst>
                  <a:ext uri="{0D108BD9-81ED-4DB2-BD59-A6C34878D82A}">
                    <a16:rowId xmlns:a16="http://schemas.microsoft.com/office/drawing/2014/main" val="3601797313"/>
                  </a:ext>
                </a:extLst>
              </a:tr>
              <a:tr h="292100">
                <a:tc>
                  <a:txBody>
                    <a:bodyPr/>
                    <a:lstStyle/>
                    <a:p>
                      <a:pPr algn="ctr"/>
                      <a:r>
                        <a:rPr lang="en-US" sz="1400" b="0" dirty="0"/>
                        <a:t>Cristina Maria Gutierrez, MD</a:t>
                      </a:r>
                    </a:p>
                  </a:txBody>
                  <a:tcPr/>
                </a:tc>
                <a:tc>
                  <a:txBody>
                    <a:bodyPr/>
                    <a:lstStyle/>
                    <a:p>
                      <a:pPr algn="ctr"/>
                      <a:r>
                        <a:rPr lang="en-US" sz="1400" b="0" dirty="0"/>
                        <a:t>UC Davis</a:t>
                      </a:r>
                    </a:p>
                  </a:txBody>
                  <a:tcPr/>
                </a:tc>
                <a:extLst>
                  <a:ext uri="{0D108BD9-81ED-4DB2-BD59-A6C34878D82A}">
                    <a16:rowId xmlns:a16="http://schemas.microsoft.com/office/drawing/2014/main" val="2292212886"/>
                  </a:ext>
                </a:extLst>
              </a:tr>
              <a:tr h="292100">
                <a:tc>
                  <a:txBody>
                    <a:bodyPr/>
                    <a:lstStyle/>
                    <a:p>
                      <a:pPr algn="ctr"/>
                      <a:r>
                        <a:rPr lang="en-US" sz="1400" b="0" dirty="0"/>
                        <a:t>Amy Judy, MD</a:t>
                      </a:r>
                    </a:p>
                  </a:txBody>
                  <a:tcPr/>
                </a:tc>
                <a:tc>
                  <a:txBody>
                    <a:bodyPr/>
                    <a:lstStyle/>
                    <a:p>
                      <a:pPr algn="ctr"/>
                      <a:r>
                        <a:rPr lang="en-US" sz="1400" b="0" dirty="0"/>
                        <a:t>Stanford School of Medicine</a:t>
                      </a:r>
                    </a:p>
                  </a:txBody>
                  <a:tcPr/>
                </a:tc>
                <a:extLst>
                  <a:ext uri="{0D108BD9-81ED-4DB2-BD59-A6C34878D82A}">
                    <a16:rowId xmlns:a16="http://schemas.microsoft.com/office/drawing/2014/main" val="1312366180"/>
                  </a:ext>
                </a:extLst>
              </a:tr>
              <a:tr h="292100">
                <a:tc>
                  <a:txBody>
                    <a:bodyPr/>
                    <a:lstStyle/>
                    <a:p>
                      <a:pPr algn="ctr"/>
                      <a:r>
                        <a:rPr lang="en-US" sz="1400" b="0" dirty="0"/>
                        <a:t>Cheri </a:t>
                      </a:r>
                      <a:r>
                        <a:rPr lang="en-US" sz="1400" b="0" dirty="0" err="1"/>
                        <a:t>Lowre</a:t>
                      </a:r>
                      <a:r>
                        <a:rPr lang="en-US" sz="1400" b="0" dirty="0"/>
                        <a:t>, MD</a:t>
                      </a:r>
                    </a:p>
                  </a:txBody>
                  <a:tcPr/>
                </a:tc>
                <a:tc>
                  <a:txBody>
                    <a:bodyPr/>
                    <a:lstStyle/>
                    <a:p>
                      <a:pPr algn="ctr"/>
                      <a:r>
                        <a:rPr lang="en-US" sz="1400" b="0" dirty="0"/>
                        <a:t>Kaiser Permanente San Diego</a:t>
                      </a:r>
                    </a:p>
                  </a:txBody>
                  <a:tcPr/>
                </a:tc>
                <a:extLst>
                  <a:ext uri="{0D108BD9-81ED-4DB2-BD59-A6C34878D82A}">
                    <a16:rowId xmlns:a16="http://schemas.microsoft.com/office/drawing/2014/main" val="3227931624"/>
                  </a:ext>
                </a:extLst>
              </a:tr>
              <a:tr h="292100">
                <a:tc>
                  <a:txBody>
                    <a:bodyPr/>
                    <a:lstStyle/>
                    <a:p>
                      <a:pPr algn="ctr"/>
                      <a:r>
                        <a:rPr lang="en-US" sz="1400" b="0" dirty="0"/>
                        <a:t>Jennifer Lucero, MD</a:t>
                      </a:r>
                    </a:p>
                  </a:txBody>
                  <a:tcPr/>
                </a:tc>
                <a:tc>
                  <a:txBody>
                    <a:bodyPr/>
                    <a:lstStyle/>
                    <a:p>
                      <a:pPr algn="ctr"/>
                      <a:r>
                        <a:rPr lang="en-US" sz="1400" b="0" dirty="0"/>
                        <a:t>UCLA David Geffen School of Medicine</a:t>
                      </a:r>
                    </a:p>
                  </a:txBody>
                  <a:tcPr/>
                </a:tc>
                <a:extLst>
                  <a:ext uri="{0D108BD9-81ED-4DB2-BD59-A6C34878D82A}">
                    <a16:rowId xmlns:a16="http://schemas.microsoft.com/office/drawing/2014/main" val="3489957674"/>
                  </a:ext>
                </a:extLst>
              </a:tr>
              <a:tr h="292100">
                <a:tc>
                  <a:txBody>
                    <a:bodyPr/>
                    <a:lstStyle/>
                    <a:p>
                      <a:pPr algn="ctr"/>
                      <a:r>
                        <a:rPr lang="en-US" sz="1400" b="0" dirty="0"/>
                        <a:t>Elliott Main, MD</a:t>
                      </a:r>
                    </a:p>
                  </a:txBody>
                  <a:tcPr/>
                </a:tc>
                <a:tc>
                  <a:txBody>
                    <a:bodyPr/>
                    <a:lstStyle/>
                    <a:p>
                      <a:pPr algn="ctr"/>
                      <a:r>
                        <a:rPr lang="en-US" sz="1400" b="0" dirty="0"/>
                        <a:t>Stanford School of Medicine, CMQCC</a:t>
                      </a:r>
                    </a:p>
                  </a:txBody>
                  <a:tcPr/>
                </a:tc>
                <a:extLst>
                  <a:ext uri="{0D108BD9-81ED-4DB2-BD59-A6C34878D82A}">
                    <a16:rowId xmlns:a16="http://schemas.microsoft.com/office/drawing/2014/main" val="2001382561"/>
                  </a:ext>
                </a:extLst>
              </a:tr>
              <a:tr h="292100">
                <a:tc>
                  <a:txBody>
                    <a:bodyPr/>
                    <a:lstStyle/>
                    <a:p>
                      <a:pPr algn="ctr"/>
                      <a:r>
                        <a:rPr lang="en-US" sz="1400" b="0" dirty="0"/>
                        <a:t>Mark Meyer, MD</a:t>
                      </a:r>
                    </a:p>
                  </a:txBody>
                  <a:tcPr/>
                </a:tc>
                <a:tc>
                  <a:txBody>
                    <a:bodyPr/>
                    <a:lstStyle/>
                    <a:p>
                      <a:pPr algn="ctr"/>
                      <a:r>
                        <a:rPr lang="en-US" sz="1400" b="0" dirty="0"/>
                        <a:t>Kaiser Permanente South</a:t>
                      </a:r>
                    </a:p>
                  </a:txBody>
                  <a:tcPr/>
                </a:tc>
                <a:extLst>
                  <a:ext uri="{0D108BD9-81ED-4DB2-BD59-A6C34878D82A}">
                    <a16:rowId xmlns:a16="http://schemas.microsoft.com/office/drawing/2014/main" val="2998917865"/>
                  </a:ext>
                </a:extLst>
              </a:tr>
              <a:tr h="292100">
                <a:tc>
                  <a:txBody>
                    <a:bodyPr/>
                    <a:lstStyle/>
                    <a:p>
                      <a:pPr algn="ctr"/>
                      <a:r>
                        <a:rPr lang="en-US" sz="1400" b="0" dirty="0"/>
                        <a:t>Martha Rode, MD</a:t>
                      </a:r>
                    </a:p>
                  </a:txBody>
                  <a:tcPr/>
                </a:tc>
                <a:tc>
                  <a:txBody>
                    <a:bodyPr/>
                    <a:lstStyle/>
                    <a:p>
                      <a:pPr algn="ctr"/>
                      <a:r>
                        <a:rPr lang="en-US" sz="1400" b="0" dirty="0"/>
                        <a:t>Stanford School of Medicine</a:t>
                      </a:r>
                    </a:p>
                  </a:txBody>
                  <a:tcPr/>
                </a:tc>
                <a:extLst>
                  <a:ext uri="{0D108BD9-81ED-4DB2-BD59-A6C34878D82A}">
                    <a16:rowId xmlns:a16="http://schemas.microsoft.com/office/drawing/2014/main" val="586017935"/>
                  </a:ext>
                </a:extLst>
              </a:tr>
              <a:tr h="292100">
                <a:tc>
                  <a:txBody>
                    <a:bodyPr/>
                    <a:lstStyle/>
                    <a:p>
                      <a:pPr algn="ctr"/>
                      <a:r>
                        <a:rPr lang="en-US" sz="1400" b="0" dirty="0"/>
                        <a:t>Eleni </a:t>
                      </a:r>
                      <a:r>
                        <a:rPr lang="en-US" sz="1400" b="0" dirty="0" err="1"/>
                        <a:t>Tsigas</a:t>
                      </a:r>
                      <a:endParaRPr lang="en-US" sz="1400" b="0" dirty="0"/>
                    </a:p>
                  </a:txBody>
                  <a:tcPr/>
                </a:tc>
                <a:tc>
                  <a:txBody>
                    <a:bodyPr/>
                    <a:lstStyle/>
                    <a:p>
                      <a:pPr algn="ctr"/>
                      <a:r>
                        <a:rPr lang="en-US" sz="1400" b="0" dirty="0"/>
                        <a:t>Preeclampsia Foundation</a:t>
                      </a:r>
                    </a:p>
                  </a:txBody>
                  <a:tcPr/>
                </a:tc>
                <a:extLst>
                  <a:ext uri="{0D108BD9-81ED-4DB2-BD59-A6C34878D82A}">
                    <a16:rowId xmlns:a16="http://schemas.microsoft.com/office/drawing/2014/main" val="4103087769"/>
                  </a:ext>
                </a:extLst>
              </a:tr>
              <a:tr h="292100">
                <a:tc>
                  <a:txBody>
                    <a:bodyPr/>
                    <a:lstStyle/>
                    <a:p>
                      <a:pPr algn="ctr"/>
                      <a:r>
                        <a:rPr lang="en-US" sz="1400" b="0" dirty="0"/>
                        <a:t>Roberta Doucet, MD</a:t>
                      </a:r>
                    </a:p>
                  </a:txBody>
                  <a:tcPr/>
                </a:tc>
                <a:tc>
                  <a:txBody>
                    <a:bodyPr/>
                    <a:lstStyle/>
                    <a:p>
                      <a:pPr algn="ctr"/>
                      <a:r>
                        <a:rPr lang="en-US" sz="1400" b="0" dirty="0"/>
                        <a:t>Kaiser Permanente South</a:t>
                      </a:r>
                    </a:p>
                  </a:txBody>
                  <a:tcPr/>
                </a:tc>
                <a:extLst>
                  <a:ext uri="{0D108BD9-81ED-4DB2-BD59-A6C34878D82A}">
                    <a16:rowId xmlns:a16="http://schemas.microsoft.com/office/drawing/2014/main" val="364363611"/>
                  </a:ext>
                </a:extLst>
              </a:tr>
              <a:tr h="292100">
                <a:tc>
                  <a:txBody>
                    <a:bodyPr/>
                    <a:lstStyle/>
                    <a:p>
                      <a:pPr algn="ctr"/>
                      <a:r>
                        <a:rPr lang="en-US" sz="1400" b="0" dirty="0"/>
                        <a:t>Carolyn Overman, MD</a:t>
                      </a:r>
                    </a:p>
                  </a:txBody>
                  <a:tcPr/>
                </a:tc>
                <a:tc>
                  <a:txBody>
                    <a:bodyPr/>
                    <a:lstStyle/>
                    <a:p>
                      <a:pPr algn="ctr"/>
                      <a:r>
                        <a:rPr lang="en-US" sz="1400" b="0" dirty="0"/>
                        <a:t>Kaiser Permanente South</a:t>
                      </a:r>
                    </a:p>
                  </a:txBody>
                  <a:tcPr/>
                </a:tc>
                <a:extLst>
                  <a:ext uri="{0D108BD9-81ED-4DB2-BD59-A6C34878D82A}">
                    <a16:rowId xmlns:a16="http://schemas.microsoft.com/office/drawing/2014/main" val="799043924"/>
                  </a:ext>
                </a:extLst>
              </a:tr>
              <a:tr h="292100">
                <a:tc>
                  <a:txBody>
                    <a:bodyPr/>
                    <a:lstStyle/>
                    <a:p>
                      <a:pPr algn="ctr"/>
                      <a:r>
                        <a:rPr lang="en-US" sz="1400" b="0" dirty="0"/>
                        <a:t>Subhashini </a:t>
                      </a:r>
                      <a:r>
                        <a:rPr lang="en-US" sz="1400" b="0" dirty="0" err="1"/>
                        <a:t>Ladella</a:t>
                      </a:r>
                      <a:r>
                        <a:rPr lang="en-US" sz="1400" b="0" dirty="0"/>
                        <a:t>, MD</a:t>
                      </a:r>
                    </a:p>
                  </a:txBody>
                  <a:tcPr/>
                </a:tc>
                <a:tc>
                  <a:txBody>
                    <a:bodyPr/>
                    <a:lstStyle/>
                    <a:p>
                      <a:pPr algn="ctr"/>
                      <a:r>
                        <a:rPr lang="en-US" sz="1400" b="0" dirty="0"/>
                        <a:t>UC San Francisco / Fresno</a:t>
                      </a:r>
                    </a:p>
                  </a:txBody>
                  <a:tcPr/>
                </a:tc>
                <a:extLst>
                  <a:ext uri="{0D108BD9-81ED-4DB2-BD59-A6C34878D82A}">
                    <a16:rowId xmlns:a16="http://schemas.microsoft.com/office/drawing/2014/main" val="1410677967"/>
                  </a:ext>
                </a:extLst>
              </a:tr>
              <a:tr h="292100">
                <a:tc>
                  <a:txBody>
                    <a:bodyPr/>
                    <a:lstStyle/>
                    <a:p>
                      <a:pPr algn="ctr"/>
                      <a:r>
                        <a:rPr lang="en-US" sz="1400" b="0" dirty="0"/>
                        <a:t>Neelam </a:t>
                      </a:r>
                      <a:r>
                        <a:rPr lang="en-US" sz="1400" b="0" dirty="0" err="1"/>
                        <a:t>Noorani</a:t>
                      </a:r>
                      <a:r>
                        <a:rPr lang="en-US" sz="1400" b="0" dirty="0"/>
                        <a:t>, JD</a:t>
                      </a:r>
                    </a:p>
                  </a:txBody>
                  <a:tcPr/>
                </a:tc>
                <a:tc>
                  <a:txBody>
                    <a:bodyPr/>
                    <a:lstStyle/>
                    <a:p>
                      <a:pPr algn="ctr"/>
                      <a:r>
                        <a:rPr lang="en-US" sz="1400" b="0" dirty="0"/>
                        <a:t>Preeclampsia Foundation</a:t>
                      </a:r>
                    </a:p>
                  </a:txBody>
                  <a:tcPr/>
                </a:tc>
                <a:extLst>
                  <a:ext uri="{0D108BD9-81ED-4DB2-BD59-A6C34878D82A}">
                    <a16:rowId xmlns:a16="http://schemas.microsoft.com/office/drawing/2014/main" val="1657756834"/>
                  </a:ext>
                </a:extLst>
              </a:tr>
              <a:tr h="292100">
                <a:tc>
                  <a:txBody>
                    <a:bodyPr/>
                    <a:lstStyle/>
                    <a:p>
                      <a:pPr algn="ctr"/>
                      <a:r>
                        <a:rPr lang="en-US" sz="1400" b="0" dirty="0"/>
                        <a:t>Diana Ramos, MD, MPH</a:t>
                      </a:r>
                    </a:p>
                  </a:txBody>
                  <a:tcPr/>
                </a:tc>
                <a:tc>
                  <a:txBody>
                    <a:bodyPr/>
                    <a:lstStyle/>
                    <a:p>
                      <a:pPr algn="ctr"/>
                      <a:r>
                        <a:rPr lang="en-US" sz="1400" b="0" dirty="0"/>
                        <a:t>California Department of Public Health</a:t>
                      </a:r>
                    </a:p>
                  </a:txBody>
                  <a:tcPr/>
                </a:tc>
                <a:extLst>
                  <a:ext uri="{0D108BD9-81ED-4DB2-BD59-A6C34878D82A}">
                    <a16:rowId xmlns:a16="http://schemas.microsoft.com/office/drawing/2014/main" val="2893542180"/>
                  </a:ext>
                </a:extLst>
              </a:tr>
              <a:tr h="292100">
                <a:tc>
                  <a:txBody>
                    <a:bodyPr/>
                    <a:lstStyle/>
                    <a:p>
                      <a:pPr algn="ctr"/>
                      <a:r>
                        <a:rPr lang="en-US" sz="1400" b="0" dirty="0"/>
                        <a:t>Kisha </a:t>
                      </a:r>
                      <a:r>
                        <a:rPr lang="en-US" sz="1400" b="0" dirty="0" err="1"/>
                        <a:t>Semenuk</a:t>
                      </a:r>
                      <a:r>
                        <a:rPr lang="en-US" sz="1400" b="0" dirty="0"/>
                        <a:t>, MSN, RN, CPHQ</a:t>
                      </a:r>
                    </a:p>
                  </a:txBody>
                  <a:tcPr/>
                </a:tc>
                <a:tc>
                  <a:txBody>
                    <a:bodyPr/>
                    <a:lstStyle/>
                    <a:p>
                      <a:pPr algn="ctr"/>
                      <a:r>
                        <a:rPr lang="en-US" sz="1400" b="0" dirty="0"/>
                        <a:t>Maternal Safety Foundation</a:t>
                      </a:r>
                    </a:p>
                  </a:txBody>
                  <a:tcPr/>
                </a:tc>
                <a:extLst>
                  <a:ext uri="{0D108BD9-81ED-4DB2-BD59-A6C34878D82A}">
                    <a16:rowId xmlns:a16="http://schemas.microsoft.com/office/drawing/2014/main" val="2251155135"/>
                  </a:ext>
                </a:extLst>
              </a:tr>
            </a:tbl>
          </a:graphicData>
        </a:graphic>
      </p:graphicFrame>
    </p:spTree>
    <p:extLst>
      <p:ext uri="{BB962C8B-B14F-4D97-AF65-F5344CB8AC3E}">
        <p14:creationId xmlns:p14="http://schemas.microsoft.com/office/powerpoint/2010/main" val="6731073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7291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30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41" descr="A close up of a clock&#10;&#10;Description automatically generated">
            <a:extLst>
              <a:ext uri="{FF2B5EF4-FFF2-40B4-BE49-F238E27FC236}">
                <a16:creationId xmlns:a16="http://schemas.microsoft.com/office/drawing/2014/main" id="{6DDE49C6-1D96-4FB7-8807-2CEF4A87BA2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310203" y="533400"/>
            <a:ext cx="6606088" cy="2774731"/>
          </a:xfrm>
        </p:spPr>
      </p:pic>
      <p:sp>
        <p:nvSpPr>
          <p:cNvPr id="2" name="Title 1">
            <a:extLst>
              <a:ext uri="{FF2B5EF4-FFF2-40B4-BE49-F238E27FC236}">
                <a16:creationId xmlns:a16="http://schemas.microsoft.com/office/drawing/2014/main" id="{54151149-9383-2E42-A8D7-1D95512A5454}"/>
              </a:ext>
            </a:extLst>
          </p:cNvPr>
          <p:cNvSpPr>
            <a:spLocks noGrp="1"/>
          </p:cNvSpPr>
          <p:nvPr>
            <p:ph type="title"/>
          </p:nvPr>
        </p:nvSpPr>
        <p:spPr>
          <a:xfrm>
            <a:off x="313951" y="3733800"/>
            <a:ext cx="6710224" cy="2188176"/>
          </a:xfrm>
        </p:spPr>
        <p:txBody>
          <a:bodyPr>
            <a:normAutofit/>
          </a:bodyPr>
          <a:lstStyle/>
          <a:p>
            <a:r>
              <a:rPr lang="en-US" sz="4400" dirty="0">
                <a:latin typeface="+mj-lt"/>
              </a:rPr>
              <a:t>Hypertensive Disorders of Pregnancy in the U.S. and California</a:t>
            </a:r>
          </a:p>
        </p:txBody>
      </p:sp>
    </p:spTree>
    <p:extLst>
      <p:ext uri="{BB962C8B-B14F-4D97-AF65-F5344CB8AC3E}">
        <p14:creationId xmlns:p14="http://schemas.microsoft.com/office/powerpoint/2010/main" val="3108850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MQCC 3_31" val="iKHQlMwU"/>
  <p:tag name="ARTICULATE_PROJECT_CHECK" val="0"/>
  <p:tag name="TAG_BACKING_FORM_KEY" val="2427124-c:\users\janet\desktop\the power of active labor.module 3.hudls.2018.pptx"/>
  <p:tag name="ARTICULATE_PRESENTER_VERSION" val="8"/>
  <p:tag name="ARTICULATE_PROJECT_OPEN" val="0"/>
  <p:tag name="ARTICULATE_SLIDE_COUNT"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MQCC 3_31">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MQCC Master Slide Set 2019_Widescreen" id="{459821F3-B5C0-5D49-952F-7B7A3DFD1695}" vid="{025AA908-4BE4-DE40-B346-A1F8EF35DBA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CMQCC 3_31</Template>
  <TotalTime>6830</TotalTime>
  <Words>12794</Words>
  <Application>Microsoft Macintosh PowerPoint</Application>
  <PresentationFormat>Widescreen</PresentationFormat>
  <Paragraphs>1238</Paragraphs>
  <Slides>81</Slides>
  <Notes>73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4" baseType="lpstr">
      <vt:lpstr>ＭＳ Ｐゴシック</vt:lpstr>
      <vt:lpstr>Arial</vt:lpstr>
      <vt:lpstr>Calibri</vt:lpstr>
      <vt:lpstr>Calibri Light</vt:lpstr>
      <vt:lpstr>Cambria Math</vt:lpstr>
      <vt:lpstr>Helvetica</vt:lpstr>
      <vt:lpstr>Roboto</vt:lpstr>
      <vt:lpstr>System Font Regular</vt:lpstr>
      <vt:lpstr>Trebuchet MS</vt:lpstr>
      <vt:lpstr>Webdings</vt:lpstr>
      <vt:lpstr>Wingdings</vt:lpstr>
      <vt:lpstr>CMQCC 3_31</vt:lpstr>
      <vt:lpstr>PowerPoint.Show.8</vt:lpstr>
      <vt:lpstr>Improving Health Care Response to Hypertensive Disorders of Pregnancy</vt:lpstr>
      <vt:lpstr>PowerPoint Presentation</vt:lpstr>
      <vt:lpstr>PowerPoint Presentation</vt:lpstr>
      <vt:lpstr>Notes on terminology</vt:lpstr>
      <vt:lpstr>Learning Objectives</vt:lpstr>
      <vt:lpstr>Maternal Mortality Ratio in U.S. and California, 1999-2016</vt:lpstr>
      <vt:lpstr>CMQCC Hypertensive Disorders of Pregnancy (HDP) Task Force Chairs</vt:lpstr>
      <vt:lpstr>CMQCC HDP Task Force Members   </vt:lpstr>
      <vt:lpstr>Hypertensive Disorders of Pregnancy in the U.S. and California</vt:lpstr>
      <vt:lpstr>Maternal Hypertension in the U.S.,1993-2014</vt:lpstr>
      <vt:lpstr>Pregnancy-Related Deaths by Cause, California  2008-2016 (N=608)</vt:lpstr>
      <vt:lpstr>Introducing the Toolkit</vt:lpstr>
      <vt:lpstr>Summary of Changes from Improving Health Care Response to Preeclampsia (2013)</vt:lpstr>
      <vt:lpstr>Spectrum of Hypertensive Disorders in Pregnancy</vt:lpstr>
      <vt:lpstr>Guidelines for Management of HDP</vt:lpstr>
      <vt:lpstr>4 Rs of Quality Improvement AIM Patient Safety Bundle: Severe Hypertension</vt:lpstr>
      <vt:lpstr>Readiness</vt:lpstr>
      <vt:lpstr>Risk Factors for Preeclampsia</vt:lpstr>
      <vt:lpstr>The Joint Commission’s Maternal Safety Standards</vt:lpstr>
      <vt:lpstr>Implementation is not a ‘one-size fits all’ endeavor</vt:lpstr>
      <vt:lpstr>  Equity and Targeting Racial Disparities as Top Priorities for Quality Improvement in the Management of HDP </vt:lpstr>
      <vt:lpstr>Recognition</vt:lpstr>
      <vt:lpstr>Accurate Blood Pressure Measurement</vt:lpstr>
      <vt:lpstr>Quality Improvement Opportunities to Improve Recognition of HDP</vt:lpstr>
      <vt:lpstr>PowerPoint Presentation</vt:lpstr>
      <vt:lpstr>Clinical Pearl</vt:lpstr>
      <vt:lpstr>ACOG Diagnostic Criteria for Preeclampsia in Pregnancy/Postpartum</vt:lpstr>
      <vt:lpstr>Laboratory Evaluation of Preeclampsia</vt:lpstr>
      <vt:lpstr>Diagnosis of Preeclampsia with Severe Features</vt:lpstr>
      <vt:lpstr>Diagnosis of Chronic Hypertension and Superimposed Preeclampsia</vt:lpstr>
      <vt:lpstr>The Spectrum of Preeclampsia is Variable</vt:lpstr>
      <vt:lpstr>HELLP associated with increased risk of adverse outcomes</vt:lpstr>
      <vt:lpstr>Response</vt:lpstr>
      <vt:lpstr>Applies to all forms of HDP: chronic, gestational, and preeclampsia with or   without severe features</vt:lpstr>
      <vt:lpstr>Clinical Pearl</vt:lpstr>
      <vt:lpstr>Addressing Critical Maternal Blood Pressure</vt:lpstr>
      <vt:lpstr>Medication Protocols: First Line Agents in Preeclampsia</vt:lpstr>
      <vt:lpstr>Acute Treatment Algorithm </vt:lpstr>
      <vt:lpstr>Preventing Stroke from Preeclampsia Significance of Systolic Hypertension and Alternative Blood Pressure Triggers</vt:lpstr>
      <vt:lpstr>Borderline Severe-Range Blood Pressure Recommendations</vt:lpstr>
      <vt:lpstr>Magnesium Sulfate</vt:lpstr>
      <vt:lpstr>Magnesium Sulfate</vt:lpstr>
      <vt:lpstr>Eclampsia</vt:lpstr>
      <vt:lpstr>Characterization of Symptoms Immediately Preceding Eclampsia</vt:lpstr>
      <vt:lpstr>Gestational Age and Preeclampsia</vt:lpstr>
      <vt:lpstr>Clinical Pearl</vt:lpstr>
      <vt:lpstr>Considerations for expectant management of clinically stable patients with preeclampsia with severe features &lt; 34 weeks </vt:lpstr>
      <vt:lpstr>Management of Suspected Preeclampsia with Severe Features &lt; 34 Weeks Gestation</vt:lpstr>
      <vt:lpstr>Outpatient Management of Preeclampsia</vt:lpstr>
      <vt:lpstr>Clinical Pearl</vt:lpstr>
      <vt:lpstr>Patient Education Materials</vt:lpstr>
      <vt:lpstr>Pregnancy-Related Deaths by Cause and Timing to Death, California 2008-2016 (N=608)</vt:lpstr>
      <vt:lpstr>Late Postpartum Eclampsia</vt:lpstr>
      <vt:lpstr>Clinical Pearl</vt:lpstr>
      <vt:lpstr>Preeclampsia in the  Emergency Department</vt:lpstr>
      <vt:lpstr>Preeclampsia in the Emergency Department</vt:lpstr>
      <vt:lpstr>Long-Term Risk after Hypertensive Disorders of Pregnancy</vt:lpstr>
      <vt:lpstr>Talking with Women and their Families About HDP</vt:lpstr>
      <vt:lpstr>Prevention: Low-Dose Aspirin (LDA)</vt:lpstr>
      <vt:lpstr>PowerPoint Presentation</vt:lpstr>
      <vt:lpstr>Reporting</vt:lpstr>
      <vt:lpstr>Debriefs and Case Reviews</vt:lpstr>
      <vt:lpstr>Process Measures and Outcome Measures</vt:lpstr>
      <vt:lpstr>PowerPoint Presentation</vt:lpstr>
      <vt:lpstr>Appendix –  Optional Slides</vt:lpstr>
      <vt:lpstr>Hypertensive Disorders of Pregnancy Toolkit Treatment Algorithms</vt:lpstr>
      <vt:lpstr>PowerPoint Presentation</vt:lpstr>
      <vt:lpstr>Suspected Preeclampsia Algorithm</vt:lpstr>
      <vt:lpstr>Acute Treatment Algorithm </vt:lpstr>
      <vt:lpstr>Acute Treatment Algorithm </vt:lpstr>
      <vt:lpstr>Acute Treatment Algorithm</vt:lpstr>
      <vt:lpstr>Eclampsia Algorithm</vt:lpstr>
      <vt:lpstr>PowerPoint Presentation</vt:lpstr>
      <vt:lpstr>     Postpartum Case Study</vt:lpstr>
      <vt:lpstr>     Postpartum Case Study</vt:lpstr>
      <vt:lpstr>     Postpartum Case Study</vt:lpstr>
      <vt:lpstr>     Postpartum Case Study</vt:lpstr>
      <vt:lpstr>     Postpartum Case Study</vt:lpstr>
      <vt:lpstr>     Postpartum Case Study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Health Care Response to Hypertensive Disorders of Pregnancy</dc:title>
  <dc:creator>Valerie Cape</dc:creator>
  <cp:lastModifiedBy>Valerie Cape</cp:lastModifiedBy>
  <cp:revision>284</cp:revision>
  <cp:lastPrinted>2019-04-09T21:08:18Z</cp:lastPrinted>
  <dcterms:created xsi:type="dcterms:W3CDTF">2021-08-04T18:41:01Z</dcterms:created>
  <dcterms:modified xsi:type="dcterms:W3CDTF">2022-05-12T21:38:57Z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Small CMQCC Slide Master 5_2_17 (5)</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AE0C6551-6164-4CC8-8327-3E8ABECF1A30</vt:lpwstr>
  </property>
  <property fmtid="{D5CDD505-2E9C-101B-9397-08002B2CF9AE}" pid="6" name="ArticulateProjectFull">
    <vt:lpwstr>C:\Users\Janet\Desktop\Peanut Balls and Labor Support.Module 5.HUDLS.2018.ppta</vt:lpwstr>
  </property>
</Properties>
</file>