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1" r:id="rId2"/>
    <p:sldMasterId id="2147483779" r:id="rId3"/>
    <p:sldMasterId id="2147483791" r:id="rId4"/>
  </p:sldMasterIdLst>
  <p:notesMasterIdLst>
    <p:notesMasterId r:id="rId54"/>
  </p:notesMasterIdLst>
  <p:sldIdLst>
    <p:sldId id="269" r:id="rId5"/>
    <p:sldId id="2029" r:id="rId6"/>
    <p:sldId id="1947" r:id="rId7"/>
    <p:sldId id="1952" r:id="rId8"/>
    <p:sldId id="1695" r:id="rId9"/>
    <p:sldId id="1916" r:id="rId10"/>
    <p:sldId id="2027" r:id="rId11"/>
    <p:sldId id="1976" r:id="rId12"/>
    <p:sldId id="1919" r:id="rId13"/>
    <p:sldId id="1940" r:id="rId14"/>
    <p:sldId id="1959" r:id="rId15"/>
    <p:sldId id="1977" r:id="rId16"/>
    <p:sldId id="2028" r:id="rId17"/>
    <p:sldId id="256" r:id="rId18"/>
    <p:sldId id="1962" r:id="rId19"/>
    <p:sldId id="2021" r:id="rId20"/>
    <p:sldId id="2022" r:id="rId21"/>
    <p:sldId id="1971" r:id="rId22"/>
    <p:sldId id="2147469209" r:id="rId23"/>
    <p:sldId id="2944" r:id="rId24"/>
    <p:sldId id="2147469265" r:id="rId25"/>
    <p:sldId id="2147469231" r:id="rId26"/>
    <p:sldId id="2147469260" r:id="rId27"/>
    <p:sldId id="2147469234" r:id="rId28"/>
    <p:sldId id="2147469263" r:id="rId29"/>
    <p:sldId id="2147469264" r:id="rId30"/>
    <p:sldId id="2147469267" r:id="rId31"/>
    <p:sldId id="2147469266" r:id="rId32"/>
    <p:sldId id="2147469208" r:id="rId33"/>
    <p:sldId id="2023" r:id="rId34"/>
    <p:sldId id="257" r:id="rId35"/>
    <p:sldId id="258" r:id="rId36"/>
    <p:sldId id="262" r:id="rId37"/>
    <p:sldId id="263" r:id="rId38"/>
    <p:sldId id="259" r:id="rId39"/>
    <p:sldId id="264" r:id="rId40"/>
    <p:sldId id="271" r:id="rId41"/>
    <p:sldId id="265" r:id="rId42"/>
    <p:sldId id="266" r:id="rId43"/>
    <p:sldId id="267" r:id="rId44"/>
    <p:sldId id="260" r:id="rId45"/>
    <p:sldId id="268" r:id="rId46"/>
    <p:sldId id="2024" r:id="rId47"/>
    <p:sldId id="270" r:id="rId48"/>
    <p:sldId id="272" r:id="rId49"/>
    <p:sldId id="261" r:id="rId50"/>
    <p:sldId id="2025" r:id="rId51"/>
    <p:sldId id="2026" r:id="rId52"/>
    <p:sldId id="214746926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779CA7-5A4B-5E47-A299-A1AC4C4F4FC0}">
          <p14:sldIdLst>
            <p14:sldId id="269"/>
            <p14:sldId id="2029"/>
            <p14:sldId id="1947"/>
            <p14:sldId id="1952"/>
            <p14:sldId id="1695"/>
            <p14:sldId id="1916"/>
            <p14:sldId id="2027"/>
            <p14:sldId id="1976"/>
            <p14:sldId id="1919"/>
            <p14:sldId id="1940"/>
            <p14:sldId id="1959"/>
            <p14:sldId id="1977"/>
            <p14:sldId id="2028"/>
            <p14:sldId id="256"/>
            <p14:sldId id="1962"/>
            <p14:sldId id="2021"/>
            <p14:sldId id="2022"/>
            <p14:sldId id="1971"/>
            <p14:sldId id="2147469209"/>
            <p14:sldId id="2944"/>
            <p14:sldId id="2147469265"/>
            <p14:sldId id="2147469231"/>
            <p14:sldId id="2147469260"/>
            <p14:sldId id="2147469234"/>
            <p14:sldId id="2147469263"/>
            <p14:sldId id="2147469264"/>
            <p14:sldId id="2147469267"/>
            <p14:sldId id="2147469266"/>
            <p14:sldId id="2147469208"/>
            <p14:sldId id="2023"/>
            <p14:sldId id="257"/>
            <p14:sldId id="258"/>
            <p14:sldId id="262"/>
            <p14:sldId id="263"/>
            <p14:sldId id="259"/>
            <p14:sldId id="264"/>
            <p14:sldId id="271"/>
            <p14:sldId id="265"/>
            <p14:sldId id="266"/>
            <p14:sldId id="267"/>
            <p14:sldId id="260"/>
            <p14:sldId id="268"/>
            <p14:sldId id="2024"/>
            <p14:sldId id="270"/>
            <p14:sldId id="272"/>
            <p14:sldId id="261"/>
            <p14:sldId id="2025"/>
            <p14:sldId id="2026"/>
            <p14:sldId id="2147469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767A0-0DA9-F574-5394-68EC151B4EA4}" name="Dr Melissa Bauer, D.O." initials="DMBD" userId="S::meb153@duke.edu::3d403ae2-4c79-4684-a8f5-c702b42d6114" providerId="AD"/>
  <p188:author id="{6BB3A8E7-4ECC-B7C7-5B90-DCAD083CD6C8}" name="Elliott Main" initials="EM" userId="S::emain@stanford.edu::2cb18189-1061-41ac-b4d3-93d70ae2ff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03C"/>
    <a:srgbClr val="C5299B"/>
    <a:srgbClr val="FEA3BB"/>
    <a:srgbClr val="FFCEE6"/>
    <a:srgbClr val="FE4356"/>
    <a:srgbClr val="FE5875"/>
    <a:srgbClr val="DEDCFF"/>
    <a:srgbClr val="FEB6CE"/>
    <a:srgbClr val="FE85A5"/>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8"/>
    <p:restoredTop sz="91193" autoAdjust="0"/>
  </p:normalViewPr>
  <p:slideViewPr>
    <p:cSldViewPr snapToGrid="0">
      <p:cViewPr varScale="1">
        <p:scale>
          <a:sx n="66" d="100"/>
          <a:sy n="66" d="100"/>
        </p:scale>
        <p:origin x="260" y="44"/>
      </p:cViewPr>
      <p:guideLst/>
    </p:cSldViewPr>
  </p:slideViewPr>
  <p:notesTextViewPr>
    <p:cViewPr>
      <p:scale>
        <a:sx n="1" d="1"/>
        <a:sy n="1" d="1"/>
      </p:scale>
      <p:origin x="0" y="0"/>
    </p:cViewPr>
  </p:notesTextViewPr>
  <p:sorterViewPr>
    <p:cViewPr>
      <p:scale>
        <a:sx n="54" d="100"/>
        <a:sy n="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hi Nath" userId="8676fdaa-9eda-4de9-b4a7-8e5222147bc1" providerId="ADAL" clId="{AD9797EE-4B53-44D3-9B45-26D2A28BFAF2}"/>
    <pc:docChg chg="undo redo custSel modSld sldOrd">
      <pc:chgData name="Ruhi Nath" userId="8676fdaa-9eda-4de9-b4a7-8e5222147bc1" providerId="ADAL" clId="{AD9797EE-4B53-44D3-9B45-26D2A28BFAF2}" dt="2026-01-30T18:35:24.490" v="212" actId="20577"/>
      <pc:docMkLst>
        <pc:docMk/>
      </pc:docMkLst>
      <pc:sldChg chg="ord">
        <pc:chgData name="Ruhi Nath" userId="8676fdaa-9eda-4de9-b4a7-8e5222147bc1" providerId="ADAL" clId="{AD9797EE-4B53-44D3-9B45-26D2A28BFAF2}" dt="2026-01-20T17:58:39.068" v="1"/>
        <pc:sldMkLst>
          <pc:docMk/>
          <pc:sldMk cId="1572354292" sldId="1916"/>
        </pc:sldMkLst>
      </pc:sldChg>
      <pc:sldChg chg="modSp mod">
        <pc:chgData name="Ruhi Nath" userId="8676fdaa-9eda-4de9-b4a7-8e5222147bc1" providerId="ADAL" clId="{AD9797EE-4B53-44D3-9B45-26D2A28BFAF2}" dt="2026-01-30T18:35:24.490" v="212" actId="20577"/>
        <pc:sldMkLst>
          <pc:docMk/>
          <pc:sldMk cId="1872713880" sldId="1976"/>
        </pc:sldMkLst>
        <pc:spChg chg="mod">
          <ac:chgData name="Ruhi Nath" userId="8676fdaa-9eda-4de9-b4a7-8e5222147bc1" providerId="ADAL" clId="{AD9797EE-4B53-44D3-9B45-26D2A28BFAF2}" dt="2026-01-30T18:35:24.490" v="212" actId="20577"/>
          <ac:spMkLst>
            <pc:docMk/>
            <pc:sldMk cId="1872713880" sldId="1976"/>
            <ac:spMk id="4" creationId="{D05AA18A-384F-E237-A7AC-F9ACF3811049}"/>
          </ac:spMkLst>
        </pc:spChg>
      </pc:sldChg>
      <pc:sldChg chg="modSp mod">
        <pc:chgData name="Ruhi Nath" userId="8676fdaa-9eda-4de9-b4a7-8e5222147bc1" providerId="ADAL" clId="{AD9797EE-4B53-44D3-9B45-26D2A28BFAF2}" dt="2026-01-20T18:01:19.226" v="129" actId="948"/>
        <pc:sldMkLst>
          <pc:docMk/>
          <pc:sldMk cId="1906635717" sldId="2029"/>
        </pc:sldMkLst>
        <pc:spChg chg="mod">
          <ac:chgData name="Ruhi Nath" userId="8676fdaa-9eda-4de9-b4a7-8e5222147bc1" providerId="ADAL" clId="{AD9797EE-4B53-44D3-9B45-26D2A28BFAF2}" dt="2026-01-20T18:01:19.226" v="129" actId="948"/>
          <ac:spMkLst>
            <pc:docMk/>
            <pc:sldMk cId="1906635717" sldId="2029"/>
            <ac:spMk id="3" creationId="{43C90FC3-8633-B992-E8F6-C5372D0CEC6E}"/>
          </ac:spMkLst>
        </pc:spChg>
      </pc:sldChg>
      <pc:sldChg chg="modSp mod">
        <pc:chgData name="Ruhi Nath" userId="8676fdaa-9eda-4de9-b4a7-8e5222147bc1" providerId="ADAL" clId="{AD9797EE-4B53-44D3-9B45-26D2A28BFAF2}" dt="2026-01-30T18:35:05.568" v="179"/>
        <pc:sldMkLst>
          <pc:docMk/>
          <pc:sldMk cId="0" sldId="2147469209"/>
        </pc:sldMkLst>
        <pc:spChg chg="mod">
          <ac:chgData name="Ruhi Nath" userId="8676fdaa-9eda-4de9-b4a7-8e5222147bc1" providerId="ADAL" clId="{AD9797EE-4B53-44D3-9B45-26D2A28BFAF2}" dt="2026-01-30T18:35:05.568" v="179"/>
          <ac:spMkLst>
            <pc:docMk/>
            <pc:sldMk cId="0" sldId="2147469209"/>
            <ac:spMk id="7" creationId="{45B69876-CA69-F59A-559B-49951BE29E9A}"/>
          </ac:spMkLst>
        </pc:spChg>
      </pc:sldChg>
      <pc:sldChg chg="modSp mod">
        <pc:chgData name="Ruhi Nath" userId="8676fdaa-9eda-4de9-b4a7-8e5222147bc1" providerId="ADAL" clId="{AD9797EE-4B53-44D3-9B45-26D2A28BFAF2}" dt="2026-01-20T18:09:06.868" v="163" actId="20577"/>
        <pc:sldMkLst>
          <pc:docMk/>
          <pc:sldMk cId="3587673944" sldId="2147469268"/>
        </pc:sldMkLst>
        <pc:spChg chg="mod">
          <ac:chgData name="Ruhi Nath" userId="8676fdaa-9eda-4de9-b4a7-8e5222147bc1" providerId="ADAL" clId="{AD9797EE-4B53-44D3-9B45-26D2A28BFAF2}" dt="2026-01-20T18:08:41.193" v="141" actId="20577"/>
          <ac:spMkLst>
            <pc:docMk/>
            <pc:sldMk cId="3587673944" sldId="2147469268"/>
            <ac:spMk id="2" creationId="{5A517963-7283-8962-3E2F-BF765C59A11A}"/>
          </ac:spMkLst>
        </pc:spChg>
        <pc:spChg chg="mod">
          <ac:chgData name="Ruhi Nath" userId="8676fdaa-9eda-4de9-b4a7-8e5222147bc1" providerId="ADAL" clId="{AD9797EE-4B53-44D3-9B45-26D2A28BFAF2}" dt="2026-01-20T18:09:06.868" v="163" actId="20577"/>
          <ac:spMkLst>
            <pc:docMk/>
            <pc:sldMk cId="3587673944" sldId="2147469268"/>
            <ac:spMk id="3" creationId="{D0E63188-53BA-0C86-9A30-E1F6B04C8C06}"/>
          </ac:spMkLst>
        </pc:spChg>
      </pc:sldChg>
    </pc:docChg>
  </pc:docChgLst>
  <pc:docChgLst>
    <pc:chgData name="Ruhi Nath" userId="8676fdaa-9eda-4de9-b4a7-8e5222147bc1" providerId="ADAL" clId="{0EB5F6CF-5DBB-4941-99A6-58A7D8324D12}"/>
    <pc:docChg chg="custSel addSld delSld modSld sldOrd modSection">
      <pc:chgData name="Ruhi Nath" userId="8676fdaa-9eda-4de9-b4a7-8e5222147bc1" providerId="ADAL" clId="{0EB5F6CF-5DBB-4941-99A6-58A7D8324D12}" dt="2026-01-13T19:50:02.326" v="1409" actId="113"/>
      <pc:docMkLst>
        <pc:docMk/>
      </pc:docMkLst>
      <pc:sldChg chg="modSp mod">
        <pc:chgData name="Ruhi Nath" userId="8676fdaa-9eda-4de9-b4a7-8e5222147bc1" providerId="ADAL" clId="{0EB5F6CF-5DBB-4941-99A6-58A7D8324D12}" dt="2026-01-13T19:35:38.808" v="62" actId="20577"/>
        <pc:sldMkLst>
          <pc:docMk/>
          <pc:sldMk cId="1872713880" sldId="1976"/>
        </pc:sldMkLst>
        <pc:spChg chg="mod">
          <ac:chgData name="Ruhi Nath" userId="8676fdaa-9eda-4de9-b4a7-8e5222147bc1" providerId="ADAL" clId="{0EB5F6CF-5DBB-4941-99A6-58A7D8324D12}" dt="2026-01-13T19:35:38.808" v="62" actId="20577"/>
          <ac:spMkLst>
            <pc:docMk/>
            <pc:sldMk cId="1872713880" sldId="1976"/>
            <ac:spMk id="4" creationId="{D05AA18A-384F-E237-A7AC-F9ACF3811049}"/>
          </ac:spMkLst>
        </pc:spChg>
      </pc:sldChg>
      <pc:sldChg chg="addSp modSp del modAnim">
        <pc:chgData name="Ruhi Nath" userId="8676fdaa-9eda-4de9-b4a7-8e5222147bc1" providerId="ADAL" clId="{0EB5F6CF-5DBB-4941-99A6-58A7D8324D12}" dt="2026-01-13T19:28:55.908" v="18" actId="2696"/>
        <pc:sldMkLst>
          <pc:docMk/>
          <pc:sldMk cId="1084186838" sldId="1978"/>
        </pc:sldMkLst>
        <pc:picChg chg="add mod">
          <ac:chgData name="Ruhi Nath" userId="8676fdaa-9eda-4de9-b4a7-8e5222147bc1" providerId="ADAL" clId="{0EB5F6CF-5DBB-4941-99A6-58A7D8324D12}" dt="2026-01-13T19:28:22.347" v="0"/>
          <ac:picMkLst>
            <pc:docMk/>
            <pc:sldMk cId="1084186838" sldId="1978"/>
            <ac:picMk id="2" creationId="{D4391315-3FE8-49F0-AA8E-E396509DF738}"/>
          </ac:picMkLst>
        </pc:picChg>
      </pc:sldChg>
      <pc:sldChg chg="modSp mod">
        <pc:chgData name="Ruhi Nath" userId="8676fdaa-9eda-4de9-b4a7-8e5222147bc1" providerId="ADAL" clId="{0EB5F6CF-5DBB-4941-99A6-58A7D8324D12}" dt="2026-01-13T19:36:35.807" v="77" actId="255"/>
        <pc:sldMkLst>
          <pc:docMk/>
          <pc:sldMk cId="3554793664" sldId="2023"/>
        </pc:sldMkLst>
        <pc:spChg chg="mod">
          <ac:chgData name="Ruhi Nath" userId="8676fdaa-9eda-4de9-b4a7-8e5222147bc1" providerId="ADAL" clId="{0EB5F6CF-5DBB-4941-99A6-58A7D8324D12}" dt="2026-01-13T19:36:35.807" v="77" actId="255"/>
          <ac:spMkLst>
            <pc:docMk/>
            <pc:sldMk cId="3554793664" sldId="2023"/>
            <ac:spMk id="3" creationId="{9E3D5460-44AC-FB08-5645-1266BCBF6E0E}"/>
          </ac:spMkLst>
        </pc:spChg>
      </pc:sldChg>
      <pc:sldChg chg="addSp delSp modSp add mod delAnim modAnim">
        <pc:chgData name="Ruhi Nath" userId="8676fdaa-9eda-4de9-b4a7-8e5222147bc1" providerId="ADAL" clId="{0EB5F6CF-5DBB-4941-99A6-58A7D8324D12}" dt="2026-01-13T19:29:25.380" v="23" actId="1076"/>
        <pc:sldMkLst>
          <pc:docMk/>
          <pc:sldMk cId="483412295" sldId="2027"/>
        </pc:sldMkLst>
        <pc:spChg chg="mod">
          <ac:chgData name="Ruhi Nath" userId="8676fdaa-9eda-4de9-b4a7-8e5222147bc1" providerId="ADAL" clId="{0EB5F6CF-5DBB-4941-99A6-58A7D8324D12}" dt="2026-01-13T19:28:47.079" v="15" actId="20577"/>
          <ac:spMkLst>
            <pc:docMk/>
            <pc:sldMk cId="483412295" sldId="2027"/>
            <ac:spMk id="2" creationId="{76330C0B-94C4-5709-AB13-3CD6E76E8F38}"/>
          </ac:spMkLst>
        </pc:spChg>
        <pc:spChg chg="mod">
          <ac:chgData name="Ruhi Nath" userId="8676fdaa-9eda-4de9-b4a7-8e5222147bc1" providerId="ADAL" clId="{0EB5F6CF-5DBB-4941-99A6-58A7D8324D12}" dt="2026-01-13T19:28:51.074" v="16" actId="20577"/>
          <ac:spMkLst>
            <pc:docMk/>
            <pc:sldMk cId="483412295" sldId="2027"/>
            <ac:spMk id="3" creationId="{CC075998-7640-C896-13FE-6A7D646A9C2B}"/>
          </ac:spMkLst>
        </pc:spChg>
        <pc:grpChg chg="del">
          <ac:chgData name="Ruhi Nath" userId="8676fdaa-9eda-4de9-b4a7-8e5222147bc1" providerId="ADAL" clId="{0EB5F6CF-5DBB-4941-99A6-58A7D8324D12}" dt="2026-01-13T19:28:52.183" v="17" actId="478"/>
          <ac:grpSpMkLst>
            <pc:docMk/>
            <pc:sldMk cId="483412295" sldId="2027"/>
            <ac:grpSpMk id="8" creationId="{CDA412E6-DCCA-71CA-3495-80C332104434}"/>
          </ac:grpSpMkLst>
        </pc:grpChg>
        <pc:picChg chg="add mod">
          <ac:chgData name="Ruhi Nath" userId="8676fdaa-9eda-4de9-b4a7-8e5222147bc1" providerId="ADAL" clId="{0EB5F6CF-5DBB-4941-99A6-58A7D8324D12}" dt="2026-01-13T19:29:25.380" v="23" actId="1076"/>
          <ac:picMkLst>
            <pc:docMk/>
            <pc:sldMk cId="483412295" sldId="2027"/>
            <ac:picMk id="4" creationId="{7B74193E-E28C-45DF-A256-3DFD3E4876D0}"/>
          </ac:picMkLst>
        </pc:picChg>
      </pc:sldChg>
      <pc:sldChg chg="addSp delSp modSp add mod ord delAnim modAnim">
        <pc:chgData name="Ruhi Nath" userId="8676fdaa-9eda-4de9-b4a7-8e5222147bc1" providerId="ADAL" clId="{0EB5F6CF-5DBB-4941-99A6-58A7D8324D12}" dt="2026-01-13T19:32:40.320" v="43" actId="1076"/>
        <pc:sldMkLst>
          <pc:docMk/>
          <pc:sldMk cId="2212081524" sldId="2028"/>
        </pc:sldMkLst>
        <pc:spChg chg="mod">
          <ac:chgData name="Ruhi Nath" userId="8676fdaa-9eda-4de9-b4a7-8e5222147bc1" providerId="ADAL" clId="{0EB5F6CF-5DBB-4941-99A6-58A7D8324D12}" dt="2026-01-13T19:32:19.352" v="38" actId="1076"/>
          <ac:spMkLst>
            <pc:docMk/>
            <pc:sldMk cId="2212081524" sldId="2028"/>
            <ac:spMk id="2" creationId="{76330C0B-94C4-5709-AB13-3CD6E76E8F38}"/>
          </ac:spMkLst>
        </pc:spChg>
        <pc:picChg chg="del">
          <ac:chgData name="Ruhi Nath" userId="8676fdaa-9eda-4de9-b4a7-8e5222147bc1" providerId="ADAL" clId="{0EB5F6CF-5DBB-4941-99A6-58A7D8324D12}" dt="2026-01-13T19:31:05.034" v="27" actId="478"/>
          <ac:picMkLst>
            <pc:docMk/>
            <pc:sldMk cId="2212081524" sldId="2028"/>
            <ac:picMk id="4" creationId="{7B74193E-E28C-45DF-A256-3DFD3E4876D0}"/>
          </ac:picMkLst>
        </pc:picChg>
        <pc:picChg chg="add mod">
          <ac:chgData name="Ruhi Nath" userId="8676fdaa-9eda-4de9-b4a7-8e5222147bc1" providerId="ADAL" clId="{0EB5F6CF-5DBB-4941-99A6-58A7D8324D12}" dt="2026-01-13T19:32:40.320" v="43" actId="1076"/>
          <ac:picMkLst>
            <pc:docMk/>
            <pc:sldMk cId="2212081524" sldId="2028"/>
            <ac:picMk id="5" creationId="{F6D6176C-6A22-481D-85C9-1F5E134611E9}"/>
          </ac:picMkLst>
        </pc:picChg>
      </pc:sldChg>
      <pc:sldChg chg="delSp modSp add mod ord">
        <pc:chgData name="Ruhi Nath" userId="8676fdaa-9eda-4de9-b4a7-8e5222147bc1" providerId="ADAL" clId="{0EB5F6CF-5DBB-4941-99A6-58A7D8324D12}" dt="2026-01-13T19:50:02.326" v="1409" actId="113"/>
        <pc:sldMkLst>
          <pc:docMk/>
          <pc:sldMk cId="1906635717" sldId="2029"/>
        </pc:sldMkLst>
        <pc:spChg chg="mod">
          <ac:chgData name="Ruhi Nath" userId="8676fdaa-9eda-4de9-b4a7-8e5222147bc1" providerId="ADAL" clId="{0EB5F6CF-5DBB-4941-99A6-58A7D8324D12}" dt="2026-01-13T19:42:05.247" v="116" actId="20577"/>
          <ac:spMkLst>
            <pc:docMk/>
            <pc:sldMk cId="1906635717" sldId="2029"/>
            <ac:spMk id="2" creationId="{A95BD7A8-63D4-AE06-7D82-3896B6DD6A5C}"/>
          </ac:spMkLst>
        </pc:spChg>
        <pc:spChg chg="mod">
          <ac:chgData name="Ruhi Nath" userId="8676fdaa-9eda-4de9-b4a7-8e5222147bc1" providerId="ADAL" clId="{0EB5F6CF-5DBB-4941-99A6-58A7D8324D12}" dt="2026-01-13T19:50:02.326" v="1409" actId="113"/>
          <ac:spMkLst>
            <pc:docMk/>
            <pc:sldMk cId="1906635717" sldId="2029"/>
            <ac:spMk id="3" creationId="{43C90FC3-8633-B992-E8F6-C5372D0CEC6E}"/>
          </ac:spMkLst>
        </pc:spChg>
        <pc:spChg chg="del mod">
          <ac:chgData name="Ruhi Nath" userId="8676fdaa-9eda-4de9-b4a7-8e5222147bc1" providerId="ADAL" clId="{0EB5F6CF-5DBB-4941-99A6-58A7D8324D12}" dt="2026-01-13T19:38:36.254" v="100"/>
          <ac:spMkLst>
            <pc:docMk/>
            <pc:sldMk cId="1906635717" sldId="2029"/>
            <ac:spMk id="4" creationId="{05490435-B3AB-0C66-7DA4-FF02BAEDAF67}"/>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D9F72-9B02-4E83-92F3-B7349D651FFF}"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1282E141-3CFD-4DD6-B610-D0148E96F75F}">
      <dgm:prSet custT="1"/>
      <dgm:spPr/>
      <dgm:t>
        <a:bodyPr/>
        <a:lstStyle/>
        <a:p>
          <a:r>
            <a:rPr lang="en-US" sz="1600" b="1" dirty="0"/>
            <a:t>Education created with RN and MD taskforce</a:t>
          </a:r>
          <a:endParaRPr lang="en-US" sz="1600" dirty="0"/>
        </a:p>
      </dgm:t>
    </dgm:pt>
    <dgm:pt modelId="{9868CFFB-A894-46F1-BE59-3239A4F08F2B}" type="parTrans" cxnId="{59AE07E4-1D21-419C-BFF8-2A479F78C4D1}">
      <dgm:prSet/>
      <dgm:spPr/>
      <dgm:t>
        <a:bodyPr/>
        <a:lstStyle/>
        <a:p>
          <a:endParaRPr lang="en-US"/>
        </a:p>
      </dgm:t>
    </dgm:pt>
    <dgm:pt modelId="{C50D189E-B022-4F12-A68B-3C0780B9D5F1}" type="sibTrans" cxnId="{59AE07E4-1D21-419C-BFF8-2A479F78C4D1}">
      <dgm:prSet/>
      <dgm:spPr/>
      <dgm:t>
        <a:bodyPr/>
        <a:lstStyle/>
        <a:p>
          <a:endParaRPr lang="en-US"/>
        </a:p>
      </dgm:t>
    </dgm:pt>
    <dgm:pt modelId="{F2F387CA-343E-4E87-9873-687CCCD2514D}">
      <dgm:prSet custT="1"/>
      <dgm:spPr/>
      <dgm:t>
        <a:bodyPr/>
        <a:lstStyle/>
        <a:p>
          <a:r>
            <a:rPr lang="en-US" sz="1600" b="1" dirty="0"/>
            <a:t>Clinical RN Superusers identified</a:t>
          </a:r>
          <a:endParaRPr lang="en-US" sz="1600" dirty="0"/>
        </a:p>
      </dgm:t>
    </dgm:pt>
    <dgm:pt modelId="{3331A3EB-DED0-478A-A674-D8F10AFF41A8}" type="parTrans" cxnId="{5D213919-012A-406D-AB7A-A91119782699}">
      <dgm:prSet/>
      <dgm:spPr/>
      <dgm:t>
        <a:bodyPr/>
        <a:lstStyle/>
        <a:p>
          <a:endParaRPr lang="en-US"/>
        </a:p>
      </dgm:t>
    </dgm:pt>
    <dgm:pt modelId="{91FBBDBF-091C-4687-9FB2-D8A3EEDE1028}" type="sibTrans" cxnId="{5D213919-012A-406D-AB7A-A91119782699}">
      <dgm:prSet/>
      <dgm:spPr/>
      <dgm:t>
        <a:bodyPr/>
        <a:lstStyle/>
        <a:p>
          <a:endParaRPr lang="en-US"/>
        </a:p>
      </dgm:t>
    </dgm:pt>
    <dgm:pt modelId="{21112778-FEFB-49D0-B39E-BE0E8717B29B}">
      <dgm:prSet custT="1"/>
      <dgm:spPr/>
      <dgm:t>
        <a:bodyPr/>
        <a:lstStyle/>
        <a:p>
          <a:r>
            <a:rPr lang="en-US" sz="1600" b="1" dirty="0"/>
            <a:t>Detailed web-based training assigned to all RN staff via </a:t>
          </a:r>
          <a:r>
            <a:rPr lang="en-US" sz="1600" b="1" dirty="0" err="1"/>
            <a:t>Youlearn</a:t>
          </a:r>
          <a:endParaRPr lang="en-US" sz="1600" dirty="0"/>
        </a:p>
      </dgm:t>
    </dgm:pt>
    <dgm:pt modelId="{D7246DF3-0F25-4423-8548-2B9482DBEF16}" type="parTrans" cxnId="{FBDEE46F-7686-4E84-ABF8-F31871ACDCDA}">
      <dgm:prSet/>
      <dgm:spPr/>
      <dgm:t>
        <a:bodyPr/>
        <a:lstStyle/>
        <a:p>
          <a:endParaRPr lang="en-US"/>
        </a:p>
      </dgm:t>
    </dgm:pt>
    <dgm:pt modelId="{08FC2C7E-C494-4302-8208-26E4810ECA7F}" type="sibTrans" cxnId="{FBDEE46F-7686-4E84-ABF8-F31871ACDCDA}">
      <dgm:prSet/>
      <dgm:spPr/>
      <dgm:t>
        <a:bodyPr/>
        <a:lstStyle/>
        <a:p>
          <a:endParaRPr lang="en-US"/>
        </a:p>
      </dgm:t>
    </dgm:pt>
    <dgm:pt modelId="{D6F58C70-1E35-408D-AC20-8A3A035755C7}">
      <dgm:prSet custT="1"/>
      <dgm:spPr/>
      <dgm:t>
        <a:bodyPr/>
        <a:lstStyle/>
        <a:p>
          <a:r>
            <a:rPr lang="en-US" sz="1600" b="1" dirty="0"/>
            <a:t>In-Person training for RN Superusers</a:t>
          </a:r>
          <a:endParaRPr lang="en-US" sz="1600" dirty="0"/>
        </a:p>
      </dgm:t>
    </dgm:pt>
    <dgm:pt modelId="{F6B5D455-00AC-4BFB-9059-3EF5023E1AEC}" type="parTrans" cxnId="{A915D356-A242-47B5-9AB7-8843DE820C56}">
      <dgm:prSet/>
      <dgm:spPr/>
      <dgm:t>
        <a:bodyPr/>
        <a:lstStyle/>
        <a:p>
          <a:endParaRPr lang="en-US"/>
        </a:p>
      </dgm:t>
    </dgm:pt>
    <dgm:pt modelId="{AD5C3A14-6CA2-422B-963D-B20C28CCE7D4}" type="sibTrans" cxnId="{A915D356-A242-47B5-9AB7-8843DE820C56}">
      <dgm:prSet/>
      <dgm:spPr/>
      <dgm:t>
        <a:bodyPr/>
        <a:lstStyle/>
        <a:p>
          <a:endParaRPr lang="en-US"/>
        </a:p>
      </dgm:t>
    </dgm:pt>
    <dgm:pt modelId="{6DF95D3A-61F1-4BDA-82D4-642F7A462E1B}">
      <dgm:prSet custT="1"/>
      <dgm:spPr/>
      <dgm:t>
        <a:bodyPr/>
        <a:lstStyle/>
        <a:p>
          <a:r>
            <a:rPr lang="en-US" sz="1600" b="1" dirty="0"/>
            <a:t>Superusers leading unit huddles with bedside RNs</a:t>
          </a:r>
          <a:endParaRPr lang="en-US" sz="1600" dirty="0"/>
        </a:p>
      </dgm:t>
    </dgm:pt>
    <dgm:pt modelId="{42AF198B-368A-47B1-A9B9-62B88C7161EF}" type="parTrans" cxnId="{AB0D2D68-B610-4AF6-B9E0-55DE5B86FBE2}">
      <dgm:prSet/>
      <dgm:spPr/>
      <dgm:t>
        <a:bodyPr/>
        <a:lstStyle/>
        <a:p>
          <a:endParaRPr lang="en-US"/>
        </a:p>
      </dgm:t>
    </dgm:pt>
    <dgm:pt modelId="{88D0EC45-7C3F-4C63-A312-F6CCF2ABFC7D}" type="sibTrans" cxnId="{AB0D2D68-B610-4AF6-B9E0-55DE5B86FBE2}">
      <dgm:prSet/>
      <dgm:spPr/>
      <dgm:t>
        <a:bodyPr/>
        <a:lstStyle/>
        <a:p>
          <a:endParaRPr lang="en-US"/>
        </a:p>
      </dgm:t>
    </dgm:pt>
    <dgm:pt modelId="{337DABF7-8E63-4609-967E-BAA656427755}">
      <dgm:prSet custT="1"/>
      <dgm:spPr/>
      <dgm:t>
        <a:bodyPr/>
        <a:lstStyle/>
        <a:p>
          <a:r>
            <a:rPr lang="en-US" sz="1600" b="1" dirty="0"/>
            <a:t>RN Bedside Companion Decision Making and Audit tools distributed</a:t>
          </a:r>
        </a:p>
      </dgm:t>
    </dgm:pt>
    <dgm:pt modelId="{28A171C3-51E6-4FC6-AAB0-79C49CCC26C2}" type="parTrans" cxnId="{BD596713-814A-4D7D-81F6-52A7C8E6CF45}">
      <dgm:prSet/>
      <dgm:spPr/>
      <dgm:t>
        <a:bodyPr/>
        <a:lstStyle/>
        <a:p>
          <a:endParaRPr lang="en-US"/>
        </a:p>
      </dgm:t>
    </dgm:pt>
    <dgm:pt modelId="{7F9C5856-D4FD-4792-B981-7DF7E887986C}" type="sibTrans" cxnId="{BD596713-814A-4D7D-81F6-52A7C8E6CF45}">
      <dgm:prSet/>
      <dgm:spPr/>
      <dgm:t>
        <a:bodyPr/>
        <a:lstStyle/>
        <a:p>
          <a:endParaRPr lang="en-US"/>
        </a:p>
      </dgm:t>
    </dgm:pt>
    <dgm:pt modelId="{642960BB-B39A-403C-AC4C-32E250B77403}">
      <dgm:prSet custT="1"/>
      <dgm:spPr/>
      <dgm:t>
        <a:bodyPr/>
        <a:lstStyle/>
        <a:p>
          <a:r>
            <a:rPr lang="en-US" sz="1600" b="1" dirty="0"/>
            <a:t>Lunch &amp; Learns with MD groups</a:t>
          </a:r>
        </a:p>
      </dgm:t>
    </dgm:pt>
    <dgm:pt modelId="{7429C3CC-11C5-4C12-9186-D6C5E7C67C4F}" type="parTrans" cxnId="{94AAEAC3-FEEE-4CEB-8862-1C9748343B60}">
      <dgm:prSet/>
      <dgm:spPr/>
      <dgm:t>
        <a:bodyPr/>
        <a:lstStyle/>
        <a:p>
          <a:endParaRPr lang="en-US"/>
        </a:p>
      </dgm:t>
    </dgm:pt>
    <dgm:pt modelId="{5E3935AF-D973-40EA-B1EC-A9DAA9174772}" type="sibTrans" cxnId="{94AAEAC3-FEEE-4CEB-8862-1C9748343B60}">
      <dgm:prSet/>
      <dgm:spPr/>
      <dgm:t>
        <a:bodyPr/>
        <a:lstStyle/>
        <a:p>
          <a:endParaRPr lang="en-US"/>
        </a:p>
      </dgm:t>
    </dgm:pt>
    <dgm:pt modelId="{45564762-51FD-4ED0-9D0B-8DE2647046A2}">
      <dgm:prSet custT="1"/>
      <dgm:spPr/>
      <dgm:t>
        <a:bodyPr/>
        <a:lstStyle/>
        <a:p>
          <a:r>
            <a:rPr lang="en-US" sz="1600" b="1" dirty="0"/>
            <a:t>Go-Live Spring 2025</a:t>
          </a:r>
        </a:p>
      </dgm:t>
    </dgm:pt>
    <dgm:pt modelId="{BDC84611-6D81-4367-80B0-05E59BA3A473}" type="parTrans" cxnId="{6723D72E-E074-4E98-B052-6FA37A6E7ED7}">
      <dgm:prSet/>
      <dgm:spPr/>
      <dgm:t>
        <a:bodyPr/>
        <a:lstStyle/>
        <a:p>
          <a:endParaRPr lang="en-US"/>
        </a:p>
      </dgm:t>
    </dgm:pt>
    <dgm:pt modelId="{4AD744B2-EB90-442E-9A57-93D0E78BFF06}" type="sibTrans" cxnId="{6723D72E-E074-4E98-B052-6FA37A6E7ED7}">
      <dgm:prSet/>
      <dgm:spPr/>
      <dgm:t>
        <a:bodyPr/>
        <a:lstStyle/>
        <a:p>
          <a:endParaRPr lang="en-US"/>
        </a:p>
      </dgm:t>
    </dgm:pt>
    <dgm:pt modelId="{8DC1200B-8EEF-4E57-B77E-D864144620A0}" type="pres">
      <dgm:prSet presAssocID="{EA1D9F72-9B02-4E83-92F3-B7349D651FFF}" presName="Name0" presStyleCnt="0">
        <dgm:presLayoutVars>
          <dgm:dir/>
          <dgm:animLvl val="lvl"/>
          <dgm:resizeHandles val="exact"/>
        </dgm:presLayoutVars>
      </dgm:prSet>
      <dgm:spPr/>
    </dgm:pt>
    <dgm:pt modelId="{4E3D4F6C-38C9-4F81-BAB0-158E9F1F5450}" type="pres">
      <dgm:prSet presAssocID="{45564762-51FD-4ED0-9D0B-8DE2647046A2}" presName="boxAndChildren" presStyleCnt="0"/>
      <dgm:spPr/>
    </dgm:pt>
    <dgm:pt modelId="{A79C7339-7ED6-4945-B828-AD2C4A601776}" type="pres">
      <dgm:prSet presAssocID="{45564762-51FD-4ED0-9D0B-8DE2647046A2}" presName="parentTextBox" presStyleLbl="node1" presStyleIdx="0" presStyleCnt="8"/>
      <dgm:spPr/>
    </dgm:pt>
    <dgm:pt modelId="{852E5C39-AE27-496B-8607-C409B71785AC}" type="pres">
      <dgm:prSet presAssocID="{7F9C5856-D4FD-4792-B981-7DF7E887986C}" presName="sp" presStyleCnt="0"/>
      <dgm:spPr/>
    </dgm:pt>
    <dgm:pt modelId="{85F4AB50-5468-4B99-B4D7-E762D410C1D9}" type="pres">
      <dgm:prSet presAssocID="{337DABF7-8E63-4609-967E-BAA656427755}" presName="arrowAndChildren" presStyleCnt="0"/>
      <dgm:spPr/>
    </dgm:pt>
    <dgm:pt modelId="{B8761095-6987-4886-A73A-246E513E0D8B}" type="pres">
      <dgm:prSet presAssocID="{337DABF7-8E63-4609-967E-BAA656427755}" presName="parentTextArrow" presStyleLbl="node1" presStyleIdx="1" presStyleCnt="8"/>
      <dgm:spPr/>
    </dgm:pt>
    <dgm:pt modelId="{8F609DAE-554D-4BF3-87F9-E33E0EF9246F}" type="pres">
      <dgm:prSet presAssocID="{88D0EC45-7C3F-4C63-A312-F6CCF2ABFC7D}" presName="sp" presStyleCnt="0"/>
      <dgm:spPr/>
    </dgm:pt>
    <dgm:pt modelId="{D607B1E9-5D35-471E-987D-49BBC938DC4A}" type="pres">
      <dgm:prSet presAssocID="{6DF95D3A-61F1-4BDA-82D4-642F7A462E1B}" presName="arrowAndChildren" presStyleCnt="0"/>
      <dgm:spPr/>
    </dgm:pt>
    <dgm:pt modelId="{178EF0A9-03FB-47D8-AF43-2E5B8D7A5AE7}" type="pres">
      <dgm:prSet presAssocID="{6DF95D3A-61F1-4BDA-82D4-642F7A462E1B}" presName="parentTextArrow" presStyleLbl="node1" presStyleIdx="2" presStyleCnt="8"/>
      <dgm:spPr/>
    </dgm:pt>
    <dgm:pt modelId="{804772D8-7DF8-4355-BC69-44021A5E3AE3}" type="pres">
      <dgm:prSet presAssocID="{5E3935AF-D973-40EA-B1EC-A9DAA9174772}" presName="sp" presStyleCnt="0"/>
      <dgm:spPr/>
    </dgm:pt>
    <dgm:pt modelId="{0F94FC5F-DCD1-4112-88C3-621C2CF43714}" type="pres">
      <dgm:prSet presAssocID="{642960BB-B39A-403C-AC4C-32E250B77403}" presName="arrowAndChildren" presStyleCnt="0"/>
      <dgm:spPr/>
    </dgm:pt>
    <dgm:pt modelId="{54525D7B-C9D3-4C49-A99E-8662A8C8DD10}" type="pres">
      <dgm:prSet presAssocID="{642960BB-B39A-403C-AC4C-32E250B77403}" presName="parentTextArrow" presStyleLbl="node1" presStyleIdx="3" presStyleCnt="8"/>
      <dgm:spPr/>
    </dgm:pt>
    <dgm:pt modelId="{78DAB444-9BF1-425A-9288-52C7BE8A1FB5}" type="pres">
      <dgm:prSet presAssocID="{AD5C3A14-6CA2-422B-963D-B20C28CCE7D4}" presName="sp" presStyleCnt="0"/>
      <dgm:spPr/>
    </dgm:pt>
    <dgm:pt modelId="{D9FA4971-FB2D-4BD3-8B0A-15B172B49ED3}" type="pres">
      <dgm:prSet presAssocID="{D6F58C70-1E35-408D-AC20-8A3A035755C7}" presName="arrowAndChildren" presStyleCnt="0"/>
      <dgm:spPr/>
    </dgm:pt>
    <dgm:pt modelId="{A1FC0112-A8E9-446E-838C-A05CD0425D68}" type="pres">
      <dgm:prSet presAssocID="{D6F58C70-1E35-408D-AC20-8A3A035755C7}" presName="parentTextArrow" presStyleLbl="node1" presStyleIdx="4" presStyleCnt="8"/>
      <dgm:spPr/>
    </dgm:pt>
    <dgm:pt modelId="{EB5294F1-9DD7-44ED-A26F-45BCCEE7B85A}" type="pres">
      <dgm:prSet presAssocID="{08FC2C7E-C494-4302-8208-26E4810ECA7F}" presName="sp" presStyleCnt="0"/>
      <dgm:spPr/>
    </dgm:pt>
    <dgm:pt modelId="{8BE7F22E-2CD9-40AC-BCF2-BC06CB8933D2}" type="pres">
      <dgm:prSet presAssocID="{21112778-FEFB-49D0-B39E-BE0E8717B29B}" presName="arrowAndChildren" presStyleCnt="0"/>
      <dgm:spPr/>
    </dgm:pt>
    <dgm:pt modelId="{BF44D315-4BD6-412C-AC06-1EA85A0FAD8B}" type="pres">
      <dgm:prSet presAssocID="{21112778-FEFB-49D0-B39E-BE0E8717B29B}" presName="parentTextArrow" presStyleLbl="node1" presStyleIdx="5" presStyleCnt="8"/>
      <dgm:spPr/>
    </dgm:pt>
    <dgm:pt modelId="{9CA72810-4404-4FD1-8F7F-C3905AB5F33F}" type="pres">
      <dgm:prSet presAssocID="{91FBBDBF-091C-4687-9FB2-D8A3EEDE1028}" presName="sp" presStyleCnt="0"/>
      <dgm:spPr/>
    </dgm:pt>
    <dgm:pt modelId="{7DF3055B-AC91-4948-9838-BECBEFAC49EA}" type="pres">
      <dgm:prSet presAssocID="{F2F387CA-343E-4E87-9873-687CCCD2514D}" presName="arrowAndChildren" presStyleCnt="0"/>
      <dgm:spPr/>
    </dgm:pt>
    <dgm:pt modelId="{F96078CC-F740-46F5-B125-1370D29D39CF}" type="pres">
      <dgm:prSet presAssocID="{F2F387CA-343E-4E87-9873-687CCCD2514D}" presName="parentTextArrow" presStyleLbl="node1" presStyleIdx="6" presStyleCnt="8"/>
      <dgm:spPr/>
    </dgm:pt>
    <dgm:pt modelId="{C16F9ED8-D12D-4159-9621-4A09D1778AD8}" type="pres">
      <dgm:prSet presAssocID="{C50D189E-B022-4F12-A68B-3C0780B9D5F1}" presName="sp" presStyleCnt="0"/>
      <dgm:spPr/>
    </dgm:pt>
    <dgm:pt modelId="{213CD542-678B-4452-9C48-88E895DA6C77}" type="pres">
      <dgm:prSet presAssocID="{1282E141-3CFD-4DD6-B610-D0148E96F75F}" presName="arrowAndChildren" presStyleCnt="0"/>
      <dgm:spPr/>
    </dgm:pt>
    <dgm:pt modelId="{12EB43A7-08EA-4127-B232-07956D9EABE7}" type="pres">
      <dgm:prSet presAssocID="{1282E141-3CFD-4DD6-B610-D0148E96F75F}" presName="parentTextArrow" presStyleLbl="node1" presStyleIdx="7" presStyleCnt="8"/>
      <dgm:spPr/>
    </dgm:pt>
  </dgm:ptLst>
  <dgm:cxnLst>
    <dgm:cxn modelId="{BD596713-814A-4D7D-81F6-52A7C8E6CF45}" srcId="{EA1D9F72-9B02-4E83-92F3-B7349D651FFF}" destId="{337DABF7-8E63-4609-967E-BAA656427755}" srcOrd="6" destOrd="0" parTransId="{28A171C3-51E6-4FC6-AAB0-79C49CCC26C2}" sibTransId="{7F9C5856-D4FD-4792-B981-7DF7E887986C}"/>
    <dgm:cxn modelId="{5D213919-012A-406D-AB7A-A91119782699}" srcId="{EA1D9F72-9B02-4E83-92F3-B7349D651FFF}" destId="{F2F387CA-343E-4E87-9873-687CCCD2514D}" srcOrd="1" destOrd="0" parTransId="{3331A3EB-DED0-478A-A674-D8F10AFF41A8}" sibTransId="{91FBBDBF-091C-4687-9FB2-D8A3EEDE1028}"/>
    <dgm:cxn modelId="{DAC8611B-7015-45BB-B44D-F42086417B78}" type="presOf" srcId="{EA1D9F72-9B02-4E83-92F3-B7349D651FFF}" destId="{8DC1200B-8EEF-4E57-B77E-D864144620A0}" srcOrd="0" destOrd="0" presId="urn:microsoft.com/office/officeart/2005/8/layout/process4"/>
    <dgm:cxn modelId="{6723D72E-E074-4E98-B052-6FA37A6E7ED7}" srcId="{EA1D9F72-9B02-4E83-92F3-B7349D651FFF}" destId="{45564762-51FD-4ED0-9D0B-8DE2647046A2}" srcOrd="7" destOrd="0" parTransId="{BDC84611-6D81-4367-80B0-05E59BA3A473}" sibTransId="{4AD744B2-EB90-442E-9A57-93D0E78BFF06}"/>
    <dgm:cxn modelId="{9EE8C934-28AA-4B27-8646-3B5C71326338}" type="presOf" srcId="{337DABF7-8E63-4609-967E-BAA656427755}" destId="{B8761095-6987-4886-A73A-246E513E0D8B}" srcOrd="0" destOrd="0" presId="urn:microsoft.com/office/officeart/2005/8/layout/process4"/>
    <dgm:cxn modelId="{0529113A-3F7D-4C5C-9038-E7A043EBBB03}" type="presOf" srcId="{6DF95D3A-61F1-4BDA-82D4-642F7A462E1B}" destId="{178EF0A9-03FB-47D8-AF43-2E5B8D7A5AE7}" srcOrd="0" destOrd="0" presId="urn:microsoft.com/office/officeart/2005/8/layout/process4"/>
    <dgm:cxn modelId="{A73D6562-2535-4EE6-8E59-6E2D6762C9CF}" type="presOf" srcId="{21112778-FEFB-49D0-B39E-BE0E8717B29B}" destId="{BF44D315-4BD6-412C-AC06-1EA85A0FAD8B}" srcOrd="0" destOrd="0" presId="urn:microsoft.com/office/officeart/2005/8/layout/process4"/>
    <dgm:cxn modelId="{AB0D2D68-B610-4AF6-B9E0-55DE5B86FBE2}" srcId="{EA1D9F72-9B02-4E83-92F3-B7349D651FFF}" destId="{6DF95D3A-61F1-4BDA-82D4-642F7A462E1B}" srcOrd="5" destOrd="0" parTransId="{42AF198B-368A-47B1-A9B9-62B88C7161EF}" sibTransId="{88D0EC45-7C3F-4C63-A312-F6CCF2ABFC7D}"/>
    <dgm:cxn modelId="{FBDEE46F-7686-4E84-ABF8-F31871ACDCDA}" srcId="{EA1D9F72-9B02-4E83-92F3-B7349D651FFF}" destId="{21112778-FEFB-49D0-B39E-BE0E8717B29B}" srcOrd="2" destOrd="0" parTransId="{D7246DF3-0F25-4423-8548-2B9482DBEF16}" sibTransId="{08FC2C7E-C494-4302-8208-26E4810ECA7F}"/>
    <dgm:cxn modelId="{A915D356-A242-47B5-9AB7-8843DE820C56}" srcId="{EA1D9F72-9B02-4E83-92F3-B7349D651FFF}" destId="{D6F58C70-1E35-408D-AC20-8A3A035755C7}" srcOrd="3" destOrd="0" parTransId="{F6B5D455-00AC-4BFB-9059-3EF5023E1AEC}" sibTransId="{AD5C3A14-6CA2-422B-963D-B20C28CCE7D4}"/>
    <dgm:cxn modelId="{EC00B058-BA5E-4FA6-9657-E5FACA913CD0}" type="presOf" srcId="{F2F387CA-343E-4E87-9873-687CCCD2514D}" destId="{F96078CC-F740-46F5-B125-1370D29D39CF}" srcOrd="0" destOrd="0" presId="urn:microsoft.com/office/officeart/2005/8/layout/process4"/>
    <dgm:cxn modelId="{82782079-3D6A-4FC8-8631-92D0A9143369}" type="presOf" srcId="{642960BB-B39A-403C-AC4C-32E250B77403}" destId="{54525D7B-C9D3-4C49-A99E-8662A8C8DD10}" srcOrd="0" destOrd="0" presId="urn:microsoft.com/office/officeart/2005/8/layout/process4"/>
    <dgm:cxn modelId="{297410AC-81DD-45D8-964E-EF578F1B026D}" type="presOf" srcId="{45564762-51FD-4ED0-9D0B-8DE2647046A2}" destId="{A79C7339-7ED6-4945-B828-AD2C4A601776}" srcOrd="0" destOrd="0" presId="urn:microsoft.com/office/officeart/2005/8/layout/process4"/>
    <dgm:cxn modelId="{94AAEAC3-FEEE-4CEB-8862-1C9748343B60}" srcId="{EA1D9F72-9B02-4E83-92F3-B7349D651FFF}" destId="{642960BB-B39A-403C-AC4C-32E250B77403}" srcOrd="4" destOrd="0" parTransId="{7429C3CC-11C5-4C12-9186-D6C5E7C67C4F}" sibTransId="{5E3935AF-D973-40EA-B1EC-A9DAA9174772}"/>
    <dgm:cxn modelId="{DE9492D3-524C-473D-B90B-72E3EF10E731}" type="presOf" srcId="{D6F58C70-1E35-408D-AC20-8A3A035755C7}" destId="{A1FC0112-A8E9-446E-838C-A05CD0425D68}" srcOrd="0" destOrd="0" presId="urn:microsoft.com/office/officeart/2005/8/layout/process4"/>
    <dgm:cxn modelId="{61AE47E1-E36F-44F7-9A9D-75F6F36ECD82}" type="presOf" srcId="{1282E141-3CFD-4DD6-B610-D0148E96F75F}" destId="{12EB43A7-08EA-4127-B232-07956D9EABE7}" srcOrd="0" destOrd="0" presId="urn:microsoft.com/office/officeart/2005/8/layout/process4"/>
    <dgm:cxn modelId="{59AE07E4-1D21-419C-BFF8-2A479F78C4D1}" srcId="{EA1D9F72-9B02-4E83-92F3-B7349D651FFF}" destId="{1282E141-3CFD-4DD6-B610-D0148E96F75F}" srcOrd="0" destOrd="0" parTransId="{9868CFFB-A894-46F1-BE59-3239A4F08F2B}" sibTransId="{C50D189E-B022-4F12-A68B-3C0780B9D5F1}"/>
    <dgm:cxn modelId="{38FDF996-C343-4FF3-AD72-C3B0847F077A}" type="presParOf" srcId="{8DC1200B-8EEF-4E57-B77E-D864144620A0}" destId="{4E3D4F6C-38C9-4F81-BAB0-158E9F1F5450}" srcOrd="0" destOrd="0" presId="urn:microsoft.com/office/officeart/2005/8/layout/process4"/>
    <dgm:cxn modelId="{B6584AC0-2063-432B-BE90-B38A39676B12}" type="presParOf" srcId="{4E3D4F6C-38C9-4F81-BAB0-158E9F1F5450}" destId="{A79C7339-7ED6-4945-B828-AD2C4A601776}" srcOrd="0" destOrd="0" presId="urn:microsoft.com/office/officeart/2005/8/layout/process4"/>
    <dgm:cxn modelId="{BDAC7A55-CC6A-49BA-A180-3866B304BE8F}" type="presParOf" srcId="{8DC1200B-8EEF-4E57-B77E-D864144620A0}" destId="{852E5C39-AE27-496B-8607-C409B71785AC}" srcOrd="1" destOrd="0" presId="urn:microsoft.com/office/officeart/2005/8/layout/process4"/>
    <dgm:cxn modelId="{296762A2-B93B-4640-B04C-91589344DE67}" type="presParOf" srcId="{8DC1200B-8EEF-4E57-B77E-D864144620A0}" destId="{85F4AB50-5468-4B99-B4D7-E762D410C1D9}" srcOrd="2" destOrd="0" presId="urn:microsoft.com/office/officeart/2005/8/layout/process4"/>
    <dgm:cxn modelId="{31B780B6-CC1F-4B18-9B30-25A6829740A3}" type="presParOf" srcId="{85F4AB50-5468-4B99-B4D7-E762D410C1D9}" destId="{B8761095-6987-4886-A73A-246E513E0D8B}" srcOrd="0" destOrd="0" presId="urn:microsoft.com/office/officeart/2005/8/layout/process4"/>
    <dgm:cxn modelId="{BDF320AC-C5B9-4303-8868-A573D7214558}" type="presParOf" srcId="{8DC1200B-8EEF-4E57-B77E-D864144620A0}" destId="{8F609DAE-554D-4BF3-87F9-E33E0EF9246F}" srcOrd="3" destOrd="0" presId="urn:microsoft.com/office/officeart/2005/8/layout/process4"/>
    <dgm:cxn modelId="{86A89705-9DE9-459D-AFB8-4E24E375FBC5}" type="presParOf" srcId="{8DC1200B-8EEF-4E57-B77E-D864144620A0}" destId="{D607B1E9-5D35-471E-987D-49BBC938DC4A}" srcOrd="4" destOrd="0" presId="urn:microsoft.com/office/officeart/2005/8/layout/process4"/>
    <dgm:cxn modelId="{1DAE2093-A8B4-4876-987E-C1FE61473638}" type="presParOf" srcId="{D607B1E9-5D35-471E-987D-49BBC938DC4A}" destId="{178EF0A9-03FB-47D8-AF43-2E5B8D7A5AE7}" srcOrd="0" destOrd="0" presId="urn:microsoft.com/office/officeart/2005/8/layout/process4"/>
    <dgm:cxn modelId="{DCF3B27B-0E0D-464F-B46F-11D2A4B0EE6B}" type="presParOf" srcId="{8DC1200B-8EEF-4E57-B77E-D864144620A0}" destId="{804772D8-7DF8-4355-BC69-44021A5E3AE3}" srcOrd="5" destOrd="0" presId="urn:microsoft.com/office/officeart/2005/8/layout/process4"/>
    <dgm:cxn modelId="{D9DD05FC-D492-4ABE-8097-49A05BF52C18}" type="presParOf" srcId="{8DC1200B-8EEF-4E57-B77E-D864144620A0}" destId="{0F94FC5F-DCD1-4112-88C3-621C2CF43714}" srcOrd="6" destOrd="0" presId="urn:microsoft.com/office/officeart/2005/8/layout/process4"/>
    <dgm:cxn modelId="{00CC2C04-868C-429C-B93F-D4BFD9A22FAC}" type="presParOf" srcId="{0F94FC5F-DCD1-4112-88C3-621C2CF43714}" destId="{54525D7B-C9D3-4C49-A99E-8662A8C8DD10}" srcOrd="0" destOrd="0" presId="urn:microsoft.com/office/officeart/2005/8/layout/process4"/>
    <dgm:cxn modelId="{0B782A95-2F47-479B-A4F6-BC49AAFA9315}" type="presParOf" srcId="{8DC1200B-8EEF-4E57-B77E-D864144620A0}" destId="{78DAB444-9BF1-425A-9288-52C7BE8A1FB5}" srcOrd="7" destOrd="0" presId="urn:microsoft.com/office/officeart/2005/8/layout/process4"/>
    <dgm:cxn modelId="{9F522542-8BFE-4BB6-82FA-BC5DC989527E}" type="presParOf" srcId="{8DC1200B-8EEF-4E57-B77E-D864144620A0}" destId="{D9FA4971-FB2D-4BD3-8B0A-15B172B49ED3}" srcOrd="8" destOrd="0" presId="urn:microsoft.com/office/officeart/2005/8/layout/process4"/>
    <dgm:cxn modelId="{12352B83-E487-4A40-869C-441E465B312A}" type="presParOf" srcId="{D9FA4971-FB2D-4BD3-8B0A-15B172B49ED3}" destId="{A1FC0112-A8E9-446E-838C-A05CD0425D68}" srcOrd="0" destOrd="0" presId="urn:microsoft.com/office/officeart/2005/8/layout/process4"/>
    <dgm:cxn modelId="{3A83C77A-0927-4023-9574-5328F778E172}" type="presParOf" srcId="{8DC1200B-8EEF-4E57-B77E-D864144620A0}" destId="{EB5294F1-9DD7-44ED-A26F-45BCCEE7B85A}" srcOrd="9" destOrd="0" presId="urn:microsoft.com/office/officeart/2005/8/layout/process4"/>
    <dgm:cxn modelId="{9CDB2FC4-6A18-412F-B5A5-EDE0D0AF32EA}" type="presParOf" srcId="{8DC1200B-8EEF-4E57-B77E-D864144620A0}" destId="{8BE7F22E-2CD9-40AC-BCF2-BC06CB8933D2}" srcOrd="10" destOrd="0" presId="urn:microsoft.com/office/officeart/2005/8/layout/process4"/>
    <dgm:cxn modelId="{B30F72CA-FA4A-4698-B859-85126EF69D42}" type="presParOf" srcId="{8BE7F22E-2CD9-40AC-BCF2-BC06CB8933D2}" destId="{BF44D315-4BD6-412C-AC06-1EA85A0FAD8B}" srcOrd="0" destOrd="0" presId="urn:microsoft.com/office/officeart/2005/8/layout/process4"/>
    <dgm:cxn modelId="{7F98FD7C-9DEC-41B4-8251-9458A19EC664}" type="presParOf" srcId="{8DC1200B-8EEF-4E57-B77E-D864144620A0}" destId="{9CA72810-4404-4FD1-8F7F-C3905AB5F33F}" srcOrd="11" destOrd="0" presId="urn:microsoft.com/office/officeart/2005/8/layout/process4"/>
    <dgm:cxn modelId="{CC877643-09F8-4A9E-AF80-00F13C8E914D}" type="presParOf" srcId="{8DC1200B-8EEF-4E57-B77E-D864144620A0}" destId="{7DF3055B-AC91-4948-9838-BECBEFAC49EA}" srcOrd="12" destOrd="0" presId="urn:microsoft.com/office/officeart/2005/8/layout/process4"/>
    <dgm:cxn modelId="{97716EB2-3E22-4C69-812E-E8BA5870EE9B}" type="presParOf" srcId="{7DF3055B-AC91-4948-9838-BECBEFAC49EA}" destId="{F96078CC-F740-46F5-B125-1370D29D39CF}" srcOrd="0" destOrd="0" presId="urn:microsoft.com/office/officeart/2005/8/layout/process4"/>
    <dgm:cxn modelId="{E5A56471-BB00-4C54-B25A-A5E0EE1EF6B6}" type="presParOf" srcId="{8DC1200B-8EEF-4E57-B77E-D864144620A0}" destId="{C16F9ED8-D12D-4159-9621-4A09D1778AD8}" srcOrd="13" destOrd="0" presId="urn:microsoft.com/office/officeart/2005/8/layout/process4"/>
    <dgm:cxn modelId="{0C5D44A3-8399-45AC-8655-4DBED4EDA04D}" type="presParOf" srcId="{8DC1200B-8EEF-4E57-B77E-D864144620A0}" destId="{213CD542-678B-4452-9C48-88E895DA6C77}" srcOrd="14" destOrd="0" presId="urn:microsoft.com/office/officeart/2005/8/layout/process4"/>
    <dgm:cxn modelId="{C5B1BC8A-16A1-43E2-B4FC-9B6322A12DED}" type="presParOf" srcId="{213CD542-678B-4452-9C48-88E895DA6C77}" destId="{12EB43A7-08EA-4127-B232-07956D9EABE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16221-EABD-4986-BB26-5736ECEEC177}"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646F7E-C466-40C3-AF39-CB6244567687}">
      <dgm:prSet/>
      <dgm:spPr/>
      <dgm:t>
        <a:bodyPr/>
        <a:lstStyle/>
        <a:p>
          <a:pPr>
            <a:lnSpc>
              <a:spcPct val="100000"/>
            </a:lnSpc>
            <a:defRPr b="1"/>
          </a:pPr>
          <a:r>
            <a:rPr lang="en-US" dirty="0"/>
            <a:t>Initial education</a:t>
          </a:r>
        </a:p>
      </dgm:t>
    </dgm:pt>
    <dgm:pt modelId="{A6F65B73-3B67-4DD9-A67E-7F97AC5876B1}" type="parTrans" cxnId="{E03E0218-EC3F-4DB1-9418-5667D44ACF11}">
      <dgm:prSet/>
      <dgm:spPr/>
      <dgm:t>
        <a:bodyPr/>
        <a:lstStyle/>
        <a:p>
          <a:endParaRPr lang="en-US"/>
        </a:p>
      </dgm:t>
    </dgm:pt>
    <dgm:pt modelId="{3E140C52-BFC8-44D4-BE7B-BAC22F20C0D0}" type="sibTrans" cxnId="{E03E0218-EC3F-4DB1-9418-5667D44ACF11}">
      <dgm:prSet/>
      <dgm:spPr/>
      <dgm:t>
        <a:bodyPr/>
        <a:lstStyle/>
        <a:p>
          <a:endParaRPr lang="en-US"/>
        </a:p>
      </dgm:t>
    </dgm:pt>
    <dgm:pt modelId="{09F1FB6A-F5E2-4714-B883-97999FB1B37A}">
      <dgm:prSet/>
      <dgm:spPr/>
      <dgm:t>
        <a:bodyPr/>
        <a:lstStyle/>
        <a:p>
          <a:pPr>
            <a:lnSpc>
              <a:spcPct val="100000"/>
            </a:lnSpc>
            <a:defRPr b="1"/>
          </a:pPr>
          <a:r>
            <a:rPr lang="en-US" dirty="0"/>
            <a:t>Maintenance</a:t>
          </a:r>
        </a:p>
      </dgm:t>
    </dgm:pt>
    <dgm:pt modelId="{38571B2D-0168-483E-9948-64F18FD11428}" type="parTrans" cxnId="{0ACD0BC4-6CEC-4F5C-B8CE-CCE0CB1CECBE}">
      <dgm:prSet/>
      <dgm:spPr/>
      <dgm:t>
        <a:bodyPr/>
        <a:lstStyle/>
        <a:p>
          <a:endParaRPr lang="en-US"/>
        </a:p>
      </dgm:t>
    </dgm:pt>
    <dgm:pt modelId="{FC137AC4-2E4B-48E1-AF2C-C600565437D0}" type="sibTrans" cxnId="{0ACD0BC4-6CEC-4F5C-B8CE-CCE0CB1CECBE}">
      <dgm:prSet/>
      <dgm:spPr/>
      <dgm:t>
        <a:bodyPr/>
        <a:lstStyle/>
        <a:p>
          <a:endParaRPr lang="en-US"/>
        </a:p>
      </dgm:t>
    </dgm:pt>
    <dgm:pt modelId="{50FD4882-167F-45DE-99E0-F58DBF99080D}" type="pres">
      <dgm:prSet presAssocID="{44D16221-EABD-4986-BB26-5736ECEEC177}" presName="root" presStyleCnt="0">
        <dgm:presLayoutVars>
          <dgm:dir/>
          <dgm:resizeHandles val="exact"/>
        </dgm:presLayoutVars>
      </dgm:prSet>
      <dgm:spPr/>
    </dgm:pt>
    <dgm:pt modelId="{F16773ED-11C3-4A3F-9931-46916A67CD90}" type="pres">
      <dgm:prSet presAssocID="{F7646F7E-C466-40C3-AF39-CB6244567687}" presName="compNode" presStyleCnt="0"/>
      <dgm:spPr/>
    </dgm:pt>
    <dgm:pt modelId="{0505EDF7-0910-4CE1-B7BA-7A0FABCA74DE}" type="pres">
      <dgm:prSet presAssocID="{F7646F7E-C466-40C3-AF39-CB6244567687}" presName="iconRect" presStyleLbl="node1" presStyleIdx="0" presStyleCnt="2" custLinFactNeighborX="-21149" custLinFactNeighborY="-957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1AF9020-BEDD-464A-A9E0-CFEAAD0DE44B}" type="pres">
      <dgm:prSet presAssocID="{F7646F7E-C466-40C3-AF39-CB6244567687}" presName="iconSpace" presStyleCnt="0"/>
      <dgm:spPr/>
    </dgm:pt>
    <dgm:pt modelId="{3E8462A6-1E43-4205-9968-792B43AEF2F4}" type="pres">
      <dgm:prSet presAssocID="{F7646F7E-C466-40C3-AF39-CB6244567687}" presName="parTx" presStyleLbl="revTx" presStyleIdx="0" presStyleCnt="4" custLinFactY="-100000" custLinFactNeighborX="-3648" custLinFactNeighborY="-151602">
        <dgm:presLayoutVars>
          <dgm:chMax val="0"/>
          <dgm:chPref val="0"/>
        </dgm:presLayoutVars>
      </dgm:prSet>
      <dgm:spPr/>
    </dgm:pt>
    <dgm:pt modelId="{FC3CB3E3-0AAB-476C-824A-C444B023ED3F}" type="pres">
      <dgm:prSet presAssocID="{F7646F7E-C466-40C3-AF39-CB6244567687}" presName="txSpace" presStyleCnt="0"/>
      <dgm:spPr/>
    </dgm:pt>
    <dgm:pt modelId="{DAACEADC-5DAA-44CD-9203-A1304073A6A2}" type="pres">
      <dgm:prSet presAssocID="{F7646F7E-C466-40C3-AF39-CB6244567687}" presName="desTx" presStyleLbl="revTx" presStyleIdx="1" presStyleCnt="4" custScaleX="115446" custScaleY="127173">
        <dgm:presLayoutVars/>
      </dgm:prSet>
      <dgm:spPr/>
    </dgm:pt>
    <dgm:pt modelId="{1F41545D-EFE9-4A7B-8216-461A19372AB5}" type="pres">
      <dgm:prSet presAssocID="{3E140C52-BFC8-44D4-BE7B-BAC22F20C0D0}" presName="sibTrans" presStyleCnt="0"/>
      <dgm:spPr/>
    </dgm:pt>
    <dgm:pt modelId="{B9006211-AF0D-43B8-B488-D41E2DEAB65D}" type="pres">
      <dgm:prSet presAssocID="{09F1FB6A-F5E2-4714-B883-97999FB1B37A}" presName="compNode" presStyleCnt="0"/>
      <dgm:spPr/>
    </dgm:pt>
    <dgm:pt modelId="{5EBB0209-36F0-4CC0-81E3-92A597591061}" type="pres">
      <dgm:prSet presAssocID="{09F1FB6A-F5E2-4714-B883-97999FB1B37A}" presName="iconRect" presStyleLbl="node1" presStyleIdx="1" presStyleCnt="2" custLinFactY="-2119" custLinFactNeighborX="-5475"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8F02A1B9-C025-404E-BD5E-5AA00B906F8A}" type="pres">
      <dgm:prSet presAssocID="{09F1FB6A-F5E2-4714-B883-97999FB1B37A}" presName="iconSpace" presStyleCnt="0"/>
      <dgm:spPr/>
    </dgm:pt>
    <dgm:pt modelId="{5BE0B5C3-2A77-481B-A785-7FE4012CF36A}" type="pres">
      <dgm:prSet presAssocID="{09F1FB6A-F5E2-4714-B883-97999FB1B37A}" presName="parTx" presStyleLbl="revTx" presStyleIdx="2" presStyleCnt="4" custLinFactY="-100000" custLinFactNeighborX="605" custLinFactNeighborY="-148104">
        <dgm:presLayoutVars>
          <dgm:chMax val="0"/>
          <dgm:chPref val="0"/>
        </dgm:presLayoutVars>
      </dgm:prSet>
      <dgm:spPr/>
    </dgm:pt>
    <dgm:pt modelId="{25AB1E53-EF79-40D9-A1D9-1736FC8EB10B}" type="pres">
      <dgm:prSet presAssocID="{09F1FB6A-F5E2-4714-B883-97999FB1B37A}" presName="txSpace" presStyleCnt="0"/>
      <dgm:spPr/>
    </dgm:pt>
    <dgm:pt modelId="{CFEB633E-B9D2-4EA5-B6FB-31EF310254B6}" type="pres">
      <dgm:prSet presAssocID="{09F1FB6A-F5E2-4714-B883-97999FB1B37A}" presName="desTx" presStyleLbl="revTx" presStyleIdx="3" presStyleCnt="4">
        <dgm:presLayoutVars/>
      </dgm:prSet>
      <dgm:spPr/>
    </dgm:pt>
  </dgm:ptLst>
  <dgm:cxnLst>
    <dgm:cxn modelId="{914C6710-2033-47F0-932E-40801C4D8167}" type="presOf" srcId="{09F1FB6A-F5E2-4714-B883-97999FB1B37A}" destId="{5BE0B5C3-2A77-481B-A785-7FE4012CF36A}" srcOrd="0" destOrd="0" presId="urn:microsoft.com/office/officeart/2018/5/layout/CenteredIconLabelDescriptionList"/>
    <dgm:cxn modelId="{E03E0218-EC3F-4DB1-9418-5667D44ACF11}" srcId="{44D16221-EABD-4986-BB26-5736ECEEC177}" destId="{F7646F7E-C466-40C3-AF39-CB6244567687}" srcOrd="0" destOrd="0" parTransId="{A6F65B73-3B67-4DD9-A67E-7F97AC5876B1}" sibTransId="{3E140C52-BFC8-44D4-BE7B-BAC22F20C0D0}"/>
    <dgm:cxn modelId="{01D7D688-9F4F-4BCF-BF34-60E069568906}" type="presOf" srcId="{F7646F7E-C466-40C3-AF39-CB6244567687}" destId="{3E8462A6-1E43-4205-9968-792B43AEF2F4}" srcOrd="0" destOrd="0" presId="urn:microsoft.com/office/officeart/2018/5/layout/CenteredIconLabelDescriptionList"/>
    <dgm:cxn modelId="{0ACD0BC4-6CEC-4F5C-B8CE-CCE0CB1CECBE}" srcId="{44D16221-EABD-4986-BB26-5736ECEEC177}" destId="{09F1FB6A-F5E2-4714-B883-97999FB1B37A}" srcOrd="1" destOrd="0" parTransId="{38571B2D-0168-483E-9948-64F18FD11428}" sibTransId="{FC137AC4-2E4B-48E1-AF2C-C600565437D0}"/>
    <dgm:cxn modelId="{EF7224C5-FAA5-4234-8D57-97888BC1CCD6}" type="presOf" srcId="{44D16221-EABD-4986-BB26-5736ECEEC177}" destId="{50FD4882-167F-45DE-99E0-F58DBF99080D}" srcOrd="0" destOrd="0" presId="urn:microsoft.com/office/officeart/2018/5/layout/CenteredIconLabelDescriptionList"/>
    <dgm:cxn modelId="{4AB3ED0B-44D4-4ED4-9C66-BE33039467ED}" type="presParOf" srcId="{50FD4882-167F-45DE-99E0-F58DBF99080D}" destId="{F16773ED-11C3-4A3F-9931-46916A67CD90}" srcOrd="0" destOrd="0" presId="urn:microsoft.com/office/officeart/2018/5/layout/CenteredIconLabelDescriptionList"/>
    <dgm:cxn modelId="{AE9938BB-18BA-4CE7-9024-8D3C9604089E}" type="presParOf" srcId="{F16773ED-11C3-4A3F-9931-46916A67CD90}" destId="{0505EDF7-0910-4CE1-B7BA-7A0FABCA74DE}" srcOrd="0" destOrd="0" presId="urn:microsoft.com/office/officeart/2018/5/layout/CenteredIconLabelDescriptionList"/>
    <dgm:cxn modelId="{F85AFEE1-89CF-44D1-9A4F-B3B4AA113219}" type="presParOf" srcId="{F16773ED-11C3-4A3F-9931-46916A67CD90}" destId="{41AF9020-BEDD-464A-A9E0-CFEAAD0DE44B}" srcOrd="1" destOrd="0" presId="urn:microsoft.com/office/officeart/2018/5/layout/CenteredIconLabelDescriptionList"/>
    <dgm:cxn modelId="{D2329E35-61AF-4F4A-B15B-D74878BDC862}" type="presParOf" srcId="{F16773ED-11C3-4A3F-9931-46916A67CD90}" destId="{3E8462A6-1E43-4205-9968-792B43AEF2F4}" srcOrd="2" destOrd="0" presId="urn:microsoft.com/office/officeart/2018/5/layout/CenteredIconLabelDescriptionList"/>
    <dgm:cxn modelId="{C6E95650-40EE-4217-8617-593232A82546}" type="presParOf" srcId="{F16773ED-11C3-4A3F-9931-46916A67CD90}" destId="{FC3CB3E3-0AAB-476C-824A-C444B023ED3F}" srcOrd="3" destOrd="0" presId="urn:microsoft.com/office/officeart/2018/5/layout/CenteredIconLabelDescriptionList"/>
    <dgm:cxn modelId="{9D9CB568-1040-4BB3-A71B-206DCD5EEE04}" type="presParOf" srcId="{F16773ED-11C3-4A3F-9931-46916A67CD90}" destId="{DAACEADC-5DAA-44CD-9203-A1304073A6A2}" srcOrd="4" destOrd="0" presId="urn:microsoft.com/office/officeart/2018/5/layout/CenteredIconLabelDescriptionList"/>
    <dgm:cxn modelId="{60674885-9D6C-4775-A454-4E76F90E02FD}" type="presParOf" srcId="{50FD4882-167F-45DE-99E0-F58DBF99080D}" destId="{1F41545D-EFE9-4A7B-8216-461A19372AB5}" srcOrd="1" destOrd="0" presId="urn:microsoft.com/office/officeart/2018/5/layout/CenteredIconLabelDescriptionList"/>
    <dgm:cxn modelId="{7380A868-6104-44D1-9FC0-603D8363B506}" type="presParOf" srcId="{50FD4882-167F-45DE-99E0-F58DBF99080D}" destId="{B9006211-AF0D-43B8-B488-D41E2DEAB65D}" srcOrd="2" destOrd="0" presId="urn:microsoft.com/office/officeart/2018/5/layout/CenteredIconLabelDescriptionList"/>
    <dgm:cxn modelId="{1AEF28D0-8103-4D77-B0AC-0D78A285E3C6}" type="presParOf" srcId="{B9006211-AF0D-43B8-B488-D41E2DEAB65D}" destId="{5EBB0209-36F0-4CC0-81E3-92A597591061}" srcOrd="0" destOrd="0" presId="urn:microsoft.com/office/officeart/2018/5/layout/CenteredIconLabelDescriptionList"/>
    <dgm:cxn modelId="{3368624E-8C72-4664-9FA4-F7FDC099C96A}" type="presParOf" srcId="{B9006211-AF0D-43B8-B488-D41E2DEAB65D}" destId="{8F02A1B9-C025-404E-BD5E-5AA00B906F8A}" srcOrd="1" destOrd="0" presId="urn:microsoft.com/office/officeart/2018/5/layout/CenteredIconLabelDescriptionList"/>
    <dgm:cxn modelId="{B8B6016C-41E4-461D-83B0-6681938B7287}" type="presParOf" srcId="{B9006211-AF0D-43B8-B488-D41E2DEAB65D}" destId="{5BE0B5C3-2A77-481B-A785-7FE4012CF36A}" srcOrd="2" destOrd="0" presId="urn:microsoft.com/office/officeart/2018/5/layout/CenteredIconLabelDescriptionList"/>
    <dgm:cxn modelId="{C316FE73-9581-4DC8-A7A8-F28BB5D757A7}" type="presParOf" srcId="{B9006211-AF0D-43B8-B488-D41E2DEAB65D}" destId="{25AB1E53-EF79-40D9-A1D9-1736FC8EB10B}" srcOrd="3" destOrd="0" presId="urn:microsoft.com/office/officeart/2018/5/layout/CenteredIconLabelDescriptionList"/>
    <dgm:cxn modelId="{D8BDE24A-2B0A-44FD-B45E-E3B909C3F9B2}" type="presParOf" srcId="{B9006211-AF0D-43B8-B488-D41E2DEAB65D}" destId="{CFEB633E-B9D2-4EA5-B6FB-31EF310254B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C7339-7ED6-4945-B828-AD2C4A601776}">
      <dsp:nvSpPr>
        <dsp:cNvPr id="0" name=""/>
        <dsp:cNvSpPr/>
      </dsp:nvSpPr>
      <dsp:spPr>
        <a:xfrm>
          <a:off x="0" y="5325917"/>
          <a:ext cx="6917267" cy="49937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Go-Live Spring 2025</a:t>
          </a:r>
        </a:p>
      </dsp:txBody>
      <dsp:txXfrm>
        <a:off x="0" y="5325917"/>
        <a:ext cx="6917267" cy="499370"/>
      </dsp:txXfrm>
    </dsp:sp>
    <dsp:sp modelId="{B8761095-6987-4886-A73A-246E513E0D8B}">
      <dsp:nvSpPr>
        <dsp:cNvPr id="0" name=""/>
        <dsp:cNvSpPr/>
      </dsp:nvSpPr>
      <dsp:spPr>
        <a:xfrm rot="10800000">
          <a:off x="0" y="4565375"/>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RN Bedside Companion Decision Making and Audit tools distributed</a:t>
          </a:r>
        </a:p>
      </dsp:txBody>
      <dsp:txXfrm rot="10800000">
        <a:off x="0" y="4565375"/>
        <a:ext cx="6917267" cy="499044"/>
      </dsp:txXfrm>
    </dsp:sp>
    <dsp:sp modelId="{178EF0A9-03FB-47D8-AF43-2E5B8D7A5AE7}">
      <dsp:nvSpPr>
        <dsp:cNvPr id="0" name=""/>
        <dsp:cNvSpPr/>
      </dsp:nvSpPr>
      <dsp:spPr>
        <a:xfrm rot="10800000">
          <a:off x="0" y="3804833"/>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Superusers leading unit huddles with bedside RNs</a:t>
          </a:r>
          <a:endParaRPr lang="en-US" sz="1600" kern="1200" dirty="0"/>
        </a:p>
      </dsp:txBody>
      <dsp:txXfrm rot="10800000">
        <a:off x="0" y="3804833"/>
        <a:ext cx="6917267" cy="499044"/>
      </dsp:txXfrm>
    </dsp:sp>
    <dsp:sp modelId="{54525D7B-C9D3-4C49-A99E-8662A8C8DD10}">
      <dsp:nvSpPr>
        <dsp:cNvPr id="0" name=""/>
        <dsp:cNvSpPr/>
      </dsp:nvSpPr>
      <dsp:spPr>
        <a:xfrm rot="10800000">
          <a:off x="0" y="3044292"/>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Lunch &amp; Learns with MD groups</a:t>
          </a:r>
        </a:p>
      </dsp:txBody>
      <dsp:txXfrm rot="10800000">
        <a:off x="0" y="3044292"/>
        <a:ext cx="6917267" cy="499044"/>
      </dsp:txXfrm>
    </dsp:sp>
    <dsp:sp modelId="{A1FC0112-A8E9-446E-838C-A05CD0425D68}">
      <dsp:nvSpPr>
        <dsp:cNvPr id="0" name=""/>
        <dsp:cNvSpPr/>
      </dsp:nvSpPr>
      <dsp:spPr>
        <a:xfrm rot="10800000">
          <a:off x="0" y="2283750"/>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In-Person training for RN Superusers</a:t>
          </a:r>
          <a:endParaRPr lang="en-US" sz="1600" kern="1200" dirty="0"/>
        </a:p>
      </dsp:txBody>
      <dsp:txXfrm rot="10800000">
        <a:off x="0" y="2283750"/>
        <a:ext cx="6917267" cy="499044"/>
      </dsp:txXfrm>
    </dsp:sp>
    <dsp:sp modelId="{BF44D315-4BD6-412C-AC06-1EA85A0FAD8B}">
      <dsp:nvSpPr>
        <dsp:cNvPr id="0" name=""/>
        <dsp:cNvSpPr/>
      </dsp:nvSpPr>
      <dsp:spPr>
        <a:xfrm rot="10800000">
          <a:off x="0" y="1523209"/>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Detailed web-based training assigned to all RN staff via </a:t>
          </a:r>
          <a:r>
            <a:rPr lang="en-US" sz="1600" b="1" kern="1200" dirty="0" err="1"/>
            <a:t>Youlearn</a:t>
          </a:r>
          <a:endParaRPr lang="en-US" sz="1600" kern="1200" dirty="0"/>
        </a:p>
      </dsp:txBody>
      <dsp:txXfrm rot="10800000">
        <a:off x="0" y="1523209"/>
        <a:ext cx="6917267" cy="499044"/>
      </dsp:txXfrm>
    </dsp:sp>
    <dsp:sp modelId="{F96078CC-F740-46F5-B125-1370D29D39CF}">
      <dsp:nvSpPr>
        <dsp:cNvPr id="0" name=""/>
        <dsp:cNvSpPr/>
      </dsp:nvSpPr>
      <dsp:spPr>
        <a:xfrm rot="10800000">
          <a:off x="0" y="762667"/>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Clinical RN Superusers identified</a:t>
          </a:r>
          <a:endParaRPr lang="en-US" sz="1600" kern="1200" dirty="0"/>
        </a:p>
      </dsp:txBody>
      <dsp:txXfrm rot="10800000">
        <a:off x="0" y="762667"/>
        <a:ext cx="6917267" cy="499044"/>
      </dsp:txXfrm>
    </dsp:sp>
    <dsp:sp modelId="{12EB43A7-08EA-4127-B232-07956D9EABE7}">
      <dsp:nvSpPr>
        <dsp:cNvPr id="0" name=""/>
        <dsp:cNvSpPr/>
      </dsp:nvSpPr>
      <dsp:spPr>
        <a:xfrm rot="10800000">
          <a:off x="0" y="2126"/>
          <a:ext cx="6917267" cy="76803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Education created with RN and MD taskforce</a:t>
          </a:r>
          <a:endParaRPr lang="en-US" sz="1600" kern="1200" dirty="0"/>
        </a:p>
      </dsp:txBody>
      <dsp:txXfrm rot="10800000">
        <a:off x="0" y="2126"/>
        <a:ext cx="6917267" cy="499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5EDF7-0910-4CE1-B7BA-7A0FABCA74DE}">
      <dsp:nvSpPr>
        <dsp:cNvPr id="0" name=""/>
        <dsp:cNvSpPr/>
      </dsp:nvSpPr>
      <dsp:spPr>
        <a:xfrm>
          <a:off x="1850141" y="3"/>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8462A6-1E43-4205-9968-792B43AEF2F4}">
      <dsp:nvSpPr>
        <dsp:cNvPr id="0" name=""/>
        <dsp:cNvSpPr/>
      </dsp:nvSpPr>
      <dsp:spPr>
        <a:xfrm>
          <a:off x="608320" y="143195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Initial education</a:t>
          </a:r>
        </a:p>
      </dsp:txBody>
      <dsp:txXfrm>
        <a:off x="608320" y="1431957"/>
        <a:ext cx="4320000" cy="648000"/>
      </dsp:txXfrm>
    </dsp:sp>
    <dsp:sp modelId="{DAACEADC-5DAA-44CD-9203-A1304073A6A2}">
      <dsp:nvSpPr>
        <dsp:cNvPr id="0" name=""/>
        <dsp:cNvSpPr/>
      </dsp:nvSpPr>
      <dsp:spPr>
        <a:xfrm>
          <a:off x="432280" y="3748726"/>
          <a:ext cx="4987267" cy="85693"/>
        </a:xfrm>
        <a:prstGeom prst="rect">
          <a:avLst/>
        </a:prstGeom>
        <a:noFill/>
        <a:ln>
          <a:noFill/>
        </a:ln>
        <a:effectLst/>
      </dsp:spPr>
      <dsp:style>
        <a:lnRef idx="0">
          <a:scrgbClr r="0" g="0" b="0"/>
        </a:lnRef>
        <a:fillRef idx="0">
          <a:scrgbClr r="0" g="0" b="0"/>
        </a:fillRef>
        <a:effectRef idx="0">
          <a:scrgbClr r="0" g="0" b="0"/>
        </a:effectRef>
        <a:fontRef idx="minor"/>
      </dsp:style>
    </dsp:sp>
    <dsp:sp modelId="{5EBB0209-36F0-4CC0-81E3-92A597591061}">
      <dsp:nvSpPr>
        <dsp:cNvPr id="0" name=""/>
        <dsp:cNvSpPr/>
      </dsp:nvSpPr>
      <dsp:spPr>
        <a:xfrm>
          <a:off x="7496766" y="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E0B5C3-2A77-481B-A785-7FE4012CF36A}">
      <dsp:nvSpPr>
        <dsp:cNvPr id="0" name=""/>
        <dsp:cNvSpPr/>
      </dsp:nvSpPr>
      <dsp:spPr>
        <a:xfrm>
          <a:off x="6201684" y="145920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Maintenance</a:t>
          </a:r>
        </a:p>
      </dsp:txBody>
      <dsp:txXfrm>
        <a:off x="6201684" y="1459202"/>
        <a:ext cx="4320000" cy="648000"/>
      </dsp:txXfrm>
    </dsp:sp>
    <dsp:sp modelId="{CFEB633E-B9D2-4EA5-B6FB-31EF310254B6}">
      <dsp:nvSpPr>
        <dsp:cNvPr id="0" name=""/>
        <dsp:cNvSpPr/>
      </dsp:nvSpPr>
      <dsp:spPr>
        <a:xfrm>
          <a:off x="6175548" y="3762458"/>
          <a:ext cx="4320000" cy="673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9C10A-D58B-4630-BAE0-3C1034735133}"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02319-AD4C-473F-B0D1-C361880FE617}" type="slidenum">
              <a:rPr lang="en-US" smtClean="0"/>
              <a:t>‹#›</a:t>
            </a:fld>
            <a:endParaRPr lang="en-US"/>
          </a:p>
        </p:txBody>
      </p:sp>
    </p:spTree>
    <p:extLst>
      <p:ext uri="{BB962C8B-B14F-4D97-AF65-F5344CB8AC3E}">
        <p14:creationId xmlns:p14="http://schemas.microsoft.com/office/powerpoint/2010/main" val="424543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5969" y="6657844"/>
            <a:ext cx="4028860" cy="35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2" tIns="46061" rIns="92122" bIns="46061" anchor="b"/>
          <a:lstStyle>
            <a:lvl1pPr defTabSz="930275">
              <a:defRPr>
                <a:solidFill>
                  <a:schemeClr val="tx1"/>
                </a:solidFill>
                <a:latin typeface="Arial" charset="0"/>
                <a:ea typeface="ＭＳ Ｐゴシック" charset="-128"/>
              </a:defRPr>
            </a:lvl1pPr>
            <a:lvl2pPr marL="742950" indent="-285750" defTabSz="930275">
              <a:defRPr>
                <a:solidFill>
                  <a:schemeClr val="tx1"/>
                </a:solidFill>
                <a:latin typeface="Arial" charset="0"/>
                <a:ea typeface="ＭＳ Ｐゴシック" charset="-128"/>
              </a:defRPr>
            </a:lvl2pPr>
            <a:lvl3pPr marL="1143000" indent="-228600" defTabSz="930275">
              <a:defRPr>
                <a:solidFill>
                  <a:schemeClr val="tx1"/>
                </a:solidFill>
                <a:latin typeface="Arial" charset="0"/>
                <a:ea typeface="ＭＳ Ｐゴシック" charset="-128"/>
              </a:defRPr>
            </a:lvl3pPr>
            <a:lvl4pPr marL="1600200" indent="-228600" defTabSz="930275">
              <a:defRPr>
                <a:solidFill>
                  <a:schemeClr val="tx1"/>
                </a:solidFill>
                <a:latin typeface="Arial" charset="0"/>
                <a:ea typeface="ＭＳ Ｐゴシック" charset="-128"/>
              </a:defRPr>
            </a:lvl4pPr>
            <a:lvl5pPr marL="2057400" indent="-228600" defTabSz="930275">
              <a:defRPr>
                <a:solidFill>
                  <a:schemeClr val="tx1"/>
                </a:solidFill>
                <a:latin typeface="Arial" charset="0"/>
                <a:ea typeface="ＭＳ Ｐゴシック" charset="-128"/>
              </a:defRPr>
            </a:lvl5pPr>
            <a:lvl6pPr marL="2514600" indent="-228600" defTabSz="930275" eaLnBrk="0" fontAlgn="base" hangingPunct="0">
              <a:spcBef>
                <a:spcPct val="0"/>
              </a:spcBef>
              <a:spcAft>
                <a:spcPct val="0"/>
              </a:spcAft>
              <a:defRPr>
                <a:solidFill>
                  <a:schemeClr val="tx1"/>
                </a:solidFill>
                <a:latin typeface="Arial" charset="0"/>
                <a:ea typeface="ＭＳ Ｐゴシック" charset="-128"/>
              </a:defRPr>
            </a:lvl6pPr>
            <a:lvl7pPr marL="2971800" indent="-228600" defTabSz="930275" eaLnBrk="0" fontAlgn="base" hangingPunct="0">
              <a:spcBef>
                <a:spcPct val="0"/>
              </a:spcBef>
              <a:spcAft>
                <a:spcPct val="0"/>
              </a:spcAft>
              <a:defRPr>
                <a:solidFill>
                  <a:schemeClr val="tx1"/>
                </a:solidFill>
                <a:latin typeface="Arial" charset="0"/>
                <a:ea typeface="ＭＳ Ｐゴシック" charset="-128"/>
              </a:defRPr>
            </a:lvl7pPr>
            <a:lvl8pPr marL="3429000" indent="-228600" defTabSz="930275" eaLnBrk="0" fontAlgn="base" hangingPunct="0">
              <a:spcBef>
                <a:spcPct val="0"/>
              </a:spcBef>
              <a:spcAft>
                <a:spcPct val="0"/>
              </a:spcAft>
              <a:defRPr>
                <a:solidFill>
                  <a:schemeClr val="tx1"/>
                </a:solidFill>
                <a:latin typeface="Arial" charset="0"/>
                <a:ea typeface="ＭＳ Ｐゴシック" charset="-128"/>
              </a:defRPr>
            </a:lvl8pPr>
            <a:lvl9pPr marL="3886200" indent="-228600" defTabSz="930275"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FE5CE4B-C99D-E741-BDE9-57AD3BCDB119}"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4754" name="Rectangle 2"/>
          <p:cNvSpPr>
            <a:spLocks noGrp="1" noRot="1" noChangeAspect="1" noChangeArrowheads="1" noTextEdit="1"/>
          </p:cNvSpPr>
          <p:nvPr>
            <p:ph type="sldImg"/>
          </p:nvPr>
        </p:nvSpPr>
        <p:spPr>
          <a:ln/>
        </p:spPr>
        <p:txBody>
          <a:bodyPr/>
          <a:lstStyle/>
          <a:p>
            <a:endParaRPr lang="en-US"/>
          </a:p>
        </p:txBody>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396577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D4C0271F-DAC6-4842-AA47-795CD2D6230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A0FB0038-2CA4-429F-A6DA-740216402B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83971" name="Slide Number Placeholder 3">
            <a:extLst>
              <a:ext uri="{FF2B5EF4-FFF2-40B4-BE49-F238E27FC236}">
                <a16:creationId xmlns:a16="http://schemas.microsoft.com/office/drawing/2014/main" id="{A774BFF4-2F74-4EAC-9628-DBC78C2F15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D53ED-D948-4095-9267-C04DE392988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9707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CB00A8CC-7C48-47BE-A54E-80FEC5ADFF8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70FC1BA2-B64A-4F2F-89B3-BC425C2FC3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163" name="Slide Number Placeholder 3">
            <a:extLst>
              <a:ext uri="{FF2B5EF4-FFF2-40B4-BE49-F238E27FC236}">
                <a16:creationId xmlns:a16="http://schemas.microsoft.com/office/drawing/2014/main" id="{7067B27A-796A-4165-90DC-D2F79EB356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124A7-48E5-4D6D-828C-1F840F5131B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1979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CB00A8CC-7C48-47BE-A54E-80FEC5ADFF8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70FC1BA2-B64A-4F2F-89B3-BC425C2FC3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163" name="Slide Number Placeholder 3">
            <a:extLst>
              <a:ext uri="{FF2B5EF4-FFF2-40B4-BE49-F238E27FC236}">
                <a16:creationId xmlns:a16="http://schemas.microsoft.com/office/drawing/2014/main" id="{7067B27A-796A-4165-90DC-D2F79EB356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124A7-48E5-4D6D-828C-1F840F5131B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1979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SMFM has also come out with new treatment guidance</a:t>
            </a:r>
          </a:p>
        </p:txBody>
      </p:sp>
      <p:sp>
        <p:nvSpPr>
          <p:cNvPr id="4" name="Slide Number Placeholder 3"/>
          <p:cNvSpPr>
            <a:spLocks noGrp="1"/>
          </p:cNvSpPr>
          <p:nvPr>
            <p:ph type="sldNum" sz="quarter" idx="5"/>
          </p:nvPr>
        </p:nvSpPr>
        <p:spPr/>
        <p:txBody>
          <a:bodyPr/>
          <a:lstStyle/>
          <a:p>
            <a:fld id="{39E02319-AD4C-473F-B0D1-C361880FE617}" type="slidenum">
              <a:rPr lang="en-US" smtClean="0"/>
              <a:t>4</a:t>
            </a:fld>
            <a:endParaRPr lang="en-US"/>
          </a:p>
        </p:txBody>
      </p:sp>
    </p:spTree>
    <p:extLst>
      <p:ext uri="{BB962C8B-B14F-4D97-AF65-F5344CB8AC3E}">
        <p14:creationId xmlns:p14="http://schemas.microsoft.com/office/powerpoint/2010/main" val="174923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3 hooks</a:t>
            </a:r>
          </a:p>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5</a:t>
            </a:fld>
            <a:endParaRPr lang="en-US"/>
          </a:p>
        </p:txBody>
      </p:sp>
    </p:spTree>
    <p:extLst>
      <p:ext uri="{BB962C8B-B14F-4D97-AF65-F5344CB8AC3E}">
        <p14:creationId xmlns:p14="http://schemas.microsoft.com/office/powerpoint/2010/main" val="3661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6</a:t>
            </a:fld>
            <a:endParaRPr lang="en-US" altLang="en-US" dirty="0"/>
          </a:p>
        </p:txBody>
      </p:sp>
    </p:spTree>
    <p:extLst>
      <p:ext uri="{BB962C8B-B14F-4D97-AF65-F5344CB8AC3E}">
        <p14:creationId xmlns:p14="http://schemas.microsoft.com/office/powerpoint/2010/main" val="275142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3 hooks</a:t>
            </a:r>
          </a:p>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7</a:t>
            </a:fld>
            <a:endParaRPr lang="en-US"/>
          </a:p>
        </p:txBody>
      </p:sp>
    </p:spTree>
    <p:extLst>
      <p:ext uri="{BB962C8B-B14F-4D97-AF65-F5344CB8AC3E}">
        <p14:creationId xmlns:p14="http://schemas.microsoft.com/office/powerpoint/2010/main" val="113281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It is unclear whether coding favors CMS definition or the current accepted definition of sepsis</a:t>
            </a:r>
          </a:p>
        </p:txBody>
      </p:sp>
      <p:sp>
        <p:nvSpPr>
          <p:cNvPr id="4" name="Slide Number Placeholder 3"/>
          <p:cNvSpPr>
            <a:spLocks noGrp="1"/>
          </p:cNvSpPr>
          <p:nvPr>
            <p:ph type="sldNum" sz="quarter" idx="5"/>
          </p:nvPr>
        </p:nvSpPr>
        <p:spPr/>
        <p:txBody>
          <a:bodyPr/>
          <a:lstStyle/>
          <a:p>
            <a:fld id="{39E02319-AD4C-473F-B0D1-C361880FE617}" type="slidenum">
              <a:rPr lang="en-US" smtClean="0"/>
              <a:t>9</a:t>
            </a:fld>
            <a:endParaRPr lang="en-US"/>
          </a:p>
        </p:txBody>
      </p:sp>
    </p:spTree>
    <p:extLst>
      <p:ext uri="{BB962C8B-B14F-4D97-AF65-F5344CB8AC3E}">
        <p14:creationId xmlns:p14="http://schemas.microsoft.com/office/powerpoint/2010/main" val="151258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3 hooks</a:t>
            </a:r>
          </a:p>
          <a:p>
            <a:endParaRPr lang="en-US" dirty="0"/>
          </a:p>
        </p:txBody>
      </p:sp>
      <p:sp>
        <p:nvSpPr>
          <p:cNvPr id="4" name="Slide Number Placeholder 3"/>
          <p:cNvSpPr>
            <a:spLocks noGrp="1"/>
          </p:cNvSpPr>
          <p:nvPr>
            <p:ph type="sldNum" sz="quarter" idx="5"/>
          </p:nvPr>
        </p:nvSpPr>
        <p:spPr/>
        <p:txBody>
          <a:bodyPr/>
          <a:lstStyle/>
          <a:p>
            <a:fld id="{39E02319-AD4C-473F-B0D1-C361880FE617}" type="slidenum">
              <a:rPr lang="en-US" smtClean="0"/>
              <a:t>13</a:t>
            </a:fld>
            <a:endParaRPr lang="en-US"/>
          </a:p>
        </p:txBody>
      </p:sp>
    </p:spTree>
    <p:extLst>
      <p:ext uri="{BB962C8B-B14F-4D97-AF65-F5344CB8AC3E}">
        <p14:creationId xmlns:p14="http://schemas.microsoft.com/office/powerpoint/2010/main" val="273335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flips the tendency to write off signs and symptoms  “it’s just because she is pregnant” or “she doesn't look that ill” – wellness bias – stop and think instead of explain away.  Lose more patients to sepsis than PRE – yest PRE screening is routine expectation. Improved sensitivity (correctly identify those </a:t>
            </a:r>
            <a:r>
              <a:rPr lang="en-US"/>
              <a:t>with disease) </a:t>
            </a:r>
            <a:r>
              <a:rPr lang="en-US" dirty="0"/>
              <a:t>demonstrated when utilized in pediatric sepsis screening.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panose="020B0604030504040204" pitchFamily="34" charset="0"/>
                <a:ea typeface="Tahoma" panose="020B0604030504040204" pitchFamily="34" charset="0"/>
                <a:cs typeface="Tahoma" panose="020B0604030504040204" pitchFamily="34" charset="0"/>
              </a:rPr>
              <a:t>Also an important step for patients with severe HTN, hemorrhage, and others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ED670-7A20-1D4B-AAE6-8C9362A5A7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0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patients have NO risk factors </a:t>
            </a:r>
          </a:p>
          <a:p>
            <a:endParaRPr lang="en-US" dirty="0"/>
          </a:p>
          <a:p>
            <a:r>
              <a:rPr lang="en-US" dirty="0"/>
              <a:t>Universal evaluation must be performed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latin typeface="Tahoma" panose="020B0604030504040204" pitchFamily="34" charset="0"/>
                <a:ea typeface="Tahoma" panose="020B0604030504040204" pitchFamily="34" charset="0"/>
                <a:cs typeface="Tahoma" panose="020B0604030504040204" pitchFamily="34" charset="0"/>
              </a:rPr>
              <a:t>Nurse-driven pathway will be presented by Dr. Martin</a:t>
            </a:r>
            <a:endParaRPr lang="en-US" sz="1200" dirty="0">
              <a:solidFill>
                <a:srgbClr val="D6377B"/>
              </a:solidFill>
              <a:latin typeface="Tahoma" panose="020B0604030504040204" pitchFamily="34" charset="0"/>
              <a:ea typeface="Tahoma" panose="020B0604030504040204" pitchFamily="34" charset="0"/>
              <a:cs typeface="Tahoma" panose="020B060403050404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B36C0-535C-8440-B498-A41737B00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21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9303788" y="558800"/>
            <a:ext cx="2715491" cy="99568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07DE131-EBFB-3310-3F5C-1685A2B24B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3366"/>
            <a:ext cx="4807176" cy="1281914"/>
          </a:xfrm>
          <a:prstGeom prst="rect">
            <a:avLst/>
          </a:prstGeom>
        </p:spPr>
      </p:pic>
      <p:sp>
        <p:nvSpPr>
          <p:cNvPr id="6" name="Rectangle 5">
            <a:extLst>
              <a:ext uri="{FF2B5EF4-FFF2-40B4-BE49-F238E27FC236}">
                <a16:creationId xmlns:a16="http://schemas.microsoft.com/office/drawing/2014/main" id="{6CB135F9-6634-739C-460D-E0E458B4065B}"/>
              </a:ext>
            </a:extLst>
          </p:cNvPr>
          <p:cNvSpPr/>
          <p:nvPr userDrawn="1"/>
        </p:nvSpPr>
        <p:spPr bwMode="auto">
          <a:xfrm>
            <a:off x="0" y="0"/>
            <a:ext cx="12192000" cy="254000"/>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7" name="Rectangle 6">
            <a:extLst>
              <a:ext uri="{FF2B5EF4-FFF2-40B4-BE49-F238E27FC236}">
                <a16:creationId xmlns:a16="http://schemas.microsoft.com/office/drawing/2014/main" id="{1D11DB57-695E-DDA2-3864-45442CBBD9FE}"/>
              </a:ext>
            </a:extLst>
          </p:cNvPr>
          <p:cNvSpPr/>
          <p:nvPr userDrawn="1"/>
        </p:nvSpPr>
        <p:spPr bwMode="auto">
          <a:xfrm>
            <a:off x="0" y="1905000"/>
            <a:ext cx="12192000" cy="45719"/>
          </a:xfrm>
          <a:prstGeom prst="rect">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custDataLst>
      <p:tags r:id="rId1"/>
    </p:custDataLst>
    <p:extLst>
      <p:ext uri="{BB962C8B-B14F-4D97-AF65-F5344CB8AC3E}">
        <p14:creationId xmlns:p14="http://schemas.microsoft.com/office/powerpoint/2010/main" val="196012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018F-ABB4-5754-A9E5-1CCB1AA5A56A}"/>
              </a:ext>
            </a:extLst>
          </p:cNvPr>
          <p:cNvSpPr>
            <a:spLocks noGrp="1"/>
          </p:cNvSpPr>
          <p:nvPr>
            <p:ph type="ctrTitle"/>
          </p:nvPr>
        </p:nvSpPr>
        <p:spPr>
          <a:xfrm>
            <a:off x="5538952" y="1122363"/>
            <a:ext cx="5129047" cy="2306637"/>
          </a:xfrm>
          <a:prstGeom prst="rect">
            <a:avLst/>
          </a:prstGeom>
        </p:spPr>
        <p:txBody>
          <a:bodyPr anchor="b">
            <a:normAutofit/>
          </a:bodyPr>
          <a:lstStyle>
            <a:lvl1pPr algn="l">
              <a:defRPr sz="5000"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2FD52E4-B674-6283-6B3A-C17D4C610240}"/>
              </a:ext>
            </a:extLst>
          </p:cNvPr>
          <p:cNvSpPr>
            <a:spLocks noGrp="1"/>
          </p:cNvSpPr>
          <p:nvPr>
            <p:ph type="subTitle" idx="1"/>
          </p:nvPr>
        </p:nvSpPr>
        <p:spPr>
          <a:xfrm>
            <a:off x="5538951" y="3429000"/>
            <a:ext cx="5129047" cy="1655762"/>
          </a:xfrm>
          <a:prstGeom prst="rect">
            <a:avLst/>
          </a:prstGeom>
        </p:spPr>
        <p:txBody>
          <a:bodyPr/>
          <a:lstStyle>
            <a:lvl1pPr marL="0" indent="0" algn="l">
              <a:buNone/>
              <a:defRPr sz="2400">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 company name&#10;&#10;Description automatically generated">
            <a:extLst>
              <a:ext uri="{FF2B5EF4-FFF2-40B4-BE49-F238E27FC236}">
                <a16:creationId xmlns:a16="http://schemas.microsoft.com/office/drawing/2014/main" id="{36281D34-E037-FB03-1939-38B6ED6B343A}"/>
              </a:ext>
            </a:extLst>
          </p:cNvPr>
          <p:cNvPicPr>
            <a:picLocks noChangeAspect="1"/>
          </p:cNvPicPr>
          <p:nvPr userDrawn="1"/>
        </p:nvPicPr>
        <p:blipFill>
          <a:blip r:embed="rId2"/>
          <a:stretch>
            <a:fillRect/>
          </a:stretch>
        </p:blipFill>
        <p:spPr>
          <a:xfrm>
            <a:off x="838199" y="1122363"/>
            <a:ext cx="4262967" cy="2306637"/>
          </a:xfrm>
          <a:prstGeom prst="rect">
            <a:avLst/>
          </a:prstGeom>
        </p:spPr>
      </p:pic>
      <p:sp>
        <p:nvSpPr>
          <p:cNvPr id="14" name="Rectangle 13">
            <a:extLst>
              <a:ext uri="{FF2B5EF4-FFF2-40B4-BE49-F238E27FC236}">
                <a16:creationId xmlns:a16="http://schemas.microsoft.com/office/drawing/2014/main" id="{F254F258-736C-5E21-10AA-317C4C67BC99}"/>
              </a:ext>
            </a:extLst>
          </p:cNvPr>
          <p:cNvSpPr/>
          <p:nvPr userDrawn="1"/>
        </p:nvSpPr>
        <p:spPr>
          <a:xfrm>
            <a:off x="0" y="6056417"/>
            <a:ext cx="12192000" cy="801583"/>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and orange logo&#10;&#10;Description automatically generated">
            <a:extLst>
              <a:ext uri="{FF2B5EF4-FFF2-40B4-BE49-F238E27FC236}">
                <a16:creationId xmlns:a16="http://schemas.microsoft.com/office/drawing/2014/main" id="{47AAEE05-7218-4481-22A3-EBA9ECDD07D2}"/>
              </a:ext>
            </a:extLst>
          </p:cNvPr>
          <p:cNvPicPr>
            <a:picLocks noChangeAspect="1"/>
          </p:cNvPicPr>
          <p:nvPr userDrawn="1"/>
        </p:nvPicPr>
        <p:blipFill>
          <a:blip r:embed="rId3"/>
          <a:stretch>
            <a:fillRect/>
          </a:stretch>
        </p:blipFill>
        <p:spPr>
          <a:xfrm>
            <a:off x="1524001" y="3765175"/>
            <a:ext cx="3088340" cy="1132391"/>
          </a:xfrm>
          <a:prstGeom prst="rect">
            <a:avLst/>
          </a:prstGeom>
        </p:spPr>
      </p:pic>
    </p:spTree>
    <p:extLst>
      <p:ext uri="{BB962C8B-B14F-4D97-AF65-F5344CB8AC3E}">
        <p14:creationId xmlns:p14="http://schemas.microsoft.com/office/powerpoint/2010/main" val="118112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0267-3A24-B9A8-8DAC-20228799135D}"/>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F4B504-2A44-9E01-722D-D1C35E1DA2A0}"/>
              </a:ext>
            </a:extLst>
          </p:cNvPr>
          <p:cNvSpPr>
            <a:spLocks noGrp="1"/>
          </p:cNvSpPr>
          <p:nvPr>
            <p:ph idx="1"/>
          </p:nvPr>
        </p:nvSpPr>
        <p:spPr>
          <a:xfrm>
            <a:off x="838200" y="1825625"/>
            <a:ext cx="10515600" cy="3923534"/>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05A313F-4AF4-1C09-542C-73EE908058BE}"/>
              </a:ext>
            </a:extLst>
          </p:cNvPr>
          <p:cNvSpPr/>
          <p:nvPr userDrawn="1"/>
        </p:nvSpPr>
        <p:spPr>
          <a:xfrm>
            <a:off x="0" y="-4548"/>
            <a:ext cx="12192000" cy="430414"/>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16E1D-3BB4-7591-1FE8-6CB2C31E82D8}"/>
              </a:ext>
            </a:extLst>
          </p:cNvPr>
          <p:cNvSpPr/>
          <p:nvPr userDrawn="1"/>
        </p:nvSpPr>
        <p:spPr>
          <a:xfrm>
            <a:off x="0" y="1712437"/>
            <a:ext cx="12192000"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892F132E-C6AD-EA10-3F19-7E89AB45FC9E}"/>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11" name="Picture 10" descr="Text&#10;&#10;Description automatically generated">
            <a:extLst>
              <a:ext uri="{FF2B5EF4-FFF2-40B4-BE49-F238E27FC236}">
                <a16:creationId xmlns:a16="http://schemas.microsoft.com/office/drawing/2014/main" id="{B3299EDC-D24A-1F06-377B-39F17EFA87B5}"/>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5" name="Picture 4" descr="A black and orange logo&#10;&#10;Description automatically generated">
            <a:extLst>
              <a:ext uri="{FF2B5EF4-FFF2-40B4-BE49-F238E27FC236}">
                <a16:creationId xmlns:a16="http://schemas.microsoft.com/office/drawing/2014/main" id="{19FE8570-9C0B-4B11-042F-824CD1C48876}"/>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283177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C909-EC0A-6A61-D5EE-9AA99640D7F6}"/>
              </a:ext>
            </a:extLst>
          </p:cNvPr>
          <p:cNvSpPr>
            <a:spLocks noGrp="1"/>
          </p:cNvSpPr>
          <p:nvPr>
            <p:ph type="title"/>
          </p:nvPr>
        </p:nvSpPr>
        <p:spPr>
          <a:xfrm>
            <a:off x="831850" y="1196783"/>
            <a:ext cx="10515600" cy="2852737"/>
          </a:xfrm>
          <a:prstGeom prst="rect">
            <a:avLst/>
          </a:prstGeom>
        </p:spPr>
        <p:txBody>
          <a:bodyPr anchor="b">
            <a:normAutofit/>
          </a:bodyPr>
          <a:lstStyle>
            <a:lvl1pPr>
              <a:defRPr sz="5000"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A837EB-FFD7-F020-6461-AF2AF89EAD51}"/>
              </a:ext>
            </a:extLst>
          </p:cNvPr>
          <p:cNvSpPr>
            <a:spLocks noGrp="1"/>
          </p:cNvSpPr>
          <p:nvPr>
            <p:ph type="body" idx="1"/>
          </p:nvPr>
        </p:nvSpPr>
        <p:spPr>
          <a:xfrm>
            <a:off x="831850" y="4332986"/>
            <a:ext cx="10515600" cy="917668"/>
          </a:xfrm>
          <a:prstGeom prst="rect">
            <a:avLst/>
          </a:prstGeom>
        </p:spPr>
        <p:txBody>
          <a:bodyPr/>
          <a:lstStyle>
            <a:lvl1pPr marL="0" indent="0">
              <a:buNone/>
              <a:defRPr sz="2400">
                <a:solidFill>
                  <a:schemeClr val="tx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1290B143-FBA6-33B4-A709-C62E5CF47788}"/>
              </a:ext>
            </a:extLst>
          </p:cNvPr>
          <p:cNvSpPr/>
          <p:nvPr userDrawn="1"/>
        </p:nvSpPr>
        <p:spPr>
          <a:xfrm flipV="1">
            <a:off x="831850" y="4139232"/>
            <a:ext cx="7048742"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0F374F1D-0C5D-7862-C633-BBA8A37314E1}"/>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5" name="Picture 4" descr="Text&#10;&#10;Description automatically generated">
            <a:extLst>
              <a:ext uri="{FF2B5EF4-FFF2-40B4-BE49-F238E27FC236}">
                <a16:creationId xmlns:a16="http://schemas.microsoft.com/office/drawing/2014/main" id="{852E0FEE-DDA5-A870-93B9-35D9A35968CE}"/>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6" name="Picture 5" descr="A black and orange logo&#10;&#10;Description automatically generated">
            <a:extLst>
              <a:ext uri="{FF2B5EF4-FFF2-40B4-BE49-F238E27FC236}">
                <a16:creationId xmlns:a16="http://schemas.microsoft.com/office/drawing/2014/main" id="{C20F9143-9B58-6AC0-5559-B08BD72AEE2E}"/>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51935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0B1A-F210-7239-9128-D75718E54030}"/>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1B4ED56-0900-C700-E242-84FB747DE9AC}"/>
              </a:ext>
            </a:extLst>
          </p:cNvPr>
          <p:cNvSpPr>
            <a:spLocks noGrp="1"/>
          </p:cNvSpPr>
          <p:nvPr>
            <p:ph sz="half" idx="1"/>
          </p:nvPr>
        </p:nvSpPr>
        <p:spPr>
          <a:xfrm>
            <a:off x="838200" y="1825625"/>
            <a:ext cx="5181600" cy="3941122"/>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8C400A-92F9-F3FF-4020-6458085BEE4C}"/>
              </a:ext>
            </a:extLst>
          </p:cNvPr>
          <p:cNvSpPr>
            <a:spLocks noGrp="1"/>
          </p:cNvSpPr>
          <p:nvPr>
            <p:ph sz="half" idx="2"/>
          </p:nvPr>
        </p:nvSpPr>
        <p:spPr>
          <a:xfrm>
            <a:off x="6172200" y="1825625"/>
            <a:ext cx="5181600" cy="3941122"/>
          </a:xfrm>
          <a:prstGeom prst="rect">
            <a:avLst/>
          </a:prstGeo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D1EC63F-51E1-B6ED-3E47-8C62B3055DE7}"/>
              </a:ext>
            </a:extLst>
          </p:cNvPr>
          <p:cNvSpPr/>
          <p:nvPr userDrawn="1"/>
        </p:nvSpPr>
        <p:spPr>
          <a:xfrm>
            <a:off x="0" y="1712437"/>
            <a:ext cx="12360166" cy="45719"/>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5CB64AC-D560-A952-B308-8C84E91E8478}"/>
              </a:ext>
            </a:extLst>
          </p:cNvPr>
          <p:cNvSpPr/>
          <p:nvPr userDrawn="1"/>
        </p:nvSpPr>
        <p:spPr>
          <a:xfrm>
            <a:off x="0" y="-4548"/>
            <a:ext cx="12192000" cy="430414"/>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10;&#10;Description automatically generated">
            <a:extLst>
              <a:ext uri="{FF2B5EF4-FFF2-40B4-BE49-F238E27FC236}">
                <a16:creationId xmlns:a16="http://schemas.microsoft.com/office/drawing/2014/main" id="{40C166E0-6ED2-37D2-D2FF-602785FB2A67}"/>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13" name="Picture 12" descr="Text&#10;&#10;Description automatically generated">
            <a:extLst>
              <a:ext uri="{FF2B5EF4-FFF2-40B4-BE49-F238E27FC236}">
                <a16:creationId xmlns:a16="http://schemas.microsoft.com/office/drawing/2014/main" id="{DB48E9FF-6D0E-BBFA-1E0F-67A52B60A642}"/>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14" name="Picture 13" descr="A black and orange logo&#10;&#10;Description automatically generated">
            <a:extLst>
              <a:ext uri="{FF2B5EF4-FFF2-40B4-BE49-F238E27FC236}">
                <a16:creationId xmlns:a16="http://schemas.microsoft.com/office/drawing/2014/main" id="{E7AB0768-2B25-A2CB-7EF6-F0DAD6A0C9B5}"/>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24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9B88-03A3-F0ED-B334-AE3A29F97108}"/>
              </a:ext>
            </a:extLst>
          </p:cNvPr>
          <p:cNvSpPr>
            <a:spLocks noGrp="1"/>
          </p:cNvSpPr>
          <p:nvPr>
            <p:ph type="title"/>
          </p:nvPr>
        </p:nvSpPr>
        <p:spPr>
          <a:xfrm>
            <a:off x="838200" y="365125"/>
            <a:ext cx="10515600" cy="1325563"/>
          </a:xfrm>
          <a:prstGeom prst="rect">
            <a:avLst/>
          </a:prstGeom>
        </p:spPr>
        <p:txBody>
          <a:bodyPr/>
          <a:lstStyle>
            <a:lvl1pPr>
              <a:defRPr b="0">
                <a:solidFill>
                  <a:srgbClr val="8C1515"/>
                </a:solidFill>
                <a:latin typeface="Source Sans Pro" panose="020B0503030403020204" pitchFamily="34" charset="0"/>
                <a:ea typeface="Source Sans Pro" panose="020B0503030403020204" pitchFamily="34" charset="0"/>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90694F9-0231-7EA8-5E81-275F9C280E5A}"/>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4" name="Picture 3" descr="Text&#10;&#10;Description automatically generated">
            <a:extLst>
              <a:ext uri="{FF2B5EF4-FFF2-40B4-BE49-F238E27FC236}">
                <a16:creationId xmlns:a16="http://schemas.microsoft.com/office/drawing/2014/main" id="{C2AD0897-94AA-016E-96EA-3F56EB847D49}"/>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5" name="Picture 4" descr="A black and orange logo&#10;&#10;Description automatically generated">
            <a:extLst>
              <a:ext uri="{FF2B5EF4-FFF2-40B4-BE49-F238E27FC236}">
                <a16:creationId xmlns:a16="http://schemas.microsoft.com/office/drawing/2014/main" id="{086944D3-FF55-B360-0886-CC74DD02005F}"/>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187580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EE2D4BF-CEC8-78C6-C15D-D92968EE68CF}"/>
              </a:ext>
            </a:extLst>
          </p:cNvPr>
          <p:cNvPicPr>
            <a:picLocks noChangeAspect="1"/>
          </p:cNvPicPr>
          <p:nvPr userDrawn="1"/>
        </p:nvPicPr>
        <p:blipFill rotWithShape="1">
          <a:blip r:embed="rId2"/>
          <a:srcRect l="36247"/>
          <a:stretch/>
        </p:blipFill>
        <p:spPr>
          <a:xfrm>
            <a:off x="8670275" y="5772405"/>
            <a:ext cx="2941503" cy="834120"/>
          </a:xfrm>
          <a:prstGeom prst="rect">
            <a:avLst/>
          </a:prstGeom>
        </p:spPr>
      </p:pic>
      <p:pic>
        <p:nvPicPr>
          <p:cNvPr id="3" name="Picture 2" descr="Text&#10;&#10;Description automatically generated">
            <a:extLst>
              <a:ext uri="{FF2B5EF4-FFF2-40B4-BE49-F238E27FC236}">
                <a16:creationId xmlns:a16="http://schemas.microsoft.com/office/drawing/2014/main" id="{ED925ECE-3E3B-DE46-68DD-0A2F33E9E4EC}"/>
              </a:ext>
            </a:extLst>
          </p:cNvPr>
          <p:cNvPicPr>
            <a:picLocks noChangeAspect="1"/>
          </p:cNvPicPr>
          <p:nvPr userDrawn="1"/>
        </p:nvPicPr>
        <p:blipFill rotWithShape="1">
          <a:blip r:embed="rId2"/>
          <a:srcRect t="-2400" r="63248" b="2400"/>
          <a:stretch/>
        </p:blipFill>
        <p:spPr>
          <a:xfrm>
            <a:off x="7126941" y="5843522"/>
            <a:ext cx="1543334" cy="759179"/>
          </a:xfrm>
          <a:prstGeom prst="rect">
            <a:avLst/>
          </a:prstGeom>
        </p:spPr>
      </p:pic>
      <p:pic>
        <p:nvPicPr>
          <p:cNvPr id="4" name="Picture 3" descr="A black and orange logo&#10;&#10;Description automatically generated">
            <a:extLst>
              <a:ext uri="{FF2B5EF4-FFF2-40B4-BE49-F238E27FC236}">
                <a16:creationId xmlns:a16="http://schemas.microsoft.com/office/drawing/2014/main" id="{D29C9238-68ED-3998-C123-CC1EDC082100}"/>
              </a:ext>
            </a:extLst>
          </p:cNvPr>
          <p:cNvPicPr>
            <a:picLocks noChangeAspect="1"/>
          </p:cNvPicPr>
          <p:nvPr userDrawn="1"/>
        </p:nvPicPr>
        <p:blipFill>
          <a:blip r:embed="rId3"/>
          <a:stretch>
            <a:fillRect/>
          </a:stretch>
        </p:blipFill>
        <p:spPr>
          <a:xfrm>
            <a:off x="838200" y="5922500"/>
            <a:ext cx="1689847" cy="619610"/>
          </a:xfrm>
          <a:prstGeom prst="rect">
            <a:avLst/>
          </a:prstGeom>
        </p:spPr>
      </p:pic>
    </p:spTree>
    <p:extLst>
      <p:ext uri="{BB962C8B-B14F-4D97-AF65-F5344CB8AC3E}">
        <p14:creationId xmlns:p14="http://schemas.microsoft.com/office/powerpoint/2010/main" val="58100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a:t>Click icon to add picture</a:t>
            </a:r>
            <a:endParaRPr lang="en-US" dirty="0"/>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Hypertensive Disorders of Pregnancy</a:t>
            </a:r>
          </a:p>
        </p:txBody>
      </p:sp>
    </p:spTree>
    <p:extLst>
      <p:ext uri="{BB962C8B-B14F-4D97-AF65-F5344CB8AC3E}">
        <p14:creationId xmlns:p14="http://schemas.microsoft.com/office/powerpoint/2010/main" val="1481501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991C-3D7B-E0FE-03B8-48EE2AA81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EEA06C-D788-8902-6AE9-D5A7D35F2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C95871-95E9-9A2D-96B5-31C5366E72C0}"/>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9E80948E-FD37-29B8-CE7D-DD4408937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2BAFD-67F9-D2DC-1796-9DBBA8E2EDA3}"/>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307354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4ECC-2373-39F4-6985-9840ED3A4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29F02-C3CC-C938-55CA-F67BFDC4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E78B2-B705-FF60-170E-A43CC440D4EF}"/>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3884BA05-E3B8-8718-9144-4C785C19B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848FC-B080-80B5-975D-6374C276C0B9}"/>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153523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BD79-3D62-208B-45CC-2D2DD2D772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EAD6CE-3925-3FE1-9C2A-0DA8A1E0E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C5D1EA-5A09-44C6-A140-2B70CCA99382}"/>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FCC1850E-3514-A90E-27E8-678F4D92E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E8702-2852-AF0C-3ACA-7BC970A61E31}"/>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240196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6350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marL="1085850" indent="-334963">
              <a:tabLst/>
              <a:defRPr b="0" i="0">
                <a:latin typeface="+mj-lt"/>
                <a:ea typeface="Roboto" panose="02000000000000000000" pitchFamily="2" charset="0"/>
              </a:defRPr>
            </a:lvl2pPr>
            <a:lvl3pPr marL="1492250" indent="-233363">
              <a:tabLst/>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761642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238A-6ECB-62AF-6F46-66680D821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23084-1A37-EA04-E7B3-C0BB369965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82998-08AE-20B7-22A3-960146A293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9A283F-3102-D6FE-214B-A6153444D893}"/>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6" name="Footer Placeholder 5">
            <a:extLst>
              <a:ext uri="{FF2B5EF4-FFF2-40B4-BE49-F238E27FC236}">
                <a16:creationId xmlns:a16="http://schemas.microsoft.com/office/drawing/2014/main" id="{187E3830-3B21-BA4A-1E80-49D98C4CD9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6E08C-0DBB-1841-470E-59779C9AC347}"/>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34476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F909-7777-7D93-BD5D-D64D3D36C9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1823A0-6EC1-D1DF-A7E6-98293BE568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0BA1D8-E3A2-84D2-513E-C4FAB4EC8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9C642-EDAD-E04C-B269-14B1C13CD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F1C69-6430-02B0-7A33-0D9080B6A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B52BB5-A8A1-0A3B-FF1C-A1287BDB01D5}"/>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8" name="Footer Placeholder 7">
            <a:extLst>
              <a:ext uri="{FF2B5EF4-FFF2-40B4-BE49-F238E27FC236}">
                <a16:creationId xmlns:a16="http://schemas.microsoft.com/office/drawing/2014/main" id="{2D01CE12-4AD6-A1FD-58DD-E99EF4B188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37B087-55F3-9D4A-3A0E-684EFE393D03}"/>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329568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F592-335D-7547-0737-A6CBD5CC1C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111F70-4A02-C608-C07D-5D5833F0CC86}"/>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4" name="Footer Placeholder 3">
            <a:extLst>
              <a:ext uri="{FF2B5EF4-FFF2-40B4-BE49-F238E27FC236}">
                <a16:creationId xmlns:a16="http://schemas.microsoft.com/office/drawing/2014/main" id="{F95CDD62-646F-7587-F4F5-9D8EA8152E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B62A82-2E9F-2F60-BFF3-188D6B0F6702}"/>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34238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BBD48-D03A-BD95-FD03-4575A62078A9}"/>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3" name="Footer Placeholder 2">
            <a:extLst>
              <a:ext uri="{FF2B5EF4-FFF2-40B4-BE49-F238E27FC236}">
                <a16:creationId xmlns:a16="http://schemas.microsoft.com/office/drawing/2014/main" id="{69918770-1747-2A26-7FA2-2F0189EB5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6AEBD-C11A-E1EA-E250-550E65FFCCF2}"/>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2952183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AD2D-5212-CA34-CF6E-8A71B1305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49F52-D987-A0C4-521D-44F7C2265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4391E-0D3E-7DFA-6959-A118F117A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EFDC3-4AAC-98C2-A956-3A62B19721FF}"/>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6" name="Footer Placeholder 5">
            <a:extLst>
              <a:ext uri="{FF2B5EF4-FFF2-40B4-BE49-F238E27FC236}">
                <a16:creationId xmlns:a16="http://schemas.microsoft.com/office/drawing/2014/main" id="{E6F811D2-B47B-D119-2F51-09DFC9730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67EB4-FF76-558B-AD60-AB495D467A8E}"/>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413831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FB6B-6DE6-7C31-8E3E-0FC7C7BB3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DCE9D9-1AE5-4BA0-BF8B-272EF30962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41FD37-2470-CE5B-0B05-1CAAA6B5F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94F5C-F3CA-ABA8-9044-88579BCE5F09}"/>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6" name="Footer Placeholder 5">
            <a:extLst>
              <a:ext uri="{FF2B5EF4-FFF2-40B4-BE49-F238E27FC236}">
                <a16:creationId xmlns:a16="http://schemas.microsoft.com/office/drawing/2014/main" id="{B5651D27-1560-CA16-2105-C59C61926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89357-AB11-DD20-4E8F-44CA22C44635}"/>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1404195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3519-2B6C-AC4B-4742-316F8EC4BF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8361B6-EA75-323A-8BE2-A906BCD111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15771-3A76-7E97-E4E1-3437E8EF97DE}"/>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900E2578-79A0-B9D9-4661-155593473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23177-80AD-E054-6957-7F424C0565FB}"/>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706765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7F1CDB-D4D3-9D7B-606B-11A49F2121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7271C2-38EC-AD2B-916F-D62B3856D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34112-90E3-EB52-3743-CFE9E412F449}"/>
              </a:ext>
            </a:extLst>
          </p:cNvPr>
          <p:cNvSpPr>
            <a:spLocks noGrp="1"/>
          </p:cNvSpPr>
          <p:nvPr>
            <p:ph type="dt" sz="half" idx="10"/>
          </p:nvPr>
        </p:nvSpPr>
        <p:spPr/>
        <p:txBody>
          <a:body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94EF64BE-D612-E4CC-D1FD-66B56F39C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C5F6A-B97C-8E01-9D17-4FF227704C54}"/>
              </a:ext>
            </a:extLst>
          </p:cNvPr>
          <p:cNvSpPr>
            <a:spLocks noGrp="1"/>
          </p:cNvSpPr>
          <p:nvPr>
            <p:ph type="sldNum" sz="quarter" idx="12"/>
          </p:nvPr>
        </p:nvSpPr>
        <p:spPr/>
        <p:txBody>
          <a:bodyPr/>
          <a:lstStyle/>
          <a:p>
            <a:fld id="{50B71C48-A9C6-4C23-AECF-B46D4E6B3EE6}" type="slidenum">
              <a:rPr lang="en-US" smtClean="0"/>
              <a:t>‹#›</a:t>
            </a:fld>
            <a:endParaRPr lang="en-US"/>
          </a:p>
        </p:txBody>
      </p:sp>
    </p:spTree>
    <p:extLst>
      <p:ext uri="{BB962C8B-B14F-4D97-AF65-F5344CB8AC3E}">
        <p14:creationId xmlns:p14="http://schemas.microsoft.com/office/powerpoint/2010/main" val="109149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sp>
        <p:nvSpPr>
          <p:cNvPr id="9" name="Graphic 7">
            <a:extLst>
              <a:ext uri="{FF2B5EF4-FFF2-40B4-BE49-F238E27FC236}">
                <a16:creationId xmlns:a16="http://schemas.microsoft.com/office/drawing/2014/main" id="{51259D24-DF72-3645-A275-E9FA69B7B36D}"/>
              </a:ext>
            </a:extLst>
          </p:cNvPr>
          <p:cNvSpPr/>
          <p:nvPr/>
        </p:nvSpPr>
        <p:spPr>
          <a:xfrm>
            <a:off x="0" y="0"/>
            <a:ext cx="11382118" cy="6858000"/>
          </a:xfrm>
          <a:custGeom>
            <a:avLst/>
            <a:gdLst>
              <a:gd name="connsiteX0" fmla="*/ 0 w 11382118"/>
              <a:gd name="connsiteY0" fmla="*/ 0 h 6858000"/>
              <a:gd name="connsiteX1" fmla="*/ 0 w 11382118"/>
              <a:gd name="connsiteY1" fmla="*/ 6858000 h 6858000"/>
              <a:gd name="connsiteX2" fmla="*/ 6105069 w 11382118"/>
              <a:gd name="connsiteY2" fmla="*/ 6858000 h 6858000"/>
              <a:gd name="connsiteX3" fmla="*/ 11382119 w 11382118"/>
              <a:gd name="connsiteY3" fmla="*/ 0 h 6858000"/>
            </a:gdLst>
            <a:ahLst/>
            <a:cxnLst>
              <a:cxn ang="0">
                <a:pos x="connsiteX0" y="connsiteY0"/>
              </a:cxn>
              <a:cxn ang="0">
                <a:pos x="connsiteX1" y="connsiteY1"/>
              </a:cxn>
              <a:cxn ang="0">
                <a:pos x="connsiteX2" y="connsiteY2"/>
              </a:cxn>
              <a:cxn ang="0">
                <a:pos x="connsiteX3" y="connsiteY3"/>
              </a:cxn>
            </a:cxnLst>
            <a:rect l="l" t="t" r="r" b="b"/>
            <a:pathLst>
              <a:path w="11382118" h="6858000">
                <a:moveTo>
                  <a:pt x="0" y="0"/>
                </a:moveTo>
                <a:lnTo>
                  <a:pt x="0" y="6858000"/>
                </a:lnTo>
                <a:lnTo>
                  <a:pt x="6105069" y="6858000"/>
                </a:lnTo>
                <a:cubicBezTo>
                  <a:pt x="8932323" y="5732627"/>
                  <a:pt x="11009746" y="3127986"/>
                  <a:pt x="11382119" y="0"/>
                </a:cubicBezTo>
                <a:close/>
              </a:path>
            </a:pathLst>
          </a:custGeom>
          <a:solidFill>
            <a:srgbClr val="33006F"/>
          </a:solidFill>
          <a:ln w="635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82CFCC9-0FCE-7B40-92C2-E4C1C77FC392}"/>
              </a:ext>
            </a:extLst>
          </p:cNvPr>
          <p:cNvSpPr>
            <a:spLocks noGrp="1"/>
          </p:cNvSpPr>
          <p:nvPr>
            <p:ph type="ctrTitle"/>
          </p:nvPr>
        </p:nvSpPr>
        <p:spPr>
          <a:xfrm>
            <a:off x="609599" y="609600"/>
            <a:ext cx="10344411" cy="2387600"/>
          </a:xfrm>
        </p:spPr>
        <p:txBody>
          <a:bodyPr anchor="b" anchorCtr="0">
            <a:no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418D2ED-F667-8A40-BF98-91EC57947035}"/>
              </a:ext>
            </a:extLst>
          </p:cNvPr>
          <p:cNvSpPr>
            <a:spLocks noGrp="1"/>
          </p:cNvSpPr>
          <p:nvPr>
            <p:ph type="subTitle" idx="1"/>
          </p:nvPr>
        </p:nvSpPr>
        <p:spPr>
          <a:xfrm>
            <a:off x="609600" y="3089275"/>
            <a:ext cx="9144000" cy="1655762"/>
          </a:xfrm>
        </p:spPr>
        <p:txBody>
          <a:bodyPr anchor="t" anchorCtr="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8DB3CFE-C911-6F48-912C-9E496B3B9D69}"/>
              </a:ext>
            </a:extLst>
          </p:cNvPr>
          <p:cNvSpPr>
            <a:spLocks noGrp="1"/>
          </p:cNvSpPr>
          <p:nvPr>
            <p:ph type="dt" sz="half" idx="10"/>
          </p:nvPr>
        </p:nvSpPr>
        <p:spPr>
          <a:xfrm>
            <a:off x="609600" y="6356350"/>
            <a:ext cx="1883079" cy="365125"/>
          </a:xfrm>
        </p:spPr>
        <p:txBody>
          <a:bodyPr/>
          <a:lstStyle/>
          <a:p>
            <a:fld id="{2804DD17-B4E0-4FD0-A4EA-F1C02C420ADE}" type="datetime1">
              <a:rPr lang="en-US" smtClean="0"/>
              <a:t>1/30/2026</a:t>
            </a:fld>
            <a:endParaRPr lang="en-US"/>
          </a:p>
        </p:txBody>
      </p:sp>
      <p:sp>
        <p:nvSpPr>
          <p:cNvPr id="5" name="Footer Placeholder 4">
            <a:extLst>
              <a:ext uri="{FF2B5EF4-FFF2-40B4-BE49-F238E27FC236}">
                <a16:creationId xmlns:a16="http://schemas.microsoft.com/office/drawing/2014/main" id="{72B5C7AB-FCBC-B34D-BDE4-CA677491A681}"/>
              </a:ext>
            </a:extLst>
          </p:cNvPr>
          <p:cNvSpPr>
            <a:spLocks noGrp="1"/>
          </p:cNvSpPr>
          <p:nvPr>
            <p:ph type="ftr" sz="quarter" idx="11"/>
          </p:nvPr>
        </p:nvSpPr>
        <p:spPr>
          <a:xfrm>
            <a:off x="2667000" y="6356350"/>
            <a:ext cx="411480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BEB7B889-A67A-E542-8E8B-8E3663CDDA15}"/>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1" name="Graphic 10">
            <a:extLst>
              <a:ext uri="{FF2B5EF4-FFF2-40B4-BE49-F238E27FC236}">
                <a16:creationId xmlns:a16="http://schemas.microsoft.com/office/drawing/2014/main" id="{9E4AFBDC-3AAA-A84D-83A4-82654A8A90F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
        <p:nvSpPr>
          <p:cNvPr id="12" name="Oval 11">
            <a:extLst>
              <a:ext uri="{FF2B5EF4-FFF2-40B4-BE49-F238E27FC236}">
                <a16:creationId xmlns:a16="http://schemas.microsoft.com/office/drawing/2014/main" id="{8564B573-F20E-8647-84FF-71B6F642F1E2}"/>
              </a:ext>
            </a:extLst>
          </p:cNvPr>
          <p:cNvSpPr/>
          <p:nvPr/>
        </p:nvSpPr>
        <p:spPr>
          <a:xfrm>
            <a:off x="6413326" y="4520973"/>
            <a:ext cx="2601238" cy="2601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6D3F67-B28A-2D4B-BEA2-B0EBCD45EA9E}"/>
              </a:ext>
            </a:extLst>
          </p:cNvPr>
          <p:cNvSpPr/>
          <p:nvPr/>
        </p:nvSpPr>
        <p:spPr>
          <a:xfrm>
            <a:off x="8259335" y="4608513"/>
            <a:ext cx="1046325" cy="1046325"/>
          </a:xfrm>
          <a:prstGeom prst="ellipse">
            <a:avLst/>
          </a:prstGeom>
          <a:noFill/>
          <a:ln w="2159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999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9" name="Graphic 7">
            <a:extLst>
              <a:ext uri="{FF2B5EF4-FFF2-40B4-BE49-F238E27FC236}">
                <a16:creationId xmlns:a16="http://schemas.microsoft.com/office/drawing/2014/main" id="{51259D24-DF72-3645-A275-E9FA69B7B36D}"/>
              </a:ext>
            </a:extLst>
          </p:cNvPr>
          <p:cNvSpPr/>
          <p:nvPr/>
        </p:nvSpPr>
        <p:spPr>
          <a:xfrm>
            <a:off x="0" y="0"/>
            <a:ext cx="11382118" cy="6858000"/>
          </a:xfrm>
          <a:custGeom>
            <a:avLst/>
            <a:gdLst>
              <a:gd name="connsiteX0" fmla="*/ 0 w 11382118"/>
              <a:gd name="connsiteY0" fmla="*/ 0 h 6858000"/>
              <a:gd name="connsiteX1" fmla="*/ 0 w 11382118"/>
              <a:gd name="connsiteY1" fmla="*/ 6858000 h 6858000"/>
              <a:gd name="connsiteX2" fmla="*/ 6105069 w 11382118"/>
              <a:gd name="connsiteY2" fmla="*/ 6858000 h 6858000"/>
              <a:gd name="connsiteX3" fmla="*/ 11382119 w 11382118"/>
              <a:gd name="connsiteY3" fmla="*/ 0 h 6858000"/>
            </a:gdLst>
            <a:ahLst/>
            <a:cxnLst>
              <a:cxn ang="0">
                <a:pos x="connsiteX0" y="connsiteY0"/>
              </a:cxn>
              <a:cxn ang="0">
                <a:pos x="connsiteX1" y="connsiteY1"/>
              </a:cxn>
              <a:cxn ang="0">
                <a:pos x="connsiteX2" y="connsiteY2"/>
              </a:cxn>
              <a:cxn ang="0">
                <a:pos x="connsiteX3" y="connsiteY3"/>
              </a:cxn>
            </a:cxnLst>
            <a:rect l="l" t="t" r="r" b="b"/>
            <a:pathLst>
              <a:path w="11382118" h="6858000">
                <a:moveTo>
                  <a:pt x="0" y="0"/>
                </a:moveTo>
                <a:lnTo>
                  <a:pt x="0" y="6858000"/>
                </a:lnTo>
                <a:lnTo>
                  <a:pt x="6105069" y="6858000"/>
                </a:lnTo>
                <a:cubicBezTo>
                  <a:pt x="8932323" y="5732627"/>
                  <a:pt x="11009746" y="3127986"/>
                  <a:pt x="11382119" y="0"/>
                </a:cubicBezTo>
                <a:close/>
              </a:path>
            </a:pathLst>
          </a:custGeom>
          <a:solidFill>
            <a:srgbClr val="33006F"/>
          </a:solidFill>
          <a:ln w="635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82CFCC9-0FCE-7B40-92C2-E4C1C77FC392}"/>
              </a:ext>
            </a:extLst>
          </p:cNvPr>
          <p:cNvSpPr>
            <a:spLocks noGrp="1"/>
          </p:cNvSpPr>
          <p:nvPr>
            <p:ph type="ctrTitle"/>
          </p:nvPr>
        </p:nvSpPr>
        <p:spPr>
          <a:xfrm>
            <a:off x="609599" y="609600"/>
            <a:ext cx="8664465" cy="2971800"/>
          </a:xfrm>
        </p:spPr>
        <p:txBody>
          <a:bodyPr anchor="b" anchorCtr="0">
            <a:no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418D2ED-F667-8A40-BF98-91EC57947035}"/>
              </a:ext>
            </a:extLst>
          </p:cNvPr>
          <p:cNvSpPr>
            <a:spLocks noGrp="1"/>
          </p:cNvSpPr>
          <p:nvPr>
            <p:ph type="subTitle" idx="1"/>
          </p:nvPr>
        </p:nvSpPr>
        <p:spPr>
          <a:xfrm>
            <a:off x="609600" y="3784601"/>
            <a:ext cx="9144000" cy="1722436"/>
          </a:xfrm>
        </p:spPr>
        <p:txBody>
          <a:bodyPr anchor="t" anchorCtr="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8DB3CFE-C911-6F48-912C-9E496B3B9D69}"/>
              </a:ext>
            </a:extLst>
          </p:cNvPr>
          <p:cNvSpPr>
            <a:spLocks noGrp="1"/>
          </p:cNvSpPr>
          <p:nvPr>
            <p:ph type="dt" sz="half" idx="10"/>
          </p:nvPr>
        </p:nvSpPr>
        <p:spPr>
          <a:xfrm>
            <a:off x="609600" y="6356350"/>
            <a:ext cx="1883079" cy="365125"/>
          </a:xfrm>
        </p:spPr>
        <p:txBody>
          <a:bodyPr/>
          <a:lstStyle/>
          <a:p>
            <a:fld id="{9515B83E-217D-49CC-A51B-CA7132B5E1E6}" type="datetime1">
              <a:rPr lang="en-US" smtClean="0"/>
              <a:t>1/30/2026</a:t>
            </a:fld>
            <a:endParaRPr lang="en-US"/>
          </a:p>
        </p:txBody>
      </p:sp>
      <p:sp>
        <p:nvSpPr>
          <p:cNvPr id="5" name="Footer Placeholder 4">
            <a:extLst>
              <a:ext uri="{FF2B5EF4-FFF2-40B4-BE49-F238E27FC236}">
                <a16:creationId xmlns:a16="http://schemas.microsoft.com/office/drawing/2014/main" id="{72B5C7AB-FCBC-B34D-BDE4-CA677491A681}"/>
              </a:ext>
            </a:extLst>
          </p:cNvPr>
          <p:cNvSpPr>
            <a:spLocks noGrp="1"/>
          </p:cNvSpPr>
          <p:nvPr>
            <p:ph type="ftr" sz="quarter" idx="11"/>
          </p:nvPr>
        </p:nvSpPr>
        <p:spPr>
          <a:xfrm>
            <a:off x="2667000" y="6356350"/>
            <a:ext cx="411480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BEB7B889-A67A-E542-8E8B-8E3663CDDA15}"/>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1" name="Graphic 10">
            <a:extLst>
              <a:ext uri="{FF2B5EF4-FFF2-40B4-BE49-F238E27FC236}">
                <a16:creationId xmlns:a16="http://schemas.microsoft.com/office/drawing/2014/main" id="{9E4AFBDC-3AAA-A84D-83A4-82654A8A90F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
        <p:nvSpPr>
          <p:cNvPr id="12" name="Oval 11">
            <a:extLst>
              <a:ext uri="{FF2B5EF4-FFF2-40B4-BE49-F238E27FC236}">
                <a16:creationId xmlns:a16="http://schemas.microsoft.com/office/drawing/2014/main" id="{8564B573-F20E-8647-84FF-71B6F642F1E2}"/>
              </a:ext>
            </a:extLst>
          </p:cNvPr>
          <p:cNvSpPr/>
          <p:nvPr/>
        </p:nvSpPr>
        <p:spPr>
          <a:xfrm>
            <a:off x="9474346" y="400617"/>
            <a:ext cx="2959327" cy="29593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6D3F67-B28A-2D4B-BEA2-B0EBCD45EA9E}"/>
              </a:ext>
            </a:extLst>
          </p:cNvPr>
          <p:cNvSpPr/>
          <p:nvPr/>
        </p:nvSpPr>
        <p:spPr>
          <a:xfrm>
            <a:off x="9760209" y="2707842"/>
            <a:ext cx="1046325" cy="1046325"/>
          </a:xfrm>
          <a:prstGeom prst="ellipse">
            <a:avLst/>
          </a:prstGeom>
          <a:noFill/>
          <a:ln w="215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869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741680" y="553720"/>
            <a:ext cx="10515600" cy="914400"/>
          </a:xfrm>
          <a:prstGeom prst="rect">
            <a:avLst/>
          </a:prstGeom>
        </p:spPr>
        <p:txBody>
          <a:bodyPr>
            <a:normAutofit/>
          </a:bodyPr>
          <a:lstStyle>
            <a:lvl1pPr>
              <a:defRPr sz="3600">
                <a:solidFill>
                  <a:srgbClr val="A2203C"/>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896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v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956B74F-FE55-57C7-3447-3FF5271BE24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9F626D58-D40D-4EA7-8104-DCB705EE0182}"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7" y="4969795"/>
            <a:ext cx="2380333" cy="2380333"/>
          </a:xfrm>
          <a:prstGeom prst="ellipse">
            <a:avLst/>
          </a:prstGeom>
          <a:noFill/>
          <a:ln w="285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323801" y="4201715"/>
            <a:ext cx="1536160" cy="1536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634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v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956B74F-FE55-57C7-3447-3FF5271BE24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BCEF1C52-4D21-41F6-A519-A642551EFB24}"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Tree>
    <p:extLst>
      <p:ext uri="{BB962C8B-B14F-4D97-AF65-F5344CB8AC3E}">
        <p14:creationId xmlns:p14="http://schemas.microsoft.com/office/powerpoint/2010/main" val="2272772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1_Title and Content v1">
    <p:spTree>
      <p:nvGrpSpPr>
        <p:cNvPr id="1" name=""/>
        <p:cNvGrpSpPr/>
        <p:nvPr/>
      </p:nvGrpSpPr>
      <p:grpSpPr>
        <a:xfrm>
          <a:off x="0" y="0"/>
          <a:ext cx="0" cy="0"/>
          <a:chOff x="0" y="0"/>
          <a:chExt cx="0" cy="0"/>
        </a:xfrm>
      </p:grpSpPr>
      <p:sp>
        <p:nvSpPr>
          <p:cNvPr id="7" name="Graphic 10">
            <a:extLst>
              <a:ext uri="{FF2B5EF4-FFF2-40B4-BE49-F238E27FC236}">
                <a16:creationId xmlns:a16="http://schemas.microsoft.com/office/drawing/2014/main" id="{401DF8A2-F4E4-78B2-E3B0-5CBE25194FE4}"/>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a:xfrm>
            <a:off x="609600" y="2343022"/>
            <a:ext cx="10515600" cy="3833941"/>
          </a:xfrm>
        </p:spPr>
        <p:txBody>
          <a:bodyPr/>
          <a:lstStyle>
            <a:lvl1pPr marL="0" indent="0">
              <a:buNone/>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CBE7CC41-8A93-4E83-A033-3D2D544D3386}"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7" y="4969795"/>
            <a:ext cx="2380333" cy="2380333"/>
          </a:xfrm>
          <a:prstGeom prst="ellipse">
            <a:avLst/>
          </a:prstGeom>
          <a:noFill/>
          <a:ln w="285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323801" y="4201715"/>
            <a:ext cx="1536160" cy="1536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973C6E7-350B-747C-BE74-51D7B61379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4227864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3_Title and Content v1">
    <p:spTree>
      <p:nvGrpSpPr>
        <p:cNvPr id="1" name=""/>
        <p:cNvGrpSpPr/>
        <p:nvPr/>
      </p:nvGrpSpPr>
      <p:grpSpPr>
        <a:xfrm>
          <a:off x="0" y="0"/>
          <a:ext cx="0" cy="0"/>
          <a:chOff x="0" y="0"/>
          <a:chExt cx="0" cy="0"/>
        </a:xfrm>
      </p:grpSpPr>
      <p:sp>
        <p:nvSpPr>
          <p:cNvPr id="7" name="Graphic 10">
            <a:extLst>
              <a:ext uri="{FF2B5EF4-FFF2-40B4-BE49-F238E27FC236}">
                <a16:creationId xmlns:a16="http://schemas.microsoft.com/office/drawing/2014/main" id="{401DF8A2-F4E4-78B2-E3B0-5CBE25194FE4}"/>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a:xfrm>
            <a:off x="609600" y="2343022"/>
            <a:ext cx="10515600" cy="3833941"/>
          </a:xfrm>
        </p:spPr>
        <p:txBody>
          <a:bodyPr/>
          <a:lstStyle>
            <a:lvl1pPr marL="0" indent="0">
              <a:buNone/>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9C6F688F-80D8-4100-8ED9-C7121D5D0905}"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970840" y="5731369"/>
            <a:ext cx="2380333" cy="2380333"/>
          </a:xfrm>
          <a:prstGeom prst="ellipse">
            <a:avLst/>
          </a:prstGeom>
          <a:noFill/>
          <a:ln w="285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698706" y="4922596"/>
            <a:ext cx="1536160" cy="1536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C06BD0E-BBB7-840F-2F58-50ED41FC617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455543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v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62DF619-C919-0EA7-6D49-15FC0B234B7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0C40F023-D2DE-4D9D-A170-C00DBB0FF4E8}"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7" y="4969795"/>
            <a:ext cx="2380333" cy="2380333"/>
          </a:xfrm>
          <a:prstGeom prst="ellipse">
            <a:avLst/>
          </a:prstGeom>
          <a:solidFill>
            <a:schemeClr val="accent1"/>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323801" y="4201715"/>
            <a:ext cx="1536160" cy="1536160"/>
          </a:xfrm>
          <a:prstGeom prst="ellipse">
            <a:avLst/>
          </a:prstGeom>
          <a:noFill/>
          <a:ln w="279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10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v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62DF619-C919-0EA7-6D49-15FC0B234B7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A752571D-065C-445C-B77C-B1FBA1A9E616}"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Tree>
    <p:extLst>
      <p:ext uri="{BB962C8B-B14F-4D97-AF65-F5344CB8AC3E}">
        <p14:creationId xmlns:p14="http://schemas.microsoft.com/office/powerpoint/2010/main" val="2821239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1_Title and Content v2">
    <p:spTree>
      <p:nvGrpSpPr>
        <p:cNvPr id="1" name=""/>
        <p:cNvGrpSpPr/>
        <p:nvPr/>
      </p:nvGrpSpPr>
      <p:grpSpPr>
        <a:xfrm>
          <a:off x="0" y="0"/>
          <a:ext cx="0" cy="0"/>
          <a:chOff x="0" y="0"/>
          <a:chExt cx="0" cy="0"/>
        </a:xfrm>
      </p:grpSpPr>
      <p:sp>
        <p:nvSpPr>
          <p:cNvPr id="8" name="Graphic 10">
            <a:extLst>
              <a:ext uri="{FF2B5EF4-FFF2-40B4-BE49-F238E27FC236}">
                <a16:creationId xmlns:a16="http://schemas.microsoft.com/office/drawing/2014/main" id="{140A1107-5E73-12E8-A16A-E26B3E585F28}"/>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a:xfrm>
            <a:off x="609600" y="2343022"/>
            <a:ext cx="10515600" cy="3833941"/>
          </a:xfrm>
        </p:spPr>
        <p:txBody>
          <a:bodyPr/>
          <a:lstStyle>
            <a:lvl1pPr marL="0" indent="0">
              <a:buNone/>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35ABC016-DF9A-43EB-A65C-796D97F91D71}"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7" y="4969795"/>
            <a:ext cx="2380333" cy="2380333"/>
          </a:xfrm>
          <a:prstGeom prst="ellipse">
            <a:avLst/>
          </a:prstGeom>
          <a:solidFill>
            <a:schemeClr val="accent1"/>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323801" y="4201715"/>
            <a:ext cx="1536160" cy="1536160"/>
          </a:xfrm>
          <a:prstGeom prst="ellipse">
            <a:avLst/>
          </a:prstGeom>
          <a:noFill/>
          <a:ln w="279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AF5018D-AB1F-24E0-274A-B842A0DD60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615552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v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47A894-B900-800E-E45F-2EE2DA2E35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88DFBDA0-65B0-427F-81E6-F2FB4B05FCEB}"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8" y="5483572"/>
            <a:ext cx="2031656" cy="2031656"/>
          </a:xfrm>
          <a:prstGeom prst="ellipse">
            <a:avLst/>
          </a:prstGeom>
          <a:solidFill>
            <a:schemeClr val="accent3"/>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125200" y="4226869"/>
            <a:ext cx="2031656" cy="2031656"/>
          </a:xfrm>
          <a:prstGeom prst="ellipse">
            <a:avLst/>
          </a:prstGeom>
          <a:noFill/>
          <a:ln w="279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957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Title and Content v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47A894-B900-800E-E45F-2EE2DA2E35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51296919-CE39-426C-AB32-A2F6C07D6655}"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a:xfrm>
            <a:off x="8839200" y="6356350"/>
            <a:ext cx="2286000" cy="365125"/>
          </a:xfrm>
        </p:spPr>
        <p:txBody>
          <a:bodyPr/>
          <a:lstStyle/>
          <a:p>
            <a:fld id="{8DD06D5B-DE50-7444-9968-2D10C80DD1C5}" type="slidenum">
              <a:rPr lang="en-US" smtClean="0"/>
              <a:t>‹#›</a:t>
            </a:fld>
            <a:endParaRPr lang="en-US"/>
          </a:p>
        </p:txBody>
      </p:sp>
      <p:sp>
        <p:nvSpPr>
          <p:cNvPr id="8" name="Oval 7">
            <a:extLst>
              <a:ext uri="{FF2B5EF4-FFF2-40B4-BE49-F238E27FC236}">
                <a16:creationId xmlns:a16="http://schemas.microsoft.com/office/drawing/2014/main" id="{4DD050A0-7133-596D-D232-0B48FE4734F7}"/>
              </a:ext>
            </a:extLst>
          </p:cNvPr>
          <p:cNvSpPr/>
          <p:nvPr userDrawn="1"/>
        </p:nvSpPr>
        <p:spPr>
          <a:xfrm>
            <a:off x="10970840" y="6223339"/>
            <a:ext cx="2031656" cy="2031656"/>
          </a:xfrm>
          <a:prstGeom prst="ellipse">
            <a:avLst/>
          </a:prstGeom>
          <a:solidFill>
            <a:schemeClr val="accent3"/>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3A62997-4062-00FF-DEE0-DD8E756F8DFB}"/>
              </a:ext>
            </a:extLst>
          </p:cNvPr>
          <p:cNvSpPr/>
          <p:nvPr userDrawn="1"/>
        </p:nvSpPr>
        <p:spPr>
          <a:xfrm>
            <a:off x="11712382" y="4966636"/>
            <a:ext cx="2031656" cy="2031656"/>
          </a:xfrm>
          <a:prstGeom prst="ellipse">
            <a:avLst/>
          </a:prstGeom>
          <a:noFill/>
          <a:ln w="279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802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v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47A894-B900-800E-E45F-2EE2DA2E35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F5816504-4D26-4EE6-AFA9-B24195186C1E}"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Tree>
    <p:extLst>
      <p:ext uri="{BB962C8B-B14F-4D97-AF65-F5344CB8AC3E}">
        <p14:creationId xmlns:p14="http://schemas.microsoft.com/office/powerpoint/2010/main" val="292515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423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1_Title and Content v3">
    <p:spTree>
      <p:nvGrpSpPr>
        <p:cNvPr id="1" name=""/>
        <p:cNvGrpSpPr/>
        <p:nvPr/>
      </p:nvGrpSpPr>
      <p:grpSpPr>
        <a:xfrm>
          <a:off x="0" y="0"/>
          <a:ext cx="0" cy="0"/>
          <a:chOff x="0" y="0"/>
          <a:chExt cx="0" cy="0"/>
        </a:xfrm>
      </p:grpSpPr>
      <p:sp>
        <p:nvSpPr>
          <p:cNvPr id="8" name="Graphic 10">
            <a:extLst>
              <a:ext uri="{FF2B5EF4-FFF2-40B4-BE49-F238E27FC236}">
                <a16:creationId xmlns:a16="http://schemas.microsoft.com/office/drawing/2014/main" id="{46DED3FD-B627-643D-97AA-E2E3FEDEA30F}"/>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a:xfrm>
            <a:off x="609600" y="2348705"/>
            <a:ext cx="10515600" cy="3828258"/>
          </a:xfrm>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A32D507D-D735-4868-AD3E-65B9349707A4}"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383658" y="5483572"/>
            <a:ext cx="2031656" cy="2031656"/>
          </a:xfrm>
          <a:prstGeom prst="ellipse">
            <a:avLst/>
          </a:prstGeom>
          <a:solidFill>
            <a:schemeClr val="accent3"/>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125200" y="4226869"/>
            <a:ext cx="2031656" cy="2031656"/>
          </a:xfrm>
          <a:prstGeom prst="ellipse">
            <a:avLst/>
          </a:prstGeom>
          <a:noFill/>
          <a:ln w="279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05C2890-EC4D-A1AD-BC12-BD9298925C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2902746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3_Title and Content v3">
    <p:spTree>
      <p:nvGrpSpPr>
        <p:cNvPr id="1" name=""/>
        <p:cNvGrpSpPr/>
        <p:nvPr/>
      </p:nvGrpSpPr>
      <p:grpSpPr>
        <a:xfrm>
          <a:off x="0" y="0"/>
          <a:ext cx="0" cy="0"/>
          <a:chOff x="0" y="0"/>
          <a:chExt cx="0" cy="0"/>
        </a:xfrm>
      </p:grpSpPr>
      <p:sp>
        <p:nvSpPr>
          <p:cNvPr id="8" name="Graphic 10">
            <a:extLst>
              <a:ext uri="{FF2B5EF4-FFF2-40B4-BE49-F238E27FC236}">
                <a16:creationId xmlns:a16="http://schemas.microsoft.com/office/drawing/2014/main" id="{46DED3FD-B627-643D-97AA-E2E3FEDEA30F}"/>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BF5B57B-6A5A-8740-A57F-172363D84042}"/>
              </a:ext>
            </a:extLst>
          </p:cNvPr>
          <p:cNvSpPr>
            <a:spLocks noGrp="1"/>
          </p:cNvSpPr>
          <p:nvPr>
            <p:ph type="title"/>
          </p:nvPr>
        </p:nvSpPr>
        <p:spPr>
          <a:xfrm>
            <a:off x="609600" y="609600"/>
            <a:ext cx="8171145"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0844CE-5F4E-434C-B127-F863DB7E4D14}"/>
              </a:ext>
            </a:extLst>
          </p:cNvPr>
          <p:cNvSpPr>
            <a:spLocks noGrp="1"/>
          </p:cNvSpPr>
          <p:nvPr>
            <p:ph idx="1"/>
          </p:nvPr>
        </p:nvSpPr>
        <p:spPr>
          <a:xfrm>
            <a:off x="609600" y="2348705"/>
            <a:ext cx="10515600" cy="3828258"/>
          </a:xfrm>
        </p:spPr>
        <p:txBody>
          <a:bodyPr/>
          <a:lstStyle>
            <a:lvl1pPr marL="0" indent="0">
              <a:buNone/>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63B660-9FA4-6A40-B916-0792EBD0D129}"/>
              </a:ext>
            </a:extLst>
          </p:cNvPr>
          <p:cNvSpPr>
            <a:spLocks noGrp="1"/>
          </p:cNvSpPr>
          <p:nvPr>
            <p:ph type="dt" sz="half" idx="10"/>
          </p:nvPr>
        </p:nvSpPr>
        <p:spPr/>
        <p:txBody>
          <a:bodyPr/>
          <a:lstStyle/>
          <a:p>
            <a:fld id="{22D95082-04D4-40AE-902C-2D79B07D967C}" type="datetime1">
              <a:rPr lang="en-US" smtClean="0"/>
              <a:t>1/30/2026</a:t>
            </a:fld>
            <a:endParaRPr lang="en-US"/>
          </a:p>
        </p:txBody>
      </p:sp>
      <p:sp>
        <p:nvSpPr>
          <p:cNvPr id="5" name="Footer Placeholder 4">
            <a:extLst>
              <a:ext uri="{FF2B5EF4-FFF2-40B4-BE49-F238E27FC236}">
                <a16:creationId xmlns:a16="http://schemas.microsoft.com/office/drawing/2014/main" id="{8D41FF8D-B4C5-7941-8FC6-965E68DEC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768B-93C1-704C-9669-E7627A0B6E11}"/>
              </a:ext>
            </a:extLst>
          </p:cNvPr>
          <p:cNvSpPr>
            <a:spLocks noGrp="1"/>
          </p:cNvSpPr>
          <p:nvPr>
            <p:ph type="sldNum" sz="quarter" idx="12"/>
          </p:nvPr>
        </p:nvSpPr>
        <p:spPr>
          <a:xfrm>
            <a:off x="8839200" y="6356350"/>
            <a:ext cx="2286000" cy="365125"/>
          </a:xfrm>
        </p:spPr>
        <p:txBody>
          <a:bodyPr/>
          <a:lstStyle/>
          <a:p>
            <a:fld id="{8DD06D5B-DE50-7444-9968-2D10C80DD1C5}" type="slidenum">
              <a:rPr lang="en-US" smtClean="0"/>
              <a:t>‹#›</a:t>
            </a:fld>
            <a:endParaRPr lang="en-US"/>
          </a:p>
        </p:txBody>
      </p:sp>
      <p:sp>
        <p:nvSpPr>
          <p:cNvPr id="11" name="Oval 10">
            <a:extLst>
              <a:ext uri="{FF2B5EF4-FFF2-40B4-BE49-F238E27FC236}">
                <a16:creationId xmlns:a16="http://schemas.microsoft.com/office/drawing/2014/main" id="{E1444BEC-89B0-374D-9E12-23716B484664}"/>
              </a:ext>
            </a:extLst>
          </p:cNvPr>
          <p:cNvSpPr/>
          <p:nvPr/>
        </p:nvSpPr>
        <p:spPr>
          <a:xfrm>
            <a:off x="10970840" y="6223339"/>
            <a:ext cx="2031656" cy="2031656"/>
          </a:xfrm>
          <a:prstGeom prst="ellipse">
            <a:avLst/>
          </a:prstGeom>
          <a:solidFill>
            <a:schemeClr val="accent3"/>
          </a:solidFill>
          <a:ln w="285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08A0B-DA47-6F4C-9C62-28EB90B65C2F}"/>
              </a:ext>
            </a:extLst>
          </p:cNvPr>
          <p:cNvSpPr/>
          <p:nvPr/>
        </p:nvSpPr>
        <p:spPr>
          <a:xfrm>
            <a:off x="11712382" y="4966636"/>
            <a:ext cx="2031656" cy="2031656"/>
          </a:xfrm>
          <a:prstGeom prst="ellipse">
            <a:avLst/>
          </a:prstGeom>
          <a:noFill/>
          <a:ln w="279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95E1CA2-C2B0-F061-F874-5859A2419A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1172731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v1">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F24928A5-F816-2348-8D49-5809673A8A0E}"/>
              </a:ext>
            </a:extLst>
          </p:cNvPr>
          <p:cNvSpPr/>
          <p:nvPr/>
        </p:nvSpPr>
        <p:spPr>
          <a:xfrm>
            <a:off x="0" y="0"/>
            <a:ext cx="10330355" cy="6858000"/>
          </a:xfrm>
          <a:custGeom>
            <a:avLst/>
            <a:gdLst>
              <a:gd name="connsiteX0" fmla="*/ 9454927 w 10330355"/>
              <a:gd name="connsiteY0" fmla="*/ 0 h 6858000"/>
              <a:gd name="connsiteX1" fmla="*/ 0 w 10330355"/>
              <a:gd name="connsiteY1" fmla="*/ 0 h 6858000"/>
              <a:gd name="connsiteX2" fmla="*/ 0 w 10330355"/>
              <a:gd name="connsiteY2" fmla="*/ 6858000 h 6858000"/>
              <a:gd name="connsiteX3" fmla="*/ 8375331 w 10330355"/>
              <a:gd name="connsiteY3" fmla="*/ 6858000 h 6858000"/>
              <a:gd name="connsiteX4" fmla="*/ 10330349 w 10330355"/>
              <a:gd name="connsiteY4" fmla="*/ 2852103 h 6858000"/>
              <a:gd name="connsiteX5" fmla="*/ 9454927 w 1033035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0355" h="6858000">
                <a:moveTo>
                  <a:pt x="9454927" y="0"/>
                </a:moveTo>
                <a:lnTo>
                  <a:pt x="0" y="0"/>
                </a:lnTo>
                <a:lnTo>
                  <a:pt x="0" y="6858000"/>
                </a:lnTo>
                <a:lnTo>
                  <a:pt x="8375331" y="6858000"/>
                </a:lnTo>
                <a:cubicBezTo>
                  <a:pt x="9565267" y="5928170"/>
                  <a:pt x="10330349" y="4479544"/>
                  <a:pt x="10330349" y="2852103"/>
                </a:cubicBezTo>
                <a:cubicBezTo>
                  <a:pt x="10331974" y="1834976"/>
                  <a:pt x="10026884" y="841000"/>
                  <a:pt x="9454927" y="0"/>
                </a:cubicBezTo>
                <a:close/>
              </a:path>
            </a:pathLst>
          </a:custGeom>
          <a:solidFill>
            <a:srgbClr val="33006F"/>
          </a:solidFill>
          <a:ln w="6346" cap="flat">
            <a:noFill/>
            <a:prstDash val="solid"/>
            <a:miter/>
          </a:ln>
        </p:spPr>
        <p:txBody>
          <a:bodyPr rtlCol="0" anchor="ctr"/>
          <a:lstStyle/>
          <a:p>
            <a:endParaRPr lang="en-US"/>
          </a:p>
        </p:txBody>
      </p:sp>
      <p:sp>
        <p:nvSpPr>
          <p:cNvPr id="8" name="Oval 7">
            <a:extLst>
              <a:ext uri="{FF2B5EF4-FFF2-40B4-BE49-F238E27FC236}">
                <a16:creationId xmlns:a16="http://schemas.microsoft.com/office/drawing/2014/main" id="{9FBC72D3-666B-A844-991A-238FC46FA127}"/>
              </a:ext>
            </a:extLst>
          </p:cNvPr>
          <p:cNvSpPr/>
          <p:nvPr/>
        </p:nvSpPr>
        <p:spPr>
          <a:xfrm>
            <a:off x="9097356" y="759663"/>
            <a:ext cx="2654831" cy="26548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E1996D-D9DE-B24B-8DF0-704EB97920BC}"/>
              </a:ext>
            </a:extLst>
          </p:cNvPr>
          <p:cNvSpPr/>
          <p:nvPr/>
        </p:nvSpPr>
        <p:spPr>
          <a:xfrm>
            <a:off x="9687637" y="3047672"/>
            <a:ext cx="1199246" cy="1199246"/>
          </a:xfrm>
          <a:prstGeom prst="ellipse">
            <a:avLst/>
          </a:prstGeom>
          <a:noFill/>
          <a:ln w="231775">
            <a:solidFill>
              <a:srgbClr val="8266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81691-57FB-484F-A66E-B4F65ED78D00}"/>
              </a:ext>
            </a:extLst>
          </p:cNvPr>
          <p:cNvSpPr>
            <a:spLocks noGrp="1"/>
          </p:cNvSpPr>
          <p:nvPr>
            <p:ph type="title"/>
          </p:nvPr>
        </p:nvSpPr>
        <p:spPr>
          <a:xfrm>
            <a:off x="609600" y="609600"/>
            <a:ext cx="9178776" cy="3043237"/>
          </a:xfrm>
        </p:spPr>
        <p:txBody>
          <a:bodyPr anchor="b" anchorCtr="0"/>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BDCC52-97FE-B64F-B628-710B773A56A8}"/>
              </a:ext>
            </a:extLst>
          </p:cNvPr>
          <p:cNvSpPr>
            <a:spLocks noGrp="1"/>
          </p:cNvSpPr>
          <p:nvPr>
            <p:ph type="body" idx="1"/>
          </p:nvPr>
        </p:nvSpPr>
        <p:spPr>
          <a:xfrm>
            <a:off x="609601" y="3834688"/>
            <a:ext cx="917877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9AFF0-3758-2D41-BFCC-ABE358764B24}"/>
              </a:ext>
            </a:extLst>
          </p:cNvPr>
          <p:cNvSpPr>
            <a:spLocks noGrp="1"/>
          </p:cNvSpPr>
          <p:nvPr>
            <p:ph type="dt" sz="half" idx="10"/>
          </p:nvPr>
        </p:nvSpPr>
        <p:spPr/>
        <p:txBody>
          <a:bodyPr/>
          <a:lstStyle/>
          <a:p>
            <a:fld id="{7B87A9B8-6D95-47A1-90E9-832618B7EAEF}" type="datetime1">
              <a:rPr lang="en-US" smtClean="0"/>
              <a:t>1/30/2026</a:t>
            </a:fld>
            <a:endParaRPr lang="en-US"/>
          </a:p>
        </p:txBody>
      </p:sp>
      <p:sp>
        <p:nvSpPr>
          <p:cNvPr id="5" name="Footer Placeholder 4">
            <a:extLst>
              <a:ext uri="{FF2B5EF4-FFF2-40B4-BE49-F238E27FC236}">
                <a16:creationId xmlns:a16="http://schemas.microsoft.com/office/drawing/2014/main" id="{0AAAB368-6195-AF4F-AD48-222DC8FF8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F8C0B-E857-774F-AF67-1C5D838C5111}"/>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0" name="Graphic 9">
            <a:extLst>
              <a:ext uri="{FF2B5EF4-FFF2-40B4-BE49-F238E27FC236}">
                <a16:creationId xmlns:a16="http://schemas.microsoft.com/office/drawing/2014/main" id="{86FA5AE4-6F1F-9042-86E1-99428F110D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Tree>
    <p:extLst>
      <p:ext uri="{BB962C8B-B14F-4D97-AF65-F5344CB8AC3E}">
        <p14:creationId xmlns:p14="http://schemas.microsoft.com/office/powerpoint/2010/main" val="1980172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ection Header v2">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F24928A5-F816-2348-8D49-5809673A8A0E}"/>
              </a:ext>
            </a:extLst>
          </p:cNvPr>
          <p:cNvSpPr/>
          <p:nvPr/>
        </p:nvSpPr>
        <p:spPr>
          <a:xfrm>
            <a:off x="0" y="0"/>
            <a:ext cx="10330355" cy="6858000"/>
          </a:xfrm>
          <a:custGeom>
            <a:avLst/>
            <a:gdLst>
              <a:gd name="connsiteX0" fmla="*/ 9454927 w 10330355"/>
              <a:gd name="connsiteY0" fmla="*/ 0 h 6858000"/>
              <a:gd name="connsiteX1" fmla="*/ 0 w 10330355"/>
              <a:gd name="connsiteY1" fmla="*/ 0 h 6858000"/>
              <a:gd name="connsiteX2" fmla="*/ 0 w 10330355"/>
              <a:gd name="connsiteY2" fmla="*/ 6858000 h 6858000"/>
              <a:gd name="connsiteX3" fmla="*/ 8375331 w 10330355"/>
              <a:gd name="connsiteY3" fmla="*/ 6858000 h 6858000"/>
              <a:gd name="connsiteX4" fmla="*/ 10330349 w 10330355"/>
              <a:gd name="connsiteY4" fmla="*/ 2852103 h 6858000"/>
              <a:gd name="connsiteX5" fmla="*/ 9454927 w 1033035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0355" h="6858000">
                <a:moveTo>
                  <a:pt x="9454927" y="0"/>
                </a:moveTo>
                <a:lnTo>
                  <a:pt x="0" y="0"/>
                </a:lnTo>
                <a:lnTo>
                  <a:pt x="0" y="6858000"/>
                </a:lnTo>
                <a:lnTo>
                  <a:pt x="8375331" y="6858000"/>
                </a:lnTo>
                <a:cubicBezTo>
                  <a:pt x="9565267" y="5928170"/>
                  <a:pt x="10330349" y="4479544"/>
                  <a:pt x="10330349" y="2852103"/>
                </a:cubicBezTo>
                <a:cubicBezTo>
                  <a:pt x="10331974" y="1834976"/>
                  <a:pt x="10026884" y="841000"/>
                  <a:pt x="9454927" y="0"/>
                </a:cubicBezTo>
                <a:close/>
              </a:path>
            </a:pathLst>
          </a:custGeom>
          <a:solidFill>
            <a:srgbClr val="33006F"/>
          </a:solidFill>
          <a:ln w="6346" cap="flat">
            <a:noFill/>
            <a:prstDash val="solid"/>
            <a:miter/>
          </a:ln>
        </p:spPr>
        <p:txBody>
          <a:bodyPr rtlCol="0" anchor="ctr"/>
          <a:lstStyle/>
          <a:p>
            <a:endParaRPr lang="en-US"/>
          </a:p>
        </p:txBody>
      </p:sp>
      <p:sp>
        <p:nvSpPr>
          <p:cNvPr id="9" name="Oval 8">
            <a:extLst>
              <a:ext uri="{FF2B5EF4-FFF2-40B4-BE49-F238E27FC236}">
                <a16:creationId xmlns:a16="http://schemas.microsoft.com/office/drawing/2014/main" id="{56E1996D-D9DE-B24B-8DF0-704EB97920BC}"/>
              </a:ext>
            </a:extLst>
          </p:cNvPr>
          <p:cNvSpPr/>
          <p:nvPr/>
        </p:nvSpPr>
        <p:spPr>
          <a:xfrm>
            <a:off x="9097356" y="-1422922"/>
            <a:ext cx="4065043" cy="4065043"/>
          </a:xfrm>
          <a:prstGeom prst="ellipse">
            <a:avLst/>
          </a:prstGeom>
          <a:noFill/>
          <a:ln w="3714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F89AFF0-3758-2D41-BFCC-ABE358764B24}"/>
              </a:ext>
            </a:extLst>
          </p:cNvPr>
          <p:cNvSpPr>
            <a:spLocks noGrp="1"/>
          </p:cNvSpPr>
          <p:nvPr>
            <p:ph type="dt" sz="half" idx="10"/>
          </p:nvPr>
        </p:nvSpPr>
        <p:spPr/>
        <p:txBody>
          <a:bodyPr/>
          <a:lstStyle/>
          <a:p>
            <a:fld id="{6A5D3F49-0FE6-439A-B68D-59ABAC3B2962}" type="datetime1">
              <a:rPr lang="en-US" smtClean="0"/>
              <a:t>1/30/2026</a:t>
            </a:fld>
            <a:endParaRPr lang="en-US"/>
          </a:p>
        </p:txBody>
      </p:sp>
      <p:sp>
        <p:nvSpPr>
          <p:cNvPr id="5" name="Footer Placeholder 4">
            <a:extLst>
              <a:ext uri="{FF2B5EF4-FFF2-40B4-BE49-F238E27FC236}">
                <a16:creationId xmlns:a16="http://schemas.microsoft.com/office/drawing/2014/main" id="{0AAAB368-6195-AF4F-AD48-222DC8FF8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F8C0B-E857-774F-AF67-1C5D838C5111}"/>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0" name="Graphic 9">
            <a:extLst>
              <a:ext uri="{FF2B5EF4-FFF2-40B4-BE49-F238E27FC236}">
                <a16:creationId xmlns:a16="http://schemas.microsoft.com/office/drawing/2014/main" id="{86FA5AE4-6F1F-9042-86E1-99428F110D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
        <p:nvSpPr>
          <p:cNvPr id="8" name="Oval 7">
            <a:extLst>
              <a:ext uri="{FF2B5EF4-FFF2-40B4-BE49-F238E27FC236}">
                <a16:creationId xmlns:a16="http://schemas.microsoft.com/office/drawing/2014/main" id="{9FBC72D3-666B-A844-991A-238FC46FA127}"/>
              </a:ext>
            </a:extLst>
          </p:cNvPr>
          <p:cNvSpPr/>
          <p:nvPr/>
        </p:nvSpPr>
        <p:spPr>
          <a:xfrm>
            <a:off x="9531310" y="1383468"/>
            <a:ext cx="2140070" cy="21400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94314FC-46CF-E145-8D33-B11F7D37CBA0}"/>
              </a:ext>
            </a:extLst>
          </p:cNvPr>
          <p:cNvSpPr>
            <a:spLocks noGrp="1"/>
          </p:cNvSpPr>
          <p:nvPr>
            <p:ph type="title"/>
          </p:nvPr>
        </p:nvSpPr>
        <p:spPr>
          <a:xfrm>
            <a:off x="609600" y="609600"/>
            <a:ext cx="9178776" cy="3043237"/>
          </a:xfrm>
        </p:spPr>
        <p:txBody>
          <a:bodyPr anchor="b" anchorCtr="0"/>
          <a:lstStyle>
            <a:lvl1pPr>
              <a:defRPr sz="6000"/>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3B99652-55A3-2F45-84B1-3C267B1FA8F5}"/>
              </a:ext>
            </a:extLst>
          </p:cNvPr>
          <p:cNvSpPr>
            <a:spLocks noGrp="1"/>
          </p:cNvSpPr>
          <p:nvPr>
            <p:ph type="body" idx="1"/>
          </p:nvPr>
        </p:nvSpPr>
        <p:spPr>
          <a:xfrm>
            <a:off x="609601" y="3834688"/>
            <a:ext cx="917877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4752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Header v3">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F24928A5-F816-2348-8D49-5809673A8A0E}"/>
              </a:ext>
            </a:extLst>
          </p:cNvPr>
          <p:cNvSpPr/>
          <p:nvPr/>
        </p:nvSpPr>
        <p:spPr>
          <a:xfrm>
            <a:off x="0" y="0"/>
            <a:ext cx="10330355" cy="6858000"/>
          </a:xfrm>
          <a:custGeom>
            <a:avLst/>
            <a:gdLst>
              <a:gd name="connsiteX0" fmla="*/ 9454927 w 10330355"/>
              <a:gd name="connsiteY0" fmla="*/ 0 h 6858000"/>
              <a:gd name="connsiteX1" fmla="*/ 0 w 10330355"/>
              <a:gd name="connsiteY1" fmla="*/ 0 h 6858000"/>
              <a:gd name="connsiteX2" fmla="*/ 0 w 10330355"/>
              <a:gd name="connsiteY2" fmla="*/ 6858000 h 6858000"/>
              <a:gd name="connsiteX3" fmla="*/ 8375331 w 10330355"/>
              <a:gd name="connsiteY3" fmla="*/ 6858000 h 6858000"/>
              <a:gd name="connsiteX4" fmla="*/ 10330349 w 10330355"/>
              <a:gd name="connsiteY4" fmla="*/ 2852103 h 6858000"/>
              <a:gd name="connsiteX5" fmla="*/ 9454927 w 1033035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0355" h="6858000">
                <a:moveTo>
                  <a:pt x="9454927" y="0"/>
                </a:moveTo>
                <a:lnTo>
                  <a:pt x="0" y="0"/>
                </a:lnTo>
                <a:lnTo>
                  <a:pt x="0" y="6858000"/>
                </a:lnTo>
                <a:lnTo>
                  <a:pt x="8375331" y="6858000"/>
                </a:lnTo>
                <a:cubicBezTo>
                  <a:pt x="9565267" y="5928170"/>
                  <a:pt x="10330349" y="4479544"/>
                  <a:pt x="10330349" y="2852103"/>
                </a:cubicBezTo>
                <a:cubicBezTo>
                  <a:pt x="10331974" y="1834976"/>
                  <a:pt x="10026884" y="841000"/>
                  <a:pt x="9454927" y="0"/>
                </a:cubicBezTo>
                <a:close/>
              </a:path>
            </a:pathLst>
          </a:custGeom>
          <a:solidFill>
            <a:srgbClr val="33006F"/>
          </a:solidFill>
          <a:ln w="6346"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0F89AFF0-3758-2D41-BFCC-ABE358764B24}"/>
              </a:ext>
            </a:extLst>
          </p:cNvPr>
          <p:cNvSpPr>
            <a:spLocks noGrp="1"/>
          </p:cNvSpPr>
          <p:nvPr>
            <p:ph type="dt" sz="half" idx="10"/>
          </p:nvPr>
        </p:nvSpPr>
        <p:spPr/>
        <p:txBody>
          <a:bodyPr/>
          <a:lstStyle/>
          <a:p>
            <a:fld id="{90E85C67-1588-4CCB-92C9-C77F70FCFFDD}" type="datetime1">
              <a:rPr lang="en-US" smtClean="0"/>
              <a:t>1/30/2026</a:t>
            </a:fld>
            <a:endParaRPr lang="en-US"/>
          </a:p>
        </p:txBody>
      </p:sp>
      <p:sp>
        <p:nvSpPr>
          <p:cNvPr id="5" name="Footer Placeholder 4">
            <a:extLst>
              <a:ext uri="{FF2B5EF4-FFF2-40B4-BE49-F238E27FC236}">
                <a16:creationId xmlns:a16="http://schemas.microsoft.com/office/drawing/2014/main" id="{0AAAB368-6195-AF4F-AD48-222DC8FF8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F8C0B-E857-774F-AF67-1C5D838C5111}"/>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0" name="Graphic 9">
            <a:extLst>
              <a:ext uri="{FF2B5EF4-FFF2-40B4-BE49-F238E27FC236}">
                <a16:creationId xmlns:a16="http://schemas.microsoft.com/office/drawing/2014/main" id="{86FA5AE4-6F1F-9042-86E1-99428F110D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
        <p:nvSpPr>
          <p:cNvPr id="8" name="Oval 7">
            <a:extLst>
              <a:ext uri="{FF2B5EF4-FFF2-40B4-BE49-F238E27FC236}">
                <a16:creationId xmlns:a16="http://schemas.microsoft.com/office/drawing/2014/main" id="{9FBC72D3-666B-A844-991A-238FC46FA127}"/>
              </a:ext>
            </a:extLst>
          </p:cNvPr>
          <p:cNvSpPr/>
          <p:nvPr/>
        </p:nvSpPr>
        <p:spPr>
          <a:xfrm>
            <a:off x="8449289" y="-1072664"/>
            <a:ext cx="3387013" cy="3387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E1996D-D9DE-B24B-8DF0-704EB97920BC}"/>
              </a:ext>
            </a:extLst>
          </p:cNvPr>
          <p:cNvSpPr/>
          <p:nvPr/>
        </p:nvSpPr>
        <p:spPr>
          <a:xfrm>
            <a:off x="9630136" y="1668105"/>
            <a:ext cx="1718907" cy="1718907"/>
          </a:xfrm>
          <a:prstGeom prst="ellipse">
            <a:avLst/>
          </a:prstGeom>
          <a:noFill/>
          <a:ln w="304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639F862D-783E-C941-9FB3-FC62FFC5A572}"/>
              </a:ext>
            </a:extLst>
          </p:cNvPr>
          <p:cNvSpPr>
            <a:spLocks noGrp="1"/>
          </p:cNvSpPr>
          <p:nvPr>
            <p:ph type="title"/>
          </p:nvPr>
        </p:nvSpPr>
        <p:spPr>
          <a:xfrm>
            <a:off x="609600" y="609600"/>
            <a:ext cx="9178776" cy="3043237"/>
          </a:xfrm>
        </p:spPr>
        <p:txBody>
          <a:bodyPr anchor="b" anchorCtr="0"/>
          <a:lstStyle>
            <a:lvl1pPr>
              <a:defRPr sz="6000"/>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A6B38C09-71FD-5145-A02B-59069B1B318F}"/>
              </a:ext>
            </a:extLst>
          </p:cNvPr>
          <p:cNvSpPr>
            <a:spLocks noGrp="1"/>
          </p:cNvSpPr>
          <p:nvPr>
            <p:ph type="body" idx="1"/>
          </p:nvPr>
        </p:nvSpPr>
        <p:spPr>
          <a:xfrm>
            <a:off x="609601" y="3834688"/>
            <a:ext cx="917877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91599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F6271C-158A-11AD-9D52-29C7C85CF3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030" t="62331" r="14167" b="2"/>
          <a:stretch/>
        </p:blipFill>
        <p:spPr>
          <a:xfrm>
            <a:off x="-25400" y="0"/>
            <a:ext cx="12192000" cy="2039731"/>
          </a:xfrm>
          <a:prstGeom prst="rect">
            <a:avLst/>
          </a:prstGeom>
        </p:spPr>
      </p:pic>
      <p:sp>
        <p:nvSpPr>
          <p:cNvPr id="9" name="Oval 8">
            <a:extLst>
              <a:ext uri="{FF2B5EF4-FFF2-40B4-BE49-F238E27FC236}">
                <a16:creationId xmlns:a16="http://schemas.microsoft.com/office/drawing/2014/main" id="{7C1C400F-FB7F-BC4B-A6FA-0200544931B9}"/>
              </a:ext>
            </a:extLst>
          </p:cNvPr>
          <p:cNvSpPr/>
          <p:nvPr/>
        </p:nvSpPr>
        <p:spPr>
          <a:xfrm>
            <a:off x="10756079" y="5523370"/>
            <a:ext cx="2380333" cy="2380333"/>
          </a:xfrm>
          <a:prstGeom prst="ellipse">
            <a:avLst/>
          </a:prstGeom>
          <a:noFill/>
          <a:ln w="285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D2D44C-28CB-0C4F-94D9-CA75770DF2A8}"/>
              </a:ext>
            </a:extLst>
          </p:cNvPr>
          <p:cNvSpPr/>
          <p:nvPr/>
        </p:nvSpPr>
        <p:spPr>
          <a:xfrm>
            <a:off x="11653833" y="4801010"/>
            <a:ext cx="1536160" cy="1536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30841-A8C7-4746-8978-88904F8A6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DE00E-B8DC-1B42-A1A9-92FAC1C7EE42}"/>
              </a:ext>
            </a:extLst>
          </p:cNvPr>
          <p:cNvSpPr>
            <a:spLocks noGrp="1"/>
          </p:cNvSpPr>
          <p:nvPr>
            <p:ph sz="half" idx="1"/>
          </p:nvPr>
        </p:nvSpPr>
        <p:spPr>
          <a:xfrm>
            <a:off x="609600" y="2114867"/>
            <a:ext cx="5410200" cy="4133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DC713C0-466B-244E-BB66-97E9EF925C75}"/>
              </a:ext>
            </a:extLst>
          </p:cNvPr>
          <p:cNvSpPr>
            <a:spLocks noGrp="1"/>
          </p:cNvSpPr>
          <p:nvPr>
            <p:ph sz="half" idx="2"/>
          </p:nvPr>
        </p:nvSpPr>
        <p:spPr>
          <a:xfrm>
            <a:off x="6392223" y="2114867"/>
            <a:ext cx="5181600" cy="41335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8B1B1C6-C359-A241-9500-C1AE46743088}"/>
              </a:ext>
            </a:extLst>
          </p:cNvPr>
          <p:cNvSpPr>
            <a:spLocks noGrp="1"/>
          </p:cNvSpPr>
          <p:nvPr>
            <p:ph type="dt" sz="half" idx="10"/>
          </p:nvPr>
        </p:nvSpPr>
        <p:spPr/>
        <p:txBody>
          <a:bodyPr/>
          <a:lstStyle/>
          <a:p>
            <a:fld id="{36390687-179B-406F-A00E-51D037C982BE}" type="datetime1">
              <a:rPr lang="en-US" smtClean="0"/>
              <a:t>1/30/2026</a:t>
            </a:fld>
            <a:endParaRPr lang="en-US"/>
          </a:p>
        </p:txBody>
      </p:sp>
      <p:sp>
        <p:nvSpPr>
          <p:cNvPr id="6" name="Footer Placeholder 5">
            <a:extLst>
              <a:ext uri="{FF2B5EF4-FFF2-40B4-BE49-F238E27FC236}">
                <a16:creationId xmlns:a16="http://schemas.microsoft.com/office/drawing/2014/main" id="{7BE89DC5-FD6E-DE44-B733-B1988EACD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55A85-932D-7246-BA08-4A724236B04B}"/>
              </a:ext>
            </a:extLst>
          </p:cNvPr>
          <p:cNvSpPr>
            <a:spLocks noGrp="1"/>
          </p:cNvSpPr>
          <p:nvPr>
            <p:ph type="sldNum" sz="quarter" idx="12"/>
          </p:nvPr>
        </p:nvSpPr>
        <p:spPr/>
        <p:txBody>
          <a:bodyPr/>
          <a:lstStyle/>
          <a:p>
            <a:fld id="{8DD06D5B-DE50-7444-9968-2D10C80DD1C5}" type="slidenum">
              <a:rPr lang="en-US" smtClean="0"/>
              <a:t>‹#›</a:t>
            </a:fld>
            <a:endParaRPr lang="en-US"/>
          </a:p>
        </p:txBody>
      </p:sp>
    </p:spTree>
    <p:extLst>
      <p:ext uri="{BB962C8B-B14F-4D97-AF65-F5344CB8AC3E}">
        <p14:creationId xmlns:p14="http://schemas.microsoft.com/office/powerpoint/2010/main" val="2598681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2" name="Graphic 10">
            <a:extLst>
              <a:ext uri="{FF2B5EF4-FFF2-40B4-BE49-F238E27FC236}">
                <a16:creationId xmlns:a16="http://schemas.microsoft.com/office/drawing/2014/main" id="{E3050455-E902-9D0A-C986-2E97944D3089}"/>
              </a:ext>
            </a:extLst>
          </p:cNvPr>
          <p:cNvSpPr/>
          <p:nvPr userDrawn="1"/>
        </p:nvSpPr>
        <p:spPr>
          <a:xfrm>
            <a:off x="-25400" y="0"/>
            <a:ext cx="14892564" cy="2302329"/>
          </a:xfrm>
          <a:custGeom>
            <a:avLst/>
            <a:gdLst>
              <a:gd name="connsiteX0" fmla="*/ 15872119 w 15872177"/>
              <a:gd name="connsiteY0" fmla="*/ 0 h 5413949"/>
              <a:gd name="connsiteX1" fmla="*/ 0 w 15872177"/>
              <a:gd name="connsiteY1" fmla="*/ 0 h 5413949"/>
              <a:gd name="connsiteX2" fmla="*/ 0 w 15872177"/>
              <a:gd name="connsiteY2" fmla="*/ 4089901 h 5413949"/>
              <a:gd name="connsiteX3" fmla="*/ 5595110 w 15872177"/>
              <a:gd name="connsiteY3" fmla="*/ 5413950 h 5413949"/>
              <a:gd name="connsiteX4" fmla="*/ 15872177 w 15872177"/>
              <a:gd name="connsiteY4" fmla="*/ 0 h 541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2177" h="5413949">
                <a:moveTo>
                  <a:pt x="15872119" y="0"/>
                </a:moveTo>
                <a:lnTo>
                  <a:pt x="0" y="0"/>
                </a:lnTo>
                <a:lnTo>
                  <a:pt x="0" y="4089901"/>
                </a:lnTo>
                <a:cubicBezTo>
                  <a:pt x="1682348" y="4936963"/>
                  <a:pt x="3583041" y="5413950"/>
                  <a:pt x="5595110" y="5413950"/>
                </a:cubicBezTo>
                <a:cubicBezTo>
                  <a:pt x="9861306" y="5413950"/>
                  <a:pt x="13626631" y="3269625"/>
                  <a:pt x="15872177" y="0"/>
                </a:cubicBezTo>
                <a:close/>
              </a:path>
            </a:pathLst>
          </a:custGeom>
          <a:solidFill>
            <a:srgbClr val="33006F"/>
          </a:solidFill>
          <a:ln w="0" cap="flat">
            <a:noFill/>
            <a:prstDash val="solid"/>
            <a:miter/>
          </a:ln>
        </p:spPr>
        <p:txBody>
          <a:bodyPr rtlCol="0" anchor="ctr"/>
          <a:lstStyle/>
          <a:p>
            <a:endParaRPr lang="en-US"/>
          </a:p>
        </p:txBody>
      </p:sp>
      <p:sp>
        <p:nvSpPr>
          <p:cNvPr id="9" name="Oval 8">
            <a:extLst>
              <a:ext uri="{FF2B5EF4-FFF2-40B4-BE49-F238E27FC236}">
                <a16:creationId xmlns:a16="http://schemas.microsoft.com/office/drawing/2014/main" id="{7C1C400F-FB7F-BC4B-A6FA-0200544931B9}"/>
              </a:ext>
            </a:extLst>
          </p:cNvPr>
          <p:cNvSpPr/>
          <p:nvPr/>
        </p:nvSpPr>
        <p:spPr>
          <a:xfrm>
            <a:off x="10756079" y="5523370"/>
            <a:ext cx="2380333" cy="2380333"/>
          </a:xfrm>
          <a:prstGeom prst="ellipse">
            <a:avLst/>
          </a:prstGeom>
          <a:noFill/>
          <a:ln w="285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6D2D44C-28CB-0C4F-94D9-CA75770DF2A8}"/>
              </a:ext>
            </a:extLst>
          </p:cNvPr>
          <p:cNvSpPr/>
          <p:nvPr/>
        </p:nvSpPr>
        <p:spPr>
          <a:xfrm>
            <a:off x="11653833" y="4801010"/>
            <a:ext cx="1536160" cy="1536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530841-A8C7-4746-8978-88904F8A6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DE00E-B8DC-1B42-A1A9-92FAC1C7EE42}"/>
              </a:ext>
            </a:extLst>
          </p:cNvPr>
          <p:cNvSpPr>
            <a:spLocks noGrp="1"/>
          </p:cNvSpPr>
          <p:nvPr>
            <p:ph sz="half" idx="1"/>
          </p:nvPr>
        </p:nvSpPr>
        <p:spPr>
          <a:xfrm>
            <a:off x="609600" y="2545079"/>
            <a:ext cx="5410200" cy="37033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C713C0-466B-244E-BB66-97E9EF925C75}"/>
              </a:ext>
            </a:extLst>
          </p:cNvPr>
          <p:cNvSpPr>
            <a:spLocks noGrp="1"/>
          </p:cNvSpPr>
          <p:nvPr>
            <p:ph sz="half" idx="2"/>
          </p:nvPr>
        </p:nvSpPr>
        <p:spPr>
          <a:xfrm>
            <a:off x="6392223" y="2545079"/>
            <a:ext cx="5181600" cy="37033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8B1B1C6-C359-A241-9500-C1AE46743088}"/>
              </a:ext>
            </a:extLst>
          </p:cNvPr>
          <p:cNvSpPr>
            <a:spLocks noGrp="1"/>
          </p:cNvSpPr>
          <p:nvPr>
            <p:ph type="dt" sz="half" idx="10"/>
          </p:nvPr>
        </p:nvSpPr>
        <p:spPr/>
        <p:txBody>
          <a:bodyPr/>
          <a:lstStyle/>
          <a:p>
            <a:fld id="{E163C387-0831-42C7-9D9A-582ABF12F540}" type="datetime1">
              <a:rPr lang="en-US" smtClean="0"/>
              <a:t>1/30/2026</a:t>
            </a:fld>
            <a:endParaRPr lang="en-US"/>
          </a:p>
        </p:txBody>
      </p:sp>
      <p:sp>
        <p:nvSpPr>
          <p:cNvPr id="6" name="Footer Placeholder 5">
            <a:extLst>
              <a:ext uri="{FF2B5EF4-FFF2-40B4-BE49-F238E27FC236}">
                <a16:creationId xmlns:a16="http://schemas.microsoft.com/office/drawing/2014/main" id="{7BE89DC5-FD6E-DE44-B733-B1988EACD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55A85-932D-7246-BA08-4A724236B04B}"/>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8" name="Graphic 7">
            <a:extLst>
              <a:ext uri="{FF2B5EF4-FFF2-40B4-BE49-F238E27FC236}">
                <a16:creationId xmlns:a16="http://schemas.microsoft.com/office/drawing/2014/main" id="{525DB1B3-7573-CA86-C99A-A72C822FCDD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7" y="572065"/>
            <a:ext cx="1923262" cy="956333"/>
          </a:xfrm>
          <a:prstGeom prst="rect">
            <a:avLst/>
          </a:prstGeom>
        </p:spPr>
      </p:pic>
    </p:spTree>
    <p:extLst>
      <p:ext uri="{BB962C8B-B14F-4D97-AF65-F5344CB8AC3E}">
        <p14:creationId xmlns:p14="http://schemas.microsoft.com/office/powerpoint/2010/main" val="32671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8D5C0C8-90CA-0B40-BA56-48A827BCDA25}"/>
              </a:ext>
            </a:extLst>
          </p:cNvPr>
          <p:cNvSpPr/>
          <p:nvPr/>
        </p:nvSpPr>
        <p:spPr>
          <a:xfrm>
            <a:off x="9630136" y="4939516"/>
            <a:ext cx="3387013" cy="3387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5E774EA-4457-4542-ACD8-E74482038D21}"/>
              </a:ext>
            </a:extLst>
          </p:cNvPr>
          <p:cNvSpPr/>
          <p:nvPr/>
        </p:nvSpPr>
        <p:spPr>
          <a:xfrm>
            <a:off x="10897571" y="4080062"/>
            <a:ext cx="1718907" cy="1718907"/>
          </a:xfrm>
          <a:prstGeom prst="ellipse">
            <a:avLst/>
          </a:prstGeom>
          <a:noFill/>
          <a:ln w="304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E11732-C15E-1D44-8617-47C7DFFF3277}"/>
              </a:ext>
            </a:extLst>
          </p:cNvPr>
          <p:cNvSpPr>
            <a:spLocks noGrp="1"/>
          </p:cNvSpPr>
          <p:nvPr>
            <p:ph type="title"/>
          </p:nvPr>
        </p:nvSpPr>
        <p:spPr>
          <a:xfrm>
            <a:off x="609600" y="609600"/>
            <a:ext cx="10515600" cy="120364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63A12B-09CD-444C-9F4A-D2D1B0795DF8}"/>
              </a:ext>
            </a:extLst>
          </p:cNvPr>
          <p:cNvSpPr>
            <a:spLocks noGrp="1"/>
          </p:cNvSpPr>
          <p:nvPr>
            <p:ph type="body" idx="1"/>
          </p:nvPr>
        </p:nvSpPr>
        <p:spPr>
          <a:xfrm>
            <a:off x="609600" y="1921193"/>
            <a:ext cx="5387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D5AFD-BCA8-6042-9BA6-F3AAA7016797}"/>
              </a:ext>
            </a:extLst>
          </p:cNvPr>
          <p:cNvSpPr>
            <a:spLocks noGrp="1"/>
          </p:cNvSpPr>
          <p:nvPr>
            <p:ph sz="half" idx="2"/>
          </p:nvPr>
        </p:nvSpPr>
        <p:spPr>
          <a:xfrm>
            <a:off x="609600" y="2745105"/>
            <a:ext cx="5387975" cy="3503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4F11B7F-83E8-3944-81EA-81EB2BE1EFA3}"/>
              </a:ext>
            </a:extLst>
          </p:cNvPr>
          <p:cNvSpPr>
            <a:spLocks noGrp="1"/>
          </p:cNvSpPr>
          <p:nvPr>
            <p:ph type="body" sz="quarter" idx="3"/>
          </p:nvPr>
        </p:nvSpPr>
        <p:spPr>
          <a:xfrm>
            <a:off x="6172200" y="1921193"/>
            <a:ext cx="5410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4A179D-2A9D-A143-AC5A-F7372866E4E8}"/>
              </a:ext>
            </a:extLst>
          </p:cNvPr>
          <p:cNvSpPr>
            <a:spLocks noGrp="1"/>
          </p:cNvSpPr>
          <p:nvPr>
            <p:ph sz="quarter" idx="4"/>
          </p:nvPr>
        </p:nvSpPr>
        <p:spPr>
          <a:xfrm>
            <a:off x="6172200" y="2745105"/>
            <a:ext cx="5410200" cy="3503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FF4022-84AB-4B40-9B58-8C730E1C3F3B}"/>
              </a:ext>
            </a:extLst>
          </p:cNvPr>
          <p:cNvSpPr>
            <a:spLocks noGrp="1"/>
          </p:cNvSpPr>
          <p:nvPr>
            <p:ph type="dt" sz="half" idx="10"/>
          </p:nvPr>
        </p:nvSpPr>
        <p:spPr/>
        <p:txBody>
          <a:bodyPr/>
          <a:lstStyle/>
          <a:p>
            <a:fld id="{A9300179-2B57-40B5-B854-44E960585E1C}" type="datetime1">
              <a:rPr lang="en-US" smtClean="0"/>
              <a:t>1/30/2026</a:t>
            </a:fld>
            <a:endParaRPr lang="en-US"/>
          </a:p>
        </p:txBody>
      </p:sp>
      <p:sp>
        <p:nvSpPr>
          <p:cNvPr id="8" name="Footer Placeholder 7">
            <a:extLst>
              <a:ext uri="{FF2B5EF4-FFF2-40B4-BE49-F238E27FC236}">
                <a16:creationId xmlns:a16="http://schemas.microsoft.com/office/drawing/2014/main" id="{18655F54-F7AE-E64B-9B2B-1084E49A05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C6E1C1-95AA-814B-A964-9ACE997AE7F7}"/>
              </a:ext>
            </a:extLst>
          </p:cNvPr>
          <p:cNvSpPr>
            <a:spLocks noGrp="1"/>
          </p:cNvSpPr>
          <p:nvPr>
            <p:ph type="sldNum" sz="quarter" idx="12"/>
          </p:nvPr>
        </p:nvSpPr>
        <p:spPr/>
        <p:txBody>
          <a:bodyPr/>
          <a:lstStyle>
            <a:lvl1pPr>
              <a:defRPr>
                <a:solidFill>
                  <a:schemeClr val="bg1"/>
                </a:solidFill>
              </a:defRPr>
            </a:lvl1pPr>
          </a:lstStyle>
          <a:p>
            <a:fld id="{8DD06D5B-DE50-7444-9968-2D10C80DD1C5}" type="slidenum">
              <a:rPr lang="en-US" smtClean="0"/>
              <a:pPr/>
              <a:t>‹#›</a:t>
            </a:fld>
            <a:endParaRPr lang="en-US" dirty="0"/>
          </a:p>
        </p:txBody>
      </p:sp>
    </p:spTree>
    <p:extLst>
      <p:ext uri="{BB962C8B-B14F-4D97-AF65-F5344CB8AC3E}">
        <p14:creationId xmlns:p14="http://schemas.microsoft.com/office/powerpoint/2010/main" val="483946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90F3-852B-C140-896C-C9B34392CE95}"/>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F8914B0-4AC7-2D47-8AC0-97E4833CF932}"/>
              </a:ext>
            </a:extLst>
          </p:cNvPr>
          <p:cNvSpPr>
            <a:spLocks noGrp="1"/>
          </p:cNvSpPr>
          <p:nvPr>
            <p:ph type="dt" sz="half" idx="10"/>
          </p:nvPr>
        </p:nvSpPr>
        <p:spPr/>
        <p:txBody>
          <a:bodyPr/>
          <a:lstStyle/>
          <a:p>
            <a:pPr>
              <a:defRPr/>
            </a:pPr>
            <a:fld id="{0A140A31-0622-488F-BC3C-77D18FB0EB06}" type="datetime1">
              <a:rPr lang="en-US" smtClean="0"/>
              <a:t>1/30/2026</a:t>
            </a:fld>
            <a:endParaRPr lang="en-US"/>
          </a:p>
        </p:txBody>
      </p:sp>
      <p:sp>
        <p:nvSpPr>
          <p:cNvPr id="4" name="Footer Placeholder 3">
            <a:extLst>
              <a:ext uri="{FF2B5EF4-FFF2-40B4-BE49-F238E27FC236}">
                <a16:creationId xmlns:a16="http://schemas.microsoft.com/office/drawing/2014/main" id="{851B145B-AC9C-D141-909B-EC8EF9216CD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F532292-F989-F24E-9184-8C9708866B3E}"/>
              </a:ext>
            </a:extLst>
          </p:cNvPr>
          <p:cNvSpPr>
            <a:spLocks noGrp="1"/>
          </p:cNvSpPr>
          <p:nvPr>
            <p:ph type="sldNum" sz="quarter" idx="12"/>
          </p:nvPr>
        </p:nvSpPr>
        <p:spPr/>
        <p:txBody>
          <a:bodyPr/>
          <a:lstStyle/>
          <a:p>
            <a:fld id="{4F2DAF35-16CA-4A9E-B4EA-C7557D361749}" type="slidenum">
              <a:rPr lang="en-US" altLang="en-US" smtClean="0"/>
              <a:pPr/>
              <a:t>‹#›</a:t>
            </a:fld>
            <a:endParaRPr lang="en-US" altLang="en-US"/>
          </a:p>
        </p:txBody>
      </p:sp>
    </p:spTree>
    <p:extLst>
      <p:ext uri="{BB962C8B-B14F-4D97-AF65-F5344CB8AC3E}">
        <p14:creationId xmlns:p14="http://schemas.microsoft.com/office/powerpoint/2010/main" val="4156555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F5978-32BD-3946-8E53-CADA7D7EC60B}"/>
              </a:ext>
            </a:extLst>
          </p:cNvPr>
          <p:cNvSpPr>
            <a:spLocks noGrp="1"/>
          </p:cNvSpPr>
          <p:nvPr>
            <p:ph type="dt" sz="half" idx="10"/>
          </p:nvPr>
        </p:nvSpPr>
        <p:spPr/>
        <p:txBody>
          <a:bodyPr/>
          <a:lstStyle/>
          <a:p>
            <a:fld id="{1377979F-C6CB-4D28-AD0C-289937C4EAC7}" type="datetime1">
              <a:rPr lang="en-US" smtClean="0"/>
              <a:t>1/30/2026</a:t>
            </a:fld>
            <a:endParaRPr lang="en-US"/>
          </a:p>
        </p:txBody>
      </p:sp>
      <p:sp>
        <p:nvSpPr>
          <p:cNvPr id="3" name="Footer Placeholder 2">
            <a:extLst>
              <a:ext uri="{FF2B5EF4-FFF2-40B4-BE49-F238E27FC236}">
                <a16:creationId xmlns:a16="http://schemas.microsoft.com/office/drawing/2014/main" id="{1500D7FA-88D7-D24C-80F4-C62831D5B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F63B6-D1AD-064D-8E20-505660FE63F9}"/>
              </a:ext>
            </a:extLst>
          </p:cNvPr>
          <p:cNvSpPr>
            <a:spLocks noGrp="1"/>
          </p:cNvSpPr>
          <p:nvPr>
            <p:ph type="sldNum" sz="quarter" idx="12"/>
          </p:nvPr>
        </p:nvSpPr>
        <p:spPr/>
        <p:txBody>
          <a:bodyPr/>
          <a:lstStyle/>
          <a:p>
            <a:fld id="{8DD06D5B-DE50-7444-9968-2D10C80DD1C5}" type="slidenum">
              <a:rPr lang="en-US" smtClean="0"/>
              <a:t>‹#›</a:t>
            </a:fld>
            <a:endParaRPr lang="en-US"/>
          </a:p>
        </p:txBody>
      </p:sp>
    </p:spTree>
    <p:extLst>
      <p:ext uri="{BB962C8B-B14F-4D97-AF65-F5344CB8AC3E}">
        <p14:creationId xmlns:p14="http://schemas.microsoft.com/office/powerpoint/2010/main" val="395854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8610722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E2DFF9A5-241C-4646-89D7-64A7D923CF0F}"/>
              </a:ext>
            </a:extLst>
          </p:cNvPr>
          <p:cNvSpPr/>
          <p:nvPr/>
        </p:nvSpPr>
        <p:spPr>
          <a:xfrm>
            <a:off x="0" y="0"/>
            <a:ext cx="4360333" cy="6858000"/>
          </a:xfrm>
          <a:custGeom>
            <a:avLst/>
            <a:gdLst>
              <a:gd name="connsiteX0" fmla="*/ 0 w 4360333"/>
              <a:gd name="connsiteY0" fmla="*/ 6858000 h 6858000"/>
              <a:gd name="connsiteX1" fmla="*/ 2416399 w 4360333"/>
              <a:gd name="connsiteY1" fmla="*/ 6858000 h 6858000"/>
              <a:gd name="connsiteX2" fmla="*/ 4360333 w 4360333"/>
              <a:gd name="connsiteY2" fmla="*/ 3429000 h 6858000"/>
              <a:gd name="connsiteX3" fmla="*/ 2416399 w 4360333"/>
              <a:gd name="connsiteY3" fmla="*/ 0 h 6858000"/>
              <a:gd name="connsiteX4" fmla="*/ 0 w 436033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333" h="6858000">
                <a:moveTo>
                  <a:pt x="0" y="6858000"/>
                </a:moveTo>
                <a:lnTo>
                  <a:pt x="2416399" y="6858000"/>
                </a:lnTo>
                <a:cubicBezTo>
                  <a:pt x="3580805" y="6160262"/>
                  <a:pt x="4360333" y="4885754"/>
                  <a:pt x="4360333" y="3429000"/>
                </a:cubicBezTo>
                <a:cubicBezTo>
                  <a:pt x="4360333" y="1972247"/>
                  <a:pt x="3580805" y="697738"/>
                  <a:pt x="2416399" y="0"/>
                </a:cubicBezTo>
                <a:lnTo>
                  <a:pt x="0" y="0"/>
                </a:lnTo>
                <a:close/>
              </a:path>
            </a:pathLst>
          </a:custGeom>
          <a:solidFill>
            <a:srgbClr val="33006F"/>
          </a:solidFill>
          <a:ln w="633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10AA590-FEB6-A348-9BBB-638A1E0C3EF2}"/>
              </a:ext>
            </a:extLst>
          </p:cNvPr>
          <p:cNvSpPr>
            <a:spLocks noGrp="1"/>
          </p:cNvSpPr>
          <p:nvPr>
            <p:ph type="title"/>
          </p:nvPr>
        </p:nvSpPr>
        <p:spPr>
          <a:xfrm>
            <a:off x="609601" y="609600"/>
            <a:ext cx="3750732" cy="31750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34D1A6-FBA9-D74F-ADAA-BF2D265BC4DC}"/>
              </a:ext>
            </a:extLst>
          </p:cNvPr>
          <p:cNvSpPr>
            <a:spLocks noGrp="1"/>
          </p:cNvSpPr>
          <p:nvPr>
            <p:ph idx="1"/>
          </p:nvPr>
        </p:nvSpPr>
        <p:spPr>
          <a:xfrm>
            <a:off x="4969933" y="609600"/>
            <a:ext cx="6612466" cy="5638799"/>
          </a:xfrm>
        </p:spPr>
        <p:txBody>
          <a:bodyPr anchor="ctr" anchorCtr="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B40B3DD-B867-9B45-A96F-B8F0BA31A0F7}"/>
              </a:ext>
            </a:extLst>
          </p:cNvPr>
          <p:cNvSpPr>
            <a:spLocks noGrp="1"/>
          </p:cNvSpPr>
          <p:nvPr>
            <p:ph type="body" sz="half" idx="2"/>
          </p:nvPr>
        </p:nvSpPr>
        <p:spPr>
          <a:xfrm>
            <a:off x="609600" y="3921125"/>
            <a:ext cx="3309302" cy="81089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471B6-9998-4342-A51F-723E78824016}"/>
              </a:ext>
            </a:extLst>
          </p:cNvPr>
          <p:cNvSpPr>
            <a:spLocks noGrp="1"/>
          </p:cNvSpPr>
          <p:nvPr>
            <p:ph type="dt" sz="half" idx="10"/>
          </p:nvPr>
        </p:nvSpPr>
        <p:spPr/>
        <p:txBody>
          <a:bodyPr/>
          <a:lstStyle>
            <a:lvl1pPr>
              <a:defRPr>
                <a:solidFill>
                  <a:schemeClr val="bg1"/>
                </a:solidFill>
              </a:defRPr>
            </a:lvl1pPr>
          </a:lstStyle>
          <a:p>
            <a:fld id="{5D3149F1-D8FD-430E-BA94-77D3F1C69B2D}" type="datetime1">
              <a:rPr lang="en-US" smtClean="0"/>
              <a:t>1/30/2026</a:t>
            </a:fld>
            <a:endParaRPr lang="en-US" dirty="0"/>
          </a:p>
        </p:txBody>
      </p:sp>
      <p:sp>
        <p:nvSpPr>
          <p:cNvPr id="6" name="Footer Placeholder 5">
            <a:extLst>
              <a:ext uri="{FF2B5EF4-FFF2-40B4-BE49-F238E27FC236}">
                <a16:creationId xmlns:a16="http://schemas.microsoft.com/office/drawing/2014/main" id="{9BBA780A-62F2-2440-B93E-618926F6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C3E1A-4B7B-1B4E-95AE-3762E191B9B4}"/>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6" name="Graphic 15">
            <a:extLst>
              <a:ext uri="{FF2B5EF4-FFF2-40B4-BE49-F238E27FC236}">
                <a16:creationId xmlns:a16="http://schemas.microsoft.com/office/drawing/2014/main" id="{0278DAD7-C641-CE45-A5EF-E4FF0EA6082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09600" y="5261572"/>
            <a:ext cx="1908556" cy="949020"/>
          </a:xfrm>
          <a:prstGeom prst="rect">
            <a:avLst/>
          </a:prstGeom>
        </p:spPr>
      </p:pic>
    </p:spTree>
    <p:extLst>
      <p:ext uri="{BB962C8B-B14F-4D97-AF65-F5344CB8AC3E}">
        <p14:creationId xmlns:p14="http://schemas.microsoft.com/office/powerpoint/2010/main" val="61530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Picture with Header-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07344C-FFE1-964F-8096-52166DD91188}"/>
              </a:ext>
            </a:extLst>
          </p:cNvPr>
          <p:cNvSpPr>
            <a:spLocks noGrp="1"/>
          </p:cNvSpPr>
          <p:nvPr>
            <p:ph type="pic" idx="1"/>
          </p:nvPr>
        </p:nvSpPr>
        <p:spPr>
          <a:xfrm>
            <a:off x="-5205" y="-31114"/>
            <a:ext cx="8520555" cy="6892289"/>
          </a:xfrm>
          <a:custGeom>
            <a:avLst/>
            <a:gdLst>
              <a:gd name="connsiteX0" fmla="*/ 0 w 6172200"/>
              <a:gd name="connsiteY0" fmla="*/ 0 h 4873625"/>
              <a:gd name="connsiteX1" fmla="*/ 6172200 w 6172200"/>
              <a:gd name="connsiteY1" fmla="*/ 0 h 4873625"/>
              <a:gd name="connsiteX2" fmla="*/ 6172200 w 6172200"/>
              <a:gd name="connsiteY2" fmla="*/ 4873625 h 4873625"/>
              <a:gd name="connsiteX3" fmla="*/ 0 w 6172200"/>
              <a:gd name="connsiteY3" fmla="*/ 4873625 h 4873625"/>
              <a:gd name="connsiteX4" fmla="*/ 0 w 6172200"/>
              <a:gd name="connsiteY4" fmla="*/ 0 h 4873625"/>
              <a:gd name="connsiteX0" fmla="*/ 0 w 6751320"/>
              <a:gd name="connsiteY0" fmla="*/ 0 h 4873625"/>
              <a:gd name="connsiteX1" fmla="*/ 6172200 w 6751320"/>
              <a:gd name="connsiteY1" fmla="*/ 0 h 4873625"/>
              <a:gd name="connsiteX2" fmla="*/ 6172200 w 6751320"/>
              <a:gd name="connsiteY2" fmla="*/ 4873625 h 4873625"/>
              <a:gd name="connsiteX3" fmla="*/ 0 w 6751320"/>
              <a:gd name="connsiteY3" fmla="*/ 4873625 h 4873625"/>
              <a:gd name="connsiteX4" fmla="*/ 0 w 6751320"/>
              <a:gd name="connsiteY4" fmla="*/ 0 h 4873625"/>
              <a:gd name="connsiteX0" fmla="*/ 0 w 7002270"/>
              <a:gd name="connsiteY0" fmla="*/ 0 h 4873625"/>
              <a:gd name="connsiteX1" fmla="*/ 6172200 w 7002270"/>
              <a:gd name="connsiteY1" fmla="*/ 0 h 4873625"/>
              <a:gd name="connsiteX2" fmla="*/ 6172200 w 7002270"/>
              <a:gd name="connsiteY2" fmla="*/ 4873625 h 4873625"/>
              <a:gd name="connsiteX3" fmla="*/ 0 w 7002270"/>
              <a:gd name="connsiteY3" fmla="*/ 4873625 h 4873625"/>
              <a:gd name="connsiteX4" fmla="*/ 0 w 7002270"/>
              <a:gd name="connsiteY4" fmla="*/ 0 h 4873625"/>
              <a:gd name="connsiteX0" fmla="*/ 0 w 6979162"/>
              <a:gd name="connsiteY0" fmla="*/ 0 h 4873625"/>
              <a:gd name="connsiteX1" fmla="*/ 6172200 w 6979162"/>
              <a:gd name="connsiteY1" fmla="*/ 0 h 4873625"/>
              <a:gd name="connsiteX2" fmla="*/ 6172200 w 6979162"/>
              <a:gd name="connsiteY2" fmla="*/ 4873625 h 4873625"/>
              <a:gd name="connsiteX3" fmla="*/ 0 w 6979162"/>
              <a:gd name="connsiteY3" fmla="*/ 4873625 h 4873625"/>
              <a:gd name="connsiteX4" fmla="*/ 0 w 6979162"/>
              <a:gd name="connsiteY4" fmla="*/ 0 h 4873625"/>
              <a:gd name="connsiteX0" fmla="*/ 0 w 7006890"/>
              <a:gd name="connsiteY0" fmla="*/ 0 h 4873625"/>
              <a:gd name="connsiteX1" fmla="*/ 6172200 w 7006890"/>
              <a:gd name="connsiteY1" fmla="*/ 0 h 4873625"/>
              <a:gd name="connsiteX2" fmla="*/ 6172200 w 7006890"/>
              <a:gd name="connsiteY2" fmla="*/ 4873625 h 4873625"/>
              <a:gd name="connsiteX3" fmla="*/ 0 w 7006890"/>
              <a:gd name="connsiteY3" fmla="*/ 4873625 h 4873625"/>
              <a:gd name="connsiteX4" fmla="*/ 0 w 7006890"/>
              <a:gd name="connsiteY4" fmla="*/ 0 h 4873625"/>
              <a:gd name="connsiteX0" fmla="*/ 0 w 6740544"/>
              <a:gd name="connsiteY0" fmla="*/ 0 h 4873625"/>
              <a:gd name="connsiteX1" fmla="*/ 6172200 w 6740544"/>
              <a:gd name="connsiteY1" fmla="*/ 0 h 4873625"/>
              <a:gd name="connsiteX2" fmla="*/ 5394960 w 6740544"/>
              <a:gd name="connsiteY2" fmla="*/ 4873625 h 4873625"/>
              <a:gd name="connsiteX3" fmla="*/ 0 w 6740544"/>
              <a:gd name="connsiteY3" fmla="*/ 4873625 h 4873625"/>
              <a:gd name="connsiteX4" fmla="*/ 0 w 6740544"/>
              <a:gd name="connsiteY4" fmla="*/ 0 h 4873625"/>
              <a:gd name="connsiteX0" fmla="*/ 0 w 6765849"/>
              <a:gd name="connsiteY0" fmla="*/ 0 h 4873625"/>
              <a:gd name="connsiteX1" fmla="*/ 6172200 w 6765849"/>
              <a:gd name="connsiteY1" fmla="*/ 0 h 4873625"/>
              <a:gd name="connsiteX2" fmla="*/ 5394960 w 6765849"/>
              <a:gd name="connsiteY2" fmla="*/ 4873625 h 4873625"/>
              <a:gd name="connsiteX3" fmla="*/ 0 w 6765849"/>
              <a:gd name="connsiteY3" fmla="*/ 4873625 h 4873625"/>
              <a:gd name="connsiteX4" fmla="*/ 0 w 6765849"/>
              <a:gd name="connsiteY4" fmla="*/ 0 h 4873625"/>
              <a:gd name="connsiteX0" fmla="*/ 0 w 6680666"/>
              <a:gd name="connsiteY0" fmla="*/ 8123 h 4881748"/>
              <a:gd name="connsiteX1" fmla="*/ 6054064 w 6680666"/>
              <a:gd name="connsiteY1" fmla="*/ 0 h 4881748"/>
              <a:gd name="connsiteX2" fmla="*/ 5394960 w 6680666"/>
              <a:gd name="connsiteY2" fmla="*/ 4881748 h 4881748"/>
              <a:gd name="connsiteX3" fmla="*/ 0 w 6680666"/>
              <a:gd name="connsiteY3" fmla="*/ 4881748 h 4881748"/>
              <a:gd name="connsiteX4" fmla="*/ 0 w 6680666"/>
              <a:gd name="connsiteY4" fmla="*/ 8123 h 4881748"/>
              <a:gd name="connsiteX0" fmla="*/ 0 w 6761172"/>
              <a:gd name="connsiteY0" fmla="*/ 8123 h 4881748"/>
              <a:gd name="connsiteX1" fmla="*/ 6054064 w 6761172"/>
              <a:gd name="connsiteY1" fmla="*/ 0 h 4881748"/>
              <a:gd name="connsiteX2" fmla="*/ 5394960 w 6761172"/>
              <a:gd name="connsiteY2" fmla="*/ 4881748 h 4881748"/>
              <a:gd name="connsiteX3" fmla="*/ 0 w 6761172"/>
              <a:gd name="connsiteY3" fmla="*/ 4881748 h 4881748"/>
              <a:gd name="connsiteX4" fmla="*/ 0 w 6761172"/>
              <a:gd name="connsiteY4" fmla="*/ 8123 h 4881748"/>
              <a:gd name="connsiteX0" fmla="*/ 0 w 6718930"/>
              <a:gd name="connsiteY0" fmla="*/ 8123 h 4897993"/>
              <a:gd name="connsiteX1" fmla="*/ 6054064 w 6718930"/>
              <a:gd name="connsiteY1" fmla="*/ 0 h 4897993"/>
              <a:gd name="connsiteX2" fmla="*/ 5240475 w 6718930"/>
              <a:gd name="connsiteY2" fmla="*/ 4897993 h 4897993"/>
              <a:gd name="connsiteX3" fmla="*/ 0 w 6718930"/>
              <a:gd name="connsiteY3" fmla="*/ 4881748 h 4897993"/>
              <a:gd name="connsiteX4" fmla="*/ 0 w 6718930"/>
              <a:gd name="connsiteY4" fmla="*/ 8123 h 4897993"/>
              <a:gd name="connsiteX0" fmla="*/ 0 w 6774223"/>
              <a:gd name="connsiteY0" fmla="*/ 8123 h 4897993"/>
              <a:gd name="connsiteX1" fmla="*/ 6054064 w 6774223"/>
              <a:gd name="connsiteY1" fmla="*/ 0 h 4897993"/>
              <a:gd name="connsiteX2" fmla="*/ 5240475 w 6774223"/>
              <a:gd name="connsiteY2" fmla="*/ 4897993 h 4897993"/>
              <a:gd name="connsiteX3" fmla="*/ 0 w 6774223"/>
              <a:gd name="connsiteY3" fmla="*/ 4881748 h 4897993"/>
              <a:gd name="connsiteX4" fmla="*/ 0 w 6774223"/>
              <a:gd name="connsiteY4" fmla="*/ 8123 h 4897993"/>
              <a:gd name="connsiteX0" fmla="*/ 0 w 6774223"/>
              <a:gd name="connsiteY0" fmla="*/ 8123 h 4897993"/>
              <a:gd name="connsiteX1" fmla="*/ 6054064 w 6774223"/>
              <a:gd name="connsiteY1" fmla="*/ 0 h 4897993"/>
              <a:gd name="connsiteX2" fmla="*/ 5240475 w 6774223"/>
              <a:gd name="connsiteY2" fmla="*/ 4897993 h 4897993"/>
              <a:gd name="connsiteX3" fmla="*/ 0 w 6774223"/>
              <a:gd name="connsiteY3" fmla="*/ 4897542 h 4897993"/>
              <a:gd name="connsiteX4" fmla="*/ 0 w 6774223"/>
              <a:gd name="connsiteY4" fmla="*/ 8123 h 489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4223" h="4897993">
                <a:moveTo>
                  <a:pt x="0" y="8123"/>
                </a:moveTo>
                <a:lnTo>
                  <a:pt x="6054064" y="0"/>
                </a:lnTo>
                <a:cubicBezTo>
                  <a:pt x="7481682" y="1813745"/>
                  <a:pt x="6562596" y="3951711"/>
                  <a:pt x="5240475" y="4897993"/>
                </a:cubicBezTo>
                <a:lnTo>
                  <a:pt x="0" y="4897542"/>
                </a:lnTo>
                <a:lnTo>
                  <a:pt x="0" y="8123"/>
                </a:lnTo>
                <a:close/>
              </a:path>
            </a:pathLst>
          </a:custGeom>
          <a:solidFill>
            <a:schemeClr val="tx1">
              <a:alpha val="29000"/>
            </a:schemeClr>
          </a:solidFill>
        </p:spPr>
        <p:txBody>
          <a:bodyPr lIns="594360" tIns="548640" rIns="54864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39EFBD2-C8CD-5741-829D-1F89EBC95C9A}"/>
              </a:ext>
            </a:extLst>
          </p:cNvPr>
          <p:cNvSpPr>
            <a:spLocks noGrp="1"/>
          </p:cNvSpPr>
          <p:nvPr>
            <p:ph type="title"/>
          </p:nvPr>
        </p:nvSpPr>
        <p:spPr>
          <a:xfrm>
            <a:off x="8242300" y="609600"/>
            <a:ext cx="3340100" cy="2997200"/>
          </a:xfrm>
        </p:spPr>
        <p:txBody>
          <a:bodyPr anchor="t" anchorCtr="0"/>
          <a:lstStyle>
            <a:lvl1pPr algn="r">
              <a:defRPr sz="4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433B5CE-2E4F-474C-9668-73C7B557A695}"/>
              </a:ext>
            </a:extLst>
          </p:cNvPr>
          <p:cNvSpPr>
            <a:spLocks noGrp="1"/>
          </p:cNvSpPr>
          <p:nvPr>
            <p:ph type="body" sz="half" idx="2"/>
          </p:nvPr>
        </p:nvSpPr>
        <p:spPr>
          <a:xfrm>
            <a:off x="8242300" y="3952658"/>
            <a:ext cx="3340100" cy="974942"/>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AC04084-977F-0145-BABF-51C8A922CB2A}"/>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16" name="Graphic 15">
            <a:extLst>
              <a:ext uri="{FF2B5EF4-FFF2-40B4-BE49-F238E27FC236}">
                <a16:creationId xmlns:a16="http://schemas.microsoft.com/office/drawing/2014/main" id="{A4CD00AA-5F2F-5C43-934B-199C7D99269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
        <p:nvSpPr>
          <p:cNvPr id="17" name="Date Placeholder 4">
            <a:extLst>
              <a:ext uri="{FF2B5EF4-FFF2-40B4-BE49-F238E27FC236}">
                <a16:creationId xmlns:a16="http://schemas.microsoft.com/office/drawing/2014/main" id="{ED539453-F6E8-7E42-929B-65D330B54F3F}"/>
              </a:ext>
            </a:extLst>
          </p:cNvPr>
          <p:cNvSpPr>
            <a:spLocks noGrp="1"/>
          </p:cNvSpPr>
          <p:nvPr>
            <p:ph type="dt" sz="half" idx="10"/>
          </p:nvPr>
        </p:nvSpPr>
        <p:spPr>
          <a:xfrm>
            <a:off x="609600" y="6356350"/>
            <a:ext cx="1358900" cy="365125"/>
          </a:xfrm>
        </p:spPr>
        <p:txBody>
          <a:bodyPr/>
          <a:lstStyle>
            <a:lvl1pPr>
              <a:defRPr>
                <a:solidFill>
                  <a:schemeClr val="bg1"/>
                </a:solidFill>
              </a:defRPr>
            </a:lvl1pPr>
          </a:lstStyle>
          <a:p>
            <a:fld id="{37BD4472-B518-4F74-B494-2E68A8D30E28}" type="datetime1">
              <a:rPr lang="en-US" smtClean="0"/>
              <a:t>1/30/2026</a:t>
            </a:fld>
            <a:endParaRPr lang="en-US" dirty="0"/>
          </a:p>
        </p:txBody>
      </p:sp>
      <p:sp>
        <p:nvSpPr>
          <p:cNvPr id="18" name="Footer Placeholder 5">
            <a:extLst>
              <a:ext uri="{FF2B5EF4-FFF2-40B4-BE49-F238E27FC236}">
                <a16:creationId xmlns:a16="http://schemas.microsoft.com/office/drawing/2014/main" id="{32669313-E297-5A43-9139-6B334BD9D609}"/>
              </a:ext>
            </a:extLst>
          </p:cNvPr>
          <p:cNvSpPr>
            <a:spLocks noGrp="1"/>
          </p:cNvSpPr>
          <p:nvPr>
            <p:ph type="ftr" sz="quarter" idx="11"/>
          </p:nvPr>
        </p:nvSpPr>
        <p:spPr>
          <a:xfrm>
            <a:off x="2717800" y="6356350"/>
            <a:ext cx="4114800"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720169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Grapphics">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3F68EB1-68EA-0740-B347-3D2954FB2E5A}"/>
              </a:ext>
            </a:extLst>
          </p:cNvPr>
          <p:cNvSpPr/>
          <p:nvPr/>
        </p:nvSpPr>
        <p:spPr>
          <a:xfrm>
            <a:off x="8940800" y="3660900"/>
            <a:ext cx="4101749" cy="410174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07344C-FFE1-964F-8096-52166DD91188}"/>
              </a:ext>
            </a:extLst>
          </p:cNvPr>
          <p:cNvSpPr>
            <a:spLocks noGrp="1"/>
          </p:cNvSpPr>
          <p:nvPr>
            <p:ph type="pic" idx="1"/>
          </p:nvPr>
        </p:nvSpPr>
        <p:spPr>
          <a:xfrm>
            <a:off x="-5205" y="-5714"/>
            <a:ext cx="8520555" cy="6892289"/>
          </a:xfrm>
          <a:custGeom>
            <a:avLst/>
            <a:gdLst>
              <a:gd name="connsiteX0" fmla="*/ 0 w 6172200"/>
              <a:gd name="connsiteY0" fmla="*/ 0 h 4873625"/>
              <a:gd name="connsiteX1" fmla="*/ 6172200 w 6172200"/>
              <a:gd name="connsiteY1" fmla="*/ 0 h 4873625"/>
              <a:gd name="connsiteX2" fmla="*/ 6172200 w 6172200"/>
              <a:gd name="connsiteY2" fmla="*/ 4873625 h 4873625"/>
              <a:gd name="connsiteX3" fmla="*/ 0 w 6172200"/>
              <a:gd name="connsiteY3" fmla="*/ 4873625 h 4873625"/>
              <a:gd name="connsiteX4" fmla="*/ 0 w 6172200"/>
              <a:gd name="connsiteY4" fmla="*/ 0 h 4873625"/>
              <a:gd name="connsiteX0" fmla="*/ 0 w 6751320"/>
              <a:gd name="connsiteY0" fmla="*/ 0 h 4873625"/>
              <a:gd name="connsiteX1" fmla="*/ 6172200 w 6751320"/>
              <a:gd name="connsiteY1" fmla="*/ 0 h 4873625"/>
              <a:gd name="connsiteX2" fmla="*/ 6172200 w 6751320"/>
              <a:gd name="connsiteY2" fmla="*/ 4873625 h 4873625"/>
              <a:gd name="connsiteX3" fmla="*/ 0 w 6751320"/>
              <a:gd name="connsiteY3" fmla="*/ 4873625 h 4873625"/>
              <a:gd name="connsiteX4" fmla="*/ 0 w 6751320"/>
              <a:gd name="connsiteY4" fmla="*/ 0 h 4873625"/>
              <a:gd name="connsiteX0" fmla="*/ 0 w 7002270"/>
              <a:gd name="connsiteY0" fmla="*/ 0 h 4873625"/>
              <a:gd name="connsiteX1" fmla="*/ 6172200 w 7002270"/>
              <a:gd name="connsiteY1" fmla="*/ 0 h 4873625"/>
              <a:gd name="connsiteX2" fmla="*/ 6172200 w 7002270"/>
              <a:gd name="connsiteY2" fmla="*/ 4873625 h 4873625"/>
              <a:gd name="connsiteX3" fmla="*/ 0 w 7002270"/>
              <a:gd name="connsiteY3" fmla="*/ 4873625 h 4873625"/>
              <a:gd name="connsiteX4" fmla="*/ 0 w 7002270"/>
              <a:gd name="connsiteY4" fmla="*/ 0 h 4873625"/>
              <a:gd name="connsiteX0" fmla="*/ 0 w 6979162"/>
              <a:gd name="connsiteY0" fmla="*/ 0 h 4873625"/>
              <a:gd name="connsiteX1" fmla="*/ 6172200 w 6979162"/>
              <a:gd name="connsiteY1" fmla="*/ 0 h 4873625"/>
              <a:gd name="connsiteX2" fmla="*/ 6172200 w 6979162"/>
              <a:gd name="connsiteY2" fmla="*/ 4873625 h 4873625"/>
              <a:gd name="connsiteX3" fmla="*/ 0 w 6979162"/>
              <a:gd name="connsiteY3" fmla="*/ 4873625 h 4873625"/>
              <a:gd name="connsiteX4" fmla="*/ 0 w 6979162"/>
              <a:gd name="connsiteY4" fmla="*/ 0 h 4873625"/>
              <a:gd name="connsiteX0" fmla="*/ 0 w 7006890"/>
              <a:gd name="connsiteY0" fmla="*/ 0 h 4873625"/>
              <a:gd name="connsiteX1" fmla="*/ 6172200 w 7006890"/>
              <a:gd name="connsiteY1" fmla="*/ 0 h 4873625"/>
              <a:gd name="connsiteX2" fmla="*/ 6172200 w 7006890"/>
              <a:gd name="connsiteY2" fmla="*/ 4873625 h 4873625"/>
              <a:gd name="connsiteX3" fmla="*/ 0 w 7006890"/>
              <a:gd name="connsiteY3" fmla="*/ 4873625 h 4873625"/>
              <a:gd name="connsiteX4" fmla="*/ 0 w 7006890"/>
              <a:gd name="connsiteY4" fmla="*/ 0 h 4873625"/>
              <a:gd name="connsiteX0" fmla="*/ 0 w 6740544"/>
              <a:gd name="connsiteY0" fmla="*/ 0 h 4873625"/>
              <a:gd name="connsiteX1" fmla="*/ 6172200 w 6740544"/>
              <a:gd name="connsiteY1" fmla="*/ 0 h 4873625"/>
              <a:gd name="connsiteX2" fmla="*/ 5394960 w 6740544"/>
              <a:gd name="connsiteY2" fmla="*/ 4873625 h 4873625"/>
              <a:gd name="connsiteX3" fmla="*/ 0 w 6740544"/>
              <a:gd name="connsiteY3" fmla="*/ 4873625 h 4873625"/>
              <a:gd name="connsiteX4" fmla="*/ 0 w 6740544"/>
              <a:gd name="connsiteY4" fmla="*/ 0 h 4873625"/>
              <a:gd name="connsiteX0" fmla="*/ 0 w 6765849"/>
              <a:gd name="connsiteY0" fmla="*/ 0 h 4873625"/>
              <a:gd name="connsiteX1" fmla="*/ 6172200 w 6765849"/>
              <a:gd name="connsiteY1" fmla="*/ 0 h 4873625"/>
              <a:gd name="connsiteX2" fmla="*/ 5394960 w 6765849"/>
              <a:gd name="connsiteY2" fmla="*/ 4873625 h 4873625"/>
              <a:gd name="connsiteX3" fmla="*/ 0 w 6765849"/>
              <a:gd name="connsiteY3" fmla="*/ 4873625 h 4873625"/>
              <a:gd name="connsiteX4" fmla="*/ 0 w 6765849"/>
              <a:gd name="connsiteY4" fmla="*/ 0 h 4873625"/>
              <a:gd name="connsiteX0" fmla="*/ 0 w 6680666"/>
              <a:gd name="connsiteY0" fmla="*/ 8123 h 4881748"/>
              <a:gd name="connsiteX1" fmla="*/ 6054064 w 6680666"/>
              <a:gd name="connsiteY1" fmla="*/ 0 h 4881748"/>
              <a:gd name="connsiteX2" fmla="*/ 5394960 w 6680666"/>
              <a:gd name="connsiteY2" fmla="*/ 4881748 h 4881748"/>
              <a:gd name="connsiteX3" fmla="*/ 0 w 6680666"/>
              <a:gd name="connsiteY3" fmla="*/ 4881748 h 4881748"/>
              <a:gd name="connsiteX4" fmla="*/ 0 w 6680666"/>
              <a:gd name="connsiteY4" fmla="*/ 8123 h 4881748"/>
              <a:gd name="connsiteX0" fmla="*/ 0 w 6761172"/>
              <a:gd name="connsiteY0" fmla="*/ 8123 h 4881748"/>
              <a:gd name="connsiteX1" fmla="*/ 6054064 w 6761172"/>
              <a:gd name="connsiteY1" fmla="*/ 0 h 4881748"/>
              <a:gd name="connsiteX2" fmla="*/ 5394960 w 6761172"/>
              <a:gd name="connsiteY2" fmla="*/ 4881748 h 4881748"/>
              <a:gd name="connsiteX3" fmla="*/ 0 w 6761172"/>
              <a:gd name="connsiteY3" fmla="*/ 4881748 h 4881748"/>
              <a:gd name="connsiteX4" fmla="*/ 0 w 6761172"/>
              <a:gd name="connsiteY4" fmla="*/ 8123 h 4881748"/>
              <a:gd name="connsiteX0" fmla="*/ 0 w 6718930"/>
              <a:gd name="connsiteY0" fmla="*/ 8123 h 4897993"/>
              <a:gd name="connsiteX1" fmla="*/ 6054064 w 6718930"/>
              <a:gd name="connsiteY1" fmla="*/ 0 h 4897993"/>
              <a:gd name="connsiteX2" fmla="*/ 5240475 w 6718930"/>
              <a:gd name="connsiteY2" fmla="*/ 4897993 h 4897993"/>
              <a:gd name="connsiteX3" fmla="*/ 0 w 6718930"/>
              <a:gd name="connsiteY3" fmla="*/ 4881748 h 4897993"/>
              <a:gd name="connsiteX4" fmla="*/ 0 w 6718930"/>
              <a:gd name="connsiteY4" fmla="*/ 8123 h 4897993"/>
              <a:gd name="connsiteX0" fmla="*/ 0 w 6774223"/>
              <a:gd name="connsiteY0" fmla="*/ 8123 h 4897993"/>
              <a:gd name="connsiteX1" fmla="*/ 6054064 w 6774223"/>
              <a:gd name="connsiteY1" fmla="*/ 0 h 4897993"/>
              <a:gd name="connsiteX2" fmla="*/ 5240475 w 6774223"/>
              <a:gd name="connsiteY2" fmla="*/ 4897993 h 4897993"/>
              <a:gd name="connsiteX3" fmla="*/ 0 w 6774223"/>
              <a:gd name="connsiteY3" fmla="*/ 4881748 h 4897993"/>
              <a:gd name="connsiteX4" fmla="*/ 0 w 6774223"/>
              <a:gd name="connsiteY4" fmla="*/ 8123 h 4897993"/>
              <a:gd name="connsiteX0" fmla="*/ 2524 w 6774223"/>
              <a:gd name="connsiteY0" fmla="*/ 1354 h 4897993"/>
              <a:gd name="connsiteX1" fmla="*/ 6054064 w 6774223"/>
              <a:gd name="connsiteY1" fmla="*/ 0 h 4897993"/>
              <a:gd name="connsiteX2" fmla="*/ 5240475 w 6774223"/>
              <a:gd name="connsiteY2" fmla="*/ 4897993 h 4897993"/>
              <a:gd name="connsiteX3" fmla="*/ 0 w 6774223"/>
              <a:gd name="connsiteY3" fmla="*/ 4881748 h 4897993"/>
              <a:gd name="connsiteX4" fmla="*/ 2524 w 6774223"/>
              <a:gd name="connsiteY4" fmla="*/ 1354 h 489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4223" h="4897993">
                <a:moveTo>
                  <a:pt x="2524" y="1354"/>
                </a:moveTo>
                <a:lnTo>
                  <a:pt x="6054064" y="0"/>
                </a:lnTo>
                <a:cubicBezTo>
                  <a:pt x="7481682" y="1813745"/>
                  <a:pt x="6562596" y="3951711"/>
                  <a:pt x="5240475" y="4897993"/>
                </a:cubicBezTo>
                <a:lnTo>
                  <a:pt x="0" y="4881748"/>
                </a:lnTo>
                <a:cubicBezTo>
                  <a:pt x="841" y="3254950"/>
                  <a:pt x="1683" y="1628152"/>
                  <a:pt x="2524" y="1354"/>
                </a:cubicBezTo>
                <a:close/>
              </a:path>
            </a:pathLst>
          </a:custGeom>
          <a:solidFill>
            <a:schemeClr val="tx1">
              <a:alpha val="29000"/>
            </a:schemeClr>
          </a:solidFill>
        </p:spPr>
        <p:txBody>
          <a:bodyPr lIns="594360" tIns="548640" rIns="54864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9AC04084-977F-0145-BABF-51C8A922CB2A}"/>
              </a:ext>
            </a:extLst>
          </p:cNvPr>
          <p:cNvSpPr>
            <a:spLocks noGrp="1"/>
          </p:cNvSpPr>
          <p:nvPr>
            <p:ph type="sldNum" sz="quarter" idx="12"/>
          </p:nvPr>
        </p:nvSpPr>
        <p:spPr/>
        <p:txBody>
          <a:bodyPr/>
          <a:lstStyle>
            <a:lvl1pPr>
              <a:defRPr>
                <a:solidFill>
                  <a:schemeClr val="bg1"/>
                </a:solidFill>
              </a:defRPr>
            </a:lvl1pPr>
          </a:lstStyle>
          <a:p>
            <a:fld id="{8DD06D5B-DE50-7444-9968-2D10C80DD1C5}" type="slidenum">
              <a:rPr lang="en-US" smtClean="0"/>
              <a:pPr/>
              <a:t>‹#›</a:t>
            </a:fld>
            <a:endParaRPr lang="en-US" dirty="0"/>
          </a:p>
        </p:txBody>
      </p:sp>
      <p:sp>
        <p:nvSpPr>
          <p:cNvPr id="10" name="Oval 9">
            <a:extLst>
              <a:ext uri="{FF2B5EF4-FFF2-40B4-BE49-F238E27FC236}">
                <a16:creationId xmlns:a16="http://schemas.microsoft.com/office/drawing/2014/main" id="{2B4DF491-5A12-E647-8A2F-5D33D5650338}"/>
              </a:ext>
            </a:extLst>
          </p:cNvPr>
          <p:cNvSpPr/>
          <p:nvPr/>
        </p:nvSpPr>
        <p:spPr>
          <a:xfrm>
            <a:off x="10490200" y="2568700"/>
            <a:ext cx="1951653" cy="1951653"/>
          </a:xfrm>
          <a:prstGeom prst="ellipse">
            <a:avLst/>
          </a:prstGeom>
          <a:noFill/>
          <a:ln w="330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4">
            <a:extLst>
              <a:ext uri="{FF2B5EF4-FFF2-40B4-BE49-F238E27FC236}">
                <a16:creationId xmlns:a16="http://schemas.microsoft.com/office/drawing/2014/main" id="{B14D1BC3-2E94-D541-910F-B132E6781B31}"/>
              </a:ext>
            </a:extLst>
          </p:cNvPr>
          <p:cNvSpPr>
            <a:spLocks noGrp="1"/>
          </p:cNvSpPr>
          <p:nvPr>
            <p:ph type="dt" sz="half" idx="10"/>
          </p:nvPr>
        </p:nvSpPr>
        <p:spPr>
          <a:xfrm>
            <a:off x="609600" y="6356350"/>
            <a:ext cx="1358900" cy="365125"/>
          </a:xfrm>
        </p:spPr>
        <p:txBody>
          <a:bodyPr/>
          <a:lstStyle>
            <a:lvl1pPr>
              <a:defRPr>
                <a:solidFill>
                  <a:schemeClr val="bg1"/>
                </a:solidFill>
              </a:defRPr>
            </a:lvl1pPr>
          </a:lstStyle>
          <a:p>
            <a:fld id="{D5B50DAC-7EF8-4052-BB48-FF3DC074C6A7}" type="datetime1">
              <a:rPr lang="en-US" smtClean="0"/>
              <a:t>1/30/2026</a:t>
            </a:fld>
            <a:endParaRPr lang="en-US" dirty="0"/>
          </a:p>
        </p:txBody>
      </p:sp>
      <p:sp>
        <p:nvSpPr>
          <p:cNvPr id="12" name="Footer Placeholder 5">
            <a:extLst>
              <a:ext uri="{FF2B5EF4-FFF2-40B4-BE49-F238E27FC236}">
                <a16:creationId xmlns:a16="http://schemas.microsoft.com/office/drawing/2014/main" id="{5D6025FC-7433-6440-9F39-3D08B0F8EB29}"/>
              </a:ext>
            </a:extLst>
          </p:cNvPr>
          <p:cNvSpPr>
            <a:spLocks noGrp="1"/>
          </p:cNvSpPr>
          <p:nvPr>
            <p:ph type="ftr" sz="quarter" idx="11"/>
          </p:nvPr>
        </p:nvSpPr>
        <p:spPr>
          <a:xfrm>
            <a:off x="2717800" y="6356350"/>
            <a:ext cx="4114800"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406945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icture for w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07344C-FFE1-964F-8096-52166DD91188}"/>
              </a:ext>
            </a:extLst>
          </p:cNvPr>
          <p:cNvSpPr>
            <a:spLocks noGrp="1"/>
          </p:cNvSpPr>
          <p:nvPr>
            <p:ph type="pic" idx="1"/>
          </p:nvPr>
        </p:nvSpPr>
        <p:spPr>
          <a:xfrm>
            <a:off x="-5205" y="-635"/>
            <a:ext cx="11539046" cy="6887210"/>
          </a:xfrm>
          <a:custGeom>
            <a:avLst/>
            <a:gdLst>
              <a:gd name="connsiteX0" fmla="*/ 0 w 6172200"/>
              <a:gd name="connsiteY0" fmla="*/ 0 h 4873625"/>
              <a:gd name="connsiteX1" fmla="*/ 6172200 w 6172200"/>
              <a:gd name="connsiteY1" fmla="*/ 0 h 4873625"/>
              <a:gd name="connsiteX2" fmla="*/ 6172200 w 6172200"/>
              <a:gd name="connsiteY2" fmla="*/ 4873625 h 4873625"/>
              <a:gd name="connsiteX3" fmla="*/ 0 w 6172200"/>
              <a:gd name="connsiteY3" fmla="*/ 4873625 h 4873625"/>
              <a:gd name="connsiteX4" fmla="*/ 0 w 6172200"/>
              <a:gd name="connsiteY4" fmla="*/ 0 h 4873625"/>
              <a:gd name="connsiteX0" fmla="*/ 0 w 6751320"/>
              <a:gd name="connsiteY0" fmla="*/ 0 h 4873625"/>
              <a:gd name="connsiteX1" fmla="*/ 6172200 w 6751320"/>
              <a:gd name="connsiteY1" fmla="*/ 0 h 4873625"/>
              <a:gd name="connsiteX2" fmla="*/ 6172200 w 6751320"/>
              <a:gd name="connsiteY2" fmla="*/ 4873625 h 4873625"/>
              <a:gd name="connsiteX3" fmla="*/ 0 w 6751320"/>
              <a:gd name="connsiteY3" fmla="*/ 4873625 h 4873625"/>
              <a:gd name="connsiteX4" fmla="*/ 0 w 6751320"/>
              <a:gd name="connsiteY4" fmla="*/ 0 h 4873625"/>
              <a:gd name="connsiteX0" fmla="*/ 0 w 7002270"/>
              <a:gd name="connsiteY0" fmla="*/ 0 h 4873625"/>
              <a:gd name="connsiteX1" fmla="*/ 6172200 w 7002270"/>
              <a:gd name="connsiteY1" fmla="*/ 0 h 4873625"/>
              <a:gd name="connsiteX2" fmla="*/ 6172200 w 7002270"/>
              <a:gd name="connsiteY2" fmla="*/ 4873625 h 4873625"/>
              <a:gd name="connsiteX3" fmla="*/ 0 w 7002270"/>
              <a:gd name="connsiteY3" fmla="*/ 4873625 h 4873625"/>
              <a:gd name="connsiteX4" fmla="*/ 0 w 7002270"/>
              <a:gd name="connsiteY4" fmla="*/ 0 h 4873625"/>
              <a:gd name="connsiteX0" fmla="*/ 0 w 6979162"/>
              <a:gd name="connsiteY0" fmla="*/ 0 h 4873625"/>
              <a:gd name="connsiteX1" fmla="*/ 6172200 w 6979162"/>
              <a:gd name="connsiteY1" fmla="*/ 0 h 4873625"/>
              <a:gd name="connsiteX2" fmla="*/ 6172200 w 6979162"/>
              <a:gd name="connsiteY2" fmla="*/ 4873625 h 4873625"/>
              <a:gd name="connsiteX3" fmla="*/ 0 w 6979162"/>
              <a:gd name="connsiteY3" fmla="*/ 4873625 h 4873625"/>
              <a:gd name="connsiteX4" fmla="*/ 0 w 6979162"/>
              <a:gd name="connsiteY4" fmla="*/ 0 h 4873625"/>
              <a:gd name="connsiteX0" fmla="*/ 0 w 7006890"/>
              <a:gd name="connsiteY0" fmla="*/ 0 h 4873625"/>
              <a:gd name="connsiteX1" fmla="*/ 6172200 w 7006890"/>
              <a:gd name="connsiteY1" fmla="*/ 0 h 4873625"/>
              <a:gd name="connsiteX2" fmla="*/ 6172200 w 7006890"/>
              <a:gd name="connsiteY2" fmla="*/ 4873625 h 4873625"/>
              <a:gd name="connsiteX3" fmla="*/ 0 w 7006890"/>
              <a:gd name="connsiteY3" fmla="*/ 4873625 h 4873625"/>
              <a:gd name="connsiteX4" fmla="*/ 0 w 7006890"/>
              <a:gd name="connsiteY4" fmla="*/ 0 h 4873625"/>
              <a:gd name="connsiteX0" fmla="*/ 0 w 6740544"/>
              <a:gd name="connsiteY0" fmla="*/ 0 h 4873625"/>
              <a:gd name="connsiteX1" fmla="*/ 6172200 w 6740544"/>
              <a:gd name="connsiteY1" fmla="*/ 0 h 4873625"/>
              <a:gd name="connsiteX2" fmla="*/ 5394960 w 6740544"/>
              <a:gd name="connsiteY2" fmla="*/ 4873625 h 4873625"/>
              <a:gd name="connsiteX3" fmla="*/ 0 w 6740544"/>
              <a:gd name="connsiteY3" fmla="*/ 4873625 h 4873625"/>
              <a:gd name="connsiteX4" fmla="*/ 0 w 6740544"/>
              <a:gd name="connsiteY4" fmla="*/ 0 h 4873625"/>
              <a:gd name="connsiteX0" fmla="*/ 0 w 6765849"/>
              <a:gd name="connsiteY0" fmla="*/ 0 h 4873625"/>
              <a:gd name="connsiteX1" fmla="*/ 6172200 w 6765849"/>
              <a:gd name="connsiteY1" fmla="*/ 0 h 4873625"/>
              <a:gd name="connsiteX2" fmla="*/ 5394960 w 6765849"/>
              <a:gd name="connsiteY2" fmla="*/ 4873625 h 4873625"/>
              <a:gd name="connsiteX3" fmla="*/ 0 w 6765849"/>
              <a:gd name="connsiteY3" fmla="*/ 4873625 h 4873625"/>
              <a:gd name="connsiteX4" fmla="*/ 0 w 6765849"/>
              <a:gd name="connsiteY4" fmla="*/ 0 h 4873625"/>
              <a:gd name="connsiteX0" fmla="*/ 0 w 6680666"/>
              <a:gd name="connsiteY0" fmla="*/ 8123 h 4881748"/>
              <a:gd name="connsiteX1" fmla="*/ 6054064 w 6680666"/>
              <a:gd name="connsiteY1" fmla="*/ 0 h 4881748"/>
              <a:gd name="connsiteX2" fmla="*/ 5394960 w 6680666"/>
              <a:gd name="connsiteY2" fmla="*/ 4881748 h 4881748"/>
              <a:gd name="connsiteX3" fmla="*/ 0 w 6680666"/>
              <a:gd name="connsiteY3" fmla="*/ 4881748 h 4881748"/>
              <a:gd name="connsiteX4" fmla="*/ 0 w 6680666"/>
              <a:gd name="connsiteY4" fmla="*/ 8123 h 4881748"/>
              <a:gd name="connsiteX0" fmla="*/ 0 w 6761172"/>
              <a:gd name="connsiteY0" fmla="*/ 8123 h 4881748"/>
              <a:gd name="connsiteX1" fmla="*/ 6054064 w 6761172"/>
              <a:gd name="connsiteY1" fmla="*/ 0 h 4881748"/>
              <a:gd name="connsiteX2" fmla="*/ 5394960 w 6761172"/>
              <a:gd name="connsiteY2" fmla="*/ 4881748 h 4881748"/>
              <a:gd name="connsiteX3" fmla="*/ 0 w 6761172"/>
              <a:gd name="connsiteY3" fmla="*/ 4881748 h 4881748"/>
              <a:gd name="connsiteX4" fmla="*/ 0 w 6761172"/>
              <a:gd name="connsiteY4" fmla="*/ 8123 h 4881748"/>
              <a:gd name="connsiteX0" fmla="*/ 0 w 6718930"/>
              <a:gd name="connsiteY0" fmla="*/ 8123 h 4897993"/>
              <a:gd name="connsiteX1" fmla="*/ 6054064 w 6718930"/>
              <a:gd name="connsiteY1" fmla="*/ 0 h 4897993"/>
              <a:gd name="connsiteX2" fmla="*/ 5240475 w 6718930"/>
              <a:gd name="connsiteY2" fmla="*/ 4897993 h 4897993"/>
              <a:gd name="connsiteX3" fmla="*/ 0 w 6718930"/>
              <a:gd name="connsiteY3" fmla="*/ 4881748 h 4897993"/>
              <a:gd name="connsiteX4" fmla="*/ 0 w 6718930"/>
              <a:gd name="connsiteY4" fmla="*/ 8123 h 4897993"/>
              <a:gd name="connsiteX0" fmla="*/ 0 w 6774223"/>
              <a:gd name="connsiteY0" fmla="*/ 8123 h 4897993"/>
              <a:gd name="connsiteX1" fmla="*/ 6054064 w 6774223"/>
              <a:gd name="connsiteY1" fmla="*/ 0 h 4897993"/>
              <a:gd name="connsiteX2" fmla="*/ 5240475 w 6774223"/>
              <a:gd name="connsiteY2" fmla="*/ 4897993 h 4897993"/>
              <a:gd name="connsiteX3" fmla="*/ 0 w 6774223"/>
              <a:gd name="connsiteY3" fmla="*/ 4881748 h 4897993"/>
              <a:gd name="connsiteX4" fmla="*/ 0 w 6774223"/>
              <a:gd name="connsiteY4" fmla="*/ 8123 h 4897993"/>
              <a:gd name="connsiteX0" fmla="*/ 0 w 9475245"/>
              <a:gd name="connsiteY0" fmla="*/ 0 h 4889870"/>
              <a:gd name="connsiteX1" fmla="*/ 9174059 w 9475245"/>
              <a:gd name="connsiteY1" fmla="*/ 902 h 4889870"/>
              <a:gd name="connsiteX2" fmla="*/ 5240475 w 9475245"/>
              <a:gd name="connsiteY2" fmla="*/ 4889870 h 4889870"/>
              <a:gd name="connsiteX3" fmla="*/ 0 w 9475245"/>
              <a:gd name="connsiteY3" fmla="*/ 4873625 h 4889870"/>
              <a:gd name="connsiteX4" fmla="*/ 0 w 9475245"/>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94383"/>
              <a:gd name="connsiteX1" fmla="*/ 9174059 w 9174059"/>
              <a:gd name="connsiteY1" fmla="*/ 5415 h 4894383"/>
              <a:gd name="connsiteX2" fmla="*/ 5240475 w 9174059"/>
              <a:gd name="connsiteY2" fmla="*/ 4894383 h 4894383"/>
              <a:gd name="connsiteX3" fmla="*/ 0 w 9174059"/>
              <a:gd name="connsiteY3" fmla="*/ 4878138 h 4894383"/>
              <a:gd name="connsiteX4" fmla="*/ 0 w 9174059"/>
              <a:gd name="connsiteY4" fmla="*/ 0 h 4894383"/>
              <a:gd name="connsiteX0" fmla="*/ 0 w 9174059"/>
              <a:gd name="connsiteY0" fmla="*/ 0 h 4894383"/>
              <a:gd name="connsiteX1" fmla="*/ 9174059 w 9174059"/>
              <a:gd name="connsiteY1" fmla="*/ 5415 h 4894383"/>
              <a:gd name="connsiteX2" fmla="*/ 5240475 w 9174059"/>
              <a:gd name="connsiteY2" fmla="*/ 4894383 h 4894383"/>
              <a:gd name="connsiteX3" fmla="*/ 0 w 9174059"/>
              <a:gd name="connsiteY3" fmla="*/ 4882651 h 4894383"/>
              <a:gd name="connsiteX4" fmla="*/ 0 w 9174059"/>
              <a:gd name="connsiteY4" fmla="*/ 0 h 489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059" h="4894383">
                <a:moveTo>
                  <a:pt x="0" y="0"/>
                </a:moveTo>
                <a:lnTo>
                  <a:pt x="9174059" y="5415"/>
                </a:lnTo>
                <a:cubicBezTo>
                  <a:pt x="8864981" y="2829986"/>
                  <a:pt x="7168420" y="4092505"/>
                  <a:pt x="5240475" y="4894383"/>
                </a:cubicBezTo>
                <a:lnTo>
                  <a:pt x="0" y="4882651"/>
                </a:lnTo>
                <a:lnTo>
                  <a:pt x="0" y="0"/>
                </a:lnTo>
                <a:close/>
              </a:path>
            </a:pathLst>
          </a:custGeom>
          <a:solidFill>
            <a:schemeClr val="tx1">
              <a:alpha val="29000"/>
            </a:schemeClr>
          </a:solidFill>
        </p:spPr>
        <p:txBody>
          <a:bodyPr lIns="594360" tIns="548640" rIns="54864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A4C108CA-21BF-AD4E-8493-3CA50721B4AE}"/>
              </a:ext>
            </a:extLst>
          </p:cNvPr>
          <p:cNvSpPr>
            <a:spLocks noGrp="1"/>
          </p:cNvSpPr>
          <p:nvPr>
            <p:ph type="dt" sz="half" idx="10"/>
          </p:nvPr>
        </p:nvSpPr>
        <p:spPr>
          <a:xfrm>
            <a:off x="609600" y="6356350"/>
            <a:ext cx="1358900" cy="365125"/>
          </a:xfrm>
        </p:spPr>
        <p:txBody>
          <a:bodyPr/>
          <a:lstStyle>
            <a:lvl1pPr>
              <a:defRPr>
                <a:solidFill>
                  <a:schemeClr val="bg1"/>
                </a:solidFill>
              </a:defRPr>
            </a:lvl1pPr>
          </a:lstStyle>
          <a:p>
            <a:fld id="{1979E1A9-81F6-4243-95A6-5EAFC74EB950}" type="datetime1">
              <a:rPr lang="en-US" smtClean="0"/>
              <a:t>1/30/2026</a:t>
            </a:fld>
            <a:endParaRPr lang="en-US" dirty="0"/>
          </a:p>
        </p:txBody>
      </p:sp>
      <p:sp>
        <p:nvSpPr>
          <p:cNvPr id="6" name="Footer Placeholder 5">
            <a:extLst>
              <a:ext uri="{FF2B5EF4-FFF2-40B4-BE49-F238E27FC236}">
                <a16:creationId xmlns:a16="http://schemas.microsoft.com/office/drawing/2014/main" id="{FCA85A6C-6A7C-0A40-A575-6DC8D576B604}"/>
              </a:ext>
            </a:extLst>
          </p:cNvPr>
          <p:cNvSpPr>
            <a:spLocks noGrp="1"/>
          </p:cNvSpPr>
          <p:nvPr>
            <p:ph type="ftr" sz="quarter" idx="11"/>
          </p:nvPr>
        </p:nvSpPr>
        <p:spPr>
          <a:xfrm>
            <a:off x="2717800" y="6356350"/>
            <a:ext cx="4114800" cy="365125"/>
          </a:xfr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9AC04084-977F-0145-BABF-51C8A922CB2A}"/>
              </a:ext>
            </a:extLst>
          </p:cNvPr>
          <p:cNvSpPr>
            <a:spLocks noGrp="1"/>
          </p:cNvSpPr>
          <p:nvPr>
            <p:ph type="sldNum" sz="quarter" idx="12"/>
          </p:nvPr>
        </p:nvSpPr>
        <p:spPr/>
        <p:txBody>
          <a:bodyPr/>
          <a:lstStyle/>
          <a:p>
            <a:fld id="{8DD06D5B-DE50-7444-9968-2D10C80DD1C5}" type="slidenum">
              <a:rPr lang="en-US" smtClean="0"/>
              <a:t>‹#›</a:t>
            </a:fld>
            <a:endParaRPr lang="en-US"/>
          </a:p>
        </p:txBody>
      </p:sp>
      <p:pic>
        <p:nvPicPr>
          <p:cNvPr id="2" name="Graphic 1">
            <a:extLst>
              <a:ext uri="{FF2B5EF4-FFF2-40B4-BE49-F238E27FC236}">
                <a16:creationId xmlns:a16="http://schemas.microsoft.com/office/drawing/2014/main" id="{CD4E40F6-642E-91F5-F2A5-2DE8BAC3B3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Tree>
    <p:extLst>
      <p:ext uri="{BB962C8B-B14F-4D97-AF65-F5344CB8AC3E}">
        <p14:creationId xmlns:p14="http://schemas.microsoft.com/office/powerpoint/2010/main" val="796763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icture for wide image-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07344C-FFE1-964F-8096-52166DD91188}"/>
              </a:ext>
            </a:extLst>
          </p:cNvPr>
          <p:cNvSpPr>
            <a:spLocks noGrp="1"/>
          </p:cNvSpPr>
          <p:nvPr>
            <p:ph type="pic" idx="1"/>
          </p:nvPr>
        </p:nvSpPr>
        <p:spPr>
          <a:xfrm>
            <a:off x="-5205" y="-10159"/>
            <a:ext cx="11539046" cy="6880859"/>
          </a:xfrm>
          <a:custGeom>
            <a:avLst/>
            <a:gdLst>
              <a:gd name="connsiteX0" fmla="*/ 0 w 6172200"/>
              <a:gd name="connsiteY0" fmla="*/ 0 h 4873625"/>
              <a:gd name="connsiteX1" fmla="*/ 6172200 w 6172200"/>
              <a:gd name="connsiteY1" fmla="*/ 0 h 4873625"/>
              <a:gd name="connsiteX2" fmla="*/ 6172200 w 6172200"/>
              <a:gd name="connsiteY2" fmla="*/ 4873625 h 4873625"/>
              <a:gd name="connsiteX3" fmla="*/ 0 w 6172200"/>
              <a:gd name="connsiteY3" fmla="*/ 4873625 h 4873625"/>
              <a:gd name="connsiteX4" fmla="*/ 0 w 6172200"/>
              <a:gd name="connsiteY4" fmla="*/ 0 h 4873625"/>
              <a:gd name="connsiteX0" fmla="*/ 0 w 6751320"/>
              <a:gd name="connsiteY0" fmla="*/ 0 h 4873625"/>
              <a:gd name="connsiteX1" fmla="*/ 6172200 w 6751320"/>
              <a:gd name="connsiteY1" fmla="*/ 0 h 4873625"/>
              <a:gd name="connsiteX2" fmla="*/ 6172200 w 6751320"/>
              <a:gd name="connsiteY2" fmla="*/ 4873625 h 4873625"/>
              <a:gd name="connsiteX3" fmla="*/ 0 w 6751320"/>
              <a:gd name="connsiteY3" fmla="*/ 4873625 h 4873625"/>
              <a:gd name="connsiteX4" fmla="*/ 0 w 6751320"/>
              <a:gd name="connsiteY4" fmla="*/ 0 h 4873625"/>
              <a:gd name="connsiteX0" fmla="*/ 0 w 7002270"/>
              <a:gd name="connsiteY0" fmla="*/ 0 h 4873625"/>
              <a:gd name="connsiteX1" fmla="*/ 6172200 w 7002270"/>
              <a:gd name="connsiteY1" fmla="*/ 0 h 4873625"/>
              <a:gd name="connsiteX2" fmla="*/ 6172200 w 7002270"/>
              <a:gd name="connsiteY2" fmla="*/ 4873625 h 4873625"/>
              <a:gd name="connsiteX3" fmla="*/ 0 w 7002270"/>
              <a:gd name="connsiteY3" fmla="*/ 4873625 h 4873625"/>
              <a:gd name="connsiteX4" fmla="*/ 0 w 7002270"/>
              <a:gd name="connsiteY4" fmla="*/ 0 h 4873625"/>
              <a:gd name="connsiteX0" fmla="*/ 0 w 6979162"/>
              <a:gd name="connsiteY0" fmla="*/ 0 h 4873625"/>
              <a:gd name="connsiteX1" fmla="*/ 6172200 w 6979162"/>
              <a:gd name="connsiteY1" fmla="*/ 0 h 4873625"/>
              <a:gd name="connsiteX2" fmla="*/ 6172200 w 6979162"/>
              <a:gd name="connsiteY2" fmla="*/ 4873625 h 4873625"/>
              <a:gd name="connsiteX3" fmla="*/ 0 w 6979162"/>
              <a:gd name="connsiteY3" fmla="*/ 4873625 h 4873625"/>
              <a:gd name="connsiteX4" fmla="*/ 0 w 6979162"/>
              <a:gd name="connsiteY4" fmla="*/ 0 h 4873625"/>
              <a:gd name="connsiteX0" fmla="*/ 0 w 7006890"/>
              <a:gd name="connsiteY0" fmla="*/ 0 h 4873625"/>
              <a:gd name="connsiteX1" fmla="*/ 6172200 w 7006890"/>
              <a:gd name="connsiteY1" fmla="*/ 0 h 4873625"/>
              <a:gd name="connsiteX2" fmla="*/ 6172200 w 7006890"/>
              <a:gd name="connsiteY2" fmla="*/ 4873625 h 4873625"/>
              <a:gd name="connsiteX3" fmla="*/ 0 w 7006890"/>
              <a:gd name="connsiteY3" fmla="*/ 4873625 h 4873625"/>
              <a:gd name="connsiteX4" fmla="*/ 0 w 7006890"/>
              <a:gd name="connsiteY4" fmla="*/ 0 h 4873625"/>
              <a:gd name="connsiteX0" fmla="*/ 0 w 6740544"/>
              <a:gd name="connsiteY0" fmla="*/ 0 h 4873625"/>
              <a:gd name="connsiteX1" fmla="*/ 6172200 w 6740544"/>
              <a:gd name="connsiteY1" fmla="*/ 0 h 4873625"/>
              <a:gd name="connsiteX2" fmla="*/ 5394960 w 6740544"/>
              <a:gd name="connsiteY2" fmla="*/ 4873625 h 4873625"/>
              <a:gd name="connsiteX3" fmla="*/ 0 w 6740544"/>
              <a:gd name="connsiteY3" fmla="*/ 4873625 h 4873625"/>
              <a:gd name="connsiteX4" fmla="*/ 0 w 6740544"/>
              <a:gd name="connsiteY4" fmla="*/ 0 h 4873625"/>
              <a:gd name="connsiteX0" fmla="*/ 0 w 6765849"/>
              <a:gd name="connsiteY0" fmla="*/ 0 h 4873625"/>
              <a:gd name="connsiteX1" fmla="*/ 6172200 w 6765849"/>
              <a:gd name="connsiteY1" fmla="*/ 0 h 4873625"/>
              <a:gd name="connsiteX2" fmla="*/ 5394960 w 6765849"/>
              <a:gd name="connsiteY2" fmla="*/ 4873625 h 4873625"/>
              <a:gd name="connsiteX3" fmla="*/ 0 w 6765849"/>
              <a:gd name="connsiteY3" fmla="*/ 4873625 h 4873625"/>
              <a:gd name="connsiteX4" fmla="*/ 0 w 6765849"/>
              <a:gd name="connsiteY4" fmla="*/ 0 h 4873625"/>
              <a:gd name="connsiteX0" fmla="*/ 0 w 6680666"/>
              <a:gd name="connsiteY0" fmla="*/ 8123 h 4881748"/>
              <a:gd name="connsiteX1" fmla="*/ 6054064 w 6680666"/>
              <a:gd name="connsiteY1" fmla="*/ 0 h 4881748"/>
              <a:gd name="connsiteX2" fmla="*/ 5394960 w 6680666"/>
              <a:gd name="connsiteY2" fmla="*/ 4881748 h 4881748"/>
              <a:gd name="connsiteX3" fmla="*/ 0 w 6680666"/>
              <a:gd name="connsiteY3" fmla="*/ 4881748 h 4881748"/>
              <a:gd name="connsiteX4" fmla="*/ 0 w 6680666"/>
              <a:gd name="connsiteY4" fmla="*/ 8123 h 4881748"/>
              <a:gd name="connsiteX0" fmla="*/ 0 w 6761172"/>
              <a:gd name="connsiteY0" fmla="*/ 8123 h 4881748"/>
              <a:gd name="connsiteX1" fmla="*/ 6054064 w 6761172"/>
              <a:gd name="connsiteY1" fmla="*/ 0 h 4881748"/>
              <a:gd name="connsiteX2" fmla="*/ 5394960 w 6761172"/>
              <a:gd name="connsiteY2" fmla="*/ 4881748 h 4881748"/>
              <a:gd name="connsiteX3" fmla="*/ 0 w 6761172"/>
              <a:gd name="connsiteY3" fmla="*/ 4881748 h 4881748"/>
              <a:gd name="connsiteX4" fmla="*/ 0 w 6761172"/>
              <a:gd name="connsiteY4" fmla="*/ 8123 h 4881748"/>
              <a:gd name="connsiteX0" fmla="*/ 0 w 6718930"/>
              <a:gd name="connsiteY0" fmla="*/ 8123 h 4897993"/>
              <a:gd name="connsiteX1" fmla="*/ 6054064 w 6718930"/>
              <a:gd name="connsiteY1" fmla="*/ 0 h 4897993"/>
              <a:gd name="connsiteX2" fmla="*/ 5240475 w 6718930"/>
              <a:gd name="connsiteY2" fmla="*/ 4897993 h 4897993"/>
              <a:gd name="connsiteX3" fmla="*/ 0 w 6718930"/>
              <a:gd name="connsiteY3" fmla="*/ 4881748 h 4897993"/>
              <a:gd name="connsiteX4" fmla="*/ 0 w 6718930"/>
              <a:gd name="connsiteY4" fmla="*/ 8123 h 4897993"/>
              <a:gd name="connsiteX0" fmla="*/ 0 w 6774223"/>
              <a:gd name="connsiteY0" fmla="*/ 8123 h 4897993"/>
              <a:gd name="connsiteX1" fmla="*/ 6054064 w 6774223"/>
              <a:gd name="connsiteY1" fmla="*/ 0 h 4897993"/>
              <a:gd name="connsiteX2" fmla="*/ 5240475 w 6774223"/>
              <a:gd name="connsiteY2" fmla="*/ 4897993 h 4897993"/>
              <a:gd name="connsiteX3" fmla="*/ 0 w 6774223"/>
              <a:gd name="connsiteY3" fmla="*/ 4881748 h 4897993"/>
              <a:gd name="connsiteX4" fmla="*/ 0 w 6774223"/>
              <a:gd name="connsiteY4" fmla="*/ 8123 h 4897993"/>
              <a:gd name="connsiteX0" fmla="*/ 0 w 9475245"/>
              <a:gd name="connsiteY0" fmla="*/ 0 h 4889870"/>
              <a:gd name="connsiteX1" fmla="*/ 9174059 w 9475245"/>
              <a:gd name="connsiteY1" fmla="*/ 902 h 4889870"/>
              <a:gd name="connsiteX2" fmla="*/ 5240475 w 9475245"/>
              <a:gd name="connsiteY2" fmla="*/ 4889870 h 4889870"/>
              <a:gd name="connsiteX3" fmla="*/ 0 w 9475245"/>
              <a:gd name="connsiteY3" fmla="*/ 4873625 h 4889870"/>
              <a:gd name="connsiteX4" fmla="*/ 0 w 9475245"/>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73625 h 4889870"/>
              <a:gd name="connsiteX4" fmla="*/ 0 w 9174059"/>
              <a:gd name="connsiteY4" fmla="*/ 0 h 4889870"/>
              <a:gd name="connsiteX0" fmla="*/ 0 w 9174059"/>
              <a:gd name="connsiteY0" fmla="*/ 0 h 4889870"/>
              <a:gd name="connsiteX1" fmla="*/ 9174059 w 9174059"/>
              <a:gd name="connsiteY1" fmla="*/ 902 h 4889870"/>
              <a:gd name="connsiteX2" fmla="*/ 5240475 w 9174059"/>
              <a:gd name="connsiteY2" fmla="*/ 4889870 h 4889870"/>
              <a:gd name="connsiteX3" fmla="*/ 0 w 9174059"/>
              <a:gd name="connsiteY3" fmla="*/ 4882651 h 4889870"/>
              <a:gd name="connsiteX4" fmla="*/ 0 w 9174059"/>
              <a:gd name="connsiteY4" fmla="*/ 0 h 4889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059" h="4889870">
                <a:moveTo>
                  <a:pt x="0" y="0"/>
                </a:moveTo>
                <a:lnTo>
                  <a:pt x="9174059" y="902"/>
                </a:lnTo>
                <a:cubicBezTo>
                  <a:pt x="8864981" y="2825473"/>
                  <a:pt x="7168420" y="4087992"/>
                  <a:pt x="5240475" y="4889870"/>
                </a:cubicBezTo>
                <a:lnTo>
                  <a:pt x="0" y="4882651"/>
                </a:lnTo>
                <a:lnTo>
                  <a:pt x="0" y="0"/>
                </a:lnTo>
                <a:close/>
              </a:path>
            </a:pathLst>
          </a:custGeom>
          <a:solidFill>
            <a:schemeClr val="tx1">
              <a:alpha val="29000"/>
            </a:schemeClr>
          </a:solidFill>
        </p:spPr>
        <p:txBody>
          <a:bodyPr lIns="594360" tIns="548640" rIns="54864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33B5CE-2E4F-474C-9668-73C7B557A695}"/>
              </a:ext>
            </a:extLst>
          </p:cNvPr>
          <p:cNvSpPr>
            <a:spLocks noGrp="1"/>
          </p:cNvSpPr>
          <p:nvPr>
            <p:ph type="body" sz="half" idx="2"/>
          </p:nvPr>
        </p:nvSpPr>
        <p:spPr>
          <a:xfrm>
            <a:off x="0" y="5335896"/>
            <a:ext cx="8978900" cy="1516388"/>
          </a:xfrm>
          <a:gradFill>
            <a:gsLst>
              <a:gs pos="17000">
                <a:schemeClr val="tx1">
                  <a:alpha val="0"/>
                </a:schemeClr>
              </a:gs>
              <a:gs pos="100000">
                <a:schemeClr val="tx1">
                  <a:alpha val="50000"/>
                </a:schemeClr>
              </a:gs>
            </a:gsLst>
            <a:lin ang="13200000" scaled="0"/>
          </a:gradFill>
        </p:spPr>
        <p:txBody>
          <a:bodyPr lIns="640080" tIns="548640" bIns="0"/>
          <a:lstStyle>
            <a:lvl1pPr marL="0" indent="0" algn="l">
              <a:buNone/>
              <a:defRPr sz="16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AC04084-977F-0145-BABF-51C8A922CB2A}"/>
              </a:ext>
            </a:extLst>
          </p:cNvPr>
          <p:cNvSpPr>
            <a:spLocks noGrp="1"/>
          </p:cNvSpPr>
          <p:nvPr>
            <p:ph type="sldNum" sz="quarter" idx="12"/>
          </p:nvPr>
        </p:nvSpPr>
        <p:spPr/>
        <p:txBody>
          <a:bodyPr/>
          <a:lstStyle/>
          <a:p>
            <a:fld id="{8DD06D5B-DE50-7444-9968-2D10C80DD1C5}" type="slidenum">
              <a:rPr lang="en-US" smtClean="0"/>
              <a:t>‹#›</a:t>
            </a:fld>
            <a:endParaRPr lang="en-US"/>
          </a:p>
        </p:txBody>
      </p:sp>
      <p:sp>
        <p:nvSpPr>
          <p:cNvPr id="9" name="Date Placeholder 4">
            <a:extLst>
              <a:ext uri="{FF2B5EF4-FFF2-40B4-BE49-F238E27FC236}">
                <a16:creationId xmlns:a16="http://schemas.microsoft.com/office/drawing/2014/main" id="{3DC6507D-1DE6-374C-A07B-F0C6B6013471}"/>
              </a:ext>
            </a:extLst>
          </p:cNvPr>
          <p:cNvSpPr>
            <a:spLocks noGrp="1"/>
          </p:cNvSpPr>
          <p:nvPr>
            <p:ph type="dt" sz="half" idx="10"/>
          </p:nvPr>
        </p:nvSpPr>
        <p:spPr>
          <a:xfrm>
            <a:off x="609600" y="6356350"/>
            <a:ext cx="1358900" cy="365125"/>
          </a:xfrm>
        </p:spPr>
        <p:txBody>
          <a:bodyPr/>
          <a:lstStyle>
            <a:lvl1pPr>
              <a:defRPr>
                <a:solidFill>
                  <a:schemeClr val="bg1"/>
                </a:solidFill>
              </a:defRPr>
            </a:lvl1pPr>
          </a:lstStyle>
          <a:p>
            <a:fld id="{F8BE0D93-0AD3-49F0-9C2F-F090F1082803}" type="datetime1">
              <a:rPr lang="en-US" smtClean="0"/>
              <a:t>1/30/2026</a:t>
            </a:fld>
            <a:endParaRPr lang="en-US" dirty="0"/>
          </a:p>
        </p:txBody>
      </p:sp>
      <p:sp>
        <p:nvSpPr>
          <p:cNvPr id="10" name="Footer Placeholder 5">
            <a:extLst>
              <a:ext uri="{FF2B5EF4-FFF2-40B4-BE49-F238E27FC236}">
                <a16:creationId xmlns:a16="http://schemas.microsoft.com/office/drawing/2014/main" id="{E6714F65-DCFB-3549-8F33-E550BC968B7D}"/>
              </a:ext>
            </a:extLst>
          </p:cNvPr>
          <p:cNvSpPr>
            <a:spLocks noGrp="1"/>
          </p:cNvSpPr>
          <p:nvPr>
            <p:ph type="ftr" sz="quarter" idx="11"/>
          </p:nvPr>
        </p:nvSpPr>
        <p:spPr>
          <a:xfrm>
            <a:off x="2717800" y="6356350"/>
            <a:ext cx="4114800" cy="365125"/>
          </a:xfrm>
        </p:spPr>
        <p:txBody>
          <a:bodyPr/>
          <a:lstStyle>
            <a:lvl1pPr>
              <a:defRPr>
                <a:solidFill>
                  <a:schemeClr val="bg1"/>
                </a:solidFill>
              </a:defRPr>
            </a:lvl1pPr>
          </a:lstStyle>
          <a:p>
            <a:endParaRPr lang="en-US" dirty="0"/>
          </a:p>
        </p:txBody>
      </p:sp>
      <p:pic>
        <p:nvPicPr>
          <p:cNvPr id="2" name="Graphic 1">
            <a:extLst>
              <a:ext uri="{FF2B5EF4-FFF2-40B4-BE49-F238E27FC236}">
                <a16:creationId xmlns:a16="http://schemas.microsoft.com/office/drawing/2014/main" id="{19D75435-9FE4-D61F-A533-240511298EA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59136" y="5282762"/>
            <a:ext cx="1923264" cy="956333"/>
          </a:xfrm>
          <a:prstGeom prst="rect">
            <a:avLst/>
          </a:prstGeom>
        </p:spPr>
      </p:pic>
    </p:spTree>
    <p:extLst>
      <p:ext uri="{BB962C8B-B14F-4D97-AF65-F5344CB8AC3E}">
        <p14:creationId xmlns:p14="http://schemas.microsoft.com/office/powerpoint/2010/main" val="314859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extBox 2">
            <a:extLst>
              <a:ext uri="{FF2B5EF4-FFF2-40B4-BE49-F238E27FC236}">
                <a16:creationId xmlns:a16="http://schemas.microsoft.com/office/drawing/2014/main" id="{FFAE8B02-3C75-843B-8E63-FC2B4B2AF93C}"/>
              </a:ext>
            </a:extLst>
          </p:cNvPr>
          <p:cNvSpPr txBox="1"/>
          <p:nvPr userDrawn="1"/>
        </p:nvSpPr>
        <p:spPr>
          <a:xfrm>
            <a:off x="9456429" y="-23750"/>
            <a:ext cx="863873" cy="646331"/>
          </a:xfrm>
          <a:prstGeom prst="rect">
            <a:avLst/>
          </a:prstGeom>
          <a:noFill/>
        </p:spPr>
        <p:txBody>
          <a:bodyPr wrap="square" rtlCol="0">
            <a:spAutoFit/>
          </a:bodyPr>
          <a:lstStyle/>
          <a:p>
            <a:r>
              <a:rPr lang="en-US" sz="3600" b="1" dirty="0">
                <a:solidFill>
                  <a:srgbClr val="5F2561"/>
                </a:solidFill>
                <a:latin typeface="Corbel" panose="020B0503020204020204" pitchFamily="34" charset="0"/>
              </a:rPr>
              <a:t>MI</a:t>
            </a:r>
          </a:p>
        </p:txBody>
      </p:sp>
      <p:pic>
        <p:nvPicPr>
          <p:cNvPr id="4" name="Picture 3">
            <a:extLst>
              <a:ext uri="{FF2B5EF4-FFF2-40B4-BE49-F238E27FC236}">
                <a16:creationId xmlns:a16="http://schemas.microsoft.com/office/drawing/2014/main" id="{6DEBFA37-8389-4092-8DE0-5251F39E914E}"/>
              </a:ext>
            </a:extLst>
          </p:cNvPr>
          <p:cNvPicPr>
            <a:picLocks noChangeAspect="1"/>
          </p:cNvPicPr>
          <p:nvPr userDrawn="1"/>
        </p:nvPicPr>
        <p:blipFill>
          <a:blip r:embed="rId2"/>
          <a:stretch>
            <a:fillRect/>
          </a:stretch>
        </p:blipFill>
        <p:spPr>
          <a:xfrm>
            <a:off x="10167581" y="38583"/>
            <a:ext cx="1905609" cy="486444"/>
          </a:xfrm>
          <a:prstGeom prst="rect">
            <a:avLst/>
          </a:prstGeom>
        </p:spPr>
      </p:pic>
    </p:spTree>
    <p:extLst>
      <p:ext uri="{BB962C8B-B14F-4D97-AF65-F5344CB8AC3E}">
        <p14:creationId xmlns:p14="http://schemas.microsoft.com/office/powerpoint/2010/main" val="356292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Picture Placeholder 7"/>
          <p:cNvSpPr>
            <a:spLocks noGrp="1"/>
          </p:cNvSpPr>
          <p:nvPr>
            <p:ph type="pic" sz="quarter" idx="11"/>
          </p:nvPr>
        </p:nvSpPr>
        <p:spPr>
          <a:xfrm>
            <a:off x="2827867" y="1727200"/>
            <a:ext cx="6333067" cy="3403600"/>
          </a:xfrm>
          <a:prstGeom prst="rect">
            <a:avLst/>
          </a:prstGeom>
        </p:spPr>
        <p:txBody>
          <a:bodyPr rtlCol="0">
            <a:normAutofit/>
          </a:bodyPr>
          <a:lstStyle/>
          <a:p>
            <a:pPr lvl="0"/>
            <a:r>
              <a:rPr lang="en-US" noProof="0"/>
              <a:t>Click icon to add picture</a:t>
            </a:r>
          </a:p>
        </p:txBody>
      </p:sp>
      <p:sp>
        <p:nvSpPr>
          <p:cNvPr id="3" name="Slide Number Placeholder 5"/>
          <p:cNvSpPr>
            <a:spLocks noGrp="1"/>
          </p:cNvSpPr>
          <p:nvPr>
            <p:ph type="sldNum" sz="quarter" idx="12"/>
          </p:nvPr>
        </p:nvSpPr>
        <p:spPr/>
        <p:txBody>
          <a:bodyPr/>
          <a:lstStyle>
            <a:lvl1pPr>
              <a:defRPr/>
            </a:lvl1pPr>
          </a:lstStyle>
          <a:p>
            <a:pPr>
              <a:defRPr/>
            </a:pPr>
            <a:fld id="{B8F9A268-1A9F-4FDC-8060-35D65DA9AFAD}" type="slidenum">
              <a:rPr lang="en-US"/>
              <a:pPr>
                <a:defRPr/>
              </a:pPr>
              <a:t>‹#›</a:t>
            </a:fld>
            <a:endParaRPr lang="en-US"/>
          </a:p>
        </p:txBody>
      </p:sp>
    </p:spTree>
    <p:extLst>
      <p:ext uri="{BB962C8B-B14F-4D97-AF65-F5344CB8AC3E}">
        <p14:creationId xmlns:p14="http://schemas.microsoft.com/office/powerpoint/2010/main" val="386627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73912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43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3" name="Rectangle 2">
            <a:extLst>
              <a:ext uri="{FF2B5EF4-FFF2-40B4-BE49-F238E27FC236}">
                <a16:creationId xmlns:a16="http://schemas.microsoft.com/office/drawing/2014/main" id="{D58751EE-6D5D-F3FF-10D2-33AE9931F6C4}"/>
              </a:ext>
            </a:extLst>
          </p:cNvPr>
          <p:cNvSpPr/>
          <p:nvPr userDrawn="1"/>
        </p:nvSpPr>
        <p:spPr bwMode="auto">
          <a:xfrm>
            <a:off x="0" y="0"/>
            <a:ext cx="12192000" cy="568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1099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AA3F6FA4-7206-B7C3-7AFB-616E19FF931B}"/>
              </a:ext>
            </a:extLst>
          </p:cNvPr>
          <p:cNvPicPr>
            <a:picLocks noChangeAspect="1"/>
          </p:cNvPicPr>
          <p:nvPr userDrawn="1"/>
        </p:nvPicPr>
        <p:blipFill>
          <a:blip r:embed="rId12"/>
          <a:stretch>
            <a:fillRect/>
          </a:stretch>
        </p:blipFill>
        <p:spPr>
          <a:xfrm>
            <a:off x="10210800" y="75091"/>
            <a:ext cx="1828800" cy="38210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EE6424BC-E438-01ED-E01D-6F47E879AF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747" y="-103937"/>
            <a:ext cx="3090613" cy="824164"/>
          </a:xfrm>
          <a:prstGeom prst="rect">
            <a:avLst/>
          </a:prstGeom>
        </p:spPr>
      </p:pic>
      <p:sp>
        <p:nvSpPr>
          <p:cNvPr id="7" name="Rectangle 6">
            <a:extLst>
              <a:ext uri="{FF2B5EF4-FFF2-40B4-BE49-F238E27FC236}">
                <a16:creationId xmlns:a16="http://schemas.microsoft.com/office/drawing/2014/main" id="{EAABB830-C879-6987-CD0C-E64D62E76FC9}"/>
              </a:ext>
            </a:extLst>
          </p:cNvPr>
          <p:cNvSpPr/>
          <p:nvPr userDrawn="1"/>
        </p:nvSpPr>
        <p:spPr bwMode="auto">
          <a:xfrm>
            <a:off x="640080" y="548640"/>
            <a:ext cx="263144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88304" y="502913"/>
            <a:ext cx="10515600" cy="1137998"/>
          </a:xfrm>
          <a:prstGeom prst="rect">
            <a:avLst/>
          </a:prstGeom>
        </p:spPr>
        <p:txBody>
          <a:bodyPr vert="horz" lIns="91440" tIns="45720" rIns="91440" bIns="45720" rtlCol="0" anchor="ctr">
            <a:normAutofit/>
          </a:bodyPr>
          <a:lstStyle/>
          <a:p>
            <a:r>
              <a:rPr lang="en-US" dirty="0"/>
              <a:t>Click to edit Master title style</a:t>
            </a:r>
          </a:p>
        </p:txBody>
      </p:sp>
    </p:spTree>
    <p:custDataLst>
      <p:tags r:id="rId11"/>
    </p:custDataLst>
    <p:extLst>
      <p:ext uri="{BB962C8B-B14F-4D97-AF65-F5344CB8AC3E}">
        <p14:creationId xmlns:p14="http://schemas.microsoft.com/office/powerpoint/2010/main" val="1001733198"/>
      </p:ext>
    </p:extLst>
  </p:cSld>
  <p:clrMap bg1="lt1" tx1="dk1" bg2="lt2" tx2="dk2" accent1="accent1" accent2="accent2" accent3="accent3" accent4="accent4" accent5="accent5" accent6="accent6" hlink="hlink" folHlink="folHlink"/>
  <p:sldLayoutIdLst>
    <p:sldLayoutId id="2147483770" r:id="rId1"/>
    <p:sldLayoutId id="2147483684" r:id="rId2"/>
    <p:sldLayoutId id="2147483687" r:id="rId3"/>
    <p:sldLayoutId id="2147483664" r:id="rId4"/>
    <p:sldLayoutId id="2147483686" r:id="rId5"/>
    <p:sldLayoutId id="2147483685" r:id="rId6"/>
    <p:sldLayoutId id="2147483768" r:id="rId7"/>
    <p:sldLayoutId id="2147483757" r:id="rId8"/>
    <p:sldLayoutId id="2147483760" r:id="rId9"/>
  </p:sldLayoutIdLst>
  <p:hf hdr="0" ftr="0" dt="0"/>
  <p:txStyles>
    <p:title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rgbClr val="A2203C"/>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rgbClr val="A2203C"/>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rgbClr val="A2203C"/>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rgbClr val="A2203C"/>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rgbClr val="A2203C"/>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32D38-B351-D89D-84CD-BFAB1A05BF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9E24A5-297E-44B0-D887-34FA3FACA624}"/>
              </a:ext>
            </a:extLst>
          </p:cNvPr>
          <p:cNvSpPr>
            <a:spLocks noGrp="1"/>
          </p:cNvSpPr>
          <p:nvPr>
            <p:ph type="body" idx="1"/>
          </p:nvPr>
        </p:nvSpPr>
        <p:spPr>
          <a:xfrm>
            <a:off x="838200" y="1825625"/>
            <a:ext cx="10515600" cy="39411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16658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xStyles>
    <p:titleStyle>
      <a:lvl1pPr algn="l" defTabSz="914400" rtl="0" eaLnBrk="1" latinLnBrk="0" hangingPunct="1">
        <a:lnSpc>
          <a:spcPct val="90000"/>
        </a:lnSpc>
        <a:spcBef>
          <a:spcPct val="0"/>
        </a:spcBef>
        <a:buNone/>
        <a:defRPr sz="4400" kern="1200">
          <a:solidFill>
            <a:srgbClr val="8C1515"/>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134644-A42C-2116-5BD1-52FA30151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50DD58-30DF-A47F-9A2C-B0487B522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057DE-3B44-96FB-6196-47237C5902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E341E6-49E7-4517-A178-1F48E4C97F80}" type="datetimeFigureOut">
              <a:rPr lang="en-US" smtClean="0"/>
              <a:t>1/30/2026</a:t>
            </a:fld>
            <a:endParaRPr lang="en-US"/>
          </a:p>
        </p:txBody>
      </p:sp>
      <p:sp>
        <p:nvSpPr>
          <p:cNvPr id="5" name="Footer Placeholder 4">
            <a:extLst>
              <a:ext uri="{FF2B5EF4-FFF2-40B4-BE49-F238E27FC236}">
                <a16:creationId xmlns:a16="http://schemas.microsoft.com/office/drawing/2014/main" id="{C51D8A04-9512-9D5E-D851-A881B78E7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C23286-3386-F1E4-CCC1-0C7B737A5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B71C48-A9C6-4C23-AECF-B46D4E6B3EE6}" type="slidenum">
              <a:rPr lang="en-US" smtClean="0"/>
              <a:t>‹#›</a:t>
            </a:fld>
            <a:endParaRPr lang="en-US"/>
          </a:p>
        </p:txBody>
      </p:sp>
    </p:spTree>
    <p:extLst>
      <p:ext uri="{BB962C8B-B14F-4D97-AF65-F5344CB8AC3E}">
        <p14:creationId xmlns:p14="http://schemas.microsoft.com/office/powerpoint/2010/main" val="399190597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3032A2-0F05-034B-9F5C-01EAE417378B}"/>
              </a:ext>
            </a:extLst>
          </p:cNvPr>
          <p:cNvSpPr>
            <a:spLocks noGrp="1"/>
          </p:cNvSpPr>
          <p:nvPr>
            <p:ph type="title"/>
          </p:nvPr>
        </p:nvSpPr>
        <p:spPr>
          <a:xfrm>
            <a:off x="609600" y="609600"/>
            <a:ext cx="10515600" cy="132588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977777-9DDF-A04C-8215-D46AA464DA8D}"/>
              </a:ext>
            </a:extLst>
          </p:cNvPr>
          <p:cNvSpPr>
            <a:spLocks noGrp="1"/>
          </p:cNvSpPr>
          <p:nvPr>
            <p:ph type="body" idx="1"/>
          </p:nvPr>
        </p:nvSpPr>
        <p:spPr>
          <a:xfrm>
            <a:off x="609600" y="2129425"/>
            <a:ext cx="10515600" cy="40475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38523F-23DF-1247-9AAD-14DA3F790405}"/>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C2BF8-1B58-4925-9029-166D9C50B4F9}" type="datetime1">
              <a:rPr lang="en-US" smtClean="0"/>
              <a:t>1/30/2026</a:t>
            </a:fld>
            <a:endParaRPr lang="en-US"/>
          </a:p>
        </p:txBody>
      </p:sp>
      <p:sp>
        <p:nvSpPr>
          <p:cNvPr id="5" name="Footer Placeholder 4">
            <a:extLst>
              <a:ext uri="{FF2B5EF4-FFF2-40B4-BE49-F238E27FC236}">
                <a16:creationId xmlns:a16="http://schemas.microsoft.com/office/drawing/2014/main" id="{20B751CF-1201-764D-BFCE-6158E4C3C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AA864-1A33-9B41-9C14-3817D2AF3289}"/>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06D5B-DE50-7444-9968-2D10C80DD1C5}" type="slidenum">
              <a:rPr lang="en-US" smtClean="0"/>
              <a:t>‹#›</a:t>
            </a:fld>
            <a:endParaRPr lang="en-US"/>
          </a:p>
        </p:txBody>
      </p:sp>
      <p:pic>
        <p:nvPicPr>
          <p:cNvPr id="8" name="Graphic 7">
            <a:extLst>
              <a:ext uri="{FF2B5EF4-FFF2-40B4-BE49-F238E27FC236}">
                <a16:creationId xmlns:a16="http://schemas.microsoft.com/office/drawing/2014/main" id="{31E67BB5-DC81-764B-B866-E16D285EC9AB}"/>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659136" y="572065"/>
            <a:ext cx="1923264" cy="956333"/>
          </a:xfrm>
          <a:prstGeom prst="rect">
            <a:avLst/>
          </a:prstGeom>
        </p:spPr>
      </p:pic>
    </p:spTree>
    <p:extLst>
      <p:ext uri="{BB962C8B-B14F-4D97-AF65-F5344CB8AC3E}">
        <p14:creationId xmlns:p14="http://schemas.microsoft.com/office/powerpoint/2010/main" val="401483084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Lst>
  <p:hf hdr="0" ftr="0" dt="0"/>
  <p:txStyles>
    <p:titleStyle>
      <a:lvl1pPr algn="l" defTabSz="914400" rtl="0" eaLnBrk="1" latinLnBrk="0" hangingPunct="1">
        <a:lnSpc>
          <a:spcPct val="80000"/>
        </a:lnSpc>
        <a:spcBef>
          <a:spcPct val="0"/>
        </a:spcBef>
        <a:buNone/>
        <a:defRPr sz="44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b="1" kern="1200">
          <a:solidFill>
            <a:schemeClr val="accent3"/>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384">
          <p15:clr>
            <a:srgbClr val="F26B43"/>
          </p15:clr>
        </p15:guide>
        <p15:guide id="3" pos="729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mailto:rnath@stanford.edu" TargetMode="External"/><Relationship Id="rId2" Type="http://schemas.openxmlformats.org/officeDocument/2006/relationships/hyperlink" Target="https://www.cmqcc.org/toolkits-quality-improvement/sepsi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hyperlink" Target="mailto:rnath@stanford.edu"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BLRAHpsVTHU?feature=oembed" TargetMode="Externa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440267" y="2434599"/>
            <a:ext cx="11277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charset="2"/>
              <a:buChar char="n"/>
              <a:defRPr sz="3200">
                <a:solidFill>
                  <a:schemeClr val="tx1"/>
                </a:solidFill>
                <a:latin typeface="Calibri" charset="0"/>
                <a:ea typeface="ＭＳ Ｐゴシック" charset="-128"/>
                <a:cs typeface="Calibri" charset="0"/>
              </a:defRPr>
            </a:lvl1pPr>
            <a:lvl2pPr marL="742950" indent="-285750">
              <a:spcBef>
                <a:spcPct val="20000"/>
              </a:spcBef>
              <a:buClr>
                <a:schemeClr val="accent2"/>
              </a:buClr>
              <a:buSzPct val="80000"/>
              <a:buFont typeface="Wingdings" charset="2"/>
              <a:buChar char="¨"/>
              <a:defRPr sz="2800">
                <a:solidFill>
                  <a:schemeClr val="tx1"/>
                </a:solidFill>
                <a:latin typeface="Calibri" charset="0"/>
                <a:ea typeface="ＭＳ Ｐゴシック" charset="-128"/>
              </a:defRPr>
            </a:lvl2pPr>
            <a:lvl3pPr marL="1143000" indent="-228600">
              <a:spcBef>
                <a:spcPct val="20000"/>
              </a:spcBef>
              <a:buClr>
                <a:schemeClr val="bg2"/>
              </a:buClr>
              <a:buSzPct val="65000"/>
              <a:buFont typeface="Wingdings" charset="2"/>
              <a:buChar char="n"/>
              <a:defRPr sz="2400">
                <a:solidFill>
                  <a:schemeClr val="tx1"/>
                </a:solidFill>
                <a:latin typeface="Calibri" charset="0"/>
                <a:ea typeface="ＭＳ Ｐゴシック" charset="-128"/>
              </a:defRPr>
            </a:lvl3pPr>
            <a:lvl4pPr marL="1600200" indent="-228600">
              <a:spcBef>
                <a:spcPct val="20000"/>
              </a:spcBef>
              <a:buClr>
                <a:schemeClr val="accent2"/>
              </a:buClr>
              <a:buSzPct val="70000"/>
              <a:buFont typeface="Wingdings" charset="2"/>
              <a:buChar char="¨"/>
              <a:defRPr sz="2000">
                <a:solidFill>
                  <a:schemeClr val="tx1"/>
                </a:solidFill>
                <a:latin typeface="Calibri" charset="0"/>
                <a:ea typeface="ＭＳ Ｐゴシック" charset="-128"/>
              </a:defRPr>
            </a:lvl4pPr>
            <a:lvl5pPr marL="2057400" indent="-228600">
              <a:spcBef>
                <a:spcPct val="20000"/>
              </a:spcBef>
              <a:buClr>
                <a:schemeClr val="bg2"/>
              </a:buClr>
              <a:buFont typeface="Wingdings" charset="2"/>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Calibri" charset="0"/>
                <a:ea typeface="ＭＳ Ｐゴシック" charset="-128"/>
              </a:defRPr>
            </a:lvl9pPr>
          </a:lstStyle>
          <a:p>
            <a:pPr lvl="0" algn="ctr" eaLnBrk="0" fontAlgn="base" hangingPunct="0">
              <a:spcBef>
                <a:spcPct val="0"/>
              </a:spcBef>
              <a:spcAft>
                <a:spcPct val="0"/>
              </a:spcAft>
              <a:buClrTx/>
              <a:buSzTx/>
              <a:buNone/>
              <a:defRPr/>
            </a:pPr>
            <a:r>
              <a:rPr lang="en-US" sz="5400" dirty="0">
                <a:solidFill>
                  <a:srgbClr val="000000"/>
                </a:solidFill>
                <a:latin typeface="Arial"/>
              </a:rPr>
              <a:t>  Obstetric Sepsis </a:t>
            </a:r>
            <a:br>
              <a:rPr lang="en-US" sz="5400" dirty="0">
                <a:solidFill>
                  <a:srgbClr val="000000"/>
                </a:solidFill>
                <a:latin typeface="Arial"/>
              </a:rPr>
            </a:br>
            <a:r>
              <a:rPr lang="en-US" sz="5400" dirty="0">
                <a:solidFill>
                  <a:srgbClr val="000000"/>
                </a:solidFill>
                <a:latin typeface="Arial"/>
              </a:rPr>
              <a:t>Implementation Sprint</a:t>
            </a:r>
            <a:endParaRPr kumimoji="0" lang="en-US" altLang="en-US" sz="5400" b="0" i="0" u="none" strike="noStrike" kern="1200" cap="none" spc="0" normalizeH="0" baseline="0" noProof="0" dirty="0">
              <a:ln>
                <a:noFill/>
              </a:ln>
              <a:solidFill>
                <a:srgbClr val="000000"/>
              </a:solidFill>
              <a:effectLst/>
              <a:uLnTx/>
              <a:uFillTx/>
              <a:latin typeface="Arial"/>
            </a:endParaRPr>
          </a:p>
        </p:txBody>
      </p:sp>
      <p:sp>
        <p:nvSpPr>
          <p:cNvPr id="3" name="TextBox 2">
            <a:extLst>
              <a:ext uri="{FF2B5EF4-FFF2-40B4-BE49-F238E27FC236}">
                <a16:creationId xmlns:a16="http://schemas.microsoft.com/office/drawing/2014/main" id="{B7CC6D8B-4380-A15C-651D-AFB5989BEC16}"/>
              </a:ext>
            </a:extLst>
          </p:cNvPr>
          <p:cNvSpPr txBox="1"/>
          <p:nvPr/>
        </p:nvSpPr>
        <p:spPr>
          <a:xfrm>
            <a:off x="2794000" y="4699000"/>
            <a:ext cx="7023100" cy="1077218"/>
          </a:xfrm>
          <a:prstGeom prst="rect">
            <a:avLst/>
          </a:prstGeom>
          <a:noFill/>
        </p:spPr>
        <p:txBody>
          <a:bodyPr wrap="square" rtlCol="0">
            <a:spAutoFit/>
          </a:bodyPr>
          <a:lstStyle/>
          <a:p>
            <a:r>
              <a:rPr lang="en-US" sz="3200" dirty="0">
                <a:solidFill>
                  <a:srgbClr val="A2203C"/>
                </a:solidFill>
              </a:rPr>
              <a:t>Session 1: Screening and Diagnosis</a:t>
            </a:r>
          </a:p>
          <a:p>
            <a:pPr algn="ctr"/>
            <a:r>
              <a:rPr lang="en-US" sz="3200" dirty="0">
                <a:solidFill>
                  <a:srgbClr val="A2203C"/>
                </a:solidFill>
              </a:rPr>
              <a:t>January 20, 2026 </a:t>
            </a:r>
          </a:p>
        </p:txBody>
      </p:sp>
    </p:spTree>
    <p:extLst>
      <p:ext uri="{BB962C8B-B14F-4D97-AF65-F5344CB8AC3E}">
        <p14:creationId xmlns:p14="http://schemas.microsoft.com/office/powerpoint/2010/main" val="3546838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8E9E-332D-E04A-B84B-A209374007FC}"/>
              </a:ext>
            </a:extLst>
          </p:cNvPr>
          <p:cNvSpPr>
            <a:spLocks noGrp="1"/>
          </p:cNvSpPr>
          <p:nvPr>
            <p:ph type="title"/>
          </p:nvPr>
        </p:nvSpPr>
        <p:spPr>
          <a:xfrm>
            <a:off x="609600" y="567266"/>
            <a:ext cx="10893778" cy="712894"/>
          </a:xfrm>
        </p:spPr>
        <p:txBody>
          <a:bodyPr/>
          <a:lstStyle/>
          <a:p>
            <a:r>
              <a:rPr lang="en-US" dirty="0"/>
              <a:t>Obstetric Infection Terminology </a:t>
            </a:r>
          </a:p>
        </p:txBody>
      </p:sp>
      <p:sp>
        <p:nvSpPr>
          <p:cNvPr id="6" name="Oval 5">
            <a:extLst>
              <a:ext uri="{FF2B5EF4-FFF2-40B4-BE49-F238E27FC236}">
                <a16:creationId xmlns:a16="http://schemas.microsoft.com/office/drawing/2014/main" id="{7691903B-E7C4-ED2B-7548-2E41DFF586E5}"/>
              </a:ext>
            </a:extLst>
          </p:cNvPr>
          <p:cNvSpPr/>
          <p:nvPr/>
        </p:nvSpPr>
        <p:spPr bwMode="auto">
          <a:xfrm>
            <a:off x="643463" y="1490134"/>
            <a:ext cx="5080000" cy="5080000"/>
          </a:xfrm>
          <a:prstGeom prst="ellipse">
            <a:avLst/>
          </a:prstGeom>
          <a:solidFill>
            <a:srgbClr val="FFCEE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9" name="TextBox 8">
            <a:extLst>
              <a:ext uri="{FF2B5EF4-FFF2-40B4-BE49-F238E27FC236}">
                <a16:creationId xmlns:a16="http://schemas.microsoft.com/office/drawing/2014/main" id="{B2E9310E-AB80-5B75-DA13-3329AB988C3B}"/>
              </a:ext>
            </a:extLst>
          </p:cNvPr>
          <p:cNvSpPr txBox="1"/>
          <p:nvPr/>
        </p:nvSpPr>
        <p:spPr>
          <a:xfrm>
            <a:off x="2144887" y="2212622"/>
            <a:ext cx="2111022" cy="646331"/>
          </a:xfrm>
          <a:prstGeom prst="rect">
            <a:avLst/>
          </a:prstGeom>
          <a:noFill/>
        </p:spPr>
        <p:txBody>
          <a:bodyPr wrap="square" rtlCol="0">
            <a:spAutoFit/>
          </a:bodyPr>
          <a:lstStyle/>
          <a:p>
            <a:pPr algn="ctr"/>
            <a:r>
              <a:rPr lang="en-US" sz="3600" dirty="0"/>
              <a:t>Infection</a:t>
            </a:r>
          </a:p>
        </p:txBody>
      </p:sp>
      <p:sp>
        <p:nvSpPr>
          <p:cNvPr id="13" name="TextBox 12">
            <a:extLst>
              <a:ext uri="{FF2B5EF4-FFF2-40B4-BE49-F238E27FC236}">
                <a16:creationId xmlns:a16="http://schemas.microsoft.com/office/drawing/2014/main" id="{F5E821C9-BF90-9319-9528-558ED74FE4FF}"/>
              </a:ext>
            </a:extLst>
          </p:cNvPr>
          <p:cNvSpPr txBox="1"/>
          <p:nvPr/>
        </p:nvSpPr>
        <p:spPr>
          <a:xfrm>
            <a:off x="5813775" y="5531558"/>
            <a:ext cx="5588001" cy="830997"/>
          </a:xfrm>
          <a:prstGeom prst="rect">
            <a:avLst/>
          </a:prstGeom>
          <a:noFill/>
        </p:spPr>
        <p:txBody>
          <a:bodyPr wrap="square" rtlCol="0">
            <a:spAutoFit/>
          </a:bodyPr>
          <a:lstStyle/>
          <a:p>
            <a:r>
              <a:rPr lang="en-US" sz="2400" dirty="0"/>
              <a:t>End Organ Injury related to dysregulated host response to infection</a:t>
            </a:r>
          </a:p>
        </p:txBody>
      </p:sp>
      <p:sp>
        <p:nvSpPr>
          <p:cNvPr id="19" name="TextBox 18">
            <a:extLst>
              <a:ext uri="{FF2B5EF4-FFF2-40B4-BE49-F238E27FC236}">
                <a16:creationId xmlns:a16="http://schemas.microsoft.com/office/drawing/2014/main" id="{85E9C74C-6B99-5C61-7FF7-0C2546FFF42A}"/>
              </a:ext>
            </a:extLst>
          </p:cNvPr>
          <p:cNvSpPr txBox="1"/>
          <p:nvPr/>
        </p:nvSpPr>
        <p:spPr>
          <a:xfrm>
            <a:off x="5932170" y="1511724"/>
            <a:ext cx="5657850" cy="1569660"/>
          </a:xfrm>
          <a:prstGeom prst="rect">
            <a:avLst/>
          </a:prstGeom>
          <a:noFill/>
          <a:ln>
            <a:solidFill>
              <a:schemeClr val="bg1">
                <a:lumMod val="50000"/>
              </a:schemeClr>
            </a:solidFill>
          </a:ln>
        </p:spPr>
        <p:txBody>
          <a:bodyPr wrap="square" rtlCol="0">
            <a:spAutoFit/>
          </a:bodyPr>
          <a:lstStyle/>
          <a:p>
            <a:r>
              <a:rPr lang="en-US" sz="2400" dirty="0"/>
              <a:t>Concern: SEP-3 definition of sepsis that requires End-Organ Injury does not promote early intensive treatment of severe infections in time for prevention.</a:t>
            </a:r>
          </a:p>
        </p:txBody>
      </p:sp>
      <p:grpSp>
        <p:nvGrpSpPr>
          <p:cNvPr id="24" name="Group 23">
            <a:extLst>
              <a:ext uri="{FF2B5EF4-FFF2-40B4-BE49-F238E27FC236}">
                <a16:creationId xmlns:a16="http://schemas.microsoft.com/office/drawing/2014/main" id="{FFCED601-7DC8-4D85-9763-9A6665F7EA82}"/>
              </a:ext>
            </a:extLst>
          </p:cNvPr>
          <p:cNvGrpSpPr/>
          <p:nvPr/>
        </p:nvGrpSpPr>
        <p:grpSpPr>
          <a:xfrm>
            <a:off x="2336800" y="3276541"/>
            <a:ext cx="9516535" cy="2937993"/>
            <a:chOff x="2133599" y="3095918"/>
            <a:chExt cx="9516535" cy="2937993"/>
          </a:xfrm>
        </p:grpSpPr>
        <p:grpSp>
          <p:nvGrpSpPr>
            <p:cNvPr id="18" name="Group 17">
              <a:extLst>
                <a:ext uri="{FF2B5EF4-FFF2-40B4-BE49-F238E27FC236}">
                  <a16:creationId xmlns:a16="http://schemas.microsoft.com/office/drawing/2014/main" id="{A20517A1-A8BE-36C4-ECB3-49C7C832BF00}"/>
                </a:ext>
              </a:extLst>
            </p:cNvPr>
            <p:cNvGrpSpPr/>
            <p:nvPr/>
          </p:nvGrpSpPr>
          <p:grpSpPr>
            <a:xfrm>
              <a:off x="2133599" y="3095918"/>
              <a:ext cx="3143954" cy="2937993"/>
              <a:chOff x="2415824" y="3095918"/>
              <a:chExt cx="3143954" cy="2937993"/>
            </a:xfrm>
          </p:grpSpPr>
          <p:sp>
            <p:nvSpPr>
              <p:cNvPr id="7" name="Oval 6">
                <a:extLst>
                  <a:ext uri="{FF2B5EF4-FFF2-40B4-BE49-F238E27FC236}">
                    <a16:creationId xmlns:a16="http://schemas.microsoft.com/office/drawing/2014/main" id="{7E61893F-7C59-7F4F-4C62-904AA622C9DF}"/>
                  </a:ext>
                </a:extLst>
              </p:cNvPr>
              <p:cNvSpPr/>
              <p:nvPr/>
            </p:nvSpPr>
            <p:spPr bwMode="auto">
              <a:xfrm>
                <a:off x="2415824" y="3095918"/>
                <a:ext cx="3143954" cy="2937993"/>
              </a:xfrm>
              <a:prstGeom prst="ellipse">
                <a:avLst/>
              </a:prstGeom>
              <a:solidFill>
                <a:srgbClr val="FEA3B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 name="TextBox 9">
                <a:extLst>
                  <a:ext uri="{FF2B5EF4-FFF2-40B4-BE49-F238E27FC236}">
                    <a16:creationId xmlns:a16="http://schemas.microsoft.com/office/drawing/2014/main" id="{C6E6A112-ECFC-176B-6FB8-9407BC15A69C}"/>
                  </a:ext>
                </a:extLst>
              </p:cNvPr>
              <p:cNvSpPr txBox="1"/>
              <p:nvPr/>
            </p:nvSpPr>
            <p:spPr>
              <a:xfrm>
                <a:off x="3121380" y="3324578"/>
                <a:ext cx="2111022" cy="1077218"/>
              </a:xfrm>
              <a:prstGeom prst="rect">
                <a:avLst/>
              </a:prstGeom>
              <a:noFill/>
            </p:spPr>
            <p:txBody>
              <a:bodyPr wrap="square" rtlCol="0">
                <a:spAutoFit/>
              </a:bodyPr>
              <a:lstStyle/>
              <a:p>
                <a:r>
                  <a:rPr lang="en-US" sz="3200" dirty="0"/>
                  <a:t>Serious Infection</a:t>
                </a:r>
              </a:p>
            </p:txBody>
          </p:sp>
        </p:grpSp>
        <p:sp>
          <p:nvSpPr>
            <p:cNvPr id="20" name="TextBox 19">
              <a:extLst>
                <a:ext uri="{FF2B5EF4-FFF2-40B4-BE49-F238E27FC236}">
                  <a16:creationId xmlns:a16="http://schemas.microsoft.com/office/drawing/2014/main" id="{3BE7A2D0-D10F-6140-7231-D5B06FF144B4}"/>
                </a:ext>
              </a:extLst>
            </p:cNvPr>
            <p:cNvSpPr txBox="1"/>
            <p:nvPr/>
          </p:nvSpPr>
          <p:spPr>
            <a:xfrm>
              <a:off x="6333069" y="3155244"/>
              <a:ext cx="5317065" cy="1938992"/>
            </a:xfrm>
            <a:prstGeom prst="rect">
              <a:avLst/>
            </a:prstGeom>
            <a:noFill/>
          </p:spPr>
          <p:txBody>
            <a:bodyPr wrap="square" rtlCol="0">
              <a:spAutoFit/>
            </a:bodyPr>
            <a:lstStyle/>
            <a:p>
              <a:r>
                <a:rPr lang="en-US" sz="2400" dirty="0"/>
                <a:t>Need to identify infections most likely to advance to End Organ Injury for earlier and more intensive treatment.  </a:t>
              </a:r>
            </a:p>
            <a:p>
              <a:r>
                <a:rPr lang="en-US" sz="2400" dirty="0"/>
                <a:t>The term “Serious Infection” is taken from new CDC terminology.</a:t>
              </a:r>
            </a:p>
          </p:txBody>
        </p:sp>
        <p:cxnSp>
          <p:nvCxnSpPr>
            <p:cNvPr id="21" name="Straight Connector 20">
              <a:extLst>
                <a:ext uri="{FF2B5EF4-FFF2-40B4-BE49-F238E27FC236}">
                  <a16:creationId xmlns:a16="http://schemas.microsoft.com/office/drawing/2014/main" id="{CCE4CF0D-DB8A-34D4-FD5A-A2344778F8DE}"/>
                </a:ext>
              </a:extLst>
            </p:cNvPr>
            <p:cNvCxnSpPr>
              <a:cxnSpLocks/>
            </p:cNvCxnSpPr>
            <p:nvPr/>
          </p:nvCxnSpPr>
          <p:spPr bwMode="auto">
            <a:xfrm flipH="1">
              <a:off x="4673599" y="3476978"/>
              <a:ext cx="1625601" cy="39511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8" name="Oval 7">
            <a:extLst>
              <a:ext uri="{FF2B5EF4-FFF2-40B4-BE49-F238E27FC236}">
                <a16:creationId xmlns:a16="http://schemas.microsoft.com/office/drawing/2014/main" id="{3B92B51A-4F82-ADE3-4E57-5266FE4B3976}"/>
              </a:ext>
            </a:extLst>
          </p:cNvPr>
          <p:cNvSpPr/>
          <p:nvPr/>
        </p:nvSpPr>
        <p:spPr bwMode="auto">
          <a:xfrm>
            <a:off x="3503229" y="4538133"/>
            <a:ext cx="1667078" cy="1557867"/>
          </a:xfrm>
          <a:prstGeom prst="ellipse">
            <a:avLst/>
          </a:prstGeom>
          <a:solidFill>
            <a:srgbClr val="FE587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1" name="TextBox 10">
            <a:extLst>
              <a:ext uri="{FF2B5EF4-FFF2-40B4-BE49-F238E27FC236}">
                <a16:creationId xmlns:a16="http://schemas.microsoft.com/office/drawing/2014/main" id="{428D8C2F-5437-5DEB-4481-21B3886DD253}"/>
              </a:ext>
            </a:extLst>
          </p:cNvPr>
          <p:cNvSpPr txBox="1"/>
          <p:nvPr/>
        </p:nvSpPr>
        <p:spPr>
          <a:xfrm>
            <a:off x="3646308" y="5012267"/>
            <a:ext cx="2111022" cy="584775"/>
          </a:xfrm>
          <a:prstGeom prst="rect">
            <a:avLst/>
          </a:prstGeom>
          <a:noFill/>
        </p:spPr>
        <p:txBody>
          <a:bodyPr wrap="square" rtlCol="0">
            <a:spAutoFit/>
          </a:bodyPr>
          <a:lstStyle/>
          <a:p>
            <a:r>
              <a:rPr lang="en-US" sz="3200" dirty="0"/>
              <a:t>Sepsis</a:t>
            </a:r>
          </a:p>
        </p:txBody>
      </p:sp>
      <p:cxnSp>
        <p:nvCxnSpPr>
          <p:cNvPr id="15" name="Straight Connector 14">
            <a:extLst>
              <a:ext uri="{FF2B5EF4-FFF2-40B4-BE49-F238E27FC236}">
                <a16:creationId xmlns:a16="http://schemas.microsoft.com/office/drawing/2014/main" id="{D3DF3FCB-8AE0-3006-6CA8-35C14C147C89}"/>
              </a:ext>
            </a:extLst>
          </p:cNvPr>
          <p:cNvCxnSpPr>
            <a:cxnSpLocks/>
          </p:cNvCxnSpPr>
          <p:nvPr/>
        </p:nvCxnSpPr>
        <p:spPr bwMode="auto">
          <a:xfrm flipH="1" flipV="1">
            <a:off x="4910664" y="5576711"/>
            <a:ext cx="857955" cy="16933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B17E3504-D891-F71B-56BF-1428D4254C4F}"/>
              </a:ext>
            </a:extLst>
          </p:cNvPr>
          <p:cNvSpPr txBox="1"/>
          <p:nvPr/>
        </p:nvSpPr>
        <p:spPr>
          <a:xfrm>
            <a:off x="11807190" y="65836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513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2665F0A-BDB8-1978-3F75-E002DDE846B7}"/>
              </a:ext>
            </a:extLst>
          </p:cNvPr>
          <p:cNvSpPr>
            <a:spLocks noGrp="1"/>
          </p:cNvSpPr>
          <p:nvPr>
            <p:ph idx="4294967295"/>
          </p:nvPr>
        </p:nvSpPr>
        <p:spPr>
          <a:xfrm>
            <a:off x="5616032" y="1802103"/>
            <a:ext cx="6246812" cy="3886200"/>
          </a:xfrm>
        </p:spPr>
        <p:txBody>
          <a:bodyPr/>
          <a:lstStyle/>
          <a:p>
            <a:r>
              <a:rPr lang="en-US" sz="2800" dirty="0"/>
              <a:t>Vital Sign Screens (MEWS, MERT, CMQCC) are commonly used but their role as </a:t>
            </a:r>
            <a:r>
              <a:rPr lang="en-US" sz="2800" u="sng" dirty="0"/>
              <a:t>Only the First Step </a:t>
            </a:r>
            <a:r>
              <a:rPr lang="en-US" sz="2800" dirty="0"/>
              <a:t>needs to be emphasized</a:t>
            </a:r>
          </a:p>
          <a:p>
            <a:r>
              <a:rPr lang="en-US" sz="2800" dirty="0"/>
              <a:t>The key element is the </a:t>
            </a:r>
            <a:r>
              <a:rPr lang="en-US" sz="2800" u="sng" dirty="0"/>
              <a:t>Second Step</a:t>
            </a:r>
            <a:r>
              <a:rPr lang="en-US" sz="2800" dirty="0"/>
              <a:t>, the </a:t>
            </a:r>
            <a:r>
              <a:rPr lang="en-US" sz="2800" b="1" dirty="0"/>
              <a:t>Bedside Evaluation.</a:t>
            </a:r>
          </a:p>
          <a:p>
            <a:r>
              <a:rPr lang="en-US" sz="2800" dirty="0"/>
              <a:t>Remember that we do Two-Step evaluations for many diagnoses in OB/GYN—think Syphilis, Cervical Cancer</a:t>
            </a:r>
          </a:p>
        </p:txBody>
      </p:sp>
      <p:pic>
        <p:nvPicPr>
          <p:cNvPr id="7" name="Picture 6">
            <a:extLst>
              <a:ext uri="{FF2B5EF4-FFF2-40B4-BE49-F238E27FC236}">
                <a16:creationId xmlns:a16="http://schemas.microsoft.com/office/drawing/2014/main" id="{F275814E-F2D1-6693-4100-E7DC12094218}"/>
              </a:ext>
            </a:extLst>
          </p:cNvPr>
          <p:cNvPicPr>
            <a:picLocks noChangeAspect="1"/>
          </p:cNvPicPr>
          <p:nvPr/>
        </p:nvPicPr>
        <p:blipFill>
          <a:blip r:embed="rId2"/>
          <a:stretch>
            <a:fillRect/>
          </a:stretch>
        </p:blipFill>
        <p:spPr>
          <a:xfrm>
            <a:off x="237941" y="685800"/>
            <a:ext cx="4916169" cy="632079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E0847C56-80CE-6FF7-43EB-ACC8F581B1D4}"/>
              </a:ext>
            </a:extLst>
          </p:cNvPr>
          <p:cNvSpPr txBox="1">
            <a:spLocks/>
          </p:cNvSpPr>
          <p:nvPr/>
        </p:nvSpPr>
        <p:spPr>
          <a:xfrm>
            <a:off x="5387340" y="612140"/>
            <a:ext cx="6602730" cy="1182370"/>
          </a:xfrm>
          <a:prstGeom prst="rect">
            <a:avLst/>
          </a:prstGeom>
        </p:spPr>
        <p:txBody>
          <a:bodyPr vert="horz" lIns="91440" tIns="45720" rIns="91440" bIns="45720" rtlCol="0" anchor="ctr">
            <a:normAutofit lnSpcReduction="10000"/>
          </a:bodyPr>
          <a:lstStyle>
            <a:lvl1pPr algn="ctr" rtl="0" eaLnBrk="1" fontAlgn="base" hangingPunct="1">
              <a:spcBef>
                <a:spcPct val="0"/>
              </a:spcBef>
              <a:spcAft>
                <a:spcPct val="0"/>
              </a:spcAft>
              <a:defRPr sz="3600" b="0" i="0">
                <a:solidFill>
                  <a:srgbClr val="A2203C"/>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kern="0" dirty="0"/>
              <a:t>A Two-Step Approach to Identify Obstetric Sepsis</a:t>
            </a:r>
          </a:p>
        </p:txBody>
      </p:sp>
    </p:spTree>
    <p:extLst>
      <p:ext uri="{BB962C8B-B14F-4D97-AF65-F5344CB8AC3E}">
        <p14:creationId xmlns:p14="http://schemas.microsoft.com/office/powerpoint/2010/main" val="199775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FCF283-7FA6-2D4E-10E0-88D85C5B3A4B}"/>
              </a:ext>
            </a:extLst>
          </p:cNvPr>
          <p:cNvPicPr>
            <a:picLocks noChangeAspect="1"/>
          </p:cNvPicPr>
          <p:nvPr/>
        </p:nvPicPr>
        <p:blipFill>
          <a:blip r:embed="rId2"/>
          <a:stretch>
            <a:fillRect/>
          </a:stretch>
        </p:blipFill>
        <p:spPr>
          <a:xfrm>
            <a:off x="541081" y="0"/>
            <a:ext cx="5189098" cy="6858000"/>
          </a:xfrm>
          <a:prstGeom prst="rect">
            <a:avLst/>
          </a:prstGeom>
        </p:spPr>
      </p:pic>
      <p:pic>
        <p:nvPicPr>
          <p:cNvPr id="8" name="Picture 7">
            <a:extLst>
              <a:ext uri="{FF2B5EF4-FFF2-40B4-BE49-F238E27FC236}">
                <a16:creationId xmlns:a16="http://schemas.microsoft.com/office/drawing/2014/main" id="{689CBF56-C3AB-8418-F39E-7424803548CD}"/>
              </a:ext>
            </a:extLst>
          </p:cNvPr>
          <p:cNvPicPr>
            <a:picLocks noChangeAspect="1"/>
          </p:cNvPicPr>
          <p:nvPr/>
        </p:nvPicPr>
        <p:blipFill>
          <a:blip r:embed="rId3"/>
          <a:stretch>
            <a:fillRect/>
          </a:stretch>
        </p:blipFill>
        <p:spPr>
          <a:xfrm>
            <a:off x="6101404" y="0"/>
            <a:ext cx="5544171" cy="6858000"/>
          </a:xfrm>
          <a:prstGeom prst="rect">
            <a:avLst/>
          </a:prstGeom>
        </p:spPr>
      </p:pic>
    </p:spTree>
    <p:extLst>
      <p:ext uri="{BB962C8B-B14F-4D97-AF65-F5344CB8AC3E}">
        <p14:creationId xmlns:p14="http://schemas.microsoft.com/office/powerpoint/2010/main" val="284834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0C0B-94C4-5709-AB13-3CD6E76E8F38}"/>
              </a:ext>
            </a:extLst>
          </p:cNvPr>
          <p:cNvSpPr>
            <a:spLocks noGrp="1"/>
          </p:cNvSpPr>
          <p:nvPr>
            <p:ph type="title"/>
          </p:nvPr>
        </p:nvSpPr>
        <p:spPr>
          <a:xfrm>
            <a:off x="981222" y="556545"/>
            <a:ext cx="10363200" cy="791615"/>
          </a:xfrm>
        </p:spPr>
        <p:txBody>
          <a:bodyPr>
            <a:normAutofit/>
          </a:bodyPr>
          <a:lstStyle/>
          <a:p>
            <a:r>
              <a:rPr lang="en-US" sz="2400" dirty="0"/>
              <a:t>Screening Tools for Obstetric Sepsis</a:t>
            </a:r>
            <a:endParaRPr lang="en-US" sz="2400" dirty="0">
              <a:solidFill>
                <a:srgbClr val="A2203C"/>
              </a:solidFill>
            </a:endParaRPr>
          </a:p>
        </p:txBody>
      </p:sp>
      <p:sp>
        <p:nvSpPr>
          <p:cNvPr id="3" name="Content Placeholder 2">
            <a:extLst>
              <a:ext uri="{FF2B5EF4-FFF2-40B4-BE49-F238E27FC236}">
                <a16:creationId xmlns:a16="http://schemas.microsoft.com/office/drawing/2014/main" id="{CC075998-7640-C896-13FE-6A7D646A9C2B}"/>
              </a:ext>
            </a:extLst>
          </p:cNvPr>
          <p:cNvSpPr>
            <a:spLocks noGrp="1"/>
          </p:cNvSpPr>
          <p:nvPr>
            <p:ph idx="1"/>
          </p:nvPr>
        </p:nvSpPr>
        <p:spPr>
          <a:xfrm>
            <a:off x="981222" y="2238189"/>
            <a:ext cx="10621108" cy="2327657"/>
          </a:xfrm>
        </p:spPr>
        <p:txBody>
          <a:bodyPr/>
          <a:lstStyle/>
          <a:p>
            <a:pPr marL="0" indent="0">
              <a:spcBef>
                <a:spcPts val="1200"/>
              </a:spcBef>
              <a:buNone/>
            </a:pPr>
            <a:endParaRPr lang="en-US" dirty="0"/>
          </a:p>
          <a:p>
            <a:pPr>
              <a:spcBef>
                <a:spcPts val="1200"/>
              </a:spcBef>
            </a:pPr>
            <a:endParaRPr lang="en-US" dirty="0"/>
          </a:p>
        </p:txBody>
      </p:sp>
      <p:pic>
        <p:nvPicPr>
          <p:cNvPr id="5" name="GMT20251231-213703_Recording_1632x848">
            <a:hlinkClick r:id="" action="ppaction://media"/>
            <a:extLst>
              <a:ext uri="{FF2B5EF4-FFF2-40B4-BE49-F238E27FC236}">
                <a16:creationId xmlns:a16="http://schemas.microsoft.com/office/drawing/2014/main" id="{F6D6176C-6A22-481D-85C9-1F5E134611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74"/>
            <a:ext cx="12192000" cy="6857026"/>
          </a:xfrm>
          <a:prstGeom prst="rect">
            <a:avLst/>
          </a:prstGeom>
        </p:spPr>
      </p:pic>
    </p:spTree>
    <p:extLst>
      <p:ext uri="{BB962C8B-B14F-4D97-AF65-F5344CB8AC3E}">
        <p14:creationId xmlns:p14="http://schemas.microsoft.com/office/powerpoint/2010/main" val="221208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58DD-9C59-CED5-432B-5A7910652FB7}"/>
              </a:ext>
            </a:extLst>
          </p:cNvPr>
          <p:cNvSpPr>
            <a:spLocks noGrp="1"/>
          </p:cNvSpPr>
          <p:nvPr>
            <p:ph type="ctrTitle"/>
          </p:nvPr>
        </p:nvSpPr>
        <p:spPr>
          <a:xfrm>
            <a:off x="1320525" y="2114007"/>
            <a:ext cx="8026400" cy="2209800"/>
          </a:xfrm>
        </p:spPr>
        <p:txBody>
          <a:bodyPr>
            <a:normAutofit/>
          </a:bodyPr>
          <a:lstStyle/>
          <a:p>
            <a:r>
              <a:rPr lang="en-US" sz="4800" dirty="0">
                <a:effectLst/>
                <a:latin typeface="Arial" panose="020B0604020202020204" pitchFamily="34" charset="0"/>
                <a:cs typeface="Arial" panose="020B0604020202020204" pitchFamily="34" charset="0"/>
              </a:rPr>
              <a:t>Bedside Evaluation</a:t>
            </a:r>
            <a:endParaRPr lang="en-US" sz="4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87E8A8B-FABE-052F-A5DA-45B7A967F582}"/>
              </a:ext>
            </a:extLst>
          </p:cNvPr>
          <p:cNvSpPr>
            <a:spLocks noGrp="1"/>
          </p:cNvSpPr>
          <p:nvPr>
            <p:ph type="subTitle" idx="1"/>
          </p:nvPr>
        </p:nvSpPr>
        <p:spPr>
          <a:xfrm>
            <a:off x="2555560" y="3926752"/>
            <a:ext cx="9462269" cy="2343418"/>
          </a:xfrm>
        </p:spPr>
        <p:txBody>
          <a:bodyPr>
            <a:normAutofit fontScale="62500" lnSpcReduction="20000"/>
          </a:bodyPr>
          <a:lstStyle/>
          <a:p>
            <a:pPr algn="l">
              <a:spcBef>
                <a:spcPct val="0"/>
              </a:spcBef>
              <a:buClrTx/>
              <a:buSzTx/>
              <a:buFontTx/>
              <a:buNone/>
            </a:pPr>
            <a:endParaRPr lang="en-US" altLang="en-US" sz="4500" dirty="0">
              <a:solidFill>
                <a:srgbClr val="000000"/>
              </a:solidFill>
              <a:latin typeface="Arial" panose="020B0604020202020204" pitchFamily="34" charset="0"/>
              <a:cs typeface="Arial" panose="020B0604020202020204" pitchFamily="34" charset="0"/>
            </a:endParaRPr>
          </a:p>
          <a:p>
            <a:pPr algn="l">
              <a:lnSpc>
                <a:spcPct val="120000"/>
              </a:lnSpc>
              <a:spcBef>
                <a:spcPts val="600"/>
              </a:spcBef>
              <a:buClrTx/>
              <a:buSzTx/>
              <a:buFontTx/>
              <a:buNone/>
            </a:pPr>
            <a:r>
              <a:rPr lang="en-US" altLang="en-US" sz="5100" dirty="0">
                <a:solidFill>
                  <a:srgbClr val="000000"/>
                </a:solidFill>
                <a:latin typeface="Arial" panose="020B0604020202020204" pitchFamily="34" charset="0"/>
                <a:cs typeface="Arial" panose="020B0604020202020204" pitchFamily="34" charset="0"/>
              </a:rPr>
              <a:t>Christa Walczak, </a:t>
            </a:r>
            <a:r>
              <a:rPr lang="en-US" sz="4500" dirty="0">
                <a:latin typeface="Arial" panose="020B0604020202020204" pitchFamily="34" charset="0"/>
                <a:cs typeface="Arial" panose="020B0604020202020204" pitchFamily="34" charset="0"/>
              </a:rPr>
              <a:t>MSN, RN, C-ONQS, C-EFM, CLE </a:t>
            </a:r>
          </a:p>
          <a:p>
            <a:pPr algn="l">
              <a:lnSpc>
                <a:spcPct val="120000"/>
              </a:lnSpc>
              <a:spcBef>
                <a:spcPts val="600"/>
              </a:spcBef>
              <a:buClrTx/>
              <a:buSzTx/>
              <a:buFontTx/>
              <a:buNone/>
            </a:pPr>
            <a:r>
              <a:rPr lang="en-US" altLang="en-US" sz="4000" dirty="0">
                <a:solidFill>
                  <a:srgbClr val="000000"/>
                </a:solidFill>
                <a:latin typeface="Arial" panose="020B0604020202020204" pitchFamily="34" charset="0"/>
                <a:cs typeface="Arial" panose="020B0604020202020204" pitchFamily="34" charset="0"/>
              </a:rPr>
              <a:t>Clinical Lead - CMQCC</a:t>
            </a:r>
            <a:br>
              <a:rPr lang="en-US" altLang="en-US" sz="4000" dirty="0">
                <a:solidFill>
                  <a:srgbClr val="000000"/>
                </a:solidFill>
                <a:latin typeface="Arial" panose="020B0604020202020204" pitchFamily="34" charset="0"/>
                <a:cs typeface="Arial" panose="020B0604020202020204" pitchFamily="34" charset="0"/>
              </a:rPr>
            </a:br>
            <a:r>
              <a:rPr lang="en-US" altLang="en-US" sz="4000" dirty="0">
                <a:solidFill>
                  <a:srgbClr val="000000"/>
                </a:solidFill>
                <a:latin typeface="Arial" panose="020B0604020202020204" pitchFamily="34" charset="0"/>
                <a:cs typeface="Arial" panose="020B0604020202020204" pitchFamily="34" charset="0"/>
              </a:rPr>
              <a:t>christawalczak@stanford.edu</a:t>
            </a:r>
          </a:p>
        </p:txBody>
      </p:sp>
    </p:spTree>
    <p:extLst>
      <p:ext uri="{BB962C8B-B14F-4D97-AF65-F5344CB8AC3E}">
        <p14:creationId xmlns:p14="http://schemas.microsoft.com/office/powerpoint/2010/main" val="319460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13590-CCE3-E3B0-8112-F78710DC698D}"/>
              </a:ext>
            </a:extLst>
          </p:cNvPr>
          <p:cNvSpPr>
            <a:spLocks noGrp="1"/>
          </p:cNvSpPr>
          <p:nvPr>
            <p:ph idx="1"/>
          </p:nvPr>
        </p:nvSpPr>
        <p:spPr>
          <a:xfrm>
            <a:off x="609600" y="3363884"/>
            <a:ext cx="10972800" cy="3129906"/>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“Eyes-on” history and physical assessment </a:t>
            </a:r>
          </a:p>
          <a:p>
            <a:r>
              <a:rPr lang="en-US" sz="2800" dirty="0">
                <a:latin typeface="Tahoma" panose="020B0604030504040204" pitchFamily="34" charset="0"/>
                <a:ea typeface="Tahoma" panose="020B0604030504040204" pitchFamily="34" charset="0"/>
                <a:cs typeface="Tahoma" panose="020B0604030504040204" pitchFamily="34" charset="0"/>
              </a:rPr>
              <a:t>Default in absence of clear alternative diagnosis is action – treat infection and obtain more information</a:t>
            </a:r>
          </a:p>
          <a:p>
            <a:pPr lvl="1"/>
            <a:r>
              <a:rPr lang="en-US" sz="2400" dirty="0">
                <a:latin typeface="Tahoma" panose="020B0604030504040204" pitchFamily="34" charset="0"/>
                <a:ea typeface="Tahoma" panose="020B0604030504040204" pitchFamily="34" charset="0"/>
                <a:cs typeface="Tahoma" panose="020B0604030504040204" pitchFamily="34" charset="0"/>
              </a:rPr>
              <a:t>Closer observation</a:t>
            </a:r>
          </a:p>
          <a:p>
            <a:pPr lvl="1"/>
            <a:r>
              <a:rPr lang="en-US" sz="2400" dirty="0">
                <a:latin typeface="Tahoma" panose="020B0604030504040204" pitchFamily="34" charset="0"/>
                <a:ea typeface="Tahoma" panose="020B0604030504040204" pitchFamily="34" charset="0"/>
                <a:cs typeface="Tahoma" panose="020B0604030504040204" pitchFamily="34" charset="0"/>
              </a:rPr>
              <a:t>Simple labs</a:t>
            </a:r>
          </a:p>
          <a:p>
            <a:pPr lvl="1"/>
            <a:r>
              <a:rPr lang="en-US" sz="2400" dirty="0">
                <a:latin typeface="Tahoma" panose="020B0604030504040204" pitchFamily="34" charset="0"/>
                <a:ea typeface="Tahoma" panose="020B0604030504040204" pitchFamily="34" charset="0"/>
                <a:cs typeface="Tahoma" panose="020B0604030504040204" pitchFamily="34" charset="0"/>
              </a:rPr>
              <a:t>Full case discussion</a:t>
            </a:r>
          </a:p>
        </p:txBody>
      </p:sp>
      <p:pic>
        <p:nvPicPr>
          <p:cNvPr id="4" name="Picture 3">
            <a:extLst>
              <a:ext uri="{FF2B5EF4-FFF2-40B4-BE49-F238E27FC236}">
                <a16:creationId xmlns:a16="http://schemas.microsoft.com/office/drawing/2014/main" id="{8C9D3464-4AD5-63F9-0073-3FEA2E29D686}"/>
              </a:ext>
            </a:extLst>
          </p:cNvPr>
          <p:cNvPicPr>
            <a:picLocks noChangeAspect="1"/>
          </p:cNvPicPr>
          <p:nvPr/>
        </p:nvPicPr>
        <p:blipFill>
          <a:blip r:embed="rId3"/>
          <a:stretch>
            <a:fillRect/>
          </a:stretch>
        </p:blipFill>
        <p:spPr>
          <a:xfrm>
            <a:off x="2370437" y="566716"/>
            <a:ext cx="7772400" cy="2684805"/>
          </a:xfrm>
          <a:prstGeom prst="rect">
            <a:avLst/>
          </a:prstGeom>
        </p:spPr>
      </p:pic>
    </p:spTree>
    <p:extLst>
      <p:ext uri="{BB962C8B-B14F-4D97-AF65-F5344CB8AC3E}">
        <p14:creationId xmlns:p14="http://schemas.microsoft.com/office/powerpoint/2010/main" val="180466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56CD-E918-38EA-94F4-FA54788C2C5B}"/>
              </a:ext>
            </a:extLst>
          </p:cNvPr>
          <p:cNvSpPr>
            <a:spLocks noGrp="1"/>
          </p:cNvSpPr>
          <p:nvPr>
            <p:ph type="title"/>
          </p:nvPr>
        </p:nvSpPr>
        <p:spPr>
          <a:xfrm>
            <a:off x="715452" y="492145"/>
            <a:ext cx="11141499" cy="914400"/>
          </a:xfrm>
        </p:spPr>
        <p:txBody>
          <a:bodyPr>
            <a:noAutofit/>
          </a:bodyPr>
          <a:lstStyle/>
          <a:p>
            <a:pPr algn="ctr"/>
            <a:r>
              <a:rPr lang="en-US" sz="4200" dirty="0">
                <a:solidFill>
                  <a:srgbClr val="A2213C"/>
                </a:solidFill>
                <a:latin typeface="Tahoma" panose="020B0604030504040204" pitchFamily="34" charset="0"/>
                <a:ea typeface="Tahoma" panose="020B0604030504040204" pitchFamily="34" charset="0"/>
                <a:cs typeface="Tahoma" panose="020B0604030504040204" pitchFamily="34" charset="0"/>
              </a:rPr>
              <a:t>Components of Bedside Evaluation</a:t>
            </a:r>
          </a:p>
        </p:txBody>
      </p:sp>
      <p:sp>
        <p:nvSpPr>
          <p:cNvPr id="3" name="Content Placeholder 2">
            <a:extLst>
              <a:ext uri="{FF2B5EF4-FFF2-40B4-BE49-F238E27FC236}">
                <a16:creationId xmlns:a16="http://schemas.microsoft.com/office/drawing/2014/main" id="{D9BCA137-BF86-71C9-26C9-E465F4FF03A8}"/>
              </a:ext>
            </a:extLst>
          </p:cNvPr>
          <p:cNvSpPr>
            <a:spLocks noGrp="1"/>
          </p:cNvSpPr>
          <p:nvPr>
            <p:ph idx="1"/>
          </p:nvPr>
        </p:nvSpPr>
        <p:spPr>
          <a:xfrm>
            <a:off x="715452" y="1911909"/>
            <a:ext cx="8060759" cy="3886200"/>
          </a:xfrm>
        </p:spPr>
        <p:txBody>
          <a:bodyPr>
            <a:normAutofit fontScale="92500" lnSpcReduction="10000"/>
          </a:bodyPr>
          <a:lstStyle/>
          <a:p>
            <a:pPr>
              <a:buClr>
                <a:srgbClr val="8C1515"/>
              </a:buClr>
              <a:buSzPct val="8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If you’ve not already done so, review available labs</a:t>
            </a:r>
          </a:p>
          <a:p>
            <a:pPr>
              <a:buClr>
                <a:srgbClr val="8C1515"/>
              </a:buClr>
              <a:buSzPct val="8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Does patient/family report symptoms or observations?</a:t>
            </a:r>
          </a:p>
          <a:p>
            <a:pPr>
              <a:buClr>
                <a:srgbClr val="8C1515"/>
              </a:buClr>
              <a:buSzPct val="8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Perform a physical assessment:</a:t>
            </a:r>
          </a:p>
          <a:p>
            <a:pPr lvl="1">
              <a:buClr>
                <a:srgbClr val="8C1515"/>
              </a:buClr>
              <a:buSzPct val="6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Upon general observation of the patient, are abnormalities noted?</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Shivering</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Confusion</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Clammy skin</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Difficulty breathing</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Grimacing/Guarding (Signs of pain)</a:t>
            </a:r>
          </a:p>
          <a:p>
            <a:pPr lvl="2">
              <a:buClr>
                <a:srgbClr val="8C1515"/>
              </a:buClr>
              <a:buSzPct val="50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Skin color associated with poor perfusion</a:t>
            </a:r>
          </a:p>
          <a:p>
            <a:pPr marL="0" indent="0">
              <a:buNone/>
            </a:pPr>
            <a:endPar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endParaRPr>
          </a:p>
          <a:p>
            <a:pPr lvl="1"/>
            <a:endParaRPr lang="en-US" sz="2000" dirty="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704F346-CEC9-8BBD-508D-546F49687C05}"/>
              </a:ext>
            </a:extLst>
          </p:cNvPr>
          <p:cNvSpPr txBox="1"/>
          <p:nvPr/>
        </p:nvSpPr>
        <p:spPr>
          <a:xfrm>
            <a:off x="1832634" y="1188806"/>
            <a:ext cx="85267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Evaluation be done by </a:t>
            </a:r>
            <a:r>
              <a:rPr kumimoji="0" lang="en-US" sz="26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RN</a:t>
            </a:r>
            <a:r>
              <a:rPr kumimoji="0" lang="en-US" sz="2600" b="0" i="1"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CNM or Physician</a:t>
            </a:r>
          </a:p>
        </p:txBody>
      </p:sp>
      <p:pic>
        <p:nvPicPr>
          <p:cNvPr id="4" name="Picture 3" descr="Person using iPad">
            <a:extLst>
              <a:ext uri="{FF2B5EF4-FFF2-40B4-BE49-F238E27FC236}">
                <a16:creationId xmlns:a16="http://schemas.microsoft.com/office/drawing/2014/main" id="{576FF711-B55C-275D-1F30-31EF07031EFE}"/>
              </a:ext>
            </a:extLst>
          </p:cNvPr>
          <p:cNvPicPr>
            <a:picLocks noChangeAspect="1"/>
          </p:cNvPicPr>
          <p:nvPr/>
        </p:nvPicPr>
        <p:blipFill>
          <a:blip r:embed="rId2"/>
          <a:stretch>
            <a:fillRect/>
          </a:stretch>
        </p:blipFill>
        <p:spPr>
          <a:xfrm>
            <a:off x="7729780" y="2536562"/>
            <a:ext cx="3586013" cy="2393054"/>
          </a:xfrm>
          <a:prstGeom prst="rect">
            <a:avLst/>
          </a:prstGeom>
          <a:ln>
            <a:noFill/>
          </a:ln>
          <a:effectLst>
            <a:softEdge rad="112500"/>
          </a:effectLst>
        </p:spPr>
      </p:pic>
    </p:spTree>
    <p:extLst>
      <p:ext uri="{BB962C8B-B14F-4D97-AF65-F5344CB8AC3E}">
        <p14:creationId xmlns:p14="http://schemas.microsoft.com/office/powerpoint/2010/main" val="3647431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56CD-E918-38EA-94F4-FA54788C2C5B}"/>
              </a:ext>
            </a:extLst>
          </p:cNvPr>
          <p:cNvSpPr>
            <a:spLocks noGrp="1"/>
          </p:cNvSpPr>
          <p:nvPr>
            <p:ph type="title"/>
          </p:nvPr>
        </p:nvSpPr>
        <p:spPr>
          <a:xfrm>
            <a:off x="335047" y="587982"/>
            <a:ext cx="11521903" cy="914400"/>
          </a:xfrm>
        </p:spPr>
        <p:txBody>
          <a:bodyPr>
            <a:noAutofit/>
          </a:bodyPr>
          <a:lstStyle/>
          <a:p>
            <a:pPr algn="ctr"/>
            <a:r>
              <a:rPr lang="en-US" sz="4200" dirty="0">
                <a:solidFill>
                  <a:srgbClr val="A2213C"/>
                </a:solidFill>
                <a:latin typeface="Tahoma" panose="020B0604030504040204" pitchFamily="34" charset="0"/>
                <a:ea typeface="Tahoma" panose="020B0604030504040204" pitchFamily="34" charset="0"/>
                <a:cs typeface="Tahoma" panose="020B0604030504040204" pitchFamily="34" charset="0"/>
              </a:rPr>
              <a:t>Components of Bedside Evaluation</a:t>
            </a:r>
          </a:p>
        </p:txBody>
      </p:sp>
      <p:sp>
        <p:nvSpPr>
          <p:cNvPr id="3" name="Content Placeholder 2">
            <a:extLst>
              <a:ext uri="{FF2B5EF4-FFF2-40B4-BE49-F238E27FC236}">
                <a16:creationId xmlns:a16="http://schemas.microsoft.com/office/drawing/2014/main" id="{D9BCA137-BF86-71C9-26C9-E465F4FF03A8}"/>
              </a:ext>
            </a:extLst>
          </p:cNvPr>
          <p:cNvSpPr>
            <a:spLocks noGrp="1"/>
          </p:cNvSpPr>
          <p:nvPr>
            <p:ph idx="1"/>
          </p:nvPr>
        </p:nvSpPr>
        <p:spPr>
          <a:xfrm>
            <a:off x="451772" y="1926618"/>
            <a:ext cx="11288454" cy="3886200"/>
          </a:xfrm>
        </p:spPr>
        <p:txBody>
          <a:bodyPr/>
          <a:lstStyle/>
          <a:p>
            <a:pPr lvl="1">
              <a:buClr>
                <a:srgbClr val="8C1515"/>
              </a:buClr>
              <a:buSzPct val="12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Evaluate possible sources of infection</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Incision/laceration</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Breasts</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Pain with urination, CVA tenderness, other signs of urinary/kidney infection</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Cough, abnormal lung sounds</a:t>
            </a:r>
          </a:p>
          <a:p>
            <a:pPr lvl="1">
              <a:buClr>
                <a:srgbClr val="8C1515"/>
              </a:buClr>
              <a:buSzPct val="125000"/>
              <a:buFont typeface="Wingdings" pitchFamily="2" charset="2"/>
              <a:buChar char="§"/>
            </a:pPr>
            <a:r>
              <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rPr>
              <a:t> Are there signs associated with alternate diagnosis?</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Heavy bleeding or other signs of hemorrhage</a:t>
            </a:r>
          </a:p>
          <a:p>
            <a:pPr lvl="2">
              <a:buClr>
                <a:srgbClr val="8C1515"/>
              </a:buClr>
            </a:pPr>
            <a:r>
              <a:rPr lang="en-US" dirty="0">
                <a:solidFill>
                  <a:srgbClr val="404040"/>
                </a:solidFill>
                <a:latin typeface="Tahoma" panose="020B0604030504040204" pitchFamily="34" charset="0"/>
                <a:ea typeface="Tahoma" panose="020B0604030504040204" pitchFamily="34" charset="0"/>
                <a:cs typeface="Tahoma" panose="020B0604030504040204" pitchFamily="34" charset="0"/>
              </a:rPr>
              <a:t>HTN, edema, severe headache or other signs of preeclampsia</a:t>
            </a:r>
          </a:p>
          <a:p>
            <a:pPr marL="750887" lvl="1" indent="0">
              <a:spcBef>
                <a:spcPts val="1176"/>
              </a:spcBef>
              <a:buClr>
                <a:srgbClr val="8C1515"/>
              </a:buClr>
              <a:buNone/>
            </a:pPr>
            <a:r>
              <a:rPr lang="en-US" sz="2000" i="1" dirty="0">
                <a:solidFill>
                  <a:srgbClr val="404040"/>
                </a:solidFill>
                <a:latin typeface="Tahoma" panose="020B0604030504040204" pitchFamily="34" charset="0"/>
                <a:ea typeface="Tahoma" panose="020B0604030504040204" pitchFamily="34" charset="0"/>
                <a:cs typeface="Tahoma" panose="020B0604030504040204" pitchFamily="34" charset="0"/>
              </a:rPr>
              <a:t>*If assessment performed by nursing, communication with the provider for orders should occur prior to moving to action steps if a nurse driven pathway is not the standard of care in the facility</a:t>
            </a:r>
            <a:endParaRPr lang="en-US" sz="2400" dirty="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900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6024-E9B1-57C1-F24E-73519F1BA9D5}"/>
              </a:ext>
            </a:extLst>
          </p:cNvPr>
          <p:cNvSpPr>
            <a:spLocks noGrp="1"/>
          </p:cNvSpPr>
          <p:nvPr>
            <p:ph type="title"/>
          </p:nvPr>
        </p:nvSpPr>
        <p:spPr>
          <a:xfrm>
            <a:off x="815783" y="633542"/>
            <a:ext cx="10560425" cy="914400"/>
          </a:xfrm>
        </p:spPr>
        <p:txBody>
          <a:bodyPr>
            <a:noAutofit/>
          </a:bodyPr>
          <a:lstStyle/>
          <a:p>
            <a:r>
              <a:rPr lang="en-US" sz="4200" dirty="0">
                <a:solidFill>
                  <a:srgbClr val="9A3131"/>
                </a:solidFill>
                <a:latin typeface="Tahoma" panose="020B0604030504040204" pitchFamily="34" charset="0"/>
                <a:ea typeface="Tahoma" panose="020B0604030504040204" pitchFamily="34" charset="0"/>
                <a:cs typeface="Tahoma" panose="020B0604030504040204" pitchFamily="34" charset="0"/>
              </a:rPr>
              <a:t>Communication and Documentation</a:t>
            </a:r>
          </a:p>
        </p:txBody>
      </p:sp>
      <p:sp>
        <p:nvSpPr>
          <p:cNvPr id="4" name="TextBox 3">
            <a:extLst>
              <a:ext uri="{FF2B5EF4-FFF2-40B4-BE49-F238E27FC236}">
                <a16:creationId xmlns:a16="http://schemas.microsoft.com/office/drawing/2014/main" id="{71B872B5-8E35-29D1-F2F7-116F03E2CEA5}"/>
              </a:ext>
            </a:extLst>
          </p:cNvPr>
          <p:cNvSpPr txBox="1"/>
          <p:nvPr/>
        </p:nvSpPr>
        <p:spPr>
          <a:xfrm>
            <a:off x="761994" y="1727751"/>
            <a:ext cx="10668001"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8C1515"/>
              </a:buClr>
              <a:buSzTx/>
              <a:buFont typeface="Wingdings" pitchFamily="2" charset="2"/>
              <a:buChar char="§"/>
              <a:tabLst/>
              <a:defRPr/>
            </a:pPr>
            <a:r>
              <a:rPr kumimoji="0" lang="en-US" sz="2600" b="0" i="0" u="none" strike="noStrike" kern="1200" cap="none" spc="0" normalizeH="0" baseline="0" noProof="0" dirty="0">
                <a:ln>
                  <a:noFill/>
                </a:ln>
                <a:solidFill>
                  <a:srgbClr val="9A3131"/>
                </a:solidFill>
                <a:effectLst/>
                <a:uLnTx/>
                <a:uFillTx/>
                <a:latin typeface="Tahoma" panose="020B0604030504040204" pitchFamily="34" charset="0"/>
                <a:ea typeface="Tahoma" panose="020B0604030504040204" pitchFamily="34" charset="0"/>
                <a:cs typeface="Tahoma" panose="020B0604030504040204" pitchFamily="34" charset="0"/>
              </a:rPr>
              <a:t>CUS</a:t>
            </a:r>
            <a:r>
              <a:rPr kumimoji="0" lang="en-US" sz="2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0" i="0" u="sng" strike="noStrike" kern="1200" cap="none" spc="0" normalizeH="0" baseline="0" noProof="0" dirty="0">
                <a:ln>
                  <a:noFill/>
                </a:ln>
                <a:solidFill>
                  <a:srgbClr val="8C1515"/>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US" sz="2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oncerned, </a:t>
            </a:r>
            <a:r>
              <a:rPr kumimoji="0" lang="en-US" sz="2600" b="0" i="0" u="sng" strike="noStrike" kern="1200" cap="none" spc="0" normalizeH="0" baseline="0" noProof="0" dirty="0">
                <a:ln>
                  <a:noFill/>
                </a:ln>
                <a:solidFill>
                  <a:srgbClr val="8C1515"/>
                </a:solidFill>
                <a:effectLst/>
                <a:uLnTx/>
                <a:uFillTx/>
                <a:latin typeface="Tahoma" panose="020B0604030504040204" pitchFamily="34" charset="0"/>
                <a:ea typeface="Tahoma" panose="020B0604030504040204" pitchFamily="34" charset="0"/>
                <a:cs typeface="Tahoma" panose="020B0604030504040204" pitchFamily="34" charset="0"/>
              </a:rPr>
              <a:t>U</a:t>
            </a:r>
            <a:r>
              <a:rPr kumimoji="0" lang="en-US" sz="2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ncomfortable, </a:t>
            </a:r>
            <a:r>
              <a:rPr kumimoji="0" lang="en-US" sz="2600" b="0" i="0" u="sng" strike="noStrike" kern="1200" cap="none" spc="0" normalizeH="0" baseline="0" noProof="0" dirty="0">
                <a:ln>
                  <a:noFill/>
                </a:ln>
                <a:solidFill>
                  <a:srgbClr val="8C1515"/>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en-US" sz="2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afety issue) words if there is resistance to sepsis screening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9A3131"/>
                </a:solidFill>
                <a:effectLst/>
                <a:uLnTx/>
                <a:uFillTx/>
                <a:latin typeface="Tahoma" panose="020B0604030504040204" pitchFamily="34" charset="0"/>
                <a:ea typeface="Tahoma" panose="020B0604030504040204" pitchFamily="34" charset="0"/>
                <a:cs typeface="Tahoma" panose="020B0604030504040204" pitchFamily="34" charset="0"/>
              </a:rPr>
              <a:t>    Examples:</a:t>
            </a:r>
          </a:p>
          <a:p>
            <a:pPr marL="800100" marR="0" lvl="1" indent="-342900" algn="l" defTabSz="914400" rtl="0" eaLnBrk="1" fontAlgn="auto" latinLnBrk="0" hangingPunct="1">
              <a:lnSpc>
                <a:spcPct val="100000"/>
              </a:lnSpc>
              <a:spcBef>
                <a:spcPts val="0"/>
              </a:spcBef>
              <a:spcAft>
                <a:spcPts val="0"/>
              </a:spcAft>
              <a:buClr>
                <a:srgbClr val="8C151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 am </a:t>
            </a:r>
            <a:r>
              <a:rPr kumimoji="0" lang="en-US" sz="2400" b="0" i="0" u="sng"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uncomfortable</a:t>
            </a:r>
            <a:r>
              <a:rPr kumimoji="0" lang="en-US" sz="24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waiting to initiate sepsis screening. I would like to activate the order set so that we can promote early recognition and treatment if indicated.”</a:t>
            </a:r>
          </a:p>
          <a:p>
            <a:pPr marL="800100" marR="0" lvl="1" indent="-342900" algn="l" defTabSz="914400" rtl="0" eaLnBrk="1" fontAlgn="auto" latinLnBrk="0" hangingPunct="1">
              <a:lnSpc>
                <a:spcPct val="100000"/>
              </a:lnSpc>
              <a:spcBef>
                <a:spcPts val="0"/>
              </a:spcBef>
              <a:spcAft>
                <a:spcPts val="0"/>
              </a:spcAft>
              <a:buClr>
                <a:srgbClr val="8C151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“Although vital signs are elevated in pregnancy, current vital signs meet sepsis screening criteria. This is now a safety issue we must address.”</a:t>
            </a:r>
          </a:p>
          <a:p>
            <a:pPr marL="800100" marR="0" lvl="1" indent="-342900" algn="l" defTabSz="914400" rtl="0" eaLnBrk="1" fontAlgn="auto" latinLnBrk="0" hangingPunct="1">
              <a:lnSpc>
                <a:spcPct val="100000"/>
              </a:lnSpc>
              <a:spcBef>
                <a:spcPts val="0"/>
              </a:spcBef>
              <a:spcAft>
                <a:spcPts val="0"/>
              </a:spcAft>
              <a:buClr>
                <a:srgbClr val="8C1515"/>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
                <a:srgbClr val="8C1515"/>
              </a:buClr>
              <a:buSzTx/>
              <a:buFont typeface="Wingdings" pitchFamily="2" charset="2"/>
              <a:buChar char="§"/>
              <a:tabLst/>
              <a:defRPr/>
            </a:pPr>
            <a:r>
              <a:rPr kumimoji="0" lang="en-US" sz="24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Document screening results, bedside evaluation, and communication in the EHR.</a:t>
            </a:r>
          </a:p>
        </p:txBody>
      </p:sp>
      <p:sp>
        <p:nvSpPr>
          <p:cNvPr id="5" name="TextBox 4">
            <a:extLst>
              <a:ext uri="{FF2B5EF4-FFF2-40B4-BE49-F238E27FC236}">
                <a16:creationId xmlns:a16="http://schemas.microsoft.com/office/drawing/2014/main" id="{D158B5E5-142F-D5F0-2706-2CF854101773}"/>
              </a:ext>
            </a:extLst>
          </p:cNvPr>
          <p:cNvSpPr txBox="1"/>
          <p:nvPr/>
        </p:nvSpPr>
        <p:spPr>
          <a:xfrm>
            <a:off x="4502268" y="4720768"/>
            <a:ext cx="7423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1515"/>
                </a:solidFill>
                <a:effectLst/>
                <a:uLnTx/>
                <a:uFillTx/>
                <a:latin typeface="Calibri" panose="020F0502020204030204"/>
                <a:ea typeface="+mn-ea"/>
                <a:cs typeface="+mn-cs"/>
              </a:rPr>
              <a:t>AHRQ TEAMSTEPPS - https://</a:t>
            </a:r>
            <a:r>
              <a:rPr kumimoji="0" lang="en-US" sz="1800" b="0" i="0" u="none" strike="noStrike" kern="1200" cap="none" spc="0" normalizeH="0" baseline="0" noProof="0" dirty="0" err="1">
                <a:ln>
                  <a:noFill/>
                </a:ln>
                <a:solidFill>
                  <a:srgbClr val="8C1515"/>
                </a:solidFill>
                <a:effectLst/>
                <a:uLnTx/>
                <a:uFillTx/>
                <a:latin typeface="Calibri" panose="020F0502020204030204"/>
                <a:ea typeface="+mn-ea"/>
                <a:cs typeface="+mn-cs"/>
              </a:rPr>
              <a:t>www.ahrq.gov</a:t>
            </a:r>
            <a:r>
              <a:rPr kumimoji="0" lang="en-US" sz="1800" b="0" i="0" u="none" strike="noStrike" kern="1200" cap="none" spc="0" normalizeH="0" baseline="0" noProof="0" dirty="0">
                <a:ln>
                  <a:noFill/>
                </a:ln>
                <a:solidFill>
                  <a:srgbClr val="8C1515"/>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8C1515"/>
                </a:solidFill>
                <a:effectLst/>
                <a:uLnTx/>
                <a:uFillTx/>
                <a:latin typeface="Calibri" panose="020F0502020204030204"/>
                <a:ea typeface="+mn-ea"/>
                <a:cs typeface="+mn-cs"/>
              </a:rPr>
              <a:t>teamstepps</a:t>
            </a:r>
            <a:r>
              <a:rPr kumimoji="0" lang="en-US" sz="1800" b="0" i="0" u="none" strike="noStrike" kern="1200" cap="none" spc="0" normalizeH="0" baseline="0" noProof="0" dirty="0">
                <a:ln>
                  <a:noFill/>
                </a:ln>
                <a:solidFill>
                  <a:srgbClr val="8C1515"/>
                </a:solidFill>
                <a:effectLst/>
                <a:uLnTx/>
                <a:uFillTx/>
                <a:latin typeface="Calibri" panose="020F0502020204030204"/>
                <a:ea typeface="+mn-ea"/>
                <a:cs typeface="+mn-cs"/>
              </a:rPr>
              <a:t>-program/</a:t>
            </a:r>
            <a:r>
              <a:rPr kumimoji="0" lang="en-US" sz="1800" b="0" i="0" u="none" strike="noStrike" kern="1200" cap="none" spc="0" normalizeH="0" baseline="0" noProof="0" dirty="0" err="1">
                <a:ln>
                  <a:noFill/>
                </a:ln>
                <a:solidFill>
                  <a:srgbClr val="8C1515"/>
                </a:solidFill>
                <a:effectLst/>
                <a:uLnTx/>
                <a:uFillTx/>
                <a:latin typeface="Calibri" panose="020F0502020204030204"/>
                <a:ea typeface="+mn-ea"/>
                <a:cs typeface="+mn-cs"/>
              </a:rPr>
              <a:t>index.html</a:t>
            </a:r>
            <a:endParaRPr kumimoji="0" lang="en-US" sz="1800" b="0" i="0" u="none" strike="noStrike" kern="1200" cap="none" spc="0" normalizeH="0" baseline="0" noProof="0" dirty="0">
              <a:ln>
                <a:noFill/>
              </a:ln>
              <a:solidFill>
                <a:srgbClr val="8C151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87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26115E-149E-CE2A-051C-BC7FB8C9070E}"/>
              </a:ext>
            </a:extLst>
          </p:cNvPr>
          <p:cNvSpPr>
            <a:spLocks noGrp="1"/>
          </p:cNvSpPr>
          <p:nvPr>
            <p:ph type="ctrTitle"/>
          </p:nvPr>
        </p:nvSpPr>
        <p:spPr/>
        <p:txBody>
          <a:bodyPr/>
          <a:lstStyle/>
          <a:p>
            <a:r>
              <a:rPr lang="en-US" dirty="0"/>
              <a:t>Implementing Sepsis Toolkit at MCWH</a:t>
            </a:r>
          </a:p>
        </p:txBody>
      </p:sp>
      <p:sp>
        <p:nvSpPr>
          <p:cNvPr id="7" name="Subtitle 6">
            <a:extLst>
              <a:ext uri="{FF2B5EF4-FFF2-40B4-BE49-F238E27FC236}">
                <a16:creationId xmlns:a16="http://schemas.microsoft.com/office/drawing/2014/main" id="{45B69876-CA69-F59A-559B-49951BE29E9A}"/>
              </a:ext>
            </a:extLst>
          </p:cNvPr>
          <p:cNvSpPr>
            <a:spLocks noGrp="1"/>
          </p:cNvSpPr>
          <p:nvPr>
            <p:ph type="subTitle" idx="1"/>
          </p:nvPr>
        </p:nvSpPr>
        <p:spPr/>
        <p:txBody>
          <a:bodyPr/>
          <a:lstStyle/>
          <a:p>
            <a:r>
              <a:rPr lang="en-US" dirty="0"/>
              <a:t>CMQCC 2025 Update</a:t>
            </a:r>
          </a:p>
          <a:p>
            <a:endParaRPr lang="en-US" dirty="0"/>
          </a:p>
          <a:p>
            <a:r>
              <a:rPr lang="en-US" dirty="0"/>
              <a:t>Jenna </a:t>
            </a:r>
            <a:r>
              <a:rPr lang="en-US" dirty="0" err="1"/>
              <a:t>Ogborn</a:t>
            </a:r>
            <a:r>
              <a:rPr lang="en-US" dirty="0"/>
              <a:t>, BSN RNC-OB</a:t>
            </a:r>
          </a:p>
          <a:p>
            <a:endParaRPr lang="en-US" dirty="0"/>
          </a:p>
          <a:p>
            <a:endParaRPr lang="en-US" dirty="0"/>
          </a:p>
        </p:txBody>
      </p:sp>
      <p:sp>
        <p:nvSpPr>
          <p:cNvPr id="2" name="Slide Number Placeholder 1">
            <a:extLst>
              <a:ext uri="{FF2B5EF4-FFF2-40B4-BE49-F238E27FC236}">
                <a16:creationId xmlns:a16="http://schemas.microsoft.com/office/drawing/2014/main" id="{3D7C1D7D-B4D2-49DA-8118-7FA212DAED5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D7A8-63D4-AE06-7D82-3896B6DD6A5C}"/>
              </a:ext>
            </a:extLst>
          </p:cNvPr>
          <p:cNvSpPr>
            <a:spLocks noGrp="1"/>
          </p:cNvSpPr>
          <p:nvPr>
            <p:ph type="title"/>
          </p:nvPr>
        </p:nvSpPr>
        <p:spPr/>
        <p:txBody>
          <a:bodyPr/>
          <a:lstStyle/>
          <a:p>
            <a:r>
              <a:rPr lang="en-US" dirty="0"/>
              <a:t>Welcome and FAQs</a:t>
            </a:r>
          </a:p>
        </p:txBody>
      </p:sp>
      <p:sp>
        <p:nvSpPr>
          <p:cNvPr id="3" name="Content Placeholder 2">
            <a:extLst>
              <a:ext uri="{FF2B5EF4-FFF2-40B4-BE49-F238E27FC236}">
                <a16:creationId xmlns:a16="http://schemas.microsoft.com/office/drawing/2014/main" id="{43C90FC3-8633-B992-E8F6-C5372D0CEC6E}"/>
              </a:ext>
            </a:extLst>
          </p:cNvPr>
          <p:cNvSpPr>
            <a:spLocks noGrp="1"/>
          </p:cNvSpPr>
          <p:nvPr>
            <p:ph idx="1"/>
          </p:nvPr>
        </p:nvSpPr>
        <p:spPr>
          <a:xfrm>
            <a:off x="304800" y="1425040"/>
            <a:ext cx="11277600" cy="4938437"/>
          </a:xfrm>
        </p:spPr>
        <p:txBody>
          <a:bodyPr/>
          <a:lstStyle/>
          <a:p>
            <a:pPr>
              <a:spcBef>
                <a:spcPts val="1000"/>
              </a:spcBef>
            </a:pPr>
            <a:r>
              <a:rPr lang="en-US" sz="1800" b="1" dirty="0">
                <a:effectLst/>
                <a:latin typeface="+mn-lt"/>
                <a:ea typeface="Calibri" panose="020F0502020204030204" pitchFamily="34" charset="0"/>
                <a:cs typeface="Calibri" panose="020F0502020204030204" pitchFamily="34" charset="0"/>
              </a:rPr>
              <a:t>Will this webinar be recorded? Will the slides be available?</a:t>
            </a:r>
          </a:p>
          <a:p>
            <a:pPr lvl="1">
              <a:spcBef>
                <a:spcPts val="1000"/>
              </a:spcBef>
            </a:pPr>
            <a:r>
              <a:rPr lang="en-US" sz="1600" dirty="0">
                <a:latin typeface="+mn-lt"/>
                <a:ea typeface="Calibri" panose="020F0502020204030204" pitchFamily="34" charset="0"/>
                <a:cs typeface="Calibri" panose="020F0502020204030204" pitchFamily="34" charset="0"/>
              </a:rPr>
              <a:t>YES. Both the recording and slides from each session will be available within 1 week on the CMQCC Sepsis webpage: </a:t>
            </a:r>
            <a:r>
              <a:rPr lang="en-US" sz="1600" dirty="0">
                <a:latin typeface="+mn-lt"/>
                <a:ea typeface="Calibri" panose="020F0502020204030204" pitchFamily="34" charset="0"/>
                <a:cs typeface="Calibri" panose="020F0502020204030204" pitchFamily="34" charset="0"/>
                <a:hlinkClick r:id="rId2"/>
              </a:rPr>
              <a:t>https://www.cmqcc.org/toolkits-quality-improvement/sepsis</a:t>
            </a:r>
            <a:r>
              <a:rPr lang="en-US" sz="1600" dirty="0">
                <a:latin typeface="+mn-lt"/>
                <a:ea typeface="Calibri" panose="020F0502020204030204" pitchFamily="34" charset="0"/>
                <a:cs typeface="Calibri" panose="020F0502020204030204" pitchFamily="34" charset="0"/>
              </a:rPr>
              <a:t> </a:t>
            </a:r>
            <a:endParaRPr lang="en-US" sz="1600" dirty="0">
              <a:effectLst/>
              <a:latin typeface="+mn-lt"/>
              <a:ea typeface="Calibri" panose="020F0502020204030204" pitchFamily="34" charset="0"/>
              <a:cs typeface="Calibri" panose="020F0502020204030204" pitchFamily="34" charset="0"/>
            </a:endParaRPr>
          </a:p>
          <a:p>
            <a:pPr>
              <a:spcBef>
                <a:spcPts val="1000"/>
              </a:spcBef>
            </a:pPr>
            <a:r>
              <a:rPr lang="en-US" sz="1800" b="1" dirty="0">
                <a:latin typeface="+mn-lt"/>
                <a:ea typeface="Calibri" panose="020F0502020204030204" pitchFamily="34" charset="0"/>
                <a:cs typeface="Calibri" panose="020F0502020204030204" pitchFamily="34" charset="0"/>
              </a:rPr>
              <a:t>Do I need to attend all four sessions?</a:t>
            </a:r>
          </a:p>
          <a:p>
            <a:pPr lvl="1">
              <a:spcBef>
                <a:spcPts val="1000"/>
              </a:spcBef>
            </a:pPr>
            <a:r>
              <a:rPr lang="en-US" sz="1600" dirty="0">
                <a:latin typeface="+mn-lt"/>
                <a:ea typeface="Calibri" panose="020F0502020204030204" pitchFamily="34" charset="0"/>
                <a:cs typeface="Calibri" panose="020F0502020204030204" pitchFamily="34" charset="0"/>
              </a:rPr>
              <a:t>We encourage you to attend all four webinars in this series because each covers different topics, key to implementation.</a:t>
            </a:r>
          </a:p>
          <a:p>
            <a:pPr>
              <a:spcBef>
                <a:spcPts val="1000"/>
              </a:spcBef>
            </a:pPr>
            <a:r>
              <a:rPr lang="en-US" sz="1800" b="1" dirty="0">
                <a:effectLst/>
                <a:latin typeface="+mn-lt"/>
                <a:ea typeface="Calibri" panose="020F0502020204030204" pitchFamily="34" charset="0"/>
                <a:cs typeface="Calibri" panose="020F0502020204030204" pitchFamily="34" charset="0"/>
              </a:rPr>
              <a:t>How do I ask questions?</a:t>
            </a:r>
          </a:p>
          <a:p>
            <a:pPr lvl="1">
              <a:spcBef>
                <a:spcPts val="1000"/>
              </a:spcBef>
            </a:pPr>
            <a:r>
              <a:rPr lang="en-US" sz="1600" dirty="0">
                <a:latin typeface="+mn-lt"/>
                <a:ea typeface="Calibri" panose="020F0502020204030204" pitchFamily="34" charset="0"/>
                <a:cs typeface="Calibri" panose="020F0502020204030204" pitchFamily="34" charset="0"/>
              </a:rPr>
              <a:t>During this webinar, you may drop your questions into the Q&amp;A box at any time. Presenters will write out answers to your questions during the webinar and we will have time at the end to address questions live. </a:t>
            </a:r>
          </a:p>
          <a:p>
            <a:pPr lvl="1">
              <a:spcBef>
                <a:spcPts val="1000"/>
              </a:spcBef>
            </a:pPr>
            <a:r>
              <a:rPr lang="en-US" sz="1600" dirty="0">
                <a:effectLst/>
                <a:latin typeface="+mn-lt"/>
                <a:ea typeface="Calibri" panose="020F0502020204030204" pitchFamily="34" charset="0"/>
                <a:cs typeface="Calibri" panose="020F0502020204030204" pitchFamily="34" charset="0"/>
              </a:rPr>
              <a:t>If you have remaining questions after the webinar, please email </a:t>
            </a:r>
            <a:r>
              <a:rPr lang="en-US" sz="1600" dirty="0">
                <a:effectLst/>
                <a:latin typeface="+mn-lt"/>
                <a:ea typeface="Calibri" panose="020F0502020204030204" pitchFamily="34" charset="0"/>
                <a:cs typeface="Calibri" panose="020F0502020204030204" pitchFamily="34" charset="0"/>
                <a:hlinkClick r:id="rId3"/>
              </a:rPr>
              <a:t>rnath@stanford.edu</a:t>
            </a:r>
            <a:r>
              <a:rPr lang="en-US" sz="1600" dirty="0">
                <a:effectLst/>
                <a:latin typeface="+mn-lt"/>
                <a:ea typeface="Calibri" panose="020F0502020204030204" pitchFamily="34" charset="0"/>
                <a:cs typeface="Calibri" panose="020F0502020204030204" pitchFamily="34" charset="0"/>
              </a:rPr>
              <a:t> and </a:t>
            </a:r>
            <a:r>
              <a:rPr lang="en-US" sz="1600" dirty="0">
                <a:latin typeface="+mn-lt"/>
                <a:ea typeface="Calibri" panose="020F0502020204030204" pitchFamily="34" charset="0"/>
                <a:cs typeface="Calibri" panose="020F0502020204030204" pitchFamily="34" charset="0"/>
              </a:rPr>
              <a:t>the team would be happy to follow-up with an answer.</a:t>
            </a:r>
            <a:endParaRPr lang="en-US" sz="1600" dirty="0">
              <a:effectLst/>
              <a:latin typeface="+mn-lt"/>
              <a:ea typeface="Calibri" panose="020F0502020204030204" pitchFamily="34" charset="0"/>
              <a:cs typeface="Calibri" panose="020F0502020204030204" pitchFamily="34" charset="0"/>
            </a:endParaRPr>
          </a:p>
          <a:p>
            <a:pPr>
              <a:spcBef>
                <a:spcPts val="1000"/>
              </a:spcBef>
            </a:pPr>
            <a:r>
              <a:rPr lang="en-US" sz="1800" b="1" dirty="0">
                <a:latin typeface="+mn-lt"/>
                <a:ea typeface="Calibri" panose="020F0502020204030204" pitchFamily="34" charset="0"/>
                <a:cs typeface="Calibri" panose="020F0502020204030204" pitchFamily="34" charset="0"/>
              </a:rPr>
              <a:t>What type of implementation support will your team be providing after the webinar? </a:t>
            </a:r>
          </a:p>
          <a:p>
            <a:pPr lvl="1">
              <a:spcBef>
                <a:spcPts val="1000"/>
              </a:spcBef>
            </a:pPr>
            <a:r>
              <a:rPr lang="en-US" sz="1600" dirty="0">
                <a:solidFill>
                  <a:srgbClr val="000000"/>
                </a:solidFill>
                <a:latin typeface="+mn-lt"/>
                <a:ea typeface="Calibri" panose="020F0502020204030204" pitchFamily="34" charset="0"/>
                <a:cs typeface="Calibri" panose="020F0502020204030204" pitchFamily="34" charset="0"/>
              </a:rPr>
              <a:t>The t</a:t>
            </a:r>
            <a:r>
              <a:rPr lang="en-US" sz="1600" dirty="0">
                <a:latin typeface="+mn-lt"/>
                <a:ea typeface="Calibri" panose="020F0502020204030204" pitchFamily="34" charset="0"/>
                <a:cs typeface="Calibri" panose="020F0502020204030204" pitchFamily="34" charset="0"/>
              </a:rPr>
              <a:t>eam is unable to provide direct support for individual hospital implementation challenges. However, we are happy to answer any general sepsis implementation questions.</a:t>
            </a:r>
          </a:p>
          <a:p>
            <a:pPr>
              <a:spcBef>
                <a:spcPts val="1000"/>
              </a:spcBef>
            </a:pPr>
            <a:r>
              <a:rPr lang="en-US" sz="1800" b="1" dirty="0">
                <a:latin typeface="+mn-lt"/>
                <a:ea typeface="Calibri" panose="020F0502020204030204" pitchFamily="34" charset="0"/>
                <a:cs typeface="Calibri" panose="020F0502020204030204" pitchFamily="34" charset="0"/>
              </a:rPr>
              <a:t>There will be a two question poll during the Q&amp;A to evaluate this session! We want your feedback!</a:t>
            </a:r>
            <a:endParaRPr lang="en-US" sz="1800" b="1" dirty="0">
              <a:latin typeface="+mn-lt"/>
            </a:endParaRPr>
          </a:p>
          <a:p>
            <a:pPr marL="0" indent="0">
              <a:spcBef>
                <a:spcPts val="1000"/>
              </a:spcBef>
              <a:buNone/>
            </a:pPr>
            <a:r>
              <a:rPr lang="en-US" dirty="0"/>
              <a:t>  </a:t>
            </a:r>
          </a:p>
        </p:txBody>
      </p:sp>
    </p:spTree>
    <p:extLst>
      <p:ext uri="{BB962C8B-B14F-4D97-AF65-F5344CB8AC3E}">
        <p14:creationId xmlns:p14="http://schemas.microsoft.com/office/powerpoint/2010/main" val="190663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C732501-9F5C-4270-9FAB-280E899FC615}"/>
              </a:ext>
            </a:extLst>
          </p:cNvPr>
          <p:cNvSpPr>
            <a:spLocks noGrp="1" noChangeArrowheads="1"/>
          </p:cNvSpPr>
          <p:nvPr>
            <p:ph type="title"/>
          </p:nvPr>
        </p:nvSpPr>
        <p:spPr>
          <a:xfrm>
            <a:off x="609601" y="609600"/>
            <a:ext cx="3750732" cy="3175000"/>
          </a:xfrm>
        </p:spPr>
        <p:txBody>
          <a:bodyPr anchor="b">
            <a:normAutofit/>
          </a:bodyPr>
          <a:lstStyle/>
          <a:p>
            <a:pPr eaLnBrk="1" hangingPunct="1"/>
            <a:r>
              <a:rPr lang="en-US" altLang="en-US" b="1"/>
              <a:t>Sepsis Toolkit Update Rollout Plan</a:t>
            </a:r>
          </a:p>
        </p:txBody>
      </p:sp>
      <p:sp>
        <p:nvSpPr>
          <p:cNvPr id="2" name="Slide Number Placeholder 1">
            <a:extLst>
              <a:ext uri="{FF2B5EF4-FFF2-40B4-BE49-F238E27FC236}">
                <a16:creationId xmlns:a16="http://schemas.microsoft.com/office/drawing/2014/main" id="{F939C326-FB0D-FA49-4F64-38B6647840D0}"/>
              </a:ext>
            </a:extLst>
          </p:cNvPr>
          <p:cNvSpPr>
            <a:spLocks noGrp="1"/>
          </p:cNvSpPr>
          <p:nvPr>
            <p:ph type="sldNum" sz="quarter" idx="12"/>
          </p:nvPr>
        </p:nvSpPr>
        <p:spPr>
          <a:xfrm>
            <a:off x="8839200" y="6356350"/>
            <a:ext cx="2743200"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20</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91139" name="Content Placeholder 6">
            <a:extLst>
              <a:ext uri="{FF2B5EF4-FFF2-40B4-BE49-F238E27FC236}">
                <a16:creationId xmlns:a16="http://schemas.microsoft.com/office/drawing/2014/main" id="{DF727079-67C8-E830-8C4B-0CA0C6FB0AEC}"/>
              </a:ext>
            </a:extLst>
          </p:cNvPr>
          <p:cNvGraphicFramePr>
            <a:graphicFrameLocks noGrp="1"/>
          </p:cNvGraphicFramePr>
          <p:nvPr>
            <p:ph idx="1"/>
          </p:nvPr>
        </p:nvGraphicFramePr>
        <p:xfrm>
          <a:off x="4969932" y="609600"/>
          <a:ext cx="6917267" cy="5827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59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1139">
                                            <p:graphicEl>
                                              <a:dgm id="{12EB43A7-08EA-4127-B232-07956D9EABE7}"/>
                                            </p:graphicEl>
                                          </p:spTgt>
                                        </p:tgtEl>
                                      </p:cBhvr>
                                    </p:animEffect>
                                    <p:animScale>
                                      <p:cBhvr>
                                        <p:cTn id="7" dur="250" autoRev="1" fill="hold"/>
                                        <p:tgtEl>
                                          <p:spTgt spid="91139">
                                            <p:graphicEl>
                                              <a:dgm id="{12EB43A7-08EA-4127-B232-07956D9EABE7}"/>
                                            </p:graphic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91139">
                                            <p:graphicEl>
                                              <a:dgm id="{F96078CC-F740-46F5-B125-1370D29D39CF}"/>
                                            </p:graphicEl>
                                          </p:spTgt>
                                        </p:tgtEl>
                                      </p:cBhvr>
                                    </p:animEffect>
                                    <p:animScale>
                                      <p:cBhvr>
                                        <p:cTn id="12" dur="250" autoRev="1" fill="hold"/>
                                        <p:tgtEl>
                                          <p:spTgt spid="91139">
                                            <p:graphicEl>
                                              <a:dgm id="{F96078CC-F740-46F5-B125-1370D29D39CF}"/>
                                            </p:graphic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1139">
                                            <p:graphicEl>
                                              <a:dgm id="{BF44D315-4BD6-412C-AC06-1EA85A0FAD8B}"/>
                                            </p:graphicEl>
                                          </p:spTgt>
                                        </p:tgtEl>
                                      </p:cBhvr>
                                    </p:animEffect>
                                    <p:animScale>
                                      <p:cBhvr>
                                        <p:cTn id="17" dur="250" autoRev="1" fill="hold"/>
                                        <p:tgtEl>
                                          <p:spTgt spid="91139">
                                            <p:graphicEl>
                                              <a:dgm id="{BF44D315-4BD6-412C-AC06-1EA85A0FAD8B}"/>
                                            </p:graphic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91139">
                                            <p:graphicEl>
                                              <a:dgm id="{A1FC0112-A8E9-446E-838C-A05CD0425D68}"/>
                                            </p:graphicEl>
                                          </p:spTgt>
                                        </p:tgtEl>
                                      </p:cBhvr>
                                    </p:animEffect>
                                    <p:animScale>
                                      <p:cBhvr>
                                        <p:cTn id="22" dur="250" autoRev="1" fill="hold"/>
                                        <p:tgtEl>
                                          <p:spTgt spid="91139">
                                            <p:graphicEl>
                                              <a:dgm id="{A1FC0112-A8E9-446E-838C-A05CD0425D68}"/>
                                            </p:graphic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91139">
                                            <p:graphicEl>
                                              <a:dgm id="{54525D7B-C9D3-4C49-A99E-8662A8C8DD10}"/>
                                            </p:graphicEl>
                                          </p:spTgt>
                                        </p:tgtEl>
                                      </p:cBhvr>
                                    </p:animEffect>
                                    <p:animScale>
                                      <p:cBhvr>
                                        <p:cTn id="27" dur="250" autoRev="1" fill="hold"/>
                                        <p:tgtEl>
                                          <p:spTgt spid="91139">
                                            <p:graphicEl>
                                              <a:dgm id="{54525D7B-C9D3-4C49-A99E-8662A8C8DD10}"/>
                                            </p:graphic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91139">
                                            <p:graphicEl>
                                              <a:dgm id="{178EF0A9-03FB-47D8-AF43-2E5B8D7A5AE7}"/>
                                            </p:graphicEl>
                                          </p:spTgt>
                                        </p:tgtEl>
                                      </p:cBhvr>
                                    </p:animEffect>
                                    <p:animScale>
                                      <p:cBhvr>
                                        <p:cTn id="32" dur="250" autoRev="1" fill="hold"/>
                                        <p:tgtEl>
                                          <p:spTgt spid="91139">
                                            <p:graphicEl>
                                              <a:dgm id="{178EF0A9-03FB-47D8-AF43-2E5B8D7A5AE7}"/>
                                            </p:graphic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91139">
                                            <p:graphicEl>
                                              <a:dgm id="{B8761095-6987-4886-A73A-246E513E0D8B}"/>
                                            </p:graphicEl>
                                          </p:spTgt>
                                        </p:tgtEl>
                                      </p:cBhvr>
                                    </p:animEffect>
                                    <p:animScale>
                                      <p:cBhvr>
                                        <p:cTn id="37" dur="250" autoRev="1" fill="hold"/>
                                        <p:tgtEl>
                                          <p:spTgt spid="91139">
                                            <p:graphicEl>
                                              <a:dgm id="{B8761095-6987-4886-A73A-246E513E0D8B}"/>
                                            </p:graphic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91139">
                                            <p:graphicEl>
                                              <a:dgm id="{A79C7339-7ED6-4945-B828-AD2C4A601776}"/>
                                            </p:graphicEl>
                                          </p:spTgt>
                                        </p:tgtEl>
                                      </p:cBhvr>
                                    </p:animEffect>
                                    <p:animScale>
                                      <p:cBhvr>
                                        <p:cTn id="42" dur="250" autoRev="1" fill="hold"/>
                                        <p:tgtEl>
                                          <p:spTgt spid="91139">
                                            <p:graphicEl>
                                              <a:dgm id="{A79C7339-7ED6-4945-B828-AD2C4A60177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139"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36D5-6F54-5EDB-C60C-D9190A9FF28E}"/>
              </a:ext>
            </a:extLst>
          </p:cNvPr>
          <p:cNvSpPr>
            <a:spLocks noGrp="1"/>
          </p:cNvSpPr>
          <p:nvPr>
            <p:ph type="title"/>
          </p:nvPr>
        </p:nvSpPr>
        <p:spPr/>
        <p:txBody>
          <a:bodyPr/>
          <a:lstStyle/>
          <a:p>
            <a:r>
              <a:rPr lang="en-US" dirty="0"/>
              <a:t>Web-based training for RN staff</a:t>
            </a:r>
          </a:p>
        </p:txBody>
      </p:sp>
      <p:sp>
        <p:nvSpPr>
          <p:cNvPr id="3" name="Content Placeholder 2">
            <a:extLst>
              <a:ext uri="{FF2B5EF4-FFF2-40B4-BE49-F238E27FC236}">
                <a16:creationId xmlns:a16="http://schemas.microsoft.com/office/drawing/2014/main" id="{F72D4C09-BA7F-69D4-B40C-48772200C550}"/>
              </a:ext>
            </a:extLst>
          </p:cNvPr>
          <p:cNvSpPr>
            <a:spLocks noGrp="1"/>
          </p:cNvSpPr>
          <p:nvPr>
            <p:ph idx="1"/>
          </p:nvPr>
        </p:nvSpPr>
        <p:spPr/>
        <p:txBody>
          <a:bodyPr/>
          <a:lstStyle/>
          <a:p>
            <a:pPr marL="457200" indent="-457200">
              <a:buFont typeface="Arial" panose="020B0604020202020204" pitchFamily="34" charset="0"/>
              <a:buChar char="•"/>
            </a:pPr>
            <a:r>
              <a:rPr lang="en-US" sz="2400" dirty="0"/>
              <a:t>Detailed WBT Training Module created and assigned to RN staff. </a:t>
            </a:r>
          </a:p>
          <a:p>
            <a:pPr marL="457200" indent="-457200">
              <a:buFont typeface="Arial" panose="020B0604020202020204" pitchFamily="34" charset="0"/>
              <a:buChar char="•"/>
            </a:pPr>
            <a:r>
              <a:rPr lang="en-US" sz="2400" dirty="0"/>
              <a:t>Key Objectives:</a:t>
            </a:r>
          </a:p>
          <a:p>
            <a:pPr marL="914400" lvl="3" indent="-457200" eaLnBrk="0" fontAlgn="base" hangingPunct="0">
              <a:lnSpc>
                <a:spcPct val="100000"/>
              </a:lnSpc>
              <a:spcAft>
                <a:spcPct val="0"/>
              </a:spcAft>
            </a:pPr>
            <a:r>
              <a:rPr lang="en-US" altLang="en-US" sz="2400" dirty="0">
                <a:solidFill>
                  <a:srgbClr val="330072"/>
                </a:solidFill>
              </a:rPr>
              <a:t>Identify</a:t>
            </a:r>
            <a:r>
              <a:rPr lang="en-US" altLang="en-US" sz="2400" b="0" dirty="0">
                <a:solidFill>
                  <a:srgbClr val="330072"/>
                </a:solidFill>
              </a:rPr>
              <a:t> why screening for obstetrical sepsis is critical </a:t>
            </a:r>
          </a:p>
          <a:p>
            <a:pPr marL="914400" lvl="3" indent="-457200" eaLnBrk="0" fontAlgn="base" hangingPunct="0">
              <a:lnSpc>
                <a:spcPct val="100000"/>
              </a:lnSpc>
              <a:spcAft>
                <a:spcPct val="0"/>
              </a:spcAft>
            </a:pPr>
            <a:r>
              <a:rPr lang="en-US" altLang="en-US" sz="2400" dirty="0">
                <a:solidFill>
                  <a:srgbClr val="330072"/>
                </a:solidFill>
              </a:rPr>
              <a:t>Evaluate</a:t>
            </a:r>
            <a:r>
              <a:rPr lang="en-US" altLang="en-US" sz="2400" b="0" dirty="0">
                <a:solidFill>
                  <a:srgbClr val="330072"/>
                </a:solidFill>
              </a:rPr>
              <a:t> the current infection identification process </a:t>
            </a:r>
          </a:p>
          <a:p>
            <a:pPr marL="914400" lvl="3" indent="-457200" eaLnBrk="0" fontAlgn="base" hangingPunct="0">
              <a:lnSpc>
                <a:spcPct val="100000"/>
              </a:lnSpc>
              <a:spcAft>
                <a:spcPct val="0"/>
              </a:spcAft>
            </a:pPr>
            <a:r>
              <a:rPr lang="en-US" altLang="en-US" sz="2400" dirty="0">
                <a:solidFill>
                  <a:srgbClr val="330072"/>
                </a:solidFill>
              </a:rPr>
              <a:t>Introduce</a:t>
            </a:r>
            <a:r>
              <a:rPr lang="en-US" altLang="en-US" sz="2400" b="0" dirty="0">
                <a:solidFill>
                  <a:srgbClr val="330072"/>
                </a:solidFill>
              </a:rPr>
              <a:t> the CMQCC Sepsis Toolkit update (Sept 2025)</a:t>
            </a:r>
          </a:p>
          <a:p>
            <a:pPr marL="914400" lvl="3" indent="-457200" eaLnBrk="0" fontAlgn="base" hangingPunct="0">
              <a:lnSpc>
                <a:spcPct val="100000"/>
              </a:lnSpc>
              <a:spcAft>
                <a:spcPct val="0"/>
              </a:spcAft>
            </a:pPr>
            <a:r>
              <a:rPr lang="en-US" altLang="en-US" sz="2400" dirty="0">
                <a:solidFill>
                  <a:srgbClr val="330072"/>
                </a:solidFill>
              </a:rPr>
              <a:t>Analyze</a:t>
            </a:r>
            <a:r>
              <a:rPr lang="en-US" altLang="en-US" sz="2400" b="0" dirty="0">
                <a:solidFill>
                  <a:srgbClr val="330072"/>
                </a:solidFill>
              </a:rPr>
              <a:t> Epic system limitations  </a:t>
            </a:r>
          </a:p>
          <a:p>
            <a:pPr marL="914400" lvl="3" indent="-457200" eaLnBrk="0" fontAlgn="base" hangingPunct="0">
              <a:lnSpc>
                <a:spcPct val="100000"/>
              </a:lnSpc>
              <a:spcAft>
                <a:spcPct val="0"/>
              </a:spcAft>
            </a:pPr>
            <a:r>
              <a:rPr lang="en-US" altLang="en-US" sz="2400" dirty="0">
                <a:solidFill>
                  <a:srgbClr val="330072"/>
                </a:solidFill>
              </a:rPr>
              <a:t>Apply</a:t>
            </a:r>
            <a:r>
              <a:rPr lang="en-US" altLang="en-US" sz="2400" b="0" dirty="0">
                <a:solidFill>
                  <a:srgbClr val="330072"/>
                </a:solidFill>
              </a:rPr>
              <a:t> the updated algorithm step-by-step </a:t>
            </a:r>
          </a:p>
          <a:p>
            <a:pPr marL="914400" lvl="3" indent="-457200" eaLnBrk="0" fontAlgn="base" hangingPunct="0">
              <a:lnSpc>
                <a:spcPct val="100000"/>
              </a:lnSpc>
              <a:spcAft>
                <a:spcPct val="0"/>
              </a:spcAft>
            </a:pPr>
            <a:r>
              <a:rPr lang="en-US" altLang="en-US" sz="2400" dirty="0">
                <a:solidFill>
                  <a:srgbClr val="330072"/>
                </a:solidFill>
              </a:rPr>
              <a:t>Implement</a:t>
            </a:r>
            <a:r>
              <a:rPr lang="en-US" altLang="en-US" sz="2400" b="0" dirty="0">
                <a:solidFill>
                  <a:srgbClr val="330072"/>
                </a:solidFill>
              </a:rPr>
              <a:t> the bedside assessment tool </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DBA9E6F-5302-71D2-E836-C4F07382B3D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0162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8DF6-B673-A10B-7D54-A0A78712C4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621A95-92D7-B65F-8751-0A6E2641F190}"/>
              </a:ext>
            </a:extLst>
          </p:cNvPr>
          <p:cNvPicPr>
            <a:picLocks noChangeAspect="1"/>
          </p:cNvPicPr>
          <p:nvPr/>
        </p:nvPicPr>
        <p:blipFill>
          <a:blip r:embed="rId2"/>
          <a:stretch>
            <a:fillRect/>
          </a:stretch>
        </p:blipFill>
        <p:spPr>
          <a:xfrm>
            <a:off x="7895212" y="1961005"/>
            <a:ext cx="4143748" cy="2935989"/>
          </a:xfrm>
          <a:prstGeom prst="rect">
            <a:avLst/>
          </a:prstGeom>
        </p:spPr>
      </p:pic>
      <p:sp>
        <p:nvSpPr>
          <p:cNvPr id="2" name="Title 1">
            <a:extLst>
              <a:ext uri="{FF2B5EF4-FFF2-40B4-BE49-F238E27FC236}">
                <a16:creationId xmlns:a16="http://schemas.microsoft.com/office/drawing/2014/main" id="{2F46C541-CD8A-6982-1394-9181151F3C30}"/>
              </a:ext>
            </a:extLst>
          </p:cNvPr>
          <p:cNvSpPr>
            <a:spLocks noGrp="1"/>
          </p:cNvSpPr>
          <p:nvPr>
            <p:ph type="title"/>
          </p:nvPr>
        </p:nvSpPr>
        <p:spPr>
          <a:xfrm>
            <a:off x="609600" y="433057"/>
            <a:ext cx="8171145" cy="1325880"/>
          </a:xfrm>
        </p:spPr>
        <p:txBody>
          <a:bodyPr/>
          <a:lstStyle/>
          <a:p>
            <a:r>
              <a:rPr lang="en-US" dirty="0"/>
              <a:t>Limitations on MCWH Current Process</a:t>
            </a:r>
          </a:p>
        </p:txBody>
      </p:sp>
      <p:sp>
        <p:nvSpPr>
          <p:cNvPr id="4" name="Slide Number Placeholder 3">
            <a:extLst>
              <a:ext uri="{FF2B5EF4-FFF2-40B4-BE49-F238E27FC236}">
                <a16:creationId xmlns:a16="http://schemas.microsoft.com/office/drawing/2014/main" id="{526752D9-B83D-A8DD-6BBA-8F9732623F4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432A8AD-1AF7-6647-5660-22E82F9533F8}"/>
              </a:ext>
            </a:extLst>
          </p:cNvPr>
          <p:cNvSpPr txBox="1"/>
          <p:nvPr/>
        </p:nvSpPr>
        <p:spPr>
          <a:xfrm>
            <a:off x="153040" y="2006326"/>
            <a:ext cx="8357217" cy="4565352"/>
          </a:xfrm>
          <a:prstGeom prst="rect">
            <a:avLst/>
          </a:prstGeom>
          <a:solidFill>
            <a:schemeClr val="bg1"/>
          </a:solidFill>
        </p:spPr>
        <p:txBody>
          <a:bodyPr wrap="square" rtlCol="0">
            <a:spAutoFit/>
          </a:bodyPr>
          <a:lstStyle/>
          <a:p>
            <a:pPr marL="457200" marR="0" lvl="0" indent="-45720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MEWT algorithm only triggered if </a:t>
            </a:r>
            <a:r>
              <a:rPr kumimoji="0" lang="en-US" sz="2400" b="1"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temperature is abnormal</a:t>
            </a: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a:t>
            </a:r>
          </a:p>
          <a:p>
            <a:pPr marL="457200" marR="0" lvl="0" indent="-45720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New studies: Normal temps present in 25% of proven OB sepsis cases!!</a:t>
            </a:r>
          </a:p>
          <a:p>
            <a:pPr marL="457200" marR="0" lvl="0" indent="-45720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MEWT algorithm does not use bedside assessment to consider alternate diagnosis &amp; consider patient/family concerns.</a:t>
            </a:r>
          </a:p>
          <a:p>
            <a:pPr marL="457200" marR="0" lvl="0" indent="-45720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Order sets do not specify to increase VS frequency and clinical monitoring for progression (to sepsis).</a:t>
            </a:r>
          </a:p>
          <a:p>
            <a:pPr marL="457200" marR="0" lvl="0" indent="-457200" algn="l" defTabSz="914400"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We are NOT performing standardized assessment for end organ injury (to diagnose or exclude sepsis) in </a:t>
            </a:r>
            <a:r>
              <a:rPr kumimoji="0" lang="en-US" sz="2400" b="1"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all</a:t>
            </a:r>
            <a:r>
              <a:rPr kumimoji="0" lang="en-US" sz="2400" b="0"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rPr>
              <a:t> patients who trigger for infection with MEWT</a:t>
            </a:r>
            <a:endParaRPr kumimoji="0" lang="en-US" sz="2400" b="1" i="0" u="none" strike="noStrike" kern="1200" cap="none" spc="0" normalizeH="0" baseline="0" noProof="0" dirty="0">
              <a:ln>
                <a:noFill/>
              </a:ln>
              <a:solidFill>
                <a:srgbClr val="330072"/>
              </a:solidFill>
              <a:effectLst/>
              <a:uLnTx/>
              <a:uFillTx/>
              <a:latin typeface="Calibri" panose="020F0502020204030204"/>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FC800051-AF2E-7A4B-AF2A-A17E28F5C2A4}"/>
              </a:ext>
            </a:extLst>
          </p:cNvPr>
          <p:cNvSpPr/>
          <p:nvPr/>
        </p:nvSpPr>
        <p:spPr>
          <a:xfrm>
            <a:off x="8709434" y="2135898"/>
            <a:ext cx="1032095" cy="276109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5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5A6C68-1F65-42D7-2746-807886C8F686}"/>
              </a:ext>
            </a:extLst>
          </p:cNvPr>
          <p:cNvSpPr>
            <a:spLocks noGrp="1"/>
          </p:cNvSpPr>
          <p:nvPr>
            <p:ph type="title"/>
          </p:nvPr>
        </p:nvSpPr>
        <p:spPr>
          <a:xfrm>
            <a:off x="215646" y="548571"/>
            <a:ext cx="10515600" cy="1325880"/>
          </a:xfrm>
        </p:spPr>
        <p:txBody>
          <a:bodyPr/>
          <a:lstStyle/>
          <a:p>
            <a:r>
              <a:rPr lang="en-US" dirty="0"/>
              <a:t>Recognizing Standardized Processes</a:t>
            </a:r>
          </a:p>
        </p:txBody>
      </p:sp>
      <p:sp>
        <p:nvSpPr>
          <p:cNvPr id="5" name="Slide Number Placeholder 4">
            <a:extLst>
              <a:ext uri="{FF2B5EF4-FFF2-40B4-BE49-F238E27FC236}">
                <a16:creationId xmlns:a16="http://schemas.microsoft.com/office/drawing/2014/main" id="{1AC2C6A5-BB92-2D0F-7DAC-F61CB33B89C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
        <p:nvSpPr>
          <p:cNvPr id="16" name="Content Placeholder 15">
            <a:extLst>
              <a:ext uri="{FF2B5EF4-FFF2-40B4-BE49-F238E27FC236}">
                <a16:creationId xmlns:a16="http://schemas.microsoft.com/office/drawing/2014/main" id="{205D9A22-0C6F-1632-2D54-567EB1CEB4A9}"/>
              </a:ext>
            </a:extLst>
          </p:cNvPr>
          <p:cNvSpPr>
            <a:spLocks noGrp="1"/>
          </p:cNvSpPr>
          <p:nvPr>
            <p:ph sz="half" idx="1"/>
          </p:nvPr>
        </p:nvSpPr>
        <p:spPr>
          <a:xfrm>
            <a:off x="2359844" y="2495341"/>
            <a:ext cx="4572000" cy="4797922"/>
          </a:xfrm>
        </p:spPr>
        <p:txBody>
          <a:bodyPr/>
          <a:lstStyle/>
          <a:p>
            <a:r>
              <a:rPr lang="en-US" dirty="0">
                <a:solidFill>
                  <a:schemeClr val="accent6"/>
                </a:solidFill>
              </a:rPr>
              <a:t>GBS EOS: </a:t>
            </a:r>
            <a:r>
              <a:rPr lang="en-US" u="sng" dirty="0"/>
              <a:t>1.0/1000 births</a:t>
            </a:r>
          </a:p>
          <a:p>
            <a:endParaRPr lang="en-US" u="sng" dirty="0"/>
          </a:p>
          <a:p>
            <a:pPr>
              <a:spcBef>
                <a:spcPts val="0"/>
              </a:spcBef>
            </a:pPr>
            <a:r>
              <a:rPr lang="en-US" dirty="0"/>
              <a:t>Two step screen:</a:t>
            </a:r>
          </a:p>
          <a:p>
            <a:pPr marL="514350" indent="-514350">
              <a:spcBef>
                <a:spcPts val="0"/>
              </a:spcBef>
              <a:buFont typeface="+mj-lt"/>
              <a:buAutoNum type="arabicPeriod"/>
            </a:pPr>
            <a:r>
              <a:rPr lang="en-US" dirty="0"/>
              <a:t>Objective data</a:t>
            </a:r>
          </a:p>
          <a:p>
            <a:pPr lvl="3" indent="0">
              <a:spcBef>
                <a:spcPts val="0"/>
              </a:spcBef>
              <a:buNone/>
            </a:pPr>
            <a:r>
              <a:rPr lang="en-US" sz="2000" dirty="0"/>
              <a:t>GA, maternal antibiotics, ROM hrs, etc.</a:t>
            </a:r>
          </a:p>
          <a:p>
            <a:pPr marL="514350" indent="-514350">
              <a:spcBef>
                <a:spcPts val="0"/>
              </a:spcBef>
              <a:buFont typeface="+mj-lt"/>
              <a:buAutoNum type="arabicPeriod"/>
            </a:pPr>
            <a:r>
              <a:rPr lang="en-US" dirty="0"/>
              <a:t>How does the baby look?</a:t>
            </a:r>
          </a:p>
          <a:p>
            <a:pPr marL="457200" lvl="4" indent="0">
              <a:spcBef>
                <a:spcPts val="0"/>
              </a:spcBef>
              <a:buNone/>
            </a:pPr>
            <a:r>
              <a:rPr lang="en-US" sz="2000" dirty="0"/>
              <a:t>Standardized bedside evaluation</a:t>
            </a:r>
          </a:p>
          <a:p>
            <a:pPr marL="457200" lvl="4" indent="0">
              <a:spcBef>
                <a:spcPts val="0"/>
              </a:spcBef>
              <a:buNone/>
            </a:pPr>
            <a:endParaRPr lang="en-US" sz="2000" dirty="0"/>
          </a:p>
          <a:p>
            <a:pPr lvl="4">
              <a:spcBef>
                <a:spcPts val="0"/>
              </a:spcBef>
              <a:buFont typeface="Arial" panose="020B0604020202020204" pitchFamily="34" charset="0"/>
              <a:buChar char="•"/>
            </a:pPr>
            <a:endParaRPr lang="en-US" dirty="0"/>
          </a:p>
          <a:p>
            <a:pPr lvl="2">
              <a:spcBef>
                <a:spcPts val="0"/>
              </a:spcBef>
            </a:pPr>
            <a:r>
              <a:rPr lang="en-US" sz="2800" b="1" dirty="0">
                <a:solidFill>
                  <a:srgbClr val="3A8AA5"/>
                </a:solidFill>
              </a:rPr>
              <a:t>Next steps:</a:t>
            </a:r>
          </a:p>
          <a:p>
            <a:pPr marL="457200" lvl="2" indent="-457200">
              <a:spcBef>
                <a:spcPts val="0"/>
              </a:spcBef>
              <a:buAutoNum type="arabicPeriod"/>
            </a:pPr>
            <a:r>
              <a:rPr lang="en-US" dirty="0">
                <a:solidFill>
                  <a:srgbClr val="3A8AA5"/>
                </a:solidFill>
              </a:rPr>
              <a:t>Labs</a:t>
            </a:r>
          </a:p>
          <a:p>
            <a:pPr marL="457200" lvl="2" indent="-457200">
              <a:spcBef>
                <a:spcPts val="0"/>
              </a:spcBef>
              <a:buAutoNum type="arabicPeriod"/>
            </a:pPr>
            <a:r>
              <a:rPr lang="en-US" dirty="0">
                <a:solidFill>
                  <a:srgbClr val="3A8AA5"/>
                </a:solidFill>
              </a:rPr>
              <a:t>Enhanced observation</a:t>
            </a:r>
          </a:p>
          <a:p>
            <a:pPr marL="457200" lvl="2" indent="-457200">
              <a:spcBef>
                <a:spcPts val="0"/>
              </a:spcBef>
              <a:buAutoNum type="arabicPeriod"/>
            </a:pPr>
            <a:endParaRPr lang="en-US" dirty="0">
              <a:solidFill>
                <a:schemeClr val="accent3"/>
              </a:solidFill>
            </a:endParaRPr>
          </a:p>
        </p:txBody>
      </p:sp>
      <p:sp>
        <p:nvSpPr>
          <p:cNvPr id="18" name="Content Placeholder 17">
            <a:extLst>
              <a:ext uri="{FF2B5EF4-FFF2-40B4-BE49-F238E27FC236}">
                <a16:creationId xmlns:a16="http://schemas.microsoft.com/office/drawing/2014/main" id="{DA9875C0-626B-6FED-5B28-85EA6F04CF44}"/>
              </a:ext>
            </a:extLst>
          </p:cNvPr>
          <p:cNvSpPr>
            <a:spLocks noGrp="1"/>
          </p:cNvSpPr>
          <p:nvPr>
            <p:ph sz="half" idx="2"/>
          </p:nvPr>
        </p:nvSpPr>
        <p:spPr>
          <a:xfrm>
            <a:off x="7176627" y="2473819"/>
            <a:ext cx="4883889" cy="4797922"/>
          </a:xfrm>
        </p:spPr>
        <p:txBody>
          <a:bodyPr/>
          <a:lstStyle/>
          <a:p>
            <a:r>
              <a:rPr lang="en-US" dirty="0">
                <a:solidFill>
                  <a:schemeClr val="accent6"/>
                </a:solidFill>
              </a:rPr>
              <a:t>Maternal Sepsis: </a:t>
            </a:r>
            <a:r>
              <a:rPr lang="en-US" u="sng" dirty="0"/>
              <a:t>1.1/1000 births</a:t>
            </a:r>
          </a:p>
          <a:p>
            <a:endParaRPr lang="en-US" u="sng" dirty="0"/>
          </a:p>
          <a:p>
            <a:pPr>
              <a:spcBef>
                <a:spcPts val="0"/>
              </a:spcBef>
            </a:pPr>
            <a:r>
              <a:rPr lang="en-US" dirty="0"/>
              <a:t>Two step screen:</a:t>
            </a:r>
          </a:p>
          <a:p>
            <a:pPr marL="514350" indent="-514350">
              <a:spcBef>
                <a:spcPts val="0"/>
              </a:spcBef>
              <a:buFont typeface="+mj-lt"/>
              <a:buAutoNum type="arabicPeriod"/>
            </a:pPr>
            <a:r>
              <a:rPr lang="en-US" dirty="0"/>
              <a:t>Objective data</a:t>
            </a:r>
          </a:p>
          <a:p>
            <a:pPr lvl="3" indent="0">
              <a:spcBef>
                <a:spcPts val="0"/>
              </a:spcBef>
              <a:buNone/>
            </a:pPr>
            <a:r>
              <a:rPr lang="en-US" sz="2000" dirty="0"/>
              <a:t>Temperature, pulse, RR, WBC, bands</a:t>
            </a:r>
          </a:p>
          <a:p>
            <a:pPr marL="514350" indent="-514350">
              <a:spcBef>
                <a:spcPts val="0"/>
              </a:spcBef>
              <a:buFont typeface="+mj-lt"/>
              <a:buAutoNum type="arabicPeriod"/>
            </a:pPr>
            <a:r>
              <a:rPr lang="en-US" dirty="0"/>
              <a:t>How does the patient look?</a:t>
            </a:r>
          </a:p>
          <a:p>
            <a:pPr lvl="3" indent="0">
              <a:spcBef>
                <a:spcPts val="0"/>
              </a:spcBef>
              <a:buNone/>
            </a:pPr>
            <a:r>
              <a:rPr lang="en-US" sz="2000" dirty="0"/>
              <a:t>Standardized bedside evaluation</a:t>
            </a:r>
          </a:p>
          <a:p>
            <a:pPr lvl="3" indent="0">
              <a:spcBef>
                <a:spcPts val="0"/>
              </a:spcBef>
              <a:buNone/>
            </a:pPr>
            <a:r>
              <a:rPr lang="en-US" sz="2000" dirty="0"/>
              <a:t>Alternate diagnosis instead of infection?</a:t>
            </a:r>
          </a:p>
          <a:p>
            <a:pPr marL="742950" lvl="3" indent="-285750">
              <a:spcBef>
                <a:spcPts val="0"/>
              </a:spcBef>
            </a:pPr>
            <a:endParaRPr lang="en-US" dirty="0"/>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3A8AA5"/>
                </a:solidFill>
                <a:effectLst/>
                <a:uLnTx/>
                <a:uFillTx/>
                <a:latin typeface="Calibri" panose="020F0502020204030204"/>
                <a:ea typeface="+mn-ea"/>
                <a:cs typeface="+mn-cs"/>
              </a:rPr>
              <a:t>Next steps:</a:t>
            </a:r>
          </a:p>
          <a:p>
            <a:pPr marL="4572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dirty="0">
                <a:ln>
                  <a:noFill/>
                </a:ln>
                <a:solidFill>
                  <a:srgbClr val="3A8AA5"/>
                </a:solidFill>
                <a:effectLst/>
                <a:uLnTx/>
                <a:uFillTx/>
                <a:latin typeface="Calibri" panose="020F0502020204030204"/>
                <a:ea typeface="+mn-ea"/>
                <a:cs typeface="+mn-cs"/>
              </a:rPr>
              <a:t>Labs</a:t>
            </a:r>
          </a:p>
          <a:p>
            <a:pPr marL="4572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dirty="0">
                <a:ln>
                  <a:noFill/>
                </a:ln>
                <a:solidFill>
                  <a:srgbClr val="3A8AA5"/>
                </a:solidFill>
                <a:effectLst/>
                <a:uLnTx/>
                <a:uFillTx/>
                <a:latin typeface="Calibri" panose="020F0502020204030204"/>
                <a:ea typeface="+mn-ea"/>
                <a:cs typeface="+mn-cs"/>
              </a:rPr>
              <a:t>Enhanced observation</a:t>
            </a:r>
          </a:p>
          <a:p>
            <a:pPr marL="4572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AutoNum type="arabicPeriod"/>
              <a:tabLst/>
              <a:defRPr/>
            </a:pPr>
            <a:r>
              <a:rPr lang="en-US" dirty="0">
                <a:solidFill>
                  <a:srgbClr val="3A8AA5"/>
                </a:solidFill>
                <a:latin typeface="Calibri" panose="020F0502020204030204"/>
              </a:rPr>
              <a:t>1-hour bundle</a:t>
            </a:r>
            <a:endParaRPr kumimoji="0" lang="en-US" sz="2000" b="0" i="0" u="none" strike="noStrike" kern="1200" cap="none" spc="0" normalizeH="0" baseline="0" noProof="0" dirty="0">
              <a:ln>
                <a:noFill/>
              </a:ln>
              <a:solidFill>
                <a:srgbClr val="3A8AA5"/>
              </a:solidFill>
              <a:effectLst/>
              <a:uLnTx/>
              <a:uFillTx/>
              <a:latin typeface="Calibri" panose="020F0502020204030204"/>
              <a:ea typeface="+mn-ea"/>
              <a:cs typeface="+mn-cs"/>
            </a:endParaRPr>
          </a:p>
          <a:p>
            <a:pPr marL="285750" lvl="2" indent="-285750">
              <a:spcBef>
                <a:spcPts val="0"/>
              </a:spcBef>
            </a:pPr>
            <a:endParaRPr lang="en-US" dirty="0"/>
          </a:p>
        </p:txBody>
      </p:sp>
      <p:pic>
        <p:nvPicPr>
          <p:cNvPr id="22" name="Picture 21">
            <a:extLst>
              <a:ext uri="{FF2B5EF4-FFF2-40B4-BE49-F238E27FC236}">
                <a16:creationId xmlns:a16="http://schemas.microsoft.com/office/drawing/2014/main" id="{50B538F9-653F-EE0D-F8FC-72D0ED469B79}"/>
              </a:ext>
            </a:extLst>
          </p:cNvPr>
          <p:cNvPicPr>
            <a:picLocks noChangeAspect="1"/>
          </p:cNvPicPr>
          <p:nvPr/>
        </p:nvPicPr>
        <p:blipFill>
          <a:blip r:embed="rId2"/>
          <a:stretch>
            <a:fillRect/>
          </a:stretch>
        </p:blipFill>
        <p:spPr>
          <a:xfrm>
            <a:off x="69776" y="2562133"/>
            <a:ext cx="2107007" cy="4159341"/>
          </a:xfrm>
          <a:prstGeom prst="rect">
            <a:avLst/>
          </a:prstGeom>
          <a:ln w="31750">
            <a:solidFill>
              <a:schemeClr val="accent1"/>
            </a:solidFill>
          </a:ln>
        </p:spPr>
      </p:pic>
      <p:pic>
        <p:nvPicPr>
          <p:cNvPr id="24" name="Graphic 23" descr="Baby outline">
            <a:extLst>
              <a:ext uri="{FF2B5EF4-FFF2-40B4-BE49-F238E27FC236}">
                <a16:creationId xmlns:a16="http://schemas.microsoft.com/office/drawing/2014/main" id="{356F19E3-9F8D-3100-5931-BDA35B054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4243" y="2832006"/>
            <a:ext cx="1385777" cy="1385777"/>
          </a:xfrm>
          <a:prstGeom prst="rect">
            <a:avLst/>
          </a:prstGeom>
        </p:spPr>
      </p:pic>
      <p:pic>
        <p:nvPicPr>
          <p:cNvPr id="26" name="Graphic 25" descr="Pregnant lady outline">
            <a:extLst>
              <a:ext uri="{FF2B5EF4-FFF2-40B4-BE49-F238E27FC236}">
                <a16:creationId xmlns:a16="http://schemas.microsoft.com/office/drawing/2014/main" id="{F61AA0F5-E4D5-B362-6A42-56B78BBACA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0154" y="2967315"/>
            <a:ext cx="1375145" cy="1375145"/>
          </a:xfrm>
          <a:prstGeom prst="rect">
            <a:avLst/>
          </a:prstGeom>
        </p:spPr>
      </p:pic>
      <p:cxnSp>
        <p:nvCxnSpPr>
          <p:cNvPr id="28" name="Straight Connector 27">
            <a:extLst>
              <a:ext uri="{FF2B5EF4-FFF2-40B4-BE49-F238E27FC236}">
                <a16:creationId xmlns:a16="http://schemas.microsoft.com/office/drawing/2014/main" id="{2F3E4FD5-748A-479D-829D-69C7B6F9F252}"/>
              </a:ext>
            </a:extLst>
          </p:cNvPr>
          <p:cNvCxnSpPr>
            <a:cxnSpLocks/>
          </p:cNvCxnSpPr>
          <p:nvPr/>
        </p:nvCxnSpPr>
        <p:spPr>
          <a:xfrm>
            <a:off x="6944261" y="2562134"/>
            <a:ext cx="23935" cy="42427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10D8E8-95BB-12F5-A972-9CF1AD97A9A9}"/>
              </a:ext>
            </a:extLst>
          </p:cNvPr>
          <p:cNvSpPr txBox="1"/>
          <p:nvPr/>
        </p:nvSpPr>
        <p:spPr>
          <a:xfrm>
            <a:off x="131484" y="1454909"/>
            <a:ext cx="8618899" cy="830997"/>
          </a:xfrm>
          <a:prstGeom prst="rect">
            <a:avLst/>
          </a:prstGeom>
          <a:solidFill>
            <a:srgbClr val="E16A2D"/>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Evaluating for Maternal Sepsis should be a </a:t>
            </a:r>
            <a:r>
              <a:rPr kumimoji="0" lang="en-US" sz="2400" b="0" i="1" u="sng"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standardized process</a:t>
            </a: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like evaluating for Neonatal GBS EOS:</a:t>
            </a:r>
          </a:p>
        </p:txBody>
      </p:sp>
    </p:spTree>
    <p:extLst>
      <p:ext uri="{BB962C8B-B14F-4D97-AF65-F5344CB8AC3E}">
        <p14:creationId xmlns:p14="http://schemas.microsoft.com/office/powerpoint/2010/main" val="3020970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0B8D-2B25-02C5-69F4-BF2180FAE505}"/>
              </a:ext>
            </a:extLst>
          </p:cNvPr>
          <p:cNvSpPr>
            <a:spLocks noGrp="1"/>
          </p:cNvSpPr>
          <p:nvPr>
            <p:ph type="title"/>
          </p:nvPr>
        </p:nvSpPr>
        <p:spPr>
          <a:xfrm>
            <a:off x="609600" y="464745"/>
            <a:ext cx="8171145" cy="1325880"/>
          </a:xfrm>
        </p:spPr>
        <p:txBody>
          <a:bodyPr/>
          <a:lstStyle/>
          <a:p>
            <a:r>
              <a:rPr lang="en-US" dirty="0"/>
              <a:t>MCWH Epic Limitations on Updated Algorithm </a:t>
            </a:r>
          </a:p>
        </p:txBody>
      </p:sp>
      <p:sp>
        <p:nvSpPr>
          <p:cNvPr id="3" name="Content Placeholder 2">
            <a:extLst>
              <a:ext uri="{FF2B5EF4-FFF2-40B4-BE49-F238E27FC236}">
                <a16:creationId xmlns:a16="http://schemas.microsoft.com/office/drawing/2014/main" id="{A3551505-842B-76F7-9D59-27CB9CB1C51A}"/>
              </a:ext>
            </a:extLst>
          </p:cNvPr>
          <p:cNvSpPr>
            <a:spLocks noGrp="1"/>
          </p:cNvSpPr>
          <p:nvPr>
            <p:ph idx="1"/>
          </p:nvPr>
        </p:nvSpPr>
        <p:spPr>
          <a:xfrm>
            <a:off x="379751" y="2033075"/>
            <a:ext cx="11202649" cy="4505837"/>
          </a:xfrm>
          <a:solidFill>
            <a:schemeClr val="bg1"/>
          </a:solidFill>
        </p:spPr>
        <p:txBody>
          <a:bodyPr/>
          <a:lstStyle/>
          <a:p>
            <a:pPr marL="457200" lvl="2" indent="-457200">
              <a:buFont typeface="Arial" panose="020B0604020202020204" pitchFamily="34" charset="0"/>
              <a:buChar char="•"/>
            </a:pPr>
            <a:r>
              <a:rPr lang="en-US" sz="2800" dirty="0">
                <a:solidFill>
                  <a:schemeClr val="tx2"/>
                </a:solidFill>
              </a:rPr>
              <a:t>Our patients </a:t>
            </a:r>
            <a:r>
              <a:rPr lang="en-US" sz="2800" b="1" dirty="0">
                <a:solidFill>
                  <a:schemeClr val="tx2"/>
                </a:solidFill>
              </a:rPr>
              <a:t>can’t wait </a:t>
            </a:r>
            <a:r>
              <a:rPr lang="en-US" sz="2800" dirty="0">
                <a:solidFill>
                  <a:schemeClr val="tx2"/>
                </a:solidFill>
              </a:rPr>
              <a:t>to implement the new algorithm</a:t>
            </a:r>
          </a:p>
          <a:p>
            <a:pPr marL="457200" indent="-457200">
              <a:buFont typeface="Arial" panose="020B0604020202020204" pitchFamily="34" charset="0"/>
              <a:buChar char="•"/>
            </a:pPr>
            <a:r>
              <a:rPr lang="en-US" b="0" dirty="0"/>
              <a:t>It will take time to update EPIC:</a:t>
            </a:r>
          </a:p>
          <a:p>
            <a:pPr marL="914400" lvl="3" indent="-457200"/>
            <a:r>
              <a:rPr lang="en-US" sz="2800" dirty="0">
                <a:solidFill>
                  <a:srgbClr val="330072"/>
                </a:solidFill>
              </a:rPr>
              <a:t>Revise MEWT trigger criteria </a:t>
            </a:r>
          </a:p>
          <a:p>
            <a:pPr marL="914400" lvl="3" indent="-457200"/>
            <a:r>
              <a:rPr lang="en-US" sz="2800" dirty="0">
                <a:solidFill>
                  <a:srgbClr val="330072"/>
                </a:solidFill>
              </a:rPr>
              <a:t>Add flowsheet rows for bedside assessment by RN</a:t>
            </a:r>
          </a:p>
          <a:p>
            <a:pPr marL="914400" lvl="3" indent="-457200"/>
            <a:r>
              <a:rPr lang="en-US" sz="2800" dirty="0">
                <a:solidFill>
                  <a:srgbClr val="330072"/>
                </a:solidFill>
              </a:rPr>
              <a:t>Default EOI labs in MEWT infection order sets</a:t>
            </a:r>
            <a:endParaRPr lang="en-US" sz="2800" dirty="0">
              <a:solidFill>
                <a:schemeClr val="tx2"/>
              </a:solidFill>
            </a:endParaRPr>
          </a:p>
          <a:p>
            <a:pPr marL="457200" indent="-457200">
              <a:buFont typeface="Arial" panose="020B0604020202020204" pitchFamily="34" charset="0"/>
              <a:buChar char="•"/>
            </a:pPr>
            <a:r>
              <a:rPr lang="en-US" b="0" u="sng" dirty="0"/>
              <a:t>In the meantime</a:t>
            </a:r>
            <a:r>
              <a:rPr lang="en-US" b="0" dirty="0"/>
              <a:t>: </a:t>
            </a:r>
          </a:p>
          <a:p>
            <a:pPr marL="914400" lvl="3" indent="-457200"/>
            <a:r>
              <a:rPr lang="en-US" sz="2800" dirty="0">
                <a:solidFill>
                  <a:srgbClr val="330072"/>
                </a:solidFill>
              </a:rPr>
              <a:t>U</a:t>
            </a:r>
            <a:r>
              <a:rPr lang="en-US" sz="2800" b="0" dirty="0">
                <a:solidFill>
                  <a:srgbClr val="330072"/>
                </a:solidFill>
              </a:rPr>
              <a:t>tilize the companion </a:t>
            </a:r>
            <a:r>
              <a:rPr lang="en-US" sz="2800" b="1" dirty="0">
                <a:solidFill>
                  <a:srgbClr val="330072"/>
                </a:solidFill>
              </a:rPr>
              <a:t>bedside tool </a:t>
            </a:r>
            <a:r>
              <a:rPr lang="en-US" sz="2800" b="0" dirty="0">
                <a:solidFill>
                  <a:srgbClr val="330072"/>
                </a:solidFill>
              </a:rPr>
              <a:t>to ensure you follow all steps. </a:t>
            </a:r>
          </a:p>
          <a:p>
            <a:pPr marL="914400" lvl="3" indent="-457200"/>
            <a:r>
              <a:rPr lang="en-US" sz="2800" dirty="0">
                <a:solidFill>
                  <a:srgbClr val="330072"/>
                </a:solidFill>
              </a:rPr>
              <a:t>It remains </a:t>
            </a:r>
            <a:r>
              <a:rPr lang="en-US" sz="2800" b="1" dirty="0">
                <a:solidFill>
                  <a:srgbClr val="330072"/>
                </a:solidFill>
              </a:rPr>
              <a:t>critical</a:t>
            </a:r>
            <a:r>
              <a:rPr lang="en-US" sz="2800" dirty="0">
                <a:solidFill>
                  <a:srgbClr val="330072"/>
                </a:solidFill>
              </a:rPr>
              <a:t> to validate vital signs q30 min, document all MD notifications, bedside assessment results, and escalation.</a:t>
            </a:r>
          </a:p>
        </p:txBody>
      </p:sp>
      <p:sp>
        <p:nvSpPr>
          <p:cNvPr id="4" name="Slide Number Placeholder 3">
            <a:extLst>
              <a:ext uri="{FF2B5EF4-FFF2-40B4-BE49-F238E27FC236}">
                <a16:creationId xmlns:a16="http://schemas.microsoft.com/office/drawing/2014/main" id="{C78B7B7D-0BC4-EC86-21BE-28DF6FE21C5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2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3A60F-2FC4-C265-FDFB-3DA26D8F3E3F}"/>
              </a:ext>
            </a:extLst>
          </p:cNvPr>
          <p:cNvSpPr>
            <a:spLocks noGrp="1"/>
          </p:cNvSpPr>
          <p:nvPr>
            <p:ph type="title"/>
          </p:nvPr>
        </p:nvSpPr>
        <p:spPr>
          <a:xfrm>
            <a:off x="361995" y="180392"/>
            <a:ext cx="8171145" cy="1325880"/>
          </a:xfrm>
        </p:spPr>
        <p:txBody>
          <a:bodyPr anchor="t">
            <a:normAutofit/>
          </a:bodyPr>
          <a:lstStyle/>
          <a:p>
            <a:r>
              <a:rPr lang="en-US" dirty="0"/>
              <a:t>Decision Making Support:</a:t>
            </a:r>
            <a:br>
              <a:rPr lang="en-US" dirty="0"/>
            </a:br>
            <a:r>
              <a:rPr lang="en-US" dirty="0"/>
              <a:t>Companion Bedside Tool for RNs</a:t>
            </a:r>
          </a:p>
        </p:txBody>
      </p:sp>
      <p:sp>
        <p:nvSpPr>
          <p:cNvPr id="2" name="Slide Number Placeholder 1">
            <a:extLst>
              <a:ext uri="{FF2B5EF4-FFF2-40B4-BE49-F238E27FC236}">
                <a16:creationId xmlns:a16="http://schemas.microsoft.com/office/drawing/2014/main" id="{4F46E76E-F636-9831-1785-76D973BAD7F3}"/>
              </a:ext>
            </a:extLst>
          </p:cNvPr>
          <p:cNvSpPr>
            <a:spLocks noGrp="1"/>
          </p:cNvSpPr>
          <p:nvPr>
            <p:ph type="sldNum" sz="quarter" idx="12"/>
          </p:nvPr>
        </p:nvSpPr>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25</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A9DCF5EF-B9A7-53E4-E0C1-06E360F0F6A7}"/>
              </a:ext>
            </a:extLst>
          </p:cNvPr>
          <p:cNvSpPr/>
          <p:nvPr/>
        </p:nvSpPr>
        <p:spPr>
          <a:xfrm>
            <a:off x="9656459" y="2136487"/>
            <a:ext cx="2369286" cy="3857914"/>
          </a:xfrm>
          <a:prstGeom prst="roundRect">
            <a:avLst/>
          </a:prstGeom>
          <a:solidFill>
            <a:srgbClr val="E16A2D"/>
          </a:solidFill>
          <a:ln>
            <a:solidFill>
              <a:srgbClr val="E16A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RNs will utilize this bedside tool until all Epic updates are completed to recognize New VS &amp; EOI criteria.</a:t>
            </a:r>
          </a:p>
        </p:txBody>
      </p:sp>
      <p:pic>
        <p:nvPicPr>
          <p:cNvPr id="5" name="Picture 4" descr="A diagram of a virus&#10;&#10;AI-generated content may be incorrect.">
            <a:extLst>
              <a:ext uri="{FF2B5EF4-FFF2-40B4-BE49-F238E27FC236}">
                <a16:creationId xmlns:a16="http://schemas.microsoft.com/office/drawing/2014/main" id="{CD3A006E-8AAA-8AAD-403D-91086512F324}"/>
              </a:ext>
            </a:extLst>
          </p:cNvPr>
          <p:cNvPicPr>
            <a:picLocks noChangeAspect="1"/>
          </p:cNvPicPr>
          <p:nvPr/>
        </p:nvPicPr>
        <p:blipFill>
          <a:blip r:embed="rId2"/>
          <a:stretch>
            <a:fillRect/>
          </a:stretch>
        </p:blipFill>
        <p:spPr>
          <a:xfrm>
            <a:off x="361995" y="1286560"/>
            <a:ext cx="9050946" cy="5516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3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629C-17D8-2B74-6426-D0B97E2E6374}"/>
              </a:ext>
            </a:extLst>
          </p:cNvPr>
          <p:cNvSpPr>
            <a:spLocks noGrp="1"/>
          </p:cNvSpPr>
          <p:nvPr>
            <p:ph type="title"/>
          </p:nvPr>
        </p:nvSpPr>
        <p:spPr>
          <a:xfrm>
            <a:off x="609601" y="609600"/>
            <a:ext cx="3750732" cy="3175000"/>
          </a:xfrm>
        </p:spPr>
        <p:txBody>
          <a:bodyPr anchor="b">
            <a:normAutofit/>
          </a:bodyPr>
          <a:lstStyle/>
          <a:p>
            <a:r>
              <a:rPr lang="en-US" sz="4100" dirty="0"/>
              <a:t>MCWH Epic Documentation: Smart Phrase Note</a:t>
            </a:r>
          </a:p>
        </p:txBody>
      </p:sp>
      <p:sp>
        <p:nvSpPr>
          <p:cNvPr id="3" name="Content Placeholder 2">
            <a:extLst>
              <a:ext uri="{FF2B5EF4-FFF2-40B4-BE49-F238E27FC236}">
                <a16:creationId xmlns:a16="http://schemas.microsoft.com/office/drawing/2014/main" id="{A67673EB-366D-1428-3B45-EE86B4EB709A}"/>
              </a:ext>
            </a:extLst>
          </p:cNvPr>
          <p:cNvSpPr>
            <a:spLocks noGrp="1"/>
          </p:cNvSpPr>
          <p:nvPr>
            <p:ph idx="1"/>
          </p:nvPr>
        </p:nvSpPr>
        <p:spPr>
          <a:xfrm>
            <a:off x="4599991" y="489525"/>
            <a:ext cx="7287207" cy="1499118"/>
          </a:xfrm>
        </p:spPr>
        <p:txBody>
          <a:bodyPr anchor="ctr">
            <a:normAutofit/>
          </a:bodyPr>
          <a:lstStyle/>
          <a:p>
            <a:r>
              <a:rPr lang="en-US" sz="2800" dirty="0"/>
              <a:t>OB Serious Infection Smart Phrase Note to be used by RNs to document clinical findings and decision points:</a:t>
            </a:r>
          </a:p>
        </p:txBody>
      </p:sp>
      <p:sp>
        <p:nvSpPr>
          <p:cNvPr id="5" name="Slide Number Placeholder 4">
            <a:extLst>
              <a:ext uri="{FF2B5EF4-FFF2-40B4-BE49-F238E27FC236}">
                <a16:creationId xmlns:a16="http://schemas.microsoft.com/office/drawing/2014/main" id="{99CAA448-78DB-AA81-F01D-DC5CD6CB517A}"/>
              </a:ext>
            </a:extLst>
          </p:cNvPr>
          <p:cNvSpPr>
            <a:spLocks noGrp="1"/>
          </p:cNvSpPr>
          <p:nvPr>
            <p:ph type="sldNum" sz="quarter" idx="12"/>
          </p:nvPr>
        </p:nvSpPr>
        <p:spPr>
          <a:xfrm>
            <a:off x="8839200" y="6356350"/>
            <a:ext cx="2743200"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26</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F1D45B0-50F0-9AB4-BDB8-3CCA8218770B}"/>
              </a:ext>
            </a:extLst>
          </p:cNvPr>
          <p:cNvSpPr txBox="1"/>
          <p:nvPr/>
        </p:nvSpPr>
        <p:spPr>
          <a:xfrm>
            <a:off x="4599992" y="2080069"/>
            <a:ext cx="7287208" cy="4093428"/>
          </a:xfrm>
          <a:prstGeom prst="rect">
            <a:avLst/>
          </a:prstGeom>
          <a:solidFill>
            <a:schemeClr val="accent2">
              <a:lumMod val="40000"/>
              <a:lumOff val="6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“MD notified of </a:t>
            </a:r>
            <a:r>
              <a:rPr kumimoji="0" lang="en-US" sz="2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abnormal values </a:t>
            </a: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{multi-select: Temp, HR, RR, WBCs} with </a:t>
            </a:r>
            <a:r>
              <a:rPr kumimoji="0" lang="en-US" sz="2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RN bedside assessment performed</a:t>
            </a: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 and noted {multi-select: Pt appeared ill, Pt concerned, Family concerned, Alternative diagnosis ***}. </a:t>
            </a:r>
            <a:r>
              <a:rPr kumimoji="0" lang="en-US" sz="2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MD notified and orders obtained</a:t>
            </a: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 for {MEWT </a:t>
            </a:r>
            <a:r>
              <a:rPr kumimoji="0" lang="en-US" sz="2600" b="0" i="0" u="none" strike="noStrike" kern="1200" cap="none" spc="0" normalizeH="0" baseline="0" noProof="0" dirty="0" err="1">
                <a:ln>
                  <a:noFill/>
                </a:ln>
                <a:solidFill>
                  <a:srgbClr val="E7E6E6">
                    <a:lumMod val="10000"/>
                  </a:srgbClr>
                </a:solidFill>
                <a:effectLst/>
                <a:uLnTx/>
                <a:uFillTx/>
                <a:latin typeface="Calibri" panose="020F0502020204030204"/>
                <a:ea typeface="+mn-ea"/>
                <a:cs typeface="Arial" panose="020B0604020202020204" pitchFamily="34" charset="0"/>
              </a:rPr>
              <a:t>Chorio</a:t>
            </a: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 MEWT Maternal Infection}. </a:t>
            </a:r>
            <a:r>
              <a:rPr kumimoji="0" lang="en-US" sz="2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1-hour bundle initiated</a:t>
            </a:r>
            <a:r>
              <a:rPr kumimoji="0" lang="en-US" sz="2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 Antibiotics {multi-select: Ampicillin, Gentamicin, Ancef, Clindamycin, Vancomycin, Other ***} started at (time)***, IV fluids, EOI labs ordered, and VS monitored every 30 minutes.”</a:t>
            </a:r>
          </a:p>
        </p:txBody>
      </p:sp>
    </p:spTree>
    <p:extLst>
      <p:ext uri="{BB962C8B-B14F-4D97-AF65-F5344CB8AC3E}">
        <p14:creationId xmlns:p14="http://schemas.microsoft.com/office/powerpoint/2010/main" val="36268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C732501-9F5C-4270-9FAB-280E899FC615}"/>
              </a:ext>
            </a:extLst>
          </p:cNvPr>
          <p:cNvSpPr>
            <a:spLocks noGrp="1" noChangeArrowheads="1"/>
          </p:cNvSpPr>
          <p:nvPr>
            <p:ph type="title"/>
          </p:nvPr>
        </p:nvSpPr>
        <p:spPr>
          <a:xfrm>
            <a:off x="609600" y="422987"/>
            <a:ext cx="7675984" cy="1325880"/>
          </a:xfrm>
        </p:spPr>
        <p:txBody>
          <a:bodyPr anchor="t">
            <a:normAutofit/>
          </a:bodyPr>
          <a:lstStyle/>
          <a:p>
            <a:pPr eaLnBrk="1" hangingPunct="1"/>
            <a:r>
              <a:rPr lang="en-US" altLang="en-US" b="1" dirty="0"/>
              <a:t>Future State Epic Documentation Flowsheet Rows</a:t>
            </a:r>
          </a:p>
        </p:txBody>
      </p:sp>
      <p:pic>
        <p:nvPicPr>
          <p:cNvPr id="3" name="Picture 2">
            <a:extLst>
              <a:ext uri="{FF2B5EF4-FFF2-40B4-BE49-F238E27FC236}">
                <a16:creationId xmlns:a16="http://schemas.microsoft.com/office/drawing/2014/main" id="{0E8210E1-F022-1DE1-3248-48A0CE683E58}"/>
              </a:ext>
            </a:extLst>
          </p:cNvPr>
          <p:cNvPicPr>
            <a:picLocks noChangeAspect="1"/>
          </p:cNvPicPr>
          <p:nvPr/>
        </p:nvPicPr>
        <p:blipFill>
          <a:blip r:embed="rId3"/>
          <a:stretch>
            <a:fillRect/>
          </a:stretch>
        </p:blipFill>
        <p:spPr>
          <a:xfrm>
            <a:off x="2573044" y="2504972"/>
            <a:ext cx="9464223" cy="3809348"/>
          </a:xfrm>
          <a:prstGeom prst="rect">
            <a:avLst/>
          </a:prstGeom>
          <a:ln>
            <a:noFill/>
          </a:ln>
          <a:effectLst>
            <a:outerShdw blurRad="292100" dist="139700" dir="2700000" algn="tl" rotWithShape="0">
              <a:srgbClr val="333333">
                <a:alpha val="65000"/>
              </a:srgbClr>
            </a:outerShdw>
          </a:effectLst>
        </p:spPr>
      </p:pic>
      <p:sp>
        <p:nvSpPr>
          <p:cNvPr id="6" name="Arrow: Pentagon 5">
            <a:extLst>
              <a:ext uri="{FF2B5EF4-FFF2-40B4-BE49-F238E27FC236}">
                <a16:creationId xmlns:a16="http://schemas.microsoft.com/office/drawing/2014/main" id="{CAE55BA3-B0B8-BF2E-343E-6DA87B97C190}"/>
              </a:ext>
            </a:extLst>
          </p:cNvPr>
          <p:cNvSpPr/>
          <p:nvPr/>
        </p:nvSpPr>
        <p:spPr>
          <a:xfrm>
            <a:off x="1" y="2504973"/>
            <a:ext cx="2441510" cy="1872544"/>
          </a:xfrm>
          <a:prstGeom prst="homePlate">
            <a:avLst>
              <a:gd name="adj" fmla="val 20521"/>
            </a:avLst>
          </a:prstGeom>
          <a:solidFill>
            <a:srgbClr val="48A23F"/>
          </a:solidFill>
          <a:ln>
            <a:solidFill>
              <a:srgbClr val="48A2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While Epic has MEWT tools to alert bedside staff of qualifying factors, this alert may be missed if data was not validated timely.</a:t>
            </a:r>
          </a:p>
        </p:txBody>
      </p:sp>
      <p:sp>
        <p:nvSpPr>
          <p:cNvPr id="8" name="Arrow: Pentagon 7">
            <a:extLst>
              <a:ext uri="{FF2B5EF4-FFF2-40B4-BE49-F238E27FC236}">
                <a16:creationId xmlns:a16="http://schemas.microsoft.com/office/drawing/2014/main" id="{8198CA5C-AC32-6CE3-BE0C-ACA159E289B5}"/>
              </a:ext>
            </a:extLst>
          </p:cNvPr>
          <p:cNvSpPr/>
          <p:nvPr/>
        </p:nvSpPr>
        <p:spPr>
          <a:xfrm>
            <a:off x="227045" y="4383523"/>
            <a:ext cx="2441510" cy="1924790"/>
          </a:xfrm>
          <a:prstGeom prst="homePlate">
            <a:avLst>
              <a:gd name="adj" fmla="val 22789"/>
            </a:avLst>
          </a:prstGeom>
          <a:solidFill>
            <a:srgbClr val="3A8AA5"/>
          </a:solidFill>
          <a:ln>
            <a:solidFill>
              <a:srgbClr val="00A0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This allows bedside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RNs to become familiar with serious infection qualifying factors and the bedside assessment red flags.</a:t>
            </a:r>
          </a:p>
        </p:txBody>
      </p:sp>
    </p:spTree>
    <p:extLst>
      <p:ext uri="{BB962C8B-B14F-4D97-AF65-F5344CB8AC3E}">
        <p14:creationId xmlns:p14="http://schemas.microsoft.com/office/powerpoint/2010/main" val="351208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BFF4-B3CF-D716-B446-176C2D5BA6FA}"/>
              </a:ext>
            </a:extLst>
          </p:cNvPr>
          <p:cNvSpPr>
            <a:spLocks noGrp="1"/>
          </p:cNvSpPr>
          <p:nvPr>
            <p:ph type="title"/>
          </p:nvPr>
        </p:nvSpPr>
        <p:spPr/>
        <p:txBody>
          <a:bodyPr/>
          <a:lstStyle/>
          <a:p>
            <a:r>
              <a:rPr lang="en-US" dirty="0"/>
              <a:t>RN audit tool</a:t>
            </a:r>
          </a:p>
        </p:txBody>
      </p:sp>
      <p:sp>
        <p:nvSpPr>
          <p:cNvPr id="4" name="Slide Number Placeholder 3">
            <a:extLst>
              <a:ext uri="{FF2B5EF4-FFF2-40B4-BE49-F238E27FC236}">
                <a16:creationId xmlns:a16="http://schemas.microsoft.com/office/drawing/2014/main" id="{6B38FD3C-A99B-EA84-D5F8-018B543098A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303E47">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303E47">
                  <a:tint val="75000"/>
                </a:srgbClr>
              </a:solidFill>
              <a:effectLst/>
              <a:uLnTx/>
              <a:uFillTx/>
              <a:latin typeface="Arial" panose="020B0604020202020204" pitchFamily="34" charset="0"/>
              <a:ea typeface="+mn-ea"/>
              <a:cs typeface="Arial" panose="020B0604020202020204" pitchFamily="34" charset="0"/>
            </a:endParaRPr>
          </a:p>
        </p:txBody>
      </p:sp>
      <p:sp>
        <p:nvSpPr>
          <p:cNvPr id="8" name="Arrow: Pentagon 7">
            <a:extLst>
              <a:ext uri="{FF2B5EF4-FFF2-40B4-BE49-F238E27FC236}">
                <a16:creationId xmlns:a16="http://schemas.microsoft.com/office/drawing/2014/main" id="{71B60D35-E34F-43AE-5EFE-9215863C7C82}"/>
              </a:ext>
            </a:extLst>
          </p:cNvPr>
          <p:cNvSpPr/>
          <p:nvPr/>
        </p:nvSpPr>
        <p:spPr>
          <a:xfrm>
            <a:off x="306371" y="2183526"/>
            <a:ext cx="4077093" cy="4172824"/>
          </a:xfrm>
          <a:prstGeom prst="homePlate">
            <a:avLst>
              <a:gd name="adj" fmla="val 21792"/>
            </a:avLst>
          </a:prstGeom>
          <a:solidFill>
            <a:srgbClr val="E16A2D"/>
          </a:solidFill>
          <a:ln>
            <a:solidFill>
              <a:srgbClr val="E16A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RNs to utilize audit tool each shift for each patient to ensure all steps are being met until all Epic builds are complete.</a:t>
            </a:r>
          </a:p>
        </p:txBody>
      </p:sp>
      <p:pic>
        <p:nvPicPr>
          <p:cNvPr id="10" name="Picture 9" descr="A medical report with a questionnaire&#10;&#10;AI-generated content may be incorrect.">
            <a:extLst>
              <a:ext uri="{FF2B5EF4-FFF2-40B4-BE49-F238E27FC236}">
                <a16:creationId xmlns:a16="http://schemas.microsoft.com/office/drawing/2014/main" id="{392624C0-AD7A-648B-1DFE-8C70C4728E58}"/>
              </a:ext>
            </a:extLst>
          </p:cNvPr>
          <p:cNvPicPr>
            <a:picLocks noChangeAspect="1"/>
          </p:cNvPicPr>
          <p:nvPr/>
        </p:nvPicPr>
        <p:blipFill>
          <a:blip r:embed="rId2"/>
          <a:stretch>
            <a:fillRect/>
          </a:stretch>
        </p:blipFill>
        <p:spPr>
          <a:xfrm>
            <a:off x="4479893" y="1625600"/>
            <a:ext cx="6286500" cy="5095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0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E86FED-9AEF-4725-8F30-A160FE2DF1BC}"/>
              </a:ext>
            </a:extLst>
          </p:cNvPr>
          <p:cNvSpPr>
            <a:spLocks noGrp="1"/>
          </p:cNvSpPr>
          <p:nvPr>
            <p:ph type="title" idx="4294967295"/>
          </p:nvPr>
        </p:nvSpPr>
        <p:spPr>
          <a:xfrm>
            <a:off x="8515350" y="4849906"/>
            <a:ext cx="3101788" cy="1730188"/>
          </a:xfrm>
        </p:spPr>
        <p:txBody>
          <a:bodyPr/>
          <a:lstStyle/>
          <a:p>
            <a:pPr algn="r"/>
            <a:r>
              <a:rPr lang="en-US" sz="6600" dirty="0"/>
              <a:t>Thank</a:t>
            </a:r>
            <a:br>
              <a:rPr lang="en-US" sz="6600" dirty="0"/>
            </a:br>
            <a:r>
              <a:rPr lang="en-US" sz="6600" dirty="0"/>
              <a:t>you!</a:t>
            </a:r>
          </a:p>
        </p:txBody>
      </p:sp>
      <p:sp>
        <p:nvSpPr>
          <p:cNvPr id="2" name="Slide Number Placeholder 1">
            <a:extLst>
              <a:ext uri="{FF2B5EF4-FFF2-40B4-BE49-F238E27FC236}">
                <a16:creationId xmlns:a16="http://schemas.microsoft.com/office/drawing/2014/main" id="{B6435AA0-54B8-1097-EBD3-D56A2D4F071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6D5B-DE50-7444-9968-2D10C80DD1C5}"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D0C2E66-1B2C-3325-33C1-12AD817163F6}"/>
              </a:ext>
            </a:extLst>
          </p:cNvPr>
          <p:cNvPicPr>
            <a:picLocks noChangeAspect="1"/>
          </p:cNvPicPr>
          <p:nvPr/>
        </p:nvPicPr>
        <p:blipFill>
          <a:blip r:embed="rId2"/>
          <a:stretch>
            <a:fillRect/>
          </a:stretch>
        </p:blipFill>
        <p:spPr>
          <a:xfrm>
            <a:off x="8639175" y="136525"/>
            <a:ext cx="3429000" cy="2133600"/>
          </a:xfrm>
          <a:prstGeom prst="rect">
            <a:avLst/>
          </a:prstGeom>
        </p:spPr>
      </p:pic>
      <p:pic>
        <p:nvPicPr>
          <p:cNvPr id="8" name="Picture Placeholder 7">
            <a:extLst>
              <a:ext uri="{FF2B5EF4-FFF2-40B4-BE49-F238E27FC236}">
                <a16:creationId xmlns:a16="http://schemas.microsoft.com/office/drawing/2014/main" id="{8A6A15B1-94C7-632F-08BC-A049AAA1BCA6}"/>
              </a:ext>
            </a:extLst>
          </p:cNvPr>
          <p:cNvPicPr>
            <a:picLocks noGrp="1" noChangeAspect="1"/>
          </p:cNvPicPr>
          <p:nvPr>
            <p:ph type="pic" idx="1"/>
          </p:nvPr>
        </p:nvPicPr>
        <p:blipFill>
          <a:blip r:embed="rId3"/>
          <a:srcRect t="1746" b="1746"/>
          <a:stretch>
            <a:fillRect/>
          </a:stretch>
        </p:blipFill>
        <p:spPr/>
      </p:pic>
      <p:sp>
        <p:nvSpPr>
          <p:cNvPr id="9" name="Rectangle 8">
            <a:extLst>
              <a:ext uri="{FF2B5EF4-FFF2-40B4-BE49-F238E27FC236}">
                <a16:creationId xmlns:a16="http://schemas.microsoft.com/office/drawing/2014/main" id="{5056FB53-49D9-F81A-8AA2-A0A57AF0C42C}"/>
              </a:ext>
            </a:extLst>
          </p:cNvPr>
          <p:cNvSpPr/>
          <p:nvPr/>
        </p:nvSpPr>
        <p:spPr>
          <a:xfrm>
            <a:off x="6783356" y="1539553"/>
            <a:ext cx="475861" cy="186610"/>
          </a:xfrm>
          <a:prstGeom prst="rect">
            <a:avLst/>
          </a:prstGeom>
          <a:solidFill>
            <a:srgbClr val="C6C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84B4C"/>
                </a:solidFill>
                <a:effectLst/>
                <a:uLnTx/>
                <a:uFillTx/>
                <a:latin typeface="Calibri" panose="020F0502020204030204"/>
                <a:ea typeface="+mn-ea"/>
                <a:cs typeface="+mn-cs"/>
              </a:rPr>
              <a:t>2025</a:t>
            </a:r>
          </a:p>
        </p:txBody>
      </p:sp>
    </p:spTree>
    <p:extLst>
      <p:ext uri="{BB962C8B-B14F-4D97-AF65-F5344CB8AC3E}">
        <p14:creationId xmlns:p14="http://schemas.microsoft.com/office/powerpoint/2010/main" val="116232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D7A8-63D4-AE06-7D82-3896B6DD6A5C}"/>
              </a:ext>
            </a:extLst>
          </p:cNvPr>
          <p:cNvSpPr>
            <a:spLocks noGrp="1"/>
          </p:cNvSpPr>
          <p:nvPr>
            <p:ph type="title"/>
          </p:nvPr>
        </p:nvSpPr>
        <p:spPr/>
        <p:txBody>
          <a:bodyPr/>
          <a:lstStyle/>
          <a:p>
            <a:r>
              <a:rPr lang="en-US" dirty="0"/>
              <a:t>Objectives and Disclosures for the Sepsis Sprint</a:t>
            </a:r>
          </a:p>
        </p:txBody>
      </p:sp>
      <p:sp>
        <p:nvSpPr>
          <p:cNvPr id="3" name="Content Placeholder 2">
            <a:extLst>
              <a:ext uri="{FF2B5EF4-FFF2-40B4-BE49-F238E27FC236}">
                <a16:creationId xmlns:a16="http://schemas.microsoft.com/office/drawing/2014/main" id="{43C90FC3-8633-B992-E8F6-C5372D0CEC6E}"/>
              </a:ext>
            </a:extLst>
          </p:cNvPr>
          <p:cNvSpPr>
            <a:spLocks noGrp="1"/>
          </p:cNvSpPr>
          <p:nvPr>
            <p:ph idx="1"/>
          </p:nvPr>
        </p:nvSpPr>
        <p:spPr>
          <a:xfrm>
            <a:off x="748748" y="1807596"/>
            <a:ext cx="10972800" cy="3337560"/>
          </a:xfrm>
        </p:spPr>
        <p:txBody>
          <a:bodyPr/>
          <a:lstStyle/>
          <a:p>
            <a:r>
              <a:rPr lang="en-US" dirty="0"/>
              <a:t>Prepare staff and facilities to implement improvements in screening, diagnosis, and treatment of obstetric sepsis</a:t>
            </a:r>
          </a:p>
          <a:p>
            <a:r>
              <a:rPr lang="en-US" dirty="0"/>
              <a:t>Prepare staff and facilities to implement improvements in listening and supporting patients and families</a:t>
            </a:r>
          </a:p>
          <a:p>
            <a:endParaRPr lang="en-US" dirty="0"/>
          </a:p>
          <a:p>
            <a:pPr marL="0" indent="0">
              <a:buNone/>
            </a:pPr>
            <a:r>
              <a:rPr lang="en-US" dirty="0"/>
              <a:t>  </a:t>
            </a:r>
          </a:p>
        </p:txBody>
      </p:sp>
      <p:sp>
        <p:nvSpPr>
          <p:cNvPr id="4" name="TextBox 3">
            <a:extLst>
              <a:ext uri="{FF2B5EF4-FFF2-40B4-BE49-F238E27FC236}">
                <a16:creationId xmlns:a16="http://schemas.microsoft.com/office/drawing/2014/main" id="{05490435-B3AB-0C66-7DA4-FF02BAEDAF67}"/>
              </a:ext>
            </a:extLst>
          </p:cNvPr>
          <p:cNvSpPr txBox="1"/>
          <p:nvPr/>
        </p:nvSpPr>
        <p:spPr>
          <a:xfrm>
            <a:off x="1442866" y="4948128"/>
            <a:ext cx="9365672" cy="1646605"/>
          </a:xfrm>
          <a:prstGeom prst="rect">
            <a:avLst/>
          </a:prstGeom>
          <a:noFill/>
        </p:spPr>
        <p:txBody>
          <a:bodyPr wrap="square" rtlCol="0">
            <a:spAutoFit/>
          </a:bodyPr>
          <a:lstStyle/>
          <a:p>
            <a:pPr>
              <a:spcAft>
                <a:spcPts val="600"/>
              </a:spcAft>
            </a:pPr>
            <a:r>
              <a:rPr lang="en-US" sz="2400" b="1" dirty="0"/>
              <a:t>Conflicts/Disclosures:</a:t>
            </a:r>
            <a:r>
              <a:rPr lang="en-US" sz="2400" dirty="0"/>
              <a:t> None</a:t>
            </a:r>
          </a:p>
          <a:p>
            <a:r>
              <a:rPr lang="en-US" sz="2400" b="1" dirty="0"/>
              <a:t>Supported by: </a:t>
            </a:r>
            <a:r>
              <a:rPr lang="en-US" sz="2400" dirty="0"/>
              <a:t>NICHD UG3-HD108053: Large-scale Implementation of Community Co-led Maternal Sepsis Care Practices to Reduce Morbidity and Mortality from Maternal Infection</a:t>
            </a:r>
          </a:p>
        </p:txBody>
      </p:sp>
    </p:spTree>
    <p:extLst>
      <p:ext uri="{BB962C8B-B14F-4D97-AF65-F5344CB8AC3E}">
        <p14:creationId xmlns:p14="http://schemas.microsoft.com/office/powerpoint/2010/main" val="4261040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818E1D-A892-6AD3-F61C-5C2F63631C85}"/>
              </a:ext>
            </a:extLst>
          </p:cNvPr>
          <p:cNvSpPr>
            <a:spLocks noGrp="1"/>
          </p:cNvSpPr>
          <p:nvPr>
            <p:ph type="ctrTitle"/>
          </p:nvPr>
        </p:nvSpPr>
        <p:spPr>
          <a:xfrm>
            <a:off x="1301261" y="590062"/>
            <a:ext cx="5409655" cy="2838938"/>
          </a:xfrm>
        </p:spPr>
        <p:txBody>
          <a:bodyPr>
            <a:normAutofit/>
          </a:bodyPr>
          <a:lstStyle/>
          <a:p>
            <a:pPr algn="l"/>
            <a:r>
              <a:rPr lang="en-US" sz="4800" dirty="0">
                <a:solidFill>
                  <a:srgbClr val="FFFFFF"/>
                </a:solidFill>
              </a:rPr>
              <a:t>EHR Sepsis Screening Tools and RN Driven Pathway</a:t>
            </a:r>
          </a:p>
        </p:txBody>
      </p:sp>
      <p:sp>
        <p:nvSpPr>
          <p:cNvPr id="3" name="Subtitle 2">
            <a:extLst>
              <a:ext uri="{FF2B5EF4-FFF2-40B4-BE49-F238E27FC236}">
                <a16:creationId xmlns:a16="http://schemas.microsoft.com/office/drawing/2014/main" id="{9E3D5460-44AC-FB08-5645-1266BCBF6E0E}"/>
              </a:ext>
            </a:extLst>
          </p:cNvPr>
          <p:cNvSpPr>
            <a:spLocks noGrp="1"/>
          </p:cNvSpPr>
          <p:nvPr>
            <p:ph type="subTitle" idx="1"/>
          </p:nvPr>
        </p:nvSpPr>
        <p:spPr>
          <a:xfrm>
            <a:off x="2258009" y="4698614"/>
            <a:ext cx="9526554" cy="1198120"/>
          </a:xfrm>
        </p:spPr>
        <p:txBody>
          <a:bodyPr>
            <a:normAutofit lnSpcReduction="10000"/>
          </a:bodyPr>
          <a:lstStyle/>
          <a:p>
            <a:pPr lvl="1" algn="l"/>
            <a:r>
              <a:rPr lang="en-US" sz="2400" dirty="0">
                <a:solidFill>
                  <a:schemeClr val="bg1"/>
                </a:solidFill>
              </a:rPr>
              <a:t>Courtney Martin</a:t>
            </a:r>
            <a:r>
              <a:rPr lang="en-US" dirty="0">
                <a:solidFill>
                  <a:schemeClr val="bg1"/>
                </a:solidFill>
              </a:rPr>
              <a:t>, DO, OB QI Lead, Hoag Health</a:t>
            </a:r>
          </a:p>
          <a:p>
            <a:pPr lvl="1" algn="l"/>
            <a:endParaRPr lang="en-US" sz="2400" dirty="0">
              <a:solidFill>
                <a:schemeClr val="bg1"/>
              </a:solidFill>
            </a:endParaRPr>
          </a:p>
          <a:p>
            <a:pPr lvl="1" algn="l"/>
            <a:r>
              <a:rPr lang="en-US" sz="2400" dirty="0">
                <a:solidFill>
                  <a:schemeClr val="bg1"/>
                </a:solidFill>
              </a:rPr>
              <a:t>Daisy Ramos, </a:t>
            </a:r>
            <a:r>
              <a:rPr lang="en-US" dirty="0">
                <a:solidFill>
                  <a:schemeClr val="bg1"/>
                </a:solidFill>
                <a:effectLst/>
                <a:ea typeface="Calibri" panose="020F0502020204030204" pitchFamily="34" charset="0"/>
              </a:rPr>
              <a:t>MSN, C-EFM, RNC-OB, PHN,</a:t>
            </a:r>
            <a:r>
              <a:rPr lang="en-US" dirty="0">
                <a:solidFill>
                  <a:schemeClr val="bg1"/>
                </a:solidFill>
              </a:rPr>
              <a:t> Loma Linda University</a:t>
            </a:r>
          </a:p>
          <a:p>
            <a:pPr algn="l"/>
            <a:endParaRPr lang="en-US" sz="2000" dirty="0">
              <a:solidFill>
                <a:schemeClr val="bg1"/>
              </a:solidFill>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93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50C57-E920-98E3-09B5-C9A616C6488A}"/>
              </a:ext>
            </a:extLst>
          </p:cNvPr>
          <p:cNvSpPr>
            <a:spLocks noGrp="1"/>
          </p:cNvSpPr>
          <p:nvPr>
            <p:ph type="title"/>
          </p:nvPr>
        </p:nvSpPr>
        <p:spPr>
          <a:xfrm>
            <a:off x="371094" y="1161288"/>
            <a:ext cx="3438144" cy="1239012"/>
          </a:xfrm>
        </p:spPr>
        <p:txBody>
          <a:bodyPr anchor="ctr">
            <a:normAutofit/>
          </a:bodyPr>
          <a:lstStyle/>
          <a:p>
            <a:r>
              <a:rPr lang="en-US" sz="2800" dirty="0"/>
              <a:t>EHR Screening Tools</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4E7C54-9848-ED20-C494-1B258D434E2E}"/>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US" sz="2000" dirty="0"/>
              <a:t>Triggers based on specific maternal parameters with a series of pop-ups to guide providers and nurses</a:t>
            </a:r>
          </a:p>
          <a:p>
            <a:r>
              <a:rPr lang="en-US" sz="2000" dirty="0" err="1"/>
              <a:t>Orderset</a:t>
            </a:r>
            <a:r>
              <a:rPr lang="en-US" sz="2000" dirty="0"/>
              <a:t> for Maternal sepsis </a:t>
            </a:r>
          </a:p>
          <a:p>
            <a:r>
              <a:rPr lang="en-US" sz="2000" dirty="0"/>
              <a:t>Establishing a “time zero” </a:t>
            </a:r>
          </a:p>
          <a:p>
            <a:endParaRPr lang="en-US" sz="1700" dirty="0"/>
          </a:p>
          <a:p>
            <a:endParaRPr lang="en-US" sz="1700" dirty="0">
              <a:highlight>
                <a:srgbClr val="FFFF00"/>
              </a:highlight>
            </a:endParaRPr>
          </a:p>
        </p:txBody>
      </p:sp>
      <p:pic>
        <p:nvPicPr>
          <p:cNvPr id="4" name="Picture 3" descr="A white text on a green background&#10;&#10;AI-generated content may be incorrect.">
            <a:extLst>
              <a:ext uri="{FF2B5EF4-FFF2-40B4-BE49-F238E27FC236}">
                <a16:creationId xmlns:a16="http://schemas.microsoft.com/office/drawing/2014/main" id="{0C617E43-D426-BF62-3904-BFE4C827AE1E}"/>
              </a:ext>
            </a:extLst>
          </p:cNvPr>
          <p:cNvPicPr>
            <a:picLocks noChangeAspect="1"/>
          </p:cNvPicPr>
          <p:nvPr/>
        </p:nvPicPr>
        <p:blipFill>
          <a:blip r:embed="rId2"/>
          <a:stretch>
            <a:fillRect/>
          </a:stretch>
        </p:blipFill>
        <p:spPr>
          <a:xfrm>
            <a:off x="4042569" y="1765111"/>
            <a:ext cx="8055508" cy="3947199"/>
          </a:xfrm>
          <a:prstGeom prst="rect">
            <a:avLst/>
          </a:prstGeom>
        </p:spPr>
      </p:pic>
    </p:spTree>
    <p:extLst>
      <p:ext uri="{BB962C8B-B14F-4D97-AF65-F5344CB8AC3E}">
        <p14:creationId xmlns:p14="http://schemas.microsoft.com/office/powerpoint/2010/main" val="3474808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98301E5-ABF0-5F72-7191-6F8BE12B8EE1}"/>
              </a:ext>
            </a:extLst>
          </p:cNvPr>
          <p:cNvSpPr>
            <a:spLocks noGrp="1"/>
          </p:cNvSpPr>
          <p:nvPr>
            <p:ph type="title"/>
          </p:nvPr>
        </p:nvSpPr>
        <p:spPr>
          <a:xfrm>
            <a:off x="686834" y="1153572"/>
            <a:ext cx="3200400" cy="4461163"/>
          </a:xfrm>
        </p:spPr>
        <p:txBody>
          <a:bodyPr>
            <a:normAutofit/>
          </a:bodyPr>
          <a:lstStyle/>
          <a:p>
            <a:r>
              <a:rPr lang="en-US">
                <a:solidFill>
                  <a:srgbClr val="FFFFFF"/>
                </a:solidFill>
              </a:rPr>
              <a:t>Screening and identification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C377578-40BB-ED72-0738-12949DD324E0}"/>
              </a:ext>
            </a:extLst>
          </p:cNvPr>
          <p:cNvSpPr>
            <a:spLocks noGrp="1"/>
          </p:cNvSpPr>
          <p:nvPr>
            <p:ph idx="1"/>
          </p:nvPr>
        </p:nvSpPr>
        <p:spPr>
          <a:xfrm>
            <a:off x="4167272" y="319088"/>
            <a:ext cx="7945839" cy="6447472"/>
          </a:xfrm>
        </p:spPr>
        <p:txBody>
          <a:bodyPr anchor="ctr">
            <a:normAutofit/>
          </a:bodyPr>
          <a:lstStyle/>
          <a:p>
            <a:r>
              <a:rPr lang="en-US" dirty="0"/>
              <a:t>EHR continually monitors patient data to identify maternal sepsis criteria and nursing validation</a:t>
            </a:r>
          </a:p>
          <a:p>
            <a:r>
              <a:rPr lang="en-US" dirty="0"/>
              <a:t>Structured approach that empowers nurses to act quickly while maintaining physician oversight. </a:t>
            </a:r>
          </a:p>
          <a:p>
            <a:r>
              <a:rPr lang="en-US" dirty="0"/>
              <a:t>Objective identification with the help of the HER</a:t>
            </a:r>
          </a:p>
          <a:p>
            <a:pPr lvl="1"/>
            <a:r>
              <a:rPr lang="en-US" dirty="0"/>
              <a:t>Objective criteria (</a:t>
            </a:r>
            <a:r>
              <a:rPr lang="en-US" dirty="0" err="1"/>
              <a:t>e.g</a:t>
            </a:r>
            <a:r>
              <a:rPr lang="en-US" dirty="0"/>
              <a:t> heart rate, respiratory rate, temperature, </a:t>
            </a:r>
            <a:r>
              <a:rPr lang="en-US" dirty="0" err="1"/>
              <a:t>ect</a:t>
            </a:r>
            <a:r>
              <a:rPr lang="en-US" dirty="0"/>
              <a:t>.)</a:t>
            </a:r>
          </a:p>
          <a:p>
            <a:pPr lvl="1"/>
            <a:r>
              <a:rPr lang="en-US" dirty="0"/>
              <a:t>Labor specific triggers (</a:t>
            </a:r>
            <a:r>
              <a:rPr lang="en-US" dirty="0" err="1"/>
              <a:t>e.g</a:t>
            </a:r>
            <a:r>
              <a:rPr lang="en-US" dirty="0"/>
              <a:t> laboring patient with temperature over 102.2 F)</a:t>
            </a:r>
          </a:p>
          <a:p>
            <a:pPr lvl="1"/>
            <a:r>
              <a:rPr lang="en-US" dirty="0"/>
              <a:t>RN empowerment preventing delays in recognition</a:t>
            </a:r>
          </a:p>
          <a:p>
            <a:pPr lvl="1"/>
            <a:endParaRPr lang="en-US" dirty="0"/>
          </a:p>
        </p:txBody>
      </p:sp>
    </p:spTree>
    <p:extLst>
      <p:ext uri="{BB962C8B-B14F-4D97-AF65-F5344CB8AC3E}">
        <p14:creationId xmlns:p14="http://schemas.microsoft.com/office/powerpoint/2010/main" val="2636494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BA52E09-85CE-ACCD-75A3-AADDE7117CA2}"/>
              </a:ext>
            </a:extLst>
          </p:cNvPr>
          <p:cNvPicPr>
            <a:picLocks noChangeAspect="1"/>
          </p:cNvPicPr>
          <p:nvPr/>
        </p:nvPicPr>
        <p:blipFill>
          <a:blip r:embed="rId2"/>
          <a:stretch>
            <a:fillRect/>
          </a:stretch>
        </p:blipFill>
        <p:spPr>
          <a:xfrm>
            <a:off x="3421380" y="0"/>
            <a:ext cx="5348906" cy="6857572"/>
          </a:xfrm>
          <a:prstGeom prst="rect">
            <a:avLst/>
          </a:prstGeom>
        </p:spPr>
      </p:pic>
    </p:spTree>
    <p:extLst>
      <p:ext uri="{BB962C8B-B14F-4D97-AF65-F5344CB8AC3E}">
        <p14:creationId xmlns:p14="http://schemas.microsoft.com/office/powerpoint/2010/main" val="728913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6F54-2F55-62DD-A7AF-5187CFD335A4}"/>
              </a:ext>
            </a:extLst>
          </p:cNvPr>
          <p:cNvSpPr>
            <a:spLocks noGrp="1"/>
          </p:cNvSpPr>
          <p:nvPr>
            <p:ph type="title" idx="4294967295"/>
          </p:nvPr>
        </p:nvSpPr>
        <p:spPr>
          <a:xfrm>
            <a:off x="403072" y="70595"/>
            <a:ext cx="11420475" cy="646331"/>
          </a:xfrm>
        </p:spPr>
        <p:txBody>
          <a:bodyPr vert="horz" lIns="91440" tIns="45720" rIns="91440" bIns="45720" rtlCol="0" anchor="b">
            <a:normAutofit fontScale="90000"/>
          </a:bodyPr>
          <a:lstStyle/>
          <a:p>
            <a:r>
              <a:rPr lang="en-US" sz="3600" dirty="0"/>
              <a:t>Initial Maternal </a:t>
            </a:r>
            <a:r>
              <a:rPr lang="en-US" sz="3600" dirty="0" err="1"/>
              <a:t>OurPractice</a:t>
            </a:r>
            <a:r>
              <a:rPr lang="en-US" sz="3600" dirty="0"/>
              <a:t> Advisory (OPA) to Alert the Team</a:t>
            </a:r>
          </a:p>
        </p:txBody>
      </p:sp>
      <p:sp>
        <p:nvSpPr>
          <p:cNvPr id="8" name="TextBox 7">
            <a:extLst>
              <a:ext uri="{FF2B5EF4-FFF2-40B4-BE49-F238E27FC236}">
                <a16:creationId xmlns:a16="http://schemas.microsoft.com/office/drawing/2014/main" id="{AEDB8BB1-7E8A-07AC-910D-4EE7C48D3DA2}"/>
              </a:ext>
            </a:extLst>
          </p:cNvPr>
          <p:cNvSpPr txBox="1"/>
          <p:nvPr/>
        </p:nvSpPr>
        <p:spPr>
          <a:xfrm>
            <a:off x="6704766" y="941065"/>
            <a:ext cx="511878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OPA will trigger immediately after saving qualifying values into the flowsheet activity or upon opening a pregnant or postpartum patient’s chat that contains the qualifying documentation. </a:t>
            </a:r>
          </a:p>
        </p:txBody>
      </p:sp>
      <p:sp>
        <p:nvSpPr>
          <p:cNvPr id="9" name="TextBox 8">
            <a:extLst>
              <a:ext uri="{FF2B5EF4-FFF2-40B4-BE49-F238E27FC236}">
                <a16:creationId xmlns:a16="http://schemas.microsoft.com/office/drawing/2014/main" id="{F9F5D96B-F1A9-E438-B44A-0DE7CA6E0A24}"/>
              </a:ext>
            </a:extLst>
          </p:cNvPr>
          <p:cNvSpPr txBox="1"/>
          <p:nvPr/>
        </p:nvSpPr>
        <p:spPr>
          <a:xfrm>
            <a:off x="6687455" y="2263090"/>
            <a:ext cx="5333095"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A.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The top indicates the patient meet criteria for Maternal Sepsis, instructs the nurse to enter the OB Maternal Sepsis Standing Orders, and instructs the nurse to notify the provider of the patient’s condition right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B.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The recent values saved to the chart that triggered the Maternal Sepsis OPA will display.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C.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Will </a:t>
            </a:r>
            <a:r>
              <a:rPr kumimoji="0" lang="en-US" sz="1800" b="0" i="1" u="none" strike="noStrike" kern="1200" cap="none" spc="0" normalizeH="0" baseline="0" noProof="0" dirty="0">
                <a:ln>
                  <a:noFill/>
                </a:ln>
                <a:solidFill>
                  <a:srgbClr val="000000"/>
                </a:solidFill>
                <a:effectLst/>
                <a:uLnTx/>
                <a:uFillTx/>
                <a:latin typeface="Aptos Display" panose="02110004020202020204"/>
                <a:ea typeface="+mn-ea"/>
                <a:cs typeface="+mn-cs"/>
              </a:rPr>
              <a:t>Open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the OB Maternal Sepsis Standing orders by default. The ability to review and sign the orders will display after clicking Accept.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D.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Acknowledgement Reasons: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Not on primary team </a:t>
            </a: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 will silence the BPA for the current user for 12 hours </a:t>
            </a:r>
          </a:p>
        </p:txBody>
      </p:sp>
      <p:pic>
        <p:nvPicPr>
          <p:cNvPr id="11" name="Picture 10">
            <a:extLst>
              <a:ext uri="{FF2B5EF4-FFF2-40B4-BE49-F238E27FC236}">
                <a16:creationId xmlns:a16="http://schemas.microsoft.com/office/drawing/2014/main" id="{6F80B32A-F713-ED4D-0B45-E3A5D3DECFD1}"/>
              </a:ext>
            </a:extLst>
          </p:cNvPr>
          <p:cNvPicPr>
            <a:picLocks noChangeAspect="1"/>
          </p:cNvPicPr>
          <p:nvPr/>
        </p:nvPicPr>
        <p:blipFill>
          <a:blip r:embed="rId2"/>
          <a:stretch>
            <a:fillRect/>
          </a:stretch>
        </p:blipFill>
        <p:spPr>
          <a:xfrm>
            <a:off x="48909" y="780202"/>
            <a:ext cx="6487430" cy="6077798"/>
          </a:xfrm>
          <a:prstGeom prst="rect">
            <a:avLst/>
          </a:prstGeom>
        </p:spPr>
      </p:pic>
      <p:cxnSp>
        <p:nvCxnSpPr>
          <p:cNvPr id="14" name="Straight Connector 13">
            <a:extLst>
              <a:ext uri="{FF2B5EF4-FFF2-40B4-BE49-F238E27FC236}">
                <a16:creationId xmlns:a16="http://schemas.microsoft.com/office/drawing/2014/main" id="{54452493-9D4A-C3FA-6B40-BA6DA15A3D9F}"/>
              </a:ext>
            </a:extLst>
          </p:cNvPr>
          <p:cNvCxnSpPr/>
          <p:nvPr/>
        </p:nvCxnSpPr>
        <p:spPr>
          <a:xfrm>
            <a:off x="295275" y="716926"/>
            <a:ext cx="1152827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6611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C73A905-432F-AB4D-EFC8-0B1954FB4A77}"/>
              </a:ext>
            </a:extLst>
          </p:cNvPr>
          <p:cNvSpPr>
            <a:spLocks noGrp="1"/>
          </p:cNvSpPr>
          <p:nvPr>
            <p:ph type="title"/>
          </p:nvPr>
        </p:nvSpPr>
        <p:spPr>
          <a:xfrm>
            <a:off x="686834" y="1153572"/>
            <a:ext cx="3200400" cy="4461163"/>
          </a:xfrm>
        </p:spPr>
        <p:txBody>
          <a:bodyPr>
            <a:normAutofit/>
          </a:bodyPr>
          <a:lstStyle/>
          <a:p>
            <a:r>
              <a:rPr lang="en-US">
                <a:solidFill>
                  <a:srgbClr val="FFFFFF"/>
                </a:solidFill>
              </a:rPr>
              <a:t>RN Driven Initiation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50325BF-4F32-B9A1-0B32-D4FFDBC17FF7}"/>
              </a:ext>
            </a:extLst>
          </p:cNvPr>
          <p:cNvSpPr>
            <a:spLocks noGrp="1"/>
          </p:cNvSpPr>
          <p:nvPr>
            <p:ph idx="1"/>
          </p:nvPr>
        </p:nvSpPr>
        <p:spPr>
          <a:xfrm>
            <a:off x="4447308" y="591344"/>
            <a:ext cx="6906491" cy="5585619"/>
          </a:xfrm>
        </p:spPr>
        <p:txBody>
          <a:bodyPr anchor="ctr">
            <a:normAutofit/>
          </a:bodyPr>
          <a:lstStyle/>
          <a:p>
            <a:r>
              <a:rPr lang="en-US" dirty="0"/>
              <a:t>RN driven standing orders allows us to initiate the care “Per Protocol” and developing standing orders to ensure nursing stays within scope of practice. </a:t>
            </a:r>
          </a:p>
          <a:p>
            <a:r>
              <a:rPr lang="en-US" dirty="0"/>
              <a:t>RN can initiate interventions before a provider is physically at the bedside</a:t>
            </a:r>
          </a:p>
          <a:p>
            <a:r>
              <a:rPr lang="en-US" dirty="0"/>
              <a:t>To ensure the pathway remains within nursing scope there is built-in escalation points and hard stops</a:t>
            </a:r>
          </a:p>
          <a:p>
            <a:pPr lvl="1"/>
            <a:r>
              <a:rPr lang="en-US" dirty="0"/>
              <a:t>Notification requirements</a:t>
            </a:r>
          </a:p>
          <a:p>
            <a:pPr lvl="1"/>
            <a:r>
              <a:rPr lang="en-US" dirty="0"/>
              <a:t>Documentation requirements</a:t>
            </a:r>
          </a:p>
          <a:p>
            <a:pPr lvl="1"/>
            <a:r>
              <a:rPr lang="en-US" dirty="0"/>
              <a:t>Escalation of care directing the nurse when and who to call with OPA triggers</a:t>
            </a:r>
          </a:p>
        </p:txBody>
      </p:sp>
    </p:spTree>
    <p:extLst>
      <p:ext uri="{BB962C8B-B14F-4D97-AF65-F5344CB8AC3E}">
        <p14:creationId xmlns:p14="http://schemas.microsoft.com/office/powerpoint/2010/main" val="92390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DEC2-A2B9-CB57-19A1-BC8E593FE2DB}"/>
              </a:ext>
            </a:extLst>
          </p:cNvPr>
          <p:cNvSpPr>
            <a:spLocks noGrp="1"/>
          </p:cNvSpPr>
          <p:nvPr>
            <p:ph type="title"/>
          </p:nvPr>
        </p:nvSpPr>
        <p:spPr>
          <a:xfrm>
            <a:off x="304800" y="1141710"/>
            <a:ext cx="2447925" cy="3277887"/>
          </a:xfrm>
        </p:spPr>
        <p:txBody>
          <a:bodyPr vert="horz" lIns="91440" tIns="45720" rIns="91440" bIns="45720" rtlCol="0" anchor="t">
            <a:normAutofit fontScale="90000"/>
          </a:bodyPr>
          <a:lstStyle/>
          <a:p>
            <a:r>
              <a:rPr lang="en-US" sz="2200" kern="1200" dirty="0">
                <a:latin typeface="+mj-lt"/>
                <a:ea typeface="+mj-ea"/>
                <a:cs typeface="+mj-cs"/>
              </a:rPr>
              <a:t>Once the patient meets criteria for maternal sepsis, place the Maternal Sepsis Order set with </a:t>
            </a:r>
            <a:r>
              <a:rPr lang="en-US" sz="2200" dirty="0"/>
              <a:t>an order</a:t>
            </a:r>
            <a:r>
              <a:rPr lang="en-US" sz="2200" kern="1200" dirty="0">
                <a:latin typeface="+mj-lt"/>
                <a:ea typeface="+mj-ea"/>
                <a:cs typeface="+mj-cs"/>
              </a:rPr>
              <a:t> mode of Per Protocol.</a:t>
            </a: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endParaRPr lang="en-US" kern="1200" dirty="0">
              <a:latin typeface="+mj-lt"/>
            </a:endParaRPr>
          </a:p>
        </p:txBody>
      </p:sp>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Arrow: Right 45">
            <a:extLst>
              <a:ext uri="{FF2B5EF4-FFF2-40B4-BE49-F238E27FC236}">
                <a16:creationId xmlns:a16="http://schemas.microsoft.com/office/drawing/2014/main" id="{728BEC07-5FEE-7CD1-72B6-97B58354609E}"/>
              </a:ext>
            </a:extLst>
          </p:cNvPr>
          <p:cNvSpPr/>
          <p:nvPr/>
        </p:nvSpPr>
        <p:spPr>
          <a:xfrm>
            <a:off x="897727" y="3434514"/>
            <a:ext cx="671763" cy="541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0769B45-1E19-37B5-B8B3-E411C8412F51}"/>
              </a:ext>
            </a:extLst>
          </p:cNvPr>
          <p:cNvPicPr>
            <a:picLocks noChangeAspect="1"/>
          </p:cNvPicPr>
          <p:nvPr/>
        </p:nvPicPr>
        <p:blipFill>
          <a:blip r:embed="rId2"/>
          <a:stretch>
            <a:fillRect/>
          </a:stretch>
        </p:blipFill>
        <p:spPr>
          <a:xfrm>
            <a:off x="2980517" y="0"/>
            <a:ext cx="9211483" cy="6858000"/>
          </a:xfrm>
          <a:prstGeom prst="rect">
            <a:avLst/>
          </a:prstGeom>
        </p:spPr>
      </p:pic>
    </p:spTree>
    <p:extLst>
      <p:ext uri="{BB962C8B-B14F-4D97-AF65-F5344CB8AC3E}">
        <p14:creationId xmlns:p14="http://schemas.microsoft.com/office/powerpoint/2010/main" val="422981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9F12EB-3F8A-C965-AAF3-B5BD02AA932E}"/>
              </a:ext>
            </a:extLst>
          </p:cNvPr>
          <p:cNvSpPr txBox="1"/>
          <p:nvPr/>
        </p:nvSpPr>
        <p:spPr>
          <a:xfrm>
            <a:off x="3195761" y="639756"/>
            <a:ext cx="509261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rPr>
              <a:t>In the event an intraamniotic infection is suspected, the order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set contains</a:t>
            </a:r>
            <a:r>
              <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rPr>
              <a:t> hard stops to further address orders for antibiotics.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Arrow: Right 44">
            <a:extLst>
              <a:ext uri="{FF2B5EF4-FFF2-40B4-BE49-F238E27FC236}">
                <a16:creationId xmlns:a16="http://schemas.microsoft.com/office/drawing/2014/main" id="{702320FC-1F4A-9A19-80DC-F0ECD5E83424}"/>
              </a:ext>
            </a:extLst>
          </p:cNvPr>
          <p:cNvSpPr/>
          <p:nvPr/>
        </p:nvSpPr>
        <p:spPr>
          <a:xfrm rot="5400000">
            <a:off x="5406189" y="2014787"/>
            <a:ext cx="671763" cy="5414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87B0DDE7-F075-299C-EEC2-D64E9DE4B581}"/>
              </a:ext>
            </a:extLst>
          </p:cNvPr>
          <p:cNvPicPr>
            <a:picLocks noChangeAspect="1"/>
          </p:cNvPicPr>
          <p:nvPr/>
        </p:nvPicPr>
        <p:blipFill>
          <a:blip r:embed="rId2"/>
          <a:stretch>
            <a:fillRect/>
          </a:stretch>
        </p:blipFill>
        <p:spPr>
          <a:xfrm>
            <a:off x="291036" y="3209771"/>
            <a:ext cx="11598920" cy="2738965"/>
          </a:xfrm>
          <a:prstGeom prst="rect">
            <a:avLst/>
          </a:prstGeom>
        </p:spPr>
      </p:pic>
    </p:spTree>
    <p:extLst>
      <p:ext uri="{BB962C8B-B14F-4D97-AF65-F5344CB8AC3E}">
        <p14:creationId xmlns:p14="http://schemas.microsoft.com/office/powerpoint/2010/main" val="377530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72F739-158A-B8D5-21D5-49F0F791BC96}"/>
              </a:ext>
            </a:extLst>
          </p:cNvPr>
          <p:cNvSpPr>
            <a:spLocks noGrp="1"/>
          </p:cNvSpPr>
          <p:nvPr>
            <p:ph type="title"/>
          </p:nvPr>
        </p:nvSpPr>
        <p:spPr>
          <a:xfrm>
            <a:off x="630936" y="640080"/>
            <a:ext cx="4818888" cy="1481328"/>
          </a:xfrm>
        </p:spPr>
        <p:txBody>
          <a:bodyPr anchor="b">
            <a:normAutofit/>
          </a:bodyPr>
          <a:lstStyle/>
          <a:p>
            <a:r>
              <a:rPr lang="en-US" sz="5400" dirty="0"/>
              <a:t>Close the Loop</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5B60FFB-C2CE-2B69-13C3-F3725FFFBEF6}"/>
              </a:ext>
            </a:extLst>
          </p:cNvPr>
          <p:cNvSpPr>
            <a:spLocks noGrp="1"/>
          </p:cNvSpPr>
          <p:nvPr>
            <p:ph idx="1"/>
          </p:nvPr>
        </p:nvSpPr>
        <p:spPr>
          <a:xfrm>
            <a:off x="630935" y="2660904"/>
            <a:ext cx="4960239" cy="3883532"/>
          </a:xfrm>
        </p:spPr>
        <p:txBody>
          <a:bodyPr vert="horz" lIns="91440" tIns="45720" rIns="91440" bIns="45720" rtlCol="0" anchor="t">
            <a:noAutofit/>
          </a:bodyPr>
          <a:lstStyle/>
          <a:p>
            <a:r>
              <a:rPr lang="en-US" sz="1800" dirty="0">
                <a:ea typeface="+mn-lt"/>
                <a:cs typeface="+mn-lt"/>
              </a:rPr>
              <a:t>A second BPA will display for the nurse if the patient does not have antibiotic administration documentation within 30 minutes of time zero. </a:t>
            </a:r>
          </a:p>
          <a:p>
            <a:r>
              <a:rPr lang="en-US" sz="1800" dirty="0">
                <a:ea typeface="+mn-lt"/>
                <a:cs typeface="+mn-lt"/>
              </a:rPr>
              <a:t>The BPA will display the (A) date and time that time zero was filled in the system, (B) a visual indicator that the required 1-hour antibiotics has NOT been documented as administered, and (C) any active antibiotic administration orders in the patient’s chart.</a:t>
            </a:r>
            <a:endParaRPr lang="en-US" sz="1800" dirty="0"/>
          </a:p>
          <a:p>
            <a:r>
              <a:rPr lang="en-US" sz="1800" dirty="0">
                <a:ea typeface="+mn-lt"/>
                <a:cs typeface="+mn-lt"/>
              </a:rPr>
              <a:t>(D) Clicking dismiss to close the BPA will quiet the BPA for different timing depending on what is selected</a:t>
            </a:r>
            <a:endParaRPr lang="en-US" sz="1800" dirty="0"/>
          </a:p>
        </p:txBody>
      </p:sp>
      <p:pic>
        <p:nvPicPr>
          <p:cNvPr id="12" name="Picture 11">
            <a:extLst>
              <a:ext uri="{FF2B5EF4-FFF2-40B4-BE49-F238E27FC236}">
                <a16:creationId xmlns:a16="http://schemas.microsoft.com/office/drawing/2014/main" id="{9A2AAE21-BFDC-5D27-6D2C-45B20533ADC4}"/>
              </a:ext>
            </a:extLst>
          </p:cNvPr>
          <p:cNvPicPr>
            <a:picLocks noChangeAspect="1"/>
          </p:cNvPicPr>
          <p:nvPr/>
        </p:nvPicPr>
        <p:blipFill>
          <a:blip r:embed="rId2"/>
          <a:stretch>
            <a:fillRect/>
          </a:stretch>
        </p:blipFill>
        <p:spPr>
          <a:xfrm>
            <a:off x="6600828" y="0"/>
            <a:ext cx="5341746" cy="6858000"/>
          </a:xfrm>
          <a:prstGeom prst="rect">
            <a:avLst/>
          </a:prstGeom>
        </p:spPr>
      </p:pic>
    </p:spTree>
    <p:extLst>
      <p:ext uri="{BB962C8B-B14F-4D97-AF65-F5344CB8AC3E}">
        <p14:creationId xmlns:p14="http://schemas.microsoft.com/office/powerpoint/2010/main" val="507923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0758FC0-C635-5E95-5591-4E6B8CE2CD16}"/>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mj-lt"/>
                <a:ea typeface="+mj-ea"/>
                <a:cs typeface="+mj-cs"/>
              </a:rPr>
              <a:t>Documentation Tips</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21DCFC4-53AA-1D12-AF90-057476E853DB}"/>
              </a:ext>
            </a:extLst>
          </p:cNvPr>
          <p:cNvSpPr txBox="1"/>
          <p:nvPr/>
        </p:nvSpPr>
        <p:spPr>
          <a:xfrm>
            <a:off x="630936" y="2807208"/>
            <a:ext cx="2940603"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Standard Provider templates to document</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Disappearing text to remind staff of what to do.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Content Placeholder 3" descr="A screenshot of a computer&#10;&#10;AI-generated content may be incorrect.">
            <a:extLst>
              <a:ext uri="{FF2B5EF4-FFF2-40B4-BE49-F238E27FC236}">
                <a16:creationId xmlns:a16="http://schemas.microsoft.com/office/drawing/2014/main" id="{8C4100D8-8066-0EDE-40EA-44B22AC19626}"/>
              </a:ext>
            </a:extLst>
          </p:cNvPr>
          <p:cNvPicPr>
            <a:picLocks noGrp="1" noChangeAspect="1"/>
          </p:cNvPicPr>
          <p:nvPr>
            <p:ph idx="1"/>
          </p:nvPr>
        </p:nvPicPr>
        <p:blipFill>
          <a:blip r:embed="rId2"/>
          <a:stretch>
            <a:fillRect/>
          </a:stretch>
        </p:blipFill>
        <p:spPr>
          <a:xfrm>
            <a:off x="3965937" y="1283035"/>
            <a:ext cx="8226064" cy="4812248"/>
          </a:xfrm>
          <a:prstGeom prst="rect">
            <a:avLst/>
          </a:prstGeom>
        </p:spPr>
      </p:pic>
    </p:spTree>
    <p:extLst>
      <p:ext uri="{BB962C8B-B14F-4D97-AF65-F5344CB8AC3E}">
        <p14:creationId xmlns:p14="http://schemas.microsoft.com/office/powerpoint/2010/main" val="309571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5099-B5F6-80DE-7482-7AB940A21AB9}"/>
              </a:ext>
            </a:extLst>
          </p:cNvPr>
          <p:cNvSpPr>
            <a:spLocks noGrp="1"/>
          </p:cNvSpPr>
          <p:nvPr>
            <p:ph type="title"/>
          </p:nvPr>
        </p:nvSpPr>
        <p:spPr>
          <a:xfrm>
            <a:off x="578300" y="576943"/>
            <a:ext cx="11005457" cy="805543"/>
          </a:xfrm>
        </p:spPr>
        <p:txBody>
          <a:bodyPr/>
          <a:lstStyle/>
          <a:p>
            <a:r>
              <a:rPr lang="en-US" dirty="0">
                <a:solidFill>
                  <a:srgbClr val="A2203C"/>
                </a:solidFill>
              </a:rPr>
              <a:t>Key Obstetric Sepsis Resources</a:t>
            </a:r>
          </a:p>
        </p:txBody>
      </p:sp>
      <p:grpSp>
        <p:nvGrpSpPr>
          <p:cNvPr id="3" name="Group 2">
            <a:extLst>
              <a:ext uri="{FF2B5EF4-FFF2-40B4-BE49-F238E27FC236}">
                <a16:creationId xmlns:a16="http://schemas.microsoft.com/office/drawing/2014/main" id="{B17194AB-3BB2-FCAC-F7D8-94D025E3D30F}"/>
              </a:ext>
            </a:extLst>
          </p:cNvPr>
          <p:cNvGrpSpPr/>
          <p:nvPr/>
        </p:nvGrpSpPr>
        <p:grpSpPr>
          <a:xfrm>
            <a:off x="411738" y="1439475"/>
            <a:ext cx="2688648" cy="3946914"/>
            <a:chOff x="4539341" y="1495487"/>
            <a:chExt cx="2516779" cy="3767871"/>
          </a:xfrm>
        </p:grpSpPr>
        <p:grpSp>
          <p:nvGrpSpPr>
            <p:cNvPr id="13" name="Group 12">
              <a:extLst>
                <a:ext uri="{FF2B5EF4-FFF2-40B4-BE49-F238E27FC236}">
                  <a16:creationId xmlns:a16="http://schemas.microsoft.com/office/drawing/2014/main" id="{45459F9E-C2EC-EBB0-7602-03AF4920EACD}"/>
                </a:ext>
              </a:extLst>
            </p:cNvPr>
            <p:cNvGrpSpPr/>
            <p:nvPr/>
          </p:nvGrpSpPr>
          <p:grpSpPr>
            <a:xfrm>
              <a:off x="4539341" y="1950720"/>
              <a:ext cx="2516779" cy="3312638"/>
              <a:chOff x="975179" y="1273628"/>
              <a:chExt cx="4148971" cy="5095421"/>
            </a:xfrm>
          </p:grpSpPr>
          <p:pic>
            <p:nvPicPr>
              <p:cNvPr id="14" name="Picture 13">
                <a:extLst>
                  <a:ext uri="{FF2B5EF4-FFF2-40B4-BE49-F238E27FC236}">
                    <a16:creationId xmlns:a16="http://schemas.microsoft.com/office/drawing/2014/main" id="{ACE88982-986E-C08D-21F0-7DD71D258ECA}"/>
                  </a:ext>
                </a:extLst>
              </p:cNvPr>
              <p:cNvPicPr>
                <a:picLocks noChangeAspect="1"/>
              </p:cNvPicPr>
              <p:nvPr/>
            </p:nvPicPr>
            <p:blipFill>
              <a:blip r:embed="rId3"/>
              <a:stretch>
                <a:fillRect/>
              </a:stretch>
            </p:blipFill>
            <p:spPr>
              <a:xfrm>
                <a:off x="975179" y="1273628"/>
                <a:ext cx="4148971" cy="5095421"/>
              </a:xfrm>
              <a:prstGeom prst="rect">
                <a:avLst/>
              </a:prstGeom>
              <a:ln>
                <a:solidFill>
                  <a:schemeClr val="tx1"/>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75F42022-5CEA-0FE5-98D4-59BE055FF881}"/>
                  </a:ext>
                </a:extLst>
              </p:cNvPr>
              <p:cNvSpPr/>
              <p:nvPr/>
            </p:nvSpPr>
            <p:spPr>
              <a:xfrm>
                <a:off x="1698171" y="2351315"/>
                <a:ext cx="3151415" cy="163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06A868-1E89-0C84-6488-FC81B06780CB}"/>
                  </a:ext>
                </a:extLst>
              </p:cNvPr>
              <p:cNvPicPr>
                <a:picLocks noChangeAspect="1"/>
              </p:cNvPicPr>
              <p:nvPr/>
            </p:nvPicPr>
            <p:blipFill>
              <a:blip r:embed="rId4"/>
              <a:stretch>
                <a:fillRect/>
              </a:stretch>
            </p:blipFill>
            <p:spPr>
              <a:xfrm>
                <a:off x="1103993" y="1936569"/>
                <a:ext cx="1278883" cy="1201958"/>
              </a:xfrm>
              <a:prstGeom prst="rect">
                <a:avLst/>
              </a:prstGeom>
            </p:spPr>
          </p:pic>
          <p:sp>
            <p:nvSpPr>
              <p:cNvPr id="17" name="Rectangle 16">
                <a:extLst>
                  <a:ext uri="{FF2B5EF4-FFF2-40B4-BE49-F238E27FC236}">
                    <a16:creationId xmlns:a16="http://schemas.microsoft.com/office/drawing/2014/main" id="{FEE18AA3-9D89-D34B-9E39-07359707A01F}"/>
                  </a:ext>
                </a:extLst>
              </p:cNvPr>
              <p:cNvSpPr/>
              <p:nvPr/>
            </p:nvSpPr>
            <p:spPr>
              <a:xfrm>
                <a:off x="1344387" y="4245429"/>
                <a:ext cx="3456214" cy="881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3B6E24-ADE4-06AB-A035-F2D0B75B7A89}"/>
                  </a:ext>
                </a:extLst>
              </p:cNvPr>
              <p:cNvSpPr txBox="1"/>
              <p:nvPr/>
            </p:nvSpPr>
            <p:spPr>
              <a:xfrm>
                <a:off x="2392247" y="2204841"/>
                <a:ext cx="2139043" cy="1613367"/>
              </a:xfrm>
              <a:prstGeom prst="rect">
                <a:avLst/>
              </a:prstGeom>
              <a:noFill/>
            </p:spPr>
            <p:txBody>
              <a:bodyPr wrap="square" rtlCol="0">
                <a:spAutoFit/>
              </a:bodyPr>
              <a:lstStyle/>
              <a:p>
                <a:pPr algn="ctr"/>
                <a:r>
                  <a:rPr lang="en-US" sz="2000" dirty="0">
                    <a:solidFill>
                      <a:srgbClr val="000000"/>
                    </a:solidFill>
                  </a:rPr>
                  <a:t>Sepsis in Obstetric Care</a:t>
                </a:r>
              </a:p>
              <a:p>
                <a:pPr algn="ctr"/>
                <a:endParaRPr lang="en-US" sz="1000" dirty="0">
                  <a:solidFill>
                    <a:srgbClr val="000000"/>
                  </a:solidFill>
                </a:endParaRPr>
              </a:p>
            </p:txBody>
          </p:sp>
          <p:pic>
            <p:nvPicPr>
              <p:cNvPr id="19" name="Picture 18">
                <a:extLst>
                  <a:ext uri="{FF2B5EF4-FFF2-40B4-BE49-F238E27FC236}">
                    <a16:creationId xmlns:a16="http://schemas.microsoft.com/office/drawing/2014/main" id="{8E937A97-6211-3E1A-1ED1-FE8F33CEE2BC}"/>
                  </a:ext>
                </a:extLst>
              </p:cNvPr>
              <p:cNvPicPr>
                <a:picLocks noChangeAspect="1"/>
              </p:cNvPicPr>
              <p:nvPr/>
            </p:nvPicPr>
            <p:blipFill>
              <a:blip r:embed="rId5"/>
              <a:stretch>
                <a:fillRect/>
              </a:stretch>
            </p:blipFill>
            <p:spPr>
              <a:xfrm>
                <a:off x="2287568" y="4510410"/>
                <a:ext cx="1649186" cy="911903"/>
              </a:xfrm>
              <a:prstGeom prst="rect">
                <a:avLst/>
              </a:prstGeom>
            </p:spPr>
          </p:pic>
        </p:grpSp>
        <p:sp>
          <p:nvSpPr>
            <p:cNvPr id="28" name="TextBox 27">
              <a:extLst>
                <a:ext uri="{FF2B5EF4-FFF2-40B4-BE49-F238E27FC236}">
                  <a16:creationId xmlns:a16="http://schemas.microsoft.com/office/drawing/2014/main" id="{9E69A422-9FF8-4D22-B413-9F3446058967}"/>
                </a:ext>
              </a:extLst>
            </p:cNvPr>
            <p:cNvSpPr txBox="1"/>
            <p:nvPr/>
          </p:nvSpPr>
          <p:spPr>
            <a:xfrm>
              <a:off x="4797127" y="1495487"/>
              <a:ext cx="1997940" cy="372554"/>
            </a:xfrm>
            <a:prstGeom prst="rect">
              <a:avLst/>
            </a:prstGeom>
            <a:noFill/>
          </p:spPr>
          <p:txBody>
            <a:bodyPr wrap="square" rtlCol="0">
              <a:spAutoFit/>
            </a:bodyPr>
            <a:lstStyle/>
            <a:p>
              <a:pPr algn="ctr"/>
              <a:r>
                <a:rPr lang="en-US" sz="2000" dirty="0">
                  <a:solidFill>
                    <a:srgbClr val="000000"/>
                  </a:solidFill>
                </a:rPr>
                <a:t>February</a:t>
              </a:r>
              <a:r>
                <a:rPr lang="en-US" sz="1600" dirty="0">
                  <a:solidFill>
                    <a:srgbClr val="000000"/>
                  </a:solidFill>
                </a:rPr>
                <a:t> </a:t>
              </a:r>
              <a:r>
                <a:rPr lang="en-US" sz="2000" dirty="0">
                  <a:solidFill>
                    <a:srgbClr val="000000"/>
                  </a:solidFill>
                </a:rPr>
                <a:t>2023</a:t>
              </a:r>
            </a:p>
          </p:txBody>
        </p:sp>
      </p:grpSp>
      <p:pic>
        <p:nvPicPr>
          <p:cNvPr id="10" name="Picture 9">
            <a:extLst>
              <a:ext uri="{FF2B5EF4-FFF2-40B4-BE49-F238E27FC236}">
                <a16:creationId xmlns:a16="http://schemas.microsoft.com/office/drawing/2014/main" id="{BC5ACDAE-8789-4C53-1172-CA0B239F8235}"/>
              </a:ext>
            </a:extLst>
          </p:cNvPr>
          <p:cNvPicPr>
            <a:picLocks noChangeAspect="1"/>
          </p:cNvPicPr>
          <p:nvPr/>
        </p:nvPicPr>
        <p:blipFill>
          <a:blip r:embed="rId6"/>
          <a:stretch>
            <a:fillRect/>
          </a:stretch>
        </p:blipFill>
        <p:spPr>
          <a:xfrm>
            <a:off x="3490893" y="1917403"/>
            <a:ext cx="2667018" cy="345108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4A99F4BE-5067-7CFB-A4A6-75E9BD2A711A}"/>
              </a:ext>
            </a:extLst>
          </p:cNvPr>
          <p:cNvSpPr txBox="1"/>
          <p:nvPr/>
        </p:nvSpPr>
        <p:spPr>
          <a:xfrm>
            <a:off x="3584489" y="1417549"/>
            <a:ext cx="2468869" cy="400110"/>
          </a:xfrm>
          <a:prstGeom prst="rect">
            <a:avLst/>
          </a:prstGeom>
          <a:noFill/>
        </p:spPr>
        <p:txBody>
          <a:bodyPr wrap="square" rtlCol="0">
            <a:spAutoFit/>
          </a:bodyPr>
          <a:lstStyle/>
          <a:p>
            <a:pPr algn="ctr"/>
            <a:r>
              <a:rPr lang="en-US" sz="2000" dirty="0">
                <a:solidFill>
                  <a:srgbClr val="000000"/>
                </a:solidFill>
              </a:rPr>
              <a:t>September 2023</a:t>
            </a:r>
          </a:p>
        </p:txBody>
      </p:sp>
      <p:sp>
        <p:nvSpPr>
          <p:cNvPr id="12" name="TextBox 11">
            <a:extLst>
              <a:ext uri="{FF2B5EF4-FFF2-40B4-BE49-F238E27FC236}">
                <a16:creationId xmlns:a16="http://schemas.microsoft.com/office/drawing/2014/main" id="{06DD06C9-3D21-6381-867C-FC7CE41EC77F}"/>
              </a:ext>
            </a:extLst>
          </p:cNvPr>
          <p:cNvSpPr txBox="1"/>
          <p:nvPr/>
        </p:nvSpPr>
        <p:spPr>
          <a:xfrm>
            <a:off x="3633725" y="5549555"/>
            <a:ext cx="2467037" cy="923330"/>
          </a:xfrm>
          <a:prstGeom prst="rect">
            <a:avLst/>
          </a:prstGeom>
          <a:noFill/>
        </p:spPr>
        <p:txBody>
          <a:bodyPr wrap="square" rtlCol="0">
            <a:spAutoFit/>
          </a:bodyPr>
          <a:lstStyle/>
          <a:p>
            <a:r>
              <a:rPr lang="en-US" dirty="0">
                <a:solidFill>
                  <a:srgbClr val="000000"/>
                </a:solidFill>
              </a:rPr>
              <a:t>Endorsed by ACOG:</a:t>
            </a:r>
          </a:p>
          <a:p>
            <a:r>
              <a:rPr lang="en-US" dirty="0">
                <a:solidFill>
                  <a:srgbClr val="000000"/>
                </a:solidFill>
              </a:rPr>
              <a:t>Am J Obstet Gynecol </a:t>
            </a:r>
            <a:r>
              <a:rPr lang="en-US" dirty="0"/>
              <a:t>2023 229(3):B2-B19.</a:t>
            </a:r>
            <a:r>
              <a:rPr lang="en-US" dirty="0">
                <a:solidFill>
                  <a:srgbClr val="000000"/>
                </a:solidFill>
              </a:rPr>
              <a:t>l</a:t>
            </a:r>
          </a:p>
        </p:txBody>
      </p:sp>
      <p:pic>
        <p:nvPicPr>
          <p:cNvPr id="8" name="Picture 7">
            <a:extLst>
              <a:ext uri="{FF2B5EF4-FFF2-40B4-BE49-F238E27FC236}">
                <a16:creationId xmlns:a16="http://schemas.microsoft.com/office/drawing/2014/main" id="{AA5F0390-6677-C018-3D29-67FC8B67D70C}"/>
              </a:ext>
            </a:extLst>
          </p:cNvPr>
          <p:cNvPicPr>
            <a:picLocks noChangeAspect="1"/>
          </p:cNvPicPr>
          <p:nvPr/>
        </p:nvPicPr>
        <p:blipFill>
          <a:blip r:embed="rId7"/>
          <a:stretch>
            <a:fillRect/>
          </a:stretch>
        </p:blipFill>
        <p:spPr>
          <a:xfrm>
            <a:off x="9406273" y="1917403"/>
            <a:ext cx="2494535" cy="342612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E4A720C-3C68-C8BB-2419-9B2B3228B62C}"/>
              </a:ext>
            </a:extLst>
          </p:cNvPr>
          <p:cNvSpPr txBox="1"/>
          <p:nvPr/>
        </p:nvSpPr>
        <p:spPr>
          <a:xfrm>
            <a:off x="322536" y="5549555"/>
            <a:ext cx="2935011" cy="923330"/>
          </a:xfrm>
          <a:prstGeom prst="rect">
            <a:avLst/>
          </a:prstGeom>
          <a:noFill/>
        </p:spPr>
        <p:txBody>
          <a:bodyPr wrap="square" rtlCol="0">
            <a:spAutoFit/>
          </a:bodyPr>
          <a:lstStyle/>
          <a:p>
            <a:r>
              <a:rPr lang="en-US" dirty="0">
                <a:solidFill>
                  <a:srgbClr val="000000"/>
                </a:solidFill>
              </a:rPr>
              <a:t>AIM Bundle:</a:t>
            </a:r>
            <a:br>
              <a:rPr lang="en-US" dirty="0">
                <a:solidFill>
                  <a:srgbClr val="000000"/>
                </a:solidFill>
              </a:rPr>
            </a:br>
            <a:r>
              <a:rPr lang="en-US" dirty="0">
                <a:solidFill>
                  <a:srgbClr val="000000"/>
                </a:solidFill>
              </a:rPr>
              <a:t>https://saferbirth.org/psbs/sepsis-in-obstetric-care/</a:t>
            </a:r>
          </a:p>
        </p:txBody>
      </p:sp>
      <p:sp>
        <p:nvSpPr>
          <p:cNvPr id="21" name="TextBox 20">
            <a:extLst>
              <a:ext uri="{FF2B5EF4-FFF2-40B4-BE49-F238E27FC236}">
                <a16:creationId xmlns:a16="http://schemas.microsoft.com/office/drawing/2014/main" id="{D2FB4CD9-A8E2-DFA4-7803-D812D2E6E17E}"/>
              </a:ext>
            </a:extLst>
          </p:cNvPr>
          <p:cNvSpPr txBox="1"/>
          <p:nvPr/>
        </p:nvSpPr>
        <p:spPr>
          <a:xfrm>
            <a:off x="9580252" y="1417549"/>
            <a:ext cx="2135494" cy="400110"/>
          </a:xfrm>
          <a:prstGeom prst="rect">
            <a:avLst/>
          </a:prstGeom>
          <a:noFill/>
        </p:spPr>
        <p:txBody>
          <a:bodyPr wrap="square" rtlCol="0">
            <a:spAutoFit/>
          </a:bodyPr>
          <a:lstStyle/>
          <a:p>
            <a:pPr algn="ctr"/>
            <a:r>
              <a:rPr lang="en-US" sz="2000" dirty="0">
                <a:solidFill>
                  <a:srgbClr val="000000"/>
                </a:solidFill>
              </a:rPr>
              <a:t>September 2025</a:t>
            </a:r>
          </a:p>
        </p:txBody>
      </p:sp>
      <p:sp>
        <p:nvSpPr>
          <p:cNvPr id="23" name="TextBox 22">
            <a:extLst>
              <a:ext uri="{FF2B5EF4-FFF2-40B4-BE49-F238E27FC236}">
                <a16:creationId xmlns:a16="http://schemas.microsoft.com/office/drawing/2014/main" id="{F8E9D758-8F36-0A11-65CC-61B8FDEA3491}"/>
              </a:ext>
            </a:extLst>
          </p:cNvPr>
          <p:cNvSpPr txBox="1"/>
          <p:nvPr/>
        </p:nvSpPr>
        <p:spPr>
          <a:xfrm>
            <a:off x="6794413" y="1417549"/>
            <a:ext cx="1878098" cy="400110"/>
          </a:xfrm>
          <a:prstGeom prst="rect">
            <a:avLst/>
          </a:prstGeom>
          <a:noFill/>
        </p:spPr>
        <p:txBody>
          <a:bodyPr wrap="square" rtlCol="0">
            <a:spAutoFit/>
          </a:bodyPr>
          <a:lstStyle/>
          <a:p>
            <a:pPr algn="ctr"/>
            <a:r>
              <a:rPr lang="en-US" sz="2000" dirty="0">
                <a:solidFill>
                  <a:srgbClr val="000000"/>
                </a:solidFill>
              </a:rPr>
              <a:t>August 2025</a:t>
            </a:r>
          </a:p>
        </p:txBody>
      </p:sp>
      <p:sp>
        <p:nvSpPr>
          <p:cNvPr id="24" name="TextBox 23">
            <a:extLst>
              <a:ext uri="{FF2B5EF4-FFF2-40B4-BE49-F238E27FC236}">
                <a16:creationId xmlns:a16="http://schemas.microsoft.com/office/drawing/2014/main" id="{BDFCC438-C78E-2411-9340-1393210D87F0}"/>
              </a:ext>
            </a:extLst>
          </p:cNvPr>
          <p:cNvSpPr txBox="1"/>
          <p:nvPr/>
        </p:nvSpPr>
        <p:spPr>
          <a:xfrm>
            <a:off x="9301094" y="5549555"/>
            <a:ext cx="2847219" cy="923330"/>
          </a:xfrm>
          <a:prstGeom prst="rect">
            <a:avLst/>
          </a:prstGeom>
          <a:noFill/>
        </p:spPr>
        <p:txBody>
          <a:bodyPr wrap="square" rtlCol="0">
            <a:spAutoFit/>
          </a:bodyPr>
          <a:lstStyle/>
          <a:p>
            <a:r>
              <a:rPr lang="en-US" dirty="0">
                <a:solidFill>
                  <a:srgbClr val="000000"/>
                </a:solidFill>
              </a:rPr>
              <a:t>CMQCC QI Toolkit:</a:t>
            </a:r>
            <a:br>
              <a:rPr lang="en-US" dirty="0">
                <a:solidFill>
                  <a:srgbClr val="000000"/>
                </a:solidFill>
              </a:rPr>
            </a:br>
            <a:r>
              <a:rPr lang="en-US" dirty="0">
                <a:solidFill>
                  <a:srgbClr val="000000"/>
                </a:solidFill>
              </a:rPr>
              <a:t>cmqcc.org/toolkits-quality-improvement/sepsis</a:t>
            </a:r>
          </a:p>
        </p:txBody>
      </p:sp>
      <p:sp>
        <p:nvSpPr>
          <p:cNvPr id="25" name="TextBox 24">
            <a:extLst>
              <a:ext uri="{FF2B5EF4-FFF2-40B4-BE49-F238E27FC236}">
                <a16:creationId xmlns:a16="http://schemas.microsoft.com/office/drawing/2014/main" id="{823E3AFB-CE34-E917-4FF6-FAA9E422427C}"/>
              </a:ext>
            </a:extLst>
          </p:cNvPr>
          <p:cNvSpPr txBox="1"/>
          <p:nvPr/>
        </p:nvSpPr>
        <p:spPr>
          <a:xfrm>
            <a:off x="6567422" y="5549555"/>
            <a:ext cx="2590863" cy="923330"/>
          </a:xfrm>
          <a:prstGeom prst="rect">
            <a:avLst/>
          </a:prstGeom>
          <a:noFill/>
        </p:spPr>
        <p:txBody>
          <a:bodyPr wrap="square" rtlCol="0">
            <a:spAutoFit/>
          </a:bodyPr>
          <a:lstStyle/>
          <a:p>
            <a:r>
              <a:rPr lang="en-US" dirty="0">
                <a:solidFill>
                  <a:srgbClr val="000000"/>
                </a:solidFill>
              </a:rPr>
              <a:t>Clinical Expert Series:</a:t>
            </a:r>
          </a:p>
          <a:p>
            <a:r>
              <a:rPr lang="en-US" dirty="0"/>
              <a:t>Obstet Gynecol. 2025 146(2):207-222</a:t>
            </a:r>
            <a:endParaRPr lang="en-US" dirty="0">
              <a:solidFill>
                <a:srgbClr val="000000"/>
              </a:solidFill>
            </a:endParaRPr>
          </a:p>
        </p:txBody>
      </p:sp>
      <p:pic>
        <p:nvPicPr>
          <p:cNvPr id="26" name="Picture 25">
            <a:extLst>
              <a:ext uri="{FF2B5EF4-FFF2-40B4-BE49-F238E27FC236}">
                <a16:creationId xmlns:a16="http://schemas.microsoft.com/office/drawing/2014/main" id="{31ECB163-31C0-D97A-5ADA-FE0345D2B260}"/>
              </a:ext>
            </a:extLst>
          </p:cNvPr>
          <p:cNvPicPr>
            <a:picLocks noChangeAspect="1"/>
          </p:cNvPicPr>
          <p:nvPr/>
        </p:nvPicPr>
        <p:blipFill>
          <a:blip r:embed="rId8"/>
          <a:stretch>
            <a:fillRect/>
          </a:stretch>
        </p:blipFill>
        <p:spPr>
          <a:xfrm>
            <a:off x="6451413" y="1917403"/>
            <a:ext cx="2678298" cy="343510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6508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A0B8FC8-E62B-66D1-48E3-BF63A18330B2}"/>
              </a:ext>
            </a:extLst>
          </p:cNvPr>
          <p:cNvSpPr>
            <a:spLocks noGrp="1"/>
          </p:cNvSpPr>
          <p:nvPr>
            <p:ph type="title"/>
          </p:nvPr>
        </p:nvSpPr>
        <p:spPr>
          <a:xfrm>
            <a:off x="630936" y="4440365"/>
            <a:ext cx="4245864" cy="1722691"/>
          </a:xfrm>
        </p:spPr>
        <p:txBody>
          <a:bodyPr anchor="ctr">
            <a:normAutofit/>
          </a:bodyPr>
          <a:lstStyle/>
          <a:p>
            <a:r>
              <a:rPr lang="en-US" sz="5400" dirty="0"/>
              <a:t>Tips for Use</a:t>
            </a:r>
          </a:p>
        </p:txBody>
      </p:sp>
      <p:pic>
        <p:nvPicPr>
          <p:cNvPr id="5" name="Picture 4" descr="A screenshot of a computer&#10;&#10;AI-generated content may be incorrect.">
            <a:extLst>
              <a:ext uri="{FF2B5EF4-FFF2-40B4-BE49-F238E27FC236}">
                <a16:creationId xmlns:a16="http://schemas.microsoft.com/office/drawing/2014/main" id="{1E5F2F88-E660-4FD3-C1DE-52BC0C4B993D}"/>
              </a:ext>
            </a:extLst>
          </p:cNvPr>
          <p:cNvPicPr>
            <a:picLocks noChangeAspect="1"/>
          </p:cNvPicPr>
          <p:nvPr/>
        </p:nvPicPr>
        <p:blipFill>
          <a:blip r:embed="rId2"/>
          <a:stretch>
            <a:fillRect/>
          </a:stretch>
        </p:blipFill>
        <p:spPr>
          <a:xfrm>
            <a:off x="695868" y="371411"/>
            <a:ext cx="3649828" cy="3927031"/>
          </a:xfrm>
          <a:prstGeom prst="rect">
            <a:avLst/>
          </a:prstGeom>
        </p:spPr>
      </p:pic>
      <p:pic>
        <p:nvPicPr>
          <p:cNvPr id="4" name="Content Placeholder 3" descr="A screenshot of a computer&#10;&#10;AI-generated content may be incorrect.">
            <a:extLst>
              <a:ext uri="{FF2B5EF4-FFF2-40B4-BE49-F238E27FC236}">
                <a16:creationId xmlns:a16="http://schemas.microsoft.com/office/drawing/2014/main" id="{101A8145-CE6C-579B-BA4C-C8C7F72CF78C}"/>
              </a:ext>
            </a:extLst>
          </p:cNvPr>
          <p:cNvPicPr>
            <a:picLocks noChangeAspect="1"/>
          </p:cNvPicPr>
          <p:nvPr/>
        </p:nvPicPr>
        <p:blipFill>
          <a:blip r:embed="rId3"/>
          <a:stretch>
            <a:fillRect/>
          </a:stretch>
        </p:blipFill>
        <p:spPr>
          <a:xfrm>
            <a:off x="5258657" y="0"/>
            <a:ext cx="6437184" cy="4296820"/>
          </a:xfrm>
          <a:prstGeom prst="rect">
            <a:avLst/>
          </a:prstGeom>
        </p:spPr>
      </p:pic>
      <p:sp>
        <p:nvSpPr>
          <p:cNvPr id="14"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Content Placeholder 8">
            <a:extLst>
              <a:ext uri="{FF2B5EF4-FFF2-40B4-BE49-F238E27FC236}">
                <a16:creationId xmlns:a16="http://schemas.microsoft.com/office/drawing/2014/main" id="{D15BC977-3CC6-15D9-0C72-3398449D86A1}"/>
              </a:ext>
            </a:extLst>
          </p:cNvPr>
          <p:cNvSpPr>
            <a:spLocks noGrp="1"/>
          </p:cNvSpPr>
          <p:nvPr>
            <p:ph idx="1"/>
          </p:nvPr>
        </p:nvSpPr>
        <p:spPr>
          <a:xfrm>
            <a:off x="5346193" y="4707065"/>
            <a:ext cx="6214871" cy="1722691"/>
          </a:xfrm>
        </p:spPr>
        <p:txBody>
          <a:bodyPr anchor="ctr">
            <a:normAutofit/>
          </a:bodyPr>
          <a:lstStyle/>
          <a:p>
            <a:r>
              <a:rPr lang="en-US" sz="2200" dirty="0"/>
              <a:t>Use a Clock that counts the time since Time Zero to remind people to meet the goals</a:t>
            </a:r>
            <a:endParaRPr lang="en-US" dirty="0"/>
          </a:p>
          <a:p>
            <a:r>
              <a:rPr lang="en-US" sz="2200" dirty="0"/>
              <a:t>Have a navigator created with all things Sepsis in one spot</a:t>
            </a:r>
            <a:endParaRPr lang="en-US" dirty="0"/>
          </a:p>
          <a:p>
            <a:pPr marL="0" indent="0">
              <a:buNone/>
            </a:pPr>
            <a:endParaRPr lang="en-US" sz="2200" dirty="0"/>
          </a:p>
        </p:txBody>
      </p:sp>
    </p:spTree>
    <p:extLst>
      <p:ext uri="{BB962C8B-B14F-4D97-AF65-F5344CB8AC3E}">
        <p14:creationId xmlns:p14="http://schemas.microsoft.com/office/powerpoint/2010/main" val="375716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B2913A-F2FE-8096-EB2D-0FB4EFFD7A15}"/>
              </a:ext>
            </a:extLst>
          </p:cNvPr>
          <p:cNvSpPr>
            <a:spLocks noGrp="1"/>
          </p:cNvSpPr>
          <p:nvPr>
            <p:ph type="title"/>
          </p:nvPr>
        </p:nvSpPr>
        <p:spPr>
          <a:xfrm>
            <a:off x="2200273" y="348865"/>
            <a:ext cx="7296153" cy="877729"/>
          </a:xfrm>
        </p:spPr>
        <p:txBody>
          <a:bodyPr anchor="ctr">
            <a:normAutofit/>
          </a:bodyPr>
          <a:lstStyle/>
          <a:p>
            <a:r>
              <a:rPr lang="en-US" sz="4000" dirty="0">
                <a:solidFill>
                  <a:srgbClr val="FFFFFF"/>
                </a:solidFill>
              </a:rPr>
              <a:t>Implementation and Maintenance</a:t>
            </a:r>
          </a:p>
        </p:txBody>
      </p:sp>
      <p:graphicFrame>
        <p:nvGraphicFramePr>
          <p:cNvPr id="5" name="Content Placeholder 2">
            <a:extLst>
              <a:ext uri="{FF2B5EF4-FFF2-40B4-BE49-F238E27FC236}">
                <a16:creationId xmlns:a16="http://schemas.microsoft.com/office/drawing/2014/main" id="{EE621954-B11D-1C73-E8D4-4A1609226E47}"/>
              </a:ext>
            </a:extLst>
          </p:cNvPr>
          <p:cNvGraphicFramePr>
            <a:graphicFrameLocks noGrp="1"/>
          </p:cNvGraphicFramePr>
          <p:nvPr>
            <p:ph idx="1"/>
          </p:nvPr>
        </p:nvGraphicFramePr>
        <p:xfrm>
          <a:off x="632085" y="1575459"/>
          <a:ext cx="10927829" cy="5282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82076D9-9207-B5E7-F9BF-5D85CA41DED4}"/>
              </a:ext>
            </a:extLst>
          </p:cNvPr>
          <p:cNvSpPr txBox="1"/>
          <p:nvPr/>
        </p:nvSpPr>
        <p:spPr>
          <a:xfrm>
            <a:off x="1485255" y="3830299"/>
            <a:ext cx="4876803"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Maternal Sepsis campaign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Staff meeting introduction and Q&amp;A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LMS module with quiz</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Simulation and champion training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On the floor support and help line phone access 24/7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Don’t be afraid to </a:t>
            </a:r>
            <a:r>
              <a:rPr kumimoji="0" lang="en-US" sz="2000" b="0" i="1" u="sng" strike="noStrike" kern="1200" cap="none" spc="0" normalizeH="0" baseline="0" noProof="0" dirty="0">
                <a:ln>
                  <a:noFill/>
                </a:ln>
                <a:solidFill>
                  <a:prstClr val="black"/>
                </a:solidFill>
                <a:effectLst/>
                <a:uLnTx/>
                <a:uFillTx/>
                <a:latin typeface="Aptos" panose="02110004020202020204"/>
                <a:ea typeface="+mn-ea"/>
                <a:cs typeface="+mn-cs"/>
              </a:rPr>
              <a:t>GO LIVE- </a:t>
            </a:r>
            <a:br>
              <a:rPr kumimoji="0" lang="en-US" sz="2000" b="0" i="1" u="sng"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000" b="0" i="1" u="sng" strike="noStrike" kern="1200" cap="none" spc="0" normalizeH="0" baseline="0" noProof="0" dirty="0">
                <a:ln>
                  <a:noFill/>
                </a:ln>
                <a:solidFill>
                  <a:prstClr val="black"/>
                </a:solidFill>
                <a:effectLst/>
                <a:uLnTx/>
                <a:uFillTx/>
                <a:latin typeface="Aptos" panose="02110004020202020204"/>
                <a:ea typeface="+mn-ea"/>
                <a:cs typeface="+mn-cs"/>
              </a:rPr>
              <a:t>Paint the plane as you fly! </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EC333A0-41AD-8ABC-A040-064DDEEDCA06}"/>
              </a:ext>
            </a:extLst>
          </p:cNvPr>
          <p:cNvSpPr txBox="1"/>
          <p:nvPr/>
        </p:nvSpPr>
        <p:spPr>
          <a:xfrm>
            <a:off x="6677025" y="3778928"/>
            <a:ext cx="4952999"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Taskforce committee and dashboard creations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Ensure every new hire receives education (LMS, class time discussion, simulation)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Educational refresh schedule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Simulations, modules,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Partnering with hospital sepsis team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Consider a "Green Sheet"</a:t>
            </a:r>
          </a:p>
        </p:txBody>
      </p:sp>
    </p:spTree>
    <p:extLst>
      <p:ext uri="{BB962C8B-B14F-4D97-AF65-F5344CB8AC3E}">
        <p14:creationId xmlns:p14="http://schemas.microsoft.com/office/powerpoint/2010/main" val="296576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1A86-AACE-3AEF-EE95-8FF065F04CCD}"/>
              </a:ext>
            </a:extLst>
          </p:cNvPr>
          <p:cNvSpPr>
            <a:spLocks noGrp="1"/>
          </p:cNvSpPr>
          <p:nvPr>
            <p:ph type="title"/>
          </p:nvPr>
        </p:nvSpPr>
        <p:spPr>
          <a:xfrm>
            <a:off x="171450" y="95250"/>
            <a:ext cx="5652167" cy="1341973"/>
          </a:xfrm>
        </p:spPr>
        <p:txBody>
          <a:bodyPr vert="horz" lIns="91440" tIns="45720" rIns="91440" bIns="45720" rtlCol="0" anchor="b">
            <a:normAutofit fontScale="90000"/>
          </a:bodyPr>
          <a:lstStyle/>
          <a:p>
            <a:pPr algn="ctr"/>
            <a:r>
              <a:rPr lang="en-US" dirty="0"/>
              <a:t>Serious Infection Evaluation "Green Sheet"</a:t>
            </a:r>
          </a:p>
        </p:txBody>
      </p:sp>
      <p:pic>
        <p:nvPicPr>
          <p:cNvPr id="4" name="Content Placeholder 3">
            <a:extLst>
              <a:ext uri="{FF2B5EF4-FFF2-40B4-BE49-F238E27FC236}">
                <a16:creationId xmlns:a16="http://schemas.microsoft.com/office/drawing/2014/main" id="{FCAA3A16-0D65-7821-D935-ECF9CFA91DE4}"/>
              </a:ext>
            </a:extLst>
          </p:cNvPr>
          <p:cNvPicPr>
            <a:picLocks noGrp="1" noChangeAspect="1"/>
          </p:cNvPicPr>
          <p:nvPr>
            <p:ph idx="4294967295"/>
          </p:nvPr>
        </p:nvPicPr>
        <p:blipFill>
          <a:blip r:embed="rId2"/>
          <a:stretch>
            <a:fillRect/>
          </a:stretch>
        </p:blipFill>
        <p:spPr>
          <a:xfrm>
            <a:off x="6524625" y="91202"/>
            <a:ext cx="5276850" cy="6639797"/>
          </a:xfrm>
          <a:prstGeom prst="rect">
            <a:avLst/>
          </a:prstGeom>
        </p:spPr>
      </p:pic>
      <p:sp>
        <p:nvSpPr>
          <p:cNvPr id="3" name="TextBox 2">
            <a:extLst>
              <a:ext uri="{FF2B5EF4-FFF2-40B4-BE49-F238E27FC236}">
                <a16:creationId xmlns:a16="http://schemas.microsoft.com/office/drawing/2014/main" id="{7DFCD96A-B6AB-02B7-10A1-09CA80ADB7D5}"/>
              </a:ext>
            </a:extLst>
          </p:cNvPr>
          <p:cNvSpPr txBox="1"/>
          <p:nvPr/>
        </p:nvSpPr>
        <p:spPr>
          <a:xfrm>
            <a:off x="819150" y="2019300"/>
            <a:ext cx="4051967"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Does your patient have an increased MEWT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Based on vital signs is it possible infection is suspected?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Are you calling for a bedside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If yes, grab a green sheet! (Use even if infection workup is deferred)</a:t>
            </a:r>
          </a:p>
        </p:txBody>
      </p:sp>
      <p:cxnSp>
        <p:nvCxnSpPr>
          <p:cNvPr id="7" name="Straight Connector 6">
            <a:extLst>
              <a:ext uri="{FF2B5EF4-FFF2-40B4-BE49-F238E27FC236}">
                <a16:creationId xmlns:a16="http://schemas.microsoft.com/office/drawing/2014/main" id="{582095DB-04A6-719E-7755-AE2EB502055F}"/>
              </a:ext>
            </a:extLst>
          </p:cNvPr>
          <p:cNvCxnSpPr>
            <a:cxnSpLocks/>
          </p:cNvCxnSpPr>
          <p:nvPr/>
        </p:nvCxnSpPr>
        <p:spPr>
          <a:xfrm>
            <a:off x="247650" y="1514475"/>
            <a:ext cx="5734050" cy="0"/>
          </a:xfrm>
          <a:prstGeom prst="line">
            <a:avLst/>
          </a:prstGeom>
          <a:ln w="5715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9268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0435609-5BE7-5B36-B271-EB05AB76865D}"/>
              </a:ext>
            </a:extLst>
          </p:cNvPr>
          <p:cNvSpPr>
            <a:spLocks noGrp="1"/>
          </p:cNvSpPr>
          <p:nvPr>
            <p:ph type="title"/>
          </p:nvPr>
        </p:nvSpPr>
        <p:spPr>
          <a:xfrm>
            <a:off x="838200" y="1336390"/>
            <a:ext cx="6155988" cy="1182927"/>
          </a:xfrm>
        </p:spPr>
        <p:txBody>
          <a:bodyPr anchor="b">
            <a:normAutofit/>
          </a:bodyPr>
          <a:lstStyle/>
          <a:p>
            <a:r>
              <a:rPr lang="en-US" sz="5200"/>
              <a:t>MEWT DOESN’T MISS</a:t>
            </a:r>
          </a:p>
        </p:txBody>
      </p:sp>
      <p:cxnSp>
        <p:nvCxnSpPr>
          <p:cNvPr id="12" name="Straight Connector 11">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BE6FE3-B4AC-DBDB-8D07-86E37E4C14DF}"/>
              </a:ext>
            </a:extLst>
          </p:cNvPr>
          <p:cNvSpPr>
            <a:spLocks noGrp="1"/>
          </p:cNvSpPr>
          <p:nvPr>
            <p:ph idx="1"/>
          </p:nvPr>
        </p:nvSpPr>
        <p:spPr>
          <a:xfrm>
            <a:off x="803776" y="2829330"/>
            <a:ext cx="6190412" cy="3344459"/>
          </a:xfrm>
        </p:spPr>
        <p:txBody>
          <a:bodyPr vert="horz" lIns="91440" tIns="45720" rIns="91440" bIns="45720" rtlCol="0" anchor="t">
            <a:normAutofit/>
          </a:bodyPr>
          <a:lstStyle/>
          <a:p>
            <a:r>
              <a:rPr lang="en-US" sz="2000" dirty="0">
                <a:solidFill>
                  <a:schemeClr val="tx1">
                    <a:alpha val="80000"/>
                  </a:schemeClr>
                </a:solidFill>
              </a:rPr>
              <a:t>In our experience MEWT score elevations are incredibly important and improve recognition when patients are evaluated with positive scores.  </a:t>
            </a:r>
          </a:p>
          <a:p>
            <a:r>
              <a:rPr lang="en-US" sz="2000" dirty="0">
                <a:solidFill>
                  <a:schemeClr val="tx1">
                    <a:alpha val="80000"/>
                  </a:schemeClr>
                </a:solidFill>
              </a:rPr>
              <a:t>This is true for sepsis and other SMM</a:t>
            </a:r>
          </a:p>
          <a:p>
            <a:r>
              <a:rPr lang="en-US" sz="2000" dirty="0">
                <a:solidFill>
                  <a:schemeClr val="tx1">
                    <a:alpha val="80000"/>
                  </a:schemeClr>
                </a:solidFill>
              </a:rPr>
              <a:t>Consider catchy phrases and showing internal data to maintain and continue progress.</a:t>
            </a:r>
          </a:p>
          <a:p>
            <a:r>
              <a:rPr lang="en-US" sz="2000" dirty="0">
                <a:solidFill>
                  <a:schemeClr val="tx1">
                    <a:alpha val="80000"/>
                  </a:schemeClr>
                </a:solidFill>
              </a:rPr>
              <a:t>Consider MEWT scores on the grease board with color codes to show if abnormal, i.e.. 2 or higher is RED.</a:t>
            </a:r>
          </a:p>
        </p:txBody>
      </p:sp>
      <p:pic>
        <p:nvPicPr>
          <p:cNvPr id="5" name="Picture 4" descr="A screenshot of a computer&#10;&#10;AI-generated content may be incorrect.">
            <a:extLst>
              <a:ext uri="{FF2B5EF4-FFF2-40B4-BE49-F238E27FC236}">
                <a16:creationId xmlns:a16="http://schemas.microsoft.com/office/drawing/2014/main" id="{A5682D23-0A74-FE1B-5E9B-18BB0073CB40}"/>
              </a:ext>
            </a:extLst>
          </p:cNvPr>
          <p:cNvPicPr>
            <a:picLocks noChangeAspect="1"/>
          </p:cNvPicPr>
          <p:nvPr/>
        </p:nvPicPr>
        <p:blipFill>
          <a:blip r:embed="rId2"/>
          <a:stretch>
            <a:fillRect/>
          </a:stretch>
        </p:blipFill>
        <p:spPr>
          <a:xfrm>
            <a:off x="8717212" y="562514"/>
            <a:ext cx="2152847" cy="5806479"/>
          </a:xfrm>
          <a:prstGeom prst="rect">
            <a:avLst/>
          </a:prstGeom>
        </p:spPr>
      </p:pic>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8120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30633F1-DB2A-26C8-E3B3-BA91FBE6D4A7}"/>
              </a:ext>
            </a:extLst>
          </p:cNvPr>
          <p:cNvSpPr>
            <a:spLocks noGrp="1"/>
          </p:cNvSpPr>
          <p:nvPr>
            <p:ph type="title"/>
          </p:nvPr>
        </p:nvSpPr>
        <p:spPr>
          <a:xfrm>
            <a:off x="411480" y="991443"/>
            <a:ext cx="4443154" cy="1087819"/>
          </a:xfrm>
        </p:spPr>
        <p:txBody>
          <a:bodyPr anchor="b">
            <a:normAutofit/>
          </a:bodyPr>
          <a:lstStyle/>
          <a:p>
            <a:r>
              <a:rPr lang="en-US" sz="3400"/>
              <a:t>Nurse Driven Care, Nurse Driven QI</a:t>
            </a:r>
          </a:p>
        </p:txBody>
      </p:sp>
      <p:sp>
        <p:nvSpPr>
          <p:cNvPr id="13" name="Rectangle 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E69B6E8E-9CB0-2BEE-5871-81F095441815}"/>
              </a:ext>
            </a:extLst>
          </p:cNvPr>
          <p:cNvSpPr>
            <a:spLocks noGrp="1"/>
          </p:cNvSpPr>
          <p:nvPr>
            <p:ph idx="1"/>
          </p:nvPr>
        </p:nvSpPr>
        <p:spPr>
          <a:xfrm>
            <a:off x="411480" y="2684095"/>
            <a:ext cx="4443154" cy="3492868"/>
          </a:xfrm>
        </p:spPr>
        <p:txBody>
          <a:bodyPr vert="horz" lIns="91440" tIns="45720" rIns="91440" bIns="45720" rtlCol="0" anchor="t">
            <a:noAutofit/>
          </a:bodyPr>
          <a:lstStyle/>
          <a:p>
            <a:r>
              <a:rPr lang="en-US" sz="2000" dirty="0"/>
              <a:t>Example of our internal monitoring of Severe Infection activations, which is lead by RN clinical ladder teams, and partnered with our Adult Sepsis Program</a:t>
            </a:r>
          </a:p>
          <a:p>
            <a:r>
              <a:rPr lang="en-US" sz="2000" dirty="0"/>
              <a:t>Always should have a physician champion if possible on these clinical ladder teams and or meetings to prevent lack of adoption, engagement, and prevent frustration on all sides.</a:t>
            </a:r>
          </a:p>
        </p:txBody>
      </p:sp>
      <p:pic>
        <p:nvPicPr>
          <p:cNvPr id="4" name="Content Placeholder 3" descr="A screenshot of a medical report&#10;&#10;AI-generated content may be incorrect.">
            <a:extLst>
              <a:ext uri="{FF2B5EF4-FFF2-40B4-BE49-F238E27FC236}">
                <a16:creationId xmlns:a16="http://schemas.microsoft.com/office/drawing/2014/main" id="{EE259F4C-D4D8-0E84-DA86-A62A08730EC1}"/>
              </a:ext>
            </a:extLst>
          </p:cNvPr>
          <p:cNvPicPr>
            <a:picLocks noChangeAspect="1"/>
          </p:cNvPicPr>
          <p:nvPr/>
        </p:nvPicPr>
        <p:blipFill>
          <a:blip r:embed="rId2"/>
          <a:stretch>
            <a:fillRect/>
          </a:stretch>
        </p:blipFill>
        <p:spPr>
          <a:xfrm>
            <a:off x="5065160" y="1409585"/>
            <a:ext cx="7211144" cy="4056267"/>
          </a:xfrm>
          <a:prstGeom prst="rect">
            <a:avLst/>
          </a:prstGeom>
        </p:spPr>
      </p:pic>
    </p:spTree>
    <p:extLst>
      <p:ext uri="{BB962C8B-B14F-4D97-AF65-F5344CB8AC3E}">
        <p14:creationId xmlns:p14="http://schemas.microsoft.com/office/powerpoint/2010/main" val="3356257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0807D-4D64-A9E9-A4B6-E789C52B2D34}"/>
              </a:ext>
            </a:extLst>
          </p:cNvPr>
          <p:cNvPicPr>
            <a:picLocks noChangeAspect="1"/>
          </p:cNvPicPr>
          <p:nvPr/>
        </p:nvPicPr>
        <p:blipFill>
          <a:blip r:embed="rId2"/>
          <a:stretch>
            <a:fillRect/>
          </a:stretch>
        </p:blipFill>
        <p:spPr>
          <a:xfrm>
            <a:off x="2590800" y="0"/>
            <a:ext cx="9601200" cy="6858000"/>
          </a:xfrm>
          <a:prstGeom prst="rect">
            <a:avLst/>
          </a:prstGeom>
        </p:spPr>
      </p:pic>
      <p:sp>
        <p:nvSpPr>
          <p:cNvPr id="6" name="TextBox 5">
            <a:extLst>
              <a:ext uri="{FF2B5EF4-FFF2-40B4-BE49-F238E27FC236}">
                <a16:creationId xmlns:a16="http://schemas.microsoft.com/office/drawing/2014/main" id="{77C2E024-E936-D172-9FD7-45C9EB6A2ABE}"/>
              </a:ext>
            </a:extLst>
          </p:cNvPr>
          <p:cNvSpPr txBox="1"/>
          <p:nvPr/>
        </p:nvSpPr>
        <p:spPr>
          <a:xfrm>
            <a:off x="228600" y="1809750"/>
            <a:ext cx="2124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QI Dashboard</a:t>
            </a:r>
          </a:p>
        </p:txBody>
      </p:sp>
    </p:spTree>
    <p:extLst>
      <p:ext uri="{BB962C8B-B14F-4D97-AF65-F5344CB8AC3E}">
        <p14:creationId xmlns:p14="http://schemas.microsoft.com/office/powerpoint/2010/main" val="1912681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3DCD78A-2070-276B-D780-FEA4016A97F5}"/>
              </a:ext>
            </a:extLst>
          </p:cNvPr>
          <p:cNvPicPr>
            <a:picLocks noChangeAspect="1"/>
          </p:cNvPicPr>
          <p:nvPr/>
        </p:nvPicPr>
        <p:blipFill>
          <a:blip r:embed="rId2"/>
          <a:stretch>
            <a:fillRect/>
          </a:stretch>
        </p:blipFill>
        <p:spPr>
          <a:xfrm>
            <a:off x="6710659" y="643467"/>
            <a:ext cx="4303648" cy="5571066"/>
          </a:xfrm>
          <a:prstGeom prst="rect">
            <a:avLst/>
          </a:prstGeom>
        </p:spPr>
      </p:pic>
      <p:sp>
        <p:nvSpPr>
          <p:cNvPr id="10"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756FB52-FBB4-D3C3-BBA7-F24AFFCD7C21}"/>
              </a:ext>
            </a:extLst>
          </p:cNvPr>
          <p:cNvPicPr>
            <a:picLocks noChangeAspect="1"/>
          </p:cNvPicPr>
          <p:nvPr/>
        </p:nvPicPr>
        <p:blipFill>
          <a:blip r:embed="rId3"/>
          <a:stretch>
            <a:fillRect/>
          </a:stretch>
        </p:blipFill>
        <p:spPr>
          <a:xfrm>
            <a:off x="1198583" y="643467"/>
            <a:ext cx="4261865" cy="5571066"/>
          </a:xfrm>
          <a:prstGeom prst="rect">
            <a:avLst/>
          </a:prstGeom>
        </p:spPr>
      </p:pic>
    </p:spTree>
    <p:extLst>
      <p:ext uri="{BB962C8B-B14F-4D97-AF65-F5344CB8AC3E}">
        <p14:creationId xmlns:p14="http://schemas.microsoft.com/office/powerpoint/2010/main" val="3549152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A04C-2454-DD37-2EF3-65625578EC59}"/>
              </a:ext>
            </a:extLst>
          </p:cNvPr>
          <p:cNvSpPr>
            <a:spLocks noGrp="1"/>
          </p:cNvSpPr>
          <p:nvPr>
            <p:ph type="title"/>
          </p:nvPr>
        </p:nvSpPr>
        <p:spPr/>
        <p:txBody>
          <a:bodyPr/>
          <a:lstStyle/>
          <a:p>
            <a:r>
              <a:rPr lang="en-US" dirty="0"/>
              <a:t>Key Points:  Sepsis is Infection with EOI!</a:t>
            </a:r>
          </a:p>
        </p:txBody>
      </p:sp>
      <p:sp>
        <p:nvSpPr>
          <p:cNvPr id="3" name="Content Placeholder 2">
            <a:extLst>
              <a:ext uri="{FF2B5EF4-FFF2-40B4-BE49-F238E27FC236}">
                <a16:creationId xmlns:a16="http://schemas.microsoft.com/office/drawing/2014/main" id="{A857E273-5466-DEE5-3377-EA55F815A4BE}"/>
              </a:ext>
            </a:extLst>
          </p:cNvPr>
          <p:cNvSpPr>
            <a:spLocks noGrp="1"/>
          </p:cNvSpPr>
          <p:nvPr>
            <p:ph idx="1"/>
          </p:nvPr>
        </p:nvSpPr>
        <p:spPr>
          <a:xfrm>
            <a:off x="885701" y="1908753"/>
            <a:ext cx="10515600" cy="3923534"/>
          </a:xfrm>
        </p:spPr>
        <p:txBody>
          <a:bodyPr>
            <a:normAutofit lnSpcReduction="10000"/>
          </a:bodyPr>
          <a:lstStyle/>
          <a:p>
            <a:r>
              <a:rPr lang="en-US" dirty="0"/>
              <a:t>Review the Screening Flowchart Teaching Points with all staff and providers.</a:t>
            </a:r>
          </a:p>
          <a:p>
            <a:r>
              <a:rPr lang="en-US" dirty="0"/>
              <a:t>Bedside Evaluation is the most important step of the screening pathway and documented in the EHR.</a:t>
            </a:r>
          </a:p>
          <a:p>
            <a:r>
              <a:rPr lang="en-US" dirty="0"/>
              <a:t>Don’t wait for EHR fixes to be done! OK to begin with paper reminder sheets and order sets.</a:t>
            </a:r>
          </a:p>
          <a:p>
            <a:r>
              <a:rPr lang="en-US" dirty="0"/>
              <a:t>Nurse Driven Pathways save precious time and streamline care for standard diagnoses.</a:t>
            </a:r>
          </a:p>
          <a:p>
            <a:r>
              <a:rPr lang="en-US" dirty="0">
                <a:solidFill>
                  <a:srgbClr val="A2203C"/>
                </a:solidFill>
              </a:rPr>
              <a:t>3 Deadly D’s: Denial, Delay and Dismissal!</a:t>
            </a:r>
          </a:p>
          <a:p>
            <a:endParaRPr lang="en-US" dirty="0"/>
          </a:p>
        </p:txBody>
      </p:sp>
    </p:spTree>
    <p:extLst>
      <p:ext uri="{BB962C8B-B14F-4D97-AF65-F5344CB8AC3E}">
        <p14:creationId xmlns:p14="http://schemas.microsoft.com/office/powerpoint/2010/main" val="98300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7963-7283-8962-3E2F-BF765C59A11A}"/>
              </a:ext>
            </a:extLst>
          </p:cNvPr>
          <p:cNvSpPr>
            <a:spLocks noGrp="1"/>
          </p:cNvSpPr>
          <p:nvPr>
            <p:ph type="title"/>
          </p:nvPr>
        </p:nvSpPr>
        <p:spPr/>
        <p:txBody>
          <a:bodyPr/>
          <a:lstStyle/>
          <a:p>
            <a:r>
              <a:rPr lang="en-US" dirty="0"/>
              <a:t>Action Steps</a:t>
            </a:r>
          </a:p>
        </p:txBody>
      </p:sp>
      <p:sp>
        <p:nvSpPr>
          <p:cNvPr id="3" name="Content Placeholder 2">
            <a:extLst>
              <a:ext uri="{FF2B5EF4-FFF2-40B4-BE49-F238E27FC236}">
                <a16:creationId xmlns:a16="http://schemas.microsoft.com/office/drawing/2014/main" id="{D0E63188-53BA-0C86-9A30-E1F6B04C8C06}"/>
              </a:ext>
            </a:extLst>
          </p:cNvPr>
          <p:cNvSpPr>
            <a:spLocks noGrp="1"/>
          </p:cNvSpPr>
          <p:nvPr>
            <p:ph idx="1"/>
          </p:nvPr>
        </p:nvSpPr>
        <p:spPr/>
        <p:txBody>
          <a:bodyPr>
            <a:normAutofit fontScale="92500"/>
          </a:bodyPr>
          <a:lstStyle/>
          <a:p>
            <a:pPr lvl="0">
              <a:buClr>
                <a:srgbClr val="8C1515"/>
              </a:buClr>
              <a:buFont typeface="Wingdings" pitchFamily="2" charset="2"/>
              <a:buChar char="§"/>
            </a:pPr>
            <a:r>
              <a:rPr lang="en-US" dirty="0"/>
              <a:t>If your team has not yet begun this bundle, we suggest the completion of the Readiness Assessment. </a:t>
            </a:r>
          </a:p>
          <a:p>
            <a:pPr lvl="0">
              <a:buClr>
                <a:srgbClr val="8C1515"/>
              </a:buClr>
              <a:buFont typeface="Wingdings" pitchFamily="2" charset="2"/>
              <a:buChar char="§"/>
            </a:pPr>
            <a:r>
              <a:rPr lang="en-US" dirty="0"/>
              <a:t>Assess your current vital sign screening tool for obstetric sepsis</a:t>
            </a:r>
          </a:p>
          <a:p>
            <a:pPr lvl="1">
              <a:buClr>
                <a:srgbClr val="8C1515"/>
              </a:buClr>
              <a:buFont typeface="Wingdings" pitchFamily="2" charset="2"/>
              <a:buChar char="§"/>
            </a:pPr>
            <a:r>
              <a:rPr lang="en-US" dirty="0"/>
              <a:t>Is it standardly applied?</a:t>
            </a:r>
          </a:p>
          <a:p>
            <a:pPr lvl="1">
              <a:buClr>
                <a:srgbClr val="8C1515"/>
              </a:buClr>
              <a:buFont typeface="Wingdings" pitchFamily="2" charset="2"/>
              <a:buChar char="§"/>
            </a:pPr>
            <a:r>
              <a:rPr lang="en-US" dirty="0"/>
              <a:t>Does it address the value changes of pregnancy?</a:t>
            </a:r>
          </a:p>
          <a:p>
            <a:pPr lvl="0">
              <a:buClr>
                <a:srgbClr val="8C1515"/>
              </a:buClr>
              <a:buFont typeface="Wingdings" pitchFamily="2" charset="2"/>
              <a:buChar char="§"/>
            </a:pPr>
            <a:r>
              <a:rPr lang="en-US" dirty="0"/>
              <a:t>Assess bedside evaluation practices</a:t>
            </a:r>
          </a:p>
          <a:p>
            <a:pPr lvl="1">
              <a:buClr>
                <a:srgbClr val="8C1515"/>
              </a:buClr>
              <a:buFont typeface="Wingdings" pitchFamily="2" charset="2"/>
              <a:buChar char="§"/>
            </a:pPr>
            <a:r>
              <a:rPr lang="en-US" dirty="0"/>
              <a:t>Have you created standard documentation for bedside evaluation?​</a:t>
            </a:r>
          </a:p>
          <a:p>
            <a:pPr lvl="1">
              <a:buClr>
                <a:srgbClr val="8C1515"/>
              </a:buClr>
              <a:buFont typeface="Wingdings" pitchFamily="2" charset="2"/>
              <a:buChar char="§"/>
            </a:pPr>
            <a:r>
              <a:rPr lang="en-US" dirty="0"/>
              <a:t>Do you have a protocol for next steps after a positive screen?​</a:t>
            </a:r>
          </a:p>
          <a:p>
            <a:pPr lvl="2">
              <a:buClr>
                <a:srgbClr val="8C1515"/>
              </a:buClr>
              <a:buFont typeface="Wingdings" pitchFamily="2" charset="2"/>
              <a:buChar char="§"/>
            </a:pPr>
            <a:r>
              <a:rPr lang="en-US" dirty="0"/>
              <a:t>Have you reviewed and updated (antibiotics, fluids, labs) sepsis order sets in your EHR?​</a:t>
            </a:r>
          </a:p>
          <a:p>
            <a:pPr lvl="1">
              <a:buClr>
                <a:srgbClr val="8C1515"/>
              </a:buClr>
              <a:buFont typeface="Wingdings" pitchFamily="2" charset="2"/>
              <a:buChar char="§"/>
            </a:pPr>
            <a:r>
              <a:rPr lang="en-US" dirty="0"/>
              <a:t>Have you considered nurse driven pathways as appropriate in your facility? </a:t>
            </a:r>
          </a:p>
          <a:p>
            <a:endParaRPr lang="en-US" dirty="0"/>
          </a:p>
        </p:txBody>
      </p:sp>
    </p:spTree>
    <p:extLst>
      <p:ext uri="{BB962C8B-B14F-4D97-AF65-F5344CB8AC3E}">
        <p14:creationId xmlns:p14="http://schemas.microsoft.com/office/powerpoint/2010/main" val="2464906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7963-7283-8962-3E2F-BF765C59A11A}"/>
              </a:ext>
            </a:extLst>
          </p:cNvPr>
          <p:cNvSpPr>
            <a:spLocks noGrp="1"/>
          </p:cNvSpPr>
          <p:nvPr>
            <p:ph type="title"/>
          </p:nvPr>
        </p:nvSpPr>
        <p:spPr/>
        <p:txBody>
          <a:bodyPr/>
          <a:lstStyle/>
          <a:p>
            <a:r>
              <a:rPr lang="en-US" dirty="0"/>
              <a:t>Next Session: Treatment Considerations</a:t>
            </a:r>
          </a:p>
        </p:txBody>
      </p:sp>
      <p:sp>
        <p:nvSpPr>
          <p:cNvPr id="3" name="Content Placeholder 2">
            <a:extLst>
              <a:ext uri="{FF2B5EF4-FFF2-40B4-BE49-F238E27FC236}">
                <a16:creationId xmlns:a16="http://schemas.microsoft.com/office/drawing/2014/main" id="{D0E63188-53BA-0C86-9A30-E1F6B04C8C06}"/>
              </a:ext>
            </a:extLst>
          </p:cNvPr>
          <p:cNvSpPr>
            <a:spLocks noGrp="1"/>
          </p:cNvSpPr>
          <p:nvPr>
            <p:ph idx="1"/>
          </p:nvPr>
        </p:nvSpPr>
        <p:spPr/>
        <p:txBody>
          <a:bodyPr>
            <a:normAutofit/>
          </a:bodyPr>
          <a:lstStyle/>
          <a:p>
            <a:r>
              <a:rPr lang="en-US" dirty="0"/>
              <a:t>February 17, noon PST</a:t>
            </a:r>
          </a:p>
          <a:p>
            <a:r>
              <a:rPr lang="en-US" dirty="0"/>
              <a:t>Topics</a:t>
            </a:r>
          </a:p>
          <a:p>
            <a:pPr lvl="1"/>
            <a:r>
              <a:rPr lang="en-US" dirty="0"/>
              <a:t>Choosing Antibiotics</a:t>
            </a:r>
          </a:p>
          <a:p>
            <a:pPr lvl="1"/>
            <a:r>
              <a:rPr lang="en-US" dirty="0"/>
              <a:t>Chorioamnionitis</a:t>
            </a:r>
          </a:p>
          <a:p>
            <a:pPr lvl="1"/>
            <a:r>
              <a:rPr lang="en-US" dirty="0"/>
              <a:t>Treatment of Sepsis</a:t>
            </a:r>
          </a:p>
          <a:p>
            <a:r>
              <a:rPr lang="en-US" dirty="0">
                <a:solidFill>
                  <a:srgbClr val="A2203C"/>
                </a:solidFill>
              </a:rPr>
              <a:t>Please submit your questions regarding antibiotic usage before January 26 via email to Ruhi at</a:t>
            </a:r>
            <a:r>
              <a:rPr lang="en-US" dirty="0"/>
              <a:t> </a:t>
            </a:r>
            <a:r>
              <a:rPr lang="en-US" dirty="0">
                <a:hlinkClick r:id="rId2"/>
              </a:rPr>
              <a:t>rnath@stanford.edu</a:t>
            </a:r>
            <a:r>
              <a:rPr lang="en-US" dirty="0"/>
              <a:t>. We will try to field as many as possible during our panel discussion.</a:t>
            </a:r>
          </a:p>
          <a:p>
            <a:endParaRPr lang="en-US" dirty="0"/>
          </a:p>
        </p:txBody>
      </p:sp>
    </p:spTree>
    <p:extLst>
      <p:ext uri="{BB962C8B-B14F-4D97-AF65-F5344CB8AC3E}">
        <p14:creationId xmlns:p14="http://schemas.microsoft.com/office/powerpoint/2010/main" val="358767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0C0B-94C4-5709-AB13-3CD6E76E8F38}"/>
              </a:ext>
            </a:extLst>
          </p:cNvPr>
          <p:cNvSpPr>
            <a:spLocks noGrp="1"/>
          </p:cNvSpPr>
          <p:nvPr>
            <p:ph type="title"/>
          </p:nvPr>
        </p:nvSpPr>
        <p:spPr>
          <a:xfrm>
            <a:off x="997757" y="853939"/>
            <a:ext cx="10363200" cy="791615"/>
          </a:xfrm>
        </p:spPr>
        <p:txBody>
          <a:bodyPr>
            <a:normAutofit/>
          </a:bodyPr>
          <a:lstStyle/>
          <a:p>
            <a:r>
              <a:rPr lang="en-US" b="1" dirty="0"/>
              <a:t>Why</a:t>
            </a:r>
            <a:r>
              <a:rPr lang="en-US" dirty="0"/>
              <a:t> Do We Need to Address Obstetric Sepsis?</a:t>
            </a:r>
            <a:endParaRPr lang="en-US" dirty="0">
              <a:solidFill>
                <a:srgbClr val="A2203C"/>
              </a:solidFill>
            </a:endParaRPr>
          </a:p>
        </p:txBody>
      </p:sp>
      <p:sp>
        <p:nvSpPr>
          <p:cNvPr id="3" name="Content Placeholder 2">
            <a:extLst>
              <a:ext uri="{FF2B5EF4-FFF2-40B4-BE49-F238E27FC236}">
                <a16:creationId xmlns:a16="http://schemas.microsoft.com/office/drawing/2014/main" id="{CC075998-7640-C896-13FE-6A7D646A9C2B}"/>
              </a:ext>
            </a:extLst>
          </p:cNvPr>
          <p:cNvSpPr>
            <a:spLocks noGrp="1"/>
          </p:cNvSpPr>
          <p:nvPr>
            <p:ph idx="1"/>
          </p:nvPr>
        </p:nvSpPr>
        <p:spPr>
          <a:xfrm>
            <a:off x="981222" y="2238189"/>
            <a:ext cx="10621108" cy="2327657"/>
          </a:xfrm>
        </p:spPr>
        <p:txBody>
          <a:bodyPr/>
          <a:lstStyle/>
          <a:p>
            <a:pPr marL="468313" indent="-452438">
              <a:spcBef>
                <a:spcPts val="1200"/>
              </a:spcBef>
              <a:buClr>
                <a:srgbClr val="C00000"/>
              </a:buClr>
            </a:pPr>
            <a:r>
              <a:rPr lang="en-US" dirty="0"/>
              <a:t>Sepsis is one of the top 3 causes of Maternal Mortality and Severe Maternal Morbidity</a:t>
            </a:r>
          </a:p>
          <a:p>
            <a:pPr marL="468313" indent="-452438">
              <a:spcBef>
                <a:spcPts val="1200"/>
              </a:spcBef>
              <a:buClr>
                <a:srgbClr val="C00000"/>
              </a:buClr>
            </a:pPr>
            <a:r>
              <a:rPr lang="en-US" dirty="0"/>
              <a:t>Deaths from Sepsis are Preventable—We need to do better!</a:t>
            </a:r>
          </a:p>
          <a:p>
            <a:pPr marL="468313" indent="-452438">
              <a:spcBef>
                <a:spcPts val="1200"/>
              </a:spcBef>
              <a:buClr>
                <a:srgbClr val="C00000"/>
              </a:buClr>
            </a:pPr>
            <a:endParaRPr lang="en-US" dirty="0"/>
          </a:p>
          <a:p>
            <a:pPr marL="0" indent="0">
              <a:spcBef>
                <a:spcPts val="1200"/>
              </a:spcBef>
              <a:buNone/>
            </a:pPr>
            <a:endParaRPr lang="en-US" dirty="0"/>
          </a:p>
          <a:p>
            <a:pPr>
              <a:spcBef>
                <a:spcPts val="1200"/>
              </a:spcBef>
            </a:pPr>
            <a:endParaRPr lang="en-US" dirty="0"/>
          </a:p>
        </p:txBody>
      </p:sp>
      <p:grpSp>
        <p:nvGrpSpPr>
          <p:cNvPr id="8" name="Group 7">
            <a:extLst>
              <a:ext uri="{FF2B5EF4-FFF2-40B4-BE49-F238E27FC236}">
                <a16:creationId xmlns:a16="http://schemas.microsoft.com/office/drawing/2014/main" id="{CDA412E6-DCCA-71CA-3495-80C332104434}"/>
              </a:ext>
            </a:extLst>
          </p:cNvPr>
          <p:cNvGrpSpPr/>
          <p:nvPr/>
        </p:nvGrpSpPr>
        <p:grpSpPr>
          <a:xfrm>
            <a:off x="1097466" y="4617720"/>
            <a:ext cx="8993163" cy="1175730"/>
            <a:chOff x="1131756" y="5349373"/>
            <a:chExt cx="9341858" cy="1221317"/>
          </a:xfrm>
        </p:grpSpPr>
        <p:grpSp>
          <p:nvGrpSpPr>
            <p:cNvPr id="9" name="Group 5">
              <a:extLst>
                <a:ext uri="{FF2B5EF4-FFF2-40B4-BE49-F238E27FC236}">
                  <a16:creationId xmlns:a16="http://schemas.microsoft.com/office/drawing/2014/main" id="{65632044-3984-118B-7C9F-BE06960DCA76}"/>
                </a:ext>
              </a:extLst>
            </p:cNvPr>
            <p:cNvGrpSpPr>
              <a:grpSpLocks/>
            </p:cNvGrpSpPr>
            <p:nvPr/>
          </p:nvGrpSpPr>
          <p:grpSpPr bwMode="auto">
            <a:xfrm>
              <a:off x="4809412" y="5349373"/>
              <a:ext cx="1422400" cy="1221317"/>
              <a:chOff x="3072" y="3408"/>
              <a:chExt cx="912" cy="768"/>
            </a:xfrm>
          </p:grpSpPr>
          <p:sp>
            <p:nvSpPr>
              <p:cNvPr id="18" name="WordArt 6">
                <a:extLst>
                  <a:ext uri="{FF2B5EF4-FFF2-40B4-BE49-F238E27FC236}">
                    <a16:creationId xmlns:a16="http://schemas.microsoft.com/office/drawing/2014/main" id="{32282362-1738-412A-72D2-156C3E03C83D}"/>
                  </a:ext>
                </a:extLst>
              </p:cNvPr>
              <p:cNvSpPr>
                <a:spLocks noChangeArrowheads="1" noChangeShapeType="1" noTextEdit="1"/>
              </p:cNvSpPr>
              <p:nvPr/>
            </p:nvSpPr>
            <p:spPr bwMode="auto">
              <a:xfrm>
                <a:off x="3216" y="3648"/>
                <a:ext cx="660" cy="27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Denial</a:t>
                </a:r>
              </a:p>
            </p:txBody>
          </p:sp>
          <p:sp>
            <p:nvSpPr>
              <p:cNvPr id="19" name="AutoShape 7">
                <a:extLst>
                  <a:ext uri="{FF2B5EF4-FFF2-40B4-BE49-F238E27FC236}">
                    <a16:creationId xmlns:a16="http://schemas.microsoft.com/office/drawing/2014/main" id="{2DDCE349-935F-0436-BBF3-9A071905D5FB}"/>
                  </a:ext>
                </a:extLst>
              </p:cNvPr>
              <p:cNvSpPr>
                <a:spLocks noChangeArrowheads="1"/>
              </p:cNvSpPr>
              <p:nvPr/>
            </p:nvSpPr>
            <p:spPr bwMode="auto">
              <a:xfrm>
                <a:off x="307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a:cs typeface="ＭＳ Ｐゴシック"/>
                </a:endParaRPr>
              </a:p>
            </p:txBody>
          </p:sp>
        </p:grpSp>
        <p:grpSp>
          <p:nvGrpSpPr>
            <p:cNvPr id="10" name="Group 8">
              <a:extLst>
                <a:ext uri="{FF2B5EF4-FFF2-40B4-BE49-F238E27FC236}">
                  <a16:creationId xmlns:a16="http://schemas.microsoft.com/office/drawing/2014/main" id="{FED96E54-9077-BD44-5458-7AA569055CBC}"/>
                </a:ext>
              </a:extLst>
            </p:cNvPr>
            <p:cNvGrpSpPr>
              <a:grpSpLocks/>
            </p:cNvGrpSpPr>
            <p:nvPr/>
          </p:nvGrpSpPr>
          <p:grpSpPr bwMode="auto">
            <a:xfrm>
              <a:off x="6333412" y="5366307"/>
              <a:ext cx="1422400" cy="1200150"/>
              <a:chOff x="4032" y="3408"/>
              <a:chExt cx="912" cy="768"/>
            </a:xfrm>
          </p:grpSpPr>
          <p:sp>
            <p:nvSpPr>
              <p:cNvPr id="16" name="WordArt 9">
                <a:extLst>
                  <a:ext uri="{FF2B5EF4-FFF2-40B4-BE49-F238E27FC236}">
                    <a16:creationId xmlns:a16="http://schemas.microsoft.com/office/drawing/2014/main" id="{A013653B-855D-CD4D-7C60-5280147707A9}"/>
                  </a:ext>
                </a:extLst>
              </p:cNvPr>
              <p:cNvSpPr>
                <a:spLocks noChangeArrowheads="1" noChangeShapeType="1" noTextEdit="1"/>
              </p:cNvSpPr>
              <p:nvPr/>
            </p:nvSpPr>
            <p:spPr bwMode="auto">
              <a:xfrm>
                <a:off x="4176" y="3648"/>
                <a:ext cx="660" cy="33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solidFill>
                        <a:srgbClr val="000000"/>
                      </a:solidFill>
                      <a:round/>
                      <a:headEnd/>
                      <a:tailEnd/>
                    </a:ln>
                    <a:solidFill>
                      <a:srgbClr val="FFFF00"/>
                    </a:solidFill>
                    <a:effectLst/>
                    <a:uLnTx/>
                    <a:uFillTx/>
                    <a:latin typeface="Arial Black"/>
                    <a:ea typeface="Arial Black"/>
                    <a:cs typeface="Arial Black"/>
                  </a:rPr>
                  <a:t>Delay</a:t>
                </a:r>
              </a:p>
            </p:txBody>
          </p:sp>
          <p:sp>
            <p:nvSpPr>
              <p:cNvPr id="17" name="AutoShape 10">
                <a:extLst>
                  <a:ext uri="{FF2B5EF4-FFF2-40B4-BE49-F238E27FC236}">
                    <a16:creationId xmlns:a16="http://schemas.microsoft.com/office/drawing/2014/main" id="{3139F2DD-B460-2033-BEFA-224B0BE5EE57}"/>
                  </a:ext>
                </a:extLst>
              </p:cNvPr>
              <p:cNvSpPr>
                <a:spLocks noChangeArrowheads="1"/>
              </p:cNvSpPr>
              <p:nvPr/>
            </p:nvSpPr>
            <p:spPr bwMode="auto">
              <a:xfrm>
                <a:off x="4032" y="3408"/>
                <a:ext cx="912" cy="7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a:cs typeface="ＭＳ Ｐゴシック"/>
                </a:endParaRPr>
              </a:p>
            </p:txBody>
          </p:sp>
        </p:grpSp>
        <p:grpSp>
          <p:nvGrpSpPr>
            <p:cNvPr id="11" name="Group 10">
              <a:extLst>
                <a:ext uri="{FF2B5EF4-FFF2-40B4-BE49-F238E27FC236}">
                  <a16:creationId xmlns:a16="http://schemas.microsoft.com/office/drawing/2014/main" id="{ECADA572-F6FC-286E-8B4F-1688AB1435E7}"/>
                </a:ext>
              </a:extLst>
            </p:cNvPr>
            <p:cNvGrpSpPr/>
            <p:nvPr/>
          </p:nvGrpSpPr>
          <p:grpSpPr>
            <a:xfrm>
              <a:off x="1131756" y="5366915"/>
              <a:ext cx="9341858" cy="1178381"/>
              <a:chOff x="1046744" y="5438325"/>
              <a:chExt cx="9341858" cy="1178381"/>
            </a:xfrm>
          </p:grpSpPr>
          <p:grpSp>
            <p:nvGrpSpPr>
              <p:cNvPr id="12" name="Group 8">
                <a:extLst>
                  <a:ext uri="{FF2B5EF4-FFF2-40B4-BE49-F238E27FC236}">
                    <a16:creationId xmlns:a16="http://schemas.microsoft.com/office/drawing/2014/main" id="{FCB9AADC-3365-E99C-32C8-9ADF887B5C97}"/>
                  </a:ext>
                </a:extLst>
              </p:cNvPr>
              <p:cNvGrpSpPr>
                <a:grpSpLocks/>
              </p:cNvGrpSpPr>
              <p:nvPr/>
            </p:nvGrpSpPr>
            <p:grpSpPr bwMode="auto">
              <a:xfrm>
                <a:off x="7848600" y="5438325"/>
                <a:ext cx="2540002" cy="1178381"/>
                <a:chOff x="4032" y="3435"/>
                <a:chExt cx="912" cy="741"/>
              </a:xfrm>
            </p:grpSpPr>
            <p:sp>
              <p:nvSpPr>
                <p:cNvPr id="14" name="WordArt 9">
                  <a:extLst>
                    <a:ext uri="{FF2B5EF4-FFF2-40B4-BE49-F238E27FC236}">
                      <a16:creationId xmlns:a16="http://schemas.microsoft.com/office/drawing/2014/main" id="{1BD00AC2-A31D-7D44-F431-CA4197294F67}"/>
                    </a:ext>
                  </a:extLst>
                </p:cNvPr>
                <p:cNvSpPr>
                  <a:spLocks noChangeArrowheads="1" noChangeShapeType="1" noTextEdit="1"/>
                </p:cNvSpPr>
                <p:nvPr/>
              </p:nvSpPr>
              <p:spPr bwMode="auto">
                <a:xfrm>
                  <a:off x="4176" y="3648"/>
                  <a:ext cx="660" cy="336"/>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Dismissal</a:t>
                  </a:r>
                </a:p>
              </p:txBody>
            </p:sp>
            <p:sp>
              <p:nvSpPr>
                <p:cNvPr id="15" name="AutoShape 10">
                  <a:extLst>
                    <a:ext uri="{FF2B5EF4-FFF2-40B4-BE49-F238E27FC236}">
                      <a16:creationId xmlns:a16="http://schemas.microsoft.com/office/drawing/2014/main" id="{544D2C15-9629-E6F5-6DF9-699D77815464}"/>
                    </a:ext>
                  </a:extLst>
                </p:cNvPr>
                <p:cNvSpPr>
                  <a:spLocks noChangeArrowheads="1"/>
                </p:cNvSpPr>
                <p:nvPr/>
              </p:nvSpPr>
              <p:spPr bwMode="auto">
                <a:xfrm>
                  <a:off x="4032" y="3435"/>
                  <a:ext cx="912" cy="74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50 h 21600"/>
                    <a:gd name="T26" fmla="*/ 18426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2" y="16988"/>
                      </a:moveTo>
                      <a:cubicBezTo>
                        <a:pt x="19430" y="15270"/>
                        <a:pt x="20250" y="13073"/>
                        <a:pt x="20250" y="10800"/>
                      </a:cubicBezTo>
                      <a:cubicBezTo>
                        <a:pt x="20250" y="5580"/>
                        <a:pt x="16019" y="1350"/>
                        <a:pt x="10800" y="1350"/>
                      </a:cubicBezTo>
                      <a:cubicBezTo>
                        <a:pt x="8526" y="1349"/>
                        <a:pt x="6329" y="2169"/>
                        <a:pt x="4611" y="3657"/>
                      </a:cubicBezTo>
                      <a:close/>
                      <a:moveTo>
                        <a:pt x="3657" y="4611"/>
                      </a:moveTo>
                      <a:cubicBezTo>
                        <a:pt x="2169" y="6329"/>
                        <a:pt x="1350" y="8526"/>
                        <a:pt x="1350" y="10799"/>
                      </a:cubicBezTo>
                      <a:cubicBezTo>
                        <a:pt x="1350" y="16019"/>
                        <a:pt x="5580" y="20250"/>
                        <a:pt x="10800" y="20250"/>
                      </a:cubicBezTo>
                      <a:cubicBezTo>
                        <a:pt x="13073" y="20250"/>
                        <a:pt x="15270" y="19430"/>
                        <a:pt x="16988" y="17942"/>
                      </a:cubicBez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a:cs typeface="ＭＳ Ｐゴシック"/>
                  </a:endParaRPr>
                </a:p>
              </p:txBody>
            </p:sp>
          </p:grpSp>
          <p:sp>
            <p:nvSpPr>
              <p:cNvPr id="13" name="TextBox 12">
                <a:extLst>
                  <a:ext uri="{FF2B5EF4-FFF2-40B4-BE49-F238E27FC236}">
                    <a16:creationId xmlns:a16="http://schemas.microsoft.com/office/drawing/2014/main" id="{A24E5377-1094-0CF2-3EDF-4908FF954184}"/>
                  </a:ext>
                </a:extLst>
              </p:cNvPr>
              <p:cNvSpPr txBox="1"/>
              <p:nvPr/>
            </p:nvSpPr>
            <p:spPr>
              <a:xfrm>
                <a:off x="1046744" y="5683849"/>
                <a:ext cx="3733802" cy="6713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ＭＳ Ｐゴシック" charset="-128"/>
                    <a:cs typeface="+mn-cs"/>
                  </a:rPr>
                  <a:t>3 Deadly D’s:</a:t>
                </a:r>
              </a:p>
            </p:txBody>
          </p:sp>
        </p:grpSp>
      </p:grpSp>
    </p:spTree>
    <p:extLst>
      <p:ext uri="{BB962C8B-B14F-4D97-AF65-F5344CB8AC3E}">
        <p14:creationId xmlns:p14="http://schemas.microsoft.com/office/powerpoint/2010/main" val="18842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88A4-59D2-D2E7-AC4E-A43C0A2FADCF}"/>
              </a:ext>
            </a:extLst>
          </p:cNvPr>
          <p:cNvSpPr>
            <a:spLocks noGrp="1"/>
          </p:cNvSpPr>
          <p:nvPr>
            <p:ph type="title"/>
          </p:nvPr>
        </p:nvSpPr>
        <p:spPr>
          <a:xfrm>
            <a:off x="827405" y="768033"/>
            <a:ext cx="10515600" cy="914400"/>
          </a:xfrm>
        </p:spPr>
        <p:txBody>
          <a:bodyPr>
            <a:noAutofit/>
          </a:bodyPr>
          <a:lstStyle/>
          <a:p>
            <a:pPr algn="ctr"/>
            <a:r>
              <a:rPr lang="en-US" dirty="0">
                <a:solidFill>
                  <a:srgbClr val="A2203C"/>
                </a:solidFill>
              </a:rPr>
              <a:t>Why are we doing poorly with Maternal Sepsis?</a:t>
            </a:r>
            <a:br>
              <a:rPr lang="en-US" dirty="0">
                <a:solidFill>
                  <a:srgbClr val="A2203C"/>
                </a:solidFill>
              </a:rPr>
            </a:br>
            <a:r>
              <a:rPr lang="en-US" sz="3200" dirty="0">
                <a:solidFill>
                  <a:srgbClr val="A2203C"/>
                </a:solidFill>
              </a:rPr>
              <a:t>after all, we know how to treat sepsis…</a:t>
            </a:r>
            <a:endParaRPr lang="en-US" dirty="0">
              <a:solidFill>
                <a:srgbClr val="A2203C"/>
              </a:solidFill>
            </a:endParaRPr>
          </a:p>
        </p:txBody>
      </p:sp>
      <p:sp>
        <p:nvSpPr>
          <p:cNvPr id="4" name="Content Placeholder 3">
            <a:extLst>
              <a:ext uri="{FF2B5EF4-FFF2-40B4-BE49-F238E27FC236}">
                <a16:creationId xmlns:a16="http://schemas.microsoft.com/office/drawing/2014/main" id="{31E500AD-A596-2120-E3C4-DCF77ED06838}"/>
              </a:ext>
            </a:extLst>
          </p:cNvPr>
          <p:cNvSpPr txBox="1">
            <a:spLocks noGrp="1"/>
          </p:cNvSpPr>
          <p:nvPr>
            <p:ph idx="1"/>
          </p:nvPr>
        </p:nvSpPr>
        <p:spPr>
          <a:xfrm>
            <a:off x="595312" y="1938337"/>
            <a:ext cx="5276851" cy="4603824"/>
          </a:xfrm>
          <a:prstGeom prst="rect">
            <a:avLst/>
          </a:prstGeom>
          <a:noFill/>
        </p:spPr>
        <p:txBody>
          <a:bodyPr wrap="square" rtlCol="0">
            <a:spAutoFit/>
          </a:bodyPr>
          <a:lstStyle/>
          <a:p>
            <a:pPr marL="0" indent="0" algn="l">
              <a:spcBef>
                <a:spcPts val="672"/>
              </a:spcBef>
              <a:buClr>
                <a:srgbClr val="C00000"/>
              </a:buClr>
              <a:buSzPct val="100000"/>
              <a:buNone/>
            </a:pPr>
            <a:r>
              <a:rPr lang="en-US" sz="2400" b="1" dirty="0"/>
              <a:t>How Clinicians Answer:</a:t>
            </a:r>
          </a:p>
          <a:p>
            <a:pPr marL="182563" indent="-182563" algn="l">
              <a:spcBef>
                <a:spcPts val="672"/>
              </a:spcBef>
              <a:buClr>
                <a:srgbClr val="C00000"/>
              </a:buClr>
              <a:buSzPct val="100000"/>
              <a:buFont typeface="Wingdings" pitchFamily="2" charset="2"/>
              <a:buChar char="§"/>
            </a:pPr>
            <a:r>
              <a:rPr lang="en-US" sz="2400" dirty="0"/>
              <a:t>Sepsis is relatively rare (but deadly when it happens)</a:t>
            </a:r>
          </a:p>
          <a:p>
            <a:pPr marL="182563" indent="-182563" algn="l">
              <a:spcBef>
                <a:spcPts val="672"/>
              </a:spcBef>
              <a:buClr>
                <a:srgbClr val="C00000"/>
              </a:buClr>
              <a:buSzPct val="100000"/>
              <a:buFont typeface="Wingdings" pitchFamily="2" charset="2"/>
              <a:buChar char="§"/>
            </a:pPr>
            <a:r>
              <a:rPr lang="en-US" sz="2400" dirty="0"/>
              <a:t>Definition of Maternal Sepsis is not standardized</a:t>
            </a:r>
          </a:p>
          <a:p>
            <a:pPr marL="182563" indent="-182563" algn="l">
              <a:spcBef>
                <a:spcPts val="672"/>
              </a:spcBef>
              <a:buClr>
                <a:srgbClr val="C00000"/>
              </a:buClr>
              <a:buSzPct val="100000"/>
              <a:buFont typeface="Wingdings" pitchFamily="2" charset="2"/>
              <a:buChar char="§"/>
            </a:pPr>
            <a:r>
              <a:rPr lang="en-US" sz="2400" dirty="0"/>
              <a:t>Diagnostic approach is not established</a:t>
            </a:r>
          </a:p>
          <a:p>
            <a:pPr marL="182563" indent="-182563" algn="l">
              <a:spcBef>
                <a:spcPts val="672"/>
              </a:spcBef>
              <a:buClr>
                <a:srgbClr val="C00000"/>
              </a:buClr>
              <a:buSzPct val="100000"/>
              <a:buFont typeface="Wingdings" pitchFamily="2" charset="2"/>
              <a:buChar char="§"/>
            </a:pPr>
            <a:r>
              <a:rPr lang="en-US" sz="2400" dirty="0"/>
              <a:t>Treatment often delayed and piecemeal</a:t>
            </a:r>
          </a:p>
          <a:p>
            <a:pPr marL="182563" indent="-182563" algn="l">
              <a:spcBef>
                <a:spcPts val="672"/>
              </a:spcBef>
              <a:buClr>
                <a:srgbClr val="C00000"/>
              </a:buClr>
              <a:buSzPct val="100000"/>
              <a:buFont typeface="Wingdings" pitchFamily="2" charset="2"/>
              <a:buChar char="§"/>
            </a:pPr>
            <a:r>
              <a:rPr lang="en-US" sz="2400" dirty="0"/>
              <a:t>Special Challenge of Chorioamnionitis</a:t>
            </a:r>
          </a:p>
        </p:txBody>
      </p:sp>
      <p:sp>
        <p:nvSpPr>
          <p:cNvPr id="5" name="Content Placeholder 3">
            <a:extLst>
              <a:ext uri="{FF2B5EF4-FFF2-40B4-BE49-F238E27FC236}">
                <a16:creationId xmlns:a16="http://schemas.microsoft.com/office/drawing/2014/main" id="{CAD7D46E-901B-0BF0-6700-6020244FA384}"/>
              </a:ext>
            </a:extLst>
          </p:cNvPr>
          <p:cNvSpPr txBox="1">
            <a:spLocks/>
          </p:cNvSpPr>
          <p:nvPr/>
        </p:nvSpPr>
        <p:spPr bwMode="auto">
          <a:xfrm>
            <a:off x="6334124" y="1919287"/>
            <a:ext cx="5310189" cy="451405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1" fontAlgn="base" hangingPunct="1">
              <a:spcBef>
                <a:spcPct val="20000"/>
              </a:spcBef>
              <a:spcAft>
                <a:spcPct val="0"/>
              </a:spcAft>
              <a:buClr>
                <a:srgbClr val="A2203C"/>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rgbClr val="A2203C"/>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rgbClr val="A2203C"/>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rgbClr val="A2203C"/>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rgbClr val="A2203C"/>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indent="0">
              <a:spcBef>
                <a:spcPts val="672"/>
              </a:spcBef>
              <a:buClr>
                <a:srgbClr val="C00000"/>
              </a:buClr>
              <a:buSzPct val="100000"/>
              <a:buFont typeface="Wingdings" charset="2"/>
              <a:buNone/>
            </a:pPr>
            <a:r>
              <a:rPr lang="en-US" sz="2400" b="1" kern="0" dirty="0"/>
              <a:t>How Patients Answer:</a:t>
            </a:r>
          </a:p>
          <a:p>
            <a:pPr marL="182563" indent="-182563">
              <a:spcBef>
                <a:spcPts val="672"/>
              </a:spcBef>
              <a:buClr>
                <a:srgbClr val="C00000"/>
              </a:buClr>
              <a:buSzPct val="100000"/>
              <a:buFont typeface="Wingdings" pitchFamily="2" charset="2"/>
              <a:buChar char="§"/>
            </a:pPr>
            <a:r>
              <a:rPr lang="en-US" sz="2400" dirty="0"/>
              <a:t>Patients and family members do not know the signs and symptoms of sepsis</a:t>
            </a:r>
          </a:p>
          <a:p>
            <a:pPr marL="182563" indent="-182563">
              <a:spcBef>
                <a:spcPts val="672"/>
              </a:spcBef>
              <a:buClr>
                <a:srgbClr val="C00000"/>
              </a:buClr>
              <a:buSzPct val="100000"/>
              <a:buFont typeface="Wingdings" pitchFamily="2" charset="2"/>
              <a:buChar char="§"/>
            </a:pPr>
            <a:r>
              <a:rPr lang="en-US" sz="2400" dirty="0"/>
              <a:t>Patients do not know how to best advocate for themselves</a:t>
            </a:r>
          </a:p>
          <a:p>
            <a:pPr marL="182563" indent="-182563">
              <a:spcBef>
                <a:spcPts val="672"/>
              </a:spcBef>
              <a:buClr>
                <a:srgbClr val="C00000"/>
              </a:buClr>
              <a:buSzPct val="100000"/>
              <a:buFont typeface="Wingdings" pitchFamily="2" charset="2"/>
              <a:buChar char="§"/>
            </a:pPr>
            <a:r>
              <a:rPr lang="en-US" sz="2400" dirty="0"/>
              <a:t>Sepsis not on patient’s or doctor’s mind: symptoms are dismissed</a:t>
            </a:r>
          </a:p>
          <a:p>
            <a:pPr marL="182563" indent="-182563">
              <a:spcBef>
                <a:spcPts val="672"/>
              </a:spcBef>
              <a:buClr>
                <a:srgbClr val="C00000"/>
              </a:buClr>
              <a:buSzPct val="100000"/>
              <a:buFont typeface="Wingdings" pitchFamily="2" charset="2"/>
              <a:buChar char="§"/>
            </a:pPr>
            <a:r>
              <a:rPr lang="en-US" sz="2400" dirty="0"/>
              <a:t>Half of sepsis cases present antepartum or postpartum with delayed diagnosis</a:t>
            </a:r>
          </a:p>
        </p:txBody>
      </p:sp>
    </p:spTree>
    <p:extLst>
      <p:ext uri="{BB962C8B-B14F-4D97-AF65-F5344CB8AC3E}">
        <p14:creationId xmlns:p14="http://schemas.microsoft.com/office/powerpoint/2010/main" val="157235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0C0B-94C4-5709-AB13-3CD6E76E8F38}"/>
              </a:ext>
            </a:extLst>
          </p:cNvPr>
          <p:cNvSpPr>
            <a:spLocks noGrp="1"/>
          </p:cNvSpPr>
          <p:nvPr>
            <p:ph type="title"/>
          </p:nvPr>
        </p:nvSpPr>
        <p:spPr>
          <a:xfrm>
            <a:off x="997757" y="853939"/>
            <a:ext cx="10363200" cy="791615"/>
          </a:xfrm>
        </p:spPr>
        <p:txBody>
          <a:bodyPr>
            <a:normAutofit/>
          </a:bodyPr>
          <a:lstStyle/>
          <a:p>
            <a:r>
              <a:rPr lang="en-US" b="1" dirty="0"/>
              <a:t>April’s Story</a:t>
            </a:r>
            <a:endParaRPr lang="en-US" dirty="0">
              <a:solidFill>
                <a:srgbClr val="A2203C"/>
              </a:solidFill>
            </a:endParaRPr>
          </a:p>
        </p:txBody>
      </p:sp>
      <p:sp>
        <p:nvSpPr>
          <p:cNvPr id="3" name="Content Placeholder 2">
            <a:extLst>
              <a:ext uri="{FF2B5EF4-FFF2-40B4-BE49-F238E27FC236}">
                <a16:creationId xmlns:a16="http://schemas.microsoft.com/office/drawing/2014/main" id="{CC075998-7640-C896-13FE-6A7D646A9C2B}"/>
              </a:ext>
            </a:extLst>
          </p:cNvPr>
          <p:cNvSpPr>
            <a:spLocks noGrp="1"/>
          </p:cNvSpPr>
          <p:nvPr>
            <p:ph idx="1"/>
          </p:nvPr>
        </p:nvSpPr>
        <p:spPr>
          <a:xfrm>
            <a:off x="981222" y="2238189"/>
            <a:ext cx="10621108" cy="2327657"/>
          </a:xfrm>
        </p:spPr>
        <p:txBody>
          <a:bodyPr/>
          <a:lstStyle/>
          <a:p>
            <a:pPr marL="0" indent="0">
              <a:spcBef>
                <a:spcPts val="1200"/>
              </a:spcBef>
              <a:buNone/>
            </a:pPr>
            <a:endParaRPr lang="en-US" dirty="0"/>
          </a:p>
          <a:p>
            <a:pPr>
              <a:spcBef>
                <a:spcPts val="1200"/>
              </a:spcBef>
            </a:pPr>
            <a:endParaRPr lang="en-US" dirty="0"/>
          </a:p>
        </p:txBody>
      </p:sp>
      <p:pic>
        <p:nvPicPr>
          <p:cNvPr id="4" name="Online Media 3" title="MI AIM Sepsis Collaborative Patient Story">
            <a:hlinkClick r:id="" action="ppaction://media"/>
            <a:extLst>
              <a:ext uri="{FF2B5EF4-FFF2-40B4-BE49-F238E27FC236}">
                <a16:creationId xmlns:a16="http://schemas.microsoft.com/office/drawing/2014/main" id="{7B74193E-E28C-45DF-A256-3DFD3E4876D0}"/>
              </a:ext>
            </a:extLst>
          </p:cNvPr>
          <p:cNvPicPr>
            <a:picLocks noRot="1" noChangeAspect="1"/>
          </p:cNvPicPr>
          <p:nvPr>
            <a:videoFile r:link="rId1"/>
          </p:nvPr>
        </p:nvPicPr>
        <p:blipFill>
          <a:blip r:embed="rId4"/>
          <a:stretch>
            <a:fillRect/>
          </a:stretch>
        </p:blipFill>
        <p:spPr>
          <a:xfrm>
            <a:off x="2346140" y="2042161"/>
            <a:ext cx="7499720" cy="4237342"/>
          </a:xfrm>
          <a:prstGeom prst="rect">
            <a:avLst/>
          </a:prstGeom>
        </p:spPr>
      </p:pic>
    </p:spTree>
    <p:extLst>
      <p:ext uri="{BB962C8B-B14F-4D97-AF65-F5344CB8AC3E}">
        <p14:creationId xmlns:p14="http://schemas.microsoft.com/office/powerpoint/2010/main" val="4834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8D5B0-16BE-6E94-17D2-0708D4BCD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5332E-9D27-C4C4-D369-E34AF74709D5}"/>
              </a:ext>
            </a:extLst>
          </p:cNvPr>
          <p:cNvSpPr>
            <a:spLocks noGrp="1"/>
          </p:cNvSpPr>
          <p:nvPr>
            <p:ph type="title"/>
          </p:nvPr>
        </p:nvSpPr>
        <p:spPr/>
        <p:txBody>
          <a:bodyPr/>
          <a:lstStyle/>
          <a:p>
            <a:r>
              <a:rPr lang="en-US" dirty="0"/>
              <a:t>Today’s Session: Outline and Faculty</a:t>
            </a:r>
          </a:p>
        </p:txBody>
      </p:sp>
      <p:sp>
        <p:nvSpPr>
          <p:cNvPr id="4" name="Content Placeholder 3">
            <a:extLst>
              <a:ext uri="{FF2B5EF4-FFF2-40B4-BE49-F238E27FC236}">
                <a16:creationId xmlns:a16="http://schemas.microsoft.com/office/drawing/2014/main" id="{D05AA18A-384F-E237-A7AC-F9ACF3811049}"/>
              </a:ext>
            </a:extLst>
          </p:cNvPr>
          <p:cNvSpPr>
            <a:spLocks noGrp="1"/>
          </p:cNvSpPr>
          <p:nvPr>
            <p:ph idx="1"/>
          </p:nvPr>
        </p:nvSpPr>
        <p:spPr>
          <a:xfrm>
            <a:off x="740227" y="1589314"/>
            <a:ext cx="10829339" cy="3886200"/>
          </a:xfrm>
        </p:spPr>
        <p:txBody>
          <a:bodyPr/>
          <a:lstStyle/>
          <a:p>
            <a:r>
              <a:rPr lang="en-US" dirty="0"/>
              <a:t>Definition and Screening Tools for Obstetric Sepsis</a:t>
            </a:r>
          </a:p>
          <a:p>
            <a:pPr lvl="1"/>
            <a:r>
              <a:rPr lang="en-US" dirty="0"/>
              <a:t> Elliott K. Main, MD MFM, Stanford University</a:t>
            </a:r>
          </a:p>
          <a:p>
            <a:pPr lvl="1"/>
            <a:r>
              <a:rPr lang="en-US" dirty="0"/>
              <a:t> Lori Olvera, DNP RNC, Sutter Medical Center Sacramento</a:t>
            </a:r>
          </a:p>
          <a:p>
            <a:r>
              <a:rPr lang="en-US" dirty="0"/>
              <a:t>Bedside Evaluation and Documentation</a:t>
            </a:r>
          </a:p>
          <a:p>
            <a:pPr lvl="1"/>
            <a:r>
              <a:rPr lang="en-US" dirty="0"/>
              <a:t> Christa Walczak MSN, Clinical Lead CMQCC</a:t>
            </a:r>
          </a:p>
          <a:p>
            <a:pPr lvl="1"/>
            <a:r>
              <a:rPr lang="en-US" dirty="0"/>
              <a:t> Jenna </a:t>
            </a:r>
            <a:r>
              <a:rPr lang="en-US" dirty="0" err="1"/>
              <a:t>Ogborn</a:t>
            </a:r>
            <a:r>
              <a:rPr lang="en-US" dirty="0"/>
              <a:t>, BSN RNC-OB, Miller Children’s and Women’s</a:t>
            </a:r>
          </a:p>
          <a:p>
            <a:r>
              <a:rPr lang="en-US" dirty="0"/>
              <a:t>EHR Screening/ Nurse Driven Pathways</a:t>
            </a:r>
          </a:p>
          <a:p>
            <a:pPr lvl="1"/>
            <a:r>
              <a:rPr lang="en-US" dirty="0"/>
              <a:t> Courtney Martin, DO, OB QI Lead, Hoag Health</a:t>
            </a:r>
          </a:p>
          <a:p>
            <a:pPr lvl="1"/>
            <a:r>
              <a:rPr lang="en-US" dirty="0"/>
              <a:t> Daisy Ramos, </a:t>
            </a:r>
            <a:r>
              <a:rPr lang="en-US" sz="2800" dirty="0">
                <a:effectLst/>
                <a:ea typeface="Calibri" panose="020F0502020204030204" pitchFamily="34" charset="0"/>
              </a:rPr>
              <a:t>MSN, RNC-OB, PHN,</a:t>
            </a:r>
            <a:r>
              <a:rPr lang="en-US" dirty="0"/>
              <a:t> Loma Linda University</a:t>
            </a:r>
          </a:p>
          <a:p>
            <a:pPr lvl="1"/>
            <a:endParaRPr lang="en-US" dirty="0"/>
          </a:p>
        </p:txBody>
      </p:sp>
    </p:spTree>
    <p:extLst>
      <p:ext uri="{BB962C8B-B14F-4D97-AF65-F5344CB8AC3E}">
        <p14:creationId xmlns:p14="http://schemas.microsoft.com/office/powerpoint/2010/main" val="187271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6FA5-1960-D703-D6DE-002EB3B6073E}"/>
              </a:ext>
            </a:extLst>
          </p:cNvPr>
          <p:cNvSpPr>
            <a:spLocks noGrp="1"/>
          </p:cNvSpPr>
          <p:nvPr>
            <p:ph type="title"/>
          </p:nvPr>
        </p:nvSpPr>
        <p:spPr>
          <a:xfrm>
            <a:off x="994610" y="802106"/>
            <a:ext cx="10363200" cy="914400"/>
          </a:xfrm>
        </p:spPr>
        <p:txBody>
          <a:bodyPr/>
          <a:lstStyle/>
          <a:p>
            <a:r>
              <a:rPr lang="en-US" dirty="0">
                <a:solidFill>
                  <a:srgbClr val="A2203C"/>
                </a:solidFill>
              </a:rPr>
              <a:t>Diagnostic Criteria for Sepsis: United States</a:t>
            </a:r>
          </a:p>
        </p:txBody>
      </p:sp>
      <p:sp>
        <p:nvSpPr>
          <p:cNvPr id="3" name="Content Placeholder 2">
            <a:extLst>
              <a:ext uri="{FF2B5EF4-FFF2-40B4-BE49-F238E27FC236}">
                <a16:creationId xmlns:a16="http://schemas.microsoft.com/office/drawing/2014/main" id="{7567C3F0-6B71-D7EC-96C3-885FDFB0C2FD}"/>
              </a:ext>
            </a:extLst>
          </p:cNvPr>
          <p:cNvSpPr>
            <a:spLocks noGrp="1"/>
          </p:cNvSpPr>
          <p:nvPr>
            <p:ph idx="1"/>
          </p:nvPr>
        </p:nvSpPr>
        <p:spPr>
          <a:xfrm>
            <a:off x="602222" y="1851369"/>
            <a:ext cx="10972800" cy="3886200"/>
          </a:xfrm>
        </p:spPr>
        <p:txBody>
          <a:bodyPr/>
          <a:lstStyle/>
          <a:p>
            <a:r>
              <a:rPr lang="en-US" dirty="0"/>
              <a:t>Sepsis-2 (1992): Infection + 2 or more </a:t>
            </a:r>
            <a:r>
              <a:rPr lang="en-US" b="0" i="0" dirty="0">
                <a:solidFill>
                  <a:srgbClr val="212121"/>
                </a:solidFill>
                <a:effectLst/>
                <a:latin typeface="+mn-lt"/>
              </a:rPr>
              <a:t>SIRS criteria</a:t>
            </a:r>
            <a:endParaRPr lang="en-US" dirty="0"/>
          </a:p>
          <a:p>
            <a:r>
              <a:rPr lang="en-US" dirty="0"/>
              <a:t>Sepsis-3 (2016): </a:t>
            </a:r>
            <a:r>
              <a:rPr lang="en-US" b="0" i="0" dirty="0">
                <a:effectLst/>
                <a:latin typeface="+mn-lt"/>
              </a:rPr>
              <a:t>life-threatening organ dysfunction caused by a dysregulated host response to infection</a:t>
            </a:r>
          </a:p>
          <a:p>
            <a:r>
              <a:rPr lang="en-US" dirty="0">
                <a:latin typeface="+mn-lt"/>
              </a:rPr>
              <a:t>Sepsis-3 adopted by WHO, CDC, ACOG</a:t>
            </a:r>
            <a:endParaRPr lang="en-US" b="0" i="0" dirty="0">
              <a:effectLst/>
              <a:latin typeface="+mn-lt"/>
            </a:endParaRPr>
          </a:p>
          <a:p>
            <a:r>
              <a:rPr lang="en-US" b="0" i="0" dirty="0">
                <a:effectLst/>
                <a:latin typeface="+mn-lt"/>
              </a:rPr>
              <a:t>CMS still defines sepsis as Infection + SIRS and </a:t>
            </a:r>
            <a:br>
              <a:rPr lang="en-US" b="0" i="0" dirty="0">
                <a:effectLst/>
                <a:latin typeface="+mn-lt"/>
              </a:rPr>
            </a:br>
            <a:r>
              <a:rPr lang="en-US" b="0" i="0" dirty="0">
                <a:effectLst/>
                <a:latin typeface="+mn-lt"/>
              </a:rPr>
              <a:t>Severe Sepsis as Sepsis with Organ Injury (SEP-1 metric)</a:t>
            </a:r>
            <a:br>
              <a:rPr lang="en-US" b="0" i="0" dirty="0">
                <a:effectLst/>
                <a:latin typeface="+mn-lt"/>
              </a:rPr>
            </a:br>
            <a:r>
              <a:rPr lang="en-US" b="0" i="1" dirty="0">
                <a:solidFill>
                  <a:srgbClr val="A2203C"/>
                </a:solidFill>
                <a:effectLst/>
                <a:latin typeface="+mn-lt"/>
              </a:rPr>
              <a:t>note this is the definition used in Sepsis-3</a:t>
            </a:r>
          </a:p>
          <a:p>
            <a:pPr marL="0" indent="0">
              <a:buNone/>
            </a:pPr>
            <a:endParaRPr lang="en-US" sz="1800" dirty="0">
              <a:latin typeface="+mn-lt"/>
            </a:endParaRPr>
          </a:p>
        </p:txBody>
      </p:sp>
    </p:spTree>
    <p:extLst>
      <p:ext uri="{BB962C8B-B14F-4D97-AF65-F5344CB8AC3E}">
        <p14:creationId xmlns:p14="http://schemas.microsoft.com/office/powerpoint/2010/main" val="3394806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Custom 1">
      <a:dk1>
        <a:srgbClr val="000000"/>
      </a:dk1>
      <a:lt1>
        <a:srgbClr val="FFFFFF"/>
      </a:lt1>
      <a:dk2>
        <a:srgbClr val="000000"/>
      </a:dk2>
      <a:lt2>
        <a:srgbClr val="00007D"/>
      </a:lt2>
      <a:accent1>
        <a:srgbClr val="FF2600"/>
      </a:accent1>
      <a:accent2>
        <a:srgbClr val="005392"/>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sis Collaborative - Sakowski 11.7.23" id="{625F765F-F902-8D47-BB07-097904A7D7DA}" vid="{AC05B3E6-6932-A94E-956F-C78A92E09B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iller-Childrens-Theme">
  <a:themeElements>
    <a:clrScheme name="MemorialCare Colors 20">
      <a:dk1>
        <a:srgbClr val="303E47"/>
      </a:dk1>
      <a:lt1>
        <a:srgbClr val="FFFFFF"/>
      </a:lt1>
      <a:dk2>
        <a:srgbClr val="33006F"/>
      </a:dk2>
      <a:lt2>
        <a:srgbClr val="E7E6E6"/>
      </a:lt2>
      <a:accent1>
        <a:srgbClr val="C3D600"/>
      </a:accent1>
      <a:accent2>
        <a:srgbClr val="E1692C"/>
      </a:accent2>
      <a:accent3>
        <a:srgbClr val="00A0D7"/>
      </a:accent3>
      <a:accent4>
        <a:srgbClr val="FECA30"/>
      </a:accent4>
      <a:accent5>
        <a:srgbClr val="CA2C9A"/>
      </a:accent5>
      <a:accent6>
        <a:srgbClr val="47A141"/>
      </a:accent6>
      <a:hlink>
        <a:srgbClr val="0563C1"/>
      </a:hlink>
      <a:folHlink>
        <a:srgbClr val="8266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Theme" id="{D1A5B40E-5B07-8244-AA7F-CA7C0057399C}" vid="{EF4764B2-0F17-5947-9446-89ECB0ADFEC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18110</TotalTime>
  <Words>3001</Words>
  <Application>Microsoft Office PowerPoint</Application>
  <PresentationFormat>Widescreen</PresentationFormat>
  <Paragraphs>333</Paragraphs>
  <Slides>49</Slides>
  <Notes>12</Notes>
  <HiddenSlides>0</HiddenSlides>
  <MMClips>2</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66" baseType="lpstr">
      <vt:lpstr>Aptos</vt:lpstr>
      <vt:lpstr>Aptos Display</vt:lpstr>
      <vt:lpstr>Arial</vt:lpstr>
      <vt:lpstr>Arial Black</vt:lpstr>
      <vt:lpstr>Calibri</vt:lpstr>
      <vt:lpstr>Corbel</vt:lpstr>
      <vt:lpstr>Roboto</vt:lpstr>
      <vt:lpstr>Source Sans Pro</vt:lpstr>
      <vt:lpstr>System Font Regular</vt:lpstr>
      <vt:lpstr>Tahoma</vt:lpstr>
      <vt:lpstr>Trebuchet MS</vt:lpstr>
      <vt:lpstr>Wingdings</vt:lpstr>
      <vt:lpstr>CMQCC 3_31</vt:lpstr>
      <vt:lpstr>Office Theme</vt:lpstr>
      <vt:lpstr>1_Office Theme</vt:lpstr>
      <vt:lpstr>Miller-Childrens-Theme</vt:lpstr>
      <vt:lpstr>Microsoft PowerPoint 97-2003 Presentation</vt:lpstr>
      <vt:lpstr>PowerPoint Presentation</vt:lpstr>
      <vt:lpstr>Welcome and FAQs</vt:lpstr>
      <vt:lpstr>Objectives and Disclosures for the Sepsis Sprint</vt:lpstr>
      <vt:lpstr>Key Obstetric Sepsis Resources</vt:lpstr>
      <vt:lpstr>Why Do We Need to Address Obstetric Sepsis?</vt:lpstr>
      <vt:lpstr>Why are we doing poorly with Maternal Sepsis? after all, we know how to treat sepsis…</vt:lpstr>
      <vt:lpstr>April’s Story</vt:lpstr>
      <vt:lpstr>Today’s Session: Outline and Faculty</vt:lpstr>
      <vt:lpstr>Diagnostic Criteria for Sepsis: United States</vt:lpstr>
      <vt:lpstr>Obstetric Infection Terminology </vt:lpstr>
      <vt:lpstr>PowerPoint Presentation</vt:lpstr>
      <vt:lpstr>PowerPoint Presentation</vt:lpstr>
      <vt:lpstr>Screening Tools for Obstetric Sepsis</vt:lpstr>
      <vt:lpstr>Bedside Evaluation</vt:lpstr>
      <vt:lpstr>PowerPoint Presentation</vt:lpstr>
      <vt:lpstr>Components of Bedside Evaluation</vt:lpstr>
      <vt:lpstr>Components of Bedside Evaluation</vt:lpstr>
      <vt:lpstr>Communication and Documentation</vt:lpstr>
      <vt:lpstr>Implementing Sepsis Toolkit at MCWH</vt:lpstr>
      <vt:lpstr>Sepsis Toolkit Update Rollout Plan</vt:lpstr>
      <vt:lpstr>Web-based training for RN staff</vt:lpstr>
      <vt:lpstr>Limitations on MCWH Current Process</vt:lpstr>
      <vt:lpstr>Recognizing Standardized Processes</vt:lpstr>
      <vt:lpstr>MCWH Epic Limitations on Updated Algorithm </vt:lpstr>
      <vt:lpstr>Decision Making Support: Companion Bedside Tool for RNs</vt:lpstr>
      <vt:lpstr>MCWH Epic Documentation: Smart Phrase Note</vt:lpstr>
      <vt:lpstr>Future State Epic Documentation Flowsheet Rows</vt:lpstr>
      <vt:lpstr>RN audit tool</vt:lpstr>
      <vt:lpstr>Thank you!</vt:lpstr>
      <vt:lpstr>EHR Sepsis Screening Tools and RN Driven Pathway</vt:lpstr>
      <vt:lpstr>EHR Screening Tools</vt:lpstr>
      <vt:lpstr>Screening and identification</vt:lpstr>
      <vt:lpstr>PowerPoint Presentation</vt:lpstr>
      <vt:lpstr>Initial Maternal OurPractice Advisory (OPA) to Alert the Team</vt:lpstr>
      <vt:lpstr>RN Driven Initiation</vt:lpstr>
      <vt:lpstr>Once the patient meets criteria for maternal sepsis, place the Maternal Sepsis Order set with an order mode of Per Protocol.          </vt:lpstr>
      <vt:lpstr>PowerPoint Presentation</vt:lpstr>
      <vt:lpstr>Close the Loop</vt:lpstr>
      <vt:lpstr>Documentation Tips</vt:lpstr>
      <vt:lpstr>Tips for Use</vt:lpstr>
      <vt:lpstr>Implementation and Maintenance</vt:lpstr>
      <vt:lpstr>Serious Infection Evaluation "Green Sheet"</vt:lpstr>
      <vt:lpstr>MEWT DOESN’T MISS</vt:lpstr>
      <vt:lpstr>Nurse Driven Care, Nurse Driven QI</vt:lpstr>
      <vt:lpstr>PowerPoint Presentation</vt:lpstr>
      <vt:lpstr>PowerPoint Presentation</vt:lpstr>
      <vt:lpstr>Key Points:  Sepsis is Infection with EOI!</vt:lpstr>
      <vt:lpstr>Action Steps</vt:lpstr>
      <vt:lpstr>Next Session: Treatment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Funding to Identify and Address Barriers and Strategies in the care of Maternal Sepsis (two stages)</dc:title>
  <dc:creator>Elliott Main</dc:creator>
  <cp:lastModifiedBy>Ruhi Nath</cp:lastModifiedBy>
  <cp:revision>105</cp:revision>
  <cp:lastPrinted>2023-05-18T21:35:09Z</cp:lastPrinted>
  <dcterms:created xsi:type="dcterms:W3CDTF">2023-05-09T03:06:28Z</dcterms:created>
  <dcterms:modified xsi:type="dcterms:W3CDTF">2026-01-30T18:35:33Z</dcterms:modified>
</cp:coreProperties>
</file>