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3.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84" r:id="rId2"/>
  </p:sldMasterIdLst>
  <p:notesMasterIdLst>
    <p:notesMasterId r:id="rId75"/>
  </p:notesMasterIdLst>
  <p:sldIdLst>
    <p:sldId id="269" r:id="rId3"/>
    <p:sldId id="2029" r:id="rId4"/>
    <p:sldId id="1947" r:id="rId5"/>
    <p:sldId id="2069" r:id="rId6"/>
    <p:sldId id="295" r:id="rId7"/>
    <p:sldId id="2057" r:id="rId8"/>
    <p:sldId id="261" r:id="rId9"/>
    <p:sldId id="262" r:id="rId10"/>
    <p:sldId id="263" r:id="rId11"/>
    <p:sldId id="264" r:id="rId12"/>
    <p:sldId id="265" r:id="rId13"/>
    <p:sldId id="266" r:id="rId14"/>
    <p:sldId id="273" r:id="rId15"/>
    <p:sldId id="267" r:id="rId16"/>
    <p:sldId id="268" r:id="rId17"/>
    <p:sldId id="2058" r:id="rId18"/>
    <p:sldId id="2032" r:id="rId19"/>
    <p:sldId id="2068" r:id="rId20"/>
    <p:sldId id="2056" r:id="rId21"/>
    <p:sldId id="259" r:id="rId22"/>
    <p:sldId id="2059" r:id="rId23"/>
    <p:sldId id="276" r:id="rId24"/>
    <p:sldId id="279" r:id="rId25"/>
    <p:sldId id="277" r:id="rId26"/>
    <p:sldId id="278" r:id="rId27"/>
    <p:sldId id="2060" r:id="rId28"/>
    <p:sldId id="270" r:id="rId29"/>
    <p:sldId id="271" r:id="rId30"/>
    <p:sldId id="272" r:id="rId31"/>
    <p:sldId id="2061" r:id="rId32"/>
    <p:sldId id="2072" r:id="rId33"/>
    <p:sldId id="2073" r:id="rId34"/>
    <p:sldId id="2074" r:id="rId35"/>
    <p:sldId id="2075" r:id="rId36"/>
    <p:sldId id="1962" r:id="rId37"/>
    <p:sldId id="2076" r:id="rId38"/>
    <p:sldId id="2077" r:id="rId39"/>
    <p:sldId id="2062" r:id="rId40"/>
    <p:sldId id="281" r:id="rId41"/>
    <p:sldId id="282" r:id="rId42"/>
    <p:sldId id="2063" r:id="rId43"/>
    <p:sldId id="1981" r:id="rId44"/>
    <p:sldId id="1979" r:id="rId45"/>
    <p:sldId id="2054" r:id="rId46"/>
    <p:sldId id="2036" r:id="rId47"/>
    <p:sldId id="1976" r:id="rId48"/>
    <p:sldId id="2038" r:id="rId49"/>
    <p:sldId id="2039" r:id="rId50"/>
    <p:sldId id="2043" r:id="rId51"/>
    <p:sldId id="1978" r:id="rId52"/>
    <p:sldId id="1983" r:id="rId53"/>
    <p:sldId id="1984" r:id="rId54"/>
    <p:sldId id="2064" r:id="rId55"/>
    <p:sldId id="285" r:id="rId56"/>
    <p:sldId id="286" r:id="rId57"/>
    <p:sldId id="287" r:id="rId58"/>
    <p:sldId id="288" r:id="rId59"/>
    <p:sldId id="290" r:id="rId60"/>
    <p:sldId id="291" r:id="rId61"/>
    <p:sldId id="292" r:id="rId62"/>
    <p:sldId id="293" r:id="rId63"/>
    <p:sldId id="2070" r:id="rId64"/>
    <p:sldId id="2047" r:id="rId65"/>
    <p:sldId id="2065" r:id="rId66"/>
    <p:sldId id="1969" r:id="rId67"/>
    <p:sldId id="2048" r:id="rId68"/>
    <p:sldId id="2049" r:id="rId69"/>
    <p:sldId id="2050" r:id="rId70"/>
    <p:sldId id="2066" r:id="rId71"/>
    <p:sldId id="2024" r:id="rId72"/>
    <p:sldId id="2067" r:id="rId73"/>
    <p:sldId id="25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779CA7-5A4B-5E47-A299-A1AC4C4F4FC0}">
          <p14:sldIdLst>
            <p14:sldId id="269"/>
            <p14:sldId id="2029"/>
            <p14:sldId id="1947"/>
            <p14:sldId id="2069"/>
            <p14:sldId id="295"/>
            <p14:sldId id="2057"/>
            <p14:sldId id="261"/>
            <p14:sldId id="262"/>
            <p14:sldId id="263"/>
            <p14:sldId id="264"/>
            <p14:sldId id="265"/>
            <p14:sldId id="266"/>
            <p14:sldId id="273"/>
            <p14:sldId id="267"/>
            <p14:sldId id="268"/>
            <p14:sldId id="2058"/>
            <p14:sldId id="2032"/>
            <p14:sldId id="2068"/>
            <p14:sldId id="2056"/>
            <p14:sldId id="259"/>
            <p14:sldId id="2059"/>
            <p14:sldId id="276"/>
            <p14:sldId id="279"/>
            <p14:sldId id="277"/>
            <p14:sldId id="278"/>
            <p14:sldId id="2060"/>
            <p14:sldId id="270"/>
            <p14:sldId id="271"/>
            <p14:sldId id="272"/>
            <p14:sldId id="2061"/>
            <p14:sldId id="2072"/>
            <p14:sldId id="2073"/>
            <p14:sldId id="2074"/>
            <p14:sldId id="2075"/>
            <p14:sldId id="1962"/>
            <p14:sldId id="2076"/>
            <p14:sldId id="2077"/>
            <p14:sldId id="2062"/>
            <p14:sldId id="281"/>
            <p14:sldId id="282"/>
            <p14:sldId id="2063"/>
            <p14:sldId id="1981"/>
            <p14:sldId id="1979"/>
            <p14:sldId id="2054"/>
            <p14:sldId id="2036"/>
            <p14:sldId id="1976"/>
            <p14:sldId id="2038"/>
            <p14:sldId id="2039"/>
            <p14:sldId id="2043"/>
            <p14:sldId id="1978"/>
            <p14:sldId id="1983"/>
            <p14:sldId id="1984"/>
            <p14:sldId id="2064"/>
            <p14:sldId id="285"/>
            <p14:sldId id="286"/>
            <p14:sldId id="287"/>
            <p14:sldId id="288"/>
            <p14:sldId id="290"/>
            <p14:sldId id="291"/>
            <p14:sldId id="292"/>
            <p14:sldId id="293"/>
            <p14:sldId id="2070"/>
            <p14:sldId id="2047"/>
            <p14:sldId id="2065"/>
            <p14:sldId id="1969"/>
            <p14:sldId id="2048"/>
            <p14:sldId id="2049"/>
            <p14:sldId id="2050"/>
            <p14:sldId id="2066"/>
            <p14:sldId id="2024"/>
            <p14:sldId id="2067"/>
            <p14:sldId id="256"/>
          </p14:sldIdLst>
        </p14:section>
        <p14:section name="Default Section" id="{0B7BE994-BB34-924F-8DCC-FE23B473C6F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767A0-0DA9-F574-5394-68EC151B4EA4}" name="Dr Melissa Bauer, D.O." initials="DMBD" userId="S::meb153@duke.edu::3d403ae2-4c79-4684-a8f5-c702b42d6114" providerId="AD"/>
  <p188:author id="{DDC61CE0-53DA-739D-7727-E7A8FF46CA1B}" name="Puckett, Lauren" initials="LP" userId="S::LPuckett@stanfordchildrens.org::32a31b25-36be-4431-ae2d-791a1f799a5d" providerId="AD"/>
  <p188:author id="{6BB3A8E7-4ECC-B7C7-5B90-DCAD083CD6C8}" name="Elliott Main" initials="EM" userId="S::emain@stanford.edu::2cb18189-1061-41ac-b4d3-93d70ae2ff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203C"/>
    <a:srgbClr val="C5299B"/>
    <a:srgbClr val="FEA3BB"/>
    <a:srgbClr val="FFCEE6"/>
    <a:srgbClr val="FE4356"/>
    <a:srgbClr val="FE5875"/>
    <a:srgbClr val="DEDCFF"/>
    <a:srgbClr val="FEB6CE"/>
    <a:srgbClr val="FE85A5"/>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05"/>
    <p:restoredTop sz="75844" autoAdjust="0"/>
  </p:normalViewPr>
  <p:slideViewPr>
    <p:cSldViewPr snapToGrid="0">
      <p:cViewPr varScale="1">
        <p:scale>
          <a:sx n="58" d="100"/>
          <a:sy n="58" d="100"/>
        </p:scale>
        <p:origin x="456" y="56"/>
      </p:cViewPr>
      <p:guideLst/>
    </p:cSldViewPr>
  </p:slideViewPr>
  <p:notesTextViewPr>
    <p:cViewPr>
      <p:scale>
        <a:sx n="80" d="100"/>
        <a:sy n="80" d="100"/>
      </p:scale>
      <p:origin x="0" y="0"/>
    </p:cViewPr>
  </p:notesTextViewPr>
  <p:sorterViewPr>
    <p:cViewPr>
      <p:scale>
        <a:sx n="127" d="100"/>
        <a:sy n="127" d="100"/>
      </p:scale>
      <p:origin x="0" y="-21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9E84A7-2454-4618-8B9B-15EEC649302A}"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82FA6209-D7CF-44E1-AB43-E981B253A346}">
      <dgm:prSet phldrT="[Text]" phldr="0" custT="1"/>
      <dgm:spPr>
        <a:xfrm>
          <a:off x="2037919" y="2348"/>
          <a:ext cx="1003149" cy="1003149"/>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Identify OB Pathogens</a:t>
          </a:r>
        </a:p>
      </dgm:t>
    </dgm:pt>
    <dgm:pt modelId="{BDE6485D-84AC-49D4-A50C-48EAFB609DA1}" type="parTrans" cxnId="{F3E48048-FEC9-44E6-A8F1-5DBAAD60E4F8}">
      <dgm:prSet/>
      <dgm:spPr/>
      <dgm:t>
        <a:bodyPr/>
        <a:lstStyle/>
        <a:p>
          <a:endParaRPr lang="en-US" sz="1400"/>
        </a:p>
      </dgm:t>
    </dgm:pt>
    <dgm:pt modelId="{4D3CEF67-E6D0-4A54-8720-4E264185AF3A}" type="sibTrans" cxnId="{F3E48048-FEC9-44E6-A8F1-5DBAAD60E4F8}">
      <dgm:prSet custT="1"/>
      <dgm:spPr>
        <a:xfrm rot="1542857">
          <a:off x="3077847" y="658053"/>
          <a:ext cx="266433" cy="338563"/>
        </a:xfrm>
        <a:prstGeom prst="rightArrow">
          <a:avLst>
            <a:gd name="adj1" fmla="val 60000"/>
            <a:gd name="adj2" fmla="val 50000"/>
          </a:avLst>
        </a:prstGeom>
        <a:solidFill>
          <a:srgbClr val="A5A5A5">
            <a:hueOff val="0"/>
            <a:satOff val="0"/>
            <a:lumOff val="0"/>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525D8EDC-D4D7-4B7D-AE0E-6028C9A7053C}">
      <dgm:prSet phldrT="[Text]" phldr="0" custT="1"/>
      <dgm:spPr>
        <a:xfrm>
          <a:off x="3394646" y="655714"/>
          <a:ext cx="1003149" cy="1003149"/>
        </a:xfrm>
        <a:prstGeom prst="ellipse">
          <a:avLst/>
        </a:prstGeom>
        <a:solidFill>
          <a:srgbClr val="A5A5A5">
            <a:hueOff val="451767"/>
            <a:satOff val="16667"/>
            <a:lumOff val="-245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Drug: Bug Pairs</a:t>
          </a:r>
        </a:p>
      </dgm:t>
    </dgm:pt>
    <dgm:pt modelId="{52CED5E0-BC35-47D8-858F-106874DD596D}" type="parTrans" cxnId="{3193A50A-D1AB-4EBC-BA3C-6BCABB3BA09C}">
      <dgm:prSet/>
      <dgm:spPr/>
      <dgm:t>
        <a:bodyPr/>
        <a:lstStyle/>
        <a:p>
          <a:endParaRPr lang="en-US" sz="1400"/>
        </a:p>
      </dgm:t>
    </dgm:pt>
    <dgm:pt modelId="{FB89A58B-2886-407D-9CF9-B6A45ED67A72}" type="sibTrans" cxnId="{3193A50A-D1AB-4EBC-BA3C-6BCABB3BA09C}">
      <dgm:prSet custT="1"/>
      <dgm:spPr>
        <a:xfrm rot="4628571">
          <a:off x="3928869" y="1714705"/>
          <a:ext cx="266433" cy="338563"/>
        </a:xfrm>
        <a:prstGeom prst="rightArrow">
          <a:avLst>
            <a:gd name="adj1" fmla="val 60000"/>
            <a:gd name="adj2" fmla="val 50000"/>
          </a:avLst>
        </a:prstGeom>
        <a:solidFill>
          <a:srgbClr val="A5A5A5">
            <a:hueOff val="451767"/>
            <a:satOff val="16667"/>
            <a:lumOff val="-2451"/>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7796CD31-86B4-4E25-A4E4-9B8DC9E0F0B3}">
      <dgm:prSet phldrT="[Text]" phldr="0" custT="1"/>
      <dgm:spPr>
        <a:xfrm>
          <a:off x="3729730" y="2123813"/>
          <a:ext cx="1003149" cy="1003149"/>
        </a:xfrm>
        <a:prstGeom prst="ellipse">
          <a:avLst/>
        </a:prstGeo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Multi-Year &amp;/or Multi-facility</a:t>
          </a:r>
        </a:p>
      </dgm:t>
    </dgm:pt>
    <dgm:pt modelId="{44B4905B-89F2-4B52-B97A-C2B9FBDA95F5}" type="parTrans" cxnId="{DC72DAF1-D422-43E6-BBDA-920AE3F838D8}">
      <dgm:prSet/>
      <dgm:spPr/>
      <dgm:t>
        <a:bodyPr/>
        <a:lstStyle/>
        <a:p>
          <a:endParaRPr lang="en-US" sz="1400"/>
        </a:p>
      </dgm:t>
    </dgm:pt>
    <dgm:pt modelId="{6D759A8A-58D6-417C-87EB-EC2CF1FCB0AE}" type="sibTrans" cxnId="{DC72DAF1-D422-43E6-BBDA-920AE3F838D8}">
      <dgm:prSet custT="1"/>
      <dgm:spPr>
        <a:xfrm rot="7714286">
          <a:off x="3633348" y="3038873"/>
          <a:ext cx="266433" cy="338563"/>
        </a:xfrm>
        <a:prstGeom prst="rightArrow">
          <a:avLst>
            <a:gd name="adj1" fmla="val 60000"/>
            <a:gd name="adj2" fmla="val 50000"/>
          </a:avLst>
        </a:prstGeom>
        <a:solidFill>
          <a:srgbClr val="A5A5A5">
            <a:hueOff val="903533"/>
            <a:satOff val="33333"/>
            <a:lumOff val="-4902"/>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FD26CD5F-A9E8-4348-8E04-6EC12573E24D}">
      <dgm:prSet phldrT="[Text]" phldr="0" custT="1"/>
      <dgm:spPr>
        <a:xfrm>
          <a:off x="2790846" y="3301137"/>
          <a:ext cx="1003149" cy="1003149"/>
        </a:xfrm>
        <a:prstGeom prst="ellipse">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Compare to General Acute Care </a:t>
          </a:r>
        </a:p>
      </dgm:t>
    </dgm:pt>
    <dgm:pt modelId="{58506F5D-0EC0-484C-B008-6F5C7F13B2D2}" type="parTrans" cxnId="{93C8DB31-E46C-4414-9A02-98496B390B85}">
      <dgm:prSet/>
      <dgm:spPr/>
      <dgm:t>
        <a:bodyPr/>
        <a:lstStyle/>
        <a:p>
          <a:endParaRPr lang="en-US" sz="1400"/>
        </a:p>
      </dgm:t>
    </dgm:pt>
    <dgm:pt modelId="{9380B2E4-C03D-4F83-BEC7-8F57CB1BA6EC}" type="sibTrans" cxnId="{93C8DB31-E46C-4414-9A02-98496B390B85}">
      <dgm:prSet custT="1"/>
      <dgm:spPr>
        <a:xfrm rot="10800000">
          <a:off x="2413818" y="3633430"/>
          <a:ext cx="266433" cy="338563"/>
        </a:xfrm>
        <a:prstGeom prst="rightArrow">
          <a:avLst>
            <a:gd name="adj1" fmla="val 60000"/>
            <a:gd name="adj2" fmla="val 50000"/>
          </a:avLst>
        </a:prstGeom>
        <a:solidFill>
          <a:srgbClr val="A5A5A5">
            <a:hueOff val="1355300"/>
            <a:satOff val="50000"/>
            <a:lumOff val="-7353"/>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0D0506AA-3408-456F-BD50-ED9A94CCFB41}">
      <dgm:prSet phldrT="[Text]" phldr="0" custT="1"/>
      <dgm:spPr>
        <a:xfrm>
          <a:off x="346108" y="2123813"/>
          <a:ext cx="1003149" cy="1003149"/>
        </a:xfrm>
        <a:prstGeom prst="ellipse">
          <a:avLst/>
        </a:prstGeom>
        <a:solidFill>
          <a:srgbClr val="A5A5A5">
            <a:hueOff val="2258833"/>
            <a:satOff val="83333"/>
            <a:lumOff val="-1225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Report to Leadership</a:t>
          </a:r>
        </a:p>
      </dgm:t>
    </dgm:pt>
    <dgm:pt modelId="{E376FC6B-796A-4E1E-9BAD-E5AB69C63344}" type="parTrans" cxnId="{CAF08306-95BE-4045-BFF0-DBC11DB67E88}">
      <dgm:prSet/>
      <dgm:spPr/>
      <dgm:t>
        <a:bodyPr/>
        <a:lstStyle/>
        <a:p>
          <a:endParaRPr lang="en-US" sz="1400"/>
        </a:p>
      </dgm:t>
    </dgm:pt>
    <dgm:pt modelId="{9D84D171-9283-4ABD-9896-A191AA46A41C}" type="sibTrans" cxnId="{CAF08306-95BE-4045-BFF0-DBC11DB67E88}">
      <dgm:prSet custT="1"/>
      <dgm:spPr>
        <a:xfrm rot="16971429">
          <a:off x="880330" y="1729408"/>
          <a:ext cx="266433" cy="338563"/>
        </a:xfrm>
        <a:prstGeom prst="rightArrow">
          <a:avLst>
            <a:gd name="adj1" fmla="val 60000"/>
            <a:gd name="adj2" fmla="val 50000"/>
          </a:avLst>
        </a:prstGeom>
        <a:solidFill>
          <a:srgbClr val="A5A5A5">
            <a:hueOff val="2258833"/>
            <a:satOff val="83333"/>
            <a:lumOff val="-12255"/>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378C2C00-B80E-43A9-B2E1-BDCB7050B857}">
      <dgm:prSet custT="1"/>
      <dgm:spPr>
        <a:xfrm>
          <a:off x="1284992" y="3301137"/>
          <a:ext cx="1003149" cy="1003149"/>
        </a:xfrm>
        <a:prstGeom prst="ellipse">
          <a:avLst/>
        </a:prstGeom>
        <a:solidFill>
          <a:srgbClr val="A5A5A5">
            <a:hueOff val="1807066"/>
            <a:satOff val="66667"/>
            <a:lumOff val="-980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Trend over Time</a:t>
          </a:r>
        </a:p>
      </dgm:t>
    </dgm:pt>
    <dgm:pt modelId="{4B5815FE-3F45-4929-B767-FEB53333F4D3}" type="parTrans" cxnId="{BE92EABB-BF8F-4735-ADC7-3F479EB9C040}">
      <dgm:prSet/>
      <dgm:spPr/>
      <dgm:t>
        <a:bodyPr/>
        <a:lstStyle/>
        <a:p>
          <a:endParaRPr lang="en-US" sz="1400"/>
        </a:p>
      </dgm:t>
    </dgm:pt>
    <dgm:pt modelId="{19FA7931-0806-4DFC-B247-169541548930}" type="sibTrans" cxnId="{BE92EABB-BF8F-4735-ADC7-3F479EB9C040}">
      <dgm:prSet custT="1"/>
      <dgm:spPr>
        <a:xfrm rot="13885714">
          <a:off x="1188610" y="3050664"/>
          <a:ext cx="266433" cy="338563"/>
        </a:xfrm>
        <a:prstGeom prst="rightArrow">
          <a:avLst>
            <a:gd name="adj1" fmla="val 60000"/>
            <a:gd name="adj2" fmla="val 50000"/>
          </a:avLst>
        </a:prstGeom>
        <a:solidFill>
          <a:srgbClr val="A5A5A5">
            <a:hueOff val="1807066"/>
            <a:satOff val="66667"/>
            <a:lumOff val="-9804"/>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E27B8995-1D61-4E14-BD3A-0B5424F252AD}">
      <dgm:prSet custT="1"/>
      <dgm:spPr>
        <a:xfrm>
          <a:off x="681192" y="655714"/>
          <a:ext cx="1003149" cy="1003149"/>
        </a:xfrm>
        <a:prstGeom prst="ellips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 lastClr="FFFFFF"/>
              </a:solidFill>
              <a:latin typeface="Calibri" panose="020F0502020204030204"/>
              <a:ea typeface="+mn-ea"/>
              <a:cs typeface="+mn-cs"/>
            </a:rPr>
            <a:t>Drive Empiric Antibiotic Choices</a:t>
          </a:r>
        </a:p>
      </dgm:t>
    </dgm:pt>
    <dgm:pt modelId="{7ACFCD71-384E-4EE9-A38C-5F7461B3DFEA}" type="parTrans" cxnId="{8A01D19A-9894-4E0A-B66A-F1827ABE8CCB}">
      <dgm:prSet/>
      <dgm:spPr/>
      <dgm:t>
        <a:bodyPr/>
        <a:lstStyle/>
        <a:p>
          <a:endParaRPr lang="en-US" sz="1400"/>
        </a:p>
      </dgm:t>
    </dgm:pt>
    <dgm:pt modelId="{C0342090-FEEA-43F1-847C-8CA13F65BAF5}" type="sibTrans" cxnId="{8A01D19A-9894-4E0A-B66A-F1827ABE8CCB}">
      <dgm:prSet custT="1"/>
      <dgm:spPr>
        <a:xfrm rot="20057143">
          <a:off x="1721120" y="664596"/>
          <a:ext cx="266433" cy="338563"/>
        </a:xfrm>
        <a:prstGeom prst="rightArrow">
          <a:avLst>
            <a:gd name="adj1" fmla="val 60000"/>
            <a:gd name="adj2" fmla="val 50000"/>
          </a:avLst>
        </a:prstGeom>
        <a:solidFill>
          <a:srgbClr val="A5A5A5">
            <a:hueOff val="2710599"/>
            <a:satOff val="100000"/>
            <a:lumOff val="-14706"/>
            <a:alphaOff val="0"/>
          </a:srgbClr>
        </a:solidFill>
        <a:ln>
          <a:noFill/>
        </a:ln>
        <a:effectLst/>
      </dgm:spPr>
      <dgm:t>
        <a:bodyPr/>
        <a:lstStyle/>
        <a:p>
          <a:pPr>
            <a:buNone/>
          </a:pPr>
          <a:endParaRPr lang="en-US" sz="1400">
            <a:solidFill>
              <a:sysClr val="window" lastClr="FFFFFF"/>
            </a:solidFill>
            <a:latin typeface="Calibri" panose="020F0502020204030204"/>
            <a:ea typeface="+mn-ea"/>
            <a:cs typeface="+mn-cs"/>
          </a:endParaRPr>
        </a:p>
      </dgm:t>
    </dgm:pt>
    <dgm:pt modelId="{A04584FC-2718-4C5E-8EDB-068459772E54}" type="pres">
      <dgm:prSet presAssocID="{DE9E84A7-2454-4618-8B9B-15EEC649302A}" presName="cycle" presStyleCnt="0">
        <dgm:presLayoutVars>
          <dgm:dir/>
          <dgm:resizeHandles val="exact"/>
        </dgm:presLayoutVars>
      </dgm:prSet>
      <dgm:spPr/>
    </dgm:pt>
    <dgm:pt modelId="{07E0818E-FCBC-4F8F-95A8-22A44AEB5FEC}" type="pres">
      <dgm:prSet presAssocID="{82FA6209-D7CF-44E1-AB43-E981B253A346}" presName="node" presStyleLbl="node1" presStyleIdx="0" presStyleCnt="7">
        <dgm:presLayoutVars>
          <dgm:bulletEnabled val="1"/>
        </dgm:presLayoutVars>
      </dgm:prSet>
      <dgm:spPr/>
    </dgm:pt>
    <dgm:pt modelId="{E78D2F90-F697-418D-A415-2077F5603F1E}" type="pres">
      <dgm:prSet presAssocID="{4D3CEF67-E6D0-4A54-8720-4E264185AF3A}" presName="sibTrans" presStyleLbl="sibTrans2D1" presStyleIdx="0" presStyleCnt="7"/>
      <dgm:spPr/>
    </dgm:pt>
    <dgm:pt modelId="{D5E1AE0F-87CD-404F-A3A8-D646493FE879}" type="pres">
      <dgm:prSet presAssocID="{4D3CEF67-E6D0-4A54-8720-4E264185AF3A}" presName="connectorText" presStyleLbl="sibTrans2D1" presStyleIdx="0" presStyleCnt="7"/>
      <dgm:spPr/>
    </dgm:pt>
    <dgm:pt modelId="{369D7F01-FB9E-4A04-B278-FAD1A5F04D43}" type="pres">
      <dgm:prSet presAssocID="{525D8EDC-D4D7-4B7D-AE0E-6028C9A7053C}" presName="node" presStyleLbl="node1" presStyleIdx="1" presStyleCnt="7">
        <dgm:presLayoutVars>
          <dgm:bulletEnabled val="1"/>
        </dgm:presLayoutVars>
      </dgm:prSet>
      <dgm:spPr/>
    </dgm:pt>
    <dgm:pt modelId="{BF5B34E5-178B-4E26-8568-01AD5D7FD7F9}" type="pres">
      <dgm:prSet presAssocID="{FB89A58B-2886-407D-9CF9-B6A45ED67A72}" presName="sibTrans" presStyleLbl="sibTrans2D1" presStyleIdx="1" presStyleCnt="7"/>
      <dgm:spPr/>
    </dgm:pt>
    <dgm:pt modelId="{1701451C-6985-4009-AB1D-2C6E0B42B413}" type="pres">
      <dgm:prSet presAssocID="{FB89A58B-2886-407D-9CF9-B6A45ED67A72}" presName="connectorText" presStyleLbl="sibTrans2D1" presStyleIdx="1" presStyleCnt="7"/>
      <dgm:spPr/>
    </dgm:pt>
    <dgm:pt modelId="{3693B2E4-2881-4CFD-A2A0-047BD39D57C8}" type="pres">
      <dgm:prSet presAssocID="{7796CD31-86B4-4E25-A4E4-9B8DC9E0F0B3}" presName="node" presStyleLbl="node1" presStyleIdx="2" presStyleCnt="7">
        <dgm:presLayoutVars>
          <dgm:bulletEnabled val="1"/>
        </dgm:presLayoutVars>
      </dgm:prSet>
      <dgm:spPr/>
    </dgm:pt>
    <dgm:pt modelId="{44B6CC0B-A9C0-45F6-B352-9E61CB511809}" type="pres">
      <dgm:prSet presAssocID="{6D759A8A-58D6-417C-87EB-EC2CF1FCB0AE}" presName="sibTrans" presStyleLbl="sibTrans2D1" presStyleIdx="2" presStyleCnt="7"/>
      <dgm:spPr/>
    </dgm:pt>
    <dgm:pt modelId="{EC9BCC3A-724E-4BE1-9139-4CCF472CAAB2}" type="pres">
      <dgm:prSet presAssocID="{6D759A8A-58D6-417C-87EB-EC2CF1FCB0AE}" presName="connectorText" presStyleLbl="sibTrans2D1" presStyleIdx="2" presStyleCnt="7"/>
      <dgm:spPr/>
    </dgm:pt>
    <dgm:pt modelId="{B95E0908-0EBA-492A-854C-A8763CAA73E4}" type="pres">
      <dgm:prSet presAssocID="{FD26CD5F-A9E8-4348-8E04-6EC12573E24D}" presName="node" presStyleLbl="node1" presStyleIdx="3" presStyleCnt="7">
        <dgm:presLayoutVars>
          <dgm:bulletEnabled val="1"/>
        </dgm:presLayoutVars>
      </dgm:prSet>
      <dgm:spPr/>
    </dgm:pt>
    <dgm:pt modelId="{77FEB4BB-C727-4E0B-B4DA-87AB848EF8A1}" type="pres">
      <dgm:prSet presAssocID="{9380B2E4-C03D-4F83-BEC7-8F57CB1BA6EC}" presName="sibTrans" presStyleLbl="sibTrans2D1" presStyleIdx="3" presStyleCnt="7"/>
      <dgm:spPr/>
    </dgm:pt>
    <dgm:pt modelId="{14AB2A7E-F419-417E-AAAE-C51D9781DEAF}" type="pres">
      <dgm:prSet presAssocID="{9380B2E4-C03D-4F83-BEC7-8F57CB1BA6EC}" presName="connectorText" presStyleLbl="sibTrans2D1" presStyleIdx="3" presStyleCnt="7"/>
      <dgm:spPr/>
    </dgm:pt>
    <dgm:pt modelId="{27162E56-9C0B-4140-964B-464FA8011DD1}" type="pres">
      <dgm:prSet presAssocID="{378C2C00-B80E-43A9-B2E1-BDCB7050B857}" presName="node" presStyleLbl="node1" presStyleIdx="4" presStyleCnt="7">
        <dgm:presLayoutVars>
          <dgm:bulletEnabled val="1"/>
        </dgm:presLayoutVars>
      </dgm:prSet>
      <dgm:spPr/>
    </dgm:pt>
    <dgm:pt modelId="{B2B18B95-E4A8-4A52-BBD5-28FF335D766E}" type="pres">
      <dgm:prSet presAssocID="{19FA7931-0806-4DFC-B247-169541548930}" presName="sibTrans" presStyleLbl="sibTrans2D1" presStyleIdx="4" presStyleCnt="7"/>
      <dgm:spPr/>
    </dgm:pt>
    <dgm:pt modelId="{C67D70EE-4354-44A0-AA75-7E13FF326CEB}" type="pres">
      <dgm:prSet presAssocID="{19FA7931-0806-4DFC-B247-169541548930}" presName="connectorText" presStyleLbl="sibTrans2D1" presStyleIdx="4" presStyleCnt="7"/>
      <dgm:spPr/>
    </dgm:pt>
    <dgm:pt modelId="{D1ECE935-5967-4F30-830B-16E2E1E35E0B}" type="pres">
      <dgm:prSet presAssocID="{0D0506AA-3408-456F-BD50-ED9A94CCFB41}" presName="node" presStyleLbl="node1" presStyleIdx="5" presStyleCnt="7">
        <dgm:presLayoutVars>
          <dgm:bulletEnabled val="1"/>
        </dgm:presLayoutVars>
      </dgm:prSet>
      <dgm:spPr/>
    </dgm:pt>
    <dgm:pt modelId="{976245C2-3D29-4A13-B8D2-6A0664DE3E22}" type="pres">
      <dgm:prSet presAssocID="{9D84D171-9283-4ABD-9896-A191AA46A41C}" presName="sibTrans" presStyleLbl="sibTrans2D1" presStyleIdx="5" presStyleCnt="7"/>
      <dgm:spPr/>
    </dgm:pt>
    <dgm:pt modelId="{DADD25B3-6CFD-42F5-9529-B53328A9B2AC}" type="pres">
      <dgm:prSet presAssocID="{9D84D171-9283-4ABD-9896-A191AA46A41C}" presName="connectorText" presStyleLbl="sibTrans2D1" presStyleIdx="5" presStyleCnt="7"/>
      <dgm:spPr/>
    </dgm:pt>
    <dgm:pt modelId="{71F1144A-5B63-4DC0-B03C-01BCCC355698}" type="pres">
      <dgm:prSet presAssocID="{E27B8995-1D61-4E14-BD3A-0B5424F252AD}" presName="node" presStyleLbl="node1" presStyleIdx="6" presStyleCnt="7">
        <dgm:presLayoutVars>
          <dgm:bulletEnabled val="1"/>
        </dgm:presLayoutVars>
      </dgm:prSet>
      <dgm:spPr/>
    </dgm:pt>
    <dgm:pt modelId="{B86DB790-772B-4BE2-8195-8C5F66983784}" type="pres">
      <dgm:prSet presAssocID="{C0342090-FEEA-43F1-847C-8CA13F65BAF5}" presName="sibTrans" presStyleLbl="sibTrans2D1" presStyleIdx="6" presStyleCnt="7"/>
      <dgm:spPr/>
    </dgm:pt>
    <dgm:pt modelId="{ADEFDAC1-35BF-4327-826B-217F5E4B831E}" type="pres">
      <dgm:prSet presAssocID="{C0342090-FEEA-43F1-847C-8CA13F65BAF5}" presName="connectorText" presStyleLbl="sibTrans2D1" presStyleIdx="6" presStyleCnt="7"/>
      <dgm:spPr/>
    </dgm:pt>
  </dgm:ptLst>
  <dgm:cxnLst>
    <dgm:cxn modelId="{8674C102-12B7-4F00-AADE-82A98BBB225A}" type="presOf" srcId="{7796CD31-86B4-4E25-A4E4-9B8DC9E0F0B3}" destId="{3693B2E4-2881-4CFD-A2A0-047BD39D57C8}" srcOrd="0" destOrd="0" presId="urn:microsoft.com/office/officeart/2005/8/layout/cycle2"/>
    <dgm:cxn modelId="{27F8B205-ED21-468F-9B50-F994C4EC9206}" type="presOf" srcId="{FB89A58B-2886-407D-9CF9-B6A45ED67A72}" destId="{1701451C-6985-4009-AB1D-2C6E0B42B413}" srcOrd="1" destOrd="0" presId="urn:microsoft.com/office/officeart/2005/8/layout/cycle2"/>
    <dgm:cxn modelId="{CAF08306-95BE-4045-BFF0-DBC11DB67E88}" srcId="{DE9E84A7-2454-4618-8B9B-15EEC649302A}" destId="{0D0506AA-3408-456F-BD50-ED9A94CCFB41}" srcOrd="5" destOrd="0" parTransId="{E376FC6B-796A-4E1E-9BAD-E5AB69C63344}" sibTransId="{9D84D171-9283-4ABD-9896-A191AA46A41C}"/>
    <dgm:cxn modelId="{3193A50A-D1AB-4EBC-BA3C-6BCABB3BA09C}" srcId="{DE9E84A7-2454-4618-8B9B-15EEC649302A}" destId="{525D8EDC-D4D7-4B7D-AE0E-6028C9A7053C}" srcOrd="1" destOrd="0" parTransId="{52CED5E0-BC35-47D8-858F-106874DD596D}" sibTransId="{FB89A58B-2886-407D-9CF9-B6A45ED67A72}"/>
    <dgm:cxn modelId="{4005DC0A-8BE5-4483-8820-DC2B44265AD0}" type="presOf" srcId="{DE9E84A7-2454-4618-8B9B-15EEC649302A}" destId="{A04584FC-2718-4C5E-8EDB-068459772E54}" srcOrd="0" destOrd="0" presId="urn:microsoft.com/office/officeart/2005/8/layout/cycle2"/>
    <dgm:cxn modelId="{025A250E-6773-485F-B5D1-498579D1E2E1}" type="presOf" srcId="{19FA7931-0806-4DFC-B247-169541548930}" destId="{C67D70EE-4354-44A0-AA75-7E13FF326CEB}" srcOrd="1" destOrd="0" presId="urn:microsoft.com/office/officeart/2005/8/layout/cycle2"/>
    <dgm:cxn modelId="{54AA8E1B-9525-433F-991D-FF035F5E316E}" type="presOf" srcId="{82FA6209-D7CF-44E1-AB43-E981B253A346}" destId="{07E0818E-FCBC-4F8F-95A8-22A44AEB5FEC}" srcOrd="0" destOrd="0" presId="urn:microsoft.com/office/officeart/2005/8/layout/cycle2"/>
    <dgm:cxn modelId="{93C8DB31-E46C-4414-9A02-98496B390B85}" srcId="{DE9E84A7-2454-4618-8B9B-15EEC649302A}" destId="{FD26CD5F-A9E8-4348-8E04-6EC12573E24D}" srcOrd="3" destOrd="0" parTransId="{58506F5D-0EC0-484C-B008-6F5C7F13B2D2}" sibTransId="{9380B2E4-C03D-4F83-BEC7-8F57CB1BA6EC}"/>
    <dgm:cxn modelId="{1DA91C3D-0173-4754-89D6-578B952CB344}" type="presOf" srcId="{C0342090-FEEA-43F1-847C-8CA13F65BAF5}" destId="{ADEFDAC1-35BF-4327-826B-217F5E4B831E}" srcOrd="1" destOrd="0" presId="urn:microsoft.com/office/officeart/2005/8/layout/cycle2"/>
    <dgm:cxn modelId="{5E95A03D-6959-4509-94F2-3199B4DF9BD9}" type="presOf" srcId="{525D8EDC-D4D7-4B7D-AE0E-6028C9A7053C}" destId="{369D7F01-FB9E-4A04-B278-FAD1A5F04D43}" srcOrd="0" destOrd="0" presId="urn:microsoft.com/office/officeart/2005/8/layout/cycle2"/>
    <dgm:cxn modelId="{D9286742-7D1B-4825-B391-D921D3533A93}" type="presOf" srcId="{4D3CEF67-E6D0-4A54-8720-4E264185AF3A}" destId="{D5E1AE0F-87CD-404F-A3A8-D646493FE879}" srcOrd="1" destOrd="0" presId="urn:microsoft.com/office/officeart/2005/8/layout/cycle2"/>
    <dgm:cxn modelId="{F3E48048-FEC9-44E6-A8F1-5DBAAD60E4F8}" srcId="{DE9E84A7-2454-4618-8B9B-15EEC649302A}" destId="{82FA6209-D7CF-44E1-AB43-E981B253A346}" srcOrd="0" destOrd="0" parTransId="{BDE6485D-84AC-49D4-A50C-48EAFB609DA1}" sibTransId="{4D3CEF67-E6D0-4A54-8720-4E264185AF3A}"/>
    <dgm:cxn modelId="{DD9AFF6B-78F3-4601-A8CA-A22CC1483CA1}" type="presOf" srcId="{9380B2E4-C03D-4F83-BEC7-8F57CB1BA6EC}" destId="{14AB2A7E-F419-417E-AAAE-C51D9781DEAF}" srcOrd="1" destOrd="0" presId="urn:microsoft.com/office/officeart/2005/8/layout/cycle2"/>
    <dgm:cxn modelId="{4B8B204D-DE9C-4A7A-AE2F-4EB4995E1E33}" type="presOf" srcId="{9D84D171-9283-4ABD-9896-A191AA46A41C}" destId="{DADD25B3-6CFD-42F5-9529-B53328A9B2AC}" srcOrd="1" destOrd="0" presId="urn:microsoft.com/office/officeart/2005/8/layout/cycle2"/>
    <dgm:cxn modelId="{2760756E-26D4-4CF8-8AAF-CE2B8B3F4811}" type="presOf" srcId="{19FA7931-0806-4DFC-B247-169541548930}" destId="{B2B18B95-E4A8-4A52-BBD5-28FF335D766E}" srcOrd="0" destOrd="0" presId="urn:microsoft.com/office/officeart/2005/8/layout/cycle2"/>
    <dgm:cxn modelId="{D85E5D73-F118-40B0-B9B7-34F195C58F78}" type="presOf" srcId="{9D84D171-9283-4ABD-9896-A191AA46A41C}" destId="{976245C2-3D29-4A13-B8D2-6A0664DE3E22}" srcOrd="0" destOrd="0" presId="urn:microsoft.com/office/officeart/2005/8/layout/cycle2"/>
    <dgm:cxn modelId="{CC0C5B79-255B-44E3-BFC2-8B8A10290A7B}" type="presOf" srcId="{E27B8995-1D61-4E14-BD3A-0B5424F252AD}" destId="{71F1144A-5B63-4DC0-B03C-01BCCC355698}" srcOrd="0" destOrd="0" presId="urn:microsoft.com/office/officeart/2005/8/layout/cycle2"/>
    <dgm:cxn modelId="{8A01D19A-9894-4E0A-B66A-F1827ABE8CCB}" srcId="{DE9E84A7-2454-4618-8B9B-15EEC649302A}" destId="{E27B8995-1D61-4E14-BD3A-0B5424F252AD}" srcOrd="6" destOrd="0" parTransId="{7ACFCD71-384E-4EE9-A38C-5F7461B3DFEA}" sibTransId="{C0342090-FEEA-43F1-847C-8CA13F65BAF5}"/>
    <dgm:cxn modelId="{2A2648A0-7A1F-4614-B1B1-E9B1AEF42206}" type="presOf" srcId="{4D3CEF67-E6D0-4A54-8720-4E264185AF3A}" destId="{E78D2F90-F697-418D-A415-2077F5603F1E}" srcOrd="0" destOrd="0" presId="urn:microsoft.com/office/officeart/2005/8/layout/cycle2"/>
    <dgm:cxn modelId="{C58ADBA6-019B-4D19-B332-A6A7FF4D6D40}" type="presOf" srcId="{6D759A8A-58D6-417C-87EB-EC2CF1FCB0AE}" destId="{EC9BCC3A-724E-4BE1-9139-4CCF472CAAB2}" srcOrd="1" destOrd="0" presId="urn:microsoft.com/office/officeart/2005/8/layout/cycle2"/>
    <dgm:cxn modelId="{BE92EABB-BF8F-4735-ADC7-3F479EB9C040}" srcId="{DE9E84A7-2454-4618-8B9B-15EEC649302A}" destId="{378C2C00-B80E-43A9-B2E1-BDCB7050B857}" srcOrd="4" destOrd="0" parTransId="{4B5815FE-3F45-4929-B767-FEB53333F4D3}" sibTransId="{19FA7931-0806-4DFC-B247-169541548930}"/>
    <dgm:cxn modelId="{0886A8D6-134D-477B-87E8-8BA53C346263}" type="presOf" srcId="{0D0506AA-3408-456F-BD50-ED9A94CCFB41}" destId="{D1ECE935-5967-4F30-830B-16E2E1E35E0B}" srcOrd="0" destOrd="0" presId="urn:microsoft.com/office/officeart/2005/8/layout/cycle2"/>
    <dgm:cxn modelId="{6DA18BDB-0235-45EB-B635-EC081410B989}" type="presOf" srcId="{FD26CD5F-A9E8-4348-8E04-6EC12573E24D}" destId="{B95E0908-0EBA-492A-854C-A8763CAA73E4}" srcOrd="0" destOrd="0" presId="urn:microsoft.com/office/officeart/2005/8/layout/cycle2"/>
    <dgm:cxn modelId="{D1FBC2DB-02A0-4167-89CA-510E0E9052E9}" type="presOf" srcId="{6D759A8A-58D6-417C-87EB-EC2CF1FCB0AE}" destId="{44B6CC0B-A9C0-45F6-B352-9E61CB511809}" srcOrd="0" destOrd="0" presId="urn:microsoft.com/office/officeart/2005/8/layout/cycle2"/>
    <dgm:cxn modelId="{DB6A22E6-A125-4227-9E24-C9A3F5C8B07C}" type="presOf" srcId="{FB89A58B-2886-407D-9CF9-B6A45ED67A72}" destId="{BF5B34E5-178B-4E26-8568-01AD5D7FD7F9}" srcOrd="0" destOrd="0" presId="urn:microsoft.com/office/officeart/2005/8/layout/cycle2"/>
    <dgm:cxn modelId="{FBADE5ED-6927-42CE-9F93-FE654DC2E092}" type="presOf" srcId="{C0342090-FEEA-43F1-847C-8CA13F65BAF5}" destId="{B86DB790-772B-4BE2-8195-8C5F66983784}" srcOrd="0" destOrd="0" presId="urn:microsoft.com/office/officeart/2005/8/layout/cycle2"/>
    <dgm:cxn modelId="{DC72DAF1-D422-43E6-BBDA-920AE3F838D8}" srcId="{DE9E84A7-2454-4618-8B9B-15EEC649302A}" destId="{7796CD31-86B4-4E25-A4E4-9B8DC9E0F0B3}" srcOrd="2" destOrd="0" parTransId="{44B4905B-89F2-4B52-B97A-C2B9FBDA95F5}" sibTransId="{6D759A8A-58D6-417C-87EB-EC2CF1FCB0AE}"/>
    <dgm:cxn modelId="{17C93DF3-A9B7-430F-B71B-F457B22F098F}" type="presOf" srcId="{378C2C00-B80E-43A9-B2E1-BDCB7050B857}" destId="{27162E56-9C0B-4140-964B-464FA8011DD1}" srcOrd="0" destOrd="0" presId="urn:microsoft.com/office/officeart/2005/8/layout/cycle2"/>
    <dgm:cxn modelId="{A19131FC-4C84-4613-8C35-E433CC77090F}" type="presOf" srcId="{9380B2E4-C03D-4F83-BEC7-8F57CB1BA6EC}" destId="{77FEB4BB-C727-4E0B-B4DA-87AB848EF8A1}" srcOrd="0" destOrd="0" presId="urn:microsoft.com/office/officeart/2005/8/layout/cycle2"/>
    <dgm:cxn modelId="{6A1C50BB-9F3E-43B2-B9F8-F49716880820}" type="presParOf" srcId="{A04584FC-2718-4C5E-8EDB-068459772E54}" destId="{07E0818E-FCBC-4F8F-95A8-22A44AEB5FEC}" srcOrd="0" destOrd="0" presId="urn:microsoft.com/office/officeart/2005/8/layout/cycle2"/>
    <dgm:cxn modelId="{4D37196C-D026-4937-8EC9-92473B45A04A}" type="presParOf" srcId="{A04584FC-2718-4C5E-8EDB-068459772E54}" destId="{E78D2F90-F697-418D-A415-2077F5603F1E}" srcOrd="1" destOrd="0" presId="urn:microsoft.com/office/officeart/2005/8/layout/cycle2"/>
    <dgm:cxn modelId="{546CEDCF-37F1-4F2E-A921-C77E76780A2D}" type="presParOf" srcId="{E78D2F90-F697-418D-A415-2077F5603F1E}" destId="{D5E1AE0F-87CD-404F-A3A8-D646493FE879}" srcOrd="0" destOrd="0" presId="urn:microsoft.com/office/officeart/2005/8/layout/cycle2"/>
    <dgm:cxn modelId="{B4BAA5BE-1A77-460A-AFE0-331F35EA1886}" type="presParOf" srcId="{A04584FC-2718-4C5E-8EDB-068459772E54}" destId="{369D7F01-FB9E-4A04-B278-FAD1A5F04D43}" srcOrd="2" destOrd="0" presId="urn:microsoft.com/office/officeart/2005/8/layout/cycle2"/>
    <dgm:cxn modelId="{267DD022-47B9-450E-9D3B-18CB14ED4E58}" type="presParOf" srcId="{A04584FC-2718-4C5E-8EDB-068459772E54}" destId="{BF5B34E5-178B-4E26-8568-01AD5D7FD7F9}" srcOrd="3" destOrd="0" presId="urn:microsoft.com/office/officeart/2005/8/layout/cycle2"/>
    <dgm:cxn modelId="{04EF9032-27AE-48F0-950B-9E3C336C0558}" type="presParOf" srcId="{BF5B34E5-178B-4E26-8568-01AD5D7FD7F9}" destId="{1701451C-6985-4009-AB1D-2C6E0B42B413}" srcOrd="0" destOrd="0" presId="urn:microsoft.com/office/officeart/2005/8/layout/cycle2"/>
    <dgm:cxn modelId="{EF71174B-B19F-4BDF-8A39-6ED880F3A903}" type="presParOf" srcId="{A04584FC-2718-4C5E-8EDB-068459772E54}" destId="{3693B2E4-2881-4CFD-A2A0-047BD39D57C8}" srcOrd="4" destOrd="0" presId="urn:microsoft.com/office/officeart/2005/8/layout/cycle2"/>
    <dgm:cxn modelId="{AD6059E6-EB43-480D-9EFC-E5522566D8A2}" type="presParOf" srcId="{A04584FC-2718-4C5E-8EDB-068459772E54}" destId="{44B6CC0B-A9C0-45F6-B352-9E61CB511809}" srcOrd="5" destOrd="0" presId="urn:microsoft.com/office/officeart/2005/8/layout/cycle2"/>
    <dgm:cxn modelId="{9DD7CCF2-C493-42F1-895C-06463F60FE17}" type="presParOf" srcId="{44B6CC0B-A9C0-45F6-B352-9E61CB511809}" destId="{EC9BCC3A-724E-4BE1-9139-4CCF472CAAB2}" srcOrd="0" destOrd="0" presId="urn:microsoft.com/office/officeart/2005/8/layout/cycle2"/>
    <dgm:cxn modelId="{E92A221E-E52B-4F15-8BBF-609FD2EE47EE}" type="presParOf" srcId="{A04584FC-2718-4C5E-8EDB-068459772E54}" destId="{B95E0908-0EBA-492A-854C-A8763CAA73E4}" srcOrd="6" destOrd="0" presId="urn:microsoft.com/office/officeart/2005/8/layout/cycle2"/>
    <dgm:cxn modelId="{56375024-EEED-4EAB-AD1D-618B46C6A399}" type="presParOf" srcId="{A04584FC-2718-4C5E-8EDB-068459772E54}" destId="{77FEB4BB-C727-4E0B-B4DA-87AB848EF8A1}" srcOrd="7" destOrd="0" presId="urn:microsoft.com/office/officeart/2005/8/layout/cycle2"/>
    <dgm:cxn modelId="{5E2F6CD8-57A9-4F62-8AA8-EDA4C29A010B}" type="presParOf" srcId="{77FEB4BB-C727-4E0B-B4DA-87AB848EF8A1}" destId="{14AB2A7E-F419-417E-AAAE-C51D9781DEAF}" srcOrd="0" destOrd="0" presId="urn:microsoft.com/office/officeart/2005/8/layout/cycle2"/>
    <dgm:cxn modelId="{1D0EDADA-C617-4B71-89CB-85D84D1B8DD0}" type="presParOf" srcId="{A04584FC-2718-4C5E-8EDB-068459772E54}" destId="{27162E56-9C0B-4140-964B-464FA8011DD1}" srcOrd="8" destOrd="0" presId="urn:microsoft.com/office/officeart/2005/8/layout/cycle2"/>
    <dgm:cxn modelId="{A39CA0FF-A690-4CAD-BD85-4097E57675AE}" type="presParOf" srcId="{A04584FC-2718-4C5E-8EDB-068459772E54}" destId="{B2B18B95-E4A8-4A52-BBD5-28FF335D766E}" srcOrd="9" destOrd="0" presId="urn:microsoft.com/office/officeart/2005/8/layout/cycle2"/>
    <dgm:cxn modelId="{A991D953-DEE4-44EF-8F53-F16F1A38443F}" type="presParOf" srcId="{B2B18B95-E4A8-4A52-BBD5-28FF335D766E}" destId="{C67D70EE-4354-44A0-AA75-7E13FF326CEB}" srcOrd="0" destOrd="0" presId="urn:microsoft.com/office/officeart/2005/8/layout/cycle2"/>
    <dgm:cxn modelId="{313C3F8F-5A0A-40BA-B8CF-3C34E50BC003}" type="presParOf" srcId="{A04584FC-2718-4C5E-8EDB-068459772E54}" destId="{D1ECE935-5967-4F30-830B-16E2E1E35E0B}" srcOrd="10" destOrd="0" presId="urn:microsoft.com/office/officeart/2005/8/layout/cycle2"/>
    <dgm:cxn modelId="{AA0BEA91-5F01-4031-9A42-99E3B92512EF}" type="presParOf" srcId="{A04584FC-2718-4C5E-8EDB-068459772E54}" destId="{976245C2-3D29-4A13-B8D2-6A0664DE3E22}" srcOrd="11" destOrd="0" presId="urn:microsoft.com/office/officeart/2005/8/layout/cycle2"/>
    <dgm:cxn modelId="{1242CDA5-FEA7-425A-A8A9-C8126AC1EC80}" type="presParOf" srcId="{976245C2-3D29-4A13-B8D2-6A0664DE3E22}" destId="{DADD25B3-6CFD-42F5-9529-B53328A9B2AC}" srcOrd="0" destOrd="0" presId="urn:microsoft.com/office/officeart/2005/8/layout/cycle2"/>
    <dgm:cxn modelId="{265C1B15-71A2-4487-93FD-CF5E24E81886}" type="presParOf" srcId="{A04584FC-2718-4C5E-8EDB-068459772E54}" destId="{71F1144A-5B63-4DC0-B03C-01BCCC355698}" srcOrd="12" destOrd="0" presId="urn:microsoft.com/office/officeart/2005/8/layout/cycle2"/>
    <dgm:cxn modelId="{5939B25F-D2B2-424C-A109-DFA43B97BB7C}" type="presParOf" srcId="{A04584FC-2718-4C5E-8EDB-068459772E54}" destId="{B86DB790-772B-4BE2-8195-8C5F66983784}" srcOrd="13" destOrd="0" presId="urn:microsoft.com/office/officeart/2005/8/layout/cycle2"/>
    <dgm:cxn modelId="{2DDAB25D-ABF1-40A7-9D3F-B0F1A0FB52EC}" type="presParOf" srcId="{B86DB790-772B-4BE2-8195-8C5F66983784}" destId="{ADEFDAC1-35BF-4327-826B-217F5E4B831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0818E-FCBC-4F8F-95A8-22A44AEB5FEC}">
      <dsp:nvSpPr>
        <dsp:cNvPr id="0" name=""/>
        <dsp:cNvSpPr/>
      </dsp:nvSpPr>
      <dsp:spPr>
        <a:xfrm>
          <a:off x="2383496" y="1897"/>
          <a:ext cx="1193203" cy="1193203"/>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Identify OB Pathogens</a:t>
          </a:r>
        </a:p>
      </dsp:txBody>
      <dsp:txXfrm>
        <a:off x="2558237" y="176638"/>
        <a:ext cx="843721" cy="843721"/>
      </dsp:txXfrm>
    </dsp:sp>
    <dsp:sp modelId="{E78D2F90-F697-418D-A415-2077F5603F1E}">
      <dsp:nvSpPr>
        <dsp:cNvPr id="0" name=""/>
        <dsp:cNvSpPr/>
      </dsp:nvSpPr>
      <dsp:spPr>
        <a:xfrm rot="1542857">
          <a:off x="3620396" y="781768"/>
          <a:ext cx="316756" cy="402706"/>
        </a:xfrm>
        <a:prstGeom prst="rightArrow">
          <a:avLst>
            <a:gd name="adj1" fmla="val 60000"/>
            <a:gd name="adj2" fmla="val 5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625101" y="841694"/>
        <a:ext cx="221729" cy="241624"/>
      </dsp:txXfrm>
    </dsp:sp>
    <dsp:sp modelId="{369D7F01-FB9E-4A04-B278-FAD1A5F04D43}">
      <dsp:nvSpPr>
        <dsp:cNvPr id="0" name=""/>
        <dsp:cNvSpPr/>
      </dsp:nvSpPr>
      <dsp:spPr>
        <a:xfrm>
          <a:off x="3997004" y="778921"/>
          <a:ext cx="1193203" cy="1193203"/>
        </a:xfrm>
        <a:prstGeom prst="ellipse">
          <a:avLst/>
        </a:prstGeom>
        <a:solidFill>
          <a:srgbClr val="A5A5A5">
            <a:hueOff val="451767"/>
            <a:satOff val="16667"/>
            <a:lumOff val="-245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Drug: Bug Pairs</a:t>
          </a:r>
        </a:p>
      </dsp:txBody>
      <dsp:txXfrm>
        <a:off x="4171745" y="953662"/>
        <a:ext cx="843721" cy="843721"/>
      </dsp:txXfrm>
    </dsp:sp>
    <dsp:sp modelId="{BF5B34E5-178B-4E26-8568-01AD5D7FD7F9}">
      <dsp:nvSpPr>
        <dsp:cNvPr id="0" name=""/>
        <dsp:cNvSpPr/>
      </dsp:nvSpPr>
      <dsp:spPr>
        <a:xfrm rot="4628571">
          <a:off x="4632484" y="2038409"/>
          <a:ext cx="316756" cy="402706"/>
        </a:xfrm>
        <a:prstGeom prst="rightArrow">
          <a:avLst>
            <a:gd name="adj1" fmla="val 60000"/>
            <a:gd name="adj2" fmla="val 50000"/>
          </a:avLst>
        </a:prstGeom>
        <a:solidFill>
          <a:srgbClr val="A5A5A5">
            <a:hueOff val="451767"/>
            <a:satOff val="16667"/>
            <a:lumOff val="-2451"/>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4669425" y="2072628"/>
        <a:ext cx="221729" cy="241624"/>
      </dsp:txXfrm>
    </dsp:sp>
    <dsp:sp modelId="{3693B2E4-2881-4CFD-A2A0-047BD39D57C8}">
      <dsp:nvSpPr>
        <dsp:cNvPr id="0" name=""/>
        <dsp:cNvSpPr/>
      </dsp:nvSpPr>
      <dsp:spPr>
        <a:xfrm>
          <a:off x="4395507" y="2524879"/>
          <a:ext cx="1193203" cy="1193203"/>
        </a:xfrm>
        <a:prstGeom prst="ellipse">
          <a:avLst/>
        </a:prstGeo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Multi-Year &amp;/or Multi-facility</a:t>
          </a:r>
        </a:p>
      </dsp:txBody>
      <dsp:txXfrm>
        <a:off x="4570248" y="2699620"/>
        <a:ext cx="843721" cy="843721"/>
      </dsp:txXfrm>
    </dsp:sp>
    <dsp:sp modelId="{44B6CC0B-A9C0-45F6-B352-9E61CB511809}">
      <dsp:nvSpPr>
        <dsp:cNvPr id="0" name=""/>
        <dsp:cNvSpPr/>
      </dsp:nvSpPr>
      <dsp:spPr>
        <a:xfrm rot="7714286">
          <a:off x="4281029" y="3613193"/>
          <a:ext cx="316756" cy="402706"/>
        </a:xfrm>
        <a:prstGeom prst="rightArrow">
          <a:avLst>
            <a:gd name="adj1" fmla="val 60000"/>
            <a:gd name="adj2" fmla="val 50000"/>
          </a:avLst>
        </a:prstGeom>
        <a:solidFill>
          <a:srgbClr val="A5A5A5">
            <a:hueOff val="903533"/>
            <a:satOff val="33333"/>
            <a:lumOff val="-4902"/>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rot="10800000">
        <a:off x="4358167" y="3656586"/>
        <a:ext cx="221729" cy="241624"/>
      </dsp:txXfrm>
    </dsp:sp>
    <dsp:sp modelId="{B95E0908-0EBA-492A-854C-A8763CAA73E4}">
      <dsp:nvSpPr>
        <dsp:cNvPr id="0" name=""/>
        <dsp:cNvSpPr/>
      </dsp:nvSpPr>
      <dsp:spPr>
        <a:xfrm>
          <a:off x="3278925" y="3925028"/>
          <a:ext cx="1193203" cy="1193203"/>
        </a:xfrm>
        <a:prstGeom prst="ellipse">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Compare to General Acute Care </a:t>
          </a:r>
        </a:p>
      </dsp:txBody>
      <dsp:txXfrm>
        <a:off x="3453666" y="4099769"/>
        <a:ext cx="843721" cy="843721"/>
      </dsp:txXfrm>
    </dsp:sp>
    <dsp:sp modelId="{77FEB4BB-C727-4E0B-B4DA-87AB848EF8A1}">
      <dsp:nvSpPr>
        <dsp:cNvPr id="0" name=""/>
        <dsp:cNvSpPr/>
      </dsp:nvSpPr>
      <dsp:spPr>
        <a:xfrm rot="10800000">
          <a:off x="2830684" y="4320277"/>
          <a:ext cx="316756" cy="402706"/>
        </a:xfrm>
        <a:prstGeom prst="rightArrow">
          <a:avLst>
            <a:gd name="adj1" fmla="val 60000"/>
            <a:gd name="adj2" fmla="val 50000"/>
          </a:avLst>
        </a:prstGeom>
        <a:solidFill>
          <a:srgbClr val="A5A5A5">
            <a:hueOff val="1355300"/>
            <a:satOff val="50000"/>
            <a:lumOff val="-7353"/>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rot="10800000">
        <a:off x="2925711" y="4400818"/>
        <a:ext cx="221729" cy="241624"/>
      </dsp:txXfrm>
    </dsp:sp>
    <dsp:sp modelId="{27162E56-9C0B-4140-964B-464FA8011DD1}">
      <dsp:nvSpPr>
        <dsp:cNvPr id="0" name=""/>
        <dsp:cNvSpPr/>
      </dsp:nvSpPr>
      <dsp:spPr>
        <a:xfrm>
          <a:off x="1488067" y="3925028"/>
          <a:ext cx="1193203" cy="1193203"/>
        </a:xfrm>
        <a:prstGeom prst="ellipse">
          <a:avLst/>
        </a:prstGeom>
        <a:solidFill>
          <a:srgbClr val="A5A5A5">
            <a:hueOff val="1807066"/>
            <a:satOff val="66667"/>
            <a:lumOff val="-980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Trend over Time</a:t>
          </a:r>
        </a:p>
      </dsp:txBody>
      <dsp:txXfrm>
        <a:off x="1662808" y="4099769"/>
        <a:ext cx="843721" cy="843721"/>
      </dsp:txXfrm>
    </dsp:sp>
    <dsp:sp modelId="{B2B18B95-E4A8-4A52-BBD5-28FF335D766E}">
      <dsp:nvSpPr>
        <dsp:cNvPr id="0" name=""/>
        <dsp:cNvSpPr/>
      </dsp:nvSpPr>
      <dsp:spPr>
        <a:xfrm rot="13885714">
          <a:off x="1373589" y="3627211"/>
          <a:ext cx="316756" cy="402706"/>
        </a:xfrm>
        <a:prstGeom prst="rightArrow">
          <a:avLst>
            <a:gd name="adj1" fmla="val 60000"/>
            <a:gd name="adj2" fmla="val 50000"/>
          </a:avLst>
        </a:prstGeom>
        <a:solidFill>
          <a:srgbClr val="A5A5A5">
            <a:hueOff val="1807066"/>
            <a:satOff val="66667"/>
            <a:lumOff val="-9804"/>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rot="10800000">
        <a:off x="1450727" y="3744900"/>
        <a:ext cx="221729" cy="241624"/>
      </dsp:txXfrm>
    </dsp:sp>
    <dsp:sp modelId="{D1ECE935-5967-4F30-830B-16E2E1E35E0B}">
      <dsp:nvSpPr>
        <dsp:cNvPr id="0" name=""/>
        <dsp:cNvSpPr/>
      </dsp:nvSpPr>
      <dsp:spPr>
        <a:xfrm>
          <a:off x="371485" y="2524879"/>
          <a:ext cx="1193203" cy="1193203"/>
        </a:xfrm>
        <a:prstGeom prst="ellipse">
          <a:avLst/>
        </a:prstGeom>
        <a:solidFill>
          <a:srgbClr val="A5A5A5">
            <a:hueOff val="2258833"/>
            <a:satOff val="83333"/>
            <a:lumOff val="-1225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Report to Leadership</a:t>
          </a:r>
        </a:p>
      </dsp:txBody>
      <dsp:txXfrm>
        <a:off x="546226" y="2699620"/>
        <a:ext cx="843721" cy="843721"/>
      </dsp:txXfrm>
    </dsp:sp>
    <dsp:sp modelId="{976245C2-3D29-4A13-B8D2-6A0664DE3E22}">
      <dsp:nvSpPr>
        <dsp:cNvPr id="0" name=""/>
        <dsp:cNvSpPr/>
      </dsp:nvSpPr>
      <dsp:spPr>
        <a:xfrm rot="16971429">
          <a:off x="1006966" y="2055889"/>
          <a:ext cx="316756" cy="402706"/>
        </a:xfrm>
        <a:prstGeom prst="rightArrow">
          <a:avLst>
            <a:gd name="adj1" fmla="val 60000"/>
            <a:gd name="adj2" fmla="val 50000"/>
          </a:avLst>
        </a:prstGeom>
        <a:solidFill>
          <a:srgbClr val="A5A5A5">
            <a:hueOff val="2258833"/>
            <a:satOff val="83333"/>
            <a:lumOff val="-12255"/>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1043907" y="2182752"/>
        <a:ext cx="221729" cy="241624"/>
      </dsp:txXfrm>
    </dsp:sp>
    <dsp:sp modelId="{71F1144A-5B63-4DC0-B03C-01BCCC355698}">
      <dsp:nvSpPr>
        <dsp:cNvPr id="0" name=""/>
        <dsp:cNvSpPr/>
      </dsp:nvSpPr>
      <dsp:spPr>
        <a:xfrm>
          <a:off x="769989" y="778921"/>
          <a:ext cx="1193203" cy="1193203"/>
        </a:xfrm>
        <a:prstGeom prst="ellips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Calibri" panose="020F0502020204030204"/>
              <a:ea typeface="+mn-ea"/>
              <a:cs typeface="+mn-cs"/>
            </a:rPr>
            <a:t>Drive Empiric Antibiotic Choices</a:t>
          </a:r>
        </a:p>
      </dsp:txBody>
      <dsp:txXfrm>
        <a:off x="944730" y="953662"/>
        <a:ext cx="843721" cy="843721"/>
      </dsp:txXfrm>
    </dsp:sp>
    <dsp:sp modelId="{B86DB790-772B-4BE2-8195-8C5F66983784}">
      <dsp:nvSpPr>
        <dsp:cNvPr id="0" name=""/>
        <dsp:cNvSpPr/>
      </dsp:nvSpPr>
      <dsp:spPr>
        <a:xfrm rot="20057143">
          <a:off x="2006889" y="789548"/>
          <a:ext cx="316756" cy="402706"/>
        </a:xfrm>
        <a:prstGeom prst="rightArrow">
          <a:avLst>
            <a:gd name="adj1" fmla="val 60000"/>
            <a:gd name="adj2" fmla="val 50000"/>
          </a:avLst>
        </a:prstGeom>
        <a:solidFill>
          <a:srgbClr val="A5A5A5">
            <a:hueOff val="2710599"/>
            <a:satOff val="100000"/>
            <a:lumOff val="-14706"/>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011594" y="890704"/>
        <a:ext cx="221729" cy="24162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9C10A-D58B-4630-BAE0-3C1034735133}" type="datetimeFigureOut">
              <a:rPr lang="en-US" smtClean="0"/>
              <a:t>2/18/2026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02319-AD4C-473F-B0D1-C361880FE617}" type="slidenum">
              <a:rPr lang="en-US" smtClean="0"/>
              <a:t>‹#›</a:t>
            </a:fld>
            <a:endParaRPr lang="en-US"/>
          </a:p>
        </p:txBody>
      </p:sp>
    </p:spTree>
    <p:extLst>
      <p:ext uri="{BB962C8B-B14F-4D97-AF65-F5344CB8AC3E}">
        <p14:creationId xmlns:p14="http://schemas.microsoft.com/office/powerpoint/2010/main" val="424543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5969" y="6657844"/>
            <a:ext cx="4028860" cy="35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2" tIns="46061" rIns="92122" bIns="46061" anchor="b"/>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FE5CE4B-C99D-E741-BDE9-57AD3BCDB119}"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754" name="Rectangle 2"/>
          <p:cNvSpPr>
            <a:spLocks noGrp="1" noRot="1" noChangeAspect="1" noChangeArrowheads="1" noTextEdit="1"/>
          </p:cNvSpPr>
          <p:nvPr>
            <p:ph type="sldImg"/>
          </p:nvPr>
        </p:nvSpPr>
        <p:spPr>
          <a:ln/>
        </p:spPr>
        <p:txBody>
          <a:bodyPr/>
          <a:lstStyle/>
          <a:p>
            <a:endParaRPr lang="en-US"/>
          </a:p>
        </p:txBody>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96577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NA Slide to present  </a:t>
            </a:r>
          </a:p>
          <a:p>
            <a:r>
              <a:rPr lang="en-US" dirty="0"/>
              <a:t>At Stanford…</a:t>
            </a:r>
          </a:p>
          <a:p>
            <a:r>
              <a:rPr lang="en-US" dirty="0"/>
              <a:t>in Omnicell where RN may override: </a:t>
            </a:r>
          </a:p>
          <a:p>
            <a:r>
              <a:rPr lang="en-US" dirty="0"/>
              <a:t>--Ampicillin</a:t>
            </a:r>
          </a:p>
          <a:p>
            <a:r>
              <a:rPr lang="en-US" dirty="0"/>
              <a:t>--Cefazolin</a:t>
            </a:r>
          </a:p>
          <a:p>
            <a:r>
              <a:rPr lang="en-US" dirty="0"/>
              <a:t>--Cefoxitin </a:t>
            </a:r>
          </a:p>
          <a:p>
            <a:r>
              <a:rPr lang="en-US" dirty="0"/>
              <a:t>--Clindamycin</a:t>
            </a:r>
          </a:p>
          <a:p>
            <a:r>
              <a:rPr lang="en-US" dirty="0"/>
              <a:t>--Gentamicin</a:t>
            </a:r>
          </a:p>
          <a:p>
            <a:r>
              <a:rPr lang="en-US" dirty="0"/>
              <a:t>--Zosyn</a:t>
            </a:r>
          </a:p>
          <a:p>
            <a:endParaRPr lang="en-US" dirty="0"/>
          </a:p>
          <a:p>
            <a:r>
              <a:rPr lang="en-US" dirty="0"/>
              <a:t>In Omnicell for sepsis antibiotics: </a:t>
            </a:r>
          </a:p>
          <a:p>
            <a:r>
              <a:rPr lang="en-US" dirty="0"/>
              <a:t>--Meropenem</a:t>
            </a:r>
          </a:p>
          <a:p>
            <a:r>
              <a:rPr lang="en-US" dirty="0"/>
              <a:t>--Azithromycin </a:t>
            </a:r>
          </a:p>
          <a:p>
            <a:r>
              <a:rPr lang="en-US" dirty="0"/>
              <a:t>--Ceftriaxone</a:t>
            </a:r>
          </a:p>
          <a:p>
            <a:r>
              <a:rPr lang="en-US" dirty="0"/>
              <a:t>--Metronidazole </a:t>
            </a:r>
          </a:p>
          <a:p>
            <a:endParaRPr lang="en-US" dirty="0"/>
          </a:p>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27</a:t>
            </a:fld>
            <a:endParaRPr lang="en-US"/>
          </a:p>
        </p:txBody>
      </p:sp>
    </p:spTree>
    <p:extLst>
      <p:ext uri="{BB962C8B-B14F-4D97-AF65-F5344CB8AC3E}">
        <p14:creationId xmlns:p14="http://schemas.microsoft.com/office/powerpoint/2010/main" val="355804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28</a:t>
            </a:fld>
            <a:endParaRPr lang="en-US"/>
          </a:p>
        </p:txBody>
      </p:sp>
    </p:spTree>
    <p:extLst>
      <p:ext uri="{BB962C8B-B14F-4D97-AF65-F5344CB8AC3E}">
        <p14:creationId xmlns:p14="http://schemas.microsoft.com/office/powerpoint/2010/main" val="276709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44</a:t>
            </a:fld>
            <a:endParaRPr lang="en-US"/>
          </a:p>
        </p:txBody>
      </p:sp>
    </p:spTree>
    <p:extLst>
      <p:ext uri="{BB962C8B-B14F-4D97-AF65-F5344CB8AC3E}">
        <p14:creationId xmlns:p14="http://schemas.microsoft.com/office/powerpoint/2010/main" val="251125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3 most attractive alternatives that are widespread use are shown  here.  Thes address most of the concerns about immediate availability and ease of administration</a:t>
            </a:r>
          </a:p>
        </p:txBody>
      </p:sp>
      <p:sp>
        <p:nvSpPr>
          <p:cNvPr id="4" name="Slide Number Placeholder 3"/>
          <p:cNvSpPr>
            <a:spLocks noGrp="1"/>
          </p:cNvSpPr>
          <p:nvPr>
            <p:ph type="sldNum" sz="quarter" idx="5"/>
          </p:nvPr>
        </p:nvSpPr>
        <p:spPr/>
        <p:txBody>
          <a:bodyPr/>
          <a:lstStyle/>
          <a:p>
            <a:fld id="{39E02319-AD4C-473F-B0D1-C361880FE617}" type="slidenum">
              <a:rPr lang="en-US" smtClean="0"/>
              <a:t>46</a:t>
            </a:fld>
            <a:endParaRPr lang="en-US"/>
          </a:p>
        </p:txBody>
      </p:sp>
    </p:spTree>
    <p:extLst>
      <p:ext uri="{BB962C8B-B14F-4D97-AF65-F5344CB8AC3E}">
        <p14:creationId xmlns:p14="http://schemas.microsoft.com/office/powerpoint/2010/main" val="139683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50</a:t>
            </a:fld>
            <a:endParaRPr lang="en-US"/>
          </a:p>
        </p:txBody>
      </p:sp>
    </p:spTree>
    <p:extLst>
      <p:ext uri="{BB962C8B-B14F-4D97-AF65-F5344CB8AC3E}">
        <p14:creationId xmlns:p14="http://schemas.microsoft.com/office/powerpoint/2010/main" val="2694397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Note recent maternal deaths in Georgia…</a:t>
            </a:r>
          </a:p>
        </p:txBody>
      </p:sp>
      <p:sp>
        <p:nvSpPr>
          <p:cNvPr id="4" name="Slide Number Placeholder 3"/>
          <p:cNvSpPr>
            <a:spLocks noGrp="1"/>
          </p:cNvSpPr>
          <p:nvPr>
            <p:ph type="sldNum" sz="quarter" idx="5"/>
          </p:nvPr>
        </p:nvSpPr>
        <p:spPr/>
        <p:txBody>
          <a:bodyPr/>
          <a:lstStyle/>
          <a:p>
            <a:fld id="{39E02319-AD4C-473F-B0D1-C361880FE617}" type="slidenum">
              <a:rPr lang="en-US" smtClean="0"/>
              <a:t>65</a:t>
            </a:fld>
            <a:endParaRPr lang="en-US"/>
          </a:p>
        </p:txBody>
      </p:sp>
    </p:spTree>
    <p:extLst>
      <p:ext uri="{BB962C8B-B14F-4D97-AF65-F5344CB8AC3E}">
        <p14:creationId xmlns:p14="http://schemas.microsoft.com/office/powerpoint/2010/main" val="3556742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Watch The PITT Season 2 Episode 5 and you have these signs of Nec Fasciitis seared into your memory</a:t>
            </a:r>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67</a:t>
            </a:fld>
            <a:endParaRPr lang="en-US"/>
          </a:p>
        </p:txBody>
      </p:sp>
    </p:spTree>
    <p:extLst>
      <p:ext uri="{BB962C8B-B14F-4D97-AF65-F5344CB8AC3E}">
        <p14:creationId xmlns:p14="http://schemas.microsoft.com/office/powerpoint/2010/main" val="857195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68</a:t>
            </a:fld>
            <a:endParaRPr lang="en-US"/>
          </a:p>
        </p:txBody>
      </p:sp>
    </p:spTree>
    <p:extLst>
      <p:ext uri="{BB962C8B-B14F-4D97-AF65-F5344CB8AC3E}">
        <p14:creationId xmlns:p14="http://schemas.microsoft.com/office/powerpoint/2010/main" val="153472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7B8F7-6DD7-9A15-BBC7-904B607B1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D4847-BF18-90C2-AC32-0FA1C3F0F3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2BB579-CE4E-9940-B45C-85AB16F2D7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D02BA-3E35-4977-9735-A0CEC1EC31DD}"/>
              </a:ext>
            </a:extLst>
          </p:cNvPr>
          <p:cNvSpPr>
            <a:spLocks noGrp="1"/>
          </p:cNvSpPr>
          <p:nvPr>
            <p:ph type="sldNum" sz="quarter" idx="5"/>
          </p:nvPr>
        </p:nvSpPr>
        <p:spPr/>
        <p:txBody>
          <a:bodyPr/>
          <a:lstStyle/>
          <a:p>
            <a:fld id="{39E02319-AD4C-473F-B0D1-C361880FE617}" type="slidenum">
              <a:rPr lang="en-US" smtClean="0"/>
              <a:t>69</a:t>
            </a:fld>
            <a:endParaRPr lang="en-US"/>
          </a:p>
        </p:txBody>
      </p:sp>
    </p:spTree>
    <p:extLst>
      <p:ext uri="{BB962C8B-B14F-4D97-AF65-F5344CB8AC3E}">
        <p14:creationId xmlns:p14="http://schemas.microsoft.com/office/powerpoint/2010/main" val="289550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our session last month, we focused on recognition, this session is all about treatment</a:t>
            </a:r>
          </a:p>
        </p:txBody>
      </p:sp>
      <p:sp>
        <p:nvSpPr>
          <p:cNvPr id="4" name="Slide Number Placeholder 3"/>
          <p:cNvSpPr>
            <a:spLocks noGrp="1"/>
          </p:cNvSpPr>
          <p:nvPr>
            <p:ph type="sldNum" sz="quarter" idx="5"/>
          </p:nvPr>
        </p:nvSpPr>
        <p:spPr/>
        <p:txBody>
          <a:bodyPr/>
          <a:lstStyle/>
          <a:p>
            <a:fld id="{39E02319-AD4C-473F-B0D1-C361880FE617}" type="slidenum">
              <a:rPr lang="en-US" smtClean="0"/>
              <a:t>70</a:t>
            </a:fld>
            <a:endParaRPr lang="en-US"/>
          </a:p>
        </p:txBody>
      </p:sp>
    </p:spTree>
    <p:extLst>
      <p:ext uri="{BB962C8B-B14F-4D97-AF65-F5344CB8AC3E}">
        <p14:creationId xmlns:p14="http://schemas.microsoft.com/office/powerpoint/2010/main" val="302111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6</a:t>
            </a:fld>
            <a:endParaRPr lang="en-US"/>
          </a:p>
        </p:txBody>
      </p:sp>
    </p:spTree>
    <p:extLst>
      <p:ext uri="{BB962C8B-B14F-4D97-AF65-F5344CB8AC3E}">
        <p14:creationId xmlns:p14="http://schemas.microsoft.com/office/powerpoint/2010/main" val="534949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02319-AD4C-473F-B0D1-C361880FE617}" type="slidenum">
              <a:rPr lang="en-US" smtClean="0"/>
              <a:t>71</a:t>
            </a:fld>
            <a:endParaRPr lang="en-US"/>
          </a:p>
        </p:txBody>
      </p:sp>
    </p:spTree>
    <p:extLst>
      <p:ext uri="{BB962C8B-B14F-4D97-AF65-F5344CB8AC3E}">
        <p14:creationId xmlns:p14="http://schemas.microsoft.com/office/powerpoint/2010/main" val="1660104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B334F-B6C4-AF48-BADC-6475AF87A5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8447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600" dirty="0"/>
              <a:t>Antibiotic exposure during pregnancy and in the peripartum period is becoming increasingly common</a:t>
            </a:r>
          </a:p>
          <a:p>
            <a:pPr lvl="1"/>
            <a:r>
              <a:rPr lang="en-US" sz="1400" dirty="0"/>
              <a:t>Antibiotics are among the most frequently prescribed medications in pregnancy</a:t>
            </a:r>
          </a:p>
          <a:p>
            <a:pPr lvl="1"/>
            <a:r>
              <a:rPr lang="en-US" sz="1400" dirty="0"/>
              <a:t>20-40 % of pregnant women are prescribed antibiotics and this estimation is increasing</a:t>
            </a:r>
          </a:p>
          <a:p>
            <a:pPr lvl="1"/>
            <a:r>
              <a:rPr lang="en-US" sz="1400" dirty="0"/>
              <a:t>Investigation of long-term consequences of antibiotic exposure to birth parent and offspring</a:t>
            </a:r>
          </a:p>
          <a:p>
            <a:r>
              <a:rPr lang="en-US" sz="1600" dirty="0"/>
              <a:t>Antimicrobial Resistance (AMR) is now a recognized concern in Women’s Health worldwide</a:t>
            </a:r>
          </a:p>
          <a:p>
            <a:r>
              <a:rPr lang="en-US" sz="1600" dirty="0"/>
              <a:t>Women hold 76 % of U.S. healthcare jobs placing women at higher risks of exposure to resistant organisms</a:t>
            </a:r>
          </a:p>
          <a:p>
            <a:r>
              <a:rPr lang="en-US" sz="1600" dirty="0"/>
              <a:t>Stewardship efforts are needed to combat reduce inappropriate antibiotic use and slow the rise of AMR in WH:</a:t>
            </a:r>
          </a:p>
          <a:p>
            <a:pPr lvl="1"/>
            <a:r>
              <a:rPr lang="en-US" sz="1400" dirty="0"/>
              <a:t>Urinary Tract Infections, Maternal &amp; Neonatal Sepsis, Sexually Transmitted Infections</a:t>
            </a:r>
          </a:p>
          <a:p>
            <a:endParaRPr lang="en-US" dirty="0"/>
          </a:p>
        </p:txBody>
      </p:sp>
      <p:sp>
        <p:nvSpPr>
          <p:cNvPr id="4" name="Slide Number Placeholder 3"/>
          <p:cNvSpPr>
            <a:spLocks noGrp="1"/>
          </p:cNvSpPr>
          <p:nvPr>
            <p:ph type="sldNum" sz="quarter" idx="5"/>
          </p:nvPr>
        </p:nvSpPr>
        <p:spPr/>
        <p:txBody>
          <a:bodyPr/>
          <a:lstStyle/>
          <a:p>
            <a:fld id="{08D29F4C-8976-4952-82BD-62C189FC870C}" type="slidenum">
              <a:rPr lang="en-US" smtClean="0"/>
              <a:t>8</a:t>
            </a:fld>
            <a:endParaRPr lang="en-US"/>
          </a:p>
        </p:txBody>
      </p:sp>
    </p:spTree>
    <p:extLst>
      <p:ext uri="{BB962C8B-B14F-4D97-AF65-F5344CB8AC3E}">
        <p14:creationId xmlns:p14="http://schemas.microsoft.com/office/powerpoint/2010/main" val="167165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29F4C-8976-4952-82BD-62C189FC870C}" type="slidenum">
              <a:rPr lang="en-US" smtClean="0"/>
              <a:t>9</a:t>
            </a:fld>
            <a:endParaRPr lang="en-US"/>
          </a:p>
        </p:txBody>
      </p:sp>
    </p:spTree>
    <p:extLst>
      <p:ext uri="{BB962C8B-B14F-4D97-AF65-F5344CB8AC3E}">
        <p14:creationId xmlns:p14="http://schemas.microsoft.com/office/powerpoint/2010/main" val="3435107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11</a:t>
            </a:fld>
            <a:endParaRPr lang="en-US"/>
          </a:p>
        </p:txBody>
      </p:sp>
    </p:spTree>
    <p:extLst>
      <p:ext uri="{BB962C8B-B14F-4D97-AF65-F5344CB8AC3E}">
        <p14:creationId xmlns:p14="http://schemas.microsoft.com/office/powerpoint/2010/main" val="108144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12</a:t>
            </a:fld>
            <a:endParaRPr lang="en-US"/>
          </a:p>
        </p:txBody>
      </p:sp>
    </p:spTree>
    <p:extLst>
      <p:ext uri="{BB962C8B-B14F-4D97-AF65-F5344CB8AC3E}">
        <p14:creationId xmlns:p14="http://schemas.microsoft.com/office/powerpoint/2010/main" val="69812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2B7E9-630F-4E68-9E67-6A423FC7F124}" type="slidenum">
              <a:rPr lang="en-US" smtClean="0"/>
              <a:t>15</a:t>
            </a:fld>
            <a:endParaRPr lang="en-US"/>
          </a:p>
        </p:txBody>
      </p:sp>
    </p:spTree>
    <p:extLst>
      <p:ext uri="{BB962C8B-B14F-4D97-AF65-F5344CB8AC3E}">
        <p14:creationId xmlns:p14="http://schemas.microsoft.com/office/powerpoint/2010/main" val="30523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17</a:t>
            </a:fld>
            <a:endParaRPr lang="en-US"/>
          </a:p>
        </p:txBody>
      </p:sp>
    </p:spTree>
    <p:extLst>
      <p:ext uri="{BB962C8B-B14F-4D97-AF65-F5344CB8AC3E}">
        <p14:creationId xmlns:p14="http://schemas.microsoft.com/office/powerpoint/2010/main" val="282464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19</a:t>
            </a:fld>
            <a:endParaRPr lang="en-US"/>
          </a:p>
        </p:txBody>
      </p:sp>
    </p:spTree>
    <p:extLst>
      <p:ext uri="{BB962C8B-B14F-4D97-AF65-F5344CB8AC3E}">
        <p14:creationId xmlns:p14="http://schemas.microsoft.com/office/powerpoint/2010/main" val="2140047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9303788" y="558800"/>
            <a:ext cx="2715491" cy="99568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107DE131-EBFB-3310-3F5C-1685A2B24B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3366"/>
            <a:ext cx="4807176" cy="1281914"/>
          </a:xfrm>
          <a:prstGeom prst="rect">
            <a:avLst/>
          </a:prstGeom>
        </p:spPr>
      </p:pic>
      <p:sp>
        <p:nvSpPr>
          <p:cNvPr id="6" name="Rectangle 5">
            <a:extLst>
              <a:ext uri="{FF2B5EF4-FFF2-40B4-BE49-F238E27FC236}">
                <a16:creationId xmlns:a16="http://schemas.microsoft.com/office/drawing/2014/main" id="{6CB135F9-6634-739C-460D-E0E458B4065B}"/>
              </a:ext>
            </a:extLst>
          </p:cNvPr>
          <p:cNvSpPr/>
          <p:nvPr userDrawn="1"/>
        </p:nvSpPr>
        <p:spPr bwMode="auto">
          <a:xfrm>
            <a:off x="0" y="0"/>
            <a:ext cx="12192000" cy="254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7" name="Rectangle 6">
            <a:extLst>
              <a:ext uri="{FF2B5EF4-FFF2-40B4-BE49-F238E27FC236}">
                <a16:creationId xmlns:a16="http://schemas.microsoft.com/office/drawing/2014/main" id="{1D11DB57-695E-DDA2-3864-45442CBBD9FE}"/>
              </a:ext>
            </a:extLst>
          </p:cNvPr>
          <p:cNvSpPr/>
          <p:nvPr userDrawn="1"/>
        </p:nvSpPr>
        <p:spPr bwMode="auto">
          <a:xfrm>
            <a:off x="0" y="1905000"/>
            <a:ext cx="12192000" cy="45719"/>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custDataLst>
      <p:tags r:id="rId1"/>
    </p:custDataLst>
    <p:extLst>
      <p:ext uri="{BB962C8B-B14F-4D97-AF65-F5344CB8AC3E}">
        <p14:creationId xmlns:p14="http://schemas.microsoft.com/office/powerpoint/2010/main" val="1960120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Picture Placeholder 7"/>
          <p:cNvSpPr>
            <a:spLocks noGrp="1"/>
          </p:cNvSpPr>
          <p:nvPr>
            <p:ph type="pic" sz="quarter" idx="11"/>
          </p:nvPr>
        </p:nvSpPr>
        <p:spPr>
          <a:xfrm>
            <a:off x="2827867" y="1727200"/>
            <a:ext cx="6333067" cy="3403600"/>
          </a:xfrm>
          <a:prstGeom prst="rect">
            <a:avLst/>
          </a:prstGeom>
        </p:spPr>
        <p:txBody>
          <a:bodyPr rtlCol="0">
            <a:normAutofit/>
          </a:bodyPr>
          <a:lstStyle/>
          <a:p>
            <a:pPr lvl="0"/>
            <a:r>
              <a:rPr lang="en-US" noProof="0"/>
              <a:t>Click icon to add picture</a:t>
            </a:r>
          </a:p>
        </p:txBody>
      </p:sp>
      <p:sp>
        <p:nvSpPr>
          <p:cNvPr id="3" name="Slide Number Placeholder 5"/>
          <p:cNvSpPr>
            <a:spLocks noGrp="1"/>
          </p:cNvSpPr>
          <p:nvPr>
            <p:ph type="sldNum" sz="quarter" idx="12"/>
          </p:nvPr>
        </p:nvSpPr>
        <p:spPr/>
        <p:txBody>
          <a:bodyPr/>
          <a:lstStyle>
            <a:lvl1pPr>
              <a:defRPr/>
            </a:lvl1pPr>
          </a:lstStyle>
          <a:p>
            <a:pPr>
              <a:defRPr/>
            </a:pPr>
            <a:fld id="{B8F9A268-1A9F-4FDC-8060-35D65DA9AFAD}" type="slidenum">
              <a:rPr lang="en-US"/>
              <a:pPr>
                <a:defRPr/>
              </a:pPr>
              <a:t>‹#›</a:t>
            </a:fld>
            <a:endParaRPr lang="en-US"/>
          </a:p>
        </p:txBody>
      </p:sp>
    </p:spTree>
    <p:extLst>
      <p:ext uri="{BB962C8B-B14F-4D97-AF65-F5344CB8AC3E}">
        <p14:creationId xmlns:p14="http://schemas.microsoft.com/office/powerpoint/2010/main" val="400016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9303788" y="558800"/>
            <a:ext cx="2715491" cy="99568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107DE131-EBFB-3310-3F5C-1685A2B24B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3366"/>
            <a:ext cx="4807176" cy="1281914"/>
          </a:xfrm>
          <a:prstGeom prst="rect">
            <a:avLst/>
          </a:prstGeom>
        </p:spPr>
      </p:pic>
      <p:sp>
        <p:nvSpPr>
          <p:cNvPr id="6" name="Rectangle 5">
            <a:extLst>
              <a:ext uri="{FF2B5EF4-FFF2-40B4-BE49-F238E27FC236}">
                <a16:creationId xmlns:a16="http://schemas.microsoft.com/office/drawing/2014/main" id="{6CB135F9-6634-739C-460D-E0E458B4065B}"/>
              </a:ext>
            </a:extLst>
          </p:cNvPr>
          <p:cNvSpPr/>
          <p:nvPr userDrawn="1"/>
        </p:nvSpPr>
        <p:spPr bwMode="auto">
          <a:xfrm>
            <a:off x="0" y="0"/>
            <a:ext cx="12192000" cy="254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7" name="Rectangle 6">
            <a:extLst>
              <a:ext uri="{FF2B5EF4-FFF2-40B4-BE49-F238E27FC236}">
                <a16:creationId xmlns:a16="http://schemas.microsoft.com/office/drawing/2014/main" id="{1D11DB57-695E-DDA2-3864-45442CBBD9FE}"/>
              </a:ext>
            </a:extLst>
          </p:cNvPr>
          <p:cNvSpPr/>
          <p:nvPr userDrawn="1"/>
        </p:nvSpPr>
        <p:spPr bwMode="auto">
          <a:xfrm>
            <a:off x="0" y="1905000"/>
            <a:ext cx="12192000" cy="45719"/>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custDataLst>
      <p:tags r:id="rId1"/>
    </p:custDataLst>
    <p:extLst>
      <p:ext uri="{BB962C8B-B14F-4D97-AF65-F5344CB8AC3E}">
        <p14:creationId xmlns:p14="http://schemas.microsoft.com/office/powerpoint/2010/main" val="546260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2051" r:id="rId4" imgW="0" imgH="0" progId="PowerPoint.Show.8">
                  <p:embed/>
                </p:oleObj>
              </mc:Choice>
              <mc:Fallback>
                <p:oleObj r:id="rId4"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6350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marL="1085850" indent="-334963">
              <a:tabLst/>
              <a:defRPr b="0" i="0">
                <a:latin typeface="+mj-lt"/>
                <a:ea typeface="Roboto" panose="02000000000000000000" pitchFamily="2" charset="0"/>
              </a:defRPr>
            </a:lvl2pPr>
            <a:lvl3pPr marL="1492250" indent="-233363">
              <a:tabLst/>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p:txBody>
      </p:sp>
    </p:spTree>
    <p:custDataLst>
      <p:tags r:id="rId2"/>
    </p:custDataLst>
    <p:extLst>
      <p:ext uri="{BB962C8B-B14F-4D97-AF65-F5344CB8AC3E}">
        <p14:creationId xmlns:p14="http://schemas.microsoft.com/office/powerpoint/2010/main" val="1105503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741680" y="553720"/>
            <a:ext cx="10515600" cy="914400"/>
          </a:xfrm>
          <a:prstGeom prst="rect">
            <a:avLst/>
          </a:prstGeom>
        </p:spPr>
        <p:txBody>
          <a:bodyPr>
            <a:normAutofit/>
          </a:bodyPr>
          <a:lstStyle>
            <a:lvl1pPr>
              <a:defRPr sz="3600">
                <a:solidFill>
                  <a:srgbClr val="A2203C"/>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96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116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296706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extBox 2">
            <a:extLst>
              <a:ext uri="{FF2B5EF4-FFF2-40B4-BE49-F238E27FC236}">
                <a16:creationId xmlns:a16="http://schemas.microsoft.com/office/drawing/2014/main" id="{FFAE8B02-3C75-843B-8E63-FC2B4B2AF93C}"/>
              </a:ext>
            </a:extLst>
          </p:cNvPr>
          <p:cNvSpPr txBox="1"/>
          <p:nvPr userDrawn="1"/>
        </p:nvSpPr>
        <p:spPr>
          <a:xfrm>
            <a:off x="9456429" y="-23750"/>
            <a:ext cx="863873" cy="646331"/>
          </a:xfrm>
          <a:prstGeom prst="rect">
            <a:avLst/>
          </a:prstGeom>
          <a:noFill/>
        </p:spPr>
        <p:txBody>
          <a:bodyPr wrap="square" rtlCol="0">
            <a:spAutoFit/>
          </a:bodyPr>
          <a:lstStyle/>
          <a:p>
            <a:r>
              <a:rPr lang="en-US" sz="3600" b="1" dirty="0">
                <a:solidFill>
                  <a:srgbClr val="5F2561"/>
                </a:solidFill>
                <a:latin typeface="Corbel" panose="020B0503020204020204" pitchFamily="34" charset="0"/>
              </a:rPr>
              <a:t>MI</a:t>
            </a:r>
          </a:p>
        </p:txBody>
      </p:sp>
      <p:pic>
        <p:nvPicPr>
          <p:cNvPr id="4" name="Picture 3">
            <a:extLst>
              <a:ext uri="{FF2B5EF4-FFF2-40B4-BE49-F238E27FC236}">
                <a16:creationId xmlns:a16="http://schemas.microsoft.com/office/drawing/2014/main" id="{6DEBFA37-8389-4092-8DE0-5251F39E914E}"/>
              </a:ext>
            </a:extLst>
          </p:cNvPr>
          <p:cNvPicPr>
            <a:picLocks noChangeAspect="1"/>
          </p:cNvPicPr>
          <p:nvPr userDrawn="1"/>
        </p:nvPicPr>
        <p:blipFill>
          <a:blip r:embed="rId2"/>
          <a:stretch>
            <a:fillRect/>
          </a:stretch>
        </p:blipFill>
        <p:spPr>
          <a:xfrm>
            <a:off x="10167581" y="38583"/>
            <a:ext cx="1905609" cy="486444"/>
          </a:xfrm>
          <a:prstGeom prst="rect">
            <a:avLst/>
          </a:prstGeom>
        </p:spPr>
      </p:pic>
    </p:spTree>
    <p:extLst>
      <p:ext uri="{BB962C8B-B14F-4D97-AF65-F5344CB8AC3E}">
        <p14:creationId xmlns:p14="http://schemas.microsoft.com/office/powerpoint/2010/main" val="377047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Picture Placeholder 7"/>
          <p:cNvSpPr>
            <a:spLocks noGrp="1"/>
          </p:cNvSpPr>
          <p:nvPr>
            <p:ph type="pic" sz="quarter" idx="11"/>
          </p:nvPr>
        </p:nvSpPr>
        <p:spPr>
          <a:xfrm>
            <a:off x="2827867" y="1727200"/>
            <a:ext cx="6333067" cy="3403600"/>
          </a:xfrm>
          <a:prstGeom prst="rect">
            <a:avLst/>
          </a:prstGeom>
        </p:spPr>
        <p:txBody>
          <a:bodyPr rtlCol="0">
            <a:normAutofit/>
          </a:bodyPr>
          <a:lstStyle/>
          <a:p>
            <a:pPr lvl="0"/>
            <a:r>
              <a:rPr lang="en-US" noProof="0"/>
              <a:t>Click icon to add picture</a:t>
            </a:r>
          </a:p>
        </p:txBody>
      </p:sp>
      <p:sp>
        <p:nvSpPr>
          <p:cNvPr id="3" name="Slide Number Placeholder 5"/>
          <p:cNvSpPr>
            <a:spLocks noGrp="1"/>
          </p:cNvSpPr>
          <p:nvPr>
            <p:ph type="sldNum" sz="quarter" idx="12"/>
          </p:nvPr>
        </p:nvSpPr>
        <p:spPr/>
        <p:txBody>
          <a:bodyPr/>
          <a:lstStyle>
            <a:lvl1pPr>
              <a:defRPr/>
            </a:lvl1pPr>
          </a:lstStyle>
          <a:p>
            <a:pPr>
              <a:defRPr/>
            </a:pPr>
            <a:fld id="{B8F9A268-1A9F-4FDC-8060-35D65DA9AFAD}" type="slidenum">
              <a:rPr lang="en-US"/>
              <a:pPr>
                <a:defRPr/>
              </a:pPr>
              <a:t>‹#›</a:t>
            </a:fld>
            <a:endParaRPr lang="en-US"/>
          </a:p>
        </p:txBody>
      </p:sp>
    </p:spTree>
    <p:extLst>
      <p:ext uri="{BB962C8B-B14F-4D97-AF65-F5344CB8AC3E}">
        <p14:creationId xmlns:p14="http://schemas.microsoft.com/office/powerpoint/2010/main" val="78724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73912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4086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3" name="Rectangle 2">
            <a:extLst>
              <a:ext uri="{FF2B5EF4-FFF2-40B4-BE49-F238E27FC236}">
                <a16:creationId xmlns:a16="http://schemas.microsoft.com/office/drawing/2014/main" id="{D58751EE-6D5D-F3FF-10D2-33AE9931F6C4}"/>
              </a:ext>
            </a:extLst>
          </p:cNvPr>
          <p:cNvSpPr/>
          <p:nvPr userDrawn="1"/>
        </p:nvSpPr>
        <p:spPr bwMode="auto">
          <a:xfrm>
            <a:off x="0" y="0"/>
            <a:ext cx="12192000" cy="568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3552079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27" r:id="rId4" imgW="0" imgH="0" progId="PowerPoint.Show.8">
                  <p:embed/>
                </p:oleObj>
              </mc:Choice>
              <mc:Fallback>
                <p:oleObj r:id="rId4"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6350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marL="1085850" indent="-334963">
              <a:tabLst/>
              <a:defRPr b="0" i="0">
                <a:latin typeface="+mj-lt"/>
                <a:ea typeface="Roboto" panose="02000000000000000000" pitchFamily="2" charset="0"/>
              </a:defRPr>
            </a:lvl2pPr>
            <a:lvl3pPr marL="1492250" indent="-233363">
              <a:tabLst/>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p:txBody>
      </p:sp>
    </p:spTree>
    <p:custDataLst>
      <p:tags r:id="rId2"/>
    </p:custDataLst>
    <p:extLst>
      <p:ext uri="{BB962C8B-B14F-4D97-AF65-F5344CB8AC3E}">
        <p14:creationId xmlns:p14="http://schemas.microsoft.com/office/powerpoint/2010/main" val="2761642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741680" y="553720"/>
            <a:ext cx="10515600" cy="914400"/>
          </a:xfrm>
          <a:prstGeom prst="rect">
            <a:avLst/>
          </a:prstGeom>
        </p:spPr>
        <p:txBody>
          <a:bodyPr>
            <a:normAutofit/>
          </a:bodyPr>
          <a:lstStyle>
            <a:lvl1pPr>
              <a:defRPr sz="3600">
                <a:solidFill>
                  <a:srgbClr val="A2203C"/>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896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42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861072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extBox 2">
            <a:extLst>
              <a:ext uri="{FF2B5EF4-FFF2-40B4-BE49-F238E27FC236}">
                <a16:creationId xmlns:a16="http://schemas.microsoft.com/office/drawing/2014/main" id="{FFAE8B02-3C75-843B-8E63-FC2B4B2AF93C}"/>
              </a:ext>
            </a:extLst>
          </p:cNvPr>
          <p:cNvSpPr txBox="1"/>
          <p:nvPr userDrawn="1"/>
        </p:nvSpPr>
        <p:spPr>
          <a:xfrm>
            <a:off x="9456429" y="-23750"/>
            <a:ext cx="863873" cy="646331"/>
          </a:xfrm>
          <a:prstGeom prst="rect">
            <a:avLst/>
          </a:prstGeom>
          <a:noFill/>
        </p:spPr>
        <p:txBody>
          <a:bodyPr wrap="square" rtlCol="0">
            <a:spAutoFit/>
          </a:bodyPr>
          <a:lstStyle/>
          <a:p>
            <a:r>
              <a:rPr lang="en-US" sz="3600" b="1" dirty="0">
                <a:solidFill>
                  <a:srgbClr val="5F2561"/>
                </a:solidFill>
                <a:latin typeface="Corbel" panose="020B0503020204020204" pitchFamily="34" charset="0"/>
              </a:rPr>
              <a:t>MI</a:t>
            </a:r>
          </a:p>
        </p:txBody>
      </p:sp>
      <p:pic>
        <p:nvPicPr>
          <p:cNvPr id="4" name="Picture 3">
            <a:extLst>
              <a:ext uri="{FF2B5EF4-FFF2-40B4-BE49-F238E27FC236}">
                <a16:creationId xmlns:a16="http://schemas.microsoft.com/office/drawing/2014/main" id="{6DEBFA37-8389-4092-8DE0-5251F39E914E}"/>
              </a:ext>
            </a:extLst>
          </p:cNvPr>
          <p:cNvPicPr>
            <a:picLocks noChangeAspect="1"/>
          </p:cNvPicPr>
          <p:nvPr userDrawn="1"/>
        </p:nvPicPr>
        <p:blipFill>
          <a:blip r:embed="rId2"/>
          <a:stretch>
            <a:fillRect/>
          </a:stretch>
        </p:blipFill>
        <p:spPr>
          <a:xfrm>
            <a:off x="10167581" y="38583"/>
            <a:ext cx="1905609" cy="486444"/>
          </a:xfrm>
          <a:prstGeom prst="rect">
            <a:avLst/>
          </a:prstGeom>
        </p:spPr>
      </p:pic>
    </p:spTree>
    <p:extLst>
      <p:ext uri="{BB962C8B-B14F-4D97-AF65-F5344CB8AC3E}">
        <p14:creationId xmlns:p14="http://schemas.microsoft.com/office/powerpoint/2010/main" val="356292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73912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43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3" name="Rectangle 2">
            <a:extLst>
              <a:ext uri="{FF2B5EF4-FFF2-40B4-BE49-F238E27FC236}">
                <a16:creationId xmlns:a16="http://schemas.microsoft.com/office/drawing/2014/main" id="{D58751EE-6D5D-F3FF-10D2-33AE9931F6C4}"/>
              </a:ext>
            </a:extLst>
          </p:cNvPr>
          <p:cNvSpPr/>
          <p:nvPr userDrawn="1"/>
        </p:nvSpPr>
        <p:spPr bwMode="auto">
          <a:xfrm>
            <a:off x="0" y="0"/>
            <a:ext cx="12192000" cy="568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109932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C909-EC0A-6A61-D5EE-9AA99640D7F6}"/>
              </a:ext>
            </a:extLst>
          </p:cNvPr>
          <p:cNvSpPr>
            <a:spLocks noGrp="1"/>
          </p:cNvSpPr>
          <p:nvPr>
            <p:ph type="title"/>
          </p:nvPr>
        </p:nvSpPr>
        <p:spPr>
          <a:xfrm>
            <a:off x="831850" y="1196783"/>
            <a:ext cx="10515600" cy="2852737"/>
          </a:xfrm>
          <a:prstGeom prst="rect">
            <a:avLst/>
          </a:prstGeom>
        </p:spPr>
        <p:txBody>
          <a:bodyPr anchor="b">
            <a:normAutofit/>
          </a:bodyPr>
          <a:lstStyle>
            <a:lvl1pPr>
              <a:defRPr sz="5000"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A837EB-FFD7-F020-6461-AF2AF89EAD51}"/>
              </a:ext>
            </a:extLst>
          </p:cNvPr>
          <p:cNvSpPr>
            <a:spLocks noGrp="1"/>
          </p:cNvSpPr>
          <p:nvPr>
            <p:ph type="body" idx="1"/>
          </p:nvPr>
        </p:nvSpPr>
        <p:spPr>
          <a:xfrm>
            <a:off x="831850" y="4332986"/>
            <a:ext cx="10515600" cy="917668"/>
          </a:xfrm>
          <a:prstGeom prst="rect">
            <a:avLst/>
          </a:prstGeom>
        </p:spPr>
        <p:txBody>
          <a:bodyPr/>
          <a:lstStyle>
            <a:lvl1pPr marL="0" indent="0">
              <a:buNone/>
              <a:defRPr sz="2400">
                <a:solidFill>
                  <a:schemeClr val="tx1"/>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1290B143-FBA6-33B4-A709-C62E5CF47788}"/>
              </a:ext>
            </a:extLst>
          </p:cNvPr>
          <p:cNvSpPr/>
          <p:nvPr userDrawn="1"/>
        </p:nvSpPr>
        <p:spPr>
          <a:xfrm flipV="1">
            <a:off x="831850" y="4139232"/>
            <a:ext cx="7048742"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0F374F1D-0C5D-7862-C633-BBA8A37314E1}"/>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5" name="Picture 4" descr="Text&#10;&#10;Description automatically generated">
            <a:extLst>
              <a:ext uri="{FF2B5EF4-FFF2-40B4-BE49-F238E27FC236}">
                <a16:creationId xmlns:a16="http://schemas.microsoft.com/office/drawing/2014/main" id="{852E0FEE-DDA5-A870-93B9-35D9A35968CE}"/>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6" name="Picture 5" descr="A black and orange logo&#10;&#10;Description automatically generated">
            <a:extLst>
              <a:ext uri="{FF2B5EF4-FFF2-40B4-BE49-F238E27FC236}">
                <a16:creationId xmlns:a16="http://schemas.microsoft.com/office/drawing/2014/main" id="{C20F9143-9B58-6AC0-5559-B08BD72AEE2E}"/>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38904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ags" Target="../tags/tag4.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AA3F6FA4-7206-B7C3-7AFB-616E19FF931B}"/>
              </a:ext>
            </a:extLst>
          </p:cNvPr>
          <p:cNvPicPr>
            <a:picLocks noChangeAspect="1"/>
          </p:cNvPicPr>
          <p:nvPr userDrawn="1"/>
        </p:nvPicPr>
        <p:blipFill>
          <a:blip r:embed="rId13"/>
          <a:stretch>
            <a:fillRect/>
          </a:stretch>
        </p:blipFill>
        <p:spPr>
          <a:xfrm>
            <a:off x="10210800" y="75091"/>
            <a:ext cx="1828800" cy="382109"/>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EE6424BC-E438-01ED-E01D-6F47E879AF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747" y="-103937"/>
            <a:ext cx="3090613" cy="824164"/>
          </a:xfrm>
          <a:prstGeom prst="rect">
            <a:avLst/>
          </a:prstGeom>
        </p:spPr>
      </p:pic>
      <p:sp>
        <p:nvSpPr>
          <p:cNvPr id="7" name="Rectangle 6">
            <a:extLst>
              <a:ext uri="{FF2B5EF4-FFF2-40B4-BE49-F238E27FC236}">
                <a16:creationId xmlns:a16="http://schemas.microsoft.com/office/drawing/2014/main" id="{EAABB830-C879-6987-CD0C-E64D62E76FC9}"/>
              </a:ext>
            </a:extLst>
          </p:cNvPr>
          <p:cNvSpPr/>
          <p:nvPr userDrawn="1"/>
        </p:nvSpPr>
        <p:spPr bwMode="auto">
          <a:xfrm>
            <a:off x="640080" y="548640"/>
            <a:ext cx="263144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88304" y="502913"/>
            <a:ext cx="10515600" cy="1137998"/>
          </a:xfrm>
          <a:prstGeom prst="rect">
            <a:avLst/>
          </a:prstGeom>
        </p:spPr>
        <p:txBody>
          <a:bodyPr vert="horz" lIns="91440" tIns="45720" rIns="91440" bIns="45720" rtlCol="0" anchor="ctr">
            <a:normAutofit/>
          </a:bodyPr>
          <a:lstStyle/>
          <a:p>
            <a:r>
              <a:rPr lang="en-US"/>
              <a:t>Click to edit Master title style</a:t>
            </a:r>
            <a:endParaRPr lang="en-US" dirty="0"/>
          </a:p>
        </p:txBody>
      </p:sp>
    </p:spTree>
    <p:custDataLst>
      <p:tags r:id="rId12"/>
    </p:custDataLst>
    <p:extLst>
      <p:ext uri="{BB962C8B-B14F-4D97-AF65-F5344CB8AC3E}">
        <p14:creationId xmlns:p14="http://schemas.microsoft.com/office/powerpoint/2010/main" val="1001733198"/>
      </p:ext>
    </p:extLst>
  </p:cSld>
  <p:clrMap bg1="lt1" tx1="dk1" bg2="lt2" tx2="dk2" accent1="accent1" accent2="accent2" accent3="accent3" accent4="accent4" accent5="accent5" accent6="accent6" hlink="hlink" folHlink="folHlink"/>
  <p:sldLayoutIdLst>
    <p:sldLayoutId id="2147483770" r:id="rId1"/>
    <p:sldLayoutId id="2147483684" r:id="rId2"/>
    <p:sldLayoutId id="2147483687" r:id="rId3"/>
    <p:sldLayoutId id="2147483664" r:id="rId4"/>
    <p:sldLayoutId id="2147483686" r:id="rId5"/>
    <p:sldLayoutId id="2147483685" r:id="rId6"/>
    <p:sldLayoutId id="2147483757" r:id="rId7"/>
    <p:sldLayoutId id="2147483760" r:id="rId8"/>
    <p:sldLayoutId id="2147483771" r:id="rId9"/>
    <p:sldLayoutId id="2147483794" r:id="rId10"/>
  </p:sldLayoutIdLst>
  <p:hf hdr="0" ftr="0" dt="0"/>
  <p:txStyles>
    <p:titleStyle>
      <a:lvl1pPr algn="ctr" rtl="0" eaLnBrk="1" fontAlgn="base" hangingPunct="1">
        <a:spcBef>
          <a:spcPct val="0"/>
        </a:spcBef>
        <a:spcAft>
          <a:spcPct val="0"/>
        </a:spcAft>
        <a:defRPr sz="3600" b="0" i="0">
          <a:solidFill>
            <a:srgbClr val="A2203C"/>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rgbClr val="A2203C"/>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rgbClr val="A2203C"/>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rgbClr val="A2203C"/>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rgbClr val="A2203C"/>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rgbClr val="A2203C"/>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AA3F6FA4-7206-B7C3-7AFB-616E19FF931B}"/>
              </a:ext>
            </a:extLst>
          </p:cNvPr>
          <p:cNvPicPr>
            <a:picLocks noChangeAspect="1"/>
          </p:cNvPicPr>
          <p:nvPr userDrawn="1"/>
        </p:nvPicPr>
        <p:blipFill>
          <a:blip r:embed="rId12"/>
          <a:stretch>
            <a:fillRect/>
          </a:stretch>
        </p:blipFill>
        <p:spPr>
          <a:xfrm>
            <a:off x="10210800" y="75091"/>
            <a:ext cx="1828800" cy="382109"/>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EE6424BC-E438-01ED-E01D-6F47E879AF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747" y="-103937"/>
            <a:ext cx="3090613" cy="824164"/>
          </a:xfrm>
          <a:prstGeom prst="rect">
            <a:avLst/>
          </a:prstGeom>
        </p:spPr>
      </p:pic>
      <p:sp>
        <p:nvSpPr>
          <p:cNvPr id="7" name="Rectangle 6">
            <a:extLst>
              <a:ext uri="{FF2B5EF4-FFF2-40B4-BE49-F238E27FC236}">
                <a16:creationId xmlns:a16="http://schemas.microsoft.com/office/drawing/2014/main" id="{EAABB830-C879-6987-CD0C-E64D62E76FC9}"/>
              </a:ext>
            </a:extLst>
          </p:cNvPr>
          <p:cNvSpPr/>
          <p:nvPr userDrawn="1"/>
        </p:nvSpPr>
        <p:spPr bwMode="auto">
          <a:xfrm>
            <a:off x="640080" y="548640"/>
            <a:ext cx="263144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88304" y="502913"/>
            <a:ext cx="10515600" cy="1137998"/>
          </a:xfrm>
          <a:prstGeom prst="rect">
            <a:avLst/>
          </a:prstGeom>
        </p:spPr>
        <p:txBody>
          <a:bodyPr vert="horz" lIns="91440" tIns="45720" rIns="91440" bIns="45720" rtlCol="0" anchor="ctr">
            <a:normAutofit/>
          </a:bodyPr>
          <a:lstStyle/>
          <a:p>
            <a:r>
              <a:rPr lang="en-US" dirty="0"/>
              <a:t>Click to edit Master title style</a:t>
            </a:r>
          </a:p>
        </p:txBody>
      </p:sp>
    </p:spTree>
    <p:custDataLst>
      <p:tags r:id="rId11"/>
    </p:custDataLst>
    <p:extLst>
      <p:ext uri="{BB962C8B-B14F-4D97-AF65-F5344CB8AC3E}">
        <p14:creationId xmlns:p14="http://schemas.microsoft.com/office/powerpoint/2010/main" val="353369944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hf hdr="0" ftr="0" dt="0"/>
  <p:txStyles>
    <p:titleStyle>
      <a:lvl1pPr algn="ctr" rtl="0" eaLnBrk="1" fontAlgn="base" hangingPunct="1">
        <a:spcBef>
          <a:spcPct val="0"/>
        </a:spcBef>
        <a:spcAft>
          <a:spcPct val="0"/>
        </a:spcAft>
        <a:defRPr sz="3600" b="0" i="0">
          <a:solidFill>
            <a:srgbClr val="A2203C"/>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rgbClr val="A2203C"/>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rgbClr val="A2203C"/>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rgbClr val="A2203C"/>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rgbClr val="A2203C"/>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rgbClr val="A2203C"/>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nath@stanford.edu" TargetMode="External"/><Relationship Id="rId2" Type="http://schemas.openxmlformats.org/officeDocument/2006/relationships/hyperlink" Target="https://www.cmqcc.org/toolkits-quality-improvement/sepsis"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mqcc.org/resource/appendix-p-sample-miller-sepsischorio-order-sets-v20-toolkit"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mqcc.org/resource/appendix-n-lactation-safety-antimicrobials-used-treatment-sepsis-v20-toolkit"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9.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cmqcc.org/resource/appendix-m-antibiotic-considerations-serious-infections-source-obstetric-patients-v20" TargetMode="External"/><Relationship Id="rId5" Type="http://schemas.openxmlformats.org/officeDocument/2006/relationships/hyperlink" Target="https://www.cmqcc.org/resource/appendix-l-antibiotic-considerations-sepsis-unknown-source-or-septic-shock-v20-toolkit" TargetMode="Externa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s://www.cmqcc.org/resource/appendix-o-antibiotic-iv-compatibility-chart-use-co-administration-antibiotics-initial"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cmqcc.org/resource/appendix-s-beta-lactam-allergy-pathway-v20-toolkit" TargetMode="External"/><Relationship Id="rId2" Type="http://schemas.openxmlformats.org/officeDocument/2006/relationships/hyperlink" Target="https://www.cmqcc.org/resource/appendix-r-medications-management-allergy-related-reactions-v20-toolki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mqcc.org/resource/appendix-q-empiric-antibiotics-chorioamnionitisendomyometritis-v20-toolki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mqcc.org/toolkits-quality-improvement/sepsi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perinatology.com/calculators/Sepsis%20Calculator.htm"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dc.gov/antibiotic-use/media/pdfs/hospital-core-elements-508.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idsociety.org/globalassets/idsa-health-women-one-pager.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keepantibioticsworking.org/blog/2023/5/11/antibiotic-resistance-disproportionately-impacts-womens-health" TargetMode="External"/><Relationship Id="rId4" Type="http://schemas.openxmlformats.org/officeDocument/2006/relationships/hyperlink" Target="https://www.cdc.gov/media/releases/2023/s0411-sti.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cdc.gov/antibiotic-use/media/pdfs/hospital-core-elements-508.pdf"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sidp.org/Stewardship-Certificate" TargetMode="External"/><Relationship Id="rId4" Type="http://schemas.openxmlformats.org/officeDocument/2006/relationships/hyperlink" Target="https://www.idsociety.org/practice-guideline/implementing-an-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402167" y="2104399"/>
            <a:ext cx="1127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lvl="0" algn="ctr" eaLnBrk="0" fontAlgn="base" hangingPunct="0">
              <a:spcBef>
                <a:spcPct val="0"/>
              </a:spcBef>
              <a:spcAft>
                <a:spcPct val="0"/>
              </a:spcAft>
              <a:buClrTx/>
              <a:buSzTx/>
              <a:buNone/>
              <a:defRPr/>
            </a:pPr>
            <a:r>
              <a:rPr lang="en-US" sz="4400" dirty="0">
                <a:solidFill>
                  <a:srgbClr val="000000"/>
                </a:solidFill>
                <a:latin typeface="Arial"/>
              </a:rPr>
              <a:t>  Obstetric Sepsis </a:t>
            </a:r>
            <a:br>
              <a:rPr lang="en-US" sz="4400" dirty="0">
                <a:solidFill>
                  <a:srgbClr val="000000"/>
                </a:solidFill>
                <a:latin typeface="Arial"/>
              </a:rPr>
            </a:br>
            <a:r>
              <a:rPr lang="en-US" sz="4400" dirty="0">
                <a:solidFill>
                  <a:srgbClr val="000000"/>
                </a:solidFill>
                <a:latin typeface="Arial"/>
              </a:rPr>
              <a:t>Implementation Sprint</a:t>
            </a:r>
            <a:endParaRPr kumimoji="0" lang="en-US" altLang="en-US" sz="4400" b="0" i="0" u="none" strike="noStrike" kern="1200" cap="none" spc="0" normalizeH="0" baseline="0" noProof="0" dirty="0">
              <a:ln>
                <a:noFill/>
              </a:ln>
              <a:solidFill>
                <a:srgbClr val="000000"/>
              </a:solidFill>
              <a:effectLst/>
              <a:uLnTx/>
              <a:uFillTx/>
              <a:latin typeface="Arial"/>
            </a:endParaRPr>
          </a:p>
        </p:txBody>
      </p:sp>
      <p:sp>
        <p:nvSpPr>
          <p:cNvPr id="3" name="TextBox 2">
            <a:extLst>
              <a:ext uri="{FF2B5EF4-FFF2-40B4-BE49-F238E27FC236}">
                <a16:creationId xmlns:a16="http://schemas.microsoft.com/office/drawing/2014/main" id="{B7CC6D8B-4380-A15C-651D-AFB5989BEC16}"/>
              </a:ext>
            </a:extLst>
          </p:cNvPr>
          <p:cNvSpPr txBox="1"/>
          <p:nvPr/>
        </p:nvSpPr>
        <p:spPr>
          <a:xfrm>
            <a:off x="596900" y="3886200"/>
            <a:ext cx="11239500" cy="2123658"/>
          </a:xfrm>
          <a:prstGeom prst="rect">
            <a:avLst/>
          </a:prstGeom>
          <a:noFill/>
        </p:spPr>
        <p:txBody>
          <a:bodyPr wrap="square" rtlCol="0">
            <a:spAutoFit/>
          </a:bodyPr>
          <a:lstStyle/>
          <a:p>
            <a:r>
              <a:rPr lang="en-US" sz="4400" dirty="0">
                <a:solidFill>
                  <a:srgbClr val="A2203C"/>
                </a:solidFill>
              </a:rPr>
              <a:t>Session 2: Treatment of Sepsis-Antibiotics, Medical and Surgical Care, Chorioamnionitis</a:t>
            </a:r>
          </a:p>
          <a:p>
            <a:pPr algn="ctr"/>
            <a:r>
              <a:rPr lang="en-US" sz="4400" dirty="0">
                <a:solidFill>
                  <a:srgbClr val="A2203C"/>
                </a:solidFill>
              </a:rPr>
              <a:t>February 17, 2026 </a:t>
            </a:r>
          </a:p>
        </p:txBody>
      </p:sp>
    </p:spTree>
    <p:extLst>
      <p:ext uri="{BB962C8B-B14F-4D97-AF65-F5344CB8AC3E}">
        <p14:creationId xmlns:p14="http://schemas.microsoft.com/office/powerpoint/2010/main" val="3546838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7608-E488-1FD0-ABB4-9A176D3ECAC1}"/>
              </a:ext>
            </a:extLst>
          </p:cNvPr>
          <p:cNvSpPr>
            <a:spLocks noGrp="1"/>
          </p:cNvSpPr>
          <p:nvPr>
            <p:ph type="title"/>
          </p:nvPr>
        </p:nvSpPr>
        <p:spPr/>
        <p:txBody>
          <a:bodyPr/>
          <a:lstStyle/>
          <a:p>
            <a:r>
              <a:rPr lang="en-US" dirty="0"/>
              <a:t>Antibiograms</a:t>
            </a:r>
          </a:p>
        </p:txBody>
      </p:sp>
      <p:sp>
        <p:nvSpPr>
          <p:cNvPr id="3" name="Content Placeholder 2">
            <a:extLst>
              <a:ext uri="{FF2B5EF4-FFF2-40B4-BE49-F238E27FC236}">
                <a16:creationId xmlns:a16="http://schemas.microsoft.com/office/drawing/2014/main" id="{EAACC5C3-DB78-EE4F-6CAD-C3AEF3110499}"/>
              </a:ext>
            </a:extLst>
          </p:cNvPr>
          <p:cNvSpPr>
            <a:spLocks noGrp="1"/>
          </p:cNvSpPr>
          <p:nvPr>
            <p:ph idx="1"/>
          </p:nvPr>
        </p:nvSpPr>
        <p:spPr>
          <a:xfrm>
            <a:off x="540141" y="1609725"/>
            <a:ext cx="11192315" cy="3886200"/>
          </a:xfrm>
        </p:spPr>
        <p:txBody>
          <a:bodyPr>
            <a:noAutofit/>
          </a:bodyPr>
          <a:lstStyle/>
          <a:p>
            <a:pPr>
              <a:spcBef>
                <a:spcPts val="600"/>
              </a:spcBef>
            </a:pPr>
            <a:r>
              <a:rPr lang="en-US" sz="2800" dirty="0"/>
              <a:t>Antibiograms are cornerstone for Antibiotic Stewardship Programs</a:t>
            </a:r>
          </a:p>
          <a:p>
            <a:pPr lvl="1">
              <a:spcBef>
                <a:spcPts val="600"/>
              </a:spcBef>
            </a:pPr>
            <a:r>
              <a:rPr lang="en-US" dirty="0"/>
              <a:t>Essential, local and cumulative bacteria susceptibility data</a:t>
            </a:r>
          </a:p>
          <a:p>
            <a:pPr lvl="1">
              <a:spcBef>
                <a:spcPts val="600"/>
              </a:spcBef>
            </a:pPr>
            <a:r>
              <a:rPr lang="en-US" dirty="0"/>
              <a:t>Partnership between Antibiotic Stewards and Microbiology</a:t>
            </a:r>
          </a:p>
          <a:p>
            <a:pPr lvl="1">
              <a:spcBef>
                <a:spcPts val="600"/>
              </a:spcBef>
            </a:pPr>
            <a:r>
              <a:rPr lang="en-US" dirty="0"/>
              <a:t>Create evidence-based empiric antibiotic therapy treatment guidelines for specific diseases Obstetrics and Newborns</a:t>
            </a:r>
          </a:p>
          <a:p>
            <a:pPr lvl="1">
              <a:spcBef>
                <a:spcPts val="600"/>
              </a:spcBef>
            </a:pPr>
            <a:r>
              <a:rPr lang="en-US" dirty="0"/>
              <a:t>Reduce empiric use with overly broad-spectrum antibiotics</a:t>
            </a:r>
          </a:p>
          <a:p>
            <a:pPr lvl="1">
              <a:spcBef>
                <a:spcPts val="600"/>
              </a:spcBef>
            </a:pPr>
            <a:r>
              <a:rPr lang="en-US" dirty="0"/>
              <a:t>Can be used to facilitate the optimization of antibiotic related outcomes, track and reduce resistance, aid in EHR bug and source-specific susceptibility cascading rules, and reduce antimicrobial related healthcare costs</a:t>
            </a:r>
          </a:p>
        </p:txBody>
      </p:sp>
    </p:spTree>
    <p:extLst>
      <p:ext uri="{BB962C8B-B14F-4D97-AF65-F5344CB8AC3E}">
        <p14:creationId xmlns:p14="http://schemas.microsoft.com/office/powerpoint/2010/main" val="114719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58F48-3497-FBFE-DB27-2163E8B07D79}"/>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444EC5A-8C5F-15B7-328F-63B664921318}"/>
              </a:ext>
            </a:extLst>
          </p:cNvPr>
          <p:cNvGraphicFramePr/>
          <p:nvPr>
            <p:extLst>
              <p:ext uri="{D42A27DB-BD31-4B8C-83A1-F6EECF244321}">
                <p14:modId xmlns:p14="http://schemas.microsoft.com/office/powerpoint/2010/main" val="938123788"/>
              </p:ext>
            </p:extLst>
          </p:nvPr>
        </p:nvGraphicFramePr>
        <p:xfrm>
          <a:off x="6096000" y="1363250"/>
          <a:ext cx="5960197" cy="512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340610E-ACDE-4C28-EDB5-7DD5D1247ED9}"/>
              </a:ext>
            </a:extLst>
          </p:cNvPr>
          <p:cNvSpPr>
            <a:spLocks noGrp="1"/>
          </p:cNvSpPr>
          <p:nvPr>
            <p:ph type="title"/>
          </p:nvPr>
        </p:nvSpPr>
        <p:spPr>
          <a:xfrm>
            <a:off x="848264" y="515298"/>
            <a:ext cx="10515600" cy="968405"/>
          </a:xfrm>
        </p:spPr>
        <p:txBody>
          <a:bodyPr/>
          <a:lstStyle/>
          <a:p>
            <a:r>
              <a:rPr lang="en-US" dirty="0"/>
              <a:t>Antibiograms: Specialty Populations</a:t>
            </a:r>
          </a:p>
        </p:txBody>
      </p:sp>
      <p:sp>
        <p:nvSpPr>
          <p:cNvPr id="3" name="Content Placeholder 2">
            <a:extLst>
              <a:ext uri="{FF2B5EF4-FFF2-40B4-BE49-F238E27FC236}">
                <a16:creationId xmlns:a16="http://schemas.microsoft.com/office/drawing/2014/main" id="{C648C6D8-B8E3-3E50-BCCF-B9833A86EACA}"/>
              </a:ext>
            </a:extLst>
          </p:cNvPr>
          <p:cNvSpPr>
            <a:spLocks noGrp="1"/>
          </p:cNvSpPr>
          <p:nvPr>
            <p:ph idx="1"/>
          </p:nvPr>
        </p:nvSpPr>
        <p:spPr>
          <a:xfrm>
            <a:off x="459360" y="1579891"/>
            <a:ext cx="6196416" cy="4903489"/>
          </a:xfrm>
        </p:spPr>
        <p:txBody>
          <a:bodyPr>
            <a:normAutofit/>
          </a:bodyPr>
          <a:lstStyle/>
          <a:p>
            <a:r>
              <a:rPr lang="en-US" sz="2400" dirty="0"/>
              <a:t>Antibiograms in Obstetrics:</a:t>
            </a:r>
          </a:p>
          <a:p>
            <a:pPr lvl="1"/>
            <a:r>
              <a:rPr lang="en-US" sz="2000" dirty="0"/>
              <a:t>Focus on most common bacteria unique to infections in OB and Newbons</a:t>
            </a:r>
          </a:p>
          <a:p>
            <a:pPr lvl="1"/>
            <a:r>
              <a:rPr lang="en-US" sz="2000" dirty="0"/>
              <a:t>Specialized </a:t>
            </a:r>
            <a:r>
              <a:rPr lang="en-US" sz="2000" dirty="0" err="1"/>
              <a:t>Drug:Bug</a:t>
            </a:r>
            <a:r>
              <a:rPr lang="en-US" sz="2000" dirty="0"/>
              <a:t> susceptibility reporting based on antibiotics commonly used, with known safety/ or risk vs benefit in pregnancy and lactation</a:t>
            </a:r>
          </a:p>
          <a:p>
            <a:pPr lvl="1"/>
            <a:r>
              <a:rPr lang="en-US" sz="2000" dirty="0"/>
              <a:t>Often require rolling, multi-year data updated annually</a:t>
            </a:r>
          </a:p>
          <a:p>
            <a:pPr lvl="2"/>
            <a:r>
              <a:rPr lang="en-US" sz="1800" dirty="0"/>
              <a:t>Even if isolate count is &lt; 30</a:t>
            </a:r>
          </a:p>
          <a:p>
            <a:pPr lvl="1"/>
            <a:r>
              <a:rPr lang="en-US" sz="2000" dirty="0"/>
              <a:t>How to enhance your data:</a:t>
            </a:r>
          </a:p>
          <a:p>
            <a:pPr lvl="2"/>
            <a:r>
              <a:rPr lang="en-US" sz="1800" dirty="0"/>
              <a:t>Leverage technology support</a:t>
            </a:r>
          </a:p>
          <a:p>
            <a:pPr lvl="2"/>
            <a:r>
              <a:rPr lang="en-US" sz="1800" dirty="0"/>
              <a:t>Hospital, Healthcare System, and Regional Approach</a:t>
            </a:r>
          </a:p>
        </p:txBody>
      </p:sp>
      <p:sp>
        <p:nvSpPr>
          <p:cNvPr id="13" name="TextBox 12">
            <a:extLst>
              <a:ext uri="{FF2B5EF4-FFF2-40B4-BE49-F238E27FC236}">
                <a16:creationId xmlns:a16="http://schemas.microsoft.com/office/drawing/2014/main" id="{E4A739B9-7B3D-1D21-2969-387D9A377EB1}"/>
              </a:ext>
            </a:extLst>
          </p:cNvPr>
          <p:cNvSpPr txBox="1"/>
          <p:nvPr/>
        </p:nvSpPr>
        <p:spPr>
          <a:xfrm>
            <a:off x="7875270" y="3429000"/>
            <a:ext cx="2537460" cy="1015663"/>
          </a:xfrm>
          <a:prstGeom prst="rect">
            <a:avLst/>
          </a:prstGeom>
          <a:noFill/>
        </p:spPr>
        <p:txBody>
          <a:bodyPr wrap="square" rtlCol="0">
            <a:spAutoFit/>
          </a:bodyPr>
          <a:lstStyle/>
          <a:p>
            <a:pPr algn="ctr"/>
            <a:r>
              <a:rPr lang="en-US" sz="2000" dirty="0"/>
              <a:t>Develop &amp; Optimize an OB Specialized Antibiogram</a:t>
            </a:r>
          </a:p>
        </p:txBody>
      </p:sp>
    </p:spTree>
    <p:extLst>
      <p:ext uri="{BB962C8B-B14F-4D97-AF65-F5344CB8AC3E}">
        <p14:creationId xmlns:p14="http://schemas.microsoft.com/office/powerpoint/2010/main" val="2001567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6089-F2DD-9319-9D81-53181304C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74A15-32AB-8939-825F-D8C3213A4F69}"/>
              </a:ext>
            </a:extLst>
          </p:cNvPr>
          <p:cNvSpPr>
            <a:spLocks noGrp="1"/>
          </p:cNvSpPr>
          <p:nvPr>
            <p:ph type="title"/>
          </p:nvPr>
        </p:nvSpPr>
        <p:spPr>
          <a:xfrm>
            <a:off x="831850" y="1196783"/>
            <a:ext cx="10515600" cy="2586323"/>
          </a:xfrm>
        </p:spPr>
        <p:txBody>
          <a:bodyPr/>
          <a:lstStyle/>
          <a:p>
            <a:pPr algn="l"/>
            <a:r>
              <a:rPr lang="en-US" dirty="0"/>
              <a:t>Antibiograms</a:t>
            </a:r>
          </a:p>
        </p:txBody>
      </p:sp>
      <p:sp>
        <p:nvSpPr>
          <p:cNvPr id="3" name="Text Placeholder 2">
            <a:extLst>
              <a:ext uri="{FF2B5EF4-FFF2-40B4-BE49-F238E27FC236}">
                <a16:creationId xmlns:a16="http://schemas.microsoft.com/office/drawing/2014/main" id="{67F58FB0-626E-8C2C-D7F6-AABC335DDECE}"/>
              </a:ext>
            </a:extLst>
          </p:cNvPr>
          <p:cNvSpPr>
            <a:spLocks noGrp="1"/>
          </p:cNvSpPr>
          <p:nvPr>
            <p:ph type="body" idx="1"/>
          </p:nvPr>
        </p:nvSpPr>
        <p:spPr>
          <a:xfrm>
            <a:off x="831850" y="4302202"/>
            <a:ext cx="3812578" cy="917668"/>
          </a:xfrm>
        </p:spPr>
        <p:txBody>
          <a:bodyPr>
            <a:normAutofit/>
          </a:bodyPr>
          <a:lstStyle/>
          <a:p>
            <a:r>
              <a:rPr lang="en-US" sz="2000" dirty="0"/>
              <a:t>SHARP Mary Birch Hospital for Women’s &amp; Newborns</a:t>
            </a:r>
          </a:p>
          <a:p>
            <a:endParaRPr lang="en-US" sz="2000" dirty="0"/>
          </a:p>
        </p:txBody>
      </p:sp>
      <p:pic>
        <p:nvPicPr>
          <p:cNvPr id="4" name="x__x0000_i1027" descr="https://picresize.com/images/rsz_1corp03159-revised-sharp-logo-final-no-r.jpg">
            <a:extLst>
              <a:ext uri="{FF2B5EF4-FFF2-40B4-BE49-F238E27FC236}">
                <a16:creationId xmlns:a16="http://schemas.microsoft.com/office/drawing/2014/main" id="{2E498ADE-33E2-987A-1067-9A31BAEF6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09" y="5015457"/>
            <a:ext cx="1699681" cy="55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FAB5EB5-EE10-3249-5BE0-5F7176B57017}"/>
              </a:ext>
            </a:extLst>
          </p:cNvPr>
          <p:cNvPicPr>
            <a:picLocks noChangeAspect="1"/>
          </p:cNvPicPr>
          <p:nvPr/>
        </p:nvPicPr>
        <p:blipFill>
          <a:blip r:embed="rId4"/>
          <a:srcRect l="1420"/>
          <a:stretch>
            <a:fillRect/>
          </a:stretch>
        </p:blipFill>
        <p:spPr>
          <a:xfrm>
            <a:off x="4804988" y="2960780"/>
            <a:ext cx="5780096" cy="1728075"/>
          </a:xfrm>
          <a:prstGeom prst="rect">
            <a:avLst/>
          </a:prstGeom>
          <a:ln>
            <a:solidFill>
              <a:schemeClr val="accent2"/>
            </a:solidFill>
          </a:ln>
        </p:spPr>
      </p:pic>
      <p:pic>
        <p:nvPicPr>
          <p:cNvPr id="6" name="Picture 5">
            <a:extLst>
              <a:ext uri="{FF2B5EF4-FFF2-40B4-BE49-F238E27FC236}">
                <a16:creationId xmlns:a16="http://schemas.microsoft.com/office/drawing/2014/main" id="{9813E567-8374-795D-3136-69A372BED4B6}"/>
              </a:ext>
            </a:extLst>
          </p:cNvPr>
          <p:cNvPicPr>
            <a:picLocks noChangeAspect="1"/>
          </p:cNvPicPr>
          <p:nvPr/>
        </p:nvPicPr>
        <p:blipFill>
          <a:blip r:embed="rId5"/>
          <a:srcRect l="114"/>
          <a:stretch>
            <a:fillRect/>
          </a:stretch>
        </p:blipFill>
        <p:spPr>
          <a:xfrm>
            <a:off x="4804988" y="145039"/>
            <a:ext cx="7274046" cy="2712673"/>
          </a:xfrm>
          <a:prstGeom prst="rect">
            <a:avLst/>
          </a:prstGeom>
          <a:ln>
            <a:solidFill>
              <a:schemeClr val="accent2"/>
            </a:solidFill>
          </a:ln>
        </p:spPr>
      </p:pic>
      <p:pic>
        <p:nvPicPr>
          <p:cNvPr id="7" name="Picture 6">
            <a:extLst>
              <a:ext uri="{FF2B5EF4-FFF2-40B4-BE49-F238E27FC236}">
                <a16:creationId xmlns:a16="http://schemas.microsoft.com/office/drawing/2014/main" id="{594A6C7C-2EB0-25CC-20A3-4D487AEE6B93}"/>
              </a:ext>
            </a:extLst>
          </p:cNvPr>
          <p:cNvPicPr>
            <a:picLocks noChangeAspect="1"/>
          </p:cNvPicPr>
          <p:nvPr/>
        </p:nvPicPr>
        <p:blipFill>
          <a:blip r:embed="rId6"/>
          <a:srcRect l="142"/>
          <a:stretch>
            <a:fillRect/>
          </a:stretch>
        </p:blipFill>
        <p:spPr>
          <a:xfrm>
            <a:off x="4804988" y="4791922"/>
            <a:ext cx="7273084" cy="1875486"/>
          </a:xfrm>
          <a:prstGeom prst="rect">
            <a:avLst/>
          </a:prstGeom>
          <a:ln>
            <a:solidFill>
              <a:schemeClr val="accent2"/>
            </a:solidFill>
          </a:ln>
        </p:spPr>
      </p:pic>
    </p:spTree>
    <p:extLst>
      <p:ext uri="{BB962C8B-B14F-4D97-AF65-F5344CB8AC3E}">
        <p14:creationId xmlns:p14="http://schemas.microsoft.com/office/powerpoint/2010/main" val="17319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C569-747A-D8F1-D383-3B94DB3ECB21}"/>
              </a:ext>
            </a:extLst>
          </p:cNvPr>
          <p:cNvSpPr>
            <a:spLocks noGrp="1"/>
          </p:cNvSpPr>
          <p:nvPr>
            <p:ph type="title"/>
          </p:nvPr>
        </p:nvSpPr>
        <p:spPr>
          <a:xfrm>
            <a:off x="627529" y="724647"/>
            <a:ext cx="10865224" cy="914400"/>
          </a:xfrm>
        </p:spPr>
        <p:txBody>
          <a:bodyPr>
            <a:normAutofit fontScale="90000"/>
          </a:bodyPr>
          <a:lstStyle/>
          <a:p>
            <a:r>
              <a:rPr lang="en-US" sz="4000" dirty="0"/>
              <a:t>Why Resistance Trends Matter</a:t>
            </a:r>
            <a:br>
              <a:rPr lang="en-US" sz="4000" dirty="0"/>
            </a:br>
            <a:r>
              <a:rPr lang="en-US" dirty="0"/>
              <a:t>(and why OB needs local data)</a:t>
            </a:r>
          </a:p>
        </p:txBody>
      </p:sp>
      <p:sp>
        <p:nvSpPr>
          <p:cNvPr id="3" name="Content Placeholder 2">
            <a:extLst>
              <a:ext uri="{FF2B5EF4-FFF2-40B4-BE49-F238E27FC236}">
                <a16:creationId xmlns:a16="http://schemas.microsoft.com/office/drawing/2014/main" id="{E50711C6-5803-716F-56A2-AED78DDBF648}"/>
              </a:ext>
            </a:extLst>
          </p:cNvPr>
          <p:cNvSpPr>
            <a:spLocks noGrp="1"/>
          </p:cNvSpPr>
          <p:nvPr>
            <p:ph idx="1"/>
          </p:nvPr>
        </p:nvSpPr>
        <p:spPr>
          <a:xfrm>
            <a:off x="286869" y="1854699"/>
            <a:ext cx="11481798" cy="3886200"/>
          </a:xfrm>
        </p:spPr>
        <p:txBody>
          <a:bodyPr/>
          <a:lstStyle/>
          <a:p>
            <a:r>
              <a:rPr lang="en-US" sz="2800" dirty="0"/>
              <a:t>Resistance is changing fast, especially Multidrug-resistant organisms (MDRO) – empiric choices can’t rely on national averages</a:t>
            </a:r>
          </a:p>
          <a:p>
            <a:pPr lvl="1"/>
            <a:r>
              <a:rPr lang="en-US" sz="2400" dirty="0"/>
              <a:t>Susceptibility patterns vary by region, hospital, and unit</a:t>
            </a:r>
          </a:p>
          <a:p>
            <a:pPr lvl="1"/>
            <a:r>
              <a:rPr lang="en-US" sz="2400" dirty="0"/>
              <a:t>OB/L&amp;D populations may have different exposure risks (healthcare contact, prior antibiotics, device/procedures)</a:t>
            </a:r>
          </a:p>
          <a:p>
            <a:r>
              <a:rPr lang="en-US" sz="2800" dirty="0"/>
              <a:t>Goal: effective empiric therapy with a streamlined L&amp;D formulary</a:t>
            </a:r>
          </a:p>
          <a:p>
            <a:pPr lvl="1"/>
            <a:r>
              <a:rPr lang="en-US" sz="2400" dirty="0"/>
              <a:t>Newer agents exist </a:t>
            </a:r>
            <a:r>
              <a:rPr lang="en-US" sz="2400" dirty="0">
                <a:sym typeface="Wingdings" panose="05000000000000000000" pitchFamily="2" charset="2"/>
              </a:rPr>
              <a:t> balancing of stewardship &amp; operational simplicity</a:t>
            </a:r>
          </a:p>
          <a:p>
            <a:pPr lvl="1"/>
            <a:r>
              <a:rPr lang="en-US" sz="2400" dirty="0">
                <a:sym typeface="Wingdings" panose="05000000000000000000" pitchFamily="2" charset="2"/>
              </a:rPr>
              <a:t>Practical advantages to limited stock  improved administration and cleaner pathways</a:t>
            </a:r>
          </a:p>
          <a:p>
            <a:r>
              <a:rPr lang="en-US" sz="2800" dirty="0">
                <a:sym typeface="Wingdings" panose="05000000000000000000" pitchFamily="2" charset="2"/>
              </a:rPr>
              <a:t>Your Sepsis Bundle empiric regimens should match your local risks</a:t>
            </a:r>
          </a:p>
          <a:p>
            <a:pPr lvl="1"/>
            <a:endParaRPr lang="en-US" sz="2000" dirty="0"/>
          </a:p>
        </p:txBody>
      </p:sp>
    </p:spTree>
    <p:extLst>
      <p:ext uri="{BB962C8B-B14F-4D97-AF65-F5344CB8AC3E}">
        <p14:creationId xmlns:p14="http://schemas.microsoft.com/office/powerpoint/2010/main" val="3666744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08211-07F7-FE04-927C-FF306D85F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287AE-0DB2-33D8-1E67-B3E26C1C4883}"/>
              </a:ext>
            </a:extLst>
          </p:cNvPr>
          <p:cNvSpPr>
            <a:spLocks noGrp="1"/>
          </p:cNvSpPr>
          <p:nvPr>
            <p:ph type="title"/>
          </p:nvPr>
        </p:nvSpPr>
        <p:spPr>
          <a:xfrm>
            <a:off x="149032" y="650684"/>
            <a:ext cx="10515600" cy="1325563"/>
          </a:xfrm>
        </p:spPr>
        <p:txBody>
          <a:bodyPr/>
          <a:lstStyle/>
          <a:p>
            <a:r>
              <a:rPr lang="en-US" dirty="0"/>
              <a:t>Resistance Tracking and Reporting</a:t>
            </a:r>
          </a:p>
        </p:txBody>
      </p:sp>
      <p:sp>
        <p:nvSpPr>
          <p:cNvPr id="3" name="Content Placeholder 2">
            <a:extLst>
              <a:ext uri="{FF2B5EF4-FFF2-40B4-BE49-F238E27FC236}">
                <a16:creationId xmlns:a16="http://schemas.microsoft.com/office/drawing/2014/main" id="{B7C15F90-5938-DFE5-6C4A-B8B251012057}"/>
              </a:ext>
            </a:extLst>
          </p:cNvPr>
          <p:cNvSpPr>
            <a:spLocks noGrp="1"/>
          </p:cNvSpPr>
          <p:nvPr>
            <p:ph idx="1"/>
          </p:nvPr>
        </p:nvSpPr>
        <p:spPr>
          <a:xfrm>
            <a:off x="304570" y="1946494"/>
            <a:ext cx="4300728" cy="4719571"/>
          </a:xfrm>
        </p:spPr>
        <p:txBody>
          <a:bodyPr>
            <a:normAutofit fontScale="85000" lnSpcReduction="10000"/>
          </a:bodyPr>
          <a:lstStyle/>
          <a:p>
            <a:r>
              <a:rPr lang="en-US" dirty="0"/>
              <a:t>Incidence &amp; Resistance Trending:</a:t>
            </a:r>
          </a:p>
          <a:p>
            <a:pPr lvl="1"/>
            <a:r>
              <a:rPr lang="en-US" dirty="0"/>
              <a:t>Identify select pathogens in OB and Neonatal Units with susceptibility or pathogenicity concerns</a:t>
            </a:r>
          </a:p>
          <a:p>
            <a:pPr lvl="2"/>
            <a:r>
              <a:rPr lang="en-US" i="1" dirty="0"/>
              <a:t>E.coli </a:t>
            </a:r>
          </a:p>
          <a:p>
            <a:pPr lvl="2"/>
            <a:r>
              <a:rPr lang="en-US" i="1" dirty="0"/>
              <a:t>Klebsiella pneumoniae </a:t>
            </a:r>
          </a:p>
          <a:p>
            <a:pPr lvl="2"/>
            <a:r>
              <a:rPr lang="en-US" dirty="0"/>
              <a:t>Group B Streptococci</a:t>
            </a:r>
          </a:p>
          <a:p>
            <a:pPr lvl="2"/>
            <a:r>
              <a:rPr lang="en-US" i="1" dirty="0"/>
              <a:t>Enterococcus faecalis</a:t>
            </a:r>
          </a:p>
        </p:txBody>
      </p:sp>
      <p:pic>
        <p:nvPicPr>
          <p:cNvPr id="7" name="Picture 6">
            <a:extLst>
              <a:ext uri="{FF2B5EF4-FFF2-40B4-BE49-F238E27FC236}">
                <a16:creationId xmlns:a16="http://schemas.microsoft.com/office/drawing/2014/main" id="{00BFA08C-822A-6276-5449-5298EC11217E}"/>
              </a:ext>
            </a:extLst>
          </p:cNvPr>
          <p:cNvPicPr>
            <a:picLocks noChangeAspect="1"/>
          </p:cNvPicPr>
          <p:nvPr/>
        </p:nvPicPr>
        <p:blipFill>
          <a:blip r:embed="rId2"/>
          <a:stretch>
            <a:fillRect/>
          </a:stretch>
        </p:blipFill>
        <p:spPr>
          <a:xfrm>
            <a:off x="4760836" y="1855874"/>
            <a:ext cx="7282132" cy="4067446"/>
          </a:xfrm>
          <a:prstGeom prst="rect">
            <a:avLst/>
          </a:prstGeom>
          <a:ln>
            <a:solidFill>
              <a:schemeClr val="accent2"/>
            </a:solidFill>
          </a:ln>
        </p:spPr>
      </p:pic>
      <p:pic>
        <p:nvPicPr>
          <p:cNvPr id="8" name="x__x0000_i1027" descr="https://picresize.com/images/rsz_1corp03159-revised-sharp-logo-final-no-r.jpg">
            <a:extLst>
              <a:ext uri="{FF2B5EF4-FFF2-40B4-BE49-F238E27FC236}">
                <a16:creationId xmlns:a16="http://schemas.microsoft.com/office/drawing/2014/main" id="{34A9206E-D6DA-FBC7-A789-60AA2156A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757" y="6164176"/>
            <a:ext cx="1699681" cy="55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897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27F8E-0198-F9CA-6B00-B212BCCCA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8432F-AE10-58D3-EC7B-907336C27D36}"/>
              </a:ext>
            </a:extLst>
          </p:cNvPr>
          <p:cNvSpPr>
            <a:spLocks noGrp="1"/>
          </p:cNvSpPr>
          <p:nvPr>
            <p:ph type="title"/>
          </p:nvPr>
        </p:nvSpPr>
        <p:spPr>
          <a:xfrm>
            <a:off x="64313" y="558470"/>
            <a:ext cx="10515600" cy="1151224"/>
          </a:xfrm>
        </p:spPr>
        <p:txBody>
          <a:bodyPr/>
          <a:lstStyle/>
          <a:p>
            <a:r>
              <a:rPr lang="en-US" dirty="0"/>
              <a:t>Resistance Tracking and Reporting</a:t>
            </a:r>
          </a:p>
        </p:txBody>
      </p:sp>
      <p:sp>
        <p:nvSpPr>
          <p:cNvPr id="3" name="Content Placeholder 2">
            <a:extLst>
              <a:ext uri="{FF2B5EF4-FFF2-40B4-BE49-F238E27FC236}">
                <a16:creationId xmlns:a16="http://schemas.microsoft.com/office/drawing/2014/main" id="{E865D311-2E41-B000-04E5-03E7FB3BDEE7}"/>
              </a:ext>
            </a:extLst>
          </p:cNvPr>
          <p:cNvSpPr>
            <a:spLocks noGrp="1"/>
          </p:cNvSpPr>
          <p:nvPr>
            <p:ph idx="1"/>
          </p:nvPr>
        </p:nvSpPr>
        <p:spPr>
          <a:xfrm>
            <a:off x="408072" y="1542107"/>
            <a:ext cx="5741715" cy="4828213"/>
          </a:xfrm>
        </p:spPr>
        <p:txBody>
          <a:bodyPr>
            <a:noAutofit/>
          </a:bodyPr>
          <a:lstStyle/>
          <a:p>
            <a:pPr>
              <a:spcBef>
                <a:spcPts val="0"/>
              </a:spcBef>
            </a:pPr>
            <a:r>
              <a:rPr lang="en-US" sz="2000" dirty="0"/>
              <a:t>Identify:</a:t>
            </a:r>
          </a:p>
          <a:p>
            <a:pPr lvl="1">
              <a:spcBef>
                <a:spcPts val="0"/>
              </a:spcBef>
            </a:pPr>
            <a:r>
              <a:rPr lang="en-US" sz="2000" dirty="0"/>
              <a:t>High-risk infectious disease:</a:t>
            </a:r>
          </a:p>
          <a:p>
            <a:pPr lvl="2">
              <a:spcBef>
                <a:spcPts val="0"/>
              </a:spcBef>
            </a:pPr>
            <a:r>
              <a:rPr lang="en-US" sz="2000" dirty="0"/>
              <a:t>Bacteremia, PPROM, EONS</a:t>
            </a:r>
          </a:p>
          <a:p>
            <a:pPr>
              <a:spcBef>
                <a:spcPts val="0"/>
              </a:spcBef>
            </a:pPr>
            <a:r>
              <a:rPr lang="en-US" sz="2000" dirty="0"/>
              <a:t>Compare:</a:t>
            </a:r>
          </a:p>
          <a:p>
            <a:pPr lvl="1">
              <a:spcBef>
                <a:spcPts val="0"/>
              </a:spcBef>
            </a:pPr>
            <a:r>
              <a:rPr lang="en-US" sz="2000" dirty="0"/>
              <a:t>Couple OB with Neonatal Data</a:t>
            </a:r>
          </a:p>
          <a:p>
            <a:pPr lvl="1">
              <a:spcBef>
                <a:spcPts val="0"/>
              </a:spcBef>
            </a:pPr>
            <a:r>
              <a:rPr lang="en-US" sz="2000" dirty="0"/>
              <a:t>Compare OB to general acute care data</a:t>
            </a:r>
          </a:p>
          <a:p>
            <a:pPr>
              <a:spcBef>
                <a:spcPts val="0"/>
              </a:spcBef>
            </a:pPr>
            <a:r>
              <a:rPr lang="en-US" sz="2000" dirty="0"/>
              <a:t>Track &amp; report year over year</a:t>
            </a:r>
          </a:p>
          <a:p>
            <a:pPr lvl="1">
              <a:spcBef>
                <a:spcPts val="0"/>
              </a:spcBef>
            </a:pPr>
            <a:r>
              <a:rPr lang="en-US" sz="2000" dirty="0"/>
              <a:t>Percentage, trends, numbers over time</a:t>
            </a:r>
          </a:p>
          <a:p>
            <a:pPr lvl="1">
              <a:spcBef>
                <a:spcPts val="0"/>
              </a:spcBef>
            </a:pPr>
            <a:r>
              <a:rPr lang="en-US" sz="2000" dirty="0"/>
              <a:t>Low isolate number: multi-year, multi-hospital/regional, report % and raw numbers</a:t>
            </a:r>
          </a:p>
          <a:p>
            <a:pPr>
              <a:spcBef>
                <a:spcPts val="0"/>
              </a:spcBef>
            </a:pPr>
            <a:r>
              <a:rPr lang="en-US" sz="2000" dirty="0"/>
              <a:t>Impact:</a:t>
            </a:r>
          </a:p>
          <a:p>
            <a:pPr lvl="1">
              <a:spcBef>
                <a:spcPts val="0"/>
              </a:spcBef>
            </a:pPr>
            <a:r>
              <a:rPr lang="en-US" sz="2000" dirty="0"/>
              <a:t>Identify opportunities to slow resistance &amp; improve empiric antibiotic choices</a:t>
            </a:r>
          </a:p>
        </p:txBody>
      </p:sp>
      <p:pic>
        <p:nvPicPr>
          <p:cNvPr id="6" name="Picture 5">
            <a:extLst>
              <a:ext uri="{FF2B5EF4-FFF2-40B4-BE49-F238E27FC236}">
                <a16:creationId xmlns:a16="http://schemas.microsoft.com/office/drawing/2014/main" id="{D9647FD5-7B7F-A13F-D7E7-4CC01D13955F}"/>
              </a:ext>
            </a:extLst>
          </p:cNvPr>
          <p:cNvPicPr>
            <a:picLocks noChangeAspect="1"/>
          </p:cNvPicPr>
          <p:nvPr/>
        </p:nvPicPr>
        <p:blipFill>
          <a:blip r:embed="rId3"/>
          <a:stretch>
            <a:fillRect/>
          </a:stretch>
        </p:blipFill>
        <p:spPr>
          <a:xfrm>
            <a:off x="6400800" y="3962400"/>
            <a:ext cx="5582032" cy="2648131"/>
          </a:xfrm>
          <a:prstGeom prst="rect">
            <a:avLst/>
          </a:prstGeom>
          <a:ln>
            <a:solidFill>
              <a:schemeClr val="accent2"/>
            </a:solidFill>
          </a:ln>
        </p:spPr>
      </p:pic>
      <p:pic>
        <p:nvPicPr>
          <p:cNvPr id="11" name="Picture 10">
            <a:extLst>
              <a:ext uri="{FF2B5EF4-FFF2-40B4-BE49-F238E27FC236}">
                <a16:creationId xmlns:a16="http://schemas.microsoft.com/office/drawing/2014/main" id="{065CF681-9F84-0434-6497-12AD3755068F}"/>
              </a:ext>
            </a:extLst>
          </p:cNvPr>
          <p:cNvPicPr>
            <a:picLocks noChangeAspect="1"/>
          </p:cNvPicPr>
          <p:nvPr/>
        </p:nvPicPr>
        <p:blipFill>
          <a:blip r:embed="rId4"/>
          <a:stretch>
            <a:fillRect/>
          </a:stretch>
        </p:blipFill>
        <p:spPr>
          <a:xfrm>
            <a:off x="8283387" y="1520691"/>
            <a:ext cx="3699443" cy="2161693"/>
          </a:xfrm>
          <a:prstGeom prst="rect">
            <a:avLst/>
          </a:prstGeom>
          <a:ln>
            <a:solidFill>
              <a:schemeClr val="accent2"/>
            </a:solidFill>
          </a:ln>
        </p:spPr>
      </p:pic>
      <p:pic>
        <p:nvPicPr>
          <p:cNvPr id="12" name="x__x0000_i1027" descr="https://picresize.com/images/rsz_1corp03159-revised-sharp-logo-final-no-r.jpg">
            <a:extLst>
              <a:ext uri="{FF2B5EF4-FFF2-40B4-BE49-F238E27FC236}">
                <a16:creationId xmlns:a16="http://schemas.microsoft.com/office/drawing/2014/main" id="{1A7DE3DB-5F48-08C3-72D1-B810DC7E9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075" y="3020571"/>
            <a:ext cx="1699681" cy="55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37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58DD-9C59-CED5-432B-5A7910652FB7}"/>
              </a:ext>
            </a:extLst>
          </p:cNvPr>
          <p:cNvSpPr>
            <a:spLocks noGrp="1"/>
          </p:cNvSpPr>
          <p:nvPr>
            <p:ph type="ctrTitle"/>
          </p:nvPr>
        </p:nvSpPr>
        <p:spPr>
          <a:xfrm>
            <a:off x="2082800" y="2142582"/>
            <a:ext cx="8026400" cy="1667418"/>
          </a:xfrm>
        </p:spPr>
        <p:txBody>
          <a:bodyPr/>
          <a:lstStyle/>
          <a:p>
            <a:r>
              <a:rPr lang="en-US" dirty="0"/>
              <a:t>Newer Antibiotic Choices</a:t>
            </a:r>
          </a:p>
        </p:txBody>
      </p:sp>
      <p:pic>
        <p:nvPicPr>
          <p:cNvPr id="6" name="Picture 5">
            <a:extLst>
              <a:ext uri="{FF2B5EF4-FFF2-40B4-BE49-F238E27FC236}">
                <a16:creationId xmlns:a16="http://schemas.microsoft.com/office/drawing/2014/main" id="{183DEAED-9D65-4D5E-ABD0-6F2D4E29F6EC}"/>
              </a:ext>
            </a:extLst>
          </p:cNvPr>
          <p:cNvPicPr>
            <a:picLocks noChangeAspect="1"/>
          </p:cNvPicPr>
          <p:nvPr/>
        </p:nvPicPr>
        <p:blipFill>
          <a:blip r:embed="rId2"/>
          <a:stretch>
            <a:fillRect/>
          </a:stretch>
        </p:blipFill>
        <p:spPr>
          <a:xfrm>
            <a:off x="3924887" y="3807705"/>
            <a:ext cx="1660998" cy="2287368"/>
          </a:xfrm>
          <a:prstGeom prst="rect">
            <a:avLst/>
          </a:prstGeom>
        </p:spPr>
      </p:pic>
      <p:sp>
        <p:nvSpPr>
          <p:cNvPr id="10" name="TextBox 9">
            <a:extLst>
              <a:ext uri="{FF2B5EF4-FFF2-40B4-BE49-F238E27FC236}">
                <a16:creationId xmlns:a16="http://schemas.microsoft.com/office/drawing/2014/main" id="{6E9D9FC6-6164-414E-918B-91B09F191A90}"/>
              </a:ext>
            </a:extLst>
          </p:cNvPr>
          <p:cNvSpPr txBox="1"/>
          <p:nvPr/>
        </p:nvSpPr>
        <p:spPr>
          <a:xfrm>
            <a:off x="5733522" y="4018693"/>
            <a:ext cx="6105524" cy="1477328"/>
          </a:xfrm>
          <a:prstGeom prst="rect">
            <a:avLst/>
          </a:prstGeom>
          <a:noFill/>
        </p:spPr>
        <p:txBody>
          <a:bodyPr wrap="square">
            <a:spAutoFit/>
          </a:bodyPr>
          <a:lstStyle/>
          <a:p>
            <a:r>
              <a:rPr lang="en-US" b="1" dirty="0"/>
              <a:t>Casey Smiley, MD</a:t>
            </a:r>
          </a:p>
          <a:p>
            <a:r>
              <a:rPr lang="en-US" dirty="0"/>
              <a:t>Internal Medicine</a:t>
            </a:r>
            <a:br>
              <a:rPr lang="en-US" dirty="0"/>
            </a:br>
            <a:r>
              <a:rPr lang="en-US" dirty="0"/>
              <a:t>Infectious Disease</a:t>
            </a:r>
          </a:p>
          <a:p>
            <a:r>
              <a:rPr lang="en-US" dirty="0"/>
              <a:t>Vanderbilt University</a:t>
            </a:r>
            <a:br>
              <a:rPr lang="en-US" dirty="0"/>
            </a:br>
            <a:r>
              <a:rPr lang="en-US" dirty="0"/>
              <a:t>Nashville, TN</a:t>
            </a:r>
          </a:p>
        </p:txBody>
      </p:sp>
    </p:spTree>
    <p:extLst>
      <p:ext uri="{BB962C8B-B14F-4D97-AF65-F5344CB8AC3E}">
        <p14:creationId xmlns:p14="http://schemas.microsoft.com/office/powerpoint/2010/main" val="2157825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59AAB-E274-1CAE-B434-23A9D838A35C}"/>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DD1B1C60-A0C9-8924-646E-930EBF76B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68" y="-71716"/>
            <a:ext cx="11140805" cy="374724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A94C5F1-5EEC-887E-9F6E-B7A659B3DECA}"/>
              </a:ext>
            </a:extLst>
          </p:cNvPr>
          <p:cNvSpPr txBox="1">
            <a:spLocks/>
          </p:cNvSpPr>
          <p:nvPr/>
        </p:nvSpPr>
        <p:spPr>
          <a:xfrm>
            <a:off x="1061152" y="3953446"/>
            <a:ext cx="10515600" cy="29045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Ampicillin, gentamicin, and clindamycin based on in vitro culture and susceptibility data from the 1980s​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Re-evaluation is needed given rising resistance rates to early generation beta lactams with </a:t>
            </a:r>
            <a:r>
              <a:rPr kumimoji="0" lang="en-US" sz="2800" b="0"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mn-cs"/>
              </a:rPr>
              <a:t>Entertobacterales</a:t>
            </a: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and to clindamycin amongst anaerobic pathogens (specifically </a:t>
            </a:r>
            <a:r>
              <a:rPr kumimoji="0" lang="en-US" sz="2800" b="0" i="1"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Bacteroides</a:t>
            </a:r>
            <a:r>
              <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spp.)​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651443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A97C2-DB9B-8588-29AF-9193D81D15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F27FFD-6607-61C3-DE3B-10825B5E8837}"/>
              </a:ext>
            </a:extLst>
          </p:cNvPr>
          <p:cNvSpPr txBox="1"/>
          <p:nvPr/>
        </p:nvSpPr>
        <p:spPr>
          <a:xfrm>
            <a:off x="1561514" y="6198273"/>
            <a:ext cx="9298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*These drugs </a:t>
            </a:r>
            <a:r>
              <a:rPr lang="en-US" sz="2400" dirty="0">
                <a:solidFill>
                  <a:prstClr val="black"/>
                </a:solidFill>
                <a:latin typeface="Calibri" panose="020F0502020204030204"/>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rising resistance rates--Check Local Antibiogram</a:t>
            </a:r>
          </a:p>
        </p:txBody>
      </p:sp>
      <p:sp>
        <p:nvSpPr>
          <p:cNvPr id="6" name="TextBox 5">
            <a:extLst>
              <a:ext uri="{FF2B5EF4-FFF2-40B4-BE49-F238E27FC236}">
                <a16:creationId xmlns:a16="http://schemas.microsoft.com/office/drawing/2014/main" id="{5397515F-1837-4F4B-9A6F-FCABA63084F6}"/>
              </a:ext>
            </a:extLst>
          </p:cNvPr>
          <p:cNvSpPr txBox="1"/>
          <p:nvPr/>
        </p:nvSpPr>
        <p:spPr>
          <a:xfrm>
            <a:off x="395237" y="235014"/>
            <a:ext cx="11452860" cy="954107"/>
          </a:xfrm>
          <a:prstGeom prst="rect">
            <a:avLst/>
          </a:prstGeom>
          <a:solidFill>
            <a:schemeClr val="bg1"/>
          </a:solidFill>
        </p:spPr>
        <p:txBody>
          <a:bodyPr wrap="square" rtlCol="0">
            <a:spAutoFit/>
          </a:bodyPr>
          <a:lstStyle/>
          <a:p>
            <a:pPr algn="ctr"/>
            <a:r>
              <a:rPr lang="en-US" sz="2800" dirty="0">
                <a:solidFill>
                  <a:srgbClr val="A2203C"/>
                </a:solidFill>
                <a:latin typeface="+mj-lt"/>
              </a:rPr>
              <a:t>Beta-lactams have reliable activity against </a:t>
            </a:r>
            <a:r>
              <a:rPr lang="en-US" sz="2800" i="1" dirty="0">
                <a:solidFill>
                  <a:srgbClr val="A2203C"/>
                </a:solidFill>
                <a:latin typeface="+mj-lt"/>
              </a:rPr>
              <a:t>Streptococci</a:t>
            </a:r>
            <a:r>
              <a:rPr lang="en-US" sz="2800" dirty="0">
                <a:solidFill>
                  <a:srgbClr val="A2203C"/>
                </a:solidFill>
                <a:latin typeface="+mj-lt"/>
              </a:rPr>
              <a:t>, </a:t>
            </a:r>
            <a:br>
              <a:rPr lang="en-US" sz="2800" dirty="0">
                <a:solidFill>
                  <a:srgbClr val="A2203C"/>
                </a:solidFill>
                <a:latin typeface="+mj-lt"/>
              </a:rPr>
            </a:br>
            <a:r>
              <a:rPr lang="en-US" sz="2800" dirty="0">
                <a:solidFill>
                  <a:srgbClr val="A2203C"/>
                </a:solidFill>
                <a:latin typeface="+mj-lt"/>
              </a:rPr>
              <a:t>but coverage of other organisms can be challenging:</a:t>
            </a:r>
          </a:p>
        </p:txBody>
      </p:sp>
      <p:sp>
        <p:nvSpPr>
          <p:cNvPr id="7" name="TextBox 6">
            <a:extLst>
              <a:ext uri="{FF2B5EF4-FFF2-40B4-BE49-F238E27FC236}">
                <a16:creationId xmlns:a16="http://schemas.microsoft.com/office/drawing/2014/main" id="{5BEE39A2-C0A3-9456-EB6F-CF9FA265C63B}"/>
              </a:ext>
            </a:extLst>
          </p:cNvPr>
          <p:cNvSpPr txBox="1"/>
          <p:nvPr/>
        </p:nvSpPr>
        <p:spPr>
          <a:xfrm>
            <a:off x="1097280" y="1575582"/>
            <a:ext cx="3390316" cy="830997"/>
          </a:xfrm>
          <a:prstGeom prst="rect">
            <a:avLst/>
          </a:prstGeom>
          <a:noFill/>
        </p:spPr>
        <p:txBody>
          <a:bodyPr wrap="square" rtlCol="0">
            <a:spAutoFit/>
          </a:bodyPr>
          <a:lstStyle/>
          <a:p>
            <a:pPr algn="ctr"/>
            <a:r>
              <a:rPr lang="en-US" sz="2400" dirty="0"/>
              <a:t>Enterobacterales</a:t>
            </a:r>
          </a:p>
          <a:p>
            <a:pPr algn="ctr"/>
            <a:r>
              <a:rPr lang="en-US" sz="2400" dirty="0"/>
              <a:t>(E. coli, Klebsiella, etc.)</a:t>
            </a:r>
          </a:p>
        </p:txBody>
      </p:sp>
      <p:sp>
        <p:nvSpPr>
          <p:cNvPr id="8" name="TextBox 7">
            <a:extLst>
              <a:ext uri="{FF2B5EF4-FFF2-40B4-BE49-F238E27FC236}">
                <a16:creationId xmlns:a16="http://schemas.microsoft.com/office/drawing/2014/main" id="{396CAB4A-6802-E73A-B7BD-339DCBB9C191}"/>
              </a:ext>
            </a:extLst>
          </p:cNvPr>
          <p:cNvSpPr txBox="1"/>
          <p:nvPr/>
        </p:nvSpPr>
        <p:spPr>
          <a:xfrm>
            <a:off x="4752539" y="1589650"/>
            <a:ext cx="2827605" cy="830997"/>
          </a:xfrm>
          <a:prstGeom prst="rect">
            <a:avLst/>
          </a:prstGeom>
          <a:noFill/>
        </p:spPr>
        <p:txBody>
          <a:bodyPr wrap="square" rtlCol="0">
            <a:spAutoFit/>
          </a:bodyPr>
          <a:lstStyle/>
          <a:p>
            <a:pPr algn="ctr"/>
            <a:r>
              <a:rPr lang="en-US" sz="2400" dirty="0"/>
              <a:t>Anaerobes</a:t>
            </a:r>
          </a:p>
          <a:p>
            <a:pPr algn="ctr"/>
            <a:r>
              <a:rPr lang="en-US" sz="2400" dirty="0"/>
              <a:t>(e.g. Bacteroides)</a:t>
            </a:r>
          </a:p>
        </p:txBody>
      </p:sp>
      <p:sp>
        <p:nvSpPr>
          <p:cNvPr id="9" name="TextBox 8">
            <a:extLst>
              <a:ext uri="{FF2B5EF4-FFF2-40B4-BE49-F238E27FC236}">
                <a16:creationId xmlns:a16="http://schemas.microsoft.com/office/drawing/2014/main" id="{032BBB20-C649-9B5F-8797-8FAD9DA8BC3E}"/>
              </a:ext>
            </a:extLst>
          </p:cNvPr>
          <p:cNvSpPr txBox="1"/>
          <p:nvPr/>
        </p:nvSpPr>
        <p:spPr>
          <a:xfrm>
            <a:off x="8100649" y="1589650"/>
            <a:ext cx="2827605" cy="461665"/>
          </a:xfrm>
          <a:prstGeom prst="rect">
            <a:avLst/>
          </a:prstGeom>
          <a:noFill/>
        </p:spPr>
        <p:txBody>
          <a:bodyPr wrap="square" rtlCol="0">
            <a:spAutoFit/>
          </a:bodyPr>
          <a:lstStyle/>
          <a:p>
            <a:pPr algn="ctr"/>
            <a:r>
              <a:rPr lang="en-US" sz="2400" dirty="0">
                <a:solidFill>
                  <a:schemeClr val="bg1">
                    <a:lumMod val="50000"/>
                  </a:schemeClr>
                </a:solidFill>
              </a:rPr>
              <a:t>Enterococcus</a:t>
            </a:r>
          </a:p>
        </p:txBody>
      </p:sp>
      <p:sp>
        <p:nvSpPr>
          <p:cNvPr id="10" name="TextBox 9">
            <a:extLst>
              <a:ext uri="{FF2B5EF4-FFF2-40B4-BE49-F238E27FC236}">
                <a16:creationId xmlns:a16="http://schemas.microsoft.com/office/drawing/2014/main" id="{241F5B35-8743-390E-FFEA-BA153EFC1504}"/>
              </a:ext>
            </a:extLst>
          </p:cNvPr>
          <p:cNvSpPr txBox="1"/>
          <p:nvPr/>
        </p:nvSpPr>
        <p:spPr>
          <a:xfrm>
            <a:off x="7554351" y="1603719"/>
            <a:ext cx="815926" cy="461665"/>
          </a:xfrm>
          <a:prstGeom prst="rect">
            <a:avLst/>
          </a:prstGeom>
          <a:noFill/>
        </p:spPr>
        <p:txBody>
          <a:bodyPr wrap="square" rtlCol="0">
            <a:spAutoFit/>
          </a:bodyPr>
          <a:lstStyle/>
          <a:p>
            <a:r>
              <a:rPr lang="en-US" sz="2400" dirty="0"/>
              <a:t>+/-</a:t>
            </a:r>
          </a:p>
        </p:txBody>
      </p:sp>
      <p:sp>
        <p:nvSpPr>
          <p:cNvPr id="12" name="Left Brace 11">
            <a:extLst>
              <a:ext uri="{FF2B5EF4-FFF2-40B4-BE49-F238E27FC236}">
                <a16:creationId xmlns:a16="http://schemas.microsoft.com/office/drawing/2014/main" id="{B980D0B3-4201-9B9F-E53F-BC6A1D32702C}"/>
              </a:ext>
            </a:extLst>
          </p:cNvPr>
          <p:cNvSpPr/>
          <p:nvPr/>
        </p:nvSpPr>
        <p:spPr bwMode="auto">
          <a:xfrm rot="16200000">
            <a:off x="5906088" y="1488831"/>
            <a:ext cx="492721" cy="251776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3" name="Left Brace 12">
            <a:extLst>
              <a:ext uri="{FF2B5EF4-FFF2-40B4-BE49-F238E27FC236}">
                <a16:creationId xmlns:a16="http://schemas.microsoft.com/office/drawing/2014/main" id="{8DE33F56-1A23-DCD8-CB52-0AA5E6D993D7}"/>
              </a:ext>
            </a:extLst>
          </p:cNvPr>
          <p:cNvSpPr/>
          <p:nvPr/>
        </p:nvSpPr>
        <p:spPr bwMode="auto">
          <a:xfrm rot="16200000">
            <a:off x="9282337" y="1460696"/>
            <a:ext cx="492721" cy="251776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lumMod val="50000"/>
                </a:schemeClr>
              </a:solidFill>
              <a:effectLst/>
              <a:latin typeface="Arial" pitchFamily="4" charset="0"/>
            </a:endParaRPr>
          </a:p>
        </p:txBody>
      </p:sp>
      <p:sp>
        <p:nvSpPr>
          <p:cNvPr id="14" name="TextBox 13">
            <a:extLst>
              <a:ext uri="{FF2B5EF4-FFF2-40B4-BE49-F238E27FC236}">
                <a16:creationId xmlns:a16="http://schemas.microsoft.com/office/drawing/2014/main" id="{AEE588EF-DF9C-546E-41D8-793F85F308B0}"/>
              </a:ext>
            </a:extLst>
          </p:cNvPr>
          <p:cNvSpPr txBox="1"/>
          <p:nvPr/>
        </p:nvSpPr>
        <p:spPr>
          <a:xfrm>
            <a:off x="1842867" y="3165231"/>
            <a:ext cx="1983545" cy="1200329"/>
          </a:xfrm>
          <a:prstGeom prst="rect">
            <a:avLst/>
          </a:prstGeom>
          <a:noFill/>
        </p:spPr>
        <p:txBody>
          <a:bodyPr wrap="square" rtlCol="0">
            <a:spAutoFit/>
          </a:bodyPr>
          <a:lstStyle/>
          <a:p>
            <a:pPr algn="ctr"/>
            <a:r>
              <a:rPr lang="en-US" sz="2400" dirty="0"/>
              <a:t>Cefepime</a:t>
            </a:r>
          </a:p>
          <a:p>
            <a:pPr algn="ctr"/>
            <a:r>
              <a:rPr lang="en-US" sz="2400" dirty="0"/>
              <a:t>Ceftriaxone</a:t>
            </a:r>
          </a:p>
          <a:p>
            <a:pPr algn="ctr"/>
            <a:r>
              <a:rPr lang="en-US" sz="2400" dirty="0"/>
              <a:t>Gentamicin*</a:t>
            </a:r>
          </a:p>
        </p:txBody>
      </p:sp>
      <p:sp>
        <p:nvSpPr>
          <p:cNvPr id="16" name="TextBox 15">
            <a:extLst>
              <a:ext uri="{FF2B5EF4-FFF2-40B4-BE49-F238E27FC236}">
                <a16:creationId xmlns:a16="http://schemas.microsoft.com/office/drawing/2014/main" id="{B1F6D909-5B05-CC9D-A1D4-5DC13762FA18}"/>
              </a:ext>
            </a:extLst>
          </p:cNvPr>
          <p:cNvSpPr txBox="1"/>
          <p:nvPr/>
        </p:nvSpPr>
        <p:spPr>
          <a:xfrm>
            <a:off x="5062023" y="3165231"/>
            <a:ext cx="2225040" cy="830997"/>
          </a:xfrm>
          <a:prstGeom prst="rect">
            <a:avLst/>
          </a:prstGeom>
          <a:noFill/>
        </p:spPr>
        <p:txBody>
          <a:bodyPr wrap="square" rtlCol="0">
            <a:spAutoFit/>
          </a:bodyPr>
          <a:lstStyle/>
          <a:p>
            <a:pPr algn="ctr"/>
            <a:r>
              <a:rPr lang="en-US" sz="2400" dirty="0"/>
              <a:t>Metronidazole</a:t>
            </a:r>
          </a:p>
          <a:p>
            <a:pPr algn="ctr"/>
            <a:r>
              <a:rPr lang="en-US" sz="2400" dirty="0"/>
              <a:t>Clindamycin*</a:t>
            </a:r>
          </a:p>
        </p:txBody>
      </p:sp>
      <p:sp>
        <p:nvSpPr>
          <p:cNvPr id="17" name="TextBox 16">
            <a:extLst>
              <a:ext uri="{FF2B5EF4-FFF2-40B4-BE49-F238E27FC236}">
                <a16:creationId xmlns:a16="http://schemas.microsoft.com/office/drawing/2014/main" id="{CE493659-7536-440A-EC09-6ACFA5D4CF2D}"/>
              </a:ext>
            </a:extLst>
          </p:cNvPr>
          <p:cNvSpPr txBox="1"/>
          <p:nvPr/>
        </p:nvSpPr>
        <p:spPr>
          <a:xfrm>
            <a:off x="8435925" y="3165231"/>
            <a:ext cx="2225040" cy="461665"/>
          </a:xfrm>
          <a:prstGeom prst="rect">
            <a:avLst/>
          </a:prstGeom>
          <a:noFill/>
        </p:spPr>
        <p:txBody>
          <a:bodyPr wrap="square" rtlCol="0">
            <a:spAutoFit/>
          </a:bodyPr>
          <a:lstStyle/>
          <a:p>
            <a:pPr algn="ctr"/>
            <a:r>
              <a:rPr lang="en-US" sz="2400" dirty="0">
                <a:solidFill>
                  <a:schemeClr val="bg1">
                    <a:lumMod val="50000"/>
                  </a:schemeClr>
                </a:solidFill>
              </a:rPr>
              <a:t>Ampicillin</a:t>
            </a:r>
          </a:p>
        </p:txBody>
      </p:sp>
      <p:sp>
        <p:nvSpPr>
          <p:cNvPr id="19" name="Left Brace 18">
            <a:extLst>
              <a:ext uri="{FF2B5EF4-FFF2-40B4-BE49-F238E27FC236}">
                <a16:creationId xmlns:a16="http://schemas.microsoft.com/office/drawing/2014/main" id="{631EF67F-007F-F9BE-EF76-C81ACDD2DBA5}"/>
              </a:ext>
            </a:extLst>
          </p:cNvPr>
          <p:cNvSpPr/>
          <p:nvPr/>
        </p:nvSpPr>
        <p:spPr bwMode="auto">
          <a:xfrm rot="16200000">
            <a:off x="2529842" y="1230925"/>
            <a:ext cx="492721" cy="3141428"/>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20" name="Left Brace 19">
            <a:extLst>
              <a:ext uri="{FF2B5EF4-FFF2-40B4-BE49-F238E27FC236}">
                <a16:creationId xmlns:a16="http://schemas.microsoft.com/office/drawing/2014/main" id="{BD204F0A-E5EF-676B-2325-B0B4043588D9}"/>
              </a:ext>
            </a:extLst>
          </p:cNvPr>
          <p:cNvSpPr/>
          <p:nvPr/>
        </p:nvSpPr>
        <p:spPr bwMode="auto">
          <a:xfrm rot="16200000">
            <a:off x="5820511" y="-235635"/>
            <a:ext cx="492721" cy="9586778"/>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21" name="TextBox 20">
            <a:extLst>
              <a:ext uri="{FF2B5EF4-FFF2-40B4-BE49-F238E27FC236}">
                <a16:creationId xmlns:a16="http://schemas.microsoft.com/office/drawing/2014/main" id="{55E04A76-C5DC-3FE1-1D79-FFC5C30B5007}"/>
              </a:ext>
            </a:extLst>
          </p:cNvPr>
          <p:cNvSpPr txBox="1"/>
          <p:nvPr/>
        </p:nvSpPr>
        <p:spPr>
          <a:xfrm>
            <a:off x="4300022" y="4893213"/>
            <a:ext cx="3535682" cy="830997"/>
          </a:xfrm>
          <a:prstGeom prst="rect">
            <a:avLst/>
          </a:prstGeom>
          <a:noFill/>
        </p:spPr>
        <p:txBody>
          <a:bodyPr wrap="square" rtlCol="0">
            <a:spAutoFit/>
          </a:bodyPr>
          <a:lstStyle/>
          <a:p>
            <a:pPr algn="ctr"/>
            <a:r>
              <a:rPr lang="en-US" sz="2400" dirty="0"/>
              <a:t>Piperacillin-Tazobactam</a:t>
            </a:r>
          </a:p>
          <a:p>
            <a:pPr algn="ctr"/>
            <a:r>
              <a:rPr lang="en-US" sz="2400" dirty="0"/>
              <a:t>Ampicillin-Sulbactam*</a:t>
            </a:r>
          </a:p>
        </p:txBody>
      </p:sp>
    </p:spTree>
    <p:extLst>
      <p:ext uri="{BB962C8B-B14F-4D97-AF65-F5344CB8AC3E}">
        <p14:creationId xmlns:p14="http://schemas.microsoft.com/office/powerpoint/2010/main" val="32644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B5E9-FFBC-5FE4-D93F-9253A6341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10187-FAD5-958A-271F-4C836FE5320B}"/>
              </a:ext>
            </a:extLst>
          </p:cNvPr>
          <p:cNvSpPr>
            <a:spLocks noGrp="1"/>
          </p:cNvSpPr>
          <p:nvPr>
            <p:ph type="title"/>
          </p:nvPr>
        </p:nvSpPr>
        <p:spPr>
          <a:xfrm>
            <a:off x="746760" y="410508"/>
            <a:ext cx="10363200" cy="914400"/>
          </a:xfrm>
        </p:spPr>
        <p:txBody>
          <a:bodyPr/>
          <a:lstStyle/>
          <a:p>
            <a:r>
              <a:rPr lang="en-US" dirty="0"/>
              <a:t>Gentamicin Issues</a:t>
            </a:r>
          </a:p>
        </p:txBody>
      </p:sp>
      <p:pic>
        <p:nvPicPr>
          <p:cNvPr id="4" name="Picture 2" descr="Gentamicin Injection, USP | Eugia US">
            <a:extLst>
              <a:ext uri="{FF2B5EF4-FFF2-40B4-BE49-F238E27FC236}">
                <a16:creationId xmlns:a16="http://schemas.microsoft.com/office/drawing/2014/main" id="{E69B5596-542D-A874-4027-D3A05221B22F}"/>
              </a:ext>
            </a:extLst>
          </p:cNvPr>
          <p:cNvPicPr>
            <a:picLocks noChangeAspect="1" noChangeArrowheads="1"/>
          </p:cNvPicPr>
          <p:nvPr/>
        </p:nvPicPr>
        <p:blipFill>
          <a:blip r:embed="rId3">
            <a:alphaModFix amt="99000"/>
            <a:extLst>
              <a:ext uri="{28A0092B-C50C-407E-A947-70E740481C1C}">
                <a14:useLocalDpi xmlns:a14="http://schemas.microsoft.com/office/drawing/2010/main" val="0"/>
              </a:ext>
            </a:extLst>
          </a:blip>
          <a:srcRect/>
          <a:stretch>
            <a:fillRect/>
          </a:stretch>
        </p:blipFill>
        <p:spPr bwMode="auto">
          <a:xfrm>
            <a:off x="8360657" y="1181944"/>
            <a:ext cx="3839393" cy="479924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B70F25E-ED43-F212-B51D-93CD8D9C6E31}"/>
              </a:ext>
            </a:extLst>
          </p:cNvPr>
          <p:cNvSpPr txBox="1">
            <a:spLocks/>
          </p:cNvSpPr>
          <p:nvPr/>
        </p:nvSpPr>
        <p:spPr>
          <a:xfrm>
            <a:off x="531015" y="1232414"/>
            <a:ext cx="8570658" cy="4584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ACOG guidelines of 5mg/kg q24 hours</a:t>
            </a:r>
          </a:p>
          <a:p>
            <a:pPr lvl="0">
              <a:defRPr/>
            </a:pPr>
            <a:r>
              <a:rPr kumimoji="0" lang="en-US" sz="2400" b="0" i="0" u="none" strike="noStrike" kern="1200" cap="none" spc="0" normalizeH="0" baseline="0" noProof="0" dirty="0">
                <a:ln>
                  <a:noFill/>
                </a:ln>
                <a:solidFill>
                  <a:prstClr val="black"/>
                </a:solidFill>
                <a:effectLst/>
                <a:uLnTx/>
                <a:uFillTx/>
              </a:rPr>
              <a:t>New CLSI guidelines (2023) for Enterobacterales lowered </a:t>
            </a:r>
            <a:r>
              <a:rPr lang="en-US" sz="2400" dirty="0"/>
              <a:t>Susceptible/Resistant </a:t>
            </a:r>
            <a:r>
              <a:rPr kumimoji="0" lang="en-US" sz="2400" b="0" i="0" u="none" strike="noStrike" kern="1200" cap="none" spc="0" normalizeH="0" baseline="0" noProof="0" dirty="0">
                <a:ln>
                  <a:noFill/>
                </a:ln>
                <a:solidFill>
                  <a:prstClr val="black"/>
                </a:solidFill>
                <a:effectLst/>
                <a:uLnTx/>
                <a:uFillTx/>
              </a:rPr>
              <a:t>breakpoints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At many facilities, breakpoints are based on dosage of </a:t>
            </a:r>
            <a:br>
              <a:rPr kumimoji="0" lang="en-US" sz="2400" b="0" i="0" u="none" strike="noStrike" kern="1200" cap="none" spc="0" normalizeH="0" baseline="0" noProof="0" dirty="0">
                <a:ln>
                  <a:noFill/>
                </a:ln>
                <a:solidFill>
                  <a:prstClr val="black"/>
                </a:solidFill>
                <a:effectLst/>
                <a:uLnTx/>
                <a:uFillTx/>
              </a:rPr>
            </a:br>
            <a:r>
              <a:rPr kumimoji="0" lang="en-US" sz="2400" b="0" i="0" u="none" strike="noStrike" kern="1200" cap="none" spc="0" normalizeH="0" baseline="0" noProof="0" dirty="0">
                <a:ln>
                  <a:noFill/>
                </a:ln>
                <a:solidFill>
                  <a:prstClr val="black"/>
                </a:solidFill>
                <a:effectLst/>
                <a:uLnTx/>
                <a:uFillTx/>
              </a:rPr>
              <a:t>7mg/kg q24h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Nephrotoxic, Ototoxic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Rising resistance of gram-negative organisms to aminoglycosides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Time to receiving antibiotics (needs to be dosed by weight </a:t>
            </a:r>
            <a:br>
              <a:rPr kumimoji="0" lang="en-US" sz="2400" b="0" i="0" u="none" strike="noStrike" kern="1200" cap="none" spc="0" normalizeH="0" baseline="0" noProof="0" dirty="0">
                <a:ln>
                  <a:noFill/>
                </a:ln>
                <a:solidFill>
                  <a:prstClr val="black"/>
                </a:solidFill>
                <a:effectLst/>
                <a:uLnTx/>
                <a:uFillTx/>
              </a:rPr>
            </a:br>
            <a:r>
              <a:rPr kumimoji="0" lang="en-US" sz="2400" b="0" i="0" u="none" strike="noStrike" kern="1200" cap="none" spc="0" normalizeH="0" baseline="0" noProof="0" dirty="0">
                <a:ln>
                  <a:noFill/>
                </a:ln>
                <a:solidFill>
                  <a:prstClr val="black"/>
                </a:solidFill>
                <a:effectLst/>
                <a:uLnTx/>
                <a:uFillTx/>
              </a:rPr>
              <a:t>by pharmacy)</a:t>
            </a:r>
          </a:p>
          <a:p>
            <a:pPr>
              <a:defRPr/>
            </a:pPr>
            <a:r>
              <a:rPr lang="en-US" sz="2400" dirty="0"/>
              <a:t>No standardized nomogram for dosing in pregnancy, </a:t>
            </a:r>
            <a:br>
              <a:rPr lang="en-US" sz="2400" dirty="0"/>
            </a:br>
            <a:r>
              <a:rPr lang="en-US" sz="2400" dirty="0"/>
              <a:t>No recommendations to check levels​​</a:t>
            </a:r>
          </a:p>
          <a:p>
            <a:pPr>
              <a:defRPr/>
            </a:pPr>
            <a:r>
              <a:rPr lang="en-US" sz="2400" dirty="0"/>
              <a:t>Increased renal clearance 50% or more during pregnancy</a:t>
            </a:r>
          </a:p>
          <a:p>
            <a:pPr marL="0" indent="0">
              <a:buNone/>
              <a:defRPr/>
            </a:pPr>
            <a:endParaRPr lang="en-US" sz="2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endParaRPr>
          </a:p>
        </p:txBody>
      </p:sp>
      <p:sp>
        <p:nvSpPr>
          <p:cNvPr id="6" name="TextBox 5">
            <a:extLst>
              <a:ext uri="{FF2B5EF4-FFF2-40B4-BE49-F238E27FC236}">
                <a16:creationId xmlns:a16="http://schemas.microsoft.com/office/drawing/2014/main" id="{187AA7BA-8D7C-8CAB-1815-5D36A53162EC}"/>
              </a:ext>
            </a:extLst>
          </p:cNvPr>
          <p:cNvSpPr txBox="1"/>
          <p:nvPr/>
        </p:nvSpPr>
        <p:spPr>
          <a:xfrm>
            <a:off x="7501460" y="6380091"/>
            <a:ext cx="4620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Sader, H. Open Forum Infect Dis. 2023;10.</a:t>
            </a:r>
          </a:p>
        </p:txBody>
      </p:sp>
      <p:sp>
        <p:nvSpPr>
          <p:cNvPr id="7" name="&quot;Not Allowed&quot; Symbol 6">
            <a:extLst>
              <a:ext uri="{FF2B5EF4-FFF2-40B4-BE49-F238E27FC236}">
                <a16:creationId xmlns:a16="http://schemas.microsoft.com/office/drawing/2014/main" id="{DA4FD0D0-D98B-DEDF-335F-86ED4224178F}"/>
              </a:ext>
            </a:extLst>
          </p:cNvPr>
          <p:cNvSpPr/>
          <p:nvPr/>
        </p:nvSpPr>
        <p:spPr>
          <a:xfrm>
            <a:off x="9245600" y="2970105"/>
            <a:ext cx="2096975" cy="2246352"/>
          </a:xfrm>
          <a:prstGeom prst="noSmoking">
            <a:avLst/>
          </a:prstGeom>
          <a:solidFill>
            <a:srgbClr val="FF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6763F29-31C2-9988-E0DD-CDBB512D1A17}"/>
              </a:ext>
            </a:extLst>
          </p:cNvPr>
          <p:cNvSpPr txBox="1"/>
          <p:nvPr/>
        </p:nvSpPr>
        <p:spPr>
          <a:xfrm>
            <a:off x="8521692" y="5399703"/>
            <a:ext cx="28208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https://eugiaus.com/products/gentamicin-injection-usp/</a:t>
            </a:r>
          </a:p>
        </p:txBody>
      </p:sp>
    </p:spTree>
    <p:extLst>
      <p:ext uri="{BB962C8B-B14F-4D97-AF65-F5344CB8AC3E}">
        <p14:creationId xmlns:p14="http://schemas.microsoft.com/office/powerpoint/2010/main" val="343659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D7A8-63D4-AE06-7D82-3896B6DD6A5C}"/>
              </a:ext>
            </a:extLst>
          </p:cNvPr>
          <p:cNvSpPr>
            <a:spLocks noGrp="1"/>
          </p:cNvSpPr>
          <p:nvPr>
            <p:ph type="title"/>
          </p:nvPr>
        </p:nvSpPr>
        <p:spPr/>
        <p:txBody>
          <a:bodyPr/>
          <a:lstStyle/>
          <a:p>
            <a:r>
              <a:rPr lang="en-US" dirty="0"/>
              <a:t>Welcome and FAQs</a:t>
            </a:r>
          </a:p>
        </p:txBody>
      </p:sp>
      <p:sp>
        <p:nvSpPr>
          <p:cNvPr id="3" name="Content Placeholder 2">
            <a:extLst>
              <a:ext uri="{FF2B5EF4-FFF2-40B4-BE49-F238E27FC236}">
                <a16:creationId xmlns:a16="http://schemas.microsoft.com/office/drawing/2014/main" id="{43C90FC3-8633-B992-E8F6-C5372D0CEC6E}"/>
              </a:ext>
            </a:extLst>
          </p:cNvPr>
          <p:cNvSpPr>
            <a:spLocks noGrp="1"/>
          </p:cNvSpPr>
          <p:nvPr>
            <p:ph idx="1"/>
          </p:nvPr>
        </p:nvSpPr>
        <p:spPr>
          <a:xfrm>
            <a:off x="304800" y="1425040"/>
            <a:ext cx="11277600" cy="4938437"/>
          </a:xfrm>
        </p:spPr>
        <p:txBody>
          <a:bodyPr/>
          <a:lstStyle/>
          <a:p>
            <a:pPr>
              <a:spcBef>
                <a:spcPts val="1000"/>
              </a:spcBef>
            </a:pPr>
            <a:r>
              <a:rPr lang="en-US" sz="1800" b="1" dirty="0">
                <a:effectLst/>
                <a:latin typeface="+mn-lt"/>
                <a:ea typeface="Calibri" panose="020F0502020204030204" pitchFamily="34" charset="0"/>
                <a:cs typeface="Calibri" panose="020F0502020204030204" pitchFamily="34" charset="0"/>
              </a:rPr>
              <a:t>Will this webinar be recorded? Will the slides be available?</a:t>
            </a:r>
          </a:p>
          <a:p>
            <a:pPr lvl="1">
              <a:spcBef>
                <a:spcPts val="1000"/>
              </a:spcBef>
            </a:pPr>
            <a:r>
              <a:rPr lang="en-US" sz="1600" dirty="0">
                <a:latin typeface="+mn-lt"/>
                <a:ea typeface="Calibri" panose="020F0502020204030204" pitchFamily="34" charset="0"/>
                <a:cs typeface="Calibri" panose="020F0502020204030204" pitchFamily="34" charset="0"/>
              </a:rPr>
              <a:t>YES. Both the recording and slides from each session will be available within 1 week on the CMQCC Sepsis webpage: </a:t>
            </a:r>
            <a:r>
              <a:rPr lang="en-US" sz="1600" dirty="0">
                <a:latin typeface="+mn-lt"/>
                <a:ea typeface="Calibri" panose="020F0502020204030204" pitchFamily="34" charset="0"/>
                <a:cs typeface="Calibri" panose="020F0502020204030204" pitchFamily="34" charset="0"/>
                <a:hlinkClick r:id="rId2"/>
              </a:rPr>
              <a:t>https://www.cmqcc.org/toolkits-quality-improvement/sepsis</a:t>
            </a:r>
            <a:r>
              <a:rPr lang="en-US" sz="1600" dirty="0">
                <a:latin typeface="+mn-lt"/>
                <a:ea typeface="Calibri" panose="020F0502020204030204" pitchFamily="34" charset="0"/>
                <a:cs typeface="Calibri" panose="020F0502020204030204" pitchFamily="34" charset="0"/>
              </a:rPr>
              <a:t> </a:t>
            </a:r>
            <a:endParaRPr lang="en-US" sz="1600" dirty="0">
              <a:effectLst/>
              <a:latin typeface="+mn-lt"/>
              <a:ea typeface="Calibri" panose="020F0502020204030204" pitchFamily="34" charset="0"/>
              <a:cs typeface="Calibri" panose="020F0502020204030204" pitchFamily="34" charset="0"/>
            </a:endParaRPr>
          </a:p>
          <a:p>
            <a:pPr>
              <a:spcBef>
                <a:spcPts val="1000"/>
              </a:spcBef>
            </a:pPr>
            <a:r>
              <a:rPr lang="en-US" sz="1800" b="1" dirty="0">
                <a:latin typeface="+mn-lt"/>
                <a:ea typeface="Calibri" panose="020F0502020204030204" pitchFamily="34" charset="0"/>
                <a:cs typeface="Calibri" panose="020F0502020204030204" pitchFamily="34" charset="0"/>
              </a:rPr>
              <a:t>Do I need to attend all four sessions?</a:t>
            </a:r>
          </a:p>
          <a:p>
            <a:pPr lvl="1">
              <a:spcBef>
                <a:spcPts val="1000"/>
              </a:spcBef>
            </a:pPr>
            <a:r>
              <a:rPr lang="en-US" sz="1600" dirty="0">
                <a:latin typeface="+mn-lt"/>
                <a:ea typeface="Calibri" panose="020F0502020204030204" pitchFamily="34" charset="0"/>
                <a:cs typeface="Calibri" panose="020F0502020204030204" pitchFamily="34" charset="0"/>
              </a:rPr>
              <a:t>We encourage you to attend all four webinars in this series because each covers different topics, key to implementation.</a:t>
            </a:r>
          </a:p>
          <a:p>
            <a:pPr>
              <a:spcBef>
                <a:spcPts val="1000"/>
              </a:spcBef>
            </a:pPr>
            <a:r>
              <a:rPr lang="en-US" sz="1800" b="1" dirty="0">
                <a:effectLst/>
                <a:latin typeface="+mn-lt"/>
                <a:ea typeface="Calibri" panose="020F0502020204030204" pitchFamily="34" charset="0"/>
                <a:cs typeface="Calibri" panose="020F0502020204030204" pitchFamily="34" charset="0"/>
              </a:rPr>
              <a:t>How do I ask questions?</a:t>
            </a:r>
          </a:p>
          <a:p>
            <a:pPr lvl="1">
              <a:spcBef>
                <a:spcPts val="1000"/>
              </a:spcBef>
            </a:pPr>
            <a:r>
              <a:rPr lang="en-US" sz="1600" dirty="0">
                <a:latin typeface="+mn-lt"/>
                <a:ea typeface="Calibri" panose="020F0502020204030204" pitchFamily="34" charset="0"/>
                <a:cs typeface="Calibri" panose="020F0502020204030204" pitchFamily="34" charset="0"/>
              </a:rPr>
              <a:t>During this webinar, you may drop your questions into the Q&amp;A box at any time. Presenters will write out answers to your questions during the webinar and we will have time at the end to address questions live. </a:t>
            </a:r>
          </a:p>
          <a:p>
            <a:pPr lvl="1">
              <a:spcBef>
                <a:spcPts val="1000"/>
              </a:spcBef>
            </a:pPr>
            <a:r>
              <a:rPr lang="en-US" sz="1600" dirty="0">
                <a:effectLst/>
                <a:latin typeface="+mn-lt"/>
                <a:ea typeface="Calibri" panose="020F0502020204030204" pitchFamily="34" charset="0"/>
                <a:cs typeface="Calibri" panose="020F0502020204030204" pitchFamily="34" charset="0"/>
              </a:rPr>
              <a:t>If you have remaining questions after the webinar, please email </a:t>
            </a:r>
            <a:r>
              <a:rPr lang="en-US" sz="1600" dirty="0">
                <a:effectLst/>
                <a:latin typeface="+mn-lt"/>
                <a:ea typeface="Calibri" panose="020F0502020204030204" pitchFamily="34" charset="0"/>
                <a:cs typeface="Calibri" panose="020F0502020204030204" pitchFamily="34" charset="0"/>
                <a:hlinkClick r:id="rId3"/>
              </a:rPr>
              <a:t>rnath@stanford.edu</a:t>
            </a:r>
            <a:r>
              <a:rPr lang="en-US" sz="1600" dirty="0">
                <a:effectLst/>
                <a:latin typeface="+mn-lt"/>
                <a:ea typeface="Calibri" panose="020F0502020204030204" pitchFamily="34" charset="0"/>
                <a:cs typeface="Calibri" panose="020F0502020204030204" pitchFamily="34" charset="0"/>
              </a:rPr>
              <a:t> and </a:t>
            </a:r>
            <a:r>
              <a:rPr lang="en-US" sz="1600" dirty="0">
                <a:latin typeface="+mn-lt"/>
                <a:ea typeface="Calibri" panose="020F0502020204030204" pitchFamily="34" charset="0"/>
                <a:cs typeface="Calibri" panose="020F0502020204030204" pitchFamily="34" charset="0"/>
              </a:rPr>
              <a:t>the team would be happy to follow-up with an answer.</a:t>
            </a:r>
            <a:endParaRPr lang="en-US" sz="1600" dirty="0">
              <a:effectLst/>
              <a:latin typeface="+mn-lt"/>
              <a:ea typeface="Calibri" panose="020F0502020204030204" pitchFamily="34" charset="0"/>
              <a:cs typeface="Calibri" panose="020F0502020204030204" pitchFamily="34" charset="0"/>
            </a:endParaRPr>
          </a:p>
          <a:p>
            <a:pPr>
              <a:spcBef>
                <a:spcPts val="1000"/>
              </a:spcBef>
            </a:pPr>
            <a:r>
              <a:rPr lang="en-US" sz="1800" b="1" dirty="0">
                <a:latin typeface="+mn-lt"/>
                <a:ea typeface="Calibri" panose="020F0502020204030204" pitchFamily="34" charset="0"/>
                <a:cs typeface="Calibri" panose="020F0502020204030204" pitchFamily="34" charset="0"/>
              </a:rPr>
              <a:t>What type of implementation support will your team be providing after the webinar? </a:t>
            </a:r>
          </a:p>
          <a:p>
            <a:pPr lvl="1">
              <a:spcBef>
                <a:spcPts val="1000"/>
              </a:spcBef>
            </a:pPr>
            <a:r>
              <a:rPr lang="en-US" sz="1600" dirty="0">
                <a:solidFill>
                  <a:srgbClr val="000000"/>
                </a:solidFill>
                <a:latin typeface="+mn-lt"/>
                <a:ea typeface="Calibri" panose="020F0502020204030204" pitchFamily="34" charset="0"/>
                <a:cs typeface="Calibri" panose="020F0502020204030204" pitchFamily="34" charset="0"/>
              </a:rPr>
              <a:t>The t</a:t>
            </a:r>
            <a:r>
              <a:rPr lang="en-US" sz="1600" dirty="0">
                <a:latin typeface="+mn-lt"/>
                <a:ea typeface="Calibri" panose="020F0502020204030204" pitchFamily="34" charset="0"/>
                <a:cs typeface="Calibri" panose="020F0502020204030204" pitchFamily="34" charset="0"/>
              </a:rPr>
              <a:t>eam is unable to provide direct support for individual hospital implementation challenges. However, we are happy to answer any general sepsis implementation questions.</a:t>
            </a:r>
          </a:p>
          <a:p>
            <a:pPr>
              <a:spcBef>
                <a:spcPts val="1000"/>
              </a:spcBef>
            </a:pPr>
            <a:r>
              <a:rPr lang="en-US" sz="1800" b="1" dirty="0">
                <a:latin typeface="+mn-lt"/>
                <a:ea typeface="Calibri" panose="020F0502020204030204" pitchFamily="34" charset="0"/>
                <a:cs typeface="Calibri" panose="020F0502020204030204" pitchFamily="34" charset="0"/>
              </a:rPr>
              <a:t>There will be a two question poll during the Q&amp;A to evaluate this session! We want your feedback!</a:t>
            </a:r>
            <a:endParaRPr lang="en-US" sz="1800" b="1" dirty="0">
              <a:latin typeface="+mn-lt"/>
            </a:endParaRPr>
          </a:p>
          <a:p>
            <a:pPr marL="0" indent="0">
              <a:spcBef>
                <a:spcPts val="1000"/>
              </a:spcBef>
              <a:buNone/>
            </a:pPr>
            <a:r>
              <a:rPr lang="en-US" dirty="0"/>
              <a:t>  </a:t>
            </a:r>
          </a:p>
        </p:txBody>
      </p:sp>
    </p:spTree>
    <p:extLst>
      <p:ext uri="{BB962C8B-B14F-4D97-AF65-F5344CB8AC3E}">
        <p14:creationId xmlns:p14="http://schemas.microsoft.com/office/powerpoint/2010/main" val="190663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A135-DD60-9DE7-47E8-0470FCE16EF3}"/>
              </a:ext>
            </a:extLst>
          </p:cNvPr>
          <p:cNvSpPr>
            <a:spLocks noGrp="1"/>
          </p:cNvSpPr>
          <p:nvPr>
            <p:ph type="title"/>
          </p:nvPr>
        </p:nvSpPr>
        <p:spPr>
          <a:xfrm>
            <a:off x="711200" y="762000"/>
            <a:ext cx="10789920" cy="914400"/>
          </a:xfrm>
        </p:spPr>
        <p:txBody>
          <a:bodyPr>
            <a:normAutofit fontScale="90000"/>
          </a:bodyPr>
          <a:lstStyle/>
          <a:p>
            <a:r>
              <a:rPr lang="en-US" dirty="0"/>
              <a:t>Benefits of Newer Antibiotics: </a:t>
            </a:r>
            <a:br>
              <a:rPr lang="en-US" dirty="0"/>
            </a:br>
            <a:r>
              <a:rPr lang="en-US" kern="1200" dirty="0">
                <a:latin typeface="Calibri" panose="020F0502020204030204"/>
              </a:rPr>
              <a:t>Piperacillin-tazobactam and Ceftriaxone </a:t>
            </a:r>
            <a:endParaRPr lang="en-US" dirty="0"/>
          </a:p>
        </p:txBody>
      </p:sp>
      <p:graphicFrame>
        <p:nvGraphicFramePr>
          <p:cNvPr id="5" name="Table 4">
            <a:extLst>
              <a:ext uri="{FF2B5EF4-FFF2-40B4-BE49-F238E27FC236}">
                <a16:creationId xmlns:a16="http://schemas.microsoft.com/office/drawing/2014/main" id="{C7D9CBBB-BC03-FBA1-C834-AE1758E8D28A}"/>
              </a:ext>
            </a:extLst>
          </p:cNvPr>
          <p:cNvGraphicFramePr>
            <a:graphicFrameLocks noGrp="1"/>
          </p:cNvGraphicFramePr>
          <p:nvPr>
            <p:extLst>
              <p:ext uri="{D42A27DB-BD31-4B8C-83A1-F6EECF244321}">
                <p14:modId xmlns:p14="http://schemas.microsoft.com/office/powerpoint/2010/main" val="2875548353"/>
              </p:ext>
            </p:extLst>
          </p:nvPr>
        </p:nvGraphicFramePr>
        <p:xfrm>
          <a:off x="831477" y="1973311"/>
          <a:ext cx="10614212" cy="4224518"/>
        </p:xfrm>
        <a:graphic>
          <a:graphicData uri="http://schemas.openxmlformats.org/drawingml/2006/table">
            <a:tbl>
              <a:tblPr firstRow="1" bandRow="1">
                <a:tableStyleId>{2D5ABB26-0587-4C30-8999-92F81FD0307C}</a:tableStyleId>
              </a:tblPr>
              <a:tblGrid>
                <a:gridCol w="10614212">
                  <a:extLst>
                    <a:ext uri="{9D8B030D-6E8A-4147-A177-3AD203B41FA5}">
                      <a16:colId xmlns:a16="http://schemas.microsoft.com/office/drawing/2014/main" val="1258026548"/>
                    </a:ext>
                  </a:extLst>
                </a:gridCol>
              </a:tblGrid>
              <a:tr h="657830">
                <a:tc>
                  <a:txBody>
                    <a:bodyPr/>
                    <a:lstStyle/>
                    <a:p>
                      <a:r>
                        <a:rPr lang="en-US" sz="2500" dirty="0"/>
                        <a:t>Readily available in non-weight-based dosing = Faster time to antibiotic</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507031"/>
                  </a:ext>
                </a:extLst>
              </a:tr>
              <a:tr h="594448">
                <a:tc>
                  <a:txBody>
                    <a:bodyPr/>
                    <a:lstStyle/>
                    <a:p>
                      <a:r>
                        <a:rPr lang="en-US" sz="2500" dirty="0"/>
                        <a:t>More reliable coverage of genitourinary flora</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4151226"/>
                  </a:ext>
                </a:extLst>
              </a:tr>
              <a:tr h="594448">
                <a:tc>
                  <a:txBody>
                    <a:bodyPr/>
                    <a:lstStyle/>
                    <a:p>
                      <a:r>
                        <a:rPr lang="en-US" sz="2500"/>
                        <a:t>Less nephrotoxicity </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8872040"/>
                  </a:ext>
                </a:extLst>
              </a:tr>
              <a:tr h="594448">
                <a:tc>
                  <a:txBody>
                    <a:bodyPr/>
                    <a:lstStyle/>
                    <a:p>
                      <a:r>
                        <a:rPr lang="en-US" sz="2500"/>
                        <a:t>Less ototoxicity (including for the fetus)</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7082665"/>
                  </a:ext>
                </a:extLst>
              </a:tr>
              <a:tr h="594448">
                <a:tc>
                  <a:txBody>
                    <a:bodyPr/>
                    <a:lstStyle/>
                    <a:p>
                      <a:r>
                        <a:rPr lang="en-US" sz="2500"/>
                        <a:t>Years of safety data</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9880759"/>
                  </a:ext>
                </a:extLst>
              </a:tr>
              <a:tr h="594448">
                <a:tc>
                  <a:txBody>
                    <a:bodyPr/>
                    <a:lstStyle/>
                    <a:p>
                      <a:r>
                        <a:rPr lang="en-US" sz="2500"/>
                        <a:t>No monitoring levels needed</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111398"/>
                  </a:ext>
                </a:extLst>
              </a:tr>
              <a:tr h="594448">
                <a:tc>
                  <a:txBody>
                    <a:bodyPr/>
                    <a:lstStyle/>
                    <a:p>
                      <a:r>
                        <a:rPr lang="en-US" sz="2500" dirty="0"/>
                        <a:t>Less overall antibiotic exposure</a:t>
                      </a:r>
                    </a:p>
                  </a:txBody>
                  <a:tcPr marL="128737" marR="128737" marT="64368" marB="643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0184392"/>
                  </a:ext>
                </a:extLst>
              </a:tr>
            </a:tbl>
          </a:graphicData>
        </a:graphic>
      </p:graphicFrame>
    </p:spTree>
    <p:extLst>
      <p:ext uri="{BB962C8B-B14F-4D97-AF65-F5344CB8AC3E}">
        <p14:creationId xmlns:p14="http://schemas.microsoft.com/office/powerpoint/2010/main" val="183180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BC8CF-871D-CEAC-0C78-58C6CC87C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06E03-95CA-48C5-DEF9-78F976A3BBC3}"/>
              </a:ext>
            </a:extLst>
          </p:cNvPr>
          <p:cNvSpPr>
            <a:spLocks noGrp="1"/>
          </p:cNvSpPr>
          <p:nvPr>
            <p:ph type="ctrTitle"/>
          </p:nvPr>
        </p:nvSpPr>
        <p:spPr>
          <a:xfrm>
            <a:off x="2082800" y="1986544"/>
            <a:ext cx="8026400" cy="2209800"/>
          </a:xfrm>
        </p:spPr>
        <p:txBody>
          <a:bodyPr/>
          <a:lstStyle/>
          <a:p>
            <a:r>
              <a:rPr lang="en-US" dirty="0"/>
              <a:t>Critical Role of Order Sets</a:t>
            </a:r>
          </a:p>
        </p:txBody>
      </p:sp>
      <p:pic>
        <p:nvPicPr>
          <p:cNvPr id="8" name="Picture 7">
            <a:extLst>
              <a:ext uri="{FF2B5EF4-FFF2-40B4-BE49-F238E27FC236}">
                <a16:creationId xmlns:a16="http://schemas.microsoft.com/office/drawing/2014/main" id="{25EE3D7C-E6EF-4E2D-9FE6-A2E213FE6EE3}"/>
              </a:ext>
            </a:extLst>
          </p:cNvPr>
          <p:cNvPicPr>
            <a:picLocks noChangeAspect="1"/>
          </p:cNvPicPr>
          <p:nvPr/>
        </p:nvPicPr>
        <p:blipFill>
          <a:blip r:embed="rId2"/>
          <a:stretch>
            <a:fillRect/>
          </a:stretch>
        </p:blipFill>
        <p:spPr>
          <a:xfrm>
            <a:off x="6808578" y="3965736"/>
            <a:ext cx="1742627" cy="1732698"/>
          </a:xfrm>
          <a:prstGeom prst="rect">
            <a:avLst/>
          </a:prstGeom>
        </p:spPr>
      </p:pic>
      <p:sp>
        <p:nvSpPr>
          <p:cNvPr id="12" name="TextBox 11">
            <a:extLst>
              <a:ext uri="{FF2B5EF4-FFF2-40B4-BE49-F238E27FC236}">
                <a16:creationId xmlns:a16="http://schemas.microsoft.com/office/drawing/2014/main" id="{381E8EB5-5126-4854-A609-07006FF664D6}"/>
              </a:ext>
            </a:extLst>
          </p:cNvPr>
          <p:cNvSpPr txBox="1"/>
          <p:nvPr/>
        </p:nvSpPr>
        <p:spPr>
          <a:xfrm>
            <a:off x="8551205" y="3963174"/>
            <a:ext cx="3395662" cy="1200329"/>
          </a:xfrm>
          <a:prstGeom prst="rect">
            <a:avLst/>
          </a:prstGeom>
          <a:noFill/>
        </p:spPr>
        <p:txBody>
          <a:bodyPr wrap="square">
            <a:spAutoFit/>
          </a:bodyPr>
          <a:lstStyle/>
          <a:p>
            <a:r>
              <a:rPr lang="it-IT" sz="1800" b="1" dirty="0"/>
              <a:t>Natali Aziz, MD, MS</a:t>
            </a:r>
          </a:p>
          <a:p>
            <a:r>
              <a:rPr lang="en-US" sz="1800" dirty="0"/>
              <a:t>Clinical Professor, MFM Department of OBGYN</a:t>
            </a:r>
          </a:p>
          <a:p>
            <a:r>
              <a:rPr lang="en-US" sz="1800" dirty="0"/>
              <a:t>Stanford University</a:t>
            </a:r>
          </a:p>
        </p:txBody>
      </p:sp>
      <p:sp>
        <p:nvSpPr>
          <p:cNvPr id="3" name="TextBox 2">
            <a:extLst>
              <a:ext uri="{FF2B5EF4-FFF2-40B4-BE49-F238E27FC236}">
                <a16:creationId xmlns:a16="http://schemas.microsoft.com/office/drawing/2014/main" id="{746BDC40-E167-6EF0-C034-AC794281FFD4}"/>
              </a:ext>
            </a:extLst>
          </p:cNvPr>
          <p:cNvSpPr txBox="1"/>
          <p:nvPr/>
        </p:nvSpPr>
        <p:spPr>
          <a:xfrm>
            <a:off x="2703619" y="3942055"/>
            <a:ext cx="4054990" cy="1200329"/>
          </a:xfrm>
          <a:prstGeom prst="rect">
            <a:avLst/>
          </a:prstGeom>
          <a:noFill/>
        </p:spPr>
        <p:txBody>
          <a:bodyPr wrap="square" rtlCol="0">
            <a:spAutoFit/>
          </a:bodyPr>
          <a:lstStyle/>
          <a:p>
            <a:r>
              <a:rPr lang="en-US" b="1" dirty="0"/>
              <a:t>Lauren Puckett, PharmD, BCIDP</a:t>
            </a:r>
          </a:p>
          <a:p>
            <a:r>
              <a:rPr lang="en-US" dirty="0"/>
              <a:t>Antimicrobial Stewardship Pharmacist</a:t>
            </a:r>
            <a:br>
              <a:rPr lang="en-US" dirty="0"/>
            </a:br>
            <a:r>
              <a:rPr lang="en-US" dirty="0"/>
              <a:t>Clinical Pharmacy Specialist</a:t>
            </a:r>
          </a:p>
          <a:p>
            <a:r>
              <a:rPr lang="en-US" dirty="0"/>
              <a:t>Stanford Medicine Children’s Health</a:t>
            </a:r>
          </a:p>
        </p:txBody>
      </p:sp>
      <p:pic>
        <p:nvPicPr>
          <p:cNvPr id="4" name="Picture 3">
            <a:extLst>
              <a:ext uri="{FF2B5EF4-FFF2-40B4-BE49-F238E27FC236}">
                <a16:creationId xmlns:a16="http://schemas.microsoft.com/office/drawing/2014/main" id="{11446C38-2244-3EE8-DCEF-08CFE64ED521}"/>
              </a:ext>
            </a:extLst>
          </p:cNvPr>
          <p:cNvPicPr>
            <a:picLocks noChangeAspect="1"/>
          </p:cNvPicPr>
          <p:nvPr/>
        </p:nvPicPr>
        <p:blipFill>
          <a:blip r:embed="rId3"/>
          <a:srcRect r="5040"/>
          <a:stretch>
            <a:fillRect/>
          </a:stretch>
        </p:blipFill>
        <p:spPr>
          <a:xfrm>
            <a:off x="1060174" y="3928803"/>
            <a:ext cx="1537430" cy="1786070"/>
          </a:xfrm>
          <a:prstGeom prst="rect">
            <a:avLst/>
          </a:prstGeom>
        </p:spPr>
      </p:pic>
    </p:spTree>
    <p:extLst>
      <p:ext uri="{BB962C8B-B14F-4D97-AF65-F5344CB8AC3E}">
        <p14:creationId xmlns:p14="http://schemas.microsoft.com/office/powerpoint/2010/main" val="2631985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DB1D-0344-CF88-CF13-929D8BEFDE79}"/>
              </a:ext>
            </a:extLst>
          </p:cNvPr>
          <p:cNvSpPr>
            <a:spLocks noGrp="1"/>
          </p:cNvSpPr>
          <p:nvPr>
            <p:ph type="title"/>
          </p:nvPr>
        </p:nvSpPr>
        <p:spPr/>
        <p:txBody>
          <a:bodyPr/>
          <a:lstStyle/>
          <a:p>
            <a:r>
              <a:rPr lang="en-US" dirty="0"/>
              <a:t>The Critical Need for Order Sets</a:t>
            </a:r>
          </a:p>
        </p:txBody>
      </p:sp>
      <p:sp>
        <p:nvSpPr>
          <p:cNvPr id="3" name="Content Placeholder 2">
            <a:extLst>
              <a:ext uri="{FF2B5EF4-FFF2-40B4-BE49-F238E27FC236}">
                <a16:creationId xmlns:a16="http://schemas.microsoft.com/office/drawing/2014/main" id="{A85B55E5-0C65-877E-A504-9A9315D160EB}"/>
              </a:ext>
            </a:extLst>
          </p:cNvPr>
          <p:cNvSpPr>
            <a:spLocks noGrp="1"/>
          </p:cNvSpPr>
          <p:nvPr>
            <p:ph idx="1"/>
          </p:nvPr>
        </p:nvSpPr>
        <p:spPr>
          <a:xfrm>
            <a:off x="609600" y="1549400"/>
            <a:ext cx="10972800" cy="4863926"/>
          </a:xfrm>
        </p:spPr>
        <p:txBody>
          <a:bodyPr/>
          <a:lstStyle/>
          <a:p>
            <a:r>
              <a:rPr lang="en-US" sz="2400" dirty="0"/>
              <a:t>Order sets standardize care across providers, shifts, and locations</a:t>
            </a:r>
          </a:p>
          <a:p>
            <a:r>
              <a:rPr lang="en-US" sz="2400" dirty="0"/>
              <a:t>Improve patient safety </a:t>
            </a:r>
            <a:r>
              <a:rPr lang="en-US" sz="2400" dirty="0">
                <a:sym typeface="Wingdings" panose="05000000000000000000" pitchFamily="2" charset="2"/>
              </a:rPr>
              <a:t> embedded guardrails reduce selection and dosing errors</a:t>
            </a:r>
          </a:p>
          <a:p>
            <a:r>
              <a:rPr lang="en-US" sz="2400" dirty="0">
                <a:sym typeface="Wingdings" panose="05000000000000000000" pitchFamily="2" charset="2"/>
              </a:rPr>
              <a:t>Speeds up time-to-antibiotics</a:t>
            </a:r>
          </a:p>
          <a:p>
            <a:r>
              <a:rPr lang="en-US" sz="2400" dirty="0">
                <a:sym typeface="Wingdings" panose="05000000000000000000" pitchFamily="2" charset="2"/>
              </a:rPr>
              <a:t>Tailored for your hospital</a:t>
            </a:r>
          </a:p>
          <a:p>
            <a:pPr lvl="1"/>
            <a:r>
              <a:rPr lang="en-US" sz="2000" dirty="0">
                <a:sym typeface="Wingdings" panose="05000000000000000000" pitchFamily="2" charset="2"/>
              </a:rPr>
              <a:t>Match your formulary and local pathways</a:t>
            </a:r>
          </a:p>
          <a:p>
            <a:pPr lvl="1"/>
            <a:r>
              <a:rPr lang="en-US" sz="2000" dirty="0">
                <a:sym typeface="Wingdings" panose="05000000000000000000" pitchFamily="2" charset="2"/>
              </a:rPr>
              <a:t>Built for L&amp;D realities (availability, workflow, turnaround time)</a:t>
            </a:r>
          </a:p>
          <a:p>
            <a:r>
              <a:rPr lang="en-US" sz="2400" dirty="0">
                <a:sym typeface="Wingdings" panose="05000000000000000000" pitchFamily="2" charset="2"/>
              </a:rPr>
              <a:t>“Decision support” at the point of ordering</a:t>
            </a:r>
          </a:p>
          <a:p>
            <a:pPr lvl="1"/>
            <a:r>
              <a:rPr lang="en-US" sz="2000" dirty="0">
                <a:sym typeface="Wingdings" panose="05000000000000000000" pitchFamily="2" charset="2"/>
              </a:rPr>
              <a:t>Clear defaults and quick options for common scenarios</a:t>
            </a:r>
          </a:p>
          <a:p>
            <a:pPr lvl="1"/>
            <a:r>
              <a:rPr lang="en-US" sz="2000" dirty="0">
                <a:sym typeface="Wingdings" panose="05000000000000000000" pitchFamily="2" charset="2"/>
              </a:rPr>
              <a:t>Include allergy alternatives without forcing manual workarounds</a:t>
            </a:r>
          </a:p>
          <a:p>
            <a:r>
              <a:rPr lang="en-US" sz="2400" dirty="0">
                <a:sym typeface="Wingdings" panose="05000000000000000000" pitchFamily="2" charset="2"/>
              </a:rPr>
              <a:t>Accommodate higher-risk scenarios without chaos</a:t>
            </a:r>
          </a:p>
          <a:p>
            <a:pPr lvl="1"/>
            <a:r>
              <a:rPr lang="en-US" sz="2000" dirty="0">
                <a:sym typeface="Wingdings" panose="05000000000000000000" pitchFamily="2" charset="2"/>
              </a:rPr>
              <a:t>Consider adding options for known MRSA risk or ESBL/MDRO history</a:t>
            </a:r>
            <a:endParaRPr lang="en-US" sz="2000" dirty="0"/>
          </a:p>
        </p:txBody>
      </p:sp>
    </p:spTree>
    <p:extLst>
      <p:ext uri="{BB962C8B-B14F-4D97-AF65-F5344CB8AC3E}">
        <p14:creationId xmlns:p14="http://schemas.microsoft.com/office/powerpoint/2010/main" val="199710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1A40-6128-7BDE-1877-4F26A2A536B5}"/>
              </a:ext>
            </a:extLst>
          </p:cNvPr>
          <p:cNvSpPr>
            <a:spLocks noGrp="1"/>
          </p:cNvSpPr>
          <p:nvPr>
            <p:ph type="title"/>
          </p:nvPr>
        </p:nvSpPr>
        <p:spPr/>
        <p:txBody>
          <a:bodyPr/>
          <a:lstStyle/>
          <a:p>
            <a:r>
              <a:rPr lang="en-US" dirty="0"/>
              <a:t>Order Set Examples</a:t>
            </a:r>
          </a:p>
        </p:txBody>
      </p:sp>
      <p:sp>
        <p:nvSpPr>
          <p:cNvPr id="3" name="Content Placeholder 2">
            <a:extLst>
              <a:ext uri="{FF2B5EF4-FFF2-40B4-BE49-F238E27FC236}">
                <a16:creationId xmlns:a16="http://schemas.microsoft.com/office/drawing/2014/main" id="{46D8AB3A-CF81-6431-3B03-C0E2754B5F6C}"/>
              </a:ext>
            </a:extLst>
          </p:cNvPr>
          <p:cNvSpPr>
            <a:spLocks noGrp="1"/>
          </p:cNvSpPr>
          <p:nvPr>
            <p:ph idx="1"/>
          </p:nvPr>
        </p:nvSpPr>
        <p:spPr>
          <a:xfrm>
            <a:off x="386080" y="1920240"/>
            <a:ext cx="5894070" cy="3886200"/>
          </a:xfrm>
        </p:spPr>
        <p:txBody>
          <a:bodyPr/>
          <a:lstStyle/>
          <a:p>
            <a:r>
              <a:rPr lang="en-US" b="1" dirty="0"/>
              <a:t>Areas of consideration</a:t>
            </a:r>
          </a:p>
          <a:p>
            <a:pPr lvl="1"/>
            <a:r>
              <a:rPr lang="en-US" dirty="0"/>
              <a:t>Clear order set/pathway entry criteria</a:t>
            </a:r>
          </a:p>
          <a:p>
            <a:pPr lvl="1"/>
            <a:r>
              <a:rPr lang="en-US" dirty="0"/>
              <a:t>Link to institution pathway</a:t>
            </a:r>
          </a:p>
          <a:p>
            <a:pPr lvl="1"/>
            <a:r>
              <a:rPr lang="en-US" dirty="0"/>
              <a:t>Nursing interventions</a:t>
            </a:r>
          </a:p>
          <a:p>
            <a:pPr lvl="1"/>
            <a:r>
              <a:rPr lang="en-US" dirty="0"/>
              <a:t>Labs</a:t>
            </a:r>
          </a:p>
          <a:p>
            <a:pPr lvl="1"/>
            <a:r>
              <a:rPr lang="en-US" dirty="0"/>
              <a:t>Antibiotics</a:t>
            </a:r>
          </a:p>
        </p:txBody>
      </p:sp>
      <p:pic>
        <p:nvPicPr>
          <p:cNvPr id="17" name="Picture 16">
            <a:extLst>
              <a:ext uri="{FF2B5EF4-FFF2-40B4-BE49-F238E27FC236}">
                <a16:creationId xmlns:a16="http://schemas.microsoft.com/office/drawing/2014/main" id="{0D087A1F-74A0-633B-A6F4-08225A625B76}"/>
              </a:ext>
            </a:extLst>
          </p:cNvPr>
          <p:cNvPicPr>
            <a:picLocks noChangeAspect="1"/>
          </p:cNvPicPr>
          <p:nvPr/>
        </p:nvPicPr>
        <p:blipFill>
          <a:blip r:embed="rId2"/>
          <a:stretch>
            <a:fillRect/>
          </a:stretch>
        </p:blipFill>
        <p:spPr>
          <a:xfrm>
            <a:off x="6423660" y="1549400"/>
            <a:ext cx="5409247" cy="4871827"/>
          </a:xfrm>
          <a:prstGeom prst="rect">
            <a:avLst/>
          </a:prstGeom>
          <a:ln w="12700">
            <a:solidFill>
              <a:srgbClr val="FF0000"/>
            </a:solidFill>
          </a:ln>
        </p:spPr>
      </p:pic>
      <p:cxnSp>
        <p:nvCxnSpPr>
          <p:cNvPr id="18" name="Straight Arrow Connector 17">
            <a:extLst>
              <a:ext uri="{FF2B5EF4-FFF2-40B4-BE49-F238E27FC236}">
                <a16:creationId xmlns:a16="http://schemas.microsoft.com/office/drawing/2014/main" id="{C3FC3E03-1409-8DED-BA87-2F11AEBA8B7F}"/>
              </a:ext>
            </a:extLst>
          </p:cNvPr>
          <p:cNvCxnSpPr>
            <a:cxnSpLocks/>
          </p:cNvCxnSpPr>
          <p:nvPr/>
        </p:nvCxnSpPr>
        <p:spPr bwMode="auto">
          <a:xfrm>
            <a:off x="3600450" y="5317236"/>
            <a:ext cx="2663190" cy="0"/>
          </a:xfrm>
          <a:prstGeom prst="straightConnector1">
            <a:avLst/>
          </a:prstGeom>
          <a:ln w="28575">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F77B72A-E923-7CA3-6F03-619CAB095980}"/>
              </a:ext>
            </a:extLst>
          </p:cNvPr>
          <p:cNvSpPr txBox="1"/>
          <p:nvPr/>
        </p:nvSpPr>
        <p:spPr>
          <a:xfrm>
            <a:off x="4390871" y="4947904"/>
            <a:ext cx="1082348" cy="369332"/>
          </a:xfrm>
          <a:prstGeom prst="rect">
            <a:avLst/>
          </a:prstGeom>
          <a:noFill/>
        </p:spPr>
        <p:txBody>
          <a:bodyPr wrap="none" rtlCol="0">
            <a:spAutoFit/>
          </a:bodyPr>
          <a:lstStyle/>
          <a:p>
            <a:r>
              <a:rPr lang="en-US" i="1" dirty="0">
                <a:solidFill>
                  <a:srgbClr val="FF0000"/>
                </a:solidFill>
              </a:rPr>
              <a:t>Example</a:t>
            </a:r>
          </a:p>
        </p:txBody>
      </p:sp>
      <p:sp>
        <p:nvSpPr>
          <p:cNvPr id="5" name="TextBox 4">
            <a:extLst>
              <a:ext uri="{FF2B5EF4-FFF2-40B4-BE49-F238E27FC236}">
                <a16:creationId xmlns:a16="http://schemas.microsoft.com/office/drawing/2014/main" id="{681925C7-E128-38A0-619A-B484D9D1B6CA}"/>
              </a:ext>
            </a:extLst>
          </p:cNvPr>
          <p:cNvSpPr txBox="1"/>
          <p:nvPr/>
        </p:nvSpPr>
        <p:spPr>
          <a:xfrm>
            <a:off x="444499" y="5750468"/>
            <a:ext cx="6769099" cy="923330"/>
          </a:xfrm>
          <a:prstGeom prst="rect">
            <a:avLst/>
          </a:prstGeom>
          <a:noFill/>
        </p:spPr>
        <p:txBody>
          <a:bodyPr wrap="square">
            <a:spAutoFit/>
          </a:bodyPr>
          <a:lstStyle/>
          <a:p>
            <a:r>
              <a:rPr lang="en-US" dirty="0"/>
              <a:t>For another example of an OB Infection Order Set, </a:t>
            </a:r>
            <a:br>
              <a:rPr lang="en-US" dirty="0"/>
            </a:br>
            <a:r>
              <a:rPr lang="en-US" dirty="0"/>
              <a:t>see CMQCC Sepsis Toolkit v2:</a:t>
            </a:r>
            <a:br>
              <a:rPr lang="en-US" dirty="0"/>
            </a:br>
            <a:r>
              <a:rPr lang="en-US" b="0" i="0" dirty="0">
                <a:solidFill>
                  <a:srgbClr val="1155CC"/>
                </a:solidFill>
                <a:effectLst/>
                <a:latin typeface="Arial" panose="020B0604020202020204" pitchFamily="34" charset="0"/>
                <a:hlinkClick r:id="rId3"/>
              </a:rPr>
              <a:t>Appendix P: Sample: Miller Sepsis/Chorio Order Sets </a:t>
            </a:r>
            <a:endParaRPr lang="en-US" dirty="0"/>
          </a:p>
        </p:txBody>
      </p:sp>
    </p:spTree>
    <p:extLst>
      <p:ext uri="{BB962C8B-B14F-4D97-AF65-F5344CB8AC3E}">
        <p14:creationId xmlns:p14="http://schemas.microsoft.com/office/powerpoint/2010/main" val="793014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7F55-28D6-A913-95AD-43314F6BED09}"/>
              </a:ext>
            </a:extLst>
          </p:cNvPr>
          <p:cNvSpPr>
            <a:spLocks noGrp="1"/>
          </p:cNvSpPr>
          <p:nvPr>
            <p:ph type="title"/>
          </p:nvPr>
        </p:nvSpPr>
        <p:spPr>
          <a:xfrm>
            <a:off x="609600" y="722682"/>
            <a:ext cx="10363200" cy="914400"/>
          </a:xfrm>
        </p:spPr>
        <p:txBody>
          <a:bodyPr>
            <a:noAutofit/>
          </a:bodyPr>
          <a:lstStyle/>
          <a:p>
            <a:r>
              <a:rPr lang="en-US" dirty="0"/>
              <a:t>Practical Lessons: </a:t>
            </a:r>
            <a:br>
              <a:rPr lang="en-US" sz="3200" dirty="0"/>
            </a:br>
            <a:r>
              <a:rPr lang="en-US" sz="2800" dirty="0"/>
              <a:t>Make the “Right Choice” The Easy Choice</a:t>
            </a:r>
            <a:endParaRPr lang="en-US" sz="3200" dirty="0"/>
          </a:p>
        </p:txBody>
      </p:sp>
      <p:sp>
        <p:nvSpPr>
          <p:cNvPr id="3" name="Content Placeholder 2">
            <a:extLst>
              <a:ext uri="{FF2B5EF4-FFF2-40B4-BE49-F238E27FC236}">
                <a16:creationId xmlns:a16="http://schemas.microsoft.com/office/drawing/2014/main" id="{6376872B-422E-CBE7-7922-CABB5DDF8692}"/>
              </a:ext>
            </a:extLst>
          </p:cNvPr>
          <p:cNvSpPr>
            <a:spLocks noGrp="1"/>
          </p:cNvSpPr>
          <p:nvPr>
            <p:ph idx="1"/>
          </p:nvPr>
        </p:nvSpPr>
        <p:spPr>
          <a:xfrm>
            <a:off x="1219200" y="2099734"/>
            <a:ext cx="10972800" cy="3886200"/>
          </a:xfrm>
        </p:spPr>
        <p:txBody>
          <a:bodyPr/>
          <a:lstStyle/>
          <a:p>
            <a:r>
              <a:rPr lang="en-US" sz="2400" dirty="0"/>
              <a:t>Plan the medication logistics with Pharmacy</a:t>
            </a:r>
          </a:p>
          <a:p>
            <a:pPr lvl="1"/>
            <a:r>
              <a:rPr lang="en-US" sz="2000" dirty="0"/>
              <a:t>ADC vs. Inpatient pharmacy</a:t>
            </a:r>
          </a:p>
          <a:p>
            <a:pPr lvl="1"/>
            <a:r>
              <a:rPr lang="en-US" sz="2000" dirty="0"/>
              <a:t>After-hours access and backup workflow</a:t>
            </a:r>
          </a:p>
          <a:p>
            <a:r>
              <a:rPr lang="en-US" sz="2400" dirty="0"/>
              <a:t>Operationalize how antibiotics will run</a:t>
            </a:r>
          </a:p>
          <a:p>
            <a:pPr lvl="1"/>
            <a:r>
              <a:rPr lang="en-US" sz="2000" dirty="0"/>
              <a:t>Options for standard vs. prolonged infusions of beta-lactams</a:t>
            </a:r>
          </a:p>
          <a:p>
            <a:pPr lvl="1"/>
            <a:r>
              <a:rPr lang="en-US" sz="2000" dirty="0"/>
              <a:t>Need for clear nursing instructions and default administration details</a:t>
            </a:r>
          </a:p>
          <a:p>
            <a:r>
              <a:rPr lang="en-US" sz="2400" dirty="0"/>
              <a:t>Align allergy alternatives with hospital policy</a:t>
            </a:r>
          </a:p>
          <a:p>
            <a:r>
              <a:rPr lang="en-US" sz="2400" dirty="0"/>
              <a:t>Decision support matters</a:t>
            </a:r>
          </a:p>
          <a:p>
            <a:pPr lvl="1"/>
            <a:r>
              <a:rPr lang="en-US" sz="2000" dirty="0"/>
              <a:t>A simple list of antibiotics is easy – but guided selection pays dividends</a:t>
            </a:r>
          </a:p>
          <a:p>
            <a:r>
              <a:rPr lang="en-US" sz="2400" dirty="0"/>
              <a:t>Don’t forget the “bundle-adjacent” orders</a:t>
            </a:r>
          </a:p>
        </p:txBody>
      </p:sp>
    </p:spTree>
    <p:extLst>
      <p:ext uri="{BB962C8B-B14F-4D97-AF65-F5344CB8AC3E}">
        <p14:creationId xmlns:p14="http://schemas.microsoft.com/office/powerpoint/2010/main" val="1000953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A5A3-DF7E-BB87-B640-4E27D09293FF}"/>
              </a:ext>
            </a:extLst>
          </p:cNvPr>
          <p:cNvSpPr>
            <a:spLocks noGrp="1"/>
          </p:cNvSpPr>
          <p:nvPr>
            <p:ph type="title"/>
          </p:nvPr>
        </p:nvSpPr>
        <p:spPr/>
        <p:txBody>
          <a:bodyPr>
            <a:normAutofit fontScale="90000"/>
          </a:bodyPr>
          <a:lstStyle/>
          <a:p>
            <a:r>
              <a:rPr lang="en-US" dirty="0"/>
              <a:t>Breastfeeding Safety: Reduce Confusion and Delays</a:t>
            </a:r>
          </a:p>
        </p:txBody>
      </p:sp>
      <p:sp>
        <p:nvSpPr>
          <p:cNvPr id="3" name="Content Placeholder 2">
            <a:extLst>
              <a:ext uri="{FF2B5EF4-FFF2-40B4-BE49-F238E27FC236}">
                <a16:creationId xmlns:a16="http://schemas.microsoft.com/office/drawing/2014/main" id="{B5FE7669-3F13-65D7-7912-81ECEF644043}"/>
              </a:ext>
            </a:extLst>
          </p:cNvPr>
          <p:cNvSpPr>
            <a:spLocks noGrp="1"/>
          </p:cNvSpPr>
          <p:nvPr>
            <p:ph idx="1"/>
          </p:nvPr>
        </p:nvSpPr>
        <p:spPr>
          <a:xfrm>
            <a:off x="609600" y="1726471"/>
            <a:ext cx="7768209" cy="3886200"/>
          </a:xfrm>
        </p:spPr>
        <p:txBody>
          <a:bodyPr/>
          <a:lstStyle/>
          <a:p>
            <a:pPr marL="365760">
              <a:spcBef>
                <a:spcPts val="600"/>
              </a:spcBef>
              <a:spcAft>
                <a:spcPts val="0"/>
              </a:spcAft>
            </a:pPr>
            <a:r>
              <a:rPr lang="en-US" sz="2400" b="1" dirty="0"/>
              <a:t>If it’s in the OB sepsis orderset, it should be breastfeeding-safe by design</a:t>
            </a:r>
          </a:p>
          <a:p>
            <a:pPr marL="1108710" lvl="1">
              <a:spcBef>
                <a:spcPts val="600"/>
              </a:spcBef>
              <a:spcAft>
                <a:spcPts val="0"/>
              </a:spcAft>
            </a:pPr>
            <a:r>
              <a:rPr lang="en-US" sz="2000" dirty="0"/>
              <a:t>Sets a clear expectation for providers and staff</a:t>
            </a:r>
            <a:endParaRPr lang="en-US" sz="1200" dirty="0"/>
          </a:p>
          <a:p>
            <a:pPr marL="365760">
              <a:spcBef>
                <a:spcPts val="600"/>
              </a:spcBef>
              <a:spcAft>
                <a:spcPts val="0"/>
              </a:spcAft>
            </a:pPr>
            <a:r>
              <a:rPr lang="en-US" sz="2400" dirty="0"/>
              <a:t>Reduces delays caused by last-minute questions</a:t>
            </a:r>
          </a:p>
          <a:p>
            <a:pPr marL="365760">
              <a:spcBef>
                <a:spcPts val="600"/>
              </a:spcBef>
              <a:spcAft>
                <a:spcPts val="0"/>
              </a:spcAft>
            </a:pPr>
            <a:r>
              <a:rPr lang="en-US" sz="2400" dirty="0"/>
              <a:t>Builds confidence for clinicians in high-stress moment</a:t>
            </a:r>
          </a:p>
          <a:p>
            <a:pPr marL="365760">
              <a:spcBef>
                <a:spcPts val="600"/>
              </a:spcBef>
              <a:spcAft>
                <a:spcPts val="0"/>
              </a:spcAft>
            </a:pPr>
            <a:r>
              <a:rPr lang="en-US" sz="2400" dirty="0"/>
              <a:t>Avoids inconsistent counseling and mixed messaging across team</a:t>
            </a:r>
          </a:p>
          <a:p>
            <a:pPr marL="365760">
              <a:spcBef>
                <a:spcPts val="600"/>
              </a:spcBef>
              <a:spcAft>
                <a:spcPts val="0"/>
              </a:spcAft>
            </a:pPr>
            <a:r>
              <a:rPr lang="en-US" sz="2400" dirty="0"/>
              <a:t>Links to </a:t>
            </a:r>
            <a:r>
              <a:rPr lang="en-US" sz="2400" u="sng" dirty="0"/>
              <a:t>reference support </a:t>
            </a:r>
            <a:r>
              <a:rPr lang="en-US" sz="2400" dirty="0"/>
              <a:t>at the moment it’s needed</a:t>
            </a:r>
          </a:p>
        </p:txBody>
      </p:sp>
      <p:pic>
        <p:nvPicPr>
          <p:cNvPr id="7" name="Picture 6">
            <a:extLst>
              <a:ext uri="{FF2B5EF4-FFF2-40B4-BE49-F238E27FC236}">
                <a16:creationId xmlns:a16="http://schemas.microsoft.com/office/drawing/2014/main" id="{1B59D12C-4444-13D9-71CD-8DCA1E1DA9F8}"/>
              </a:ext>
            </a:extLst>
          </p:cNvPr>
          <p:cNvPicPr>
            <a:picLocks noChangeAspect="1"/>
          </p:cNvPicPr>
          <p:nvPr/>
        </p:nvPicPr>
        <p:blipFill>
          <a:blip r:embed="rId2"/>
          <a:stretch>
            <a:fillRect/>
          </a:stretch>
        </p:blipFill>
        <p:spPr>
          <a:xfrm>
            <a:off x="8560689" y="1549400"/>
            <a:ext cx="2723007" cy="4240343"/>
          </a:xfrm>
          <a:prstGeom prst="rect">
            <a:avLst/>
          </a:prstGeom>
        </p:spPr>
      </p:pic>
      <p:sp>
        <p:nvSpPr>
          <p:cNvPr id="8" name="TextBox 7">
            <a:extLst>
              <a:ext uri="{FF2B5EF4-FFF2-40B4-BE49-F238E27FC236}">
                <a16:creationId xmlns:a16="http://schemas.microsoft.com/office/drawing/2014/main" id="{95CB9CAA-CFDF-8E2C-79E5-60F5AD7E1952}"/>
              </a:ext>
            </a:extLst>
          </p:cNvPr>
          <p:cNvSpPr txBox="1"/>
          <p:nvPr/>
        </p:nvSpPr>
        <p:spPr>
          <a:xfrm>
            <a:off x="8560689" y="5782149"/>
            <a:ext cx="2905887" cy="738664"/>
          </a:xfrm>
          <a:prstGeom prst="rect">
            <a:avLst/>
          </a:prstGeom>
          <a:noFill/>
        </p:spPr>
        <p:txBody>
          <a:bodyPr wrap="square" rtlCol="0">
            <a:spAutoFit/>
          </a:bodyPr>
          <a:lstStyle/>
          <a:p>
            <a:r>
              <a:rPr lang="en-US" sz="1400" i="1" dirty="0"/>
              <a:t>Excerpt from Appendix N: Lactation Safety of Antimicrobials Used for Treatment of Sepsis</a:t>
            </a:r>
          </a:p>
        </p:txBody>
      </p:sp>
      <p:sp>
        <p:nvSpPr>
          <p:cNvPr id="5" name="TextBox 4">
            <a:extLst>
              <a:ext uri="{FF2B5EF4-FFF2-40B4-BE49-F238E27FC236}">
                <a16:creationId xmlns:a16="http://schemas.microsoft.com/office/drawing/2014/main" id="{2F151EDE-CFAC-058B-DB54-4BE8B290A04C}"/>
              </a:ext>
            </a:extLst>
          </p:cNvPr>
          <p:cNvSpPr txBox="1"/>
          <p:nvPr/>
        </p:nvSpPr>
        <p:spPr>
          <a:xfrm>
            <a:off x="914400" y="6018369"/>
            <a:ext cx="7446433" cy="646331"/>
          </a:xfrm>
          <a:prstGeom prst="rect">
            <a:avLst/>
          </a:prstGeom>
          <a:noFill/>
        </p:spPr>
        <p:txBody>
          <a:bodyPr wrap="square">
            <a:spAutoFit/>
          </a:bodyPr>
          <a:lstStyle/>
          <a:p>
            <a:r>
              <a:rPr lang="en-US" dirty="0"/>
              <a:t>See CMQCC Sepsis Toolkit v2: </a:t>
            </a:r>
            <a:r>
              <a:rPr lang="en-US" b="0" i="0" dirty="0">
                <a:solidFill>
                  <a:srgbClr val="1155CC"/>
                </a:solidFill>
                <a:effectLst/>
                <a:latin typeface="Arial" panose="020B0604020202020204" pitchFamily="34" charset="0"/>
                <a:hlinkClick r:id="rId3"/>
              </a:rPr>
              <a:t> Appendix N: Lactation Safety of Antimicrobials Used for Treatment of Sepsis</a:t>
            </a:r>
            <a:endParaRPr lang="en-US" dirty="0"/>
          </a:p>
        </p:txBody>
      </p:sp>
    </p:spTree>
    <p:extLst>
      <p:ext uri="{BB962C8B-B14F-4D97-AF65-F5344CB8AC3E}">
        <p14:creationId xmlns:p14="http://schemas.microsoft.com/office/powerpoint/2010/main" val="2990268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A1BBC1-96EC-4D25-0711-ED96E6401D79}"/>
              </a:ext>
            </a:extLst>
          </p:cNvPr>
          <p:cNvSpPr>
            <a:spLocks noGrp="1"/>
          </p:cNvSpPr>
          <p:nvPr>
            <p:ph type="ctrTitle"/>
          </p:nvPr>
        </p:nvSpPr>
        <p:spPr>
          <a:xfrm>
            <a:off x="666750" y="2266407"/>
            <a:ext cx="10687050" cy="1314993"/>
          </a:xfrm>
        </p:spPr>
        <p:txBody>
          <a:bodyPr>
            <a:normAutofit fontScale="90000"/>
          </a:bodyPr>
          <a:lstStyle/>
          <a:p>
            <a:r>
              <a:rPr lang="en-US" sz="4800" dirty="0"/>
              <a:t>Strategies for Rapid Access to Antibiotics on Labor and Delivery</a:t>
            </a:r>
          </a:p>
        </p:txBody>
      </p:sp>
      <p:pic>
        <p:nvPicPr>
          <p:cNvPr id="3" name="Picture 2">
            <a:extLst>
              <a:ext uri="{FF2B5EF4-FFF2-40B4-BE49-F238E27FC236}">
                <a16:creationId xmlns:a16="http://schemas.microsoft.com/office/drawing/2014/main" id="{051597D6-DE99-41C7-B4C2-D79813CA636C}"/>
              </a:ext>
            </a:extLst>
          </p:cNvPr>
          <p:cNvPicPr>
            <a:picLocks noChangeAspect="1"/>
          </p:cNvPicPr>
          <p:nvPr/>
        </p:nvPicPr>
        <p:blipFill>
          <a:blip r:embed="rId2"/>
          <a:stretch>
            <a:fillRect/>
          </a:stretch>
        </p:blipFill>
        <p:spPr>
          <a:xfrm>
            <a:off x="6571457" y="4153789"/>
            <a:ext cx="1812887" cy="1802556"/>
          </a:xfrm>
          <a:prstGeom prst="rect">
            <a:avLst/>
          </a:prstGeom>
        </p:spPr>
      </p:pic>
      <p:sp>
        <p:nvSpPr>
          <p:cNvPr id="10" name="TextBox 9">
            <a:extLst>
              <a:ext uri="{FF2B5EF4-FFF2-40B4-BE49-F238E27FC236}">
                <a16:creationId xmlns:a16="http://schemas.microsoft.com/office/drawing/2014/main" id="{32145339-F95A-475C-B1E7-DBF95F8F1199}"/>
              </a:ext>
            </a:extLst>
          </p:cNvPr>
          <p:cNvSpPr txBox="1"/>
          <p:nvPr/>
        </p:nvSpPr>
        <p:spPr>
          <a:xfrm>
            <a:off x="8448293" y="4181923"/>
            <a:ext cx="3348037" cy="1200329"/>
          </a:xfrm>
          <a:prstGeom prst="rect">
            <a:avLst/>
          </a:prstGeom>
          <a:noFill/>
        </p:spPr>
        <p:txBody>
          <a:bodyPr wrap="square">
            <a:spAutoFit/>
          </a:bodyPr>
          <a:lstStyle/>
          <a:p>
            <a:r>
              <a:rPr lang="it-IT" sz="1800" b="1" dirty="0"/>
              <a:t>Natali Aziz, MD, MS</a:t>
            </a:r>
          </a:p>
          <a:p>
            <a:r>
              <a:rPr lang="en-US" sz="1800" dirty="0"/>
              <a:t>Clinical Professor, MFM</a:t>
            </a:r>
            <a:br>
              <a:rPr lang="en-US" sz="1800" dirty="0"/>
            </a:br>
            <a:r>
              <a:rPr lang="en-US" sz="1800" dirty="0"/>
              <a:t>Department of OBGYN</a:t>
            </a:r>
          </a:p>
          <a:p>
            <a:r>
              <a:rPr lang="en-US" sz="1800" dirty="0"/>
              <a:t>Stanford University</a:t>
            </a:r>
          </a:p>
        </p:txBody>
      </p:sp>
      <p:pic>
        <p:nvPicPr>
          <p:cNvPr id="2" name="Picture 1" descr="A close-up of a person smiling&#10;&#10;AI-generated content may be incorrect.">
            <a:extLst>
              <a:ext uri="{FF2B5EF4-FFF2-40B4-BE49-F238E27FC236}">
                <a16:creationId xmlns:a16="http://schemas.microsoft.com/office/drawing/2014/main" id="{E90931DC-1896-6375-D0E7-0803BDF13A7F}"/>
              </a:ext>
            </a:extLst>
          </p:cNvPr>
          <p:cNvPicPr>
            <a:picLocks noChangeAspect="1"/>
          </p:cNvPicPr>
          <p:nvPr/>
        </p:nvPicPr>
        <p:blipFill>
          <a:blip r:embed="rId3"/>
          <a:stretch>
            <a:fillRect/>
          </a:stretch>
        </p:blipFill>
        <p:spPr>
          <a:xfrm>
            <a:off x="1470991" y="4148664"/>
            <a:ext cx="1474028" cy="1806155"/>
          </a:xfrm>
          <a:prstGeom prst="rect">
            <a:avLst/>
          </a:prstGeom>
        </p:spPr>
      </p:pic>
      <p:sp>
        <p:nvSpPr>
          <p:cNvPr id="5" name="TextBox 4">
            <a:extLst>
              <a:ext uri="{FF2B5EF4-FFF2-40B4-BE49-F238E27FC236}">
                <a16:creationId xmlns:a16="http://schemas.microsoft.com/office/drawing/2014/main" id="{4EF9E738-877A-6B48-5A55-E3DE5C33D331}"/>
              </a:ext>
            </a:extLst>
          </p:cNvPr>
          <p:cNvSpPr txBox="1"/>
          <p:nvPr/>
        </p:nvSpPr>
        <p:spPr>
          <a:xfrm>
            <a:off x="3070374" y="4127781"/>
            <a:ext cx="2936528" cy="1754326"/>
          </a:xfrm>
          <a:prstGeom prst="rect">
            <a:avLst/>
          </a:prstGeom>
          <a:noFill/>
        </p:spPr>
        <p:txBody>
          <a:bodyPr wrap="square">
            <a:spAutoFit/>
          </a:bodyPr>
          <a:lstStyle/>
          <a:p>
            <a:r>
              <a:rPr lang="en-US" b="1" dirty="0"/>
              <a:t>Katie Andonian, PharmD </a:t>
            </a:r>
            <a:r>
              <a:rPr lang="en-US" dirty="0"/>
              <a:t>Antibiotic Stewardship</a:t>
            </a:r>
          </a:p>
          <a:p>
            <a:r>
              <a:rPr lang="en-US" dirty="0"/>
              <a:t>Clinical Pharmacist</a:t>
            </a:r>
          </a:p>
          <a:p>
            <a:r>
              <a:rPr lang="en-US" dirty="0"/>
              <a:t>Sharp Mary Birch Hospital for Women &amp; Newborns, San Diego</a:t>
            </a:r>
          </a:p>
        </p:txBody>
      </p:sp>
    </p:spTree>
    <p:extLst>
      <p:ext uri="{BB962C8B-B14F-4D97-AF65-F5344CB8AC3E}">
        <p14:creationId xmlns:p14="http://schemas.microsoft.com/office/powerpoint/2010/main" val="3439974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F472-E5AC-B677-13DF-B52987109A97}"/>
              </a:ext>
            </a:extLst>
          </p:cNvPr>
          <p:cNvSpPr>
            <a:spLocks noGrp="1"/>
          </p:cNvSpPr>
          <p:nvPr>
            <p:ph type="title"/>
          </p:nvPr>
        </p:nvSpPr>
        <p:spPr/>
        <p:txBody>
          <a:bodyPr/>
          <a:lstStyle/>
          <a:p>
            <a:r>
              <a:rPr lang="en-US" dirty="0"/>
              <a:t>Strategies for Rapid Antibiotic Administration</a:t>
            </a:r>
          </a:p>
        </p:txBody>
      </p:sp>
      <p:sp>
        <p:nvSpPr>
          <p:cNvPr id="3" name="Content Placeholder 2">
            <a:extLst>
              <a:ext uri="{FF2B5EF4-FFF2-40B4-BE49-F238E27FC236}">
                <a16:creationId xmlns:a16="http://schemas.microsoft.com/office/drawing/2014/main" id="{7D59113E-FFA3-3CD3-1AA7-C3720E077157}"/>
              </a:ext>
            </a:extLst>
          </p:cNvPr>
          <p:cNvSpPr>
            <a:spLocks noGrp="1"/>
          </p:cNvSpPr>
          <p:nvPr>
            <p:ph idx="1"/>
          </p:nvPr>
        </p:nvSpPr>
        <p:spPr>
          <a:xfrm>
            <a:off x="283779" y="1981200"/>
            <a:ext cx="5325931" cy="4041228"/>
          </a:xfrm>
        </p:spPr>
        <p:txBody>
          <a:bodyPr/>
          <a:lstStyle/>
          <a:p>
            <a:r>
              <a:rPr lang="en-US" sz="2400" dirty="0"/>
              <a:t>Medication Dispensing Machines</a:t>
            </a:r>
          </a:p>
          <a:p>
            <a:pPr lvl="1"/>
            <a:r>
              <a:rPr lang="en-US" sz="2200" dirty="0"/>
              <a:t>Urgent, empiric antibiotic doses</a:t>
            </a:r>
          </a:p>
          <a:p>
            <a:pPr lvl="1"/>
            <a:r>
              <a:rPr lang="en-US" sz="2200" dirty="0"/>
              <a:t>Labor and Delivery, OR, and  Postpartum Units</a:t>
            </a:r>
          </a:p>
          <a:p>
            <a:pPr lvl="1"/>
            <a:r>
              <a:rPr lang="en-US" sz="2200" dirty="0"/>
              <a:t>Override medication list in collaboration with nursing, medication safety, hospital leadership, regulatory</a:t>
            </a:r>
          </a:p>
          <a:p>
            <a:r>
              <a:rPr lang="en-US" sz="2400" dirty="0"/>
              <a:t>Weight-banding doses</a:t>
            </a:r>
          </a:p>
          <a:p>
            <a:r>
              <a:rPr lang="en-US" sz="2400" dirty="0"/>
              <a:t>Grab-n-Go Aminoglycosides</a:t>
            </a:r>
          </a:p>
          <a:p>
            <a:pPr marL="0" indent="0">
              <a:buNone/>
            </a:pPr>
            <a:endParaRPr lang="en-US" sz="2400" dirty="0"/>
          </a:p>
        </p:txBody>
      </p:sp>
      <p:pic>
        <p:nvPicPr>
          <p:cNvPr id="4" name="Picture 3">
            <a:extLst>
              <a:ext uri="{FF2B5EF4-FFF2-40B4-BE49-F238E27FC236}">
                <a16:creationId xmlns:a16="http://schemas.microsoft.com/office/drawing/2014/main" id="{081B2073-F983-4BC9-B42E-002EAD87784E}"/>
              </a:ext>
            </a:extLst>
          </p:cNvPr>
          <p:cNvPicPr>
            <a:picLocks noChangeAspect="1"/>
          </p:cNvPicPr>
          <p:nvPr/>
        </p:nvPicPr>
        <p:blipFill>
          <a:blip r:embed="rId3"/>
          <a:stretch>
            <a:fillRect/>
          </a:stretch>
        </p:blipFill>
        <p:spPr>
          <a:xfrm>
            <a:off x="5609710" y="2552886"/>
            <a:ext cx="6125418" cy="3250385"/>
          </a:xfrm>
          <a:prstGeom prst="rect">
            <a:avLst/>
          </a:prstGeom>
        </p:spPr>
      </p:pic>
      <p:pic>
        <p:nvPicPr>
          <p:cNvPr id="5" name="Picture 2" descr="Residency Program Description - Lucile ...">
            <a:extLst>
              <a:ext uri="{FF2B5EF4-FFF2-40B4-BE49-F238E27FC236}">
                <a16:creationId xmlns:a16="http://schemas.microsoft.com/office/drawing/2014/main" id="{0A0C8EA5-219B-43BE-843E-E02BED0553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0427"/>
          <a:stretch>
            <a:fillRect/>
          </a:stretch>
        </p:blipFill>
        <p:spPr bwMode="auto">
          <a:xfrm>
            <a:off x="9640822" y="1786165"/>
            <a:ext cx="1911403" cy="686763"/>
          </a:xfrm>
          <a:prstGeom prst="rect">
            <a:avLst/>
          </a:prstGeom>
          <a:noFill/>
          <a:extLst>
            <a:ext uri="{909E8E84-426E-40DD-AFC4-6F175D3DCCD1}">
              <a14:hiddenFill xmlns:a14="http://schemas.microsoft.com/office/drawing/2010/main">
                <a:solidFill>
                  <a:srgbClr val="FFFFFF"/>
                </a:solidFill>
              </a14:hiddenFill>
            </a:ext>
          </a:extLst>
        </p:spPr>
      </p:pic>
      <p:pic>
        <p:nvPicPr>
          <p:cNvPr id="6" name="x__x0000_i1027" descr="https://picresize.com/images/rsz_1corp03159-revised-sharp-logo-final-no-r.jpg">
            <a:extLst>
              <a:ext uri="{FF2B5EF4-FFF2-40B4-BE49-F238E27FC236}">
                <a16:creationId xmlns:a16="http://schemas.microsoft.com/office/drawing/2014/main" id="{5A5311E9-703C-4B5C-88EC-67BD517AF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621" y="1887133"/>
            <a:ext cx="1517565" cy="4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6AFC651-734A-44EE-A7C9-AF1447205138}"/>
              </a:ext>
            </a:extLst>
          </p:cNvPr>
          <p:cNvPicPr>
            <a:picLocks noChangeAspect="1"/>
          </p:cNvPicPr>
          <p:nvPr/>
        </p:nvPicPr>
        <p:blipFill>
          <a:blip r:embed="rId6"/>
          <a:stretch>
            <a:fillRect/>
          </a:stretch>
        </p:blipFill>
        <p:spPr>
          <a:xfrm>
            <a:off x="5974680" y="1789482"/>
            <a:ext cx="1792731" cy="683446"/>
          </a:xfrm>
          <a:prstGeom prst="rect">
            <a:avLst/>
          </a:prstGeom>
        </p:spPr>
      </p:pic>
    </p:spTree>
    <p:extLst>
      <p:ext uri="{BB962C8B-B14F-4D97-AF65-F5344CB8AC3E}">
        <p14:creationId xmlns:p14="http://schemas.microsoft.com/office/powerpoint/2010/main" val="3560459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5AD4-D67F-4ACB-AC64-AADDFA667587}"/>
              </a:ext>
            </a:extLst>
          </p:cNvPr>
          <p:cNvSpPr>
            <a:spLocks noGrp="1"/>
          </p:cNvSpPr>
          <p:nvPr>
            <p:ph type="title"/>
          </p:nvPr>
        </p:nvSpPr>
        <p:spPr>
          <a:xfrm>
            <a:off x="609600" y="635000"/>
            <a:ext cx="10915650" cy="702733"/>
          </a:xfrm>
        </p:spPr>
        <p:txBody>
          <a:bodyPr/>
          <a:lstStyle/>
          <a:p>
            <a:r>
              <a:rPr lang="en-US" dirty="0"/>
              <a:t>Strategies for Rapid Antibiotic Administration</a:t>
            </a:r>
          </a:p>
        </p:txBody>
      </p:sp>
      <p:sp>
        <p:nvSpPr>
          <p:cNvPr id="3" name="Content Placeholder 2">
            <a:extLst>
              <a:ext uri="{FF2B5EF4-FFF2-40B4-BE49-F238E27FC236}">
                <a16:creationId xmlns:a16="http://schemas.microsoft.com/office/drawing/2014/main" id="{D6BAA3CC-936D-42F2-8475-92B040377DFD}"/>
              </a:ext>
            </a:extLst>
          </p:cNvPr>
          <p:cNvSpPr>
            <a:spLocks noGrp="1"/>
          </p:cNvSpPr>
          <p:nvPr>
            <p:ph idx="1"/>
          </p:nvPr>
        </p:nvSpPr>
        <p:spPr>
          <a:xfrm>
            <a:off x="508000" y="1710266"/>
            <a:ext cx="3799562" cy="3886200"/>
          </a:xfrm>
        </p:spPr>
        <p:txBody>
          <a:bodyPr/>
          <a:lstStyle/>
          <a:p>
            <a:r>
              <a:rPr lang="en-US" sz="2800" dirty="0"/>
              <a:t>Empiric Antibiotic Treatment Guidelines for OB Infections</a:t>
            </a:r>
          </a:p>
          <a:p>
            <a:pPr lvl="1"/>
            <a:r>
              <a:rPr lang="en-US" sz="2400" dirty="0"/>
              <a:t>Sepsis</a:t>
            </a:r>
          </a:p>
          <a:p>
            <a:pPr lvl="1"/>
            <a:r>
              <a:rPr lang="en-US" sz="2400" dirty="0"/>
              <a:t>By Suspected Source</a:t>
            </a:r>
          </a:p>
        </p:txBody>
      </p:sp>
      <p:pic>
        <p:nvPicPr>
          <p:cNvPr id="5" name="Picture 4">
            <a:extLst>
              <a:ext uri="{FF2B5EF4-FFF2-40B4-BE49-F238E27FC236}">
                <a16:creationId xmlns:a16="http://schemas.microsoft.com/office/drawing/2014/main" id="{7AD75E58-AC46-46D4-84FA-BA077BA628AD}"/>
              </a:ext>
            </a:extLst>
          </p:cNvPr>
          <p:cNvPicPr>
            <a:picLocks noChangeAspect="1"/>
          </p:cNvPicPr>
          <p:nvPr/>
        </p:nvPicPr>
        <p:blipFill>
          <a:blip r:embed="rId3"/>
          <a:stretch>
            <a:fillRect/>
          </a:stretch>
        </p:blipFill>
        <p:spPr>
          <a:xfrm>
            <a:off x="4182111" y="1394781"/>
            <a:ext cx="3742690" cy="4336190"/>
          </a:xfrm>
          <a:prstGeom prst="rect">
            <a:avLst/>
          </a:prstGeom>
        </p:spPr>
      </p:pic>
      <p:pic>
        <p:nvPicPr>
          <p:cNvPr id="6" name="Picture 5">
            <a:extLst>
              <a:ext uri="{FF2B5EF4-FFF2-40B4-BE49-F238E27FC236}">
                <a16:creationId xmlns:a16="http://schemas.microsoft.com/office/drawing/2014/main" id="{95F19F06-6FA9-4033-8433-9E8868CF1E53}"/>
              </a:ext>
            </a:extLst>
          </p:cNvPr>
          <p:cNvPicPr>
            <a:picLocks noChangeAspect="1"/>
          </p:cNvPicPr>
          <p:nvPr/>
        </p:nvPicPr>
        <p:blipFill>
          <a:blip r:embed="rId4"/>
          <a:srcRect b="2917"/>
          <a:stretch>
            <a:fillRect/>
          </a:stretch>
        </p:blipFill>
        <p:spPr>
          <a:xfrm>
            <a:off x="8144248" y="1394781"/>
            <a:ext cx="3268819" cy="4298064"/>
          </a:xfrm>
          <a:prstGeom prst="rect">
            <a:avLst/>
          </a:prstGeom>
        </p:spPr>
      </p:pic>
      <p:sp>
        <p:nvSpPr>
          <p:cNvPr id="7" name="TextBox 6">
            <a:extLst>
              <a:ext uri="{FF2B5EF4-FFF2-40B4-BE49-F238E27FC236}">
                <a16:creationId xmlns:a16="http://schemas.microsoft.com/office/drawing/2014/main" id="{CCDEFDCF-77CA-CD20-B81B-F808955ABDF6}"/>
              </a:ext>
            </a:extLst>
          </p:cNvPr>
          <p:cNvSpPr txBox="1"/>
          <p:nvPr/>
        </p:nvSpPr>
        <p:spPr>
          <a:xfrm>
            <a:off x="880533" y="5814873"/>
            <a:ext cx="10972799" cy="923330"/>
          </a:xfrm>
          <a:prstGeom prst="rect">
            <a:avLst/>
          </a:prstGeom>
          <a:noFill/>
        </p:spPr>
        <p:txBody>
          <a:bodyPr wrap="square" rtlCol="0">
            <a:spAutoFit/>
          </a:bodyPr>
          <a:lstStyle/>
          <a:p>
            <a:r>
              <a:rPr lang="en-US" dirty="0"/>
              <a:t>See CMQCC Sepsis Toolkit v2, pp 66-74: Antibiotic Considerations for Sepsis and severe Infections, and: </a:t>
            </a:r>
            <a:r>
              <a:rPr lang="en-US" dirty="0">
                <a:hlinkClick r:id="rId5"/>
              </a:rPr>
              <a:t>Appendix L: Sample: Antibiotic Considerations for Sepsis of Unknown Source or Septic Shock</a:t>
            </a:r>
            <a:r>
              <a:rPr lang="en-US" dirty="0"/>
              <a:t> and </a:t>
            </a:r>
            <a:r>
              <a:rPr lang="en-US" dirty="0">
                <a:hlinkClick r:id="rId6"/>
              </a:rPr>
              <a:t>Appendix M: Antibiotic Considerations for Serious Infections by Source in Obstetric Patients</a:t>
            </a:r>
            <a:endParaRPr lang="en-US" dirty="0"/>
          </a:p>
        </p:txBody>
      </p:sp>
    </p:spTree>
    <p:extLst>
      <p:ext uri="{BB962C8B-B14F-4D97-AF65-F5344CB8AC3E}">
        <p14:creationId xmlns:p14="http://schemas.microsoft.com/office/powerpoint/2010/main" val="2259999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739D-89D6-4E75-8CFD-7E09CD5891FB}"/>
              </a:ext>
            </a:extLst>
          </p:cNvPr>
          <p:cNvSpPr>
            <a:spLocks noGrp="1"/>
          </p:cNvSpPr>
          <p:nvPr>
            <p:ph type="title"/>
          </p:nvPr>
        </p:nvSpPr>
        <p:spPr>
          <a:xfrm>
            <a:off x="609600" y="635000"/>
            <a:ext cx="10858500" cy="914400"/>
          </a:xfrm>
        </p:spPr>
        <p:txBody>
          <a:bodyPr/>
          <a:lstStyle/>
          <a:p>
            <a:r>
              <a:rPr lang="en-US" dirty="0"/>
              <a:t>Strategies for Rapid Antibiotic Administration</a:t>
            </a:r>
          </a:p>
        </p:txBody>
      </p:sp>
      <p:sp>
        <p:nvSpPr>
          <p:cNvPr id="6" name="Content Placeholder 5">
            <a:extLst>
              <a:ext uri="{FF2B5EF4-FFF2-40B4-BE49-F238E27FC236}">
                <a16:creationId xmlns:a16="http://schemas.microsoft.com/office/drawing/2014/main" id="{9A102FB9-0BC0-47BD-A2B8-E24C9FD42854}"/>
              </a:ext>
            </a:extLst>
          </p:cNvPr>
          <p:cNvSpPr>
            <a:spLocks noGrp="1"/>
          </p:cNvSpPr>
          <p:nvPr>
            <p:ph idx="1"/>
          </p:nvPr>
        </p:nvSpPr>
        <p:spPr>
          <a:xfrm>
            <a:off x="778934" y="1913466"/>
            <a:ext cx="4413337" cy="2861734"/>
          </a:xfrm>
        </p:spPr>
        <p:txBody>
          <a:bodyPr/>
          <a:lstStyle/>
          <a:p>
            <a:r>
              <a:rPr lang="en-US" sz="2800" dirty="0"/>
              <a:t>Antibiotic IV Compatibility for Co-Administration</a:t>
            </a:r>
          </a:p>
          <a:p>
            <a:r>
              <a:rPr lang="en-US" sz="2800" dirty="0"/>
              <a:t>Order sets, as previously discussed</a:t>
            </a:r>
          </a:p>
          <a:p>
            <a:endParaRPr lang="en-US" sz="2800" dirty="0"/>
          </a:p>
        </p:txBody>
      </p:sp>
      <p:pic>
        <p:nvPicPr>
          <p:cNvPr id="8" name="Picture 7">
            <a:extLst>
              <a:ext uri="{FF2B5EF4-FFF2-40B4-BE49-F238E27FC236}">
                <a16:creationId xmlns:a16="http://schemas.microsoft.com/office/drawing/2014/main" id="{4DBD7B41-64DA-4A6F-B290-A8768F9F3C97}"/>
              </a:ext>
            </a:extLst>
          </p:cNvPr>
          <p:cNvPicPr>
            <a:picLocks noChangeAspect="1"/>
          </p:cNvPicPr>
          <p:nvPr/>
        </p:nvPicPr>
        <p:blipFill>
          <a:blip r:embed="rId2"/>
          <a:stretch>
            <a:fillRect/>
          </a:stretch>
        </p:blipFill>
        <p:spPr>
          <a:xfrm>
            <a:off x="5862181" y="1549401"/>
            <a:ext cx="5643855" cy="4827102"/>
          </a:xfrm>
          <a:prstGeom prst="rect">
            <a:avLst/>
          </a:prstGeom>
        </p:spPr>
      </p:pic>
      <p:sp>
        <p:nvSpPr>
          <p:cNvPr id="9" name="TextBox 8">
            <a:extLst>
              <a:ext uri="{FF2B5EF4-FFF2-40B4-BE49-F238E27FC236}">
                <a16:creationId xmlns:a16="http://schemas.microsoft.com/office/drawing/2014/main" id="{CFCEAFE5-6F9A-7A9D-9604-5D816D2EAB74}"/>
              </a:ext>
            </a:extLst>
          </p:cNvPr>
          <p:cNvSpPr txBox="1"/>
          <p:nvPr/>
        </p:nvSpPr>
        <p:spPr>
          <a:xfrm>
            <a:off x="609599" y="5926666"/>
            <a:ext cx="5079999" cy="646331"/>
          </a:xfrm>
          <a:prstGeom prst="rect">
            <a:avLst/>
          </a:prstGeom>
          <a:noFill/>
        </p:spPr>
        <p:txBody>
          <a:bodyPr wrap="square" rtlCol="0">
            <a:spAutoFit/>
          </a:bodyPr>
          <a:lstStyle/>
          <a:p>
            <a:r>
              <a:rPr lang="en-US" dirty="0"/>
              <a:t>See CMQCC Sepsis Toolkit v2: </a:t>
            </a:r>
            <a:r>
              <a:rPr lang="en-US" dirty="0">
                <a:hlinkClick r:id="rId3"/>
              </a:rPr>
              <a:t>Appendix O: Antibiotic IV Compatibility Chart </a:t>
            </a:r>
            <a:endParaRPr lang="en-US" dirty="0"/>
          </a:p>
        </p:txBody>
      </p:sp>
    </p:spTree>
    <p:extLst>
      <p:ext uri="{BB962C8B-B14F-4D97-AF65-F5344CB8AC3E}">
        <p14:creationId xmlns:p14="http://schemas.microsoft.com/office/powerpoint/2010/main" val="19297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D7A8-63D4-AE06-7D82-3896B6DD6A5C}"/>
              </a:ext>
            </a:extLst>
          </p:cNvPr>
          <p:cNvSpPr>
            <a:spLocks noGrp="1"/>
          </p:cNvSpPr>
          <p:nvPr>
            <p:ph type="title"/>
          </p:nvPr>
        </p:nvSpPr>
        <p:spPr/>
        <p:txBody>
          <a:bodyPr/>
          <a:lstStyle/>
          <a:p>
            <a:r>
              <a:rPr lang="en-US" dirty="0"/>
              <a:t>Objectives and Disclosures for the Sepsis Sprint</a:t>
            </a:r>
          </a:p>
        </p:txBody>
      </p:sp>
      <p:sp>
        <p:nvSpPr>
          <p:cNvPr id="3" name="Content Placeholder 2">
            <a:extLst>
              <a:ext uri="{FF2B5EF4-FFF2-40B4-BE49-F238E27FC236}">
                <a16:creationId xmlns:a16="http://schemas.microsoft.com/office/drawing/2014/main" id="{43C90FC3-8633-B992-E8F6-C5372D0CEC6E}"/>
              </a:ext>
            </a:extLst>
          </p:cNvPr>
          <p:cNvSpPr>
            <a:spLocks noGrp="1"/>
          </p:cNvSpPr>
          <p:nvPr>
            <p:ph idx="1"/>
          </p:nvPr>
        </p:nvSpPr>
        <p:spPr>
          <a:xfrm>
            <a:off x="748748" y="1807596"/>
            <a:ext cx="10972800" cy="3337560"/>
          </a:xfrm>
        </p:spPr>
        <p:txBody>
          <a:bodyPr/>
          <a:lstStyle/>
          <a:p>
            <a:r>
              <a:rPr lang="en-US" dirty="0"/>
              <a:t>Prepare staff and facilities to implement improvements in screening, diagnosis, and treatment of obstetric sepsis</a:t>
            </a:r>
          </a:p>
          <a:p>
            <a:r>
              <a:rPr lang="en-US" dirty="0"/>
              <a:t>Prepare staff and facilities to implement improvements in listening and supporting patients and families</a:t>
            </a:r>
          </a:p>
          <a:p>
            <a:endParaRPr lang="en-US" dirty="0"/>
          </a:p>
          <a:p>
            <a:pPr marL="0" indent="0">
              <a:buNone/>
            </a:pPr>
            <a:r>
              <a:rPr lang="en-US" dirty="0"/>
              <a:t>  </a:t>
            </a:r>
          </a:p>
        </p:txBody>
      </p:sp>
      <p:sp>
        <p:nvSpPr>
          <p:cNvPr id="4" name="TextBox 3">
            <a:extLst>
              <a:ext uri="{FF2B5EF4-FFF2-40B4-BE49-F238E27FC236}">
                <a16:creationId xmlns:a16="http://schemas.microsoft.com/office/drawing/2014/main" id="{05490435-B3AB-0C66-7DA4-FF02BAEDAF67}"/>
              </a:ext>
            </a:extLst>
          </p:cNvPr>
          <p:cNvSpPr txBox="1"/>
          <p:nvPr/>
        </p:nvSpPr>
        <p:spPr>
          <a:xfrm>
            <a:off x="1442866" y="4948128"/>
            <a:ext cx="9365672" cy="16466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Conflicts/Disclosures:</a:t>
            </a:r>
            <a:r>
              <a:rPr kumimoji="0" lang="en-US" sz="2400" b="0" i="0" u="none" strike="noStrike" kern="1200" cap="none" spc="0" normalizeH="0" baseline="0" noProof="0" dirty="0">
                <a:ln>
                  <a:noFill/>
                </a:ln>
                <a:solidFill>
                  <a:srgbClr val="000000"/>
                </a:solidFill>
                <a:effectLst/>
                <a:uLnTx/>
                <a:uFillTx/>
                <a:latin typeface="Arial"/>
                <a:ea typeface="+mn-ea"/>
                <a:cs typeface="+mn-cs"/>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Supported by: </a:t>
            </a:r>
            <a:r>
              <a:rPr kumimoji="0" lang="en-US" sz="2400" b="0" i="0" u="none" strike="noStrike" kern="1200" cap="none" spc="0" normalizeH="0" baseline="0" noProof="0" dirty="0">
                <a:ln>
                  <a:noFill/>
                </a:ln>
                <a:solidFill>
                  <a:srgbClr val="000000"/>
                </a:solidFill>
                <a:effectLst/>
                <a:uLnTx/>
                <a:uFillTx/>
                <a:latin typeface="Arial"/>
                <a:ea typeface="+mn-ea"/>
                <a:cs typeface="+mn-cs"/>
              </a:rPr>
              <a:t>NICHD UG3-HD108053: Large-scale Implementation of Community Co-led Maternal Sepsis Care Practices to Reduce Morbidity and Mortality from Maternal Infection</a:t>
            </a:r>
          </a:p>
        </p:txBody>
      </p:sp>
    </p:spTree>
    <p:extLst>
      <p:ext uri="{BB962C8B-B14F-4D97-AF65-F5344CB8AC3E}">
        <p14:creationId xmlns:p14="http://schemas.microsoft.com/office/powerpoint/2010/main" val="426104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FF3BD-76A4-4074-0298-7A8B60F755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DBD3F2-DCFC-46A9-7D11-5FB78463DAE6}"/>
              </a:ext>
            </a:extLst>
          </p:cNvPr>
          <p:cNvSpPr>
            <a:spLocks noGrp="1"/>
          </p:cNvSpPr>
          <p:nvPr>
            <p:ph type="ctrTitle"/>
          </p:nvPr>
        </p:nvSpPr>
        <p:spPr>
          <a:xfrm>
            <a:off x="666750" y="2266407"/>
            <a:ext cx="10687050" cy="1314993"/>
          </a:xfrm>
        </p:spPr>
        <p:txBody>
          <a:bodyPr>
            <a:normAutofit fontScale="90000"/>
          </a:bodyPr>
          <a:lstStyle/>
          <a:p>
            <a:r>
              <a:rPr lang="en-US" sz="4800" dirty="0"/>
              <a:t>Strategies for Prophylactic Antibiotics on Labor and Delivery</a:t>
            </a:r>
          </a:p>
        </p:txBody>
      </p:sp>
      <p:sp>
        <p:nvSpPr>
          <p:cNvPr id="6" name="TextBox 5">
            <a:extLst>
              <a:ext uri="{FF2B5EF4-FFF2-40B4-BE49-F238E27FC236}">
                <a16:creationId xmlns:a16="http://schemas.microsoft.com/office/drawing/2014/main" id="{6E5E32DC-C48E-4983-83D6-10C27F796BA7}"/>
              </a:ext>
            </a:extLst>
          </p:cNvPr>
          <p:cNvSpPr txBox="1"/>
          <p:nvPr/>
        </p:nvSpPr>
        <p:spPr>
          <a:xfrm>
            <a:off x="4369860" y="4169253"/>
            <a:ext cx="6982768" cy="2031325"/>
          </a:xfrm>
          <a:prstGeom prst="rect">
            <a:avLst/>
          </a:prstGeom>
          <a:noFill/>
        </p:spPr>
        <p:txBody>
          <a:bodyPr wrap="square">
            <a:spAutoFit/>
          </a:bodyPr>
          <a:lstStyle/>
          <a:p>
            <a:r>
              <a:rPr lang="en-US" b="1" dirty="0"/>
              <a:t>Deirdre J. Lyell, MD</a:t>
            </a:r>
          </a:p>
          <a:p>
            <a:pPr marL="0" marR="0">
              <a:spcBef>
                <a:spcPts val="0"/>
              </a:spcBef>
              <a:spcAft>
                <a:spcPts val="0"/>
              </a:spcAft>
            </a:pPr>
            <a:r>
              <a:rPr lang="en-US" dirty="0" err="1">
                <a:effectLst/>
                <a:ea typeface="Times New Roman" panose="02020603050405020304" pitchFamily="18" charset="0"/>
              </a:rPr>
              <a:t>Dunlevie</a:t>
            </a:r>
            <a:r>
              <a:rPr lang="en-US" dirty="0">
                <a:effectLst/>
                <a:ea typeface="Times New Roman" panose="02020603050405020304" pitchFamily="18" charset="0"/>
              </a:rPr>
              <a:t> Professor of MFM</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Co-Chair and Co-Principal Investigator, California Maternal and Perinatal Quality Care Collaboratives (CMQCC/CPQCC)</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Associate Director, Division of MFM and Obstetrics</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Director, Program in Placental Disorders</a:t>
            </a:r>
            <a:endParaRPr lang="en-US" dirty="0">
              <a:effectLst/>
              <a:ea typeface="Calibri" panose="020F0502020204030204" pitchFamily="34" charset="0"/>
            </a:endParaRPr>
          </a:p>
          <a:p>
            <a:r>
              <a:rPr lang="en-US" dirty="0">
                <a:effectLst/>
                <a:ea typeface="Times New Roman" panose="02020603050405020304" pitchFamily="18" charset="0"/>
              </a:rPr>
              <a:t>Department of Obstetrics and Gynecology, Stanford University </a:t>
            </a:r>
            <a:endParaRPr lang="en-US" dirty="0"/>
          </a:p>
        </p:txBody>
      </p:sp>
      <p:pic>
        <p:nvPicPr>
          <p:cNvPr id="7" name="Picture 6">
            <a:extLst>
              <a:ext uri="{FF2B5EF4-FFF2-40B4-BE49-F238E27FC236}">
                <a16:creationId xmlns:a16="http://schemas.microsoft.com/office/drawing/2014/main" id="{EE769D91-0A48-4698-B0BF-42C661165837}"/>
              </a:ext>
            </a:extLst>
          </p:cNvPr>
          <p:cNvPicPr>
            <a:picLocks noChangeAspect="1"/>
          </p:cNvPicPr>
          <p:nvPr/>
        </p:nvPicPr>
        <p:blipFill>
          <a:blip r:embed="rId2"/>
          <a:stretch>
            <a:fillRect/>
          </a:stretch>
        </p:blipFill>
        <p:spPr>
          <a:xfrm>
            <a:off x="2671141" y="4169253"/>
            <a:ext cx="1622519" cy="1919322"/>
          </a:xfrm>
          <a:prstGeom prst="rect">
            <a:avLst/>
          </a:prstGeom>
        </p:spPr>
      </p:pic>
    </p:spTree>
    <p:extLst>
      <p:ext uri="{BB962C8B-B14F-4D97-AF65-F5344CB8AC3E}">
        <p14:creationId xmlns:p14="http://schemas.microsoft.com/office/powerpoint/2010/main" val="2002915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EE0BD-074A-5AE6-F215-95CEBFA4A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04E5C-76F4-D1AE-DE38-1786F5B1BB00}"/>
              </a:ext>
            </a:extLst>
          </p:cNvPr>
          <p:cNvSpPr>
            <a:spLocks noGrp="1"/>
          </p:cNvSpPr>
          <p:nvPr>
            <p:ph type="title"/>
          </p:nvPr>
        </p:nvSpPr>
        <p:spPr>
          <a:xfrm>
            <a:off x="1280931" y="401715"/>
            <a:ext cx="10363200" cy="914400"/>
          </a:xfrm>
        </p:spPr>
        <p:txBody>
          <a:bodyPr>
            <a:normAutofit/>
          </a:bodyPr>
          <a:lstStyle/>
          <a:p>
            <a:r>
              <a:rPr lang="en-US" sz="3400" dirty="0"/>
              <a:t>Protocol Creation and Implementation</a:t>
            </a:r>
          </a:p>
        </p:txBody>
      </p:sp>
      <p:sp>
        <p:nvSpPr>
          <p:cNvPr id="3" name="Content Placeholder 2">
            <a:extLst>
              <a:ext uri="{FF2B5EF4-FFF2-40B4-BE49-F238E27FC236}">
                <a16:creationId xmlns:a16="http://schemas.microsoft.com/office/drawing/2014/main" id="{E617888E-6496-F683-1A03-DA6FD7924649}"/>
              </a:ext>
            </a:extLst>
          </p:cNvPr>
          <p:cNvSpPr>
            <a:spLocks noGrp="1"/>
          </p:cNvSpPr>
          <p:nvPr>
            <p:ph idx="1"/>
          </p:nvPr>
        </p:nvSpPr>
        <p:spPr>
          <a:xfrm>
            <a:off x="623668" y="1324376"/>
            <a:ext cx="11432344" cy="3886200"/>
          </a:xfrm>
        </p:spPr>
        <p:txBody>
          <a:bodyPr/>
          <a:lstStyle/>
          <a:p>
            <a:r>
              <a:rPr lang="en-US" sz="2400" dirty="0"/>
              <a:t>One individual can start a lot!</a:t>
            </a:r>
          </a:p>
          <a:p>
            <a:r>
              <a:rPr lang="en-US" sz="2400" dirty="0"/>
              <a:t>A team can think it through, identify practicality, implement, make it stick: </a:t>
            </a:r>
          </a:p>
          <a:p>
            <a:pPr lvl="1"/>
            <a:r>
              <a:rPr lang="en-US" sz="2400" dirty="0"/>
              <a:t>Anesthesia, Pharmacy, MFM/obstetrics, Infectious Disease, RN, MD, plus  </a:t>
            </a:r>
          </a:p>
          <a:p>
            <a:r>
              <a:rPr lang="en-US" sz="2400" dirty="0"/>
              <a:t>Practical considerations for ease and to reduce delays:</a:t>
            </a:r>
          </a:p>
          <a:p>
            <a:pPr lvl="1"/>
            <a:r>
              <a:rPr lang="en-GB" sz="2400" dirty="0"/>
              <a:t>Weight-based banding (gentamicin, cefazolin, vancomycin) when possible</a:t>
            </a:r>
            <a:endParaRPr lang="en-US" sz="2400" dirty="0"/>
          </a:p>
          <a:p>
            <a:pPr lvl="1"/>
            <a:r>
              <a:rPr lang="en-US" sz="2400" dirty="0"/>
              <a:t>Stocked anesthesia cart:</a:t>
            </a:r>
          </a:p>
          <a:p>
            <a:pPr lvl="2"/>
            <a:r>
              <a:rPr lang="en-US" dirty="0"/>
              <a:t>Gentamicin in bags so pharmacy does not have to mix</a:t>
            </a:r>
          </a:p>
          <a:p>
            <a:pPr lvl="2"/>
            <a:r>
              <a:rPr lang="en-US" dirty="0"/>
              <a:t>Cefazolin, 2 grams and 3 grams</a:t>
            </a:r>
          </a:p>
          <a:p>
            <a:pPr lvl="2"/>
            <a:r>
              <a:rPr lang="en-US" dirty="0"/>
              <a:t>Metronidazole</a:t>
            </a:r>
          </a:p>
          <a:p>
            <a:r>
              <a:rPr lang="en-US" sz="2400" dirty="0"/>
              <a:t>Challenges: </a:t>
            </a:r>
          </a:p>
          <a:p>
            <a:pPr lvl="1"/>
            <a:r>
              <a:rPr lang="en-US" sz="2400" dirty="0"/>
              <a:t>Allergy plan, keeping up with antibiogram (e.g. clindamycin sensitivity is declining)</a:t>
            </a:r>
          </a:p>
        </p:txBody>
      </p:sp>
    </p:spTree>
    <p:extLst>
      <p:ext uri="{BB962C8B-B14F-4D97-AF65-F5344CB8AC3E}">
        <p14:creationId xmlns:p14="http://schemas.microsoft.com/office/powerpoint/2010/main" val="608018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73093-4A5D-5788-32ED-8AC67305EF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53607B-D038-CFB2-3BA9-E04E339577EF}"/>
              </a:ext>
            </a:extLst>
          </p:cNvPr>
          <p:cNvPicPr>
            <a:picLocks noChangeAspect="1"/>
          </p:cNvPicPr>
          <p:nvPr/>
        </p:nvPicPr>
        <p:blipFill>
          <a:blip r:embed="rId2"/>
          <a:stretch>
            <a:fillRect/>
          </a:stretch>
        </p:blipFill>
        <p:spPr>
          <a:xfrm>
            <a:off x="1379522" y="356892"/>
            <a:ext cx="8997744" cy="6892721"/>
          </a:xfrm>
          <a:prstGeom prst="rect">
            <a:avLst/>
          </a:prstGeom>
        </p:spPr>
      </p:pic>
      <p:sp>
        <p:nvSpPr>
          <p:cNvPr id="6" name="TextBox 5">
            <a:extLst>
              <a:ext uri="{FF2B5EF4-FFF2-40B4-BE49-F238E27FC236}">
                <a16:creationId xmlns:a16="http://schemas.microsoft.com/office/drawing/2014/main" id="{D95D9D97-DC6F-2577-B77E-622D738A812C}"/>
              </a:ext>
            </a:extLst>
          </p:cNvPr>
          <p:cNvSpPr txBox="1"/>
          <p:nvPr/>
        </p:nvSpPr>
        <p:spPr>
          <a:xfrm>
            <a:off x="240526" y="1848476"/>
            <a:ext cx="2603595" cy="769441"/>
          </a:xfrm>
          <a:prstGeom prst="rect">
            <a:avLst/>
          </a:prstGeom>
          <a:noFill/>
        </p:spPr>
        <p:txBody>
          <a:bodyPr wrap="square" rtlCol="0">
            <a:spAutoFit/>
          </a:bodyPr>
          <a:lstStyle/>
          <a:p>
            <a:r>
              <a:rPr lang="en-US" sz="2200" dirty="0">
                <a:solidFill>
                  <a:srgbClr val="A2203C"/>
                </a:solidFill>
              </a:rPr>
              <a:t>MRSA colonized: add vancomycin</a:t>
            </a:r>
          </a:p>
        </p:txBody>
      </p:sp>
      <p:sp>
        <p:nvSpPr>
          <p:cNvPr id="7" name="Rectangle 6">
            <a:extLst>
              <a:ext uri="{FF2B5EF4-FFF2-40B4-BE49-F238E27FC236}">
                <a16:creationId xmlns:a16="http://schemas.microsoft.com/office/drawing/2014/main" id="{DBC2C593-53A6-8122-1C80-FE6ADE488FE5}"/>
              </a:ext>
            </a:extLst>
          </p:cNvPr>
          <p:cNvSpPr/>
          <p:nvPr/>
        </p:nvSpPr>
        <p:spPr bwMode="auto">
          <a:xfrm>
            <a:off x="5430129" y="1871003"/>
            <a:ext cx="1744394" cy="171625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8" name="Rectangle 7">
            <a:extLst>
              <a:ext uri="{FF2B5EF4-FFF2-40B4-BE49-F238E27FC236}">
                <a16:creationId xmlns:a16="http://schemas.microsoft.com/office/drawing/2014/main" id="{F807A1D8-99ED-24A1-D671-F4CB3C435221}"/>
              </a:ext>
            </a:extLst>
          </p:cNvPr>
          <p:cNvSpPr/>
          <p:nvPr/>
        </p:nvSpPr>
        <p:spPr bwMode="auto">
          <a:xfrm>
            <a:off x="2065606" y="2827606"/>
            <a:ext cx="1744394" cy="82999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9" name="Rectangle 8">
            <a:extLst>
              <a:ext uri="{FF2B5EF4-FFF2-40B4-BE49-F238E27FC236}">
                <a16:creationId xmlns:a16="http://schemas.microsoft.com/office/drawing/2014/main" id="{8F70A97E-22C0-39D4-B1DB-5478172BBFB2}"/>
              </a:ext>
            </a:extLst>
          </p:cNvPr>
          <p:cNvSpPr/>
          <p:nvPr/>
        </p:nvSpPr>
        <p:spPr bwMode="auto">
          <a:xfrm>
            <a:off x="4032738" y="4046806"/>
            <a:ext cx="1805354" cy="171625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 name="TextBox 9">
            <a:extLst>
              <a:ext uri="{FF2B5EF4-FFF2-40B4-BE49-F238E27FC236}">
                <a16:creationId xmlns:a16="http://schemas.microsoft.com/office/drawing/2014/main" id="{AC949D5D-829D-0780-1E7D-1B373D1C0D04}"/>
              </a:ext>
            </a:extLst>
          </p:cNvPr>
          <p:cNvSpPr txBox="1"/>
          <p:nvPr/>
        </p:nvSpPr>
        <p:spPr>
          <a:xfrm>
            <a:off x="787794" y="393896"/>
            <a:ext cx="7666892" cy="461665"/>
          </a:xfrm>
          <a:prstGeom prst="rect">
            <a:avLst/>
          </a:prstGeom>
          <a:solidFill>
            <a:schemeClr val="bg1"/>
          </a:solidFill>
        </p:spPr>
        <p:txBody>
          <a:bodyPr wrap="square" rtlCol="0">
            <a:spAutoFit/>
          </a:bodyPr>
          <a:lstStyle/>
          <a:p>
            <a:r>
              <a:rPr lang="en-US" sz="2400" dirty="0">
                <a:solidFill>
                  <a:srgbClr val="A2203C"/>
                </a:solidFill>
              </a:rPr>
              <a:t>Pre-incision Antibiotics for Cesarean Delivery Algorithm</a:t>
            </a:r>
          </a:p>
        </p:txBody>
      </p:sp>
    </p:spTree>
    <p:extLst>
      <p:ext uri="{BB962C8B-B14F-4D97-AF65-F5344CB8AC3E}">
        <p14:creationId xmlns:p14="http://schemas.microsoft.com/office/powerpoint/2010/main" val="3062240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BF50-7C79-B6AF-C426-DAEC9D61F8C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D5B130D-8933-8EFA-2D36-03F97D883DC4}"/>
              </a:ext>
            </a:extLst>
          </p:cNvPr>
          <p:cNvPicPr>
            <a:picLocks noChangeAspect="1"/>
          </p:cNvPicPr>
          <p:nvPr/>
        </p:nvPicPr>
        <p:blipFill>
          <a:blip r:embed="rId2"/>
          <a:stretch>
            <a:fillRect/>
          </a:stretch>
        </p:blipFill>
        <p:spPr>
          <a:xfrm>
            <a:off x="6972539" y="2351084"/>
            <a:ext cx="4443393" cy="3864963"/>
          </a:xfrm>
          <a:prstGeom prst="rect">
            <a:avLst/>
          </a:prstGeom>
        </p:spPr>
      </p:pic>
      <p:sp>
        <p:nvSpPr>
          <p:cNvPr id="12" name="Title 11">
            <a:extLst>
              <a:ext uri="{FF2B5EF4-FFF2-40B4-BE49-F238E27FC236}">
                <a16:creationId xmlns:a16="http://schemas.microsoft.com/office/drawing/2014/main" id="{E3A1BF8F-971B-48B2-4566-C606877493F1}"/>
              </a:ext>
            </a:extLst>
          </p:cNvPr>
          <p:cNvSpPr>
            <a:spLocks noGrp="1"/>
          </p:cNvSpPr>
          <p:nvPr>
            <p:ph type="title"/>
          </p:nvPr>
        </p:nvSpPr>
        <p:spPr>
          <a:xfrm>
            <a:off x="740994" y="611215"/>
            <a:ext cx="10932635" cy="1013390"/>
          </a:xfrm>
        </p:spPr>
        <p:txBody>
          <a:bodyPr>
            <a:noAutofit/>
          </a:bodyPr>
          <a:lstStyle/>
          <a:p>
            <a:r>
              <a:rPr lang="en-US" sz="2800" dirty="0"/>
              <a:t>Pre-incision antibiotics for patients treated for…..</a:t>
            </a:r>
            <a:br>
              <a:rPr lang="en-US" dirty="0">
                <a:solidFill>
                  <a:schemeClr val="bg2"/>
                </a:solidFill>
              </a:rPr>
            </a:br>
            <a:r>
              <a:rPr lang="en-US" dirty="0"/>
              <a:t>Chorioamnionitis or ROM</a:t>
            </a:r>
          </a:p>
        </p:txBody>
      </p:sp>
      <p:pic>
        <p:nvPicPr>
          <p:cNvPr id="11" name="Picture 10" descr="A diagram of a flowchart&#10;&#10;AI-generated content may be incorrect.">
            <a:extLst>
              <a:ext uri="{FF2B5EF4-FFF2-40B4-BE49-F238E27FC236}">
                <a16:creationId xmlns:a16="http://schemas.microsoft.com/office/drawing/2014/main" id="{C7955BE1-AFBA-9154-C988-C47F6D8D0EB3}"/>
              </a:ext>
            </a:extLst>
          </p:cNvPr>
          <p:cNvPicPr>
            <a:picLocks noChangeAspect="1"/>
          </p:cNvPicPr>
          <p:nvPr/>
        </p:nvPicPr>
        <p:blipFill>
          <a:blip r:embed="rId3"/>
          <a:stretch>
            <a:fillRect/>
          </a:stretch>
        </p:blipFill>
        <p:spPr>
          <a:xfrm>
            <a:off x="1050457" y="2548370"/>
            <a:ext cx="5450565" cy="3854679"/>
          </a:xfrm>
          <a:prstGeom prst="rect">
            <a:avLst/>
          </a:prstGeom>
        </p:spPr>
      </p:pic>
      <p:sp>
        <p:nvSpPr>
          <p:cNvPr id="13" name="TextBox 12">
            <a:extLst>
              <a:ext uri="{FF2B5EF4-FFF2-40B4-BE49-F238E27FC236}">
                <a16:creationId xmlns:a16="http://schemas.microsoft.com/office/drawing/2014/main" id="{21183CBB-D367-CACB-7E79-E11A4915E9D6}"/>
              </a:ext>
            </a:extLst>
          </p:cNvPr>
          <p:cNvSpPr txBox="1"/>
          <p:nvPr/>
        </p:nvSpPr>
        <p:spPr>
          <a:xfrm>
            <a:off x="1105045" y="1921283"/>
            <a:ext cx="2729554" cy="646331"/>
          </a:xfrm>
          <a:prstGeom prst="rect">
            <a:avLst/>
          </a:prstGeom>
          <a:noFill/>
        </p:spPr>
        <p:txBody>
          <a:bodyPr wrap="square" rtlCol="0">
            <a:spAutoFit/>
          </a:bodyPr>
          <a:lstStyle/>
          <a:p>
            <a:pPr algn="ctr"/>
            <a:r>
              <a:rPr lang="en-US" dirty="0">
                <a:solidFill>
                  <a:srgbClr val="A2203C"/>
                </a:solidFill>
              </a:rPr>
              <a:t>Regardless of penicillin or cephalosporin allergy </a:t>
            </a:r>
          </a:p>
        </p:txBody>
      </p:sp>
    </p:spTree>
    <p:extLst>
      <p:ext uri="{BB962C8B-B14F-4D97-AF65-F5344CB8AC3E}">
        <p14:creationId xmlns:p14="http://schemas.microsoft.com/office/powerpoint/2010/main" val="371584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724C7-0ED9-B577-ED05-55E6458752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4C33EF-F4A8-DDF3-BEB4-A7CDAE62A751}"/>
              </a:ext>
            </a:extLst>
          </p:cNvPr>
          <p:cNvPicPr>
            <a:picLocks noChangeAspect="1"/>
          </p:cNvPicPr>
          <p:nvPr/>
        </p:nvPicPr>
        <p:blipFill>
          <a:blip r:embed="rId2"/>
          <a:stretch>
            <a:fillRect/>
          </a:stretch>
        </p:blipFill>
        <p:spPr>
          <a:xfrm>
            <a:off x="1087032" y="21766"/>
            <a:ext cx="8997744" cy="6892721"/>
          </a:xfrm>
          <a:prstGeom prst="rect">
            <a:avLst/>
          </a:prstGeom>
        </p:spPr>
      </p:pic>
      <p:sp>
        <p:nvSpPr>
          <p:cNvPr id="2" name="Rectangle 1">
            <a:extLst>
              <a:ext uri="{FF2B5EF4-FFF2-40B4-BE49-F238E27FC236}">
                <a16:creationId xmlns:a16="http://schemas.microsoft.com/office/drawing/2014/main" id="{F98141D9-58F0-4CAA-2C22-E325FC6911DD}"/>
              </a:ext>
            </a:extLst>
          </p:cNvPr>
          <p:cNvSpPr/>
          <p:nvPr/>
        </p:nvSpPr>
        <p:spPr bwMode="auto">
          <a:xfrm>
            <a:off x="1205132" y="4529797"/>
            <a:ext cx="2550942" cy="220862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179745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rescription&#10;&#10;AI-generated content may be incorrect.">
            <a:extLst>
              <a:ext uri="{FF2B5EF4-FFF2-40B4-BE49-F238E27FC236}">
                <a16:creationId xmlns:a16="http://schemas.microsoft.com/office/drawing/2014/main" id="{03630FA0-1742-D91D-265F-3BCFE34D5EA6}"/>
              </a:ext>
            </a:extLst>
          </p:cNvPr>
          <p:cNvPicPr>
            <a:picLocks noChangeAspect="1"/>
          </p:cNvPicPr>
          <p:nvPr/>
        </p:nvPicPr>
        <p:blipFill>
          <a:blip r:embed="rId2"/>
          <a:stretch>
            <a:fillRect/>
          </a:stretch>
        </p:blipFill>
        <p:spPr>
          <a:xfrm>
            <a:off x="33353" y="710184"/>
            <a:ext cx="6263821" cy="5590023"/>
          </a:xfrm>
          <a:prstGeom prst="rect">
            <a:avLst/>
          </a:prstGeom>
        </p:spPr>
      </p:pic>
      <p:sp>
        <p:nvSpPr>
          <p:cNvPr id="6" name="Content Placeholder 5">
            <a:extLst>
              <a:ext uri="{FF2B5EF4-FFF2-40B4-BE49-F238E27FC236}">
                <a16:creationId xmlns:a16="http://schemas.microsoft.com/office/drawing/2014/main" id="{6D1447DA-3AD5-E456-40CA-22D85B44980E}"/>
              </a:ext>
            </a:extLst>
          </p:cNvPr>
          <p:cNvSpPr>
            <a:spLocks noGrp="1"/>
          </p:cNvSpPr>
          <p:nvPr>
            <p:ph idx="10"/>
          </p:nvPr>
        </p:nvSpPr>
        <p:spPr>
          <a:xfrm>
            <a:off x="6766343" y="1861700"/>
            <a:ext cx="5080000" cy="3886200"/>
          </a:xfrm>
        </p:spPr>
        <p:txBody>
          <a:bodyPr/>
          <a:lstStyle/>
          <a:p>
            <a:r>
              <a:rPr lang="en-GB" sz="2800" dirty="0"/>
              <a:t>Timing:</a:t>
            </a:r>
          </a:p>
          <a:p>
            <a:pPr lvl="1"/>
            <a:r>
              <a:rPr lang="en-GB" sz="2400" dirty="0"/>
              <a:t>Give the following pre-incision antibiotics immediately, regardless of timing of GBS prophylaxis dose: cefazolin, gentamicin, vancomycin</a:t>
            </a:r>
          </a:p>
          <a:p>
            <a:pPr lvl="1"/>
            <a:r>
              <a:rPr lang="en-GB" sz="2400" dirty="0"/>
              <a:t>Give clindamycin 6 hours after last dose</a:t>
            </a:r>
          </a:p>
          <a:p>
            <a:endParaRPr lang="en-US" dirty="0"/>
          </a:p>
        </p:txBody>
      </p:sp>
      <p:sp>
        <p:nvSpPr>
          <p:cNvPr id="8" name="TextBox 7">
            <a:extLst>
              <a:ext uri="{FF2B5EF4-FFF2-40B4-BE49-F238E27FC236}">
                <a16:creationId xmlns:a16="http://schemas.microsoft.com/office/drawing/2014/main" id="{04938127-7F60-6D9D-10F5-FC89DD0446BC}"/>
              </a:ext>
            </a:extLst>
          </p:cNvPr>
          <p:cNvSpPr txBox="1"/>
          <p:nvPr/>
        </p:nvSpPr>
        <p:spPr>
          <a:xfrm>
            <a:off x="6297637" y="758059"/>
            <a:ext cx="5894363" cy="892552"/>
          </a:xfrm>
          <a:prstGeom prst="rect">
            <a:avLst/>
          </a:prstGeom>
          <a:noFill/>
        </p:spPr>
        <p:txBody>
          <a:bodyPr wrap="square" rtlCol="0">
            <a:spAutoFit/>
          </a:bodyPr>
          <a:lstStyle/>
          <a:p>
            <a:pPr algn="ctr"/>
            <a:r>
              <a:rPr lang="en-US" sz="2000" dirty="0">
                <a:solidFill>
                  <a:srgbClr val="A2203C"/>
                </a:solidFill>
              </a:rPr>
              <a:t>Pre-incision antibiotics for patients treated for…..</a:t>
            </a:r>
            <a:br>
              <a:rPr lang="en-US" sz="2400" dirty="0">
                <a:solidFill>
                  <a:srgbClr val="A2203C"/>
                </a:solidFill>
              </a:rPr>
            </a:br>
            <a:r>
              <a:rPr lang="en-US" sz="3200" dirty="0">
                <a:solidFill>
                  <a:srgbClr val="A2203C"/>
                </a:solidFill>
              </a:rPr>
              <a:t>GBS prophylaxis</a:t>
            </a:r>
          </a:p>
        </p:txBody>
      </p:sp>
      <p:sp>
        <p:nvSpPr>
          <p:cNvPr id="2" name="Rectangle 1">
            <a:extLst>
              <a:ext uri="{FF2B5EF4-FFF2-40B4-BE49-F238E27FC236}">
                <a16:creationId xmlns:a16="http://schemas.microsoft.com/office/drawing/2014/main" id="{E4F66F0C-A53D-055C-C47D-7E79E75AF00B}"/>
              </a:ext>
            </a:extLst>
          </p:cNvPr>
          <p:cNvSpPr/>
          <p:nvPr/>
        </p:nvSpPr>
        <p:spPr bwMode="auto">
          <a:xfrm>
            <a:off x="1330109" y="1650611"/>
            <a:ext cx="4076778" cy="7546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86373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CF98-7924-6F1B-A90D-A9D71DB0E9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1E7BE0-000D-FF13-5C16-56D2D8386FB5}"/>
              </a:ext>
            </a:extLst>
          </p:cNvPr>
          <p:cNvPicPr>
            <a:picLocks noChangeAspect="1"/>
          </p:cNvPicPr>
          <p:nvPr/>
        </p:nvPicPr>
        <p:blipFill>
          <a:blip r:embed="rId2"/>
          <a:stretch>
            <a:fillRect/>
          </a:stretch>
        </p:blipFill>
        <p:spPr>
          <a:xfrm>
            <a:off x="1611416" y="14288"/>
            <a:ext cx="8997744" cy="6892721"/>
          </a:xfrm>
          <a:prstGeom prst="rect">
            <a:avLst/>
          </a:prstGeom>
        </p:spPr>
      </p:pic>
      <p:sp>
        <p:nvSpPr>
          <p:cNvPr id="3" name="Rectangle 2">
            <a:extLst>
              <a:ext uri="{FF2B5EF4-FFF2-40B4-BE49-F238E27FC236}">
                <a16:creationId xmlns:a16="http://schemas.microsoft.com/office/drawing/2014/main" id="{297C3BED-BA36-AAB6-812A-FEF0F66C4D3B}"/>
              </a:ext>
            </a:extLst>
          </p:cNvPr>
          <p:cNvSpPr/>
          <p:nvPr/>
        </p:nvSpPr>
        <p:spPr bwMode="auto">
          <a:xfrm>
            <a:off x="7352714" y="1036320"/>
            <a:ext cx="2964103" cy="395312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760365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A813-D090-D971-3E53-6BE8892352C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9BC8188-3509-6DDF-3FC7-0F186E541E2D}"/>
              </a:ext>
            </a:extLst>
          </p:cNvPr>
          <p:cNvSpPr>
            <a:spLocks noGrp="1"/>
          </p:cNvSpPr>
          <p:nvPr>
            <p:ph idx="10"/>
          </p:nvPr>
        </p:nvSpPr>
        <p:spPr>
          <a:xfrm>
            <a:off x="6203852" y="1591239"/>
            <a:ext cx="5781822" cy="3886200"/>
          </a:xfrm>
        </p:spPr>
        <p:txBody>
          <a:bodyPr/>
          <a:lstStyle/>
          <a:p>
            <a:pPr marL="0" indent="0">
              <a:buNone/>
            </a:pPr>
            <a:endParaRPr lang="en-GB" sz="2200" dirty="0"/>
          </a:p>
          <a:p>
            <a:r>
              <a:rPr lang="en-GB" sz="2800" dirty="0"/>
              <a:t>Banding by maternal weight</a:t>
            </a:r>
          </a:p>
          <a:p>
            <a:r>
              <a:rPr lang="en-GB" sz="2800" dirty="0"/>
              <a:t>Redosing q4-6 hours, &gt;1500 mL</a:t>
            </a:r>
          </a:p>
          <a:p>
            <a:pPr lvl="1"/>
            <a:r>
              <a:rPr lang="en-GB" dirty="0"/>
              <a:t>Chorio treatment</a:t>
            </a:r>
          </a:p>
          <a:p>
            <a:r>
              <a:rPr lang="en-GB" sz="2800" dirty="0"/>
              <a:t>Do not need to </a:t>
            </a:r>
            <a:r>
              <a:rPr lang="en-GB" sz="2800" dirty="0" err="1"/>
              <a:t>redose</a:t>
            </a:r>
            <a:r>
              <a:rPr lang="en-GB" sz="2800" dirty="0"/>
              <a:t> azithromycin, metronidazole and vancomycin</a:t>
            </a:r>
          </a:p>
          <a:p>
            <a:endParaRPr lang="en-US" dirty="0"/>
          </a:p>
        </p:txBody>
      </p:sp>
      <p:pic>
        <p:nvPicPr>
          <p:cNvPr id="7" name="Picture 6" descr="A screenshot of a phone screen&#10;&#10;AI-generated content may be incorrect.">
            <a:extLst>
              <a:ext uri="{FF2B5EF4-FFF2-40B4-BE49-F238E27FC236}">
                <a16:creationId xmlns:a16="http://schemas.microsoft.com/office/drawing/2014/main" id="{78F229A8-A242-16BF-A54D-3C031A4E2A69}"/>
              </a:ext>
            </a:extLst>
          </p:cNvPr>
          <p:cNvPicPr>
            <a:picLocks noChangeAspect="1"/>
          </p:cNvPicPr>
          <p:nvPr/>
        </p:nvPicPr>
        <p:blipFill>
          <a:blip r:embed="rId2"/>
          <a:stretch>
            <a:fillRect/>
          </a:stretch>
        </p:blipFill>
        <p:spPr>
          <a:xfrm>
            <a:off x="795912" y="627797"/>
            <a:ext cx="4746820" cy="6274532"/>
          </a:xfrm>
          <a:prstGeom prst="rect">
            <a:avLst/>
          </a:prstGeom>
        </p:spPr>
      </p:pic>
      <p:sp>
        <p:nvSpPr>
          <p:cNvPr id="2" name="TextBox 1">
            <a:extLst>
              <a:ext uri="{FF2B5EF4-FFF2-40B4-BE49-F238E27FC236}">
                <a16:creationId xmlns:a16="http://schemas.microsoft.com/office/drawing/2014/main" id="{665574D7-38B8-1D7B-5092-3AEFD77DD94E}"/>
              </a:ext>
            </a:extLst>
          </p:cNvPr>
          <p:cNvSpPr txBox="1"/>
          <p:nvPr/>
        </p:nvSpPr>
        <p:spPr>
          <a:xfrm>
            <a:off x="6352121" y="929307"/>
            <a:ext cx="4909173" cy="584775"/>
          </a:xfrm>
          <a:prstGeom prst="rect">
            <a:avLst/>
          </a:prstGeom>
          <a:noFill/>
        </p:spPr>
        <p:txBody>
          <a:bodyPr wrap="square" rtlCol="0">
            <a:spAutoFit/>
          </a:bodyPr>
          <a:lstStyle/>
          <a:p>
            <a:r>
              <a:rPr lang="en-US" sz="3200" dirty="0">
                <a:solidFill>
                  <a:srgbClr val="A2203C"/>
                </a:solidFill>
              </a:rPr>
              <a:t>Key Points for Practicality</a:t>
            </a:r>
          </a:p>
        </p:txBody>
      </p:sp>
    </p:spTree>
    <p:extLst>
      <p:ext uri="{BB962C8B-B14F-4D97-AF65-F5344CB8AC3E}">
        <p14:creationId xmlns:p14="http://schemas.microsoft.com/office/powerpoint/2010/main" val="1314780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7DB15-BA50-D256-BC11-DCF118AE35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E891A7-7AE0-D7C1-115F-BAE90FDA2F94}"/>
              </a:ext>
            </a:extLst>
          </p:cNvPr>
          <p:cNvSpPr>
            <a:spLocks noGrp="1"/>
          </p:cNvSpPr>
          <p:nvPr>
            <p:ph type="ctrTitle"/>
          </p:nvPr>
        </p:nvSpPr>
        <p:spPr>
          <a:xfrm>
            <a:off x="800100" y="2114007"/>
            <a:ext cx="10687050" cy="1314993"/>
          </a:xfrm>
        </p:spPr>
        <p:txBody>
          <a:bodyPr>
            <a:normAutofit/>
          </a:bodyPr>
          <a:lstStyle/>
          <a:p>
            <a:r>
              <a:rPr lang="en-US" sz="4800" dirty="0"/>
              <a:t>Antibiotic Allergies and De-labelling </a:t>
            </a:r>
          </a:p>
        </p:txBody>
      </p:sp>
      <p:pic>
        <p:nvPicPr>
          <p:cNvPr id="7" name="Picture 6">
            <a:extLst>
              <a:ext uri="{FF2B5EF4-FFF2-40B4-BE49-F238E27FC236}">
                <a16:creationId xmlns:a16="http://schemas.microsoft.com/office/drawing/2014/main" id="{B5AA5A45-EE40-4D79-BDC8-DDFBE1FCFA3E}"/>
              </a:ext>
            </a:extLst>
          </p:cNvPr>
          <p:cNvPicPr>
            <a:picLocks noChangeAspect="1"/>
          </p:cNvPicPr>
          <p:nvPr/>
        </p:nvPicPr>
        <p:blipFill>
          <a:blip r:embed="rId2"/>
          <a:stretch>
            <a:fillRect/>
          </a:stretch>
        </p:blipFill>
        <p:spPr>
          <a:xfrm>
            <a:off x="1091440" y="3647790"/>
            <a:ext cx="1835818" cy="1825358"/>
          </a:xfrm>
          <a:prstGeom prst="rect">
            <a:avLst/>
          </a:prstGeom>
        </p:spPr>
      </p:pic>
      <p:sp>
        <p:nvSpPr>
          <p:cNvPr id="10" name="TextBox 9">
            <a:extLst>
              <a:ext uri="{FF2B5EF4-FFF2-40B4-BE49-F238E27FC236}">
                <a16:creationId xmlns:a16="http://schemas.microsoft.com/office/drawing/2014/main" id="{21D2823F-CCC5-4610-BDEB-2F562C8D46AF}"/>
              </a:ext>
            </a:extLst>
          </p:cNvPr>
          <p:cNvSpPr txBox="1"/>
          <p:nvPr/>
        </p:nvSpPr>
        <p:spPr>
          <a:xfrm>
            <a:off x="2927258" y="3647325"/>
            <a:ext cx="2810934" cy="1200329"/>
          </a:xfrm>
          <a:prstGeom prst="rect">
            <a:avLst/>
          </a:prstGeom>
          <a:noFill/>
        </p:spPr>
        <p:txBody>
          <a:bodyPr wrap="square">
            <a:spAutoFit/>
          </a:bodyPr>
          <a:lstStyle/>
          <a:p>
            <a:r>
              <a:rPr lang="it-IT" sz="1800" b="1" dirty="0"/>
              <a:t>Natali Aziz, MD, MS</a:t>
            </a:r>
          </a:p>
          <a:p>
            <a:r>
              <a:rPr lang="en-US" sz="1800" dirty="0"/>
              <a:t>Clinical Professor, MFM</a:t>
            </a:r>
            <a:br>
              <a:rPr lang="en-US" sz="1800" dirty="0"/>
            </a:br>
            <a:r>
              <a:rPr lang="en-US" sz="1800" dirty="0"/>
              <a:t>Department of OBGYN</a:t>
            </a:r>
          </a:p>
          <a:p>
            <a:r>
              <a:rPr lang="en-US" sz="1800" dirty="0"/>
              <a:t>Stanford University</a:t>
            </a:r>
          </a:p>
        </p:txBody>
      </p:sp>
      <p:sp>
        <p:nvSpPr>
          <p:cNvPr id="2" name="TextBox 1">
            <a:extLst>
              <a:ext uri="{FF2B5EF4-FFF2-40B4-BE49-F238E27FC236}">
                <a16:creationId xmlns:a16="http://schemas.microsoft.com/office/drawing/2014/main" id="{D89BFD28-C8A7-CBDA-DF02-2CEB2843125F}"/>
              </a:ext>
            </a:extLst>
          </p:cNvPr>
          <p:cNvSpPr txBox="1"/>
          <p:nvPr/>
        </p:nvSpPr>
        <p:spPr>
          <a:xfrm>
            <a:off x="7580419" y="3677012"/>
            <a:ext cx="4054990" cy="1200329"/>
          </a:xfrm>
          <a:prstGeom prst="rect">
            <a:avLst/>
          </a:prstGeom>
          <a:noFill/>
        </p:spPr>
        <p:txBody>
          <a:bodyPr wrap="square" rtlCol="0">
            <a:spAutoFit/>
          </a:bodyPr>
          <a:lstStyle/>
          <a:p>
            <a:r>
              <a:rPr lang="en-US" b="1" dirty="0"/>
              <a:t>Lauren Puckett, PharmD, BCIDP</a:t>
            </a:r>
          </a:p>
          <a:p>
            <a:r>
              <a:rPr lang="en-US" dirty="0"/>
              <a:t>Antimicrobial Stewardship Pharmacist</a:t>
            </a:r>
            <a:br>
              <a:rPr lang="en-US" dirty="0"/>
            </a:br>
            <a:r>
              <a:rPr lang="en-US" dirty="0"/>
              <a:t>Clinical Pharmacy Specialist</a:t>
            </a:r>
          </a:p>
          <a:p>
            <a:r>
              <a:rPr lang="en-US" dirty="0"/>
              <a:t>Stanford Medicine Children’s Health</a:t>
            </a:r>
          </a:p>
        </p:txBody>
      </p:sp>
      <p:pic>
        <p:nvPicPr>
          <p:cNvPr id="5" name="Picture 4">
            <a:extLst>
              <a:ext uri="{FF2B5EF4-FFF2-40B4-BE49-F238E27FC236}">
                <a16:creationId xmlns:a16="http://schemas.microsoft.com/office/drawing/2014/main" id="{8086A345-67C0-7FF6-3F67-CA03651AD020}"/>
              </a:ext>
            </a:extLst>
          </p:cNvPr>
          <p:cNvPicPr>
            <a:picLocks noChangeAspect="1"/>
          </p:cNvPicPr>
          <p:nvPr/>
        </p:nvPicPr>
        <p:blipFill>
          <a:blip r:embed="rId3"/>
          <a:srcRect r="5040"/>
          <a:stretch>
            <a:fillRect/>
          </a:stretch>
        </p:blipFill>
        <p:spPr>
          <a:xfrm>
            <a:off x="5936974" y="3663760"/>
            <a:ext cx="1537430" cy="1786070"/>
          </a:xfrm>
          <a:prstGeom prst="rect">
            <a:avLst/>
          </a:prstGeom>
        </p:spPr>
      </p:pic>
    </p:spTree>
    <p:extLst>
      <p:ext uri="{BB962C8B-B14F-4D97-AF65-F5344CB8AC3E}">
        <p14:creationId xmlns:p14="http://schemas.microsoft.com/office/powerpoint/2010/main" val="1382371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9965-25C2-82EF-CE09-3798DD304B4B}"/>
              </a:ext>
            </a:extLst>
          </p:cNvPr>
          <p:cNvSpPr>
            <a:spLocks noGrp="1"/>
          </p:cNvSpPr>
          <p:nvPr>
            <p:ph type="title"/>
          </p:nvPr>
        </p:nvSpPr>
        <p:spPr>
          <a:xfrm>
            <a:off x="609600" y="635000"/>
            <a:ext cx="10706100" cy="914400"/>
          </a:xfrm>
        </p:spPr>
        <p:txBody>
          <a:bodyPr>
            <a:normAutofit fontScale="90000"/>
          </a:bodyPr>
          <a:lstStyle/>
          <a:p>
            <a:r>
              <a:rPr lang="en-US" sz="4000" dirty="0"/>
              <a:t>Addressing Patients with Penicillin Allergies: </a:t>
            </a:r>
            <a:br>
              <a:rPr lang="en-US" dirty="0"/>
            </a:br>
            <a:r>
              <a:rPr lang="en-US" sz="3100" dirty="0"/>
              <a:t>The “Must-Knows” for Implementation</a:t>
            </a:r>
            <a:r>
              <a:rPr lang="en-US" dirty="0"/>
              <a:t> </a:t>
            </a:r>
          </a:p>
        </p:txBody>
      </p:sp>
      <p:sp>
        <p:nvSpPr>
          <p:cNvPr id="3" name="Content Placeholder 2">
            <a:extLst>
              <a:ext uri="{FF2B5EF4-FFF2-40B4-BE49-F238E27FC236}">
                <a16:creationId xmlns:a16="http://schemas.microsoft.com/office/drawing/2014/main" id="{5F07C14C-AE68-7455-BB9F-4002F49F34B6}"/>
              </a:ext>
            </a:extLst>
          </p:cNvPr>
          <p:cNvSpPr>
            <a:spLocks noGrp="1"/>
          </p:cNvSpPr>
          <p:nvPr>
            <p:ph idx="1"/>
          </p:nvPr>
        </p:nvSpPr>
        <p:spPr>
          <a:xfrm>
            <a:off x="609600" y="1723442"/>
            <a:ext cx="10914345" cy="4524957"/>
          </a:xfrm>
        </p:spPr>
        <p:txBody>
          <a:bodyPr/>
          <a:lstStyle/>
          <a:p>
            <a:r>
              <a:rPr lang="en-US" sz="2000" dirty="0"/>
              <a:t>Penicillin allergy labels are common – and usually wrong</a:t>
            </a:r>
          </a:p>
          <a:p>
            <a:pPr lvl="1"/>
            <a:r>
              <a:rPr lang="en-US" sz="1800" dirty="0"/>
              <a:t>&gt;90% of reported PCN allergies are not true allergies </a:t>
            </a:r>
            <a:r>
              <a:rPr lang="en-US" sz="1800" dirty="0">
                <a:sym typeface="Wingdings" panose="05000000000000000000" pitchFamily="2" charset="2"/>
              </a:rPr>
              <a:t> major opportunity to improve care through de-labeling</a:t>
            </a:r>
          </a:p>
          <a:p>
            <a:r>
              <a:rPr lang="en-US" sz="2000" dirty="0">
                <a:sym typeface="Wingdings" panose="05000000000000000000" pitchFamily="2" charset="2"/>
              </a:rPr>
              <a:t>A penicillin allergy label ≠ “no beta-lactams”</a:t>
            </a:r>
          </a:p>
          <a:p>
            <a:pPr lvl="1"/>
            <a:r>
              <a:rPr lang="en-US" sz="1800" dirty="0">
                <a:sym typeface="Wingdings" panose="05000000000000000000" pitchFamily="2" charset="2"/>
              </a:rPr>
              <a:t>A reaction to one beta-lactam may not automatically preclude use of other classes</a:t>
            </a:r>
          </a:p>
          <a:p>
            <a:r>
              <a:rPr lang="en-US" sz="2000" dirty="0"/>
              <a:t>Build allergy alternatives into pathways and ordersets </a:t>
            </a:r>
            <a:endParaRPr lang="en-US" sz="2000" dirty="0">
              <a:sym typeface="Wingdings" panose="05000000000000000000" pitchFamily="2" charset="2"/>
            </a:endParaRPr>
          </a:p>
          <a:p>
            <a:pPr lvl="1"/>
            <a:r>
              <a:rPr lang="en-US" sz="1800" dirty="0">
                <a:sym typeface="Wingdings" panose="05000000000000000000" pitchFamily="2" charset="2"/>
              </a:rPr>
              <a:t>Work to define standardized plans for common OB scenarios</a:t>
            </a:r>
          </a:p>
          <a:p>
            <a:pPr lvl="1"/>
            <a:r>
              <a:rPr lang="en-US" sz="1800" dirty="0">
                <a:sym typeface="Wingdings" panose="05000000000000000000" pitchFamily="2" charset="2"/>
              </a:rPr>
              <a:t>Partner with Allergy/Immunology and Pharmacy</a:t>
            </a:r>
          </a:p>
          <a:p>
            <a:r>
              <a:rPr lang="en-US" sz="2000" dirty="0">
                <a:sym typeface="Wingdings" panose="05000000000000000000" pitchFamily="2" charset="2"/>
              </a:rPr>
              <a:t>Use structured assessment tools – not guesswork: CMQCC Sepsis Toolkit Resources</a:t>
            </a:r>
          </a:p>
          <a:p>
            <a:pPr lvl="1"/>
            <a:r>
              <a:rPr lang="en-US" sz="1600" dirty="0"/>
              <a:t>CMQCC Sepsis Toolkit v2, pp 91-96: Management of Allergies to Penicillin and Beta-Lactam Antibiotics</a:t>
            </a:r>
          </a:p>
          <a:p>
            <a:pPr lvl="1"/>
            <a:r>
              <a:rPr lang="en-US" sz="1600" dirty="0">
                <a:hlinkClick r:id="rId2"/>
              </a:rPr>
              <a:t>Appendix R: Medications for Management of Allergy-related Reactions</a:t>
            </a:r>
            <a:endParaRPr lang="en-US" sz="1600" dirty="0"/>
          </a:p>
          <a:p>
            <a:pPr lvl="1"/>
            <a:r>
              <a:rPr lang="en-US" sz="1600" dirty="0">
                <a:hlinkClick r:id="rId3"/>
              </a:rPr>
              <a:t>Appendix S: Beta-lactam Allergy Pathway</a:t>
            </a:r>
            <a:endParaRPr lang="en-US" sz="1600" dirty="0"/>
          </a:p>
          <a:p>
            <a:r>
              <a:rPr lang="en-US" sz="2000" b="1" i="1" dirty="0">
                <a:sym typeface="Wingdings" panose="05000000000000000000" pitchFamily="2" charset="2"/>
              </a:rPr>
              <a:t>The highest-yield intervention is de-labeling penicillin allergies when appropriate.</a:t>
            </a:r>
            <a:endParaRPr lang="en-US" sz="1800" b="1" i="1" dirty="0"/>
          </a:p>
        </p:txBody>
      </p:sp>
    </p:spTree>
    <p:extLst>
      <p:ext uri="{BB962C8B-B14F-4D97-AF65-F5344CB8AC3E}">
        <p14:creationId xmlns:p14="http://schemas.microsoft.com/office/powerpoint/2010/main" val="218847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0F92-68B3-DD40-4A60-CCB72ED57D3D}"/>
              </a:ext>
            </a:extLst>
          </p:cNvPr>
          <p:cNvSpPr>
            <a:spLocks noGrp="1"/>
          </p:cNvSpPr>
          <p:nvPr>
            <p:ph type="title"/>
          </p:nvPr>
        </p:nvSpPr>
        <p:spPr>
          <a:xfrm>
            <a:off x="609599" y="635000"/>
            <a:ext cx="10771163" cy="914400"/>
          </a:xfrm>
        </p:spPr>
        <p:txBody>
          <a:bodyPr/>
          <a:lstStyle/>
          <a:p>
            <a:r>
              <a:rPr lang="en-US" dirty="0"/>
              <a:t>Obstetric Sepsis Implementation Sprint Team</a:t>
            </a:r>
          </a:p>
        </p:txBody>
      </p:sp>
      <p:pic>
        <p:nvPicPr>
          <p:cNvPr id="4" name="Picture 3">
            <a:extLst>
              <a:ext uri="{FF2B5EF4-FFF2-40B4-BE49-F238E27FC236}">
                <a16:creationId xmlns:a16="http://schemas.microsoft.com/office/drawing/2014/main" id="{4FE30D9D-235A-C725-0606-3BA2845B0C99}"/>
              </a:ext>
            </a:extLst>
          </p:cNvPr>
          <p:cNvPicPr>
            <a:picLocks noChangeAspect="1"/>
          </p:cNvPicPr>
          <p:nvPr/>
        </p:nvPicPr>
        <p:blipFill>
          <a:blip r:embed="rId2"/>
          <a:stretch>
            <a:fillRect/>
          </a:stretch>
        </p:blipFill>
        <p:spPr>
          <a:xfrm>
            <a:off x="1561514" y="1785043"/>
            <a:ext cx="1853033" cy="1853033"/>
          </a:xfrm>
          <a:prstGeom prst="rect">
            <a:avLst/>
          </a:prstGeom>
        </p:spPr>
      </p:pic>
      <p:sp>
        <p:nvSpPr>
          <p:cNvPr id="5" name="TextBox 4">
            <a:extLst>
              <a:ext uri="{FF2B5EF4-FFF2-40B4-BE49-F238E27FC236}">
                <a16:creationId xmlns:a16="http://schemas.microsoft.com/office/drawing/2014/main" id="{4C6487D2-28C0-8835-C7EC-22AF78D3DE69}"/>
              </a:ext>
            </a:extLst>
          </p:cNvPr>
          <p:cNvSpPr txBox="1"/>
          <p:nvPr/>
        </p:nvSpPr>
        <p:spPr>
          <a:xfrm>
            <a:off x="3490801" y="2183258"/>
            <a:ext cx="3148012" cy="1200329"/>
          </a:xfrm>
          <a:prstGeom prst="rect">
            <a:avLst/>
          </a:prstGeom>
          <a:noFill/>
        </p:spPr>
        <p:txBody>
          <a:bodyPr wrap="square">
            <a:spAutoFit/>
          </a:bodyPr>
          <a:lstStyle/>
          <a:p>
            <a:r>
              <a:rPr lang="it-IT" sz="1800" b="1" dirty="0"/>
              <a:t>Elliott K. Main, MD</a:t>
            </a:r>
          </a:p>
          <a:p>
            <a:r>
              <a:rPr lang="en-US" sz="1800" dirty="0"/>
              <a:t>Clinical Professor, MFM Department of OBGYN</a:t>
            </a:r>
          </a:p>
          <a:p>
            <a:r>
              <a:rPr lang="en-US" sz="1800" dirty="0"/>
              <a:t>Stanford University</a:t>
            </a:r>
          </a:p>
        </p:txBody>
      </p:sp>
      <p:pic>
        <p:nvPicPr>
          <p:cNvPr id="6" name="Picture 5">
            <a:extLst>
              <a:ext uri="{FF2B5EF4-FFF2-40B4-BE49-F238E27FC236}">
                <a16:creationId xmlns:a16="http://schemas.microsoft.com/office/drawing/2014/main" id="{5D9B748E-A219-CE4F-AF9F-DF10E7761EFC}"/>
              </a:ext>
            </a:extLst>
          </p:cNvPr>
          <p:cNvPicPr>
            <a:picLocks noChangeAspect="1"/>
          </p:cNvPicPr>
          <p:nvPr/>
        </p:nvPicPr>
        <p:blipFill>
          <a:blip r:embed="rId3"/>
          <a:stretch>
            <a:fillRect/>
          </a:stretch>
        </p:blipFill>
        <p:spPr>
          <a:xfrm>
            <a:off x="6738425" y="1672237"/>
            <a:ext cx="1701290" cy="2129405"/>
          </a:xfrm>
          <a:prstGeom prst="rect">
            <a:avLst/>
          </a:prstGeom>
        </p:spPr>
      </p:pic>
      <p:sp>
        <p:nvSpPr>
          <p:cNvPr id="7" name="TextBox 6">
            <a:extLst>
              <a:ext uri="{FF2B5EF4-FFF2-40B4-BE49-F238E27FC236}">
                <a16:creationId xmlns:a16="http://schemas.microsoft.com/office/drawing/2014/main" id="{FA25F9D8-0404-A0F7-06A3-BE4C8B285CD8}"/>
              </a:ext>
            </a:extLst>
          </p:cNvPr>
          <p:cNvSpPr txBox="1"/>
          <p:nvPr/>
        </p:nvSpPr>
        <p:spPr>
          <a:xfrm>
            <a:off x="8522820" y="2184796"/>
            <a:ext cx="2773538" cy="1200329"/>
          </a:xfrm>
          <a:prstGeom prst="rect">
            <a:avLst/>
          </a:prstGeom>
          <a:noFill/>
        </p:spPr>
        <p:txBody>
          <a:bodyPr wrap="square">
            <a:spAutoFit/>
          </a:bodyPr>
          <a:lstStyle/>
          <a:p>
            <a:r>
              <a:rPr lang="it-IT" b="1" dirty="0"/>
              <a:t>Melissa E. Bauer, DO</a:t>
            </a:r>
          </a:p>
          <a:p>
            <a:r>
              <a:rPr lang="it-IT" dirty="0"/>
              <a:t>Associate Professor of Anesthesiology</a:t>
            </a:r>
          </a:p>
          <a:p>
            <a:r>
              <a:rPr lang="it-IT" dirty="0"/>
              <a:t>Duke University</a:t>
            </a:r>
            <a:endParaRPr lang="en-US" dirty="0"/>
          </a:p>
        </p:txBody>
      </p:sp>
      <p:sp>
        <p:nvSpPr>
          <p:cNvPr id="10" name="TextBox 9">
            <a:extLst>
              <a:ext uri="{FF2B5EF4-FFF2-40B4-BE49-F238E27FC236}">
                <a16:creationId xmlns:a16="http://schemas.microsoft.com/office/drawing/2014/main" id="{B6BAD0C7-075F-1C6B-0C17-D7DB3A341FDC}"/>
              </a:ext>
            </a:extLst>
          </p:cNvPr>
          <p:cNvSpPr txBox="1"/>
          <p:nvPr/>
        </p:nvSpPr>
        <p:spPr>
          <a:xfrm>
            <a:off x="3615065" y="4614624"/>
            <a:ext cx="3148012" cy="1200329"/>
          </a:xfrm>
          <a:prstGeom prst="rect">
            <a:avLst/>
          </a:prstGeom>
          <a:noFill/>
        </p:spPr>
        <p:txBody>
          <a:bodyPr wrap="square">
            <a:spAutoFit/>
          </a:bodyPr>
          <a:lstStyle/>
          <a:p>
            <a:r>
              <a:rPr lang="it-IT" sz="1800" b="1" dirty="0" err="1"/>
              <a:t>Ruhi</a:t>
            </a:r>
            <a:r>
              <a:rPr lang="it-IT" sz="1800" b="1" dirty="0"/>
              <a:t> </a:t>
            </a:r>
            <a:r>
              <a:rPr lang="it-IT" sz="1800" b="1" dirty="0" err="1"/>
              <a:t>Nath</a:t>
            </a:r>
            <a:r>
              <a:rPr lang="it-IT" sz="1800" b="1" dirty="0"/>
              <a:t>, MPH</a:t>
            </a:r>
          </a:p>
          <a:p>
            <a:r>
              <a:rPr lang="en-US" sz="1800" dirty="0"/>
              <a:t>Program Manager Department of OBGYN</a:t>
            </a:r>
          </a:p>
          <a:p>
            <a:r>
              <a:rPr lang="en-US" sz="1800" dirty="0"/>
              <a:t>Stanford University</a:t>
            </a:r>
          </a:p>
        </p:txBody>
      </p:sp>
      <p:sp>
        <p:nvSpPr>
          <p:cNvPr id="11" name="TextBox 10">
            <a:extLst>
              <a:ext uri="{FF2B5EF4-FFF2-40B4-BE49-F238E27FC236}">
                <a16:creationId xmlns:a16="http://schemas.microsoft.com/office/drawing/2014/main" id="{4742E805-00C5-4EFA-3589-4DD25F40019A}"/>
              </a:ext>
            </a:extLst>
          </p:cNvPr>
          <p:cNvSpPr txBox="1"/>
          <p:nvPr/>
        </p:nvSpPr>
        <p:spPr>
          <a:xfrm>
            <a:off x="8606751" y="4513806"/>
            <a:ext cx="3148012" cy="1477328"/>
          </a:xfrm>
          <a:prstGeom prst="rect">
            <a:avLst/>
          </a:prstGeom>
          <a:noFill/>
        </p:spPr>
        <p:txBody>
          <a:bodyPr wrap="square">
            <a:spAutoFit/>
          </a:bodyPr>
          <a:lstStyle/>
          <a:p>
            <a:r>
              <a:rPr lang="it-IT" sz="1800" b="1" dirty="0"/>
              <a:t>Christa </a:t>
            </a:r>
            <a:r>
              <a:rPr lang="it-IT" sz="1800" b="1" dirty="0" err="1"/>
              <a:t>Walczak</a:t>
            </a:r>
            <a:r>
              <a:rPr lang="it-IT" sz="1800" b="1" dirty="0"/>
              <a:t>, MSN RN</a:t>
            </a:r>
          </a:p>
          <a:p>
            <a:r>
              <a:rPr lang="en-US" sz="1800" dirty="0"/>
              <a:t>Clinical Lead</a:t>
            </a:r>
          </a:p>
          <a:p>
            <a:r>
              <a:rPr lang="en-US" sz="1800" dirty="0"/>
              <a:t>California Maternal Quality Care Collaborative</a:t>
            </a:r>
          </a:p>
          <a:p>
            <a:r>
              <a:rPr lang="en-US" sz="1800" dirty="0"/>
              <a:t>Stanford University</a:t>
            </a:r>
          </a:p>
        </p:txBody>
      </p:sp>
      <p:pic>
        <p:nvPicPr>
          <p:cNvPr id="8" name="Picture 7">
            <a:extLst>
              <a:ext uri="{FF2B5EF4-FFF2-40B4-BE49-F238E27FC236}">
                <a16:creationId xmlns:a16="http://schemas.microsoft.com/office/drawing/2014/main" id="{FBD40323-F90A-47BA-915C-570B46D1DCF1}"/>
              </a:ext>
            </a:extLst>
          </p:cNvPr>
          <p:cNvPicPr>
            <a:picLocks noChangeAspect="1"/>
          </p:cNvPicPr>
          <p:nvPr/>
        </p:nvPicPr>
        <p:blipFill rotWithShape="1">
          <a:blip r:embed="rId4"/>
          <a:srcRect b="12898"/>
          <a:stretch/>
        </p:blipFill>
        <p:spPr>
          <a:xfrm>
            <a:off x="1561514" y="4103035"/>
            <a:ext cx="1720650" cy="2248090"/>
          </a:xfrm>
          <a:prstGeom prst="rect">
            <a:avLst/>
          </a:prstGeom>
        </p:spPr>
      </p:pic>
      <p:pic>
        <p:nvPicPr>
          <p:cNvPr id="12" name="Picture 11">
            <a:extLst>
              <a:ext uri="{FF2B5EF4-FFF2-40B4-BE49-F238E27FC236}">
                <a16:creationId xmlns:a16="http://schemas.microsoft.com/office/drawing/2014/main" id="{F151365B-0827-4348-82E8-5EEEA8A1C785}"/>
              </a:ext>
            </a:extLst>
          </p:cNvPr>
          <p:cNvPicPr>
            <a:picLocks noChangeAspect="1"/>
          </p:cNvPicPr>
          <p:nvPr/>
        </p:nvPicPr>
        <p:blipFill>
          <a:blip r:embed="rId5"/>
          <a:stretch>
            <a:fillRect/>
          </a:stretch>
        </p:blipFill>
        <p:spPr>
          <a:xfrm>
            <a:off x="6917313" y="4103035"/>
            <a:ext cx="1433472" cy="2110788"/>
          </a:xfrm>
          <a:prstGeom prst="rect">
            <a:avLst/>
          </a:prstGeom>
        </p:spPr>
      </p:pic>
    </p:spTree>
    <p:extLst>
      <p:ext uri="{BB962C8B-B14F-4D97-AF65-F5344CB8AC3E}">
        <p14:creationId xmlns:p14="http://schemas.microsoft.com/office/powerpoint/2010/main" val="3787675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FB2B-1DAF-4FD7-3BB4-480661C88EE8}"/>
              </a:ext>
            </a:extLst>
          </p:cNvPr>
          <p:cNvSpPr>
            <a:spLocks noGrp="1"/>
          </p:cNvSpPr>
          <p:nvPr>
            <p:ph type="title"/>
          </p:nvPr>
        </p:nvSpPr>
        <p:spPr/>
        <p:txBody>
          <a:bodyPr/>
          <a:lstStyle/>
          <a:p>
            <a:r>
              <a:rPr lang="en-US" dirty="0"/>
              <a:t>PCN Allergy Delabeling: Stanford QI Initiative</a:t>
            </a:r>
          </a:p>
        </p:txBody>
      </p:sp>
      <p:pic>
        <p:nvPicPr>
          <p:cNvPr id="8" name="Picture 7">
            <a:extLst>
              <a:ext uri="{FF2B5EF4-FFF2-40B4-BE49-F238E27FC236}">
                <a16:creationId xmlns:a16="http://schemas.microsoft.com/office/drawing/2014/main" id="{09478BFB-817D-FE17-91A1-E07FA82804AE}"/>
              </a:ext>
            </a:extLst>
          </p:cNvPr>
          <p:cNvPicPr>
            <a:picLocks noChangeAspect="1"/>
          </p:cNvPicPr>
          <p:nvPr/>
        </p:nvPicPr>
        <p:blipFill>
          <a:blip r:embed="rId2"/>
          <a:srcRect t="69946" b="8887"/>
          <a:stretch>
            <a:fillRect/>
          </a:stretch>
        </p:blipFill>
        <p:spPr>
          <a:xfrm>
            <a:off x="1158240" y="5417820"/>
            <a:ext cx="10287000" cy="1451610"/>
          </a:xfrm>
          <a:prstGeom prst="rect">
            <a:avLst/>
          </a:prstGeom>
        </p:spPr>
      </p:pic>
      <p:pic>
        <p:nvPicPr>
          <p:cNvPr id="7" name="Picture 6">
            <a:extLst>
              <a:ext uri="{FF2B5EF4-FFF2-40B4-BE49-F238E27FC236}">
                <a16:creationId xmlns:a16="http://schemas.microsoft.com/office/drawing/2014/main" id="{21D4A889-56F3-52E8-9F26-C157B47A4E97}"/>
              </a:ext>
            </a:extLst>
          </p:cNvPr>
          <p:cNvPicPr>
            <a:picLocks noChangeAspect="1"/>
          </p:cNvPicPr>
          <p:nvPr/>
        </p:nvPicPr>
        <p:blipFill>
          <a:blip r:embed="rId2"/>
          <a:srcRect t="17000" b="30833"/>
          <a:stretch>
            <a:fillRect/>
          </a:stretch>
        </p:blipFill>
        <p:spPr>
          <a:xfrm>
            <a:off x="1158240" y="1931670"/>
            <a:ext cx="10287000" cy="3577590"/>
          </a:xfrm>
          <a:prstGeom prst="rect">
            <a:avLst/>
          </a:prstGeom>
        </p:spPr>
      </p:pic>
      <p:sp>
        <p:nvSpPr>
          <p:cNvPr id="10" name="TextBox 9">
            <a:extLst>
              <a:ext uri="{FF2B5EF4-FFF2-40B4-BE49-F238E27FC236}">
                <a16:creationId xmlns:a16="http://schemas.microsoft.com/office/drawing/2014/main" id="{FDFB18FF-95FB-856B-25B4-CD81BF4B823D}"/>
              </a:ext>
            </a:extLst>
          </p:cNvPr>
          <p:cNvSpPr txBox="1"/>
          <p:nvPr/>
        </p:nvSpPr>
        <p:spPr>
          <a:xfrm>
            <a:off x="4157456" y="1562338"/>
            <a:ext cx="3877087" cy="369332"/>
          </a:xfrm>
          <a:prstGeom prst="rect">
            <a:avLst/>
          </a:prstGeom>
          <a:noFill/>
        </p:spPr>
        <p:txBody>
          <a:bodyPr wrap="none" rtlCol="0">
            <a:spAutoFit/>
          </a:bodyPr>
          <a:lstStyle/>
          <a:p>
            <a:r>
              <a:rPr lang="en-US" i="1" dirty="0"/>
              <a:t>Referral </a:t>
            </a:r>
            <a:r>
              <a:rPr lang="en-US" i="1" dirty="0">
                <a:sym typeface="Wingdings" panose="05000000000000000000" pitchFamily="2" charset="2"/>
              </a:rPr>
              <a:t> Testing  EMR Updates</a:t>
            </a:r>
            <a:endParaRPr lang="en-US" i="1" dirty="0"/>
          </a:p>
        </p:txBody>
      </p:sp>
    </p:spTree>
    <p:extLst>
      <p:ext uri="{BB962C8B-B14F-4D97-AF65-F5344CB8AC3E}">
        <p14:creationId xmlns:p14="http://schemas.microsoft.com/office/powerpoint/2010/main" val="193989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BDEB5-13E0-85D9-4143-F0D7693B19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ABAD47-2612-CD31-E46D-59008B07F743}"/>
              </a:ext>
            </a:extLst>
          </p:cNvPr>
          <p:cNvSpPr>
            <a:spLocks noGrp="1"/>
          </p:cNvSpPr>
          <p:nvPr>
            <p:ph type="ctrTitle"/>
          </p:nvPr>
        </p:nvSpPr>
        <p:spPr>
          <a:xfrm>
            <a:off x="800100" y="2114007"/>
            <a:ext cx="10687050" cy="1314993"/>
          </a:xfrm>
        </p:spPr>
        <p:txBody>
          <a:bodyPr>
            <a:normAutofit fontScale="90000"/>
          </a:bodyPr>
          <a:lstStyle/>
          <a:p>
            <a:r>
              <a:rPr lang="en-US" sz="4800" dirty="0"/>
              <a:t>Addressing Key IAI / Chorioamnionitis Management Questions</a:t>
            </a:r>
          </a:p>
        </p:txBody>
      </p:sp>
      <p:pic>
        <p:nvPicPr>
          <p:cNvPr id="3" name="Picture 2">
            <a:extLst>
              <a:ext uri="{FF2B5EF4-FFF2-40B4-BE49-F238E27FC236}">
                <a16:creationId xmlns:a16="http://schemas.microsoft.com/office/drawing/2014/main" id="{26888BF3-7B36-4FBD-9CFF-FEA2A8B3FBA2}"/>
              </a:ext>
            </a:extLst>
          </p:cNvPr>
          <p:cNvPicPr>
            <a:picLocks noChangeAspect="1"/>
          </p:cNvPicPr>
          <p:nvPr/>
        </p:nvPicPr>
        <p:blipFill>
          <a:blip r:embed="rId2"/>
          <a:stretch>
            <a:fillRect/>
          </a:stretch>
        </p:blipFill>
        <p:spPr>
          <a:xfrm>
            <a:off x="1745091" y="3998804"/>
            <a:ext cx="1752639" cy="1752639"/>
          </a:xfrm>
          <a:prstGeom prst="rect">
            <a:avLst/>
          </a:prstGeom>
        </p:spPr>
      </p:pic>
      <p:pic>
        <p:nvPicPr>
          <p:cNvPr id="7" name="Picture 6">
            <a:extLst>
              <a:ext uri="{FF2B5EF4-FFF2-40B4-BE49-F238E27FC236}">
                <a16:creationId xmlns:a16="http://schemas.microsoft.com/office/drawing/2014/main" id="{1841D3CD-107F-4177-95EE-487BE55105AC}"/>
              </a:ext>
            </a:extLst>
          </p:cNvPr>
          <p:cNvPicPr>
            <a:picLocks noChangeAspect="1"/>
          </p:cNvPicPr>
          <p:nvPr/>
        </p:nvPicPr>
        <p:blipFill>
          <a:blip r:embed="rId3"/>
          <a:stretch>
            <a:fillRect/>
          </a:stretch>
        </p:blipFill>
        <p:spPr>
          <a:xfrm>
            <a:off x="7046690" y="3998805"/>
            <a:ext cx="1424359" cy="1961491"/>
          </a:xfrm>
          <a:prstGeom prst="rect">
            <a:avLst/>
          </a:prstGeom>
        </p:spPr>
      </p:pic>
      <p:sp>
        <p:nvSpPr>
          <p:cNvPr id="10" name="TextBox 9">
            <a:extLst>
              <a:ext uri="{FF2B5EF4-FFF2-40B4-BE49-F238E27FC236}">
                <a16:creationId xmlns:a16="http://schemas.microsoft.com/office/drawing/2014/main" id="{27681162-0292-4971-9CB5-525192EDDEB4}"/>
              </a:ext>
            </a:extLst>
          </p:cNvPr>
          <p:cNvSpPr txBox="1"/>
          <p:nvPr/>
        </p:nvSpPr>
        <p:spPr>
          <a:xfrm>
            <a:off x="3573984" y="3998805"/>
            <a:ext cx="3148012" cy="1200329"/>
          </a:xfrm>
          <a:prstGeom prst="rect">
            <a:avLst/>
          </a:prstGeom>
          <a:noFill/>
        </p:spPr>
        <p:txBody>
          <a:bodyPr wrap="square">
            <a:spAutoFit/>
          </a:bodyPr>
          <a:lstStyle/>
          <a:p>
            <a:r>
              <a:rPr lang="it-IT" sz="1800" b="1" dirty="0"/>
              <a:t>Elliott K. Main, MD</a:t>
            </a:r>
          </a:p>
          <a:p>
            <a:r>
              <a:rPr lang="en-US" sz="1800" dirty="0"/>
              <a:t>Clinical Professor, MFM Department of OBGYN</a:t>
            </a:r>
          </a:p>
          <a:p>
            <a:r>
              <a:rPr lang="en-US" sz="1800" dirty="0"/>
              <a:t>Stanford University</a:t>
            </a:r>
          </a:p>
        </p:txBody>
      </p:sp>
      <p:sp>
        <p:nvSpPr>
          <p:cNvPr id="12" name="TextBox 11">
            <a:extLst>
              <a:ext uri="{FF2B5EF4-FFF2-40B4-BE49-F238E27FC236}">
                <a16:creationId xmlns:a16="http://schemas.microsoft.com/office/drawing/2014/main" id="{189FAF16-FE68-42AF-B7F4-ED4FC8AF0F71}"/>
              </a:ext>
            </a:extLst>
          </p:cNvPr>
          <p:cNvSpPr txBox="1"/>
          <p:nvPr/>
        </p:nvSpPr>
        <p:spPr>
          <a:xfrm>
            <a:off x="8597659" y="3998805"/>
            <a:ext cx="6105524" cy="1477328"/>
          </a:xfrm>
          <a:prstGeom prst="rect">
            <a:avLst/>
          </a:prstGeom>
          <a:noFill/>
        </p:spPr>
        <p:txBody>
          <a:bodyPr wrap="square">
            <a:spAutoFit/>
          </a:bodyPr>
          <a:lstStyle/>
          <a:p>
            <a:r>
              <a:rPr lang="en-US" b="1" dirty="0"/>
              <a:t>Casey Smiley, MD</a:t>
            </a:r>
          </a:p>
          <a:p>
            <a:r>
              <a:rPr lang="en-US" dirty="0"/>
              <a:t>Internal Medicine</a:t>
            </a:r>
            <a:br>
              <a:rPr lang="en-US" dirty="0"/>
            </a:br>
            <a:r>
              <a:rPr lang="en-US" dirty="0"/>
              <a:t>Infectious Disease</a:t>
            </a:r>
          </a:p>
          <a:p>
            <a:r>
              <a:rPr lang="en-US" dirty="0"/>
              <a:t>Vanderbilt University</a:t>
            </a:r>
            <a:br>
              <a:rPr lang="en-US" dirty="0"/>
            </a:br>
            <a:r>
              <a:rPr lang="en-US" dirty="0"/>
              <a:t>Nashville, TN</a:t>
            </a:r>
          </a:p>
        </p:txBody>
      </p:sp>
    </p:spTree>
    <p:extLst>
      <p:ext uri="{BB962C8B-B14F-4D97-AF65-F5344CB8AC3E}">
        <p14:creationId xmlns:p14="http://schemas.microsoft.com/office/powerpoint/2010/main" val="3952360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742990"/>
            <a:ext cx="11036300" cy="563231"/>
          </a:xfrm>
        </p:spPr>
        <p:txBody>
          <a:bodyPr>
            <a:noAutofit/>
          </a:bodyPr>
          <a:lstStyle/>
          <a:p>
            <a:r>
              <a:rPr lang="en-US" sz="3200" b="1" dirty="0">
                <a:solidFill>
                  <a:schemeClr val="tx1"/>
                </a:solidFill>
              </a:rPr>
              <a:t>FAQ 1: </a:t>
            </a:r>
            <a:r>
              <a:rPr lang="en-US" sz="3200" dirty="0"/>
              <a:t>What is the Definition of IAI / Chorioamnionitis?</a:t>
            </a:r>
            <a:endParaRPr lang="en-US" sz="3200" dirty="0">
              <a:solidFill>
                <a:srgbClr val="8C1515"/>
              </a:solidFill>
              <a:latin typeface="+mn-lt"/>
              <a:cs typeface="Times New Roman" panose="02020603050405020304" pitchFamily="18" charset="0"/>
            </a:endParaRPr>
          </a:p>
        </p:txBody>
      </p:sp>
      <p:sp>
        <p:nvSpPr>
          <p:cNvPr id="3" name="Content Placeholder 2"/>
          <p:cNvSpPr>
            <a:spLocks noGrp="1"/>
          </p:cNvSpPr>
          <p:nvPr>
            <p:ph idx="1"/>
          </p:nvPr>
        </p:nvSpPr>
        <p:spPr>
          <a:xfrm>
            <a:off x="1155700" y="2146459"/>
            <a:ext cx="9601200" cy="4000341"/>
          </a:xfrm>
        </p:spPr>
        <p:txBody>
          <a:bodyPr>
            <a:normAutofit/>
          </a:bodyPr>
          <a:lstStyle/>
          <a:p>
            <a:pPr marL="0" indent="0">
              <a:spcBef>
                <a:spcPts val="600"/>
              </a:spcBef>
              <a:buClr>
                <a:schemeClr val="bg1"/>
              </a:buClr>
              <a:buNone/>
            </a:pPr>
            <a:r>
              <a:rPr lang="en-US" sz="2400" b="1" dirty="0">
                <a:cs typeface="Times New Roman" panose="02020603050405020304" pitchFamily="18" charset="0"/>
              </a:rPr>
              <a:t>“Intraamniotic Infection”- </a:t>
            </a:r>
            <a:r>
              <a:rPr lang="en-US" sz="2400" dirty="0">
                <a:cs typeface="Times New Roman" panose="02020603050405020304" pitchFamily="18" charset="0"/>
              </a:rPr>
              <a:t>an infection with resultant inflammation of any combination of the amniotic fluid, placenta, fetus, fetal membranes, or decidua.</a:t>
            </a:r>
          </a:p>
          <a:p>
            <a:pPr marL="0" indent="0">
              <a:spcBef>
                <a:spcPts val="600"/>
              </a:spcBef>
              <a:buClr>
                <a:schemeClr val="bg1"/>
              </a:buClr>
              <a:buNone/>
            </a:pPr>
            <a:r>
              <a:rPr lang="en-US" sz="2400" b="1" dirty="0">
                <a:cs typeface="Times New Roman" panose="02020603050405020304" pitchFamily="18" charset="0"/>
              </a:rPr>
              <a:t>“Chorioamnionitis” </a:t>
            </a:r>
            <a:r>
              <a:rPr lang="en-US" sz="2400" dirty="0">
                <a:cs typeface="Times New Roman" panose="02020603050405020304" pitchFamily="18" charset="0"/>
              </a:rPr>
              <a:t>– Intraamniotic infection is “also known as chorioamnionitis”</a:t>
            </a:r>
          </a:p>
          <a:p>
            <a:pPr marL="0" indent="0">
              <a:spcBef>
                <a:spcPts val="600"/>
              </a:spcBef>
              <a:buClr>
                <a:schemeClr val="bg1"/>
              </a:buClr>
              <a:buNone/>
            </a:pPr>
            <a:r>
              <a:rPr lang="en-US" sz="2400" b="1" dirty="0">
                <a:cs typeface="Times New Roman" panose="02020603050405020304" pitchFamily="18" charset="0"/>
              </a:rPr>
              <a:t>“Suspected intraamniotic infection” </a:t>
            </a:r>
            <a:r>
              <a:rPr lang="en-US" sz="2400" dirty="0">
                <a:cs typeface="Times New Roman" panose="02020603050405020304" pitchFamily="18" charset="0"/>
              </a:rPr>
              <a:t>– “Temperature </a:t>
            </a:r>
            <a:r>
              <a:rPr lang="en-US" sz="2400" u="sng" dirty="0">
                <a:cs typeface="Times New Roman" panose="02020603050405020304" pitchFamily="18" charset="0"/>
              </a:rPr>
              <a:t>&gt;</a:t>
            </a:r>
            <a:r>
              <a:rPr lang="en-US" sz="2400" dirty="0">
                <a:cs typeface="Times New Roman" panose="02020603050405020304" pitchFamily="18" charset="0"/>
              </a:rPr>
              <a:t> 39C or 38.0-38.9C and one additional clinical risk factor is present.”</a:t>
            </a:r>
          </a:p>
          <a:p>
            <a:pPr marL="0" indent="0">
              <a:spcBef>
                <a:spcPts val="600"/>
              </a:spcBef>
              <a:buClr>
                <a:schemeClr val="bg1"/>
              </a:buClr>
              <a:buNone/>
            </a:pPr>
            <a:r>
              <a:rPr lang="en-US" sz="2400" b="1" dirty="0">
                <a:cs typeface="Times New Roman" panose="02020603050405020304" pitchFamily="18" charset="0"/>
              </a:rPr>
              <a:t>“Isolated maternal fever” </a:t>
            </a:r>
            <a:r>
              <a:rPr lang="en-US" sz="2400" dirty="0">
                <a:cs typeface="Times New Roman" panose="02020603050405020304" pitchFamily="18" charset="0"/>
              </a:rPr>
              <a:t>-  “Any maternal temperature between 38.0 and 38.9C with no additional risk factor present, and with or without persistent temperature elevation.</a:t>
            </a:r>
            <a:endParaRPr lang="en-US" sz="2667" u="sng"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4392358" y="6206862"/>
            <a:ext cx="3262496" cy="369332"/>
          </a:xfrm>
          <a:prstGeom prst="rect">
            <a:avLst/>
          </a:prstGeom>
        </p:spPr>
        <p:txBody>
          <a:bodyPr wrap="none">
            <a:spAutoFit/>
          </a:bodyPr>
          <a:lstStyle/>
          <a:p>
            <a:pPr>
              <a:buClr>
                <a:schemeClr val="bg1"/>
              </a:buClr>
            </a:pPr>
            <a:r>
              <a:rPr lang="en-US" dirty="0">
                <a:cs typeface="Times New Roman" panose="02020603050405020304" pitchFamily="18" charset="0"/>
              </a:rPr>
              <a:t>ACOG CO #712, August 2017</a:t>
            </a:r>
          </a:p>
        </p:txBody>
      </p:sp>
      <p:sp>
        <p:nvSpPr>
          <p:cNvPr id="5" name="TextBox 4">
            <a:extLst>
              <a:ext uri="{FF2B5EF4-FFF2-40B4-BE49-F238E27FC236}">
                <a16:creationId xmlns:a16="http://schemas.microsoft.com/office/drawing/2014/main" id="{1B9A3385-1D80-9A1E-A9F1-AA8CA994DC18}"/>
              </a:ext>
            </a:extLst>
          </p:cNvPr>
          <p:cNvSpPr txBox="1"/>
          <p:nvPr/>
        </p:nvSpPr>
        <p:spPr>
          <a:xfrm>
            <a:off x="1031240" y="1611376"/>
            <a:ext cx="6197600" cy="523220"/>
          </a:xfrm>
          <a:prstGeom prst="rect">
            <a:avLst/>
          </a:prstGeom>
          <a:noFill/>
        </p:spPr>
        <p:txBody>
          <a:bodyPr wrap="square" rtlCol="0">
            <a:spAutoFit/>
          </a:bodyPr>
          <a:lstStyle/>
          <a:p>
            <a:r>
              <a:rPr lang="en-US" sz="2800" b="1" dirty="0">
                <a:cs typeface="Times New Roman" panose="02020603050405020304" pitchFamily="18" charset="0"/>
              </a:rPr>
              <a:t>Terms used by ACOG (2017)</a:t>
            </a:r>
            <a:endParaRPr lang="en-US" sz="2800" b="1" dirty="0"/>
          </a:p>
        </p:txBody>
      </p:sp>
    </p:spTree>
    <p:extLst>
      <p:ext uri="{BB962C8B-B14F-4D97-AF65-F5344CB8AC3E}">
        <p14:creationId xmlns:p14="http://schemas.microsoft.com/office/powerpoint/2010/main" val="1797007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FEB7A-0A97-9FE0-86EE-B36E52EA738B}"/>
              </a:ext>
            </a:extLst>
          </p:cNvPr>
          <p:cNvPicPr>
            <a:picLocks noChangeAspect="1"/>
          </p:cNvPicPr>
          <p:nvPr/>
        </p:nvPicPr>
        <p:blipFill>
          <a:blip r:embed="rId2"/>
          <a:stretch>
            <a:fillRect/>
          </a:stretch>
        </p:blipFill>
        <p:spPr>
          <a:xfrm>
            <a:off x="2513076" y="1384300"/>
            <a:ext cx="6609043" cy="307499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4A3DD167-5D55-A53A-6604-298F5C0D46D8}"/>
              </a:ext>
            </a:extLst>
          </p:cNvPr>
          <p:cNvSpPr>
            <a:spLocks noGrp="1"/>
          </p:cNvSpPr>
          <p:nvPr>
            <p:ph idx="1"/>
          </p:nvPr>
        </p:nvSpPr>
        <p:spPr>
          <a:xfrm>
            <a:off x="952501" y="4551363"/>
            <a:ext cx="10642600" cy="2217737"/>
          </a:xfrm>
        </p:spPr>
        <p:txBody>
          <a:bodyPr/>
          <a:lstStyle/>
          <a:p>
            <a:r>
              <a:rPr lang="en-US" sz="2400" dirty="0"/>
              <a:t>Administration of intrapartum antibiotics is recommended whenever an intraamniotic infection is suspected or confirmed.  </a:t>
            </a:r>
          </a:p>
          <a:p>
            <a:r>
              <a:rPr lang="en-US" sz="2400" dirty="0"/>
              <a:t>Antibiotics should be considered in the setting of isolated maternal fever.</a:t>
            </a:r>
          </a:p>
          <a:p>
            <a:r>
              <a:rPr lang="en-US" sz="2400" dirty="0">
                <a:highlight>
                  <a:srgbClr val="FFFFFF"/>
                </a:highlight>
              </a:rPr>
              <a:t>Intraamniotic infection alone is rarely, if ever, an indication for cesarean delivery. </a:t>
            </a:r>
            <a:endParaRPr lang="en-US" sz="2400" dirty="0"/>
          </a:p>
        </p:txBody>
      </p:sp>
      <p:sp>
        <p:nvSpPr>
          <p:cNvPr id="2" name="Title 1">
            <a:extLst>
              <a:ext uri="{FF2B5EF4-FFF2-40B4-BE49-F238E27FC236}">
                <a16:creationId xmlns:a16="http://schemas.microsoft.com/office/drawing/2014/main" id="{CC2FF5D0-4CC7-8DAD-BE90-F1B318653E3A}"/>
              </a:ext>
            </a:extLst>
          </p:cNvPr>
          <p:cNvSpPr>
            <a:spLocks noGrp="1"/>
          </p:cNvSpPr>
          <p:nvPr>
            <p:ph type="title"/>
          </p:nvPr>
        </p:nvSpPr>
        <p:spPr>
          <a:xfrm>
            <a:off x="0" y="611757"/>
            <a:ext cx="11887200" cy="563231"/>
          </a:xfrm>
        </p:spPr>
        <p:txBody>
          <a:bodyPr>
            <a:noAutofit/>
          </a:bodyPr>
          <a:lstStyle/>
          <a:p>
            <a:r>
              <a:rPr lang="en-US" sz="3200" b="1" dirty="0">
                <a:solidFill>
                  <a:schemeClr val="tx1"/>
                </a:solidFill>
              </a:rPr>
              <a:t>FAQ 2: </a:t>
            </a:r>
            <a:r>
              <a:rPr lang="en-US" sz="3200" dirty="0"/>
              <a:t>What are the best antibiotics for IAI / Chorioamnionitis?</a:t>
            </a:r>
            <a:endParaRPr lang="en-US" sz="3200" dirty="0">
              <a:solidFill>
                <a:srgbClr val="8C1515"/>
              </a:solidFill>
              <a:latin typeface="+mn-lt"/>
              <a:cs typeface="Times New Roman" panose="02020603050405020304" pitchFamily="18" charset="0"/>
            </a:endParaRPr>
          </a:p>
        </p:txBody>
      </p:sp>
      <p:sp>
        <p:nvSpPr>
          <p:cNvPr id="3" name="Rectangle 2">
            <a:extLst>
              <a:ext uri="{FF2B5EF4-FFF2-40B4-BE49-F238E27FC236}">
                <a16:creationId xmlns:a16="http://schemas.microsoft.com/office/drawing/2014/main" id="{C1CD66FF-F0DC-F898-C56F-3917C8401EEF}"/>
              </a:ext>
            </a:extLst>
          </p:cNvPr>
          <p:cNvSpPr/>
          <p:nvPr/>
        </p:nvSpPr>
        <p:spPr bwMode="auto">
          <a:xfrm>
            <a:off x="2580996" y="2851655"/>
            <a:ext cx="1866544" cy="39530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016155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EC604-3E75-BB41-0DA9-7FFF278545D6}"/>
              </a:ext>
            </a:extLst>
          </p:cNvPr>
          <p:cNvSpPr>
            <a:spLocks noGrp="1"/>
          </p:cNvSpPr>
          <p:nvPr>
            <p:ph idx="1"/>
          </p:nvPr>
        </p:nvSpPr>
        <p:spPr>
          <a:xfrm>
            <a:off x="977900" y="1257300"/>
            <a:ext cx="10515600" cy="1803400"/>
          </a:xfrm>
          <a:ln>
            <a:solidFill>
              <a:srgbClr val="A2203C"/>
            </a:solidFill>
          </a:ln>
        </p:spPr>
        <p:txBody>
          <a:bodyPr/>
          <a:lstStyle/>
          <a:p>
            <a:pPr marL="0" indent="0">
              <a:buNone/>
              <a:tabLst>
                <a:tab pos="4000500" algn="l"/>
              </a:tabLst>
            </a:pPr>
            <a:r>
              <a:rPr lang="en-US" sz="2400" dirty="0"/>
              <a:t>Primary regimen: 	Ampicillin plus Gentamicin</a:t>
            </a:r>
          </a:p>
          <a:p>
            <a:pPr marL="0" indent="0">
              <a:buNone/>
              <a:tabLst>
                <a:tab pos="4000500" algn="l"/>
              </a:tabLst>
            </a:pPr>
            <a:r>
              <a:rPr lang="en-US" sz="2400" dirty="0"/>
              <a:t>Mild penicillin allergy:	Cefazolin plus Gentamicin</a:t>
            </a:r>
          </a:p>
          <a:p>
            <a:pPr marL="0" indent="0">
              <a:buNone/>
              <a:tabLst>
                <a:tab pos="4000500" algn="l"/>
              </a:tabLst>
            </a:pPr>
            <a:r>
              <a:rPr lang="en-US" sz="2400" dirty="0"/>
              <a:t>Severe penicillin allergy:	Clindamycin or Vancomycin plus Gentamicin</a:t>
            </a:r>
          </a:p>
          <a:p>
            <a:pPr marL="0" indent="0">
              <a:buNone/>
              <a:tabLst>
                <a:tab pos="4000500" algn="l"/>
              </a:tabLst>
            </a:pPr>
            <a:r>
              <a:rPr lang="en-US" sz="2400" i="1" dirty="0"/>
              <a:t>(add Clindamycin to above regimens at cesarean delivery)</a:t>
            </a:r>
          </a:p>
        </p:txBody>
      </p:sp>
      <p:sp>
        <p:nvSpPr>
          <p:cNvPr id="8" name="TextBox 7">
            <a:extLst>
              <a:ext uri="{FF2B5EF4-FFF2-40B4-BE49-F238E27FC236}">
                <a16:creationId xmlns:a16="http://schemas.microsoft.com/office/drawing/2014/main" id="{F5122B2E-D03D-73E8-13E6-E7E7CB0F092C}"/>
              </a:ext>
            </a:extLst>
          </p:cNvPr>
          <p:cNvSpPr txBox="1"/>
          <p:nvPr/>
        </p:nvSpPr>
        <p:spPr>
          <a:xfrm>
            <a:off x="571500" y="584200"/>
            <a:ext cx="11099800" cy="646331"/>
          </a:xfrm>
          <a:prstGeom prst="rect">
            <a:avLst/>
          </a:prstGeom>
          <a:noFill/>
        </p:spPr>
        <p:txBody>
          <a:bodyPr wrap="square" rtlCol="0">
            <a:spAutoFit/>
          </a:bodyPr>
          <a:lstStyle/>
          <a:p>
            <a:pPr algn="ctr"/>
            <a:r>
              <a:rPr lang="en-US" sz="3600" dirty="0">
                <a:solidFill>
                  <a:srgbClr val="A2203C"/>
                </a:solidFill>
              </a:rPr>
              <a:t>ACOG Antibiotic Recommendations (2017)</a:t>
            </a:r>
          </a:p>
        </p:txBody>
      </p:sp>
      <p:sp>
        <p:nvSpPr>
          <p:cNvPr id="9" name="Rectangle 8">
            <a:extLst>
              <a:ext uri="{FF2B5EF4-FFF2-40B4-BE49-F238E27FC236}">
                <a16:creationId xmlns:a16="http://schemas.microsoft.com/office/drawing/2014/main" id="{74BCAAAB-4CE5-2299-28FA-D1E4877E00D4}"/>
              </a:ext>
            </a:extLst>
          </p:cNvPr>
          <p:cNvSpPr/>
          <p:nvPr/>
        </p:nvSpPr>
        <p:spPr>
          <a:xfrm>
            <a:off x="4658428" y="6259472"/>
            <a:ext cx="2598147" cy="438582"/>
          </a:xfrm>
          <a:prstGeom prst="rect">
            <a:avLst/>
          </a:prstGeom>
        </p:spPr>
        <p:txBody>
          <a:bodyPr wrap="none">
            <a:spAutoFit/>
          </a:bodyPr>
          <a:lstStyle/>
          <a:p>
            <a:pPr>
              <a:lnSpc>
                <a:spcPct val="107000"/>
              </a:lnSpc>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ACOG CO #712, 2017</a:t>
            </a:r>
          </a:p>
        </p:txBody>
      </p:sp>
      <p:sp>
        <p:nvSpPr>
          <p:cNvPr id="10" name="TextBox 9">
            <a:extLst>
              <a:ext uri="{FF2B5EF4-FFF2-40B4-BE49-F238E27FC236}">
                <a16:creationId xmlns:a16="http://schemas.microsoft.com/office/drawing/2014/main" id="{A75E4309-162C-62F9-D647-C36770364203}"/>
              </a:ext>
            </a:extLst>
          </p:cNvPr>
          <p:cNvSpPr txBox="1"/>
          <p:nvPr/>
        </p:nvSpPr>
        <p:spPr>
          <a:xfrm>
            <a:off x="1079292" y="5666283"/>
            <a:ext cx="10388183" cy="461665"/>
          </a:xfrm>
          <a:prstGeom prst="rect">
            <a:avLst/>
          </a:prstGeom>
          <a:noFill/>
        </p:spPr>
        <p:txBody>
          <a:bodyPr wrap="square" rtlCol="0">
            <a:spAutoFit/>
          </a:bodyPr>
          <a:lstStyle/>
          <a:p>
            <a:r>
              <a:rPr lang="en-US" sz="2400" dirty="0">
                <a:solidFill>
                  <a:srgbClr val="A2203C"/>
                </a:solidFill>
              </a:rPr>
              <a:t>Source Control (especially vaginal delivery) is an effective part of treatment </a:t>
            </a:r>
          </a:p>
        </p:txBody>
      </p:sp>
      <p:sp>
        <p:nvSpPr>
          <p:cNvPr id="11" name="Content Placeholder 2">
            <a:extLst>
              <a:ext uri="{FF2B5EF4-FFF2-40B4-BE49-F238E27FC236}">
                <a16:creationId xmlns:a16="http://schemas.microsoft.com/office/drawing/2014/main" id="{0F571753-1643-F33F-E654-F2F0B8A56418}"/>
              </a:ext>
            </a:extLst>
          </p:cNvPr>
          <p:cNvSpPr txBox="1">
            <a:spLocks/>
          </p:cNvSpPr>
          <p:nvPr/>
        </p:nvSpPr>
        <p:spPr bwMode="auto">
          <a:xfrm>
            <a:off x="990600" y="3162300"/>
            <a:ext cx="10515600" cy="2400300"/>
          </a:xfrm>
          <a:prstGeom prst="rect">
            <a:avLst/>
          </a:prstGeom>
          <a:noFill/>
          <a:ln>
            <a:solidFill>
              <a:srgbClr val="A2203C"/>
            </a:solid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2203C"/>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1085850" indent="-334963" algn="l" rtl="0" eaLnBrk="1" fontAlgn="base" hangingPunct="1">
              <a:spcBef>
                <a:spcPct val="20000"/>
              </a:spcBef>
              <a:spcAft>
                <a:spcPct val="0"/>
              </a:spcAft>
              <a:buClr>
                <a:srgbClr val="A2203C"/>
              </a:buClr>
              <a:buSzPct val="80000"/>
              <a:buFont typeface="Wingdings" charset="2"/>
              <a:buChar char="¨"/>
              <a:tabLst/>
              <a:defRPr sz="2800" b="0" i="0">
                <a:solidFill>
                  <a:schemeClr val="tx1"/>
                </a:solidFill>
                <a:latin typeface="+mj-lt"/>
                <a:ea typeface="Roboto" panose="02000000000000000000" pitchFamily="2" charset="0"/>
              </a:defRPr>
            </a:lvl2pPr>
            <a:lvl3pPr marL="1492250" indent="-233363" algn="l" rtl="0" eaLnBrk="1" fontAlgn="base" hangingPunct="1">
              <a:spcBef>
                <a:spcPct val="20000"/>
              </a:spcBef>
              <a:spcAft>
                <a:spcPct val="0"/>
              </a:spcAft>
              <a:buClr>
                <a:srgbClr val="A2203C"/>
              </a:buClr>
              <a:buSzPct val="65000"/>
              <a:buFont typeface="Wingdings" charset="2"/>
              <a:buChar char="n"/>
              <a:tabLst/>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rgbClr val="A2203C"/>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rgbClr val="A2203C"/>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0" indent="0">
              <a:buFont typeface="Wingdings" charset="2"/>
              <a:buNone/>
              <a:tabLst>
                <a:tab pos="4000500" algn="l"/>
              </a:tabLst>
            </a:pPr>
            <a:r>
              <a:rPr lang="en-US" sz="2400" kern="0" dirty="0"/>
              <a:t>Alternative regimens: 	Ampicillin-sulbactam</a:t>
            </a:r>
            <a:br>
              <a:rPr lang="en-US" sz="2400" kern="0" dirty="0"/>
            </a:br>
            <a:r>
              <a:rPr lang="en-US" sz="2400" kern="0" dirty="0"/>
              <a:t>	Piperacillin-tazobactam</a:t>
            </a:r>
            <a:br>
              <a:rPr lang="en-US" sz="2400" kern="0" dirty="0"/>
            </a:br>
            <a:r>
              <a:rPr lang="en-US" sz="2400" kern="0" dirty="0"/>
              <a:t>	Cefotetan</a:t>
            </a:r>
            <a:br>
              <a:rPr lang="en-US" sz="2400" kern="0" dirty="0"/>
            </a:br>
            <a:r>
              <a:rPr lang="en-US" sz="2400" kern="0" dirty="0"/>
              <a:t>	Cefoxitin</a:t>
            </a:r>
            <a:br>
              <a:rPr lang="en-US" sz="2400" kern="0" dirty="0"/>
            </a:br>
            <a:r>
              <a:rPr lang="en-US" sz="2400" kern="0" dirty="0"/>
              <a:t>	Ertapenem</a:t>
            </a:r>
          </a:p>
          <a:p>
            <a:pPr marL="0" indent="0">
              <a:buNone/>
              <a:tabLst>
                <a:tab pos="4000500" algn="l"/>
              </a:tabLst>
            </a:pPr>
            <a:r>
              <a:rPr lang="en-US" sz="2400" i="1" dirty="0"/>
              <a:t>(No need to add Clindamycin to above regimens at cesarean delivery)</a:t>
            </a:r>
          </a:p>
          <a:p>
            <a:pPr marL="0" indent="0">
              <a:buFont typeface="Wingdings" charset="2"/>
              <a:buNone/>
              <a:tabLst>
                <a:tab pos="4000500" algn="l"/>
              </a:tabLst>
            </a:pPr>
            <a:endParaRPr lang="en-US" sz="2400" kern="0" dirty="0"/>
          </a:p>
        </p:txBody>
      </p:sp>
    </p:spTree>
    <p:extLst>
      <p:ext uri="{BB962C8B-B14F-4D97-AF65-F5344CB8AC3E}">
        <p14:creationId xmlns:p14="http://schemas.microsoft.com/office/powerpoint/2010/main" val="184851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F6B1D-7437-BB77-4C34-32722B8A038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573D3AC-5159-CC2F-976B-FAC2A9AEA4C1}"/>
              </a:ext>
            </a:extLst>
          </p:cNvPr>
          <p:cNvSpPr>
            <a:spLocks noGrp="1"/>
          </p:cNvSpPr>
          <p:nvPr>
            <p:ph type="title"/>
          </p:nvPr>
        </p:nvSpPr>
        <p:spPr>
          <a:xfrm>
            <a:off x="901148" y="635000"/>
            <a:ext cx="10363200" cy="914400"/>
          </a:xfrm>
        </p:spPr>
        <p:txBody>
          <a:bodyPr>
            <a:normAutofit fontScale="90000"/>
          </a:bodyPr>
          <a:lstStyle/>
          <a:p>
            <a:r>
              <a:rPr lang="en-US" dirty="0"/>
              <a:t>Most Common Pathogens in IAI / Chorioamnionitis</a:t>
            </a:r>
          </a:p>
        </p:txBody>
      </p:sp>
      <p:sp>
        <p:nvSpPr>
          <p:cNvPr id="4" name="Content Placeholder 2">
            <a:extLst>
              <a:ext uri="{FF2B5EF4-FFF2-40B4-BE49-F238E27FC236}">
                <a16:creationId xmlns:a16="http://schemas.microsoft.com/office/drawing/2014/main" id="{017AE136-F697-6A91-1CC3-775B185AB34A}"/>
              </a:ext>
            </a:extLst>
          </p:cNvPr>
          <p:cNvSpPr txBox="1">
            <a:spLocks/>
          </p:cNvSpPr>
          <p:nvPr/>
        </p:nvSpPr>
        <p:spPr>
          <a:xfrm>
            <a:off x="874059" y="146703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rPr>
              <a:t>Primarily Enterobacter </a:t>
            </a:r>
            <a:r>
              <a:rPr kumimoji="0" lang="en-US" sz="3200" b="0" i="0" u="none" strike="noStrike" kern="1200" cap="none" spc="0" normalizeH="0" baseline="0" noProof="0" dirty="0" err="1">
                <a:ln>
                  <a:noFill/>
                </a:ln>
                <a:solidFill>
                  <a:prstClr val="black"/>
                </a:solidFill>
                <a:effectLst/>
                <a:uLnTx/>
                <a:uFillTx/>
                <a:latin typeface="+mj-lt"/>
                <a:ea typeface="Source Sans Pro" panose="020B0503030403020204" pitchFamily="34" charset="0"/>
                <a:cs typeface="+mn-cs"/>
              </a:rPr>
              <a:t>spp</a:t>
            </a:r>
            <a:r>
              <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rPr>
              <a:t>, such as Escherichia coli, Klebsiella spp.</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rPr>
              <a:t>Enterococcus more rarely cause of acute illness, though coverage should be considered, especially if not improving on initial regimen</a:t>
            </a:r>
          </a:p>
          <a:p>
            <a:pPr lvl="0">
              <a:lnSpc>
                <a:spcPct val="100000"/>
              </a:lnSpc>
              <a:defRPr/>
            </a:pPr>
            <a:r>
              <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rPr>
              <a:t>Anaerobic coverage is important (</a:t>
            </a:r>
            <a:r>
              <a:rPr kumimoji="0" lang="en-US" sz="3200" b="0" i="0" u="none" strike="noStrike" kern="1200" cap="none" spc="0" normalizeH="0" baseline="0" noProof="0" dirty="0" err="1">
                <a:ln>
                  <a:noFill/>
                </a:ln>
                <a:solidFill>
                  <a:prstClr val="black"/>
                </a:solidFill>
                <a:effectLst/>
                <a:uLnTx/>
                <a:uFillTx/>
                <a:latin typeface="+mj-lt"/>
                <a:ea typeface="Source Sans Pro" panose="020B0503030403020204" pitchFamily="34" charset="0"/>
                <a:cs typeface="+mn-cs"/>
              </a:rPr>
              <a:t>esp</a:t>
            </a:r>
            <a:r>
              <a:rPr lang="en-US" sz="3200" dirty="0">
                <a:solidFill>
                  <a:prstClr val="black"/>
                </a:solidFill>
                <a:latin typeface="+mj-lt"/>
              </a:rPr>
              <a:t> Bacteroides)--</a:t>
            </a:r>
            <a:r>
              <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rPr>
              <a:t>particularly for Cesarean delivery!</a:t>
            </a:r>
          </a:p>
          <a:p>
            <a:pPr>
              <a:lnSpc>
                <a:spcPct val="100000"/>
              </a:lnSpc>
              <a:spcBef>
                <a:spcPts val="500"/>
              </a:spcBef>
              <a:defRPr/>
            </a:pPr>
            <a:r>
              <a:rPr lang="en-US" sz="3200" dirty="0">
                <a:solidFill>
                  <a:prstClr val="black"/>
                </a:solidFill>
                <a:latin typeface="+mj-lt"/>
              </a:rPr>
              <a:t>As discussed earlier, emerging resistance with ampicillin, gentamicin, and clindamycin is a problem </a:t>
            </a:r>
            <a:endPar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mj-lt"/>
              <a:ea typeface="Source Sans Pro" panose="020B0503030403020204" pitchFamily="34" charset="0"/>
              <a:cs typeface="+mn-cs"/>
            </a:endParaRPr>
          </a:p>
        </p:txBody>
      </p:sp>
    </p:spTree>
    <p:extLst>
      <p:ext uri="{BB962C8B-B14F-4D97-AF65-F5344CB8AC3E}">
        <p14:creationId xmlns:p14="http://schemas.microsoft.com/office/powerpoint/2010/main" val="2795130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13DB-DE9B-B455-1EE3-DF6AE965C1D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11E9A9A-B2DA-61D5-EB6D-CB943712CD1F}"/>
              </a:ext>
            </a:extLst>
          </p:cNvPr>
          <p:cNvSpPr>
            <a:spLocks noGrp="1"/>
          </p:cNvSpPr>
          <p:nvPr>
            <p:ph type="title"/>
          </p:nvPr>
        </p:nvSpPr>
        <p:spPr>
          <a:xfrm>
            <a:off x="881365" y="567265"/>
            <a:ext cx="10363200" cy="914400"/>
          </a:xfrm>
        </p:spPr>
        <p:txBody>
          <a:bodyPr>
            <a:normAutofit/>
          </a:bodyPr>
          <a:lstStyle/>
          <a:p>
            <a:r>
              <a:rPr lang="en-US" kern="0" dirty="0"/>
              <a:t>Most Attractive Alternatives in Wide Use (2026)</a:t>
            </a:r>
            <a:endParaRPr lang="en-US" dirty="0"/>
          </a:p>
        </p:txBody>
      </p:sp>
      <p:sp>
        <p:nvSpPr>
          <p:cNvPr id="10" name="Content Placeholder 9">
            <a:extLst>
              <a:ext uri="{FF2B5EF4-FFF2-40B4-BE49-F238E27FC236}">
                <a16:creationId xmlns:a16="http://schemas.microsoft.com/office/drawing/2014/main" id="{66BDA9B5-2BA6-2E40-323E-573324591331}"/>
              </a:ext>
            </a:extLst>
          </p:cNvPr>
          <p:cNvSpPr>
            <a:spLocks noGrp="1"/>
          </p:cNvSpPr>
          <p:nvPr>
            <p:ph idx="1"/>
          </p:nvPr>
        </p:nvSpPr>
        <p:spPr>
          <a:xfrm>
            <a:off x="1344118" y="1458627"/>
            <a:ext cx="9598702" cy="2800662"/>
          </a:xfrm>
        </p:spPr>
        <p:txBody>
          <a:bodyPr/>
          <a:lstStyle/>
          <a:p>
            <a:pPr>
              <a:spcBef>
                <a:spcPts val="1200"/>
              </a:spcBef>
            </a:pPr>
            <a:r>
              <a:rPr lang="en-US" dirty="0"/>
              <a:t>Piperacillin-tazobactam 4.5g IV q8h, 4-h infusion</a:t>
            </a:r>
            <a:br>
              <a:rPr lang="en-US" dirty="0"/>
            </a:br>
            <a:r>
              <a:rPr lang="en-US" dirty="0"/>
              <a:t>(Zosyn ®)</a:t>
            </a:r>
          </a:p>
          <a:p>
            <a:pPr>
              <a:spcBef>
                <a:spcPts val="1200"/>
              </a:spcBef>
            </a:pPr>
            <a:r>
              <a:rPr lang="en-US" dirty="0"/>
              <a:t>Ceftriaxone 2g IV q24h AND </a:t>
            </a:r>
            <a:br>
              <a:rPr lang="en-US" dirty="0"/>
            </a:br>
            <a:r>
              <a:rPr lang="en-US" dirty="0"/>
              <a:t>Metronidazole 500mg PO/IV q8h</a:t>
            </a:r>
            <a:br>
              <a:rPr lang="en-US" dirty="0"/>
            </a:br>
            <a:r>
              <a:rPr lang="en-US" dirty="0"/>
              <a:t>(Ro</a:t>
            </a:r>
            <a:r>
              <a:rPr lang="en-US" b="0" i="0" dirty="0">
                <a:effectLst/>
                <a:latin typeface="Roboto" panose="02000000000000000000" pitchFamily="2" charset="0"/>
              </a:rPr>
              <a:t>cephin</a:t>
            </a:r>
            <a:r>
              <a:rPr lang="en-US" dirty="0"/>
              <a:t> ®, Flagyl ®)</a:t>
            </a:r>
          </a:p>
          <a:p>
            <a:pPr>
              <a:spcBef>
                <a:spcPts val="1200"/>
              </a:spcBef>
            </a:pPr>
            <a:r>
              <a:rPr lang="en-US" dirty="0"/>
              <a:t>Ampicillin-Sulbactam 3g IV q6h</a:t>
            </a:r>
            <a:br>
              <a:rPr lang="en-US" dirty="0"/>
            </a:br>
            <a:r>
              <a:rPr lang="en-US" dirty="0"/>
              <a:t>(Unasyn ®)</a:t>
            </a:r>
          </a:p>
          <a:p>
            <a:pPr>
              <a:spcBef>
                <a:spcPts val="1200"/>
              </a:spcBef>
            </a:pPr>
            <a:endParaRPr lang="en-US" dirty="0"/>
          </a:p>
          <a:p>
            <a:pPr marL="0" indent="0">
              <a:spcBef>
                <a:spcPts val="1200"/>
              </a:spcBef>
              <a:buNone/>
            </a:pPr>
            <a:endParaRPr lang="en-US" dirty="0"/>
          </a:p>
        </p:txBody>
      </p:sp>
      <p:sp>
        <p:nvSpPr>
          <p:cNvPr id="12" name="TextBox 11">
            <a:extLst>
              <a:ext uri="{FF2B5EF4-FFF2-40B4-BE49-F238E27FC236}">
                <a16:creationId xmlns:a16="http://schemas.microsoft.com/office/drawing/2014/main" id="{F56D8E34-05BA-9F9C-1482-0EC979993460}"/>
              </a:ext>
            </a:extLst>
          </p:cNvPr>
          <p:cNvSpPr txBox="1"/>
          <p:nvPr/>
        </p:nvSpPr>
        <p:spPr>
          <a:xfrm>
            <a:off x="1261733" y="5292965"/>
            <a:ext cx="5143780" cy="523220"/>
          </a:xfrm>
          <a:prstGeom prst="rect">
            <a:avLst/>
          </a:prstGeom>
          <a:noFill/>
        </p:spPr>
        <p:txBody>
          <a:bodyPr wrap="none" rtlCol="0">
            <a:spAutoFit/>
          </a:bodyPr>
          <a:lstStyle/>
          <a:p>
            <a:r>
              <a:rPr lang="en-US" sz="2800" dirty="0">
                <a:solidFill>
                  <a:srgbClr val="A2203C"/>
                </a:solidFill>
              </a:rPr>
              <a:t>Consult your local Antibiogram!</a:t>
            </a:r>
          </a:p>
        </p:txBody>
      </p:sp>
      <p:sp>
        <p:nvSpPr>
          <p:cNvPr id="3" name="TextBox 2">
            <a:extLst>
              <a:ext uri="{FF2B5EF4-FFF2-40B4-BE49-F238E27FC236}">
                <a16:creationId xmlns:a16="http://schemas.microsoft.com/office/drawing/2014/main" id="{924E10FE-152B-73F4-D5B2-B1EFCB92F583}"/>
              </a:ext>
            </a:extLst>
          </p:cNvPr>
          <p:cNvSpPr txBox="1"/>
          <p:nvPr/>
        </p:nvSpPr>
        <p:spPr>
          <a:xfrm>
            <a:off x="1337734" y="5943598"/>
            <a:ext cx="9635066" cy="646331"/>
          </a:xfrm>
          <a:prstGeom prst="rect">
            <a:avLst/>
          </a:prstGeom>
          <a:noFill/>
        </p:spPr>
        <p:txBody>
          <a:bodyPr wrap="square" rtlCol="0">
            <a:spAutoFit/>
          </a:bodyPr>
          <a:lstStyle/>
          <a:p>
            <a:r>
              <a:rPr lang="en-US" dirty="0"/>
              <a:t>See CMQCC Sepsis Toolkit v2, pp 75-85: </a:t>
            </a:r>
            <a:r>
              <a:rPr lang="en-US" dirty="0">
                <a:latin typeface="+mj-lt"/>
                <a:ea typeface="Roboto" panose="02000000000000000000" pitchFamily="2" charset="0"/>
              </a:rPr>
              <a:t>Chorioamnionitis and Intraamniotic Infection</a:t>
            </a:r>
            <a:r>
              <a:rPr lang="en-US" dirty="0"/>
              <a:t>, and: </a:t>
            </a:r>
            <a:r>
              <a:rPr lang="en-US" altLang="en-US" dirty="0">
                <a:solidFill>
                  <a:srgbClr val="1155CC"/>
                </a:solidFill>
                <a:latin typeface="Arial" panose="020B0604020202020204" pitchFamily="34" charset="0"/>
                <a:cs typeface="Arial" panose="020B0604020202020204" pitchFamily="34" charset="0"/>
                <a:hlinkClick r:id="rId3"/>
              </a:rPr>
              <a:t>Appendix Q: Empiric Management of Chorioamnionitis/Endomyometritis</a:t>
            </a:r>
            <a:r>
              <a:rPr lang="en-US" dirty="0"/>
              <a:t> </a:t>
            </a:r>
          </a:p>
        </p:txBody>
      </p:sp>
    </p:spTree>
    <p:extLst>
      <p:ext uri="{BB962C8B-B14F-4D97-AF65-F5344CB8AC3E}">
        <p14:creationId xmlns:p14="http://schemas.microsoft.com/office/powerpoint/2010/main" val="2158395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67D61-3264-5789-B6C1-CAF2489B914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170B86A-5B39-6AD3-0E97-75C6A94EF613}"/>
              </a:ext>
            </a:extLst>
          </p:cNvPr>
          <p:cNvSpPr>
            <a:spLocks noGrp="1"/>
          </p:cNvSpPr>
          <p:nvPr>
            <p:ph type="title"/>
          </p:nvPr>
        </p:nvSpPr>
        <p:spPr>
          <a:xfrm>
            <a:off x="609600" y="635000"/>
            <a:ext cx="10917836" cy="914400"/>
          </a:xfrm>
        </p:spPr>
        <p:txBody>
          <a:bodyPr>
            <a:normAutofit fontScale="90000"/>
          </a:bodyPr>
          <a:lstStyle/>
          <a:p>
            <a:pPr algn="ctr"/>
            <a:r>
              <a:rPr lang="en-US" dirty="0"/>
              <a:t>What it Takes to Change Antibiotic Regimens: </a:t>
            </a:r>
            <a:br>
              <a:rPr lang="en-US" dirty="0"/>
            </a:br>
            <a:r>
              <a:rPr lang="en-US" dirty="0"/>
              <a:t>Our Experience at Vanderbilt University Medical Center</a:t>
            </a:r>
          </a:p>
        </p:txBody>
      </p:sp>
      <p:sp>
        <p:nvSpPr>
          <p:cNvPr id="5" name="TextBox 4">
            <a:extLst>
              <a:ext uri="{FF2B5EF4-FFF2-40B4-BE49-F238E27FC236}">
                <a16:creationId xmlns:a16="http://schemas.microsoft.com/office/drawing/2014/main" id="{A43FF438-06C9-F001-DA53-A87476558BE1}"/>
              </a:ext>
            </a:extLst>
          </p:cNvPr>
          <p:cNvSpPr txBox="1"/>
          <p:nvPr/>
        </p:nvSpPr>
        <p:spPr>
          <a:xfrm>
            <a:off x="431330" y="1828487"/>
            <a:ext cx="415636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Meetings with multiple groups of stakeholders</a:t>
            </a:r>
          </a:p>
        </p:txBody>
      </p:sp>
      <p:sp>
        <p:nvSpPr>
          <p:cNvPr id="6" name="TextBox 5">
            <a:extLst>
              <a:ext uri="{FF2B5EF4-FFF2-40B4-BE49-F238E27FC236}">
                <a16:creationId xmlns:a16="http://schemas.microsoft.com/office/drawing/2014/main" id="{A37B7DFC-5306-6B4F-B536-BBA3F9CF841A}"/>
              </a:ext>
            </a:extLst>
          </p:cNvPr>
          <p:cNvSpPr txBox="1"/>
          <p:nvPr/>
        </p:nvSpPr>
        <p:spPr>
          <a:xfrm>
            <a:off x="293140" y="2811032"/>
            <a:ext cx="1520824" cy="923330"/>
          </a:xfrm>
          <a:prstGeom prst="rect">
            <a:avLst/>
          </a:prstGeom>
          <a:noFill/>
          <a:ln>
            <a:solidFill>
              <a:schemeClr val="dk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Ampicillin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Gentamicin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Clindamycin</a:t>
            </a:r>
          </a:p>
        </p:txBody>
      </p:sp>
      <p:sp>
        <p:nvSpPr>
          <p:cNvPr id="7" name="Arrow: Right 6">
            <a:extLst>
              <a:ext uri="{FF2B5EF4-FFF2-40B4-BE49-F238E27FC236}">
                <a16:creationId xmlns:a16="http://schemas.microsoft.com/office/drawing/2014/main" id="{9B72B594-0F3D-76A8-21EF-FA1BF0B57A51}"/>
              </a:ext>
            </a:extLst>
          </p:cNvPr>
          <p:cNvSpPr/>
          <p:nvPr/>
        </p:nvSpPr>
        <p:spPr>
          <a:xfrm>
            <a:off x="1891031" y="3041869"/>
            <a:ext cx="951345" cy="411956"/>
          </a:xfrm>
          <a:prstGeom prst="rightArrow">
            <a:avLst/>
          </a:prstGeom>
          <a:solidFill>
            <a:srgbClr val="243A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02B604-C9D8-BEA7-E508-9C303B1D975F}"/>
              </a:ext>
            </a:extLst>
          </p:cNvPr>
          <p:cNvSpPr txBox="1"/>
          <p:nvPr/>
        </p:nvSpPr>
        <p:spPr>
          <a:xfrm>
            <a:off x="2914248" y="2949178"/>
            <a:ext cx="1520824" cy="646331"/>
          </a:xfrm>
          <a:prstGeom prst="rect">
            <a:avLst/>
          </a:prstGeom>
          <a:noFill/>
          <a:ln>
            <a:solidFill>
              <a:schemeClr val="dk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Piperacillin-tazobactam</a:t>
            </a:r>
          </a:p>
        </p:txBody>
      </p:sp>
      <p:sp>
        <p:nvSpPr>
          <p:cNvPr id="9" name="TextBox 8">
            <a:extLst>
              <a:ext uri="{FF2B5EF4-FFF2-40B4-BE49-F238E27FC236}">
                <a16:creationId xmlns:a16="http://schemas.microsoft.com/office/drawing/2014/main" id="{B06090C4-4F74-44E5-00A2-1FF07D5C1187}"/>
              </a:ext>
            </a:extLst>
          </p:cNvPr>
          <p:cNvSpPr txBox="1"/>
          <p:nvPr/>
        </p:nvSpPr>
        <p:spPr>
          <a:xfrm>
            <a:off x="563417" y="3897745"/>
            <a:ext cx="370878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Resistance, unfamiliarity with Pip-</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tazo</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updated electronic clinical decision support tool</a:t>
            </a:r>
          </a:p>
        </p:txBody>
      </p:sp>
      <p:grpSp>
        <p:nvGrpSpPr>
          <p:cNvPr id="11" name="Group 10">
            <a:extLst>
              <a:ext uri="{FF2B5EF4-FFF2-40B4-BE49-F238E27FC236}">
                <a16:creationId xmlns:a16="http://schemas.microsoft.com/office/drawing/2014/main" id="{10812679-8771-2474-D159-E96773DFD7A8}"/>
              </a:ext>
            </a:extLst>
          </p:cNvPr>
          <p:cNvGrpSpPr/>
          <p:nvPr/>
        </p:nvGrpSpPr>
        <p:grpSpPr>
          <a:xfrm>
            <a:off x="4557713" y="1547201"/>
            <a:ext cx="7685345" cy="4748668"/>
            <a:chOff x="4557713" y="1547201"/>
            <a:chExt cx="7685345" cy="4748668"/>
          </a:xfrm>
        </p:grpSpPr>
        <p:pic>
          <p:nvPicPr>
            <p:cNvPr id="4" name="Picture 2" descr="Table&#10;&#10;Description automatically generated">
              <a:extLst>
                <a:ext uri="{FF2B5EF4-FFF2-40B4-BE49-F238E27FC236}">
                  <a16:creationId xmlns:a16="http://schemas.microsoft.com/office/drawing/2014/main" id="{0CCA2BD5-45BA-4C76-B91F-7F0E16D64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7713" y="1547201"/>
              <a:ext cx="7685345" cy="47486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B05FF5-78EE-E061-CB41-338A6366EE0E}"/>
                </a:ext>
              </a:extLst>
            </p:cNvPr>
            <p:cNvSpPr/>
            <p:nvPr/>
          </p:nvSpPr>
          <p:spPr bwMode="auto">
            <a:xfrm>
              <a:off x="4751882" y="4482059"/>
              <a:ext cx="1079292" cy="20986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grpSp>
    </p:spTree>
    <p:extLst>
      <p:ext uri="{BB962C8B-B14F-4D97-AF65-F5344CB8AC3E}">
        <p14:creationId xmlns:p14="http://schemas.microsoft.com/office/powerpoint/2010/main" val="32775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FC4C2E4-01C8-97E1-6F66-937D73A3AB4D}"/>
              </a:ext>
            </a:extLst>
          </p:cNvPr>
          <p:cNvPicPr>
            <a:picLocks noChangeAspect="1"/>
          </p:cNvPicPr>
          <p:nvPr/>
        </p:nvPicPr>
        <p:blipFill>
          <a:blip r:embed="rId2"/>
          <a:srcRect r="-2" b="11501"/>
          <a:stretch>
            <a:fillRect/>
          </a:stretch>
        </p:blipFill>
        <p:spPr>
          <a:xfrm>
            <a:off x="1554604" y="515047"/>
            <a:ext cx="8758629" cy="5871490"/>
          </a:xfrm>
          <a:prstGeom prst="rect">
            <a:avLst/>
          </a:prstGeom>
        </p:spPr>
      </p:pic>
    </p:spTree>
    <p:extLst>
      <p:ext uri="{BB962C8B-B14F-4D97-AF65-F5344CB8AC3E}">
        <p14:creationId xmlns:p14="http://schemas.microsoft.com/office/powerpoint/2010/main" val="1151822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5884F-28D4-4CA5-1A9E-3BB0F128CC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9414D7-8708-110A-5642-31DB43F9AB37}"/>
              </a:ext>
            </a:extLst>
          </p:cNvPr>
          <p:cNvPicPr>
            <a:picLocks noChangeAspect="1"/>
          </p:cNvPicPr>
          <p:nvPr/>
        </p:nvPicPr>
        <p:blipFill>
          <a:blip r:embed="rId2"/>
          <a:srcRect r="-2" b="2134"/>
          <a:stretch>
            <a:fillRect/>
          </a:stretch>
        </p:blipFill>
        <p:spPr>
          <a:xfrm>
            <a:off x="1667211" y="644643"/>
            <a:ext cx="8676000" cy="5816118"/>
          </a:xfrm>
          <a:prstGeom prst="rect">
            <a:avLst/>
          </a:prstGeom>
        </p:spPr>
      </p:pic>
    </p:spTree>
    <p:extLst>
      <p:ext uri="{BB962C8B-B14F-4D97-AF65-F5344CB8AC3E}">
        <p14:creationId xmlns:p14="http://schemas.microsoft.com/office/powerpoint/2010/main" val="3677257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B6B4-78D2-4CA9-8071-4CCFD37950F9}"/>
              </a:ext>
            </a:extLst>
          </p:cNvPr>
          <p:cNvSpPr>
            <a:spLocks noGrp="1"/>
          </p:cNvSpPr>
          <p:nvPr>
            <p:ph type="title"/>
          </p:nvPr>
        </p:nvSpPr>
        <p:spPr>
          <a:xfrm>
            <a:off x="609600" y="564662"/>
            <a:ext cx="10363200" cy="914400"/>
          </a:xfrm>
        </p:spPr>
        <p:txBody>
          <a:bodyPr/>
          <a:lstStyle/>
          <a:p>
            <a:r>
              <a:rPr lang="en-US" dirty="0"/>
              <a:t>Session 2 Agenda: Treatment </a:t>
            </a:r>
          </a:p>
        </p:txBody>
      </p:sp>
      <p:sp>
        <p:nvSpPr>
          <p:cNvPr id="3" name="Content Placeholder 2">
            <a:extLst>
              <a:ext uri="{FF2B5EF4-FFF2-40B4-BE49-F238E27FC236}">
                <a16:creationId xmlns:a16="http://schemas.microsoft.com/office/drawing/2014/main" id="{D513D449-F29D-4598-8D55-4B2DD1F3FFD3}"/>
              </a:ext>
            </a:extLst>
          </p:cNvPr>
          <p:cNvSpPr>
            <a:spLocks noGrp="1"/>
          </p:cNvSpPr>
          <p:nvPr>
            <p:ph idx="1"/>
          </p:nvPr>
        </p:nvSpPr>
        <p:spPr>
          <a:xfrm>
            <a:off x="708073" y="1559169"/>
            <a:ext cx="10972800" cy="2760133"/>
          </a:xfrm>
        </p:spPr>
        <p:txBody>
          <a:bodyPr/>
          <a:lstStyle/>
          <a:p>
            <a:r>
              <a:rPr lang="en-US" sz="2800" dirty="0"/>
              <a:t>Antibiotic Stewardship, Antibiograms, Drug Resistance</a:t>
            </a:r>
          </a:p>
          <a:p>
            <a:r>
              <a:rPr lang="en-US" sz="2800" dirty="0"/>
              <a:t>Critical Role of Order Sets</a:t>
            </a:r>
          </a:p>
          <a:p>
            <a:r>
              <a:rPr lang="en-US" sz="2800" dirty="0"/>
              <a:t>Strategies for Rapid Access to Antibiotics on Labor and Delivery</a:t>
            </a:r>
          </a:p>
          <a:p>
            <a:r>
              <a:rPr lang="en-US" sz="2800" dirty="0"/>
              <a:t>Strategies for Prophylactic Antibiotics on Labor and Delivery</a:t>
            </a:r>
          </a:p>
          <a:p>
            <a:r>
              <a:rPr lang="en-US" sz="2800" dirty="0"/>
              <a:t>Antibiotic Allergies and De-labelling </a:t>
            </a:r>
          </a:p>
          <a:p>
            <a:r>
              <a:rPr lang="en-US" sz="2800" dirty="0"/>
              <a:t>Addressing Key IAI / Chorioamnionitis Management Questions</a:t>
            </a:r>
          </a:p>
          <a:p>
            <a:r>
              <a:rPr lang="en-US" sz="2800" dirty="0"/>
              <a:t>Sepsis: Treatment, Escalation of Care, Source Control </a:t>
            </a:r>
          </a:p>
          <a:p>
            <a:endParaRPr lang="en-US" sz="2800" dirty="0"/>
          </a:p>
        </p:txBody>
      </p:sp>
      <p:sp>
        <p:nvSpPr>
          <p:cNvPr id="4" name="TextBox 3">
            <a:extLst>
              <a:ext uri="{FF2B5EF4-FFF2-40B4-BE49-F238E27FC236}">
                <a16:creationId xmlns:a16="http://schemas.microsoft.com/office/drawing/2014/main" id="{7B36B4D5-B119-A375-1B62-FEDF77732CD9}"/>
              </a:ext>
            </a:extLst>
          </p:cNvPr>
          <p:cNvSpPr txBox="1"/>
          <p:nvPr/>
        </p:nvSpPr>
        <p:spPr>
          <a:xfrm>
            <a:off x="1168400" y="5502551"/>
            <a:ext cx="11225238" cy="1107996"/>
          </a:xfrm>
          <a:prstGeom prst="rect">
            <a:avLst/>
          </a:prstGeom>
          <a:noFill/>
        </p:spPr>
        <p:txBody>
          <a:bodyPr wrap="square" rtlCol="0">
            <a:spAutoFit/>
          </a:bodyPr>
          <a:lstStyle/>
          <a:p>
            <a:r>
              <a:rPr lang="en-US" sz="2200" dirty="0"/>
              <a:t>There are references throughout this slide set to the CMQCC OB Sepsis Toolkit:  </a:t>
            </a:r>
            <a:br>
              <a:rPr lang="en-US" sz="2200" dirty="0"/>
            </a:br>
            <a:r>
              <a:rPr lang="en-US" sz="2200" dirty="0">
                <a:hlinkClick r:id="rId2"/>
              </a:rPr>
              <a:t>CMQCC Improving Diagnosis and Treatment of Obstetric Sepsis, V2.0 (2025)</a:t>
            </a:r>
            <a:r>
              <a:rPr lang="en-US" sz="2200" dirty="0"/>
              <a:t> </a:t>
            </a:r>
            <a:br>
              <a:rPr lang="en-US" sz="2200" dirty="0"/>
            </a:br>
            <a:r>
              <a:rPr lang="en-US" sz="2200" dirty="0"/>
              <a:t>and links to specific Appendix Resources.</a:t>
            </a:r>
          </a:p>
        </p:txBody>
      </p:sp>
    </p:spTree>
    <p:extLst>
      <p:ext uri="{BB962C8B-B14F-4D97-AF65-F5344CB8AC3E}">
        <p14:creationId xmlns:p14="http://schemas.microsoft.com/office/powerpoint/2010/main" val="465774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9D7A-5666-5B10-8A8B-F18491244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A3BA9-8EA8-BD19-C9E3-5B018D7827E7}"/>
              </a:ext>
            </a:extLst>
          </p:cNvPr>
          <p:cNvSpPr>
            <a:spLocks noGrp="1"/>
          </p:cNvSpPr>
          <p:nvPr>
            <p:ph type="title"/>
          </p:nvPr>
        </p:nvSpPr>
        <p:spPr>
          <a:xfrm>
            <a:off x="495300" y="730494"/>
            <a:ext cx="11290300" cy="914400"/>
          </a:xfrm>
        </p:spPr>
        <p:txBody>
          <a:bodyPr>
            <a:normAutofit fontScale="90000"/>
          </a:bodyPr>
          <a:lstStyle/>
          <a:p>
            <a:r>
              <a:rPr lang="en-US" b="1" dirty="0">
                <a:solidFill>
                  <a:schemeClr val="tx1"/>
                </a:solidFill>
              </a:rPr>
              <a:t>FAQ 3: </a:t>
            </a:r>
            <a:r>
              <a:rPr lang="en-US" dirty="0"/>
              <a:t>How does IAI / Chorioamnionitis fit into the CMQCC Two-Step Approach for evaluation serious infections?</a:t>
            </a:r>
          </a:p>
        </p:txBody>
      </p:sp>
      <p:sp>
        <p:nvSpPr>
          <p:cNvPr id="3" name="Content Placeholder 2">
            <a:extLst>
              <a:ext uri="{FF2B5EF4-FFF2-40B4-BE49-F238E27FC236}">
                <a16:creationId xmlns:a16="http://schemas.microsoft.com/office/drawing/2014/main" id="{669FD361-329A-63AE-9687-B8427413DAF6}"/>
              </a:ext>
            </a:extLst>
          </p:cNvPr>
          <p:cNvSpPr>
            <a:spLocks noGrp="1"/>
          </p:cNvSpPr>
          <p:nvPr>
            <p:ph idx="1"/>
          </p:nvPr>
        </p:nvSpPr>
        <p:spPr>
          <a:xfrm>
            <a:off x="849179" y="2031092"/>
            <a:ext cx="6402521" cy="3886200"/>
          </a:xfrm>
        </p:spPr>
        <p:txBody>
          <a:bodyPr/>
          <a:lstStyle/>
          <a:p>
            <a:r>
              <a:rPr lang="en-US" sz="2400" dirty="0"/>
              <a:t>Like most infections, IAI is a spectrum of severity: from 38°C with few symptoms to </a:t>
            </a:r>
            <a:br>
              <a:rPr lang="en-US" sz="2400" dirty="0"/>
            </a:br>
            <a:r>
              <a:rPr lang="en-US" sz="2400" dirty="0"/>
              <a:t>full Sepsis</a:t>
            </a:r>
          </a:p>
          <a:p>
            <a:r>
              <a:rPr lang="en-US" sz="2400" dirty="0"/>
              <a:t>Many patients with IAI will have triggers: </a:t>
            </a:r>
            <a:br>
              <a:rPr lang="en-US" sz="2400" dirty="0"/>
            </a:br>
            <a:r>
              <a:rPr lang="en-US" sz="2400" dirty="0"/>
              <a:t>Temp ≥38°C, pulse &gt;110, WBC &gt;15k</a:t>
            </a:r>
          </a:p>
          <a:p>
            <a:r>
              <a:rPr lang="en-US" sz="2400" dirty="0"/>
              <a:t>It should be noted that we do draw a full set of labs with every patient with hypertension and the rates of death and ICU admission are higher for OB sepsis…</a:t>
            </a:r>
          </a:p>
          <a:p>
            <a:r>
              <a:rPr lang="en-US" sz="2400" dirty="0"/>
              <a:t>How can we take a balanced approach to evaluation of these patients?</a:t>
            </a:r>
          </a:p>
        </p:txBody>
      </p:sp>
      <p:pic>
        <p:nvPicPr>
          <p:cNvPr id="5" name="Picture 4">
            <a:extLst>
              <a:ext uri="{FF2B5EF4-FFF2-40B4-BE49-F238E27FC236}">
                <a16:creationId xmlns:a16="http://schemas.microsoft.com/office/drawing/2014/main" id="{B6556B70-117D-3F70-DD82-173D02C95EBD}"/>
              </a:ext>
            </a:extLst>
          </p:cNvPr>
          <p:cNvPicPr>
            <a:picLocks noChangeAspect="1"/>
          </p:cNvPicPr>
          <p:nvPr/>
        </p:nvPicPr>
        <p:blipFill>
          <a:blip r:embed="rId3"/>
          <a:stretch>
            <a:fillRect/>
          </a:stretch>
        </p:blipFill>
        <p:spPr>
          <a:xfrm>
            <a:off x="7859186" y="1828800"/>
            <a:ext cx="3763886" cy="473329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5202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61C4-1BBE-1D61-5647-180218D8B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5D0A2-1A9E-AFA5-81C3-04BB34CDC7C0}"/>
              </a:ext>
            </a:extLst>
          </p:cNvPr>
          <p:cNvSpPr>
            <a:spLocks noGrp="1"/>
          </p:cNvSpPr>
          <p:nvPr>
            <p:ph type="title"/>
          </p:nvPr>
        </p:nvSpPr>
        <p:spPr>
          <a:xfrm>
            <a:off x="1244600" y="2965694"/>
            <a:ext cx="9999472" cy="914400"/>
          </a:xfrm>
        </p:spPr>
        <p:txBody>
          <a:bodyPr>
            <a:noAutofit/>
          </a:bodyPr>
          <a:lstStyle/>
          <a:p>
            <a:r>
              <a:rPr lang="en-US" sz="2600" dirty="0"/>
              <a:t>Recommendations for which IAI Patients </a:t>
            </a:r>
            <a:br>
              <a:rPr lang="en-US" sz="2600" dirty="0"/>
            </a:br>
            <a:r>
              <a:rPr lang="en-US" sz="2600" dirty="0"/>
              <a:t>Need Evaluation with CBC &amp; Chem Panel</a:t>
            </a:r>
          </a:p>
        </p:txBody>
      </p:sp>
      <p:sp>
        <p:nvSpPr>
          <p:cNvPr id="3" name="Content Placeholder 2">
            <a:extLst>
              <a:ext uri="{FF2B5EF4-FFF2-40B4-BE49-F238E27FC236}">
                <a16:creationId xmlns:a16="http://schemas.microsoft.com/office/drawing/2014/main" id="{BFA0DEE1-3420-98E7-E780-1B9C18423683}"/>
              </a:ext>
            </a:extLst>
          </p:cNvPr>
          <p:cNvSpPr>
            <a:spLocks noGrp="1"/>
          </p:cNvSpPr>
          <p:nvPr>
            <p:ph idx="1"/>
          </p:nvPr>
        </p:nvSpPr>
        <p:spPr>
          <a:xfrm>
            <a:off x="2982779" y="3923392"/>
            <a:ext cx="6554921" cy="2350408"/>
          </a:xfrm>
          <a:ln>
            <a:solidFill>
              <a:srgbClr val="A2203C"/>
            </a:solidFill>
          </a:ln>
        </p:spPr>
        <p:txBody>
          <a:bodyPr/>
          <a:lstStyle/>
          <a:p>
            <a:r>
              <a:rPr lang="en-US" sz="2400" dirty="0"/>
              <a:t>Pulse &gt;120 (sustained for 20 min)</a:t>
            </a:r>
          </a:p>
          <a:p>
            <a:r>
              <a:rPr lang="en-US" sz="2400" dirty="0"/>
              <a:t>Respiratory Rate &gt;24</a:t>
            </a:r>
          </a:p>
          <a:p>
            <a:r>
              <a:rPr lang="en-US" sz="2400" dirty="0"/>
              <a:t>Temp ≥39C </a:t>
            </a:r>
          </a:p>
          <a:p>
            <a:r>
              <a:rPr lang="en-US" sz="2400" dirty="0"/>
              <a:t>Mental Status changes: confused, agitated </a:t>
            </a:r>
          </a:p>
          <a:p>
            <a:r>
              <a:rPr lang="en-US" sz="2400" dirty="0"/>
              <a:t>Clinical judgement for “appears sick/toxic”</a:t>
            </a:r>
          </a:p>
        </p:txBody>
      </p:sp>
      <p:sp>
        <p:nvSpPr>
          <p:cNvPr id="5" name="TextBox 4">
            <a:extLst>
              <a:ext uri="{FF2B5EF4-FFF2-40B4-BE49-F238E27FC236}">
                <a16:creationId xmlns:a16="http://schemas.microsoft.com/office/drawing/2014/main" id="{471FD4B2-D614-C20C-0456-C6A81707975F}"/>
              </a:ext>
            </a:extLst>
          </p:cNvPr>
          <p:cNvSpPr txBox="1"/>
          <p:nvPr/>
        </p:nvSpPr>
        <p:spPr>
          <a:xfrm>
            <a:off x="1608665" y="1485900"/>
            <a:ext cx="9232900" cy="1261884"/>
          </a:xfrm>
          <a:prstGeom prst="rect">
            <a:avLst/>
          </a:prstGeom>
          <a:noFill/>
        </p:spPr>
        <p:txBody>
          <a:bodyPr wrap="square" rtlCol="0">
            <a:spAutoFit/>
          </a:bodyPr>
          <a:lstStyle/>
          <a:p>
            <a:r>
              <a:rPr lang="en-US" sz="2400" dirty="0"/>
              <a:t>Dilemma: We know that most patients with IA/Chorioamnionitis will not develop sepsis, BUT there are some who get very sick-- </a:t>
            </a:r>
          </a:p>
          <a:p>
            <a:r>
              <a:rPr lang="en-US" sz="2800" dirty="0">
                <a:solidFill>
                  <a:srgbClr val="A2203C"/>
                </a:solidFill>
              </a:rPr>
              <a:t>When would you do something?</a:t>
            </a:r>
          </a:p>
        </p:txBody>
      </p:sp>
      <p:sp>
        <p:nvSpPr>
          <p:cNvPr id="6" name="TextBox 5">
            <a:extLst>
              <a:ext uri="{FF2B5EF4-FFF2-40B4-BE49-F238E27FC236}">
                <a16:creationId xmlns:a16="http://schemas.microsoft.com/office/drawing/2014/main" id="{C418FBDE-F028-B108-17FF-D9863F1DBB8D}"/>
              </a:ext>
            </a:extLst>
          </p:cNvPr>
          <p:cNvSpPr txBox="1"/>
          <p:nvPr/>
        </p:nvSpPr>
        <p:spPr>
          <a:xfrm>
            <a:off x="584200" y="736600"/>
            <a:ext cx="11226800" cy="584775"/>
          </a:xfrm>
          <a:prstGeom prst="rect">
            <a:avLst/>
          </a:prstGeom>
          <a:noFill/>
        </p:spPr>
        <p:txBody>
          <a:bodyPr wrap="square" rtlCol="0">
            <a:spAutoFit/>
          </a:bodyPr>
          <a:lstStyle/>
          <a:p>
            <a:r>
              <a:rPr lang="en-US" sz="3200" dirty="0">
                <a:solidFill>
                  <a:srgbClr val="A2203C"/>
                </a:solidFill>
              </a:rPr>
              <a:t>Key step is to “Lay Eyes” on the Patient (Bedside Evaluation)</a:t>
            </a:r>
          </a:p>
        </p:txBody>
      </p:sp>
    </p:spTree>
    <p:extLst>
      <p:ext uri="{BB962C8B-B14F-4D97-AF65-F5344CB8AC3E}">
        <p14:creationId xmlns:p14="http://schemas.microsoft.com/office/powerpoint/2010/main" val="126627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0E233-B53B-8C29-B287-A47A8C13A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1D03D-EFCC-EE37-E60B-AA7DF3FA5322}"/>
              </a:ext>
            </a:extLst>
          </p:cNvPr>
          <p:cNvSpPr>
            <a:spLocks noGrp="1"/>
          </p:cNvSpPr>
          <p:nvPr>
            <p:ph type="title"/>
          </p:nvPr>
        </p:nvSpPr>
        <p:spPr>
          <a:xfrm>
            <a:off x="937007" y="565902"/>
            <a:ext cx="10363200" cy="914400"/>
          </a:xfrm>
        </p:spPr>
        <p:txBody>
          <a:bodyPr>
            <a:normAutofit fontScale="90000"/>
          </a:bodyPr>
          <a:lstStyle/>
          <a:p>
            <a:r>
              <a:rPr lang="en-US" b="1" dirty="0">
                <a:solidFill>
                  <a:schemeClr val="tx1"/>
                </a:solidFill>
              </a:rPr>
              <a:t>FAQ 4: </a:t>
            </a:r>
            <a:r>
              <a:rPr lang="en-US" dirty="0"/>
              <a:t>Role of Lactate Tests in IAI/Chorioamnionitis?</a:t>
            </a:r>
          </a:p>
        </p:txBody>
      </p:sp>
      <p:sp>
        <p:nvSpPr>
          <p:cNvPr id="3" name="Content Placeholder 2">
            <a:extLst>
              <a:ext uri="{FF2B5EF4-FFF2-40B4-BE49-F238E27FC236}">
                <a16:creationId xmlns:a16="http://schemas.microsoft.com/office/drawing/2014/main" id="{BD3A3A0A-7063-10BB-D788-A1846C5276B4}"/>
              </a:ext>
            </a:extLst>
          </p:cNvPr>
          <p:cNvSpPr>
            <a:spLocks noGrp="1"/>
          </p:cNvSpPr>
          <p:nvPr>
            <p:ph idx="1"/>
          </p:nvPr>
        </p:nvSpPr>
        <p:spPr>
          <a:xfrm>
            <a:off x="747580" y="1433684"/>
            <a:ext cx="11021088" cy="3886200"/>
          </a:xfrm>
        </p:spPr>
        <p:txBody>
          <a:bodyPr/>
          <a:lstStyle/>
          <a:p>
            <a:r>
              <a:rPr lang="en-US" sz="2400" dirty="0"/>
              <a:t>Lactate is an assessment of Anaerobic metabolism but also elevated in the setting of extended exercise including Labor and should return to normal range within an hour after delivery. </a:t>
            </a:r>
          </a:p>
          <a:p>
            <a:r>
              <a:rPr lang="en-US" sz="2400" dirty="0"/>
              <a:t>In SEP-3 Consensus Guidance: Lactate is no longer considered a marker of End Organ Injury but an indicator of illness severity and  poor tissue perfusion.</a:t>
            </a:r>
          </a:p>
          <a:p>
            <a:r>
              <a:rPr lang="en-US" sz="2400" dirty="0"/>
              <a:t>CMS SEP-1 measure calls for Lactate measurement in Severe Sepsis evaluation BUT specifically indicates that you should NOT measure it during Labor.</a:t>
            </a:r>
          </a:p>
          <a:p>
            <a:r>
              <a:rPr lang="en-US" sz="2400" dirty="0"/>
              <a:t>Recent analysis of 1,049 IAI cases with ICD codes for with Sepsis found that a Lactate 2-4 mmol/L was the ONLY indicator of sepsis in 40.5% of cases</a:t>
            </a:r>
          </a:p>
          <a:p>
            <a:r>
              <a:rPr lang="en-US" sz="2400" dirty="0"/>
              <a:t>If a patient has evidence of End Organ Injury (Sepsis), ALL guidelines recommend a baseline lactate, debate as to whether to wait until delivery</a:t>
            </a:r>
          </a:p>
        </p:txBody>
      </p:sp>
    </p:spTree>
    <p:extLst>
      <p:ext uri="{BB962C8B-B14F-4D97-AF65-F5344CB8AC3E}">
        <p14:creationId xmlns:p14="http://schemas.microsoft.com/office/powerpoint/2010/main" val="128614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92C0-5198-E288-4150-F205E8401C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4C2E58-B50B-F53D-D4A4-2D123705CD02}"/>
              </a:ext>
            </a:extLst>
          </p:cNvPr>
          <p:cNvSpPr>
            <a:spLocks noGrp="1"/>
          </p:cNvSpPr>
          <p:nvPr>
            <p:ph type="ctrTitle"/>
          </p:nvPr>
        </p:nvSpPr>
        <p:spPr>
          <a:xfrm>
            <a:off x="800100" y="2114007"/>
            <a:ext cx="10687050" cy="1314993"/>
          </a:xfrm>
        </p:spPr>
        <p:txBody>
          <a:bodyPr>
            <a:normAutofit/>
          </a:bodyPr>
          <a:lstStyle/>
          <a:p>
            <a:r>
              <a:rPr lang="en-US" sz="4800" dirty="0"/>
              <a:t>Sepsis: Treatment, Escalation of Care </a:t>
            </a:r>
          </a:p>
        </p:txBody>
      </p:sp>
      <p:pic>
        <p:nvPicPr>
          <p:cNvPr id="3" name="Picture 2">
            <a:extLst>
              <a:ext uri="{FF2B5EF4-FFF2-40B4-BE49-F238E27FC236}">
                <a16:creationId xmlns:a16="http://schemas.microsoft.com/office/drawing/2014/main" id="{5C87C91E-4BA5-4318-BB01-5BD49AA7C0A6}"/>
              </a:ext>
            </a:extLst>
          </p:cNvPr>
          <p:cNvPicPr>
            <a:picLocks noChangeAspect="1"/>
          </p:cNvPicPr>
          <p:nvPr/>
        </p:nvPicPr>
        <p:blipFill>
          <a:blip r:embed="rId2"/>
          <a:stretch>
            <a:fillRect/>
          </a:stretch>
        </p:blipFill>
        <p:spPr>
          <a:xfrm>
            <a:off x="3713871" y="3802580"/>
            <a:ext cx="1799764" cy="2252659"/>
          </a:xfrm>
          <a:prstGeom prst="rect">
            <a:avLst/>
          </a:prstGeom>
        </p:spPr>
      </p:pic>
      <p:sp>
        <p:nvSpPr>
          <p:cNvPr id="16" name="TextBox 15">
            <a:extLst>
              <a:ext uri="{FF2B5EF4-FFF2-40B4-BE49-F238E27FC236}">
                <a16:creationId xmlns:a16="http://schemas.microsoft.com/office/drawing/2014/main" id="{F058E818-E523-4651-9EE5-DC3EC2025A40}"/>
              </a:ext>
            </a:extLst>
          </p:cNvPr>
          <p:cNvSpPr txBox="1"/>
          <p:nvPr/>
        </p:nvSpPr>
        <p:spPr>
          <a:xfrm>
            <a:off x="5733854" y="3915123"/>
            <a:ext cx="2567353" cy="1754326"/>
          </a:xfrm>
          <a:prstGeom prst="rect">
            <a:avLst/>
          </a:prstGeom>
          <a:noFill/>
        </p:spPr>
        <p:txBody>
          <a:bodyPr wrap="square">
            <a:spAutoFit/>
          </a:bodyPr>
          <a:lstStyle/>
          <a:p>
            <a:r>
              <a:rPr lang="it-IT" b="1" dirty="0"/>
              <a:t>Melissa E. Bauer, DO</a:t>
            </a:r>
          </a:p>
          <a:p>
            <a:r>
              <a:rPr lang="it-IT" dirty="0"/>
              <a:t>Associate Professor of Anesthesiology and</a:t>
            </a:r>
          </a:p>
          <a:p>
            <a:r>
              <a:rPr lang="it-IT" dirty="0" err="1"/>
              <a:t>Population</a:t>
            </a:r>
            <a:r>
              <a:rPr lang="it-IT" dirty="0"/>
              <a:t> Health Sciences</a:t>
            </a:r>
          </a:p>
          <a:p>
            <a:r>
              <a:rPr lang="it-IT" dirty="0"/>
              <a:t>Duke University</a:t>
            </a:r>
            <a:endParaRPr lang="en-US" dirty="0"/>
          </a:p>
        </p:txBody>
      </p:sp>
    </p:spTree>
    <p:extLst>
      <p:ext uri="{BB962C8B-B14F-4D97-AF65-F5344CB8AC3E}">
        <p14:creationId xmlns:p14="http://schemas.microsoft.com/office/powerpoint/2010/main" val="1397705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6B3F-7F77-C266-7ED3-0CA8ABCBCF73}"/>
              </a:ext>
            </a:extLst>
          </p:cNvPr>
          <p:cNvSpPr>
            <a:spLocks noGrp="1"/>
          </p:cNvSpPr>
          <p:nvPr>
            <p:ph type="title"/>
          </p:nvPr>
        </p:nvSpPr>
        <p:spPr>
          <a:xfrm>
            <a:off x="0" y="635000"/>
            <a:ext cx="12192000" cy="914400"/>
          </a:xfrm>
        </p:spPr>
        <p:txBody>
          <a:bodyPr/>
          <a:lstStyle/>
          <a:p>
            <a:r>
              <a:rPr lang="en-US" dirty="0"/>
              <a:t>Key Sepsis Treatment Recommendations</a:t>
            </a:r>
          </a:p>
        </p:txBody>
      </p:sp>
      <p:sp>
        <p:nvSpPr>
          <p:cNvPr id="3" name="Content Placeholder 2">
            <a:extLst>
              <a:ext uri="{FF2B5EF4-FFF2-40B4-BE49-F238E27FC236}">
                <a16:creationId xmlns:a16="http://schemas.microsoft.com/office/drawing/2014/main" id="{6F86A545-A72A-9B26-BCAB-2968BFCB2E2F}"/>
              </a:ext>
            </a:extLst>
          </p:cNvPr>
          <p:cNvSpPr>
            <a:spLocks noGrp="1"/>
          </p:cNvSpPr>
          <p:nvPr>
            <p:ph idx="1"/>
          </p:nvPr>
        </p:nvSpPr>
        <p:spPr>
          <a:xfrm>
            <a:off x="3215149" y="1833717"/>
            <a:ext cx="5761703" cy="2413818"/>
          </a:xfrm>
        </p:spPr>
        <p:txBody>
          <a:bodyPr/>
          <a:lstStyle/>
          <a:p>
            <a:pPr marL="0" indent="0">
              <a:buNone/>
            </a:pPr>
            <a:r>
              <a:rPr lang="en-US" dirty="0"/>
              <a:t>1) Timely Antibiotics</a:t>
            </a:r>
          </a:p>
          <a:p>
            <a:pPr marL="0" indent="0">
              <a:buNone/>
            </a:pPr>
            <a:r>
              <a:rPr lang="en-US" dirty="0"/>
              <a:t>2) Timely Fluid resuscitation</a:t>
            </a:r>
          </a:p>
          <a:p>
            <a:pPr marL="0" indent="0">
              <a:buNone/>
            </a:pPr>
            <a:r>
              <a:rPr lang="en-US" dirty="0"/>
              <a:t>3) Restoration of perfusion</a:t>
            </a:r>
          </a:p>
        </p:txBody>
      </p:sp>
      <p:sp>
        <p:nvSpPr>
          <p:cNvPr id="4" name="TextBox 3">
            <a:extLst>
              <a:ext uri="{FF2B5EF4-FFF2-40B4-BE49-F238E27FC236}">
                <a16:creationId xmlns:a16="http://schemas.microsoft.com/office/drawing/2014/main" id="{8B83602D-E925-9D15-5331-247DBC1DF070}"/>
              </a:ext>
            </a:extLst>
          </p:cNvPr>
          <p:cNvSpPr txBox="1"/>
          <p:nvPr/>
        </p:nvSpPr>
        <p:spPr>
          <a:xfrm>
            <a:off x="1975008" y="4308478"/>
            <a:ext cx="861471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Evans, L., Rhodes, A., </a:t>
            </a:r>
            <a:r>
              <a:rPr kumimoji="0" lang="en-US" sz="2800" b="0" i="0" u="none" strike="noStrike" kern="1200" cap="none" spc="0" normalizeH="0" baseline="0" noProof="0" dirty="0" err="1">
                <a:ln>
                  <a:noFill/>
                </a:ln>
                <a:solidFill>
                  <a:srgbClr val="000000"/>
                </a:solidFill>
                <a:effectLst/>
                <a:uLnTx/>
                <a:uFillTx/>
                <a:latin typeface="Arial"/>
                <a:ea typeface="+mn-ea"/>
                <a:cs typeface="+mn-cs"/>
              </a:rPr>
              <a:t>Alhazzani</a:t>
            </a:r>
            <a:r>
              <a:rPr kumimoji="0" lang="en-US" sz="2800" b="0" i="0" u="none" strike="noStrike" kern="1200" cap="none" spc="0" normalizeH="0" baseline="0" noProof="0" dirty="0">
                <a:ln>
                  <a:noFill/>
                </a:ln>
                <a:solidFill>
                  <a:srgbClr val="000000"/>
                </a:solidFill>
                <a:effectLst/>
                <a:uLnTx/>
                <a:uFillTx/>
                <a:latin typeface="Arial"/>
                <a:ea typeface="+mn-ea"/>
                <a:cs typeface="+mn-cs"/>
              </a:rPr>
              <a:t>, W. </a:t>
            </a:r>
            <a:r>
              <a:rPr kumimoji="0" lang="en-US" sz="2800" b="0" i="1" u="none" strike="noStrike" kern="1200" cap="none" spc="0" normalizeH="0" baseline="0" noProof="0" dirty="0">
                <a:ln>
                  <a:noFill/>
                </a:ln>
                <a:solidFill>
                  <a:srgbClr val="000000"/>
                </a:solidFill>
                <a:effectLst/>
                <a:uLnTx/>
                <a:uFillTx/>
                <a:latin typeface="Arial"/>
                <a:ea typeface="+mn-ea"/>
                <a:cs typeface="+mn-cs"/>
              </a:rPr>
              <a:t>et al.</a:t>
            </a:r>
            <a:r>
              <a:rPr kumimoji="0" lang="en-US" sz="2800" b="0" i="0" u="none" strike="noStrike" kern="1200" cap="none" spc="0" normalizeH="0" baseline="0" noProof="0" dirty="0">
                <a:ln>
                  <a:noFill/>
                </a:ln>
                <a:solidFill>
                  <a:srgbClr val="000000"/>
                </a:solidFill>
                <a:effectLst/>
                <a:uLnTx/>
                <a:uFillTx/>
                <a:latin typeface="Arial"/>
                <a:ea typeface="+mn-ea"/>
                <a:cs typeface="+mn-cs"/>
              </a:rPr>
              <a:t> Surviving sepsis campaign: international guidelines for management of sepsis and septic shock 2021. </a:t>
            </a:r>
            <a:r>
              <a:rPr kumimoji="0" lang="en-US" sz="2800" b="0" i="1" u="none" strike="noStrike" kern="1200" cap="none" spc="0" normalizeH="0" baseline="0" noProof="0" dirty="0">
                <a:ln>
                  <a:noFill/>
                </a:ln>
                <a:solidFill>
                  <a:srgbClr val="000000"/>
                </a:solidFill>
                <a:effectLst/>
                <a:uLnTx/>
                <a:uFillTx/>
                <a:latin typeface="Arial"/>
                <a:ea typeface="+mn-ea"/>
                <a:cs typeface="+mn-cs"/>
              </a:rPr>
              <a:t>Intensive Care Med</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47</a:t>
            </a:r>
            <a:r>
              <a:rPr kumimoji="0" lang="en-US" sz="2800" b="0" i="0" u="none" strike="noStrike" kern="1200" cap="none" spc="0" normalizeH="0" baseline="0" noProof="0" dirty="0">
                <a:ln>
                  <a:noFill/>
                </a:ln>
                <a:solidFill>
                  <a:srgbClr val="000000"/>
                </a:solidFill>
                <a:effectLst/>
                <a:uLnTx/>
                <a:uFillTx/>
                <a:latin typeface="Arial"/>
                <a:ea typeface="+mn-ea"/>
                <a:cs typeface="+mn-cs"/>
              </a:rPr>
              <a:t>, 1181–1247 (2021)</a:t>
            </a:r>
          </a:p>
        </p:txBody>
      </p:sp>
    </p:spTree>
    <p:extLst>
      <p:ext uri="{BB962C8B-B14F-4D97-AF65-F5344CB8AC3E}">
        <p14:creationId xmlns:p14="http://schemas.microsoft.com/office/powerpoint/2010/main" val="226031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CA0D-C76B-3E8B-B353-E4DBDEDF35D5}"/>
              </a:ext>
            </a:extLst>
          </p:cNvPr>
          <p:cNvSpPr>
            <a:spLocks noGrp="1"/>
          </p:cNvSpPr>
          <p:nvPr>
            <p:ph type="title"/>
          </p:nvPr>
        </p:nvSpPr>
        <p:spPr>
          <a:xfrm>
            <a:off x="0" y="635000"/>
            <a:ext cx="12192000" cy="914400"/>
          </a:xfrm>
        </p:spPr>
        <p:txBody>
          <a:bodyPr/>
          <a:lstStyle/>
          <a:p>
            <a:r>
              <a:rPr lang="en-US" dirty="0"/>
              <a:t>Rapid Antibiotic Administration</a:t>
            </a:r>
          </a:p>
        </p:txBody>
      </p:sp>
      <p:pic>
        <p:nvPicPr>
          <p:cNvPr id="5" name="Content Placeholder 4">
            <a:extLst>
              <a:ext uri="{FF2B5EF4-FFF2-40B4-BE49-F238E27FC236}">
                <a16:creationId xmlns:a16="http://schemas.microsoft.com/office/drawing/2014/main" id="{46E9C92D-9B4C-A3E4-2050-45AFF6F950DB}"/>
              </a:ext>
            </a:extLst>
          </p:cNvPr>
          <p:cNvPicPr>
            <a:picLocks noGrp="1" noChangeAspect="1"/>
          </p:cNvPicPr>
          <p:nvPr>
            <p:ph idx="1"/>
          </p:nvPr>
        </p:nvPicPr>
        <p:blipFill>
          <a:blip r:embed="rId2"/>
          <a:stretch>
            <a:fillRect/>
          </a:stretch>
        </p:blipFill>
        <p:spPr bwMode="auto">
          <a:xfrm>
            <a:off x="1342102" y="1390772"/>
            <a:ext cx="9428923" cy="454708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bject 2">
            <a:extLst>
              <a:ext uri="{FF2B5EF4-FFF2-40B4-BE49-F238E27FC236}">
                <a16:creationId xmlns:a16="http://schemas.microsoft.com/office/drawing/2014/main" id="{8D16D79F-0A1B-CC9C-013C-C84AF3B5EC56}"/>
              </a:ext>
            </a:extLst>
          </p:cNvPr>
          <p:cNvSpPr txBox="1"/>
          <p:nvPr/>
        </p:nvSpPr>
        <p:spPr>
          <a:xfrm>
            <a:off x="3170903" y="6137503"/>
            <a:ext cx="5877233" cy="28982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Evans </a:t>
            </a:r>
            <a:r>
              <a:rPr kumimoji="0" sz="1800" b="0" i="1" u="none" strike="noStrike" kern="1200" cap="none" spc="0" normalizeH="0" baseline="0" noProof="0" dirty="0">
                <a:ln>
                  <a:noFill/>
                </a:ln>
                <a:solidFill>
                  <a:srgbClr val="000000"/>
                </a:solidFill>
                <a:effectLst/>
                <a:uLnTx/>
                <a:uFillTx/>
                <a:latin typeface="Arial"/>
                <a:ea typeface="+mn-ea"/>
                <a:cs typeface="Arial"/>
              </a:rPr>
              <a:t>et</a:t>
            </a:r>
            <a:r>
              <a:rPr kumimoji="0" sz="1800" b="0" i="1" u="none" strike="noStrike" kern="1200" cap="none" spc="-35" normalizeH="0" baseline="0" noProof="0" dirty="0">
                <a:ln>
                  <a:noFill/>
                </a:ln>
                <a:solidFill>
                  <a:srgbClr val="000000"/>
                </a:solidFill>
                <a:effectLst/>
                <a:uLnTx/>
                <a:uFillTx/>
                <a:latin typeface="Arial"/>
                <a:ea typeface="+mn-ea"/>
                <a:cs typeface="Arial"/>
              </a:rPr>
              <a:t> </a:t>
            </a:r>
            <a:r>
              <a:rPr kumimoji="0" sz="1800" b="0" i="1" u="none" strike="noStrike" kern="1200" cap="none" spc="0" normalizeH="0" baseline="0" noProof="0" dirty="0">
                <a:ln>
                  <a:noFill/>
                </a:ln>
                <a:solidFill>
                  <a:srgbClr val="000000"/>
                </a:solidFill>
                <a:effectLst/>
                <a:uLnTx/>
                <a:uFillTx/>
                <a:latin typeface="Arial"/>
                <a:ea typeface="+mn-ea"/>
                <a:cs typeface="Arial"/>
              </a:rPr>
              <a:t>al.</a:t>
            </a:r>
            <a:r>
              <a:rPr kumimoji="0" sz="1800" b="0" i="1" u="none" strike="noStrike" kern="1200" cap="none" spc="-75" normalizeH="0" baseline="0" noProof="0" dirty="0">
                <a:ln>
                  <a:noFill/>
                </a:ln>
                <a:solidFill>
                  <a:srgbClr val="000000"/>
                </a:solidFill>
                <a:effectLst/>
                <a:uLnTx/>
                <a:uFillTx/>
                <a:latin typeface="Arial"/>
                <a:ea typeface="+mn-ea"/>
                <a:cs typeface="Arial"/>
              </a:rPr>
              <a:t> </a:t>
            </a:r>
            <a:r>
              <a:rPr kumimoji="0" lang="en-US" sz="1800" b="0" i="1" u="none" strike="noStrike" kern="1200" cap="none" spc="-75" normalizeH="0" baseline="0" noProof="0" dirty="0">
                <a:ln>
                  <a:noFill/>
                </a:ln>
                <a:solidFill>
                  <a:srgbClr val="000000"/>
                </a:solidFill>
                <a:effectLst/>
                <a:uLnTx/>
                <a:uFillTx/>
                <a:latin typeface="Arial"/>
                <a:ea typeface="+mn-ea"/>
                <a:cs typeface="Arial"/>
              </a:rPr>
              <a:t>Intensive Care Med</a:t>
            </a:r>
            <a:r>
              <a:rPr kumimoji="0" sz="1800" b="0" i="1" u="none" strike="noStrike" kern="1200" cap="none" spc="-40" normalizeH="0" baseline="0" noProof="0" dirty="0">
                <a:ln>
                  <a:noFill/>
                </a:ln>
                <a:solidFill>
                  <a:srgbClr val="000000"/>
                </a:solidFill>
                <a:effectLst/>
                <a:uLnTx/>
                <a:uFillTx/>
                <a:latin typeface="Arial"/>
                <a:ea typeface="+mn-ea"/>
                <a:cs typeface="Arial"/>
              </a:rPr>
              <a:t> </a:t>
            </a:r>
            <a:r>
              <a:rPr kumimoji="0" sz="1800" b="0" i="0" u="none" strike="noStrike" kern="1200" cap="none" spc="-10" normalizeH="0" baseline="0" noProof="0" dirty="0">
                <a:ln>
                  <a:noFill/>
                </a:ln>
                <a:solidFill>
                  <a:srgbClr val="000000"/>
                </a:solidFill>
                <a:effectLst/>
                <a:uLnTx/>
                <a:uFillTx/>
                <a:latin typeface="Arial"/>
                <a:ea typeface="+mn-ea"/>
                <a:cs typeface="Arial"/>
              </a:rPr>
              <a:t>(20</a:t>
            </a:r>
            <a:r>
              <a:rPr kumimoji="0" lang="en-US" sz="1800" b="0" i="0" u="none" strike="noStrike" kern="1200" cap="none" spc="-10" normalizeH="0" baseline="0" noProof="0" dirty="0">
                <a:ln>
                  <a:noFill/>
                </a:ln>
                <a:solidFill>
                  <a:srgbClr val="000000"/>
                </a:solidFill>
                <a:effectLst/>
                <a:uLnTx/>
                <a:uFillTx/>
                <a:latin typeface="Arial"/>
                <a:ea typeface="+mn-ea"/>
                <a:cs typeface="Arial"/>
              </a:rPr>
              <a:t>21</a:t>
            </a:r>
            <a:r>
              <a:rPr kumimoji="0" sz="1800" b="0" i="0" u="none" strike="noStrike" kern="1200" cap="none" spc="-10" normalizeH="0" baseline="0" noProof="0" dirty="0">
                <a:ln>
                  <a:noFill/>
                </a:ln>
                <a:solidFill>
                  <a:srgbClr val="000000"/>
                </a:solidFill>
                <a:effectLst/>
                <a:uLnTx/>
                <a:uFillTx/>
                <a:latin typeface="Arial"/>
                <a:ea typeface="+mn-ea"/>
                <a:cs typeface="Arial"/>
              </a:rPr>
              <a:t>)</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326274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19F6-8665-C5E9-22DC-B6536AEB8C83}"/>
              </a:ext>
            </a:extLst>
          </p:cNvPr>
          <p:cNvSpPr>
            <a:spLocks noGrp="1"/>
          </p:cNvSpPr>
          <p:nvPr>
            <p:ph type="title"/>
          </p:nvPr>
        </p:nvSpPr>
        <p:spPr>
          <a:xfrm>
            <a:off x="825908" y="826729"/>
            <a:ext cx="4350774" cy="914400"/>
          </a:xfrm>
        </p:spPr>
        <p:txBody>
          <a:bodyPr/>
          <a:lstStyle/>
          <a:p>
            <a:r>
              <a:rPr lang="en-US" dirty="0"/>
              <a:t>Fluid Resuscitation</a:t>
            </a:r>
          </a:p>
        </p:txBody>
      </p:sp>
      <p:pic>
        <p:nvPicPr>
          <p:cNvPr id="5" name="Content Placeholder 4">
            <a:extLst>
              <a:ext uri="{FF2B5EF4-FFF2-40B4-BE49-F238E27FC236}">
                <a16:creationId xmlns:a16="http://schemas.microsoft.com/office/drawing/2014/main" id="{881F52E4-C1B4-C9D0-DAE4-99E73279029A}"/>
              </a:ext>
            </a:extLst>
          </p:cNvPr>
          <p:cNvPicPr>
            <a:picLocks noGrp="1" noChangeAspect="1"/>
          </p:cNvPicPr>
          <p:nvPr>
            <p:ph idx="1"/>
          </p:nvPr>
        </p:nvPicPr>
        <p:blipFill>
          <a:blip r:embed="rId2"/>
          <a:stretch>
            <a:fillRect/>
          </a:stretch>
        </p:blipFill>
        <p:spPr bwMode="auto">
          <a:xfrm>
            <a:off x="6077464" y="607632"/>
            <a:ext cx="5028069" cy="554244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bject 2">
            <a:extLst>
              <a:ext uri="{FF2B5EF4-FFF2-40B4-BE49-F238E27FC236}">
                <a16:creationId xmlns:a16="http://schemas.microsoft.com/office/drawing/2014/main" id="{85B5B078-6D6A-19E6-AE13-5D5428365E3E}"/>
              </a:ext>
            </a:extLst>
          </p:cNvPr>
          <p:cNvSpPr txBox="1"/>
          <p:nvPr/>
        </p:nvSpPr>
        <p:spPr>
          <a:xfrm>
            <a:off x="6843798" y="6327046"/>
            <a:ext cx="3930445"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Bauer</a:t>
            </a:r>
            <a:r>
              <a:rPr kumimoji="0" lang="en-US" sz="1600" b="0" i="1" u="none" strike="noStrike" kern="1200" cap="none" spc="0" normalizeH="0" baseline="0" noProof="0" dirty="0">
                <a:ln>
                  <a:noFill/>
                </a:ln>
                <a:solidFill>
                  <a:srgbClr val="000000"/>
                </a:solidFill>
                <a:effectLst/>
                <a:uLnTx/>
                <a:uFillTx/>
                <a:latin typeface="Arial"/>
                <a:ea typeface="+mn-ea"/>
                <a:cs typeface="Arial"/>
              </a:rPr>
              <a:t> </a:t>
            </a:r>
            <a:r>
              <a:rPr kumimoji="0" sz="1600" b="0" i="1" u="none" strike="noStrike" kern="1200" cap="none" spc="0" normalizeH="0" baseline="0" noProof="0" dirty="0">
                <a:ln>
                  <a:noFill/>
                </a:ln>
                <a:solidFill>
                  <a:srgbClr val="000000"/>
                </a:solidFill>
                <a:effectLst/>
                <a:uLnTx/>
                <a:uFillTx/>
                <a:latin typeface="Arial"/>
                <a:ea typeface="+mn-ea"/>
                <a:cs typeface="Arial"/>
              </a:rPr>
              <a:t>et</a:t>
            </a:r>
            <a:r>
              <a:rPr kumimoji="0" sz="1600" b="0" i="1" u="none" strike="noStrike" kern="1200" cap="none" spc="-35" normalizeH="0" baseline="0" noProof="0" dirty="0">
                <a:ln>
                  <a:noFill/>
                </a:ln>
                <a:solidFill>
                  <a:srgbClr val="000000"/>
                </a:solidFill>
                <a:effectLst/>
                <a:uLnTx/>
                <a:uFillTx/>
                <a:latin typeface="Arial"/>
                <a:ea typeface="+mn-ea"/>
                <a:cs typeface="Arial"/>
              </a:rPr>
              <a:t> </a:t>
            </a:r>
            <a:r>
              <a:rPr kumimoji="0" sz="1600" b="0" i="1" u="none" strike="noStrike" kern="1200" cap="none" spc="0" normalizeH="0" baseline="0" noProof="0" dirty="0">
                <a:ln>
                  <a:noFill/>
                </a:ln>
                <a:solidFill>
                  <a:srgbClr val="000000"/>
                </a:solidFill>
                <a:effectLst/>
                <a:uLnTx/>
                <a:uFillTx/>
                <a:latin typeface="Arial"/>
                <a:ea typeface="+mn-ea"/>
                <a:cs typeface="Arial"/>
              </a:rPr>
              <a:t>al.</a:t>
            </a:r>
            <a:r>
              <a:rPr kumimoji="0" sz="1600" b="0" i="1" u="none" strike="noStrike" kern="1200" cap="none" spc="-75" normalizeH="0" baseline="0" noProof="0" dirty="0">
                <a:ln>
                  <a:noFill/>
                </a:ln>
                <a:solidFill>
                  <a:srgbClr val="000000"/>
                </a:solidFill>
                <a:effectLst/>
                <a:uLnTx/>
                <a:uFillTx/>
                <a:latin typeface="Arial"/>
                <a:ea typeface="+mn-ea"/>
                <a:cs typeface="Arial"/>
              </a:rPr>
              <a:t> </a:t>
            </a:r>
            <a:r>
              <a:rPr kumimoji="0" lang="en-US" sz="1600" b="0" i="1" u="none" strike="noStrike" kern="1200" cap="none" spc="-75" normalizeH="0" baseline="0" noProof="0" dirty="0" err="1">
                <a:ln>
                  <a:noFill/>
                </a:ln>
                <a:solidFill>
                  <a:srgbClr val="000000"/>
                </a:solidFill>
                <a:effectLst/>
                <a:uLnTx/>
                <a:uFillTx/>
                <a:latin typeface="Arial"/>
                <a:ea typeface="+mn-ea"/>
                <a:cs typeface="Arial"/>
              </a:rPr>
              <a:t>Obstet</a:t>
            </a:r>
            <a:r>
              <a:rPr kumimoji="0" lang="en-US" sz="1600" b="0" i="1" u="none" strike="noStrike" kern="1200" cap="none" spc="-75" normalizeH="0" baseline="0" noProof="0" dirty="0">
                <a:ln>
                  <a:noFill/>
                </a:ln>
                <a:solidFill>
                  <a:srgbClr val="000000"/>
                </a:solidFill>
                <a:effectLst/>
                <a:uLnTx/>
                <a:uFillTx/>
                <a:latin typeface="Arial"/>
                <a:ea typeface="+mn-ea"/>
                <a:cs typeface="Arial"/>
              </a:rPr>
              <a:t> </a:t>
            </a:r>
            <a:r>
              <a:rPr kumimoji="0" lang="en-US" sz="1600" b="0" i="1" u="none" strike="noStrike" kern="1200" cap="none" spc="-75" normalizeH="0" baseline="0" noProof="0" dirty="0" err="1">
                <a:ln>
                  <a:noFill/>
                </a:ln>
                <a:solidFill>
                  <a:srgbClr val="000000"/>
                </a:solidFill>
                <a:effectLst/>
                <a:uLnTx/>
                <a:uFillTx/>
                <a:latin typeface="Arial"/>
                <a:ea typeface="+mn-ea"/>
                <a:cs typeface="Arial"/>
              </a:rPr>
              <a:t>Gynecol</a:t>
            </a:r>
            <a:r>
              <a:rPr kumimoji="0" sz="1600" b="0" i="1" u="none" strike="noStrike" kern="1200" cap="none" spc="-40" normalizeH="0" baseline="0" noProof="0" dirty="0">
                <a:ln>
                  <a:noFill/>
                </a:ln>
                <a:solidFill>
                  <a:srgbClr val="000000"/>
                </a:solidFill>
                <a:effectLst/>
                <a:uLnTx/>
                <a:uFillTx/>
                <a:latin typeface="Arial"/>
                <a:ea typeface="+mn-ea"/>
                <a:cs typeface="Arial"/>
              </a:rPr>
              <a:t> </a:t>
            </a:r>
            <a:r>
              <a:rPr kumimoji="0" sz="1600" b="0" i="1" u="none" strike="noStrike" kern="1200" cap="none" spc="-10" normalizeH="0" baseline="0" noProof="0" dirty="0">
                <a:ln>
                  <a:noFill/>
                </a:ln>
                <a:solidFill>
                  <a:srgbClr val="000000"/>
                </a:solidFill>
                <a:effectLst/>
                <a:uLnTx/>
                <a:uFillTx/>
                <a:latin typeface="Arial"/>
                <a:ea typeface="+mn-ea"/>
                <a:cs typeface="Arial"/>
              </a:rPr>
              <a:t>(20</a:t>
            </a:r>
            <a:r>
              <a:rPr kumimoji="0" lang="en-US" sz="1600" b="0" i="1" u="none" strike="noStrike" kern="1200" cap="none" spc="-10" normalizeH="0" baseline="0" noProof="0" dirty="0">
                <a:ln>
                  <a:noFill/>
                </a:ln>
                <a:solidFill>
                  <a:srgbClr val="000000"/>
                </a:solidFill>
                <a:effectLst/>
                <a:uLnTx/>
                <a:uFillTx/>
                <a:latin typeface="Arial"/>
                <a:ea typeface="+mn-ea"/>
                <a:cs typeface="Arial"/>
              </a:rPr>
              <a:t>25</a:t>
            </a:r>
            <a:r>
              <a:rPr kumimoji="0" sz="1600" b="0" i="1" u="none" strike="noStrike" kern="1200" cap="none" spc="-10" normalizeH="0" baseline="0" noProof="0" dirty="0">
                <a:ln>
                  <a:noFill/>
                </a:ln>
                <a:solidFill>
                  <a:srgbClr val="000000"/>
                </a:solidFill>
                <a:effectLst/>
                <a:uLnTx/>
                <a:uFillTx/>
                <a:latin typeface="Arial"/>
                <a:ea typeface="+mn-ea"/>
                <a:cs typeface="Arial"/>
              </a:rPr>
              <a:t>)</a:t>
            </a:r>
            <a:endParaRPr kumimoji="0" sz="1600" b="0" i="1" u="none" strike="noStrike" kern="1200" cap="none" spc="0" normalizeH="0" baseline="0" noProof="0" dirty="0">
              <a:ln>
                <a:noFill/>
              </a:ln>
              <a:solidFill>
                <a:srgbClr val="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E4A92745-2D69-B6FF-595E-9AC323DB3C5B}"/>
              </a:ext>
            </a:extLst>
          </p:cNvPr>
          <p:cNvSpPr txBox="1"/>
          <p:nvPr/>
        </p:nvSpPr>
        <p:spPr>
          <a:xfrm>
            <a:off x="1238863" y="2271252"/>
            <a:ext cx="36575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Use Predicted Body Weight (based on Height alone)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Arial"/>
              </a:rPr>
              <a:t>NOT</a:t>
            </a:r>
            <a:r>
              <a:rPr kumimoji="0" lang="en-US" sz="2800" b="0" i="0" u="none" strike="noStrike" kern="1200" cap="none" spc="0" normalizeH="0" baseline="0" noProof="0" dirty="0">
                <a:ln>
                  <a:noFill/>
                </a:ln>
                <a:solidFill>
                  <a:srgbClr val="000000"/>
                </a:solidFill>
                <a:effectLst/>
                <a:uLnTx/>
                <a:uFillTx/>
                <a:latin typeface="Arial"/>
                <a:ea typeface="+mn-ea"/>
                <a:cs typeface="+mn-cs"/>
              </a:rPr>
              <a:t> actual body weight.</a:t>
            </a:r>
          </a:p>
        </p:txBody>
      </p:sp>
      <p:sp>
        <p:nvSpPr>
          <p:cNvPr id="4" name="object 2">
            <a:extLst>
              <a:ext uri="{FF2B5EF4-FFF2-40B4-BE49-F238E27FC236}">
                <a16:creationId xmlns:a16="http://schemas.microsoft.com/office/drawing/2014/main" id="{C7769103-8662-0BE4-7139-03BB9A43D19A}"/>
              </a:ext>
            </a:extLst>
          </p:cNvPr>
          <p:cNvSpPr txBox="1"/>
          <p:nvPr/>
        </p:nvSpPr>
        <p:spPr>
          <a:xfrm>
            <a:off x="224504" y="6327046"/>
            <a:ext cx="5877233" cy="28982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Evans </a:t>
            </a:r>
            <a:r>
              <a:rPr kumimoji="0" sz="1800" b="0" i="1" u="none" strike="noStrike" kern="1200" cap="none" spc="0" normalizeH="0" baseline="0" noProof="0" dirty="0">
                <a:ln>
                  <a:noFill/>
                </a:ln>
                <a:solidFill>
                  <a:srgbClr val="000000"/>
                </a:solidFill>
                <a:effectLst/>
                <a:uLnTx/>
                <a:uFillTx/>
                <a:latin typeface="Arial"/>
                <a:ea typeface="+mn-ea"/>
                <a:cs typeface="Arial"/>
              </a:rPr>
              <a:t>et</a:t>
            </a:r>
            <a:r>
              <a:rPr kumimoji="0" sz="1800" b="0" i="1" u="none" strike="noStrike" kern="1200" cap="none" spc="-35" normalizeH="0" baseline="0" noProof="0" dirty="0">
                <a:ln>
                  <a:noFill/>
                </a:ln>
                <a:solidFill>
                  <a:srgbClr val="000000"/>
                </a:solidFill>
                <a:effectLst/>
                <a:uLnTx/>
                <a:uFillTx/>
                <a:latin typeface="Arial"/>
                <a:ea typeface="+mn-ea"/>
                <a:cs typeface="Arial"/>
              </a:rPr>
              <a:t> </a:t>
            </a:r>
            <a:r>
              <a:rPr kumimoji="0" sz="1800" b="0" i="1" u="none" strike="noStrike" kern="1200" cap="none" spc="0" normalizeH="0" baseline="0" noProof="0" dirty="0">
                <a:ln>
                  <a:noFill/>
                </a:ln>
                <a:solidFill>
                  <a:srgbClr val="000000"/>
                </a:solidFill>
                <a:effectLst/>
                <a:uLnTx/>
                <a:uFillTx/>
                <a:latin typeface="Arial"/>
                <a:ea typeface="+mn-ea"/>
                <a:cs typeface="Arial"/>
              </a:rPr>
              <a:t>al.</a:t>
            </a:r>
            <a:r>
              <a:rPr kumimoji="0" sz="1800" b="0" i="1" u="none" strike="noStrike" kern="1200" cap="none" spc="-75" normalizeH="0" baseline="0" noProof="0" dirty="0">
                <a:ln>
                  <a:noFill/>
                </a:ln>
                <a:solidFill>
                  <a:srgbClr val="000000"/>
                </a:solidFill>
                <a:effectLst/>
                <a:uLnTx/>
                <a:uFillTx/>
                <a:latin typeface="Arial"/>
                <a:ea typeface="+mn-ea"/>
                <a:cs typeface="Arial"/>
              </a:rPr>
              <a:t> </a:t>
            </a:r>
            <a:r>
              <a:rPr kumimoji="0" lang="en-US" sz="1800" b="0" i="1" u="none" strike="noStrike" kern="1200" cap="none" spc="-75" normalizeH="0" baseline="0" noProof="0" dirty="0">
                <a:ln>
                  <a:noFill/>
                </a:ln>
                <a:solidFill>
                  <a:srgbClr val="000000"/>
                </a:solidFill>
                <a:effectLst/>
                <a:uLnTx/>
                <a:uFillTx/>
                <a:latin typeface="Arial"/>
                <a:ea typeface="+mn-ea"/>
                <a:cs typeface="Arial"/>
              </a:rPr>
              <a:t>Intensive Care Med</a:t>
            </a:r>
            <a:r>
              <a:rPr kumimoji="0" sz="1800" b="0" i="1" u="none" strike="noStrike" kern="1200" cap="none" spc="-40" normalizeH="0" baseline="0" noProof="0" dirty="0">
                <a:ln>
                  <a:noFill/>
                </a:ln>
                <a:solidFill>
                  <a:srgbClr val="000000"/>
                </a:solidFill>
                <a:effectLst/>
                <a:uLnTx/>
                <a:uFillTx/>
                <a:latin typeface="Arial"/>
                <a:ea typeface="+mn-ea"/>
                <a:cs typeface="Arial"/>
              </a:rPr>
              <a:t> </a:t>
            </a:r>
            <a:r>
              <a:rPr kumimoji="0" sz="1800" b="0" i="0" u="none" strike="noStrike" kern="1200" cap="none" spc="-10" normalizeH="0" baseline="0" noProof="0" dirty="0">
                <a:ln>
                  <a:noFill/>
                </a:ln>
                <a:solidFill>
                  <a:srgbClr val="000000"/>
                </a:solidFill>
                <a:effectLst/>
                <a:uLnTx/>
                <a:uFillTx/>
                <a:latin typeface="Arial"/>
                <a:ea typeface="+mn-ea"/>
                <a:cs typeface="Arial"/>
              </a:rPr>
              <a:t>(20</a:t>
            </a:r>
            <a:r>
              <a:rPr kumimoji="0" lang="en-US" sz="1800" b="0" i="0" u="none" strike="noStrike" kern="1200" cap="none" spc="-10" normalizeH="0" baseline="0" noProof="0" dirty="0">
                <a:ln>
                  <a:noFill/>
                </a:ln>
                <a:solidFill>
                  <a:srgbClr val="000000"/>
                </a:solidFill>
                <a:effectLst/>
                <a:uLnTx/>
                <a:uFillTx/>
                <a:latin typeface="Arial"/>
                <a:ea typeface="+mn-ea"/>
                <a:cs typeface="Arial"/>
              </a:rPr>
              <a:t>21</a:t>
            </a:r>
            <a:r>
              <a:rPr kumimoji="0" sz="1800" b="0" i="0" u="none" strike="noStrike" kern="1200" cap="none" spc="-10" normalizeH="0" baseline="0" noProof="0" dirty="0">
                <a:ln>
                  <a:noFill/>
                </a:ln>
                <a:solidFill>
                  <a:srgbClr val="000000"/>
                </a:solidFill>
                <a:effectLst/>
                <a:uLnTx/>
                <a:uFillTx/>
                <a:latin typeface="Arial"/>
                <a:ea typeface="+mn-ea"/>
                <a:cs typeface="Arial"/>
              </a:rPr>
              <a:t>)</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901336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43F57-FD36-879B-63A5-39FD39780929}"/>
              </a:ext>
            </a:extLst>
          </p:cNvPr>
          <p:cNvSpPr>
            <a:spLocks noGrp="1"/>
          </p:cNvSpPr>
          <p:nvPr>
            <p:ph type="title"/>
          </p:nvPr>
        </p:nvSpPr>
        <p:spPr/>
        <p:txBody>
          <a:bodyPr/>
          <a:lstStyle/>
          <a:p>
            <a:r>
              <a:rPr lang="en-US" dirty="0"/>
              <a:t>Restoration of Perfusion</a:t>
            </a:r>
          </a:p>
        </p:txBody>
      </p:sp>
      <p:pic>
        <p:nvPicPr>
          <p:cNvPr id="5" name="Content Placeholder 4">
            <a:extLst>
              <a:ext uri="{FF2B5EF4-FFF2-40B4-BE49-F238E27FC236}">
                <a16:creationId xmlns:a16="http://schemas.microsoft.com/office/drawing/2014/main" id="{110B40CD-3C69-967B-8820-8E7ADE8E6C9C}"/>
              </a:ext>
            </a:extLst>
          </p:cNvPr>
          <p:cNvPicPr>
            <a:picLocks noGrp="1" noChangeAspect="1"/>
          </p:cNvPicPr>
          <p:nvPr>
            <p:ph idx="1"/>
          </p:nvPr>
        </p:nvPicPr>
        <p:blipFill>
          <a:blip r:embed="rId2"/>
          <a:stretch>
            <a:fillRect/>
          </a:stretch>
        </p:blipFill>
        <p:spPr bwMode="auto">
          <a:xfrm>
            <a:off x="1549828" y="1645920"/>
            <a:ext cx="9092344" cy="35661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bject 2">
            <a:extLst>
              <a:ext uri="{FF2B5EF4-FFF2-40B4-BE49-F238E27FC236}">
                <a16:creationId xmlns:a16="http://schemas.microsoft.com/office/drawing/2014/main" id="{FF23AD2E-75A8-E75A-5D40-D80AD77C90B7}"/>
              </a:ext>
            </a:extLst>
          </p:cNvPr>
          <p:cNvSpPr txBox="1"/>
          <p:nvPr/>
        </p:nvSpPr>
        <p:spPr>
          <a:xfrm>
            <a:off x="3215149" y="6019516"/>
            <a:ext cx="5877233" cy="28982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Evans </a:t>
            </a:r>
            <a:r>
              <a:rPr kumimoji="0" sz="1800" b="0" i="1" u="none" strike="noStrike" kern="1200" cap="none" spc="0" normalizeH="0" baseline="0" noProof="0" dirty="0">
                <a:ln>
                  <a:noFill/>
                </a:ln>
                <a:solidFill>
                  <a:srgbClr val="000000"/>
                </a:solidFill>
                <a:effectLst/>
                <a:uLnTx/>
                <a:uFillTx/>
                <a:latin typeface="Arial"/>
                <a:ea typeface="+mn-ea"/>
                <a:cs typeface="Arial"/>
              </a:rPr>
              <a:t>et</a:t>
            </a:r>
            <a:r>
              <a:rPr kumimoji="0" sz="1800" b="0" i="1" u="none" strike="noStrike" kern="1200" cap="none" spc="-35" normalizeH="0" baseline="0" noProof="0" dirty="0">
                <a:ln>
                  <a:noFill/>
                </a:ln>
                <a:solidFill>
                  <a:srgbClr val="000000"/>
                </a:solidFill>
                <a:effectLst/>
                <a:uLnTx/>
                <a:uFillTx/>
                <a:latin typeface="Arial"/>
                <a:ea typeface="+mn-ea"/>
                <a:cs typeface="Arial"/>
              </a:rPr>
              <a:t> </a:t>
            </a:r>
            <a:r>
              <a:rPr kumimoji="0" sz="1800" b="0" i="1" u="none" strike="noStrike" kern="1200" cap="none" spc="0" normalizeH="0" baseline="0" noProof="0" dirty="0">
                <a:ln>
                  <a:noFill/>
                </a:ln>
                <a:solidFill>
                  <a:srgbClr val="000000"/>
                </a:solidFill>
                <a:effectLst/>
                <a:uLnTx/>
                <a:uFillTx/>
                <a:latin typeface="Arial"/>
                <a:ea typeface="+mn-ea"/>
                <a:cs typeface="Arial"/>
              </a:rPr>
              <a:t>al.</a:t>
            </a:r>
            <a:r>
              <a:rPr kumimoji="0" sz="1800" b="0" i="1" u="none" strike="noStrike" kern="1200" cap="none" spc="-75" normalizeH="0" baseline="0" noProof="0" dirty="0">
                <a:ln>
                  <a:noFill/>
                </a:ln>
                <a:solidFill>
                  <a:srgbClr val="000000"/>
                </a:solidFill>
                <a:effectLst/>
                <a:uLnTx/>
                <a:uFillTx/>
                <a:latin typeface="Arial"/>
                <a:ea typeface="+mn-ea"/>
                <a:cs typeface="Arial"/>
              </a:rPr>
              <a:t> </a:t>
            </a:r>
            <a:r>
              <a:rPr kumimoji="0" lang="en-US" sz="1800" b="0" i="1" u="none" strike="noStrike" kern="1200" cap="none" spc="-75" normalizeH="0" baseline="0" noProof="0" dirty="0">
                <a:ln>
                  <a:noFill/>
                </a:ln>
                <a:solidFill>
                  <a:srgbClr val="000000"/>
                </a:solidFill>
                <a:effectLst/>
                <a:uLnTx/>
                <a:uFillTx/>
                <a:latin typeface="Arial"/>
                <a:ea typeface="+mn-ea"/>
                <a:cs typeface="Arial"/>
              </a:rPr>
              <a:t>Intensive Care Med</a:t>
            </a:r>
            <a:r>
              <a:rPr kumimoji="0" sz="1800" b="0" i="1" u="none" strike="noStrike" kern="1200" cap="none" spc="-40" normalizeH="0" baseline="0" noProof="0" dirty="0">
                <a:ln>
                  <a:noFill/>
                </a:ln>
                <a:solidFill>
                  <a:srgbClr val="000000"/>
                </a:solidFill>
                <a:effectLst/>
                <a:uLnTx/>
                <a:uFillTx/>
                <a:latin typeface="Arial"/>
                <a:ea typeface="+mn-ea"/>
                <a:cs typeface="Arial"/>
              </a:rPr>
              <a:t> </a:t>
            </a:r>
            <a:r>
              <a:rPr kumimoji="0" sz="1800" b="0" i="0" u="none" strike="noStrike" kern="1200" cap="none" spc="-10" normalizeH="0" baseline="0" noProof="0" dirty="0">
                <a:ln>
                  <a:noFill/>
                </a:ln>
                <a:solidFill>
                  <a:srgbClr val="000000"/>
                </a:solidFill>
                <a:effectLst/>
                <a:uLnTx/>
                <a:uFillTx/>
                <a:latin typeface="Arial"/>
                <a:ea typeface="+mn-ea"/>
                <a:cs typeface="Arial"/>
              </a:rPr>
              <a:t>(20</a:t>
            </a:r>
            <a:r>
              <a:rPr kumimoji="0" lang="en-US" sz="1800" b="0" i="0" u="none" strike="noStrike" kern="1200" cap="none" spc="-10" normalizeH="0" baseline="0" noProof="0" dirty="0">
                <a:ln>
                  <a:noFill/>
                </a:ln>
                <a:solidFill>
                  <a:srgbClr val="000000"/>
                </a:solidFill>
                <a:effectLst/>
                <a:uLnTx/>
                <a:uFillTx/>
                <a:latin typeface="Arial"/>
                <a:ea typeface="+mn-ea"/>
                <a:cs typeface="Arial"/>
              </a:rPr>
              <a:t>21</a:t>
            </a:r>
            <a:r>
              <a:rPr kumimoji="0" sz="1800" b="0" i="0" u="none" strike="noStrike" kern="1200" cap="none" spc="-10" normalizeH="0" baseline="0" noProof="0" dirty="0">
                <a:ln>
                  <a:noFill/>
                </a:ln>
                <a:solidFill>
                  <a:srgbClr val="000000"/>
                </a:solidFill>
                <a:effectLst/>
                <a:uLnTx/>
                <a:uFillTx/>
                <a:latin typeface="Arial"/>
                <a:ea typeface="+mn-ea"/>
                <a:cs typeface="Arial"/>
              </a:rPr>
              <a:t>)</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57105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A80AC38E-F952-C6E7-7C56-95FF26C8AC60}"/>
              </a:ext>
            </a:extLst>
          </p:cNvPr>
          <p:cNvPicPr>
            <a:picLocks noGrp="1"/>
          </p:cNvPicPr>
          <p:nvPr>
            <p:ph idx="4294967295"/>
          </p:nvPr>
        </p:nvPicPr>
        <p:blipFill>
          <a:blip r:embed="rId2" cstate="print"/>
          <a:stretch>
            <a:fillRect/>
          </a:stretch>
        </p:blipFill>
        <p:spPr>
          <a:xfrm>
            <a:off x="1093694" y="609600"/>
            <a:ext cx="10066194" cy="6248400"/>
          </a:xfrm>
          <a:prstGeom prst="rect">
            <a:avLst/>
          </a:prstGeom>
        </p:spPr>
      </p:pic>
      <p:sp>
        <p:nvSpPr>
          <p:cNvPr id="2" name="Title 1">
            <a:extLst>
              <a:ext uri="{FF2B5EF4-FFF2-40B4-BE49-F238E27FC236}">
                <a16:creationId xmlns:a16="http://schemas.microsoft.com/office/drawing/2014/main" id="{BDFC1C2D-CB6D-C745-2827-218439C70A90}"/>
              </a:ext>
            </a:extLst>
          </p:cNvPr>
          <p:cNvSpPr txBox="1">
            <a:spLocks/>
          </p:cNvSpPr>
          <p:nvPr/>
        </p:nvSpPr>
        <p:spPr>
          <a:xfrm>
            <a:off x="0" y="0"/>
            <a:ext cx="12192000" cy="1201271"/>
          </a:xfrm>
          <a:prstGeom prst="rect">
            <a:avLst/>
          </a:prstGeom>
          <a:solidFill>
            <a:schemeClr val="bg1"/>
          </a:solidFill>
        </p:spPr>
        <p:txBody>
          <a:bodyPr/>
          <a:lstStyle>
            <a:lvl1pPr algn="ctr" rtl="0" eaLnBrk="1" fontAlgn="base" hangingPunct="1">
              <a:spcBef>
                <a:spcPct val="0"/>
              </a:spcBef>
              <a:spcAft>
                <a:spcPct val="0"/>
              </a:spcAft>
              <a:defRPr sz="3600" b="0" i="0">
                <a:solidFill>
                  <a:srgbClr val="A2203C"/>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r>
              <a:rPr lang="en-US" dirty="0"/>
              <a:t>Evaluation for Escalation of Care:</a:t>
            </a:r>
          </a:p>
          <a:p>
            <a:r>
              <a:rPr lang="en-US" kern="0" dirty="0"/>
              <a:t>Sepsis in Obstetrics Score</a:t>
            </a:r>
          </a:p>
        </p:txBody>
      </p:sp>
    </p:spTree>
    <p:extLst>
      <p:ext uri="{BB962C8B-B14F-4D97-AF65-F5344CB8AC3E}">
        <p14:creationId xmlns:p14="http://schemas.microsoft.com/office/powerpoint/2010/main" val="2403436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8E59-200D-5C52-9F41-EBF49377C11A}"/>
              </a:ext>
            </a:extLst>
          </p:cNvPr>
          <p:cNvSpPr>
            <a:spLocks noGrp="1"/>
          </p:cNvSpPr>
          <p:nvPr>
            <p:ph type="title"/>
          </p:nvPr>
        </p:nvSpPr>
        <p:spPr>
          <a:xfrm>
            <a:off x="-17926" y="635000"/>
            <a:ext cx="12192000" cy="914400"/>
          </a:xfrm>
        </p:spPr>
        <p:txBody>
          <a:bodyPr/>
          <a:lstStyle/>
          <a:p>
            <a:r>
              <a:rPr lang="en-US" dirty="0"/>
              <a:t>Sepsis in Obstetrics Score</a:t>
            </a:r>
          </a:p>
        </p:txBody>
      </p:sp>
      <p:pic>
        <p:nvPicPr>
          <p:cNvPr id="4" name="object 3">
            <a:extLst>
              <a:ext uri="{FF2B5EF4-FFF2-40B4-BE49-F238E27FC236}">
                <a16:creationId xmlns:a16="http://schemas.microsoft.com/office/drawing/2014/main" id="{DD3F1A24-1DCE-FBD1-7ADE-0FFFECEAB55D}"/>
              </a:ext>
            </a:extLst>
          </p:cNvPr>
          <p:cNvPicPr>
            <a:picLocks noGrp="1" noChangeAspect="1"/>
          </p:cNvPicPr>
          <p:nvPr>
            <p:ph idx="1"/>
          </p:nvPr>
        </p:nvPicPr>
        <p:blipFill>
          <a:blip r:embed="rId2" cstate="print"/>
          <a:stretch>
            <a:fillRect/>
          </a:stretch>
        </p:blipFill>
        <p:spPr>
          <a:xfrm>
            <a:off x="1425092" y="1642821"/>
            <a:ext cx="9305964" cy="3200400"/>
          </a:xfrm>
          <a:prstGeom prst="rect">
            <a:avLst/>
          </a:prstGeom>
        </p:spPr>
      </p:pic>
      <p:sp>
        <p:nvSpPr>
          <p:cNvPr id="5" name="object 4">
            <a:extLst>
              <a:ext uri="{FF2B5EF4-FFF2-40B4-BE49-F238E27FC236}">
                <a16:creationId xmlns:a16="http://schemas.microsoft.com/office/drawing/2014/main" id="{6D0A4B1F-7433-BBD9-2492-5652EAB8AC17}"/>
              </a:ext>
            </a:extLst>
          </p:cNvPr>
          <p:cNvSpPr txBox="1"/>
          <p:nvPr/>
        </p:nvSpPr>
        <p:spPr>
          <a:xfrm>
            <a:off x="1082780" y="5855895"/>
            <a:ext cx="9990589" cy="44371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800" b="0" i="0" u="none" strike="noStrike" kern="1200" cap="none" spc="-10" normalizeH="0" baseline="0" noProof="0" dirty="0">
                <a:ln>
                  <a:noFill/>
                </a:ln>
                <a:solidFill>
                  <a:srgbClr val="000000"/>
                </a:solidFill>
                <a:effectLst/>
                <a:uLnTx/>
                <a:uFillTx/>
                <a:latin typeface="Arial"/>
                <a:ea typeface="+mn-ea"/>
                <a:cs typeface="Arial"/>
                <a:hlinkClick r:id="rId3">
                  <a:extLst>
                    <a:ext uri="{A12FA001-AC4F-418D-AE19-62706E023703}">
                      <ahyp:hlinkClr xmlns:ahyp="http://schemas.microsoft.com/office/drawing/2018/hyperlinkcolor" val="tx"/>
                    </a:ext>
                  </a:extLst>
                </a:hlinkClick>
              </a:rPr>
              <a:t>http://perinatology.com/calculators/Sepsis%20Calculator.htm</a:t>
            </a:r>
            <a:r>
              <a:rPr kumimoji="0" lang="en-US" sz="2800" b="0" i="0" u="none" strike="noStrike" kern="1200" cap="none" spc="-10" normalizeH="0" baseline="0" noProof="0" dirty="0">
                <a:ln>
                  <a:noFill/>
                </a:ln>
                <a:solidFill>
                  <a:srgbClr val="000000"/>
                </a:solidFill>
                <a:effectLst/>
                <a:uLnTx/>
                <a:uFillTx/>
                <a:latin typeface="Arial"/>
                <a:ea typeface="+mn-ea"/>
                <a:cs typeface="Arial"/>
              </a:rPr>
              <a:t> </a:t>
            </a:r>
            <a:endParaRPr kumimoji="0" sz="2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TextBox 5">
            <a:extLst>
              <a:ext uri="{FF2B5EF4-FFF2-40B4-BE49-F238E27FC236}">
                <a16:creationId xmlns:a16="http://schemas.microsoft.com/office/drawing/2014/main" id="{91CE64DD-421A-14F5-D2E0-F965623DF5F3}"/>
              </a:ext>
            </a:extLst>
          </p:cNvPr>
          <p:cNvSpPr txBox="1"/>
          <p:nvPr/>
        </p:nvSpPr>
        <p:spPr>
          <a:xfrm>
            <a:off x="1336428" y="4864537"/>
            <a:ext cx="94832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a:ea typeface="+mn-ea"/>
                <a:cs typeface="+mn-cs"/>
              </a:rPr>
              <a:t>A score of ≥ 6 was associated with ICU admission</a:t>
            </a:r>
          </a:p>
        </p:txBody>
      </p:sp>
    </p:spTree>
    <p:extLst>
      <p:ext uri="{BB962C8B-B14F-4D97-AF65-F5344CB8AC3E}">
        <p14:creationId xmlns:p14="http://schemas.microsoft.com/office/powerpoint/2010/main" val="384791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F487-4A6F-5CFB-47B1-82AE426CD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4EB15-532B-34ED-BCEF-9A9269E4FC37}"/>
              </a:ext>
            </a:extLst>
          </p:cNvPr>
          <p:cNvSpPr>
            <a:spLocks noGrp="1"/>
          </p:cNvSpPr>
          <p:nvPr>
            <p:ph type="ctrTitle"/>
          </p:nvPr>
        </p:nvSpPr>
        <p:spPr>
          <a:xfrm>
            <a:off x="1320800" y="2063207"/>
            <a:ext cx="9652000" cy="2209800"/>
          </a:xfrm>
        </p:spPr>
        <p:txBody>
          <a:bodyPr/>
          <a:lstStyle/>
          <a:p>
            <a:r>
              <a:rPr lang="en-US" dirty="0"/>
              <a:t>Antibiotic Stewardship, Antibiograms, Drug Resistance</a:t>
            </a:r>
          </a:p>
        </p:txBody>
      </p:sp>
      <p:pic>
        <p:nvPicPr>
          <p:cNvPr id="4" name="Picture 3" descr="A close-up of a person smiling&#10;&#10;AI-generated content may be incorrect.">
            <a:extLst>
              <a:ext uri="{FF2B5EF4-FFF2-40B4-BE49-F238E27FC236}">
                <a16:creationId xmlns:a16="http://schemas.microsoft.com/office/drawing/2014/main" id="{4E31F819-C9A1-D83C-26EA-2BC8F242C5DA}"/>
              </a:ext>
            </a:extLst>
          </p:cNvPr>
          <p:cNvPicPr>
            <a:picLocks noChangeAspect="1"/>
          </p:cNvPicPr>
          <p:nvPr/>
        </p:nvPicPr>
        <p:blipFill>
          <a:blip r:embed="rId3"/>
          <a:stretch>
            <a:fillRect/>
          </a:stretch>
        </p:blipFill>
        <p:spPr>
          <a:xfrm>
            <a:off x="1232163" y="4287519"/>
            <a:ext cx="1395772" cy="1710266"/>
          </a:xfrm>
          <a:prstGeom prst="rect">
            <a:avLst/>
          </a:prstGeom>
        </p:spPr>
      </p:pic>
      <p:sp>
        <p:nvSpPr>
          <p:cNvPr id="3" name="TextBox 2">
            <a:extLst>
              <a:ext uri="{FF2B5EF4-FFF2-40B4-BE49-F238E27FC236}">
                <a16:creationId xmlns:a16="http://schemas.microsoft.com/office/drawing/2014/main" id="{B6E6D446-D12B-14D6-4AA3-CCBF34E4F8CF}"/>
              </a:ext>
            </a:extLst>
          </p:cNvPr>
          <p:cNvSpPr txBox="1"/>
          <p:nvPr/>
        </p:nvSpPr>
        <p:spPr>
          <a:xfrm>
            <a:off x="2736626" y="4282526"/>
            <a:ext cx="2936528" cy="1754326"/>
          </a:xfrm>
          <a:prstGeom prst="rect">
            <a:avLst/>
          </a:prstGeom>
          <a:noFill/>
        </p:spPr>
        <p:txBody>
          <a:bodyPr wrap="square">
            <a:spAutoFit/>
          </a:bodyPr>
          <a:lstStyle/>
          <a:p>
            <a:r>
              <a:rPr lang="en-US" b="1" dirty="0"/>
              <a:t>Katie Andonian, PharmD </a:t>
            </a:r>
            <a:r>
              <a:rPr lang="en-US" dirty="0"/>
              <a:t>Antibiotic Stewardship</a:t>
            </a:r>
          </a:p>
          <a:p>
            <a:r>
              <a:rPr lang="en-US" dirty="0"/>
              <a:t>Clinical Pharmacist</a:t>
            </a:r>
          </a:p>
          <a:p>
            <a:r>
              <a:rPr lang="en-US" dirty="0"/>
              <a:t>Sharp Mary Birch Hospital for Women &amp; Newborns, San Diego</a:t>
            </a:r>
          </a:p>
        </p:txBody>
      </p:sp>
      <p:sp>
        <p:nvSpPr>
          <p:cNvPr id="5" name="TextBox 4">
            <a:extLst>
              <a:ext uri="{FF2B5EF4-FFF2-40B4-BE49-F238E27FC236}">
                <a16:creationId xmlns:a16="http://schemas.microsoft.com/office/drawing/2014/main" id="{6FE2D38F-406D-D9A2-B9A1-BE6EF993E139}"/>
              </a:ext>
            </a:extLst>
          </p:cNvPr>
          <p:cNvSpPr txBox="1"/>
          <p:nvPr/>
        </p:nvSpPr>
        <p:spPr>
          <a:xfrm>
            <a:off x="7871967" y="4260107"/>
            <a:ext cx="4054990" cy="1200329"/>
          </a:xfrm>
          <a:prstGeom prst="rect">
            <a:avLst/>
          </a:prstGeom>
          <a:noFill/>
        </p:spPr>
        <p:txBody>
          <a:bodyPr wrap="square" rtlCol="0">
            <a:spAutoFit/>
          </a:bodyPr>
          <a:lstStyle/>
          <a:p>
            <a:r>
              <a:rPr lang="en-US" b="1" dirty="0"/>
              <a:t>Lauren Puckett, PharmD, BCIDP</a:t>
            </a:r>
          </a:p>
          <a:p>
            <a:r>
              <a:rPr lang="en-US" dirty="0"/>
              <a:t>Antimicrobial Stewardship Pharmacist</a:t>
            </a:r>
            <a:br>
              <a:rPr lang="en-US" dirty="0"/>
            </a:br>
            <a:r>
              <a:rPr lang="en-US" dirty="0"/>
              <a:t>Clinical Pharmacy Specialist</a:t>
            </a:r>
          </a:p>
          <a:p>
            <a:r>
              <a:rPr lang="en-US" dirty="0"/>
              <a:t>Stanford Medicine Children’s Health</a:t>
            </a:r>
          </a:p>
        </p:txBody>
      </p:sp>
      <p:pic>
        <p:nvPicPr>
          <p:cNvPr id="6" name="Picture 5">
            <a:extLst>
              <a:ext uri="{FF2B5EF4-FFF2-40B4-BE49-F238E27FC236}">
                <a16:creationId xmlns:a16="http://schemas.microsoft.com/office/drawing/2014/main" id="{F618E543-D9AF-4E14-CD77-354F4B6DFD8E}"/>
              </a:ext>
            </a:extLst>
          </p:cNvPr>
          <p:cNvPicPr>
            <a:picLocks noChangeAspect="1"/>
          </p:cNvPicPr>
          <p:nvPr/>
        </p:nvPicPr>
        <p:blipFill>
          <a:blip r:embed="rId4"/>
          <a:srcRect r="5040"/>
          <a:stretch>
            <a:fillRect/>
          </a:stretch>
        </p:blipFill>
        <p:spPr>
          <a:xfrm>
            <a:off x="6228522" y="4246855"/>
            <a:ext cx="1537430" cy="1786070"/>
          </a:xfrm>
          <a:prstGeom prst="rect">
            <a:avLst/>
          </a:prstGeom>
        </p:spPr>
      </p:pic>
    </p:spTree>
    <p:extLst>
      <p:ext uri="{BB962C8B-B14F-4D97-AF65-F5344CB8AC3E}">
        <p14:creationId xmlns:p14="http://schemas.microsoft.com/office/powerpoint/2010/main" val="2897375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0693-1CC3-3872-3E6E-A44C78439E28}"/>
              </a:ext>
            </a:extLst>
          </p:cNvPr>
          <p:cNvSpPr>
            <a:spLocks noGrp="1"/>
          </p:cNvSpPr>
          <p:nvPr>
            <p:ph type="title"/>
          </p:nvPr>
        </p:nvSpPr>
        <p:spPr>
          <a:xfrm>
            <a:off x="0" y="814294"/>
            <a:ext cx="12192000" cy="914400"/>
          </a:xfrm>
        </p:spPr>
        <p:txBody>
          <a:bodyPr/>
          <a:lstStyle/>
          <a:p>
            <a:r>
              <a:rPr lang="en-US" dirty="0"/>
              <a:t>Ensuring That You Have Rapid Access to Help</a:t>
            </a:r>
          </a:p>
        </p:txBody>
      </p:sp>
      <p:sp>
        <p:nvSpPr>
          <p:cNvPr id="3" name="Content Placeholder 2">
            <a:extLst>
              <a:ext uri="{FF2B5EF4-FFF2-40B4-BE49-F238E27FC236}">
                <a16:creationId xmlns:a16="http://schemas.microsoft.com/office/drawing/2014/main" id="{7D77C31D-BC7C-61DA-25D0-DBC5BDA6EEF8}"/>
              </a:ext>
            </a:extLst>
          </p:cNvPr>
          <p:cNvSpPr>
            <a:spLocks noGrp="1"/>
          </p:cNvSpPr>
          <p:nvPr>
            <p:ph idx="1"/>
          </p:nvPr>
        </p:nvSpPr>
        <p:spPr>
          <a:xfrm>
            <a:off x="623631" y="2130092"/>
            <a:ext cx="11223812" cy="3886200"/>
          </a:xfrm>
        </p:spPr>
        <p:txBody>
          <a:bodyPr/>
          <a:lstStyle/>
          <a:p>
            <a:r>
              <a:rPr lang="en-US" dirty="0"/>
              <a:t>Rapid response team</a:t>
            </a:r>
          </a:p>
          <a:p>
            <a:pPr lvl="1"/>
            <a:r>
              <a:rPr lang="en-US" dirty="0"/>
              <a:t>Team members vary by institution</a:t>
            </a:r>
          </a:p>
          <a:p>
            <a:pPr lvl="1"/>
            <a:r>
              <a:rPr lang="en-US" dirty="0"/>
              <a:t>Example team: ICU nurse, physician, respiratory therapist, administrator (to find an ICU bed)</a:t>
            </a:r>
          </a:p>
          <a:p>
            <a:pPr lvl="1"/>
            <a:r>
              <a:rPr lang="en-US" dirty="0"/>
              <a:t>Activate to have additional expertise at the bedside to complement obstetric expertise</a:t>
            </a:r>
          </a:p>
          <a:p>
            <a:pPr lvl="1"/>
            <a:r>
              <a:rPr lang="en-US" dirty="0"/>
              <a:t>Stress the need for collaborative care with OB/ICU/Anesthesia</a:t>
            </a:r>
          </a:p>
        </p:txBody>
      </p:sp>
    </p:spTree>
    <p:extLst>
      <p:ext uri="{BB962C8B-B14F-4D97-AF65-F5344CB8AC3E}">
        <p14:creationId xmlns:p14="http://schemas.microsoft.com/office/powerpoint/2010/main" val="1691776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7749-F274-95C5-C175-09E8034222EF}"/>
              </a:ext>
            </a:extLst>
          </p:cNvPr>
          <p:cNvSpPr>
            <a:spLocks noGrp="1"/>
          </p:cNvSpPr>
          <p:nvPr>
            <p:ph type="title"/>
          </p:nvPr>
        </p:nvSpPr>
        <p:spPr>
          <a:xfrm>
            <a:off x="0" y="635000"/>
            <a:ext cx="12192000" cy="914400"/>
          </a:xfrm>
        </p:spPr>
        <p:txBody>
          <a:bodyPr/>
          <a:lstStyle/>
          <a:p>
            <a:r>
              <a:rPr lang="en-US" dirty="0"/>
              <a:t>RRT Consultation</a:t>
            </a:r>
          </a:p>
        </p:txBody>
      </p:sp>
      <p:sp>
        <p:nvSpPr>
          <p:cNvPr id="3" name="Content Placeholder 2">
            <a:extLst>
              <a:ext uri="{FF2B5EF4-FFF2-40B4-BE49-F238E27FC236}">
                <a16:creationId xmlns:a16="http://schemas.microsoft.com/office/drawing/2014/main" id="{DB157543-99D9-C5D1-1F8D-BB1DCE82F6C9}"/>
              </a:ext>
            </a:extLst>
          </p:cNvPr>
          <p:cNvSpPr>
            <a:spLocks noGrp="1"/>
          </p:cNvSpPr>
          <p:nvPr>
            <p:ph idx="1"/>
          </p:nvPr>
        </p:nvSpPr>
        <p:spPr>
          <a:xfrm>
            <a:off x="541541" y="1622942"/>
            <a:ext cx="11133623" cy="3886200"/>
          </a:xfrm>
        </p:spPr>
        <p:txBody>
          <a:bodyPr/>
          <a:lstStyle/>
          <a:p>
            <a:r>
              <a:rPr lang="en-US" dirty="0"/>
              <a:t>Rapid Response Team consultation (how to set up)</a:t>
            </a:r>
          </a:p>
          <a:p>
            <a:pPr lvl="1"/>
            <a:r>
              <a:rPr lang="en-US" dirty="0"/>
              <a:t>One representative from the RRT team to come to the bedside to assess and provide recommendations</a:t>
            </a:r>
          </a:p>
          <a:p>
            <a:pPr lvl="1"/>
            <a:r>
              <a:rPr lang="en-US" dirty="0"/>
              <a:t>RRT team already aware of the patient in case condition worsens</a:t>
            </a:r>
          </a:p>
          <a:p>
            <a:pPr lvl="1"/>
            <a:r>
              <a:rPr lang="en-US" dirty="0"/>
              <a:t>If not the right time to move the patient (such as during active labor), the ICU nurse may stay at bedside to help with ICU care (arterial line management, pressor titration, etc.)</a:t>
            </a:r>
          </a:p>
          <a:p>
            <a:pPr lvl="1"/>
            <a:endParaRPr lang="en-US" dirty="0"/>
          </a:p>
        </p:txBody>
      </p:sp>
    </p:spTree>
    <p:extLst>
      <p:ext uri="{BB962C8B-B14F-4D97-AF65-F5344CB8AC3E}">
        <p14:creationId xmlns:p14="http://schemas.microsoft.com/office/powerpoint/2010/main" val="1193347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BC44B-6E65-BF6E-6021-3C257FAF15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D5AD6D-0327-25BF-802E-FAD0B5E24F9F}"/>
              </a:ext>
            </a:extLst>
          </p:cNvPr>
          <p:cNvSpPr>
            <a:spLocks noGrp="1"/>
          </p:cNvSpPr>
          <p:nvPr>
            <p:ph type="ctrTitle"/>
          </p:nvPr>
        </p:nvSpPr>
        <p:spPr>
          <a:xfrm>
            <a:off x="800100" y="2114007"/>
            <a:ext cx="10687050" cy="1314993"/>
          </a:xfrm>
        </p:spPr>
        <p:txBody>
          <a:bodyPr>
            <a:normAutofit/>
          </a:bodyPr>
          <a:lstStyle/>
          <a:p>
            <a:r>
              <a:rPr lang="en-US" sz="4800" dirty="0"/>
              <a:t>Sepsis: Source Control</a:t>
            </a:r>
          </a:p>
        </p:txBody>
      </p:sp>
      <p:pic>
        <p:nvPicPr>
          <p:cNvPr id="7" name="Picture 6">
            <a:extLst>
              <a:ext uri="{FF2B5EF4-FFF2-40B4-BE49-F238E27FC236}">
                <a16:creationId xmlns:a16="http://schemas.microsoft.com/office/drawing/2014/main" id="{54082B07-3B13-CB4D-3119-4E6E046DEF07}"/>
              </a:ext>
            </a:extLst>
          </p:cNvPr>
          <p:cNvPicPr>
            <a:picLocks noChangeAspect="1"/>
          </p:cNvPicPr>
          <p:nvPr/>
        </p:nvPicPr>
        <p:blipFill>
          <a:blip r:embed="rId2"/>
          <a:stretch>
            <a:fillRect/>
          </a:stretch>
        </p:blipFill>
        <p:spPr>
          <a:xfrm>
            <a:off x="6833909" y="3951372"/>
            <a:ext cx="1749256" cy="1749256"/>
          </a:xfrm>
          <a:prstGeom prst="rect">
            <a:avLst/>
          </a:prstGeom>
        </p:spPr>
      </p:pic>
      <p:pic>
        <p:nvPicPr>
          <p:cNvPr id="10" name="Picture 9">
            <a:extLst>
              <a:ext uri="{FF2B5EF4-FFF2-40B4-BE49-F238E27FC236}">
                <a16:creationId xmlns:a16="http://schemas.microsoft.com/office/drawing/2014/main" id="{B18376F0-E2E9-9C7D-7EE8-08C024578DFD}"/>
              </a:ext>
            </a:extLst>
          </p:cNvPr>
          <p:cNvPicPr>
            <a:picLocks noChangeAspect="1"/>
          </p:cNvPicPr>
          <p:nvPr/>
        </p:nvPicPr>
        <p:blipFill>
          <a:blip r:embed="rId3"/>
          <a:stretch>
            <a:fillRect/>
          </a:stretch>
        </p:blipFill>
        <p:spPr>
          <a:xfrm>
            <a:off x="1695284" y="3894844"/>
            <a:ext cx="1863843" cy="1853223"/>
          </a:xfrm>
          <a:prstGeom prst="rect">
            <a:avLst/>
          </a:prstGeom>
        </p:spPr>
      </p:pic>
      <p:sp>
        <p:nvSpPr>
          <p:cNvPr id="12" name="TextBox 11">
            <a:extLst>
              <a:ext uri="{FF2B5EF4-FFF2-40B4-BE49-F238E27FC236}">
                <a16:creationId xmlns:a16="http://schemas.microsoft.com/office/drawing/2014/main" id="{1744F5C8-67DC-F86C-723E-D4F8EA5DF36B}"/>
              </a:ext>
            </a:extLst>
          </p:cNvPr>
          <p:cNvSpPr txBox="1"/>
          <p:nvPr/>
        </p:nvSpPr>
        <p:spPr>
          <a:xfrm>
            <a:off x="3631611" y="4019328"/>
            <a:ext cx="3500710" cy="1200329"/>
          </a:xfrm>
          <a:prstGeom prst="rect">
            <a:avLst/>
          </a:prstGeom>
          <a:noFill/>
        </p:spPr>
        <p:txBody>
          <a:bodyPr wrap="square">
            <a:spAutoFit/>
          </a:bodyPr>
          <a:lstStyle/>
          <a:p>
            <a:r>
              <a:rPr lang="it-IT" b="1" dirty="0"/>
              <a:t>Natali Aziz, MD, MS</a:t>
            </a:r>
          </a:p>
          <a:p>
            <a:r>
              <a:rPr lang="en-US" dirty="0"/>
              <a:t>Clinical Professor, MFM</a:t>
            </a:r>
            <a:br>
              <a:rPr lang="en-US" dirty="0"/>
            </a:br>
            <a:r>
              <a:rPr lang="en-US" dirty="0"/>
              <a:t>Department of OBGYN</a:t>
            </a:r>
          </a:p>
          <a:p>
            <a:r>
              <a:rPr lang="en-US" dirty="0"/>
              <a:t>Stanford University</a:t>
            </a:r>
          </a:p>
        </p:txBody>
      </p:sp>
      <p:sp>
        <p:nvSpPr>
          <p:cNvPr id="14" name="TextBox 13">
            <a:extLst>
              <a:ext uri="{FF2B5EF4-FFF2-40B4-BE49-F238E27FC236}">
                <a16:creationId xmlns:a16="http://schemas.microsoft.com/office/drawing/2014/main" id="{73F0B774-7274-1AE7-EC58-96CF985FB91F}"/>
              </a:ext>
            </a:extLst>
          </p:cNvPr>
          <p:cNvSpPr txBox="1"/>
          <p:nvPr/>
        </p:nvSpPr>
        <p:spPr>
          <a:xfrm>
            <a:off x="8695706" y="3993575"/>
            <a:ext cx="2727257" cy="1200329"/>
          </a:xfrm>
          <a:prstGeom prst="rect">
            <a:avLst/>
          </a:prstGeom>
          <a:noFill/>
        </p:spPr>
        <p:txBody>
          <a:bodyPr wrap="square">
            <a:spAutoFit/>
          </a:bodyPr>
          <a:lstStyle/>
          <a:p>
            <a:r>
              <a:rPr lang="it-IT" b="1" dirty="0"/>
              <a:t>Elliott K. Main, MD</a:t>
            </a:r>
          </a:p>
          <a:p>
            <a:r>
              <a:rPr lang="en-US" dirty="0"/>
              <a:t>Clinical Professor, MFM Department of OBGYN</a:t>
            </a:r>
          </a:p>
          <a:p>
            <a:r>
              <a:rPr lang="en-US" dirty="0"/>
              <a:t>Stanford University</a:t>
            </a:r>
          </a:p>
        </p:txBody>
      </p:sp>
    </p:spTree>
    <p:extLst>
      <p:ext uri="{BB962C8B-B14F-4D97-AF65-F5344CB8AC3E}">
        <p14:creationId xmlns:p14="http://schemas.microsoft.com/office/powerpoint/2010/main" val="2123646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F472-E5AC-B677-13DF-B52987109A97}"/>
              </a:ext>
            </a:extLst>
          </p:cNvPr>
          <p:cNvSpPr>
            <a:spLocks noGrp="1"/>
          </p:cNvSpPr>
          <p:nvPr>
            <p:ph type="title"/>
          </p:nvPr>
        </p:nvSpPr>
        <p:spPr>
          <a:xfrm>
            <a:off x="898462" y="714686"/>
            <a:ext cx="10363200" cy="809314"/>
          </a:xfrm>
        </p:spPr>
        <p:txBody>
          <a:bodyPr>
            <a:noAutofit/>
          </a:bodyPr>
          <a:lstStyle/>
          <a:p>
            <a:r>
              <a:rPr lang="en-US" dirty="0"/>
              <a:t>Source Control</a:t>
            </a:r>
          </a:p>
        </p:txBody>
      </p:sp>
      <p:sp>
        <p:nvSpPr>
          <p:cNvPr id="3" name="Content Placeholder 2">
            <a:extLst>
              <a:ext uri="{FF2B5EF4-FFF2-40B4-BE49-F238E27FC236}">
                <a16:creationId xmlns:a16="http://schemas.microsoft.com/office/drawing/2014/main" id="{7D59113E-FFA3-3CD3-1AA7-C3720E077157}"/>
              </a:ext>
            </a:extLst>
          </p:cNvPr>
          <p:cNvSpPr>
            <a:spLocks noGrp="1"/>
          </p:cNvSpPr>
          <p:nvPr>
            <p:ph idx="1"/>
          </p:nvPr>
        </p:nvSpPr>
        <p:spPr>
          <a:xfrm>
            <a:off x="989105" y="1737161"/>
            <a:ext cx="10425953" cy="3886200"/>
          </a:xfrm>
        </p:spPr>
        <p:txBody>
          <a:bodyPr/>
          <a:lstStyle/>
          <a:p>
            <a:pPr marL="0" indent="0">
              <a:buNone/>
            </a:pPr>
            <a:r>
              <a:rPr lang="en-US" dirty="0">
                <a:solidFill>
                  <a:srgbClr val="A2203C"/>
                </a:solidFill>
              </a:rPr>
              <a:t>Preparedness!</a:t>
            </a:r>
          </a:p>
          <a:p>
            <a:r>
              <a:rPr lang="en-US" dirty="0"/>
              <a:t>Rapid facilitation of imaging</a:t>
            </a:r>
          </a:p>
          <a:p>
            <a:pPr lvl="1"/>
            <a:r>
              <a:rPr lang="en-US" dirty="0"/>
              <a:t>US, MRI, CT </a:t>
            </a:r>
          </a:p>
          <a:p>
            <a:r>
              <a:rPr lang="en-US" dirty="0"/>
              <a:t>OR access in L&amp;D – rapid completion for Septic Ab</a:t>
            </a:r>
          </a:p>
          <a:p>
            <a:r>
              <a:rPr lang="en-US" dirty="0"/>
              <a:t>Rapid access to antimicrobials on L&amp;D </a:t>
            </a:r>
          </a:p>
          <a:p>
            <a:r>
              <a:rPr lang="en-US" dirty="0"/>
              <a:t>Mobilization of subspecialty services </a:t>
            </a:r>
          </a:p>
          <a:p>
            <a:pPr lvl="1"/>
            <a:r>
              <a:rPr lang="en-US" dirty="0"/>
              <a:t>Gynecology, Interventional Radiology, General Surgery </a:t>
            </a:r>
          </a:p>
          <a:p>
            <a:pPr lvl="1"/>
            <a:r>
              <a:rPr lang="en-US" dirty="0"/>
              <a:t>Know who to call!</a:t>
            </a:r>
          </a:p>
          <a:p>
            <a:pPr lvl="1"/>
            <a:endParaRPr lang="en-US" dirty="0"/>
          </a:p>
          <a:p>
            <a:endParaRPr lang="en-US" dirty="0"/>
          </a:p>
        </p:txBody>
      </p:sp>
    </p:spTree>
    <p:extLst>
      <p:ext uri="{BB962C8B-B14F-4D97-AF65-F5344CB8AC3E}">
        <p14:creationId xmlns:p14="http://schemas.microsoft.com/office/powerpoint/2010/main" val="3354081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EAC58-4025-BC5B-7677-D901ADFB393E}"/>
              </a:ext>
            </a:extLst>
          </p:cNvPr>
          <p:cNvSpPr>
            <a:spLocks noGrp="1"/>
          </p:cNvSpPr>
          <p:nvPr>
            <p:ph type="title"/>
          </p:nvPr>
        </p:nvSpPr>
        <p:spPr>
          <a:xfrm>
            <a:off x="931332" y="939800"/>
            <a:ext cx="4233334" cy="838200"/>
          </a:xfrm>
        </p:spPr>
        <p:txBody>
          <a:bodyPr>
            <a:noAutofit/>
          </a:bodyPr>
          <a:lstStyle/>
          <a:p>
            <a:r>
              <a:rPr lang="en-US" dirty="0"/>
              <a:t>Source Control</a:t>
            </a:r>
          </a:p>
        </p:txBody>
      </p:sp>
      <p:pic>
        <p:nvPicPr>
          <p:cNvPr id="4" name="Picture 3">
            <a:extLst>
              <a:ext uri="{FF2B5EF4-FFF2-40B4-BE49-F238E27FC236}">
                <a16:creationId xmlns:a16="http://schemas.microsoft.com/office/drawing/2014/main" id="{D3C76E3B-AC1F-F817-3D4B-21F405702BAE}"/>
              </a:ext>
            </a:extLst>
          </p:cNvPr>
          <p:cNvPicPr>
            <a:picLocks noChangeAspect="1"/>
          </p:cNvPicPr>
          <p:nvPr/>
        </p:nvPicPr>
        <p:blipFill>
          <a:blip r:embed="rId2"/>
          <a:stretch>
            <a:fillRect/>
          </a:stretch>
        </p:blipFill>
        <p:spPr>
          <a:xfrm>
            <a:off x="5870705" y="524932"/>
            <a:ext cx="5440762" cy="6183528"/>
          </a:xfrm>
          <a:prstGeom prst="rect">
            <a:avLst/>
          </a:prstGeom>
        </p:spPr>
      </p:pic>
      <p:sp>
        <p:nvSpPr>
          <p:cNvPr id="5" name="Title 1">
            <a:extLst>
              <a:ext uri="{FF2B5EF4-FFF2-40B4-BE49-F238E27FC236}">
                <a16:creationId xmlns:a16="http://schemas.microsoft.com/office/drawing/2014/main" id="{D9EF8BC2-20D0-A715-D67A-1D319AC1645D}"/>
              </a:ext>
            </a:extLst>
          </p:cNvPr>
          <p:cNvSpPr txBox="1">
            <a:spLocks/>
          </p:cNvSpPr>
          <p:nvPr/>
        </p:nvSpPr>
        <p:spPr>
          <a:xfrm>
            <a:off x="9465732" y="5884333"/>
            <a:ext cx="1574801" cy="685800"/>
          </a:xfrm>
          <a:prstGeom prst="rect">
            <a:avLst/>
          </a:prstGeom>
        </p:spPr>
        <p:txBody>
          <a:bodyPr vert="horz" lIns="91440" tIns="45720" rIns="91440" bIns="45720" rtlCol="0" anchor="ctr">
            <a:normAutofit fontScale="97500"/>
          </a:bodyPr>
          <a:lstStyle>
            <a:lvl1pPr algn="ctr" rtl="0" eaLnBrk="1" fontAlgn="base" hangingPunct="1">
              <a:spcBef>
                <a:spcPct val="0"/>
              </a:spcBef>
              <a:spcAft>
                <a:spcPct val="0"/>
              </a:spcAft>
              <a:defRPr sz="3600" b="0" i="0">
                <a:solidFill>
                  <a:srgbClr val="A2203C"/>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r>
              <a:rPr lang="en-US" sz="2800" kern="0" dirty="0"/>
              <a:t>3 pages!</a:t>
            </a:r>
          </a:p>
        </p:txBody>
      </p:sp>
      <p:sp>
        <p:nvSpPr>
          <p:cNvPr id="7" name="TextBox 6">
            <a:extLst>
              <a:ext uri="{FF2B5EF4-FFF2-40B4-BE49-F238E27FC236}">
                <a16:creationId xmlns:a16="http://schemas.microsoft.com/office/drawing/2014/main" id="{D34B445B-EC20-9A55-1CFD-76CC1E3688DB}"/>
              </a:ext>
            </a:extLst>
          </p:cNvPr>
          <p:cNvSpPr txBox="1"/>
          <p:nvPr/>
        </p:nvSpPr>
        <p:spPr>
          <a:xfrm>
            <a:off x="850900" y="5374902"/>
            <a:ext cx="4432300" cy="1200329"/>
          </a:xfrm>
          <a:prstGeom prst="rect">
            <a:avLst/>
          </a:prstGeom>
          <a:noFill/>
        </p:spPr>
        <p:txBody>
          <a:bodyPr wrap="square">
            <a:spAutoFit/>
          </a:bodyPr>
          <a:lstStyle/>
          <a:p>
            <a:r>
              <a:rPr lang="en-US" dirty="0"/>
              <a:t>See CMQCC Sepsis Toolkit v2, pp 57-62: Source Control for Serious Infections during Pregnancy and Postpartum</a:t>
            </a:r>
          </a:p>
          <a:p>
            <a:endParaRPr lang="en-US" dirty="0"/>
          </a:p>
        </p:txBody>
      </p:sp>
      <p:sp>
        <p:nvSpPr>
          <p:cNvPr id="8" name="TextBox 7">
            <a:extLst>
              <a:ext uri="{FF2B5EF4-FFF2-40B4-BE49-F238E27FC236}">
                <a16:creationId xmlns:a16="http://schemas.microsoft.com/office/drawing/2014/main" id="{A47A2977-541C-3DC6-8C2C-339FE5B7C571}"/>
              </a:ext>
            </a:extLst>
          </p:cNvPr>
          <p:cNvSpPr txBox="1"/>
          <p:nvPr/>
        </p:nvSpPr>
        <p:spPr>
          <a:xfrm>
            <a:off x="491067" y="2032000"/>
            <a:ext cx="5164665" cy="2062103"/>
          </a:xfrm>
          <a:prstGeom prst="rect">
            <a:avLst/>
          </a:prstGeom>
          <a:noFill/>
        </p:spPr>
        <p:txBody>
          <a:bodyPr wrap="square" rtlCol="0">
            <a:spAutoFit/>
          </a:bodyPr>
          <a:lstStyle/>
          <a:p>
            <a:r>
              <a:rPr lang="en-US" sz="3200" dirty="0"/>
              <a:t>Imaging Recommendations for Identifying Specific Sources of Infection during Pregnancy and Postpartum</a:t>
            </a:r>
          </a:p>
        </p:txBody>
      </p:sp>
    </p:spTree>
    <p:extLst>
      <p:ext uri="{BB962C8B-B14F-4D97-AF65-F5344CB8AC3E}">
        <p14:creationId xmlns:p14="http://schemas.microsoft.com/office/powerpoint/2010/main" val="3804332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55EA-AC4E-A9B3-DF76-77FF6889C8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98BE6-3DBB-7738-D420-2B69FC8961C5}"/>
              </a:ext>
            </a:extLst>
          </p:cNvPr>
          <p:cNvSpPr>
            <a:spLocks noGrp="1"/>
          </p:cNvSpPr>
          <p:nvPr>
            <p:ph type="title"/>
          </p:nvPr>
        </p:nvSpPr>
        <p:spPr>
          <a:xfrm>
            <a:off x="901148" y="847035"/>
            <a:ext cx="10363200" cy="914400"/>
          </a:xfrm>
        </p:spPr>
        <p:txBody>
          <a:bodyPr>
            <a:normAutofit/>
          </a:bodyPr>
          <a:lstStyle/>
          <a:p>
            <a:r>
              <a:rPr lang="en-US" dirty="0"/>
              <a:t>Specific Guidance for Septic Abortions</a:t>
            </a:r>
          </a:p>
        </p:txBody>
      </p:sp>
      <p:sp>
        <p:nvSpPr>
          <p:cNvPr id="3" name="Content Placeholder 2">
            <a:extLst>
              <a:ext uri="{FF2B5EF4-FFF2-40B4-BE49-F238E27FC236}">
                <a16:creationId xmlns:a16="http://schemas.microsoft.com/office/drawing/2014/main" id="{E520869E-2A34-30F9-C8FA-0CED925AA62B}"/>
              </a:ext>
            </a:extLst>
          </p:cNvPr>
          <p:cNvSpPr>
            <a:spLocks noGrp="1"/>
          </p:cNvSpPr>
          <p:nvPr>
            <p:ph idx="1"/>
          </p:nvPr>
        </p:nvSpPr>
        <p:spPr>
          <a:xfrm>
            <a:off x="591195" y="1992244"/>
            <a:ext cx="11380672" cy="3886200"/>
          </a:xfrm>
        </p:spPr>
        <p:txBody>
          <a:bodyPr/>
          <a:lstStyle/>
          <a:p>
            <a:pPr marL="15875" indent="-15875">
              <a:buNone/>
            </a:pPr>
            <a:r>
              <a:rPr lang="en-US" dirty="0"/>
              <a:t>With changes in reproductive laws, this is an increasing issue.  Key steps:</a:t>
            </a:r>
          </a:p>
          <a:p>
            <a:pPr marL="514350" indent="-514350">
              <a:buSzPct val="100000"/>
              <a:buFont typeface="+mj-lt"/>
              <a:buAutoNum type="arabicParenR"/>
            </a:pPr>
            <a:r>
              <a:rPr lang="en-US" dirty="0"/>
              <a:t>Early recognition is critical: patient education, close surveillance—EMPTY THE UTERUS</a:t>
            </a:r>
          </a:p>
          <a:p>
            <a:pPr marL="514350" indent="-514350">
              <a:buSzPct val="100000"/>
              <a:buFont typeface="+mj-lt"/>
              <a:buAutoNum type="arabicParenR"/>
            </a:pPr>
            <a:r>
              <a:rPr lang="en-US" dirty="0"/>
              <a:t>Broad spectrum ABX (within an hour!)</a:t>
            </a:r>
          </a:p>
          <a:p>
            <a:pPr marL="514350" indent="-514350">
              <a:buSzPct val="100000"/>
              <a:buFont typeface="+mj-lt"/>
              <a:buAutoNum type="arabicParenR"/>
            </a:pPr>
            <a:r>
              <a:rPr lang="en-US" dirty="0"/>
              <a:t>IV fluids</a:t>
            </a:r>
          </a:p>
          <a:p>
            <a:pPr marL="514350" indent="-514350">
              <a:buSzPct val="100000"/>
              <a:buFont typeface="+mj-lt"/>
              <a:buAutoNum type="arabicParenR"/>
            </a:pPr>
            <a:r>
              <a:rPr lang="en-US" dirty="0"/>
              <a:t>Tests for end organ injury, monitoring Lactate, and continual assessment for escalation of care</a:t>
            </a:r>
          </a:p>
          <a:p>
            <a:pPr marL="0" indent="0">
              <a:buNone/>
            </a:pPr>
            <a:endParaRPr lang="en-US" dirty="0"/>
          </a:p>
          <a:p>
            <a:endParaRPr lang="en-US" dirty="0"/>
          </a:p>
        </p:txBody>
      </p:sp>
    </p:spTree>
    <p:extLst>
      <p:ext uri="{BB962C8B-B14F-4D97-AF65-F5344CB8AC3E}">
        <p14:creationId xmlns:p14="http://schemas.microsoft.com/office/powerpoint/2010/main" val="240693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85C9FD-C9FA-5BF1-E16F-0FC511735DCB}"/>
              </a:ext>
            </a:extLst>
          </p:cNvPr>
          <p:cNvPicPr>
            <a:picLocks noChangeAspect="1"/>
          </p:cNvPicPr>
          <p:nvPr/>
        </p:nvPicPr>
        <p:blipFill>
          <a:blip r:embed="rId2"/>
          <a:stretch>
            <a:fillRect/>
          </a:stretch>
        </p:blipFill>
        <p:spPr>
          <a:xfrm>
            <a:off x="510988" y="655918"/>
            <a:ext cx="4432300" cy="5842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1833209-2D3B-2B1C-B62B-EA395EFEE25D}"/>
              </a:ext>
            </a:extLst>
          </p:cNvPr>
          <p:cNvPicPr>
            <a:picLocks noChangeAspect="1"/>
          </p:cNvPicPr>
          <p:nvPr/>
        </p:nvPicPr>
        <p:blipFill>
          <a:blip r:embed="rId3"/>
          <a:stretch>
            <a:fillRect/>
          </a:stretch>
        </p:blipFill>
        <p:spPr>
          <a:xfrm>
            <a:off x="3433483" y="2694340"/>
            <a:ext cx="8435976" cy="3612328"/>
          </a:xfrm>
          <a:prstGeom prst="rect">
            <a:avLst/>
          </a:prstGeom>
        </p:spPr>
      </p:pic>
      <p:sp>
        <p:nvSpPr>
          <p:cNvPr id="8" name="TextBox 7">
            <a:extLst>
              <a:ext uri="{FF2B5EF4-FFF2-40B4-BE49-F238E27FC236}">
                <a16:creationId xmlns:a16="http://schemas.microsoft.com/office/drawing/2014/main" id="{6FBB6078-5BCC-62B3-AC4A-DB96D807BACB}"/>
              </a:ext>
            </a:extLst>
          </p:cNvPr>
          <p:cNvSpPr txBox="1"/>
          <p:nvPr/>
        </p:nvSpPr>
        <p:spPr>
          <a:xfrm>
            <a:off x="5607423" y="1989728"/>
            <a:ext cx="6104964" cy="646331"/>
          </a:xfrm>
          <a:prstGeom prst="rect">
            <a:avLst/>
          </a:prstGeom>
          <a:noFill/>
        </p:spPr>
        <p:txBody>
          <a:bodyPr wrap="square">
            <a:spAutoFit/>
          </a:bodyPr>
          <a:lstStyle/>
          <a:p>
            <a:pPr marL="0" marR="0">
              <a:spcAft>
                <a:spcPts val="300"/>
              </a:spcAft>
              <a:buNone/>
            </a:pPr>
            <a:r>
              <a:rPr lang="en-US" sz="1800" b="1" dirty="0">
                <a:solidFill>
                  <a:srgbClr val="E4980E"/>
                </a:solidFill>
                <a:effectLst/>
                <a:latin typeface="Roboto" panose="02000000000000000000" pitchFamily="2" charset="0"/>
                <a:ea typeface="Times New Roman" panose="02020603050405020304" pitchFamily="18" charset="0"/>
              </a:rPr>
              <a:t>Table 1: </a:t>
            </a:r>
            <a:r>
              <a:rPr lang="en-US" sz="1800" dirty="0">
                <a:solidFill>
                  <a:srgbClr val="191919"/>
                </a:solidFill>
                <a:effectLst/>
                <a:latin typeface="Roboto" panose="02000000000000000000" pitchFamily="2" charset="0"/>
                <a:ea typeface="Times New Roman" panose="02020603050405020304" pitchFamily="18" charset="0"/>
              </a:rPr>
              <a:t>CDC Case Definition for Streptococcal Toxic Shock Syndrome in Adults </a:t>
            </a:r>
            <a:endParaRPr lang="en-US" sz="1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EA9C81FD-C190-049B-2ACD-E31344278E4B}"/>
              </a:ext>
            </a:extLst>
          </p:cNvPr>
          <p:cNvSpPr txBox="1"/>
          <p:nvPr/>
        </p:nvSpPr>
        <p:spPr>
          <a:xfrm>
            <a:off x="5629836" y="632012"/>
            <a:ext cx="5625353" cy="1077218"/>
          </a:xfrm>
          <a:prstGeom prst="rect">
            <a:avLst/>
          </a:prstGeom>
          <a:noFill/>
        </p:spPr>
        <p:txBody>
          <a:bodyPr wrap="square" rtlCol="0">
            <a:spAutoFit/>
          </a:bodyPr>
          <a:lstStyle/>
          <a:p>
            <a:pPr algn="ctr"/>
            <a:r>
              <a:rPr lang="en-US" sz="3200" dirty="0">
                <a:solidFill>
                  <a:srgbClr val="A2203C"/>
                </a:solidFill>
              </a:rPr>
              <a:t>Group A Streptococcus (GAS) Infections</a:t>
            </a:r>
          </a:p>
        </p:txBody>
      </p:sp>
    </p:spTree>
    <p:extLst>
      <p:ext uri="{BB962C8B-B14F-4D97-AF65-F5344CB8AC3E}">
        <p14:creationId xmlns:p14="http://schemas.microsoft.com/office/powerpoint/2010/main" val="253123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1DF4D4-A677-40A4-0130-3163692FFFEB}"/>
              </a:ext>
            </a:extLst>
          </p:cNvPr>
          <p:cNvSpPr>
            <a:spLocks noGrp="1"/>
          </p:cNvSpPr>
          <p:nvPr>
            <p:ph type="sldNum" sz="quarter" idx="12"/>
          </p:nvPr>
        </p:nvSpPr>
        <p:spPr/>
        <p:txBody>
          <a:bodyPr/>
          <a:lstStyle/>
          <a:p>
            <a:pPr>
              <a:defRPr/>
            </a:pPr>
            <a:fld id="{B8F9A268-1A9F-4FDC-8060-35D65DA9AFAD}" type="slidenum">
              <a:rPr lang="en-US" smtClean="0"/>
              <a:pPr>
                <a:defRPr/>
              </a:pPr>
              <a:t>67</a:t>
            </a:fld>
            <a:endParaRPr lang="en-US"/>
          </a:p>
        </p:txBody>
      </p:sp>
      <p:pic>
        <p:nvPicPr>
          <p:cNvPr id="4" name="Picture 3">
            <a:extLst>
              <a:ext uri="{FF2B5EF4-FFF2-40B4-BE49-F238E27FC236}">
                <a16:creationId xmlns:a16="http://schemas.microsoft.com/office/drawing/2014/main" id="{788DC9BD-7EF5-0A7E-AC3E-BD40C7D247A5}"/>
              </a:ext>
            </a:extLst>
          </p:cNvPr>
          <p:cNvPicPr>
            <a:picLocks noChangeAspect="1"/>
          </p:cNvPicPr>
          <p:nvPr/>
        </p:nvPicPr>
        <p:blipFill>
          <a:blip r:embed="rId3"/>
          <a:stretch>
            <a:fillRect/>
          </a:stretch>
        </p:blipFill>
        <p:spPr>
          <a:xfrm>
            <a:off x="601755" y="710079"/>
            <a:ext cx="4292973" cy="592457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3F166A5-4A35-5038-91F2-3BB6EE0030F1}"/>
              </a:ext>
            </a:extLst>
          </p:cNvPr>
          <p:cNvPicPr>
            <a:picLocks noChangeAspect="1"/>
          </p:cNvPicPr>
          <p:nvPr/>
        </p:nvPicPr>
        <p:blipFill>
          <a:blip r:embed="rId4"/>
          <a:stretch>
            <a:fillRect/>
          </a:stretch>
        </p:blipFill>
        <p:spPr>
          <a:xfrm>
            <a:off x="3610622" y="2348378"/>
            <a:ext cx="8186031" cy="257324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0DD4C24-8280-011E-C733-F2C201951040}"/>
              </a:ext>
            </a:extLst>
          </p:cNvPr>
          <p:cNvSpPr txBox="1"/>
          <p:nvPr/>
        </p:nvSpPr>
        <p:spPr>
          <a:xfrm>
            <a:off x="6261848" y="820271"/>
            <a:ext cx="4199964" cy="584775"/>
          </a:xfrm>
          <a:prstGeom prst="rect">
            <a:avLst/>
          </a:prstGeom>
          <a:noFill/>
        </p:spPr>
        <p:txBody>
          <a:bodyPr wrap="square" rtlCol="0">
            <a:spAutoFit/>
          </a:bodyPr>
          <a:lstStyle/>
          <a:p>
            <a:r>
              <a:rPr lang="en-US" sz="3200" dirty="0">
                <a:solidFill>
                  <a:srgbClr val="A2203C"/>
                </a:solidFill>
              </a:rPr>
              <a:t>Necrotizing Fasciitis</a:t>
            </a:r>
          </a:p>
        </p:txBody>
      </p:sp>
      <p:sp>
        <p:nvSpPr>
          <p:cNvPr id="2" name="TextBox 1">
            <a:extLst>
              <a:ext uri="{FF2B5EF4-FFF2-40B4-BE49-F238E27FC236}">
                <a16:creationId xmlns:a16="http://schemas.microsoft.com/office/drawing/2014/main" id="{8A813F8B-2222-3194-C6FC-DF9B2003842D}"/>
              </a:ext>
            </a:extLst>
          </p:cNvPr>
          <p:cNvSpPr txBox="1"/>
          <p:nvPr/>
        </p:nvSpPr>
        <p:spPr>
          <a:xfrm>
            <a:off x="6041713" y="5544671"/>
            <a:ext cx="5252819" cy="523220"/>
          </a:xfrm>
          <a:prstGeom prst="rect">
            <a:avLst/>
          </a:prstGeom>
          <a:noFill/>
        </p:spPr>
        <p:txBody>
          <a:bodyPr wrap="square" rtlCol="0">
            <a:spAutoFit/>
          </a:bodyPr>
          <a:lstStyle/>
          <a:p>
            <a:r>
              <a:rPr lang="en-US" sz="2800" dirty="0">
                <a:solidFill>
                  <a:srgbClr val="A2203C"/>
                </a:solidFill>
              </a:rPr>
              <a:t>Early recognition is crucial…</a:t>
            </a:r>
          </a:p>
        </p:txBody>
      </p:sp>
    </p:spTree>
    <p:extLst>
      <p:ext uri="{BB962C8B-B14F-4D97-AF65-F5344CB8AC3E}">
        <p14:creationId xmlns:p14="http://schemas.microsoft.com/office/powerpoint/2010/main" val="29152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F472-E5AC-B677-13DF-B52987109A97}"/>
              </a:ext>
            </a:extLst>
          </p:cNvPr>
          <p:cNvSpPr>
            <a:spLocks noGrp="1"/>
          </p:cNvSpPr>
          <p:nvPr>
            <p:ph type="title"/>
          </p:nvPr>
        </p:nvSpPr>
        <p:spPr/>
        <p:txBody>
          <a:bodyPr>
            <a:normAutofit/>
          </a:bodyPr>
          <a:lstStyle/>
          <a:p>
            <a:r>
              <a:rPr lang="en-US" dirty="0"/>
              <a:t>Source Control: Necrotizing Fasciitis</a:t>
            </a:r>
          </a:p>
        </p:txBody>
      </p:sp>
      <p:sp>
        <p:nvSpPr>
          <p:cNvPr id="3" name="Content Placeholder 2">
            <a:extLst>
              <a:ext uri="{FF2B5EF4-FFF2-40B4-BE49-F238E27FC236}">
                <a16:creationId xmlns:a16="http://schemas.microsoft.com/office/drawing/2014/main" id="{7D59113E-FFA3-3CD3-1AA7-C3720E077157}"/>
              </a:ext>
            </a:extLst>
          </p:cNvPr>
          <p:cNvSpPr>
            <a:spLocks noGrp="1"/>
          </p:cNvSpPr>
          <p:nvPr>
            <p:ph idx="1"/>
          </p:nvPr>
        </p:nvSpPr>
        <p:spPr>
          <a:xfrm>
            <a:off x="851647" y="1647496"/>
            <a:ext cx="10972800" cy="3886200"/>
          </a:xfrm>
        </p:spPr>
        <p:txBody>
          <a:bodyPr/>
          <a:lstStyle/>
          <a:p>
            <a:r>
              <a:rPr lang="en-US" dirty="0"/>
              <a:t>Education on diagnosis and treatment </a:t>
            </a:r>
          </a:p>
          <a:p>
            <a:r>
              <a:rPr lang="en-US" dirty="0"/>
              <a:t>Rapid blood cultures </a:t>
            </a:r>
          </a:p>
          <a:p>
            <a:r>
              <a:rPr lang="en-US" dirty="0"/>
              <a:t>Rapid initiation of antimicrobials </a:t>
            </a:r>
          </a:p>
          <a:p>
            <a:r>
              <a:rPr lang="en-US" dirty="0"/>
              <a:t>Rapid facilitation of CT imaging as needed</a:t>
            </a:r>
          </a:p>
          <a:p>
            <a:pPr lvl="1"/>
            <a:r>
              <a:rPr lang="en-US" b="1" i="1" dirty="0">
                <a:solidFill>
                  <a:srgbClr val="232323"/>
                </a:solidFill>
              </a:rPr>
              <a:t>S</a:t>
            </a:r>
            <a:r>
              <a:rPr lang="en-US" b="1" i="1" dirty="0">
                <a:solidFill>
                  <a:srgbClr val="232323"/>
                </a:solidFill>
                <a:effectLst/>
              </a:rPr>
              <a:t>hould not delay </a:t>
            </a:r>
            <a:r>
              <a:rPr lang="en-US" b="0" i="0" dirty="0">
                <a:solidFill>
                  <a:srgbClr val="232323"/>
                </a:solidFill>
                <a:effectLst/>
              </a:rPr>
              <a:t>surgical intervention when crepitus or rapid progression of clinical manifestations</a:t>
            </a:r>
            <a:endParaRPr lang="en-US" dirty="0"/>
          </a:p>
          <a:p>
            <a:r>
              <a:rPr lang="en-US" dirty="0"/>
              <a:t>Rapid surgical consultation</a:t>
            </a:r>
          </a:p>
          <a:p>
            <a:pPr lvl="1"/>
            <a:r>
              <a:rPr lang="en-US" dirty="0"/>
              <a:t>Evaluate fascia; obtain tissue for culture, Gram stain, path  </a:t>
            </a:r>
          </a:p>
          <a:p>
            <a:pPr lvl="1"/>
            <a:r>
              <a:rPr lang="en-US" dirty="0"/>
              <a:t>Debridement </a:t>
            </a:r>
          </a:p>
          <a:p>
            <a:endParaRPr lang="en-US" dirty="0"/>
          </a:p>
        </p:txBody>
      </p:sp>
    </p:spTree>
    <p:extLst>
      <p:ext uri="{BB962C8B-B14F-4D97-AF65-F5344CB8AC3E}">
        <p14:creationId xmlns:p14="http://schemas.microsoft.com/office/powerpoint/2010/main" val="25696109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3FD3-8159-C72F-FAC6-B4E2FB340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E3C59-5568-D4AD-5B8C-7ED94DA0625E}"/>
              </a:ext>
            </a:extLst>
          </p:cNvPr>
          <p:cNvSpPr>
            <a:spLocks noGrp="1"/>
          </p:cNvSpPr>
          <p:nvPr>
            <p:ph type="title"/>
          </p:nvPr>
        </p:nvSpPr>
        <p:spPr>
          <a:xfrm>
            <a:off x="609599" y="635000"/>
            <a:ext cx="10803467" cy="914400"/>
          </a:xfrm>
        </p:spPr>
        <p:txBody>
          <a:bodyPr>
            <a:normAutofit/>
          </a:bodyPr>
          <a:lstStyle/>
          <a:p>
            <a:r>
              <a:rPr lang="en-US" dirty="0"/>
              <a:t>Key Points</a:t>
            </a:r>
          </a:p>
        </p:txBody>
      </p:sp>
      <p:sp>
        <p:nvSpPr>
          <p:cNvPr id="3" name="Content Placeholder 2">
            <a:extLst>
              <a:ext uri="{FF2B5EF4-FFF2-40B4-BE49-F238E27FC236}">
                <a16:creationId xmlns:a16="http://schemas.microsoft.com/office/drawing/2014/main" id="{6AB6CD10-7FFB-33BF-34B7-957EF6CEBB85}"/>
              </a:ext>
            </a:extLst>
          </p:cNvPr>
          <p:cNvSpPr>
            <a:spLocks noGrp="1"/>
          </p:cNvSpPr>
          <p:nvPr>
            <p:ph idx="1"/>
          </p:nvPr>
        </p:nvSpPr>
        <p:spPr>
          <a:xfrm>
            <a:off x="716180" y="1698296"/>
            <a:ext cx="10972800" cy="3886200"/>
          </a:xfrm>
        </p:spPr>
        <p:txBody>
          <a:bodyPr/>
          <a:lstStyle/>
          <a:p>
            <a:r>
              <a:rPr lang="en-US" sz="2800" dirty="0"/>
              <a:t>Every OB Dept should have MD/RN Infection-Antibiotic “Stewards” (aka “Champions”).</a:t>
            </a:r>
          </a:p>
          <a:p>
            <a:r>
              <a:rPr lang="en-US" sz="2800" dirty="0"/>
              <a:t>Hospital (or regional) Antibiogram should be reviewed and antibiotic regimens reevaluated annually.</a:t>
            </a:r>
          </a:p>
          <a:p>
            <a:r>
              <a:rPr lang="en-US" sz="2800" dirty="0"/>
              <a:t>Order Sets, Order Sets, Order Sets!  “Make the right choice the easy choice.”  Standardized approaches to infection save lives.</a:t>
            </a:r>
          </a:p>
          <a:p>
            <a:r>
              <a:rPr lang="en-US" sz="2800" dirty="0"/>
              <a:t>Establish an approach to appropriately triage IAI/Chorio cases.</a:t>
            </a:r>
          </a:p>
          <a:p>
            <a:r>
              <a:rPr lang="en-US" sz="2800" dirty="0"/>
              <a:t>Preparedness is key for responding to serious infections and sepsis! Create partnerships with other clinical departments ahead.</a:t>
            </a:r>
          </a:p>
        </p:txBody>
      </p:sp>
    </p:spTree>
    <p:extLst>
      <p:ext uri="{BB962C8B-B14F-4D97-AF65-F5344CB8AC3E}">
        <p14:creationId xmlns:p14="http://schemas.microsoft.com/office/powerpoint/2010/main" val="243353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84F4D-5828-B017-8FB6-882199718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D0522-407F-D87A-B71C-AFD01EFFC3EF}"/>
              </a:ext>
            </a:extLst>
          </p:cNvPr>
          <p:cNvSpPr>
            <a:spLocks noGrp="1"/>
          </p:cNvSpPr>
          <p:nvPr>
            <p:ph type="title"/>
          </p:nvPr>
        </p:nvSpPr>
        <p:spPr>
          <a:xfrm>
            <a:off x="329206" y="602722"/>
            <a:ext cx="10814304" cy="741985"/>
          </a:xfrm>
        </p:spPr>
        <p:txBody>
          <a:bodyPr/>
          <a:lstStyle/>
          <a:p>
            <a:r>
              <a:rPr lang="en-US" dirty="0"/>
              <a:t>Antibiotic Stewardship</a:t>
            </a:r>
          </a:p>
        </p:txBody>
      </p:sp>
      <p:sp>
        <p:nvSpPr>
          <p:cNvPr id="5" name="TextBox 4">
            <a:extLst>
              <a:ext uri="{FF2B5EF4-FFF2-40B4-BE49-F238E27FC236}">
                <a16:creationId xmlns:a16="http://schemas.microsoft.com/office/drawing/2014/main" id="{414C8AB5-5401-9BF7-AEE5-AD453E66070C}"/>
              </a:ext>
            </a:extLst>
          </p:cNvPr>
          <p:cNvSpPr txBox="1"/>
          <p:nvPr/>
        </p:nvSpPr>
        <p:spPr>
          <a:xfrm>
            <a:off x="7756779" y="6340297"/>
            <a:ext cx="4435221" cy="369332"/>
          </a:xfrm>
          <a:prstGeom prst="rect">
            <a:avLst/>
          </a:prstGeom>
          <a:noFill/>
        </p:spPr>
        <p:txBody>
          <a:bodyPr wrap="square">
            <a:spAutoFit/>
          </a:bodyPr>
          <a:lstStyle/>
          <a:p>
            <a:r>
              <a:rPr lang="en-US" dirty="0">
                <a:hlinkClick r:id="rId2"/>
              </a:rPr>
              <a:t>CDC hospital-core-elements-508.pdf</a:t>
            </a:r>
            <a:endParaRPr lang="en-US" dirty="0"/>
          </a:p>
        </p:txBody>
      </p:sp>
      <p:pic>
        <p:nvPicPr>
          <p:cNvPr id="7" name="Picture 6">
            <a:extLst>
              <a:ext uri="{FF2B5EF4-FFF2-40B4-BE49-F238E27FC236}">
                <a16:creationId xmlns:a16="http://schemas.microsoft.com/office/drawing/2014/main" id="{55B61280-4C2D-3BE0-4CB5-3C4CA001445A}"/>
              </a:ext>
            </a:extLst>
          </p:cNvPr>
          <p:cNvPicPr>
            <a:picLocks noChangeAspect="1"/>
          </p:cNvPicPr>
          <p:nvPr/>
        </p:nvPicPr>
        <p:blipFill>
          <a:blip r:embed="rId3"/>
          <a:stretch>
            <a:fillRect/>
          </a:stretch>
        </p:blipFill>
        <p:spPr>
          <a:xfrm>
            <a:off x="6970393" y="1369715"/>
            <a:ext cx="5006454" cy="4954212"/>
          </a:xfrm>
          <a:prstGeom prst="rect">
            <a:avLst/>
          </a:prstGeom>
        </p:spPr>
      </p:pic>
      <p:sp>
        <p:nvSpPr>
          <p:cNvPr id="8" name="Content Placeholder 2">
            <a:extLst>
              <a:ext uri="{FF2B5EF4-FFF2-40B4-BE49-F238E27FC236}">
                <a16:creationId xmlns:a16="http://schemas.microsoft.com/office/drawing/2014/main" id="{A69F45A2-E8D1-363A-77FC-3EDC3CCDC00A}"/>
              </a:ext>
            </a:extLst>
          </p:cNvPr>
          <p:cNvSpPr txBox="1">
            <a:spLocks/>
          </p:cNvSpPr>
          <p:nvPr/>
        </p:nvSpPr>
        <p:spPr>
          <a:xfrm>
            <a:off x="629144" y="1508732"/>
            <a:ext cx="6181344" cy="460519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500" dirty="0"/>
              <a:t>Antibiotic Stewardship is a coordinated, multidisciplinary team with a plan that aims to</a:t>
            </a:r>
            <a:r>
              <a:rPr lang="en-US" dirty="0"/>
              <a:t>:</a:t>
            </a:r>
          </a:p>
          <a:p>
            <a:pPr lvl="1">
              <a:lnSpc>
                <a:spcPct val="110000"/>
              </a:lnSpc>
            </a:pPr>
            <a:r>
              <a:rPr lang="en-US" sz="2600" dirty="0"/>
              <a:t>Optimize the use of antimicrobials, </a:t>
            </a:r>
          </a:p>
          <a:p>
            <a:pPr lvl="1">
              <a:lnSpc>
                <a:spcPct val="110000"/>
              </a:lnSpc>
            </a:pPr>
            <a:r>
              <a:rPr lang="en-US" sz="2600" dirty="0"/>
              <a:t>Improve patient clinical outcomes,</a:t>
            </a:r>
          </a:p>
          <a:p>
            <a:pPr lvl="1">
              <a:lnSpc>
                <a:spcPct val="110000"/>
              </a:lnSpc>
            </a:pPr>
            <a:r>
              <a:rPr lang="en-US" sz="2600" dirty="0"/>
              <a:t>Enhance antimicrobial related patient safety, and</a:t>
            </a:r>
          </a:p>
          <a:p>
            <a:pPr lvl="1">
              <a:lnSpc>
                <a:spcPct val="110000"/>
              </a:lnSpc>
            </a:pPr>
            <a:r>
              <a:rPr lang="en-US" sz="2600" dirty="0"/>
              <a:t>Slows the rise of bacterial resistance</a:t>
            </a:r>
          </a:p>
          <a:p>
            <a:pPr>
              <a:lnSpc>
                <a:spcPct val="110000"/>
              </a:lnSpc>
            </a:pPr>
            <a:r>
              <a:rPr lang="en-US" dirty="0"/>
              <a:t>Every OB Dept should have MD/RN “Infection and Antibiotic Stewards” (aka “Champions”)</a:t>
            </a:r>
          </a:p>
          <a:p>
            <a:pPr marL="0" indent="0">
              <a:buNone/>
            </a:pPr>
            <a:endParaRPr lang="en-US" dirty="0"/>
          </a:p>
        </p:txBody>
      </p:sp>
    </p:spTree>
    <p:extLst>
      <p:ext uri="{BB962C8B-B14F-4D97-AF65-F5344CB8AC3E}">
        <p14:creationId xmlns:p14="http://schemas.microsoft.com/office/powerpoint/2010/main" val="236163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7963-7283-8962-3E2F-BF765C59A11A}"/>
              </a:ext>
            </a:extLst>
          </p:cNvPr>
          <p:cNvSpPr>
            <a:spLocks noGrp="1"/>
          </p:cNvSpPr>
          <p:nvPr>
            <p:ph type="title"/>
          </p:nvPr>
        </p:nvSpPr>
        <p:spPr>
          <a:xfrm>
            <a:off x="609600" y="550335"/>
            <a:ext cx="10820400" cy="914400"/>
          </a:xfrm>
        </p:spPr>
        <p:txBody>
          <a:bodyPr/>
          <a:lstStyle/>
          <a:p>
            <a:r>
              <a:rPr lang="en-US" dirty="0"/>
              <a:t>Action Steps</a:t>
            </a:r>
          </a:p>
        </p:txBody>
      </p:sp>
      <p:sp>
        <p:nvSpPr>
          <p:cNvPr id="3" name="Content Placeholder 2">
            <a:extLst>
              <a:ext uri="{FF2B5EF4-FFF2-40B4-BE49-F238E27FC236}">
                <a16:creationId xmlns:a16="http://schemas.microsoft.com/office/drawing/2014/main" id="{D0E63188-53BA-0C86-9A30-E1F6B04C8C06}"/>
              </a:ext>
            </a:extLst>
          </p:cNvPr>
          <p:cNvSpPr>
            <a:spLocks noGrp="1"/>
          </p:cNvSpPr>
          <p:nvPr>
            <p:ph idx="1"/>
          </p:nvPr>
        </p:nvSpPr>
        <p:spPr>
          <a:xfrm>
            <a:off x="611591" y="1515038"/>
            <a:ext cx="11224810" cy="3886200"/>
          </a:xfrm>
          <a:noFill/>
          <a:ln>
            <a:noFill/>
          </a:ln>
        </p:spPr>
        <p:txBody>
          <a:bodyPr vert="horz" wrap="square" lIns="91440" tIns="45720" rIns="91440" bIns="45720" numCol="1" anchor="t" anchorCtr="0" compatLnSpc="1">
            <a:prstTxWarp prst="textNoShape">
              <a:avLst/>
            </a:prstTxWarp>
          </a:bodyPr>
          <a:lstStyle/>
          <a:p>
            <a:r>
              <a:rPr lang="en-US" sz="2800" dirty="0"/>
              <a:t>Meet with your hospital Antibiotic stewardship team and review the current local antibiogram.  Express your desire to partner to meet the special needs of obstetrics.</a:t>
            </a:r>
          </a:p>
          <a:p>
            <a:r>
              <a:rPr lang="en-US" sz="2800" dirty="0"/>
              <a:t>Review your current serious infection/sepsis protocol and order sets</a:t>
            </a:r>
          </a:p>
          <a:p>
            <a:pPr lvl="1"/>
            <a:r>
              <a:rPr lang="en-US" dirty="0"/>
              <a:t>Do you have standard antibiotic regimens and updated them?</a:t>
            </a:r>
          </a:p>
          <a:p>
            <a:pPr lvl="1"/>
            <a:r>
              <a:rPr lang="en-US" dirty="0"/>
              <a:t>Have barriers to rapid administration of antibiotics been assessed and addressed?</a:t>
            </a:r>
          </a:p>
          <a:p>
            <a:pPr lvl="1"/>
            <a:r>
              <a:rPr lang="en-US" dirty="0"/>
              <a:t>Is escalation of care organized? Meet with your RRT team to review obstetric cases and discuss protocols</a:t>
            </a:r>
          </a:p>
          <a:p>
            <a:endParaRPr lang="en-US" sz="2800" dirty="0"/>
          </a:p>
        </p:txBody>
      </p:sp>
    </p:spTree>
    <p:extLst>
      <p:ext uri="{BB962C8B-B14F-4D97-AF65-F5344CB8AC3E}">
        <p14:creationId xmlns:p14="http://schemas.microsoft.com/office/powerpoint/2010/main" val="3690798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9201-3EB3-EEF8-B897-432DBFFF29F3}"/>
              </a:ext>
            </a:extLst>
          </p:cNvPr>
          <p:cNvSpPr>
            <a:spLocks noGrp="1"/>
          </p:cNvSpPr>
          <p:nvPr>
            <p:ph type="title"/>
          </p:nvPr>
        </p:nvSpPr>
        <p:spPr/>
        <p:txBody>
          <a:bodyPr/>
          <a:lstStyle/>
          <a:p>
            <a:r>
              <a:rPr lang="en-US" dirty="0"/>
              <a:t>Next Session</a:t>
            </a:r>
          </a:p>
        </p:txBody>
      </p:sp>
      <p:sp>
        <p:nvSpPr>
          <p:cNvPr id="3" name="Content Placeholder 2">
            <a:extLst>
              <a:ext uri="{FF2B5EF4-FFF2-40B4-BE49-F238E27FC236}">
                <a16:creationId xmlns:a16="http://schemas.microsoft.com/office/drawing/2014/main" id="{8796B468-FEF0-1EF1-4246-A933640A6691}"/>
              </a:ext>
            </a:extLst>
          </p:cNvPr>
          <p:cNvSpPr>
            <a:spLocks noGrp="1"/>
          </p:cNvSpPr>
          <p:nvPr>
            <p:ph idx="1"/>
          </p:nvPr>
        </p:nvSpPr>
        <p:spPr/>
        <p:txBody>
          <a:bodyPr/>
          <a:lstStyle/>
          <a:p>
            <a:r>
              <a:rPr lang="en-US" dirty="0"/>
              <a:t>March 17</a:t>
            </a:r>
          </a:p>
          <a:p>
            <a:r>
              <a:rPr lang="en-US" dirty="0"/>
              <a:t>12 – 1:30pm Pacific Time</a:t>
            </a:r>
          </a:p>
          <a:p>
            <a:r>
              <a:rPr lang="en-US" dirty="0"/>
              <a:t>Focus: Patient Education/Support After an Adverse Event Materials</a:t>
            </a:r>
          </a:p>
          <a:p>
            <a:r>
              <a:rPr lang="en-US" dirty="0"/>
              <a:t>If you would like to add any additional colleagues, please reach out to Ruhi directly rnath@stanford.edu.</a:t>
            </a:r>
          </a:p>
        </p:txBody>
      </p:sp>
    </p:spTree>
    <p:extLst>
      <p:ext uri="{BB962C8B-B14F-4D97-AF65-F5344CB8AC3E}">
        <p14:creationId xmlns:p14="http://schemas.microsoft.com/office/powerpoint/2010/main" val="878223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432C-5395-7C90-7843-EC97453557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FA7F7B-4EA3-471A-593D-FE3EFA24EA18}"/>
              </a:ext>
            </a:extLst>
          </p:cNvPr>
          <p:cNvSpPr>
            <a:spLocks noGrp="1"/>
          </p:cNvSpPr>
          <p:nvPr>
            <p:ph type="subTitle" idx="1"/>
          </p:nvPr>
        </p:nvSpPr>
        <p:spPr/>
        <p:txBody>
          <a:bodyPr/>
          <a:lstStyle/>
          <a:p>
            <a:endParaRPr lang="en-US"/>
          </a:p>
        </p:txBody>
      </p:sp>
      <p:pic>
        <p:nvPicPr>
          <p:cNvPr id="5" name="Picture 4" descr="A close-up of a card&#10;&#10;AI-generated content may be incorrect.">
            <a:extLst>
              <a:ext uri="{FF2B5EF4-FFF2-40B4-BE49-F238E27FC236}">
                <a16:creationId xmlns:a16="http://schemas.microsoft.com/office/drawing/2014/main" id="{9504ED18-E604-9102-7960-0A0D4FD517C7}"/>
              </a:ext>
            </a:extLst>
          </p:cNvPr>
          <p:cNvPicPr>
            <a:picLocks noChangeAspect="1"/>
          </p:cNvPicPr>
          <p:nvPr/>
        </p:nvPicPr>
        <p:blipFill>
          <a:blip r:embed="rId3"/>
          <a:stretch>
            <a:fillRect/>
          </a:stretch>
        </p:blipFill>
        <p:spPr>
          <a:xfrm>
            <a:off x="0" y="-1"/>
            <a:ext cx="12207216" cy="6858001"/>
          </a:xfrm>
          <a:prstGeom prst="rect">
            <a:avLst/>
          </a:prstGeom>
        </p:spPr>
      </p:pic>
    </p:spTree>
    <p:extLst>
      <p:ext uri="{BB962C8B-B14F-4D97-AF65-F5344CB8AC3E}">
        <p14:creationId xmlns:p14="http://schemas.microsoft.com/office/powerpoint/2010/main" val="271257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9033-C046-9544-545E-2D8748C1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3710D-F8D5-6669-3F63-7312D5E36298}"/>
              </a:ext>
            </a:extLst>
          </p:cNvPr>
          <p:cNvSpPr>
            <a:spLocks noGrp="1"/>
          </p:cNvSpPr>
          <p:nvPr>
            <p:ph type="title"/>
          </p:nvPr>
        </p:nvSpPr>
        <p:spPr>
          <a:xfrm>
            <a:off x="296761" y="624688"/>
            <a:ext cx="11463830" cy="947159"/>
          </a:xfrm>
        </p:spPr>
        <p:txBody>
          <a:bodyPr/>
          <a:lstStyle/>
          <a:p>
            <a:r>
              <a:rPr lang="en-US" dirty="0"/>
              <a:t>Antibiotic Stewardship: Urgent Need in Obstetrics</a:t>
            </a:r>
          </a:p>
        </p:txBody>
      </p:sp>
      <p:sp>
        <p:nvSpPr>
          <p:cNvPr id="3" name="Content Placeholder 2">
            <a:extLst>
              <a:ext uri="{FF2B5EF4-FFF2-40B4-BE49-F238E27FC236}">
                <a16:creationId xmlns:a16="http://schemas.microsoft.com/office/drawing/2014/main" id="{E7B01C3A-5F89-D884-1C8A-D16396E56E9D}"/>
              </a:ext>
            </a:extLst>
          </p:cNvPr>
          <p:cNvSpPr>
            <a:spLocks noGrp="1"/>
          </p:cNvSpPr>
          <p:nvPr>
            <p:ph idx="1"/>
          </p:nvPr>
        </p:nvSpPr>
        <p:spPr>
          <a:xfrm>
            <a:off x="309573" y="1837856"/>
            <a:ext cx="6335671" cy="4481284"/>
          </a:xfrm>
        </p:spPr>
        <p:txBody>
          <a:bodyPr>
            <a:noAutofit/>
          </a:bodyPr>
          <a:lstStyle/>
          <a:p>
            <a:r>
              <a:rPr lang="en-US" sz="2400" dirty="0"/>
              <a:t>Antibiotic exposure during pregnancy and in the peripartum period is becoming increasingly common</a:t>
            </a:r>
          </a:p>
          <a:p>
            <a:r>
              <a:rPr lang="en-US" sz="2400" dirty="0"/>
              <a:t>Antimicrobial Resistance (AMR) is now a recognized concern in Women’s Health worldwide</a:t>
            </a:r>
          </a:p>
          <a:p>
            <a:r>
              <a:rPr lang="en-US" sz="2400" dirty="0"/>
              <a:t>Women hold 76 % of U.S. healthcare jobs placing women at higher risks of exposure to resistant organisms</a:t>
            </a:r>
          </a:p>
          <a:p>
            <a:r>
              <a:rPr lang="en-US" sz="2400" dirty="0"/>
              <a:t>Stewardship efforts are needed to combat reduce inappropriate antibiotic use and slow the rise of AMR in WH</a:t>
            </a:r>
          </a:p>
        </p:txBody>
      </p:sp>
      <p:sp>
        <p:nvSpPr>
          <p:cNvPr id="5" name="TextBox 4">
            <a:extLst>
              <a:ext uri="{FF2B5EF4-FFF2-40B4-BE49-F238E27FC236}">
                <a16:creationId xmlns:a16="http://schemas.microsoft.com/office/drawing/2014/main" id="{7F944ACE-7EAC-8506-C815-F641BD71D1BE}"/>
              </a:ext>
            </a:extLst>
          </p:cNvPr>
          <p:cNvSpPr txBox="1"/>
          <p:nvPr/>
        </p:nvSpPr>
        <p:spPr>
          <a:xfrm>
            <a:off x="7600951" y="5817813"/>
            <a:ext cx="3760470" cy="830997"/>
          </a:xfrm>
          <a:prstGeom prst="rect">
            <a:avLst/>
          </a:prstGeom>
          <a:solidFill>
            <a:schemeClr val="bg1"/>
          </a:solidFill>
        </p:spPr>
        <p:txBody>
          <a:bodyPr wrap="square">
            <a:spAutoFit/>
          </a:bodyPr>
          <a:lstStyle/>
          <a:p>
            <a:pPr marL="171450" indent="-171450">
              <a:buFont typeface="Arial" panose="020B0604020202020204" pitchFamily="34" charset="0"/>
              <a:buChar char="•"/>
            </a:pPr>
            <a:r>
              <a:rPr lang="en-US" sz="600" dirty="0">
                <a:hlinkClick r:id="rId3"/>
              </a:rPr>
              <a:t>idsa-health-women-one-pager.pdf</a:t>
            </a:r>
            <a:endParaRPr lang="en-US" sz="600" dirty="0"/>
          </a:p>
          <a:p>
            <a:pPr marL="171450" indent="-171450">
              <a:buFont typeface="Arial" panose="020B0604020202020204" pitchFamily="34" charset="0"/>
              <a:buChar char="•"/>
            </a:pPr>
            <a:r>
              <a:rPr lang="en-US" sz="600" dirty="0" err="1"/>
              <a:t>Nakitanda</a:t>
            </a:r>
            <a:r>
              <a:rPr lang="en-US" sz="600" dirty="0"/>
              <a:t>, et al. AJOB MFM. 2023</a:t>
            </a:r>
          </a:p>
          <a:p>
            <a:pPr marL="171450" indent="-171450">
              <a:buFont typeface="Arial" panose="020B0604020202020204" pitchFamily="34" charset="0"/>
              <a:buChar char="•"/>
            </a:pPr>
            <a:r>
              <a:rPr lang="en-US" sz="600" dirty="0">
                <a:hlinkClick r:id="rId4"/>
              </a:rPr>
              <a:t>U.S. STI Epidemic Showed No Signs of Slowing in 2021 – Cases Continued to Escalate | CDC Online Newsroom | CDC</a:t>
            </a:r>
            <a:endParaRPr lang="en-US" sz="600" dirty="0"/>
          </a:p>
          <a:p>
            <a:pPr marL="171450" indent="-171450">
              <a:buFont typeface="Arial" panose="020B0604020202020204" pitchFamily="34" charset="0"/>
              <a:buChar char="•"/>
            </a:pPr>
            <a:r>
              <a:rPr lang="en-US" sz="600" dirty="0">
                <a:hlinkClick r:id="rId5"/>
              </a:rPr>
              <a:t>Antibiotic resistance disproportionately impacts women’s health — Keep Antibiotics Working</a:t>
            </a:r>
            <a:endParaRPr lang="en-US" sz="600" dirty="0"/>
          </a:p>
          <a:p>
            <a:pPr marL="171450" indent="-171450">
              <a:buFont typeface="Arial" panose="020B0604020202020204" pitchFamily="34" charset="0"/>
              <a:buChar char="•"/>
            </a:pPr>
            <a:r>
              <a:rPr lang="en-US" sz="600" dirty="0" err="1"/>
              <a:t>Kakolwa</a:t>
            </a:r>
            <a:r>
              <a:rPr lang="en-US" sz="600" dirty="0"/>
              <a:t>, et al. Overuse of antibiotics in maternity and neonatal wards, Antimicrobial Resistance. 2021</a:t>
            </a:r>
          </a:p>
          <a:p>
            <a:pPr marL="171450" indent="-171450">
              <a:buFont typeface="Arial" panose="020B0604020202020204" pitchFamily="34" charset="0"/>
              <a:buChar char="•"/>
            </a:pPr>
            <a:r>
              <a:rPr lang="en-US" sz="600" dirty="0"/>
              <a:t>Schilling, et al. Antibiotic Use During Pregnancy and Childbirth, Thieme. 2022</a:t>
            </a:r>
          </a:p>
        </p:txBody>
      </p:sp>
      <p:pic>
        <p:nvPicPr>
          <p:cNvPr id="7" name="Picture 6">
            <a:extLst>
              <a:ext uri="{FF2B5EF4-FFF2-40B4-BE49-F238E27FC236}">
                <a16:creationId xmlns:a16="http://schemas.microsoft.com/office/drawing/2014/main" id="{3E982EFB-EA6F-3E45-AA5F-E53CF819AB91}"/>
              </a:ext>
            </a:extLst>
          </p:cNvPr>
          <p:cNvPicPr>
            <a:picLocks noChangeAspect="1"/>
          </p:cNvPicPr>
          <p:nvPr/>
        </p:nvPicPr>
        <p:blipFill>
          <a:blip r:embed="rId6"/>
          <a:stretch>
            <a:fillRect/>
          </a:stretch>
        </p:blipFill>
        <p:spPr>
          <a:xfrm>
            <a:off x="7390470" y="1571847"/>
            <a:ext cx="4359569" cy="4223510"/>
          </a:xfrm>
          <a:prstGeom prst="rect">
            <a:avLst/>
          </a:prstGeom>
        </p:spPr>
      </p:pic>
    </p:spTree>
    <p:extLst>
      <p:ext uri="{BB962C8B-B14F-4D97-AF65-F5344CB8AC3E}">
        <p14:creationId xmlns:p14="http://schemas.microsoft.com/office/powerpoint/2010/main" val="184622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C21A-3073-59B3-9569-BA12B53E0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0EB68-1C04-21FA-FCE9-908C04D06929}"/>
              </a:ext>
            </a:extLst>
          </p:cNvPr>
          <p:cNvSpPr>
            <a:spLocks noGrp="1"/>
          </p:cNvSpPr>
          <p:nvPr>
            <p:ph type="title"/>
          </p:nvPr>
        </p:nvSpPr>
        <p:spPr>
          <a:xfrm>
            <a:off x="381000" y="526261"/>
            <a:ext cx="11334184" cy="844821"/>
          </a:xfrm>
        </p:spPr>
        <p:txBody>
          <a:bodyPr>
            <a:normAutofit fontScale="90000"/>
          </a:bodyPr>
          <a:lstStyle/>
          <a:p>
            <a:r>
              <a:rPr lang="en-US" dirty="0"/>
              <a:t>Antibiotic Stewardship Program (ASP) : Getting Started</a:t>
            </a:r>
          </a:p>
        </p:txBody>
      </p:sp>
      <p:sp>
        <p:nvSpPr>
          <p:cNvPr id="3" name="Content Placeholder 2">
            <a:extLst>
              <a:ext uri="{FF2B5EF4-FFF2-40B4-BE49-F238E27FC236}">
                <a16:creationId xmlns:a16="http://schemas.microsoft.com/office/drawing/2014/main" id="{7E7D6093-8E75-A233-54B5-707F552C7C3D}"/>
              </a:ext>
            </a:extLst>
          </p:cNvPr>
          <p:cNvSpPr>
            <a:spLocks noGrp="1"/>
          </p:cNvSpPr>
          <p:nvPr>
            <p:ph idx="1"/>
          </p:nvPr>
        </p:nvSpPr>
        <p:spPr>
          <a:xfrm>
            <a:off x="236391" y="1407108"/>
            <a:ext cx="6701294" cy="4288446"/>
          </a:xfrm>
        </p:spPr>
        <p:txBody>
          <a:bodyPr>
            <a:noAutofit/>
          </a:bodyPr>
          <a:lstStyle/>
          <a:p>
            <a:pPr>
              <a:spcBef>
                <a:spcPts val="0"/>
              </a:spcBef>
            </a:pPr>
            <a:r>
              <a:rPr lang="en-US" sz="1800" dirty="0"/>
              <a:t>Getting Started:</a:t>
            </a:r>
          </a:p>
          <a:p>
            <a:pPr lvl="1">
              <a:spcBef>
                <a:spcPts val="0"/>
              </a:spcBef>
            </a:pPr>
            <a:r>
              <a:rPr lang="en-US" sz="1800" dirty="0"/>
              <a:t>Implementation of new programs v. hospitals with established ASPs</a:t>
            </a:r>
          </a:p>
          <a:p>
            <a:pPr>
              <a:spcBef>
                <a:spcPts val="0"/>
              </a:spcBef>
            </a:pPr>
            <a:r>
              <a:rPr lang="en-US" sz="1800" dirty="0"/>
              <a:t>Identify Champions &amp; Stakeholders:</a:t>
            </a:r>
          </a:p>
          <a:p>
            <a:pPr lvl="1">
              <a:spcBef>
                <a:spcPts val="0"/>
              </a:spcBef>
            </a:pPr>
            <a:r>
              <a:rPr lang="en-US" sz="1800" dirty="0"/>
              <a:t>OB, Perinatology, Neonatology, ID, Infection Prevention, Pharmacists, Nurse &amp; Hospital Leaders</a:t>
            </a:r>
          </a:p>
          <a:p>
            <a:pPr>
              <a:spcBef>
                <a:spcPts val="0"/>
              </a:spcBef>
            </a:pPr>
            <a:r>
              <a:rPr lang="en-US" sz="1800" dirty="0"/>
              <a:t>Understand Resources:</a:t>
            </a:r>
          </a:p>
          <a:p>
            <a:pPr lvl="1">
              <a:spcBef>
                <a:spcPts val="0"/>
              </a:spcBef>
            </a:pPr>
            <a:r>
              <a:rPr lang="en-US" sz="1800" dirty="0"/>
              <a:t>Time &amp; technology</a:t>
            </a:r>
          </a:p>
          <a:p>
            <a:pPr>
              <a:spcBef>
                <a:spcPts val="0"/>
              </a:spcBef>
            </a:pPr>
            <a:r>
              <a:rPr lang="en-US" sz="1800" dirty="0"/>
              <a:t>Set Achievable &amp; Measurable Goals:</a:t>
            </a:r>
          </a:p>
          <a:p>
            <a:pPr lvl="1">
              <a:spcBef>
                <a:spcPts val="0"/>
              </a:spcBef>
            </a:pPr>
            <a:r>
              <a:rPr lang="en-US" sz="1800" dirty="0"/>
              <a:t>Order sets</a:t>
            </a:r>
          </a:p>
          <a:p>
            <a:pPr lvl="1">
              <a:spcBef>
                <a:spcPts val="0"/>
              </a:spcBef>
            </a:pPr>
            <a:r>
              <a:rPr lang="en-US" sz="1800" dirty="0"/>
              <a:t>Antibiograms &amp; resistance trends</a:t>
            </a:r>
          </a:p>
          <a:p>
            <a:pPr lvl="1">
              <a:spcBef>
                <a:spcPts val="0"/>
              </a:spcBef>
            </a:pPr>
            <a:r>
              <a:rPr lang="en-US" sz="1800" dirty="0"/>
              <a:t>Performance Improvement: Maternal Sepsis</a:t>
            </a:r>
          </a:p>
          <a:p>
            <a:pPr>
              <a:spcBef>
                <a:spcPts val="0"/>
              </a:spcBef>
            </a:pPr>
            <a:r>
              <a:rPr lang="en-US" sz="1800" dirty="0"/>
              <a:t>Seek or Offer Collaboration &amp; Help:</a:t>
            </a:r>
          </a:p>
          <a:p>
            <a:pPr lvl="1">
              <a:spcBef>
                <a:spcPts val="0"/>
              </a:spcBef>
            </a:pPr>
            <a:r>
              <a:rPr lang="en-US" sz="1800" dirty="0"/>
              <a:t>Mentorship or collaboration with other hospitals with WH &amp; Neonatal Services</a:t>
            </a:r>
          </a:p>
          <a:p>
            <a:pPr lvl="1">
              <a:spcBef>
                <a:spcPts val="0"/>
              </a:spcBef>
            </a:pPr>
            <a:r>
              <a:rPr lang="en-US" sz="1800" dirty="0"/>
              <a:t>Stewardship training and certificates</a:t>
            </a:r>
          </a:p>
          <a:p>
            <a:pPr>
              <a:spcBef>
                <a:spcPts val="0"/>
              </a:spcBef>
            </a:pPr>
            <a:endParaRPr lang="en-US" sz="1800" dirty="0"/>
          </a:p>
          <a:p>
            <a:pPr>
              <a:spcBef>
                <a:spcPts val="0"/>
              </a:spcBef>
            </a:pPr>
            <a:endParaRPr lang="en-US" sz="1800" dirty="0"/>
          </a:p>
        </p:txBody>
      </p:sp>
      <p:sp>
        <p:nvSpPr>
          <p:cNvPr id="7" name="TextBox 6">
            <a:extLst>
              <a:ext uri="{FF2B5EF4-FFF2-40B4-BE49-F238E27FC236}">
                <a16:creationId xmlns:a16="http://schemas.microsoft.com/office/drawing/2014/main" id="{5A0809F0-6C61-4A0C-BA43-522CFD39B02F}"/>
              </a:ext>
            </a:extLst>
          </p:cNvPr>
          <p:cNvSpPr txBox="1"/>
          <p:nvPr/>
        </p:nvSpPr>
        <p:spPr>
          <a:xfrm>
            <a:off x="507877" y="5978895"/>
            <a:ext cx="7883088" cy="738664"/>
          </a:xfrm>
          <a:prstGeom prst="rect">
            <a:avLst/>
          </a:prstGeom>
          <a:solidFill>
            <a:schemeClr val="bg1"/>
          </a:solidFill>
        </p:spPr>
        <p:txBody>
          <a:bodyPr wrap="square">
            <a:spAutoFit/>
          </a:bodyPr>
          <a:lstStyle/>
          <a:p>
            <a:r>
              <a:rPr lang="en-US" sz="1400" dirty="0">
                <a:hlinkClick r:id="rId3"/>
              </a:rPr>
              <a:t>CDC hospital-core-elements-508.pdf</a:t>
            </a:r>
            <a:endParaRPr lang="en-US" sz="1400" dirty="0"/>
          </a:p>
          <a:p>
            <a:r>
              <a:rPr lang="en-US" sz="1400" dirty="0">
                <a:hlinkClick r:id="rId4"/>
              </a:rPr>
              <a:t>SHEA/IDSA Clinical Practice Guidelines for Implementing an Antibiotic Stewardship Program</a:t>
            </a:r>
            <a:endParaRPr lang="en-US" sz="1400" dirty="0"/>
          </a:p>
          <a:p>
            <a:r>
              <a:rPr lang="en-US" sz="1400" dirty="0">
                <a:hlinkClick r:id="rId5"/>
              </a:rPr>
              <a:t>SIDP - Stewardship Certificate</a:t>
            </a:r>
            <a:endParaRPr lang="en-US" sz="1400" dirty="0"/>
          </a:p>
        </p:txBody>
      </p:sp>
      <p:pic>
        <p:nvPicPr>
          <p:cNvPr id="9" name="Picture 8">
            <a:extLst>
              <a:ext uri="{FF2B5EF4-FFF2-40B4-BE49-F238E27FC236}">
                <a16:creationId xmlns:a16="http://schemas.microsoft.com/office/drawing/2014/main" id="{6FADFC34-A2C9-52E5-2EC3-9F6D622A41B2}"/>
              </a:ext>
            </a:extLst>
          </p:cNvPr>
          <p:cNvPicPr>
            <a:picLocks noChangeAspect="1"/>
          </p:cNvPicPr>
          <p:nvPr/>
        </p:nvPicPr>
        <p:blipFill>
          <a:blip r:embed="rId6"/>
          <a:stretch>
            <a:fillRect/>
          </a:stretch>
        </p:blipFill>
        <p:spPr>
          <a:xfrm>
            <a:off x="6783979" y="1421299"/>
            <a:ext cx="4507442" cy="2486292"/>
          </a:xfrm>
          <a:prstGeom prst="rect">
            <a:avLst/>
          </a:prstGeom>
          <a:ln>
            <a:solidFill>
              <a:schemeClr val="accent2"/>
            </a:solidFill>
          </a:ln>
        </p:spPr>
      </p:pic>
      <p:pic>
        <p:nvPicPr>
          <p:cNvPr id="5" name="Picture 4">
            <a:extLst>
              <a:ext uri="{FF2B5EF4-FFF2-40B4-BE49-F238E27FC236}">
                <a16:creationId xmlns:a16="http://schemas.microsoft.com/office/drawing/2014/main" id="{859BD561-DC0B-AB63-5721-E184A32CC957}"/>
              </a:ext>
            </a:extLst>
          </p:cNvPr>
          <p:cNvPicPr>
            <a:picLocks noChangeAspect="1"/>
          </p:cNvPicPr>
          <p:nvPr/>
        </p:nvPicPr>
        <p:blipFill>
          <a:blip r:embed="rId7"/>
          <a:srcRect t="1" b="-575"/>
          <a:stretch>
            <a:fillRect/>
          </a:stretch>
        </p:blipFill>
        <p:spPr>
          <a:xfrm>
            <a:off x="7562163" y="2701177"/>
            <a:ext cx="4025366" cy="2777393"/>
          </a:xfrm>
          <a:prstGeom prst="rect">
            <a:avLst/>
          </a:prstGeom>
          <a:ln>
            <a:solidFill>
              <a:schemeClr val="accent2"/>
            </a:solidFill>
          </a:ln>
        </p:spPr>
      </p:pic>
      <p:pic>
        <p:nvPicPr>
          <p:cNvPr id="11" name="Picture 10">
            <a:extLst>
              <a:ext uri="{FF2B5EF4-FFF2-40B4-BE49-F238E27FC236}">
                <a16:creationId xmlns:a16="http://schemas.microsoft.com/office/drawing/2014/main" id="{C85846E4-5CFD-95FA-ECB8-A83708B08B69}"/>
              </a:ext>
            </a:extLst>
          </p:cNvPr>
          <p:cNvPicPr>
            <a:picLocks noChangeAspect="1"/>
          </p:cNvPicPr>
          <p:nvPr/>
        </p:nvPicPr>
        <p:blipFill>
          <a:blip r:embed="rId8"/>
          <a:stretch>
            <a:fillRect/>
          </a:stretch>
        </p:blipFill>
        <p:spPr>
          <a:xfrm>
            <a:off x="8303918" y="4259937"/>
            <a:ext cx="3650142" cy="2114041"/>
          </a:xfrm>
          <a:prstGeom prst="rect">
            <a:avLst/>
          </a:prstGeom>
          <a:ln>
            <a:solidFill>
              <a:schemeClr val="accent2"/>
            </a:solidFill>
          </a:ln>
        </p:spPr>
      </p:pic>
    </p:spTree>
    <p:extLst>
      <p:ext uri="{BB962C8B-B14F-4D97-AF65-F5344CB8AC3E}">
        <p14:creationId xmlns:p14="http://schemas.microsoft.com/office/powerpoint/2010/main" val="4172788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QCC 3_31">
  <a:themeElements>
    <a:clrScheme name="Custom 1">
      <a:dk1>
        <a:srgbClr val="000000"/>
      </a:dk1>
      <a:lt1>
        <a:srgbClr val="FFFFFF"/>
      </a:lt1>
      <a:dk2>
        <a:srgbClr val="000000"/>
      </a:dk2>
      <a:lt2>
        <a:srgbClr val="00007D"/>
      </a:lt2>
      <a:accent1>
        <a:srgbClr val="FF2600"/>
      </a:accent1>
      <a:accent2>
        <a:srgbClr val="005392"/>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epsis Sprint Template" id="{0DE2D448-1B00-5D4A-9507-C9CA6676FE3B}" vid="{A0FDFFD7-519E-8148-880D-207D0F80CD14}"/>
    </a:ext>
  </a:extLst>
</a:theme>
</file>

<file path=ppt/theme/theme2.xml><?xml version="1.0" encoding="utf-8"?>
<a:theme xmlns:a="http://schemas.openxmlformats.org/drawingml/2006/main" name="1_CMQCC 3_31">
  <a:themeElements>
    <a:clrScheme name="Custom 1">
      <a:dk1>
        <a:srgbClr val="000000"/>
      </a:dk1>
      <a:lt1>
        <a:srgbClr val="FFFFFF"/>
      </a:lt1>
      <a:dk2>
        <a:srgbClr val="000000"/>
      </a:dk2>
      <a:lt2>
        <a:srgbClr val="00007D"/>
      </a:lt2>
      <a:accent1>
        <a:srgbClr val="FF2600"/>
      </a:accent1>
      <a:accent2>
        <a:srgbClr val="005392"/>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a10dd1f-5cfd-49f1-a63e-d07afa6bc0ca}" enabled="1" method="Standard" siteId="{26085357-a231-4a7f-bc59-b14aa4d1022d}" removed="0"/>
</clbl:labelList>
</file>

<file path=docProps/app.xml><?xml version="1.0" encoding="utf-8"?>
<Properties xmlns="http://schemas.openxmlformats.org/officeDocument/2006/extended-properties" xmlns:vt="http://schemas.openxmlformats.org/officeDocument/2006/docPropsVTypes">
  <Template>Sepsis Sprint Template</Template>
  <TotalTime>2392</TotalTime>
  <Words>4349</Words>
  <Application>Microsoft Office PowerPoint</Application>
  <PresentationFormat>Widescreen</PresentationFormat>
  <Paragraphs>516</Paragraphs>
  <Slides>72</Slides>
  <Notes>21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83" baseType="lpstr">
      <vt:lpstr>Aptos</vt:lpstr>
      <vt:lpstr>Arial</vt:lpstr>
      <vt:lpstr>Calibri</vt:lpstr>
      <vt:lpstr>Corbel</vt:lpstr>
      <vt:lpstr>Roboto</vt:lpstr>
      <vt:lpstr>Source Sans Pro</vt:lpstr>
      <vt:lpstr>Times New Roman</vt:lpstr>
      <vt:lpstr>Wingdings</vt:lpstr>
      <vt:lpstr>CMQCC 3_31</vt:lpstr>
      <vt:lpstr>1_CMQCC 3_31</vt:lpstr>
      <vt:lpstr>Microsoft PowerPoint 97-2003 Presentation</vt:lpstr>
      <vt:lpstr>PowerPoint Presentation</vt:lpstr>
      <vt:lpstr>Welcome and FAQs</vt:lpstr>
      <vt:lpstr>Objectives and Disclosures for the Sepsis Sprint</vt:lpstr>
      <vt:lpstr>Obstetric Sepsis Implementation Sprint Team</vt:lpstr>
      <vt:lpstr>Session 2 Agenda: Treatment </vt:lpstr>
      <vt:lpstr>Antibiotic Stewardship, Antibiograms, Drug Resistance</vt:lpstr>
      <vt:lpstr>Antibiotic Stewardship</vt:lpstr>
      <vt:lpstr>Antibiotic Stewardship: Urgent Need in Obstetrics</vt:lpstr>
      <vt:lpstr>Antibiotic Stewardship Program (ASP) : Getting Started</vt:lpstr>
      <vt:lpstr>Antibiograms</vt:lpstr>
      <vt:lpstr>Antibiograms: Specialty Populations</vt:lpstr>
      <vt:lpstr>Antibiograms</vt:lpstr>
      <vt:lpstr>Why Resistance Trends Matter (and why OB needs local data)</vt:lpstr>
      <vt:lpstr>Resistance Tracking and Reporting</vt:lpstr>
      <vt:lpstr>Resistance Tracking and Reporting</vt:lpstr>
      <vt:lpstr>Newer Antibiotic Choices</vt:lpstr>
      <vt:lpstr>PowerPoint Presentation</vt:lpstr>
      <vt:lpstr>PowerPoint Presentation</vt:lpstr>
      <vt:lpstr>Gentamicin Issues</vt:lpstr>
      <vt:lpstr>Benefits of Newer Antibiotics:  Piperacillin-tazobactam and Ceftriaxone </vt:lpstr>
      <vt:lpstr>Critical Role of Order Sets</vt:lpstr>
      <vt:lpstr>The Critical Need for Order Sets</vt:lpstr>
      <vt:lpstr>Order Set Examples</vt:lpstr>
      <vt:lpstr>Practical Lessons:  Make the “Right Choice” The Easy Choice</vt:lpstr>
      <vt:lpstr>Breastfeeding Safety: Reduce Confusion and Delays</vt:lpstr>
      <vt:lpstr>Strategies for Rapid Access to Antibiotics on Labor and Delivery</vt:lpstr>
      <vt:lpstr>Strategies for Rapid Antibiotic Administration</vt:lpstr>
      <vt:lpstr>Strategies for Rapid Antibiotic Administration</vt:lpstr>
      <vt:lpstr>Strategies for Rapid Antibiotic Administration</vt:lpstr>
      <vt:lpstr>Strategies for Prophylactic Antibiotics on Labor and Delivery</vt:lpstr>
      <vt:lpstr>Protocol Creation and Implementation</vt:lpstr>
      <vt:lpstr>PowerPoint Presentation</vt:lpstr>
      <vt:lpstr>Pre-incision antibiotics for patients treated for….. Chorioamnionitis or ROM</vt:lpstr>
      <vt:lpstr>PowerPoint Presentation</vt:lpstr>
      <vt:lpstr>PowerPoint Presentation</vt:lpstr>
      <vt:lpstr>PowerPoint Presentation</vt:lpstr>
      <vt:lpstr>PowerPoint Presentation</vt:lpstr>
      <vt:lpstr>Antibiotic Allergies and De-labelling </vt:lpstr>
      <vt:lpstr>Addressing Patients with Penicillin Allergies:  The “Must-Knows” for Implementation </vt:lpstr>
      <vt:lpstr>PCN Allergy Delabeling: Stanford QI Initiative</vt:lpstr>
      <vt:lpstr>Addressing Key IAI / Chorioamnionitis Management Questions</vt:lpstr>
      <vt:lpstr>FAQ 1: What is the Definition of IAI / Chorioamnionitis?</vt:lpstr>
      <vt:lpstr>FAQ 2: What are the best antibiotics for IAI / Chorioamnionitis?</vt:lpstr>
      <vt:lpstr>PowerPoint Presentation</vt:lpstr>
      <vt:lpstr>Most Common Pathogens in IAI / Chorioamnionitis</vt:lpstr>
      <vt:lpstr>Most Attractive Alternatives in Wide Use (2026)</vt:lpstr>
      <vt:lpstr>What it Takes to Change Antibiotic Regimens:  Our Experience at Vanderbilt University Medical Center</vt:lpstr>
      <vt:lpstr>PowerPoint Presentation</vt:lpstr>
      <vt:lpstr>PowerPoint Presentation</vt:lpstr>
      <vt:lpstr>FAQ 3: How does IAI / Chorioamnionitis fit into the CMQCC Two-Step Approach for evaluation serious infections?</vt:lpstr>
      <vt:lpstr>Recommendations for which IAI Patients  Need Evaluation with CBC &amp; Chem Panel</vt:lpstr>
      <vt:lpstr>FAQ 4: Role of Lactate Tests in IAI/Chorioamnionitis?</vt:lpstr>
      <vt:lpstr>Sepsis: Treatment, Escalation of Care </vt:lpstr>
      <vt:lpstr>Key Sepsis Treatment Recommendations</vt:lpstr>
      <vt:lpstr>Rapid Antibiotic Administration</vt:lpstr>
      <vt:lpstr>Fluid Resuscitation</vt:lpstr>
      <vt:lpstr>Restoration of Perfusion</vt:lpstr>
      <vt:lpstr>PowerPoint Presentation</vt:lpstr>
      <vt:lpstr>Sepsis in Obstetrics Score</vt:lpstr>
      <vt:lpstr>Ensuring That You Have Rapid Access to Help</vt:lpstr>
      <vt:lpstr>RRT Consultation</vt:lpstr>
      <vt:lpstr>Sepsis: Source Control</vt:lpstr>
      <vt:lpstr>Source Control</vt:lpstr>
      <vt:lpstr>Source Control</vt:lpstr>
      <vt:lpstr>Specific Guidance for Septic Abortions</vt:lpstr>
      <vt:lpstr>PowerPoint Presentation</vt:lpstr>
      <vt:lpstr>PowerPoint Presentation</vt:lpstr>
      <vt:lpstr>Source Control: Necrotizing Fasciitis</vt:lpstr>
      <vt:lpstr>Key Points</vt:lpstr>
      <vt:lpstr>Action Steps</vt:lpstr>
      <vt:lpstr>Next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Ruhi Nath</dc:creator>
  <cp:lastModifiedBy>Ruhi Nath</cp:lastModifiedBy>
  <cp:revision>40</cp:revision>
  <cp:lastPrinted>2023-05-18T21:35:09Z</cp:lastPrinted>
  <dcterms:created xsi:type="dcterms:W3CDTF">2026-02-06T22:12:01Z</dcterms:created>
  <dcterms:modified xsi:type="dcterms:W3CDTF">2026-02-18T21:07:23Z</dcterms:modified>
</cp:coreProperties>
</file>