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3B5"/>
    <a:srgbClr val="F4F4E8"/>
    <a:srgbClr val="E8E8D0"/>
    <a:srgbClr val="DCDCB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E1BCE-3F05-7746-B8E2-30CB9993E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ECD1BE-29EB-C7B7-E9D5-840BC7BB1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79BD2-ED9B-FAC1-887D-746F72C98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79B40-0FE1-ED08-0242-7CCFEB273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65EBE-31AC-EACC-9AE0-6297C855A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0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9687-70E1-1212-1A4C-39C1886D5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22115A-7365-500F-882D-7AD8E4CE0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68792-EBD1-7D8F-AFCE-E54FBD7FE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92D34-0756-72A6-BC01-2E6711B5C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862B2-3CE4-954C-F680-1494148B0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95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B2C26A-230D-EE0C-D594-A0B9EB22E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3DB5D-DEEA-8EC4-DB38-E92027F62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57EBD-6B0E-D7E3-5455-48A696B0C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FEB69-2FE8-1F24-6861-A2F037247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9CC0E-D8F3-98B6-F954-435C5B82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2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DFA25-4ED2-7832-105D-38F6A338D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77CA0-9AB5-C519-6FDB-26C537AFD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A2129-747E-E911-4014-4C087B113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5DBBE-B28A-CAE3-CD75-6077BD5BD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72DA9-BBD5-FFE5-6556-2A8E60DF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33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4FB0C-7398-7425-53C3-03665D8BF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93221-E870-CA94-6650-94633E045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D5903-9ED3-F7E8-08D8-CF84C743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740DE-924A-4DB7-BABC-F9871D6B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3E1BD-B276-AE06-AF84-22DE3F7E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9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66315-2A6E-B487-679D-F08052FE3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43705-A116-3B9C-1262-13DA55E0C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A9E60C-EA5B-D13B-7D82-56AE37C07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40170-56CF-D59C-171A-B395222B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E10AF7-1B9A-49BD-9428-0A803548A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EC82E-E56D-0C9B-539A-ECDBCAC6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05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D1343-F69A-8D57-7D1A-6E279DC24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6E9DE-D935-BB33-490D-0FF3CB5F3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CB0DA-7D0A-50EF-0DAC-71F640B90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08C156-19EF-99EA-ECBB-5CEB646BD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47236-0BDE-E75F-7BFC-E61D8E8F3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FB1C64-5963-E768-EE65-F05DBD9F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80C2E4-2BDE-42AA-E6A5-0CF1631A1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55A638-E3A0-C110-02BC-1E7A4B2AF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F1328-EBC8-14B5-59DB-BEB79AC03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5AA239-1C72-9CCD-1384-F5724F3C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9066F9-CA38-4F37-EB6F-CEA046B55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CED21-4C24-D660-AE5D-74F95C2EC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2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F8572C-3B34-DAC1-327A-815635751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F4A763-8806-0115-3252-A63E2750B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8B1F4-4E69-B67E-7D0C-8C070FB49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96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75CC-838E-F0A3-30CB-206D3E659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CFD4A-6D92-1292-5FF1-FF6DE6866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FBD71-E926-FD63-2233-F4037023D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0C45F4-BA2C-3FB4-E864-703D5C32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3C40B-E4F9-6676-4F53-C6541DA3A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BF54D-32D1-B233-E142-615ACFD6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1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38A89-67A3-3DA0-FFAC-E36A9CA6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054FE8-0A1A-0058-1859-52B7B9DFF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530D36-CA71-C14E-4A83-0B3A67AA1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1BC15-3331-55F2-C519-817782D6F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569CF-CAF0-318C-999C-4229FA17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B4362-9B4D-2EAD-CC5D-F7BAEC584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ECC46E-8CAB-D781-A812-5B495F59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BA7FC-6717-B7AF-2EA4-67B233E1E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C66E1-B172-0D28-7A68-5E0BB0224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9CA27A-E709-4F8F-B117-DA515683701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A177D-1D28-CF9C-466E-E7CD0F009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1CF83-7A04-22E9-854C-109E42D09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76E2C7-AC9A-4514-8457-CC42A02FD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2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5F8FA44-573D-4B3B-3585-D8BC06F3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468"/>
          <a:stretch/>
        </p:blipFill>
        <p:spPr>
          <a:xfrm>
            <a:off x="1012828" y="857051"/>
            <a:ext cx="6224622" cy="7391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30532E-48B6-3382-A085-4E277ECD94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90" r="1872" b="48225"/>
          <a:stretch/>
        </p:blipFill>
        <p:spPr>
          <a:xfrm>
            <a:off x="1012828" y="2830565"/>
            <a:ext cx="5941422" cy="190369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481EE79-C27B-C978-FD49-EEF4690037D8}"/>
              </a:ext>
            </a:extLst>
          </p:cNvPr>
          <p:cNvSpPr/>
          <p:nvPr/>
        </p:nvSpPr>
        <p:spPr>
          <a:xfrm>
            <a:off x="1012828" y="857052"/>
            <a:ext cx="6224622" cy="369332"/>
          </a:xfrm>
          <a:prstGeom prst="rect">
            <a:avLst/>
          </a:prstGeom>
          <a:solidFill>
            <a:srgbClr val="DCDCB0"/>
          </a:solidFill>
          <a:ln>
            <a:solidFill>
              <a:srgbClr val="DCDC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531681-3E6C-6008-C0A0-D5C806BEAB01}"/>
              </a:ext>
            </a:extLst>
          </p:cNvPr>
          <p:cNvSpPr txBox="1"/>
          <p:nvPr/>
        </p:nvSpPr>
        <p:spPr>
          <a:xfrm>
            <a:off x="1012828" y="857051"/>
            <a:ext cx="5767113" cy="369332"/>
          </a:xfrm>
          <a:prstGeom prst="rect">
            <a:avLst/>
          </a:prstGeom>
          <a:solidFill>
            <a:srgbClr val="DCDCB0"/>
          </a:solidFill>
          <a:ln>
            <a:solidFill>
              <a:srgbClr val="DCDCB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Serious Infection Screening Tool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CF9C57-0411-BB8D-4A6D-C3B45AC4F568}"/>
              </a:ext>
            </a:extLst>
          </p:cNvPr>
          <p:cNvSpPr/>
          <p:nvPr/>
        </p:nvSpPr>
        <p:spPr>
          <a:xfrm>
            <a:off x="1348033" y="1245236"/>
            <a:ext cx="3261674" cy="291333"/>
          </a:xfrm>
          <a:prstGeom prst="rect">
            <a:avLst/>
          </a:prstGeom>
          <a:solidFill>
            <a:srgbClr val="0073B5"/>
          </a:solidFill>
          <a:ln>
            <a:solidFill>
              <a:srgbClr val="0073B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Qualifying Factors </a:t>
            </a:r>
            <a:r>
              <a:rPr lang="en-US" sz="1000" dirty="0"/>
              <a:t>(check all that apply)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702BD5-4FCD-10F4-ED2B-9126506EDF99}"/>
              </a:ext>
            </a:extLst>
          </p:cNvPr>
          <p:cNvSpPr txBox="1"/>
          <p:nvPr/>
        </p:nvSpPr>
        <p:spPr>
          <a:xfrm>
            <a:off x="4609707" y="1615069"/>
            <a:ext cx="4279769" cy="1169551"/>
          </a:xfrm>
          <a:prstGeom prst="rect">
            <a:avLst/>
          </a:prstGeom>
          <a:noFill/>
          <a:ln w="19050">
            <a:solidFill>
              <a:srgbClr val="0073B5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☐ Oral temp &lt;36 C (96.8F ) or ≥38 C (100.4 F)</a:t>
            </a:r>
          </a:p>
          <a:p>
            <a:r>
              <a:rPr lang="en-US" sz="1400" dirty="0"/>
              <a:t>☐ Heart rate &gt;110 bpm</a:t>
            </a:r>
          </a:p>
          <a:p>
            <a:r>
              <a:rPr lang="en-US" sz="1400" dirty="0"/>
              <a:t>☐ Respiratory rate &gt; 24 breaths per min</a:t>
            </a:r>
          </a:p>
          <a:p>
            <a:r>
              <a:rPr lang="en-US" sz="1400" dirty="0"/>
              <a:t>☐ WBC &gt;15,000/mm3 or &lt;4,000/mm3 or &gt;10% bands</a:t>
            </a:r>
          </a:p>
          <a:p>
            <a:r>
              <a:rPr lang="en-US" sz="1400" dirty="0"/>
              <a:t>☐ None</a:t>
            </a:r>
          </a:p>
        </p:txBody>
      </p:sp>
      <p:sp>
        <p:nvSpPr>
          <p:cNvPr id="14" name="Arrow: Bent-Up 13">
            <a:extLst>
              <a:ext uri="{FF2B5EF4-FFF2-40B4-BE49-F238E27FC236}">
                <a16:creationId xmlns:a16="http://schemas.microsoft.com/office/drawing/2014/main" id="{5323C2D9-439F-DC0E-6FE2-C840FFA3B720}"/>
              </a:ext>
            </a:extLst>
          </p:cNvPr>
          <p:cNvSpPr/>
          <p:nvPr/>
        </p:nvSpPr>
        <p:spPr>
          <a:xfrm rot="5400000">
            <a:off x="3945118" y="1685377"/>
            <a:ext cx="527901" cy="546754"/>
          </a:xfrm>
          <a:prstGeom prst="bentUpArrow">
            <a:avLst/>
          </a:prstGeom>
          <a:solidFill>
            <a:srgbClr val="0073B5"/>
          </a:solidFill>
          <a:ln>
            <a:solidFill>
              <a:srgbClr val="0073B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9B70DF-D6F6-7B99-05B1-C64E700B5BBB}"/>
              </a:ext>
            </a:extLst>
          </p:cNvPr>
          <p:cNvSpPr txBox="1"/>
          <p:nvPr/>
        </p:nvSpPr>
        <p:spPr>
          <a:xfrm>
            <a:off x="1012827" y="2842197"/>
            <a:ext cx="5941423" cy="338554"/>
          </a:xfrm>
          <a:prstGeom prst="rect">
            <a:avLst/>
          </a:prstGeom>
          <a:solidFill>
            <a:srgbClr val="DCDCB0"/>
          </a:solidFill>
          <a:ln>
            <a:solidFill>
              <a:srgbClr val="DCDCB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/>
              <a:t>Bedside Sepsis Evaluation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B77F44-0972-3356-7E83-6A82642519C0}"/>
              </a:ext>
            </a:extLst>
          </p:cNvPr>
          <p:cNvSpPr/>
          <p:nvPr/>
        </p:nvSpPr>
        <p:spPr>
          <a:xfrm>
            <a:off x="1012826" y="3124255"/>
            <a:ext cx="3462174" cy="258513"/>
          </a:xfrm>
          <a:prstGeom prst="rect">
            <a:avLst/>
          </a:prstGeom>
          <a:solidFill>
            <a:srgbClr val="DCDCB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Patient has 2 Qualifying Factors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6D3EDE-237E-3756-D864-8C422550EBB3}"/>
              </a:ext>
            </a:extLst>
          </p:cNvPr>
          <p:cNvSpPr/>
          <p:nvPr/>
        </p:nvSpPr>
        <p:spPr>
          <a:xfrm>
            <a:off x="1012828" y="3404854"/>
            <a:ext cx="3469618" cy="250541"/>
          </a:xfrm>
          <a:prstGeom prst="rect">
            <a:avLst/>
          </a:prstGeom>
          <a:solidFill>
            <a:srgbClr val="E8E8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Patient and/or family concerns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17390F-37BB-5FAC-62BC-00B14C932E0C}"/>
              </a:ext>
            </a:extLst>
          </p:cNvPr>
          <p:cNvSpPr/>
          <p:nvPr/>
        </p:nvSpPr>
        <p:spPr>
          <a:xfrm>
            <a:off x="1012828" y="3680165"/>
            <a:ext cx="3469618" cy="250541"/>
          </a:xfrm>
          <a:prstGeom prst="rect">
            <a:avLst/>
          </a:prstGeom>
          <a:solidFill>
            <a:srgbClr val="E8E8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Oxygen saturation &lt;92%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EBE1AC3-25C5-A6C4-1FA9-EAF8A94657BB}"/>
              </a:ext>
            </a:extLst>
          </p:cNvPr>
          <p:cNvSpPr/>
          <p:nvPr/>
        </p:nvSpPr>
        <p:spPr>
          <a:xfrm>
            <a:off x="1070853" y="3944858"/>
            <a:ext cx="3331463" cy="250541"/>
          </a:xfrm>
          <a:prstGeom prst="rect">
            <a:avLst/>
          </a:prstGeom>
          <a:solidFill>
            <a:srgbClr val="E8E8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Appears toxic or ill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0CFC01-3DF5-FC31-FEF7-C05A19D06B1B}"/>
              </a:ext>
            </a:extLst>
          </p:cNvPr>
          <p:cNvSpPr/>
          <p:nvPr/>
        </p:nvSpPr>
        <p:spPr>
          <a:xfrm>
            <a:off x="1012827" y="3952792"/>
            <a:ext cx="3469617" cy="250541"/>
          </a:xfrm>
          <a:prstGeom prst="rect">
            <a:avLst/>
          </a:prstGeom>
          <a:solidFill>
            <a:srgbClr val="E8E8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Decreased urine output (&lt;30 ml/</a:t>
            </a:r>
            <a:r>
              <a:rPr lang="en-US" sz="1600" dirty="0" err="1">
                <a:solidFill>
                  <a:sysClr val="windowText" lastClr="000000"/>
                </a:solidFill>
              </a:rPr>
              <a:t>hr</a:t>
            </a:r>
            <a:r>
              <a:rPr lang="en-US" sz="1600" dirty="0">
                <a:solidFill>
                  <a:sysClr val="windowText" lastClr="000000"/>
                </a:solidFill>
              </a:rPr>
              <a:t>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49E540A-685C-D64B-F90E-D1C7A47B1C62}"/>
              </a:ext>
            </a:extLst>
          </p:cNvPr>
          <p:cNvSpPr/>
          <p:nvPr/>
        </p:nvSpPr>
        <p:spPr>
          <a:xfrm>
            <a:off x="1012826" y="4225419"/>
            <a:ext cx="3469618" cy="250541"/>
          </a:xfrm>
          <a:prstGeom prst="rect">
            <a:avLst/>
          </a:prstGeom>
          <a:solidFill>
            <a:srgbClr val="E8E8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Alternative diagnosis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1EA2E4A-BEB3-7468-5A79-FB7065B388C0}"/>
              </a:ext>
            </a:extLst>
          </p:cNvPr>
          <p:cNvSpPr/>
          <p:nvPr/>
        </p:nvSpPr>
        <p:spPr>
          <a:xfrm>
            <a:off x="4482444" y="3152965"/>
            <a:ext cx="2475530" cy="250540"/>
          </a:xfrm>
          <a:prstGeom prst="rect">
            <a:avLst/>
          </a:prstGeom>
          <a:solidFill>
            <a:srgbClr val="F4F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ysClr val="windowText" lastClr="000000"/>
                </a:solidFill>
              </a:rPr>
              <a:t>Yes/No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6CCC3E-8815-F24B-D760-54B000196DB0}"/>
              </a:ext>
            </a:extLst>
          </p:cNvPr>
          <p:cNvSpPr/>
          <p:nvPr/>
        </p:nvSpPr>
        <p:spPr>
          <a:xfrm>
            <a:off x="1012828" y="2844894"/>
            <a:ext cx="5941423" cy="190369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7DE5315-8824-1B9C-0527-ECA35DFEF51E}"/>
              </a:ext>
            </a:extLst>
          </p:cNvPr>
          <p:cNvSpPr/>
          <p:nvPr/>
        </p:nvSpPr>
        <p:spPr>
          <a:xfrm>
            <a:off x="996139" y="853735"/>
            <a:ext cx="6224622" cy="68283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8F0467-F93A-CADF-0762-FB726E6F88D2}"/>
              </a:ext>
            </a:extLst>
          </p:cNvPr>
          <p:cNvSpPr txBox="1"/>
          <p:nvPr/>
        </p:nvSpPr>
        <p:spPr>
          <a:xfrm>
            <a:off x="7448747" y="3403505"/>
            <a:ext cx="4279769" cy="1384995"/>
          </a:xfrm>
          <a:prstGeom prst="rect">
            <a:avLst/>
          </a:prstGeom>
          <a:noFill/>
          <a:ln w="19050">
            <a:solidFill>
              <a:srgbClr val="0073B5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☐ Shivering</a:t>
            </a:r>
          </a:p>
          <a:p>
            <a:r>
              <a:rPr lang="en-US" sz="1400" dirty="0"/>
              <a:t>☐ Feeling cold</a:t>
            </a:r>
          </a:p>
          <a:p>
            <a:r>
              <a:rPr lang="en-US" sz="1400" dirty="0"/>
              <a:t>☐ Confusion or disorientation</a:t>
            </a:r>
          </a:p>
          <a:p>
            <a:r>
              <a:rPr lang="en-US" sz="1400" dirty="0"/>
              <a:t>☐ Shortness of breath</a:t>
            </a:r>
          </a:p>
          <a:p>
            <a:r>
              <a:rPr lang="en-US" sz="1400" dirty="0"/>
              <a:t>☐ Extreme pain or discomfort</a:t>
            </a:r>
          </a:p>
          <a:p>
            <a:r>
              <a:rPr lang="en-US" sz="1400" dirty="0"/>
              <a:t>☐ Clammy or sweaty skin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96E599-D665-8D69-4814-E4C57BB25954}"/>
              </a:ext>
            </a:extLst>
          </p:cNvPr>
          <p:cNvSpPr/>
          <p:nvPr/>
        </p:nvSpPr>
        <p:spPr>
          <a:xfrm>
            <a:off x="1012826" y="4498046"/>
            <a:ext cx="3469618" cy="250541"/>
          </a:xfrm>
          <a:prstGeom prst="rect">
            <a:avLst/>
          </a:prstGeom>
          <a:solidFill>
            <a:srgbClr val="E8E8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ysClr val="windowText" lastClr="000000"/>
                </a:solidFill>
              </a:rPr>
              <a:t>Infection potential source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02B82E42-AFD9-6ED9-22A0-D33C443DCCF7}"/>
              </a:ext>
            </a:extLst>
          </p:cNvPr>
          <p:cNvSpPr/>
          <p:nvPr/>
        </p:nvSpPr>
        <p:spPr>
          <a:xfrm>
            <a:off x="7031815" y="3403505"/>
            <a:ext cx="339365" cy="290970"/>
          </a:xfrm>
          <a:prstGeom prst="rightArrow">
            <a:avLst/>
          </a:prstGeom>
          <a:solidFill>
            <a:srgbClr val="0073B5"/>
          </a:solidFill>
          <a:ln>
            <a:solidFill>
              <a:srgbClr val="0073B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E1C908-2303-564B-F972-CA203518B526}"/>
              </a:ext>
            </a:extLst>
          </p:cNvPr>
          <p:cNvSpPr/>
          <p:nvPr/>
        </p:nvSpPr>
        <p:spPr>
          <a:xfrm>
            <a:off x="4489718" y="3682073"/>
            <a:ext cx="2475530" cy="250540"/>
          </a:xfrm>
          <a:prstGeom prst="rect">
            <a:avLst/>
          </a:prstGeom>
          <a:solidFill>
            <a:srgbClr val="F4F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ysClr val="windowText" lastClr="000000"/>
                </a:solidFill>
              </a:rPr>
              <a:t>Yes/No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F2F4E9-949C-3A45-01BE-1B4624C30F41}"/>
              </a:ext>
            </a:extLst>
          </p:cNvPr>
          <p:cNvSpPr/>
          <p:nvPr/>
        </p:nvSpPr>
        <p:spPr>
          <a:xfrm>
            <a:off x="4491871" y="3928197"/>
            <a:ext cx="2475530" cy="297221"/>
          </a:xfrm>
          <a:prstGeom prst="rect">
            <a:avLst/>
          </a:prstGeom>
          <a:solidFill>
            <a:srgbClr val="F4F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ysClr val="windowText" lastClr="000000"/>
                </a:solidFill>
              </a:rPr>
              <a:t>Yes/No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97E897-EEC8-8BE6-AA47-F800A3F9B4B6}"/>
              </a:ext>
            </a:extLst>
          </p:cNvPr>
          <p:cNvSpPr/>
          <p:nvPr/>
        </p:nvSpPr>
        <p:spPr>
          <a:xfrm>
            <a:off x="4489718" y="4208581"/>
            <a:ext cx="2475530" cy="297221"/>
          </a:xfrm>
          <a:prstGeom prst="rect">
            <a:avLst/>
          </a:prstGeom>
          <a:solidFill>
            <a:srgbClr val="F4F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ysClr val="windowText" lastClr="000000"/>
                </a:solidFill>
              </a:rPr>
              <a:t>Yes/No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9335445-2004-F729-022A-BD4DFC22C5C8}"/>
              </a:ext>
            </a:extLst>
          </p:cNvPr>
          <p:cNvSpPr/>
          <p:nvPr/>
        </p:nvSpPr>
        <p:spPr>
          <a:xfrm>
            <a:off x="4489718" y="4483718"/>
            <a:ext cx="2475530" cy="279198"/>
          </a:xfrm>
          <a:prstGeom prst="rect">
            <a:avLst/>
          </a:prstGeom>
          <a:solidFill>
            <a:srgbClr val="F4F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ysClr val="windowText" lastClr="000000"/>
                </a:solidFill>
              </a:rPr>
              <a:t>Yes/No</a:t>
            </a:r>
          </a:p>
        </p:txBody>
      </p:sp>
    </p:spTree>
    <p:extLst>
      <p:ext uri="{BB962C8B-B14F-4D97-AF65-F5344CB8AC3E}">
        <p14:creationId xmlns:p14="http://schemas.microsoft.com/office/powerpoint/2010/main" val="90268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136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Jenna Ogborn</dc:creator>
  <cp:lastModifiedBy>Jenna Ogborn</cp:lastModifiedBy>
  <cp:revision>3</cp:revision>
  <dcterms:created xsi:type="dcterms:W3CDTF">2024-08-12T21:21:58Z</dcterms:created>
  <dcterms:modified xsi:type="dcterms:W3CDTF">2024-10-07T16:53:39Z</dcterms:modified>
</cp:coreProperties>
</file>