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72"/>
  </p:notesMasterIdLst>
  <p:handoutMasterIdLst>
    <p:handoutMasterId r:id="rId73"/>
  </p:handoutMasterIdLst>
  <p:sldIdLst>
    <p:sldId id="260" r:id="rId2"/>
    <p:sldId id="619" r:id="rId3"/>
    <p:sldId id="612" r:id="rId4"/>
    <p:sldId id="629" r:id="rId5"/>
    <p:sldId id="1658" r:id="rId6"/>
    <p:sldId id="620" r:id="rId7"/>
    <p:sldId id="621" r:id="rId8"/>
    <p:sldId id="516" r:id="rId9"/>
    <p:sldId id="560" r:id="rId10"/>
    <p:sldId id="1671" r:id="rId11"/>
    <p:sldId id="561" r:id="rId12"/>
    <p:sldId id="564" r:id="rId13"/>
    <p:sldId id="608" r:id="rId14"/>
    <p:sldId id="609" r:id="rId15"/>
    <p:sldId id="510" r:id="rId16"/>
    <p:sldId id="607" r:id="rId17"/>
    <p:sldId id="1667" r:id="rId18"/>
    <p:sldId id="520" r:id="rId19"/>
    <p:sldId id="511" r:id="rId20"/>
    <p:sldId id="579" r:id="rId21"/>
    <p:sldId id="524" r:id="rId22"/>
    <p:sldId id="581" r:id="rId23"/>
    <p:sldId id="582" r:id="rId24"/>
    <p:sldId id="583" r:id="rId25"/>
    <p:sldId id="585" r:id="rId26"/>
    <p:sldId id="1676" r:id="rId27"/>
    <p:sldId id="546" r:id="rId28"/>
    <p:sldId id="1661" r:id="rId29"/>
    <p:sldId id="1662" r:id="rId30"/>
    <p:sldId id="1663" r:id="rId31"/>
    <p:sldId id="586" r:id="rId32"/>
    <p:sldId id="551" r:id="rId33"/>
    <p:sldId id="587" r:id="rId34"/>
    <p:sldId id="588" r:id="rId35"/>
    <p:sldId id="1677" r:id="rId36"/>
    <p:sldId id="548" r:id="rId37"/>
    <p:sldId id="1664" r:id="rId38"/>
    <p:sldId id="575" r:id="rId39"/>
    <p:sldId id="589" r:id="rId40"/>
    <p:sldId id="1665" r:id="rId41"/>
    <p:sldId id="553" r:id="rId42"/>
    <p:sldId id="606" r:id="rId43"/>
    <p:sldId id="594" r:id="rId44"/>
    <p:sldId id="595" r:id="rId45"/>
    <p:sldId id="590" r:id="rId46"/>
    <p:sldId id="1674" r:id="rId47"/>
    <p:sldId id="1675" r:id="rId48"/>
    <p:sldId id="513" r:id="rId49"/>
    <p:sldId id="592" r:id="rId50"/>
    <p:sldId id="597" r:id="rId51"/>
    <p:sldId id="600" r:id="rId52"/>
    <p:sldId id="598" r:id="rId53"/>
    <p:sldId id="601" r:id="rId54"/>
    <p:sldId id="599" r:id="rId55"/>
    <p:sldId id="530" r:id="rId56"/>
    <p:sldId id="603" r:id="rId57"/>
    <p:sldId id="602" r:id="rId58"/>
    <p:sldId id="605" r:id="rId59"/>
    <p:sldId id="1678" r:id="rId60"/>
    <p:sldId id="534" r:id="rId61"/>
    <p:sldId id="527" r:id="rId62"/>
    <p:sldId id="596" r:id="rId63"/>
    <p:sldId id="577" r:id="rId64"/>
    <p:sldId id="538" r:id="rId65"/>
    <p:sldId id="1681" r:id="rId66"/>
    <p:sldId id="1682" r:id="rId67"/>
    <p:sldId id="555" r:id="rId68"/>
    <p:sldId id="1672" r:id="rId69"/>
    <p:sldId id="257" r:id="rId70"/>
    <p:sldId id="263" r:id="rId71"/>
  </p:sldIdLst>
  <p:sldSz cx="12192000" cy="6858000"/>
  <p:notesSz cx="9363075" cy="7077075"/>
  <p:custDataLst>
    <p:tags r:id="rId74"/>
  </p:custDataLst>
  <p:defaultTex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 uri="http://customooxmlschemas.google.com/">
      <go:slidesCustomData xmlns="" xmlns:p15="http://schemas.microsoft.com/office/powerpoint/2012/main" xmlns:go="http://customooxmlschemas.google.com/" roundtripDataSignature="AMtx7mikdaNV4uJ/aNW5SyAE+hDgzaoKcg==" r:id="rId90"/>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a Sakowsk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3B"/>
    <a:srgbClr val="FFCC02"/>
    <a:srgbClr val="FBA413"/>
    <a:srgbClr val="FFEDD1"/>
    <a:srgbClr val="F4C69E"/>
    <a:srgbClr val="FFCD9E"/>
    <a:srgbClr val="FFCC99"/>
    <a:srgbClr val="FEE6C5"/>
    <a:srgbClr val="E3E3E3"/>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07" autoAdjust="0"/>
    <p:restoredTop sz="71451" autoAdjust="0"/>
  </p:normalViewPr>
  <p:slideViewPr>
    <p:cSldViewPr>
      <p:cViewPr varScale="1">
        <p:scale>
          <a:sx n="78" d="100"/>
          <a:sy n="78" d="100"/>
        </p:scale>
        <p:origin x="1504"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6616"/>
    </p:cViewPr>
  </p:sorterViewPr>
  <p:notesViewPr>
    <p:cSldViewPr>
      <p:cViewPr varScale="1">
        <p:scale>
          <a:sx n="105" d="100"/>
          <a:sy n="105" d="100"/>
        </p:scale>
        <p:origin x="738"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90" Type="http://customschemas.google.com/relationships/presentationmetadata" Target="meta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pheecisilon00.file.cdphintra.ca.gov\homedir\DSun\data%20request\MMR\PARM\PAMR3.0\data%20brief%20-%20pmss%20report\data%20brief%202017-2019\PMSS%20figures%202009_2019_v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cmorton\CMQCC%20Primary%20Folder\CMQCC%20Administrative\TOOLKIT%20UPDATES%20TEMPLATES\TOOLKIT%20OBHEM%203.0\OBHEM%203.0%20Slide%20Data%20for%20Figur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morton\CMQCC%20Primary%20Folder\CMQCC%20Administrative\TOOLKIT%20UPDATES%20TEMPLATES\TOOLKIT%20OBHEM%203.0\OBHEM%203.0%20Slide%20Data%20for%20Figur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09515606014263"/>
          <c:y val="2.9339860832030194E-2"/>
          <c:w val="0.80669362918939558"/>
          <c:h val="0.92828034018837069"/>
        </c:manualLayout>
      </c:layout>
      <c:barChart>
        <c:barDir val="bar"/>
        <c:grouping val="stacked"/>
        <c:varyColors val="0"/>
        <c:ser>
          <c:idx val="0"/>
          <c:order val="0"/>
          <c:spPr>
            <a:solidFill>
              <a:srgbClr val="10587D"/>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F4-D24D-8ADD-627725471A03}"/>
                </c:ext>
              </c:extLst>
            </c:dLbl>
            <c:dLbl>
              <c:idx val="1"/>
              <c:layout>
                <c:manualLayout>
                  <c:x val="3.7031001662528595E-2"/>
                  <c:y val="-1.1953138551595013E-16"/>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F4-D24D-8ADD-627725471A03}"/>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F4-D24D-8ADD-627725471A03}"/>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F4-D24D-8ADD-627725471A03}"/>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F4-D24D-8ADD-627725471A03}"/>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F4-D24D-8ADD-627725471A03}"/>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F4-D24D-8ADD-627725471A03}"/>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F4-D24D-8ADD-627725471A03}"/>
                </c:ext>
              </c:extLst>
            </c:dLbl>
            <c:dLbl>
              <c:idx val="8"/>
              <c:tx>
                <c:rich>
                  <a:bodyPr/>
                  <a:lstStyle/>
                  <a:p>
                    <a:r>
                      <a:rPr lang="en-US" sz="1600">
                        <a:solidFill>
                          <a:schemeClr val="bg1"/>
                        </a:solidFill>
                      </a:rPr>
                      <a:t>Cardiomyopathy </a:t>
                    </a:r>
                    <a:fld id="{A32FCB2A-E70A-4B8D-94D3-5BDFE63EE7BE}" type="VALUE">
                      <a:rPr lang="en-US" sz="1600">
                        <a:solidFill>
                          <a:schemeClr val="bg1"/>
                        </a:solidFill>
                      </a:rPr>
                      <a:pPr/>
                      <a:t>[VALUE]</a:t>
                    </a:fld>
                    <a:endParaRPr lang="en-US" sz="1600">
                      <a:solidFill>
                        <a:schemeClr val="bg1"/>
                      </a:solidFill>
                    </a:endParaRPr>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3F4-D24D-8ADD-627725471A0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 PR COD % distribut'!$E$45:$E$54</c:f>
              <c:strCache>
                <c:ptCount val="9"/>
                <c:pt idx="0">
                  <c:v>Other (n=60)</c:v>
                </c:pt>
                <c:pt idx="1">
                  <c:v>Anes (n=5)</c:v>
                </c:pt>
                <c:pt idx="2">
                  <c:v>CVA (n=22)</c:v>
                </c:pt>
                <c:pt idx="3">
                  <c:v>AFE (n=43)</c:v>
                </c:pt>
                <c:pt idx="4">
                  <c:v>TPE (n=45)</c:v>
                </c:pt>
                <c:pt idx="5">
                  <c:v>HDP (n=55)</c:v>
                </c:pt>
                <c:pt idx="6">
                  <c:v>Sepsis (n=75)</c:v>
                </c:pt>
                <c:pt idx="7">
                  <c:v>Hem (n=82)</c:v>
                </c:pt>
                <c:pt idx="8">
                  <c:v>CVD (n=162)</c:v>
                </c:pt>
              </c:strCache>
              <c:extLst/>
            </c:strRef>
          </c:cat>
          <c:val>
            <c:numRef>
              <c:f>' PR COD % distribut'!$F$45:$F$54</c:f>
              <c:numCache>
                <c:formatCode>0%</c:formatCode>
                <c:ptCount val="9"/>
                <c:pt idx="0">
                  <c:v>0.1089</c:v>
                </c:pt>
                <c:pt idx="1">
                  <c:v>9.1000000000000004E-3</c:v>
                </c:pt>
                <c:pt idx="2">
                  <c:v>3.9899999999999998E-2</c:v>
                </c:pt>
                <c:pt idx="3">
                  <c:v>7.8E-2</c:v>
                </c:pt>
                <c:pt idx="4">
                  <c:v>8.1699999999999995E-2</c:v>
                </c:pt>
                <c:pt idx="5">
                  <c:v>9.98E-2</c:v>
                </c:pt>
                <c:pt idx="6">
                  <c:v>0.1361</c:v>
                </c:pt>
                <c:pt idx="7">
                  <c:v>0.14879999999999999</c:v>
                </c:pt>
                <c:pt idx="8">
                  <c:v>0.16</c:v>
                </c:pt>
              </c:numCache>
              <c:extLst/>
            </c:numRef>
          </c:val>
          <c:extLst>
            <c:ext xmlns:c16="http://schemas.microsoft.com/office/drawing/2014/chart" uri="{C3380CC4-5D6E-409C-BE32-E72D297353CC}">
              <c16:uniqueId val="{00000009-53F4-D24D-8ADD-627725471A03}"/>
            </c:ext>
          </c:extLst>
        </c:ser>
        <c:ser>
          <c:idx val="1"/>
          <c:order val="1"/>
          <c:spPr>
            <a:solidFill>
              <a:srgbClr val="588AA4"/>
            </a:solidFill>
            <a:ln>
              <a:noFill/>
            </a:ln>
            <a:effectLst/>
          </c:spPr>
          <c:invertIfNegative val="0"/>
          <c:dLbls>
            <c:dLbl>
              <c:idx val="8"/>
              <c:layout>
                <c:manualLayout>
                  <c:x val="-4.6012694216909129E-3"/>
                  <c:y val="6.8639359461809921E-4"/>
                </c:manualLayout>
              </c:layout>
              <c:tx>
                <c:rich>
                  <a:bodyPr rot="0" spcFirstLastPara="1" vertOverflow="ellipsis" horzOverflow="clip"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r>
                      <a:rPr lang="en-US" sz="1600" dirty="0">
                        <a:solidFill>
                          <a:schemeClr val="bg1"/>
                        </a:solidFill>
                      </a:rPr>
                      <a:t>Other Cardiovascular </a:t>
                    </a:r>
                    <a:fld id="{27D33EFC-A559-43F5-93FC-66D3419D2B19}" type="VALUE">
                      <a:rPr lang="en-US" sz="1600">
                        <a:solidFill>
                          <a:schemeClr val="bg1"/>
                        </a:solidFill>
                      </a:rPr>
                      <a:pPr>
                        <a:defRPr sz="1600" b="0" i="0" u="none" strike="noStrike" kern="1200" baseline="0">
                          <a:solidFill>
                            <a:schemeClr val="bg1"/>
                          </a:solidFill>
                          <a:latin typeface="+mn-lt"/>
                          <a:ea typeface="+mn-ea"/>
                          <a:cs typeface="+mn-cs"/>
                        </a:defRPr>
                      </a:pPr>
                      <a:t>[VALUE]</a:t>
                    </a:fld>
                    <a:endParaRPr lang="en-US" sz="1600" dirty="0">
                      <a:solidFill>
                        <a:schemeClr val="bg1"/>
                      </a:solidFill>
                    </a:endParaRPr>
                  </a:p>
                </c:rich>
              </c:tx>
              <c:spPr>
                <a:noFill/>
                <a:ln>
                  <a:noFill/>
                </a:ln>
                <a:effectLst/>
              </c:spPr>
              <c:txPr>
                <a:bodyPr rot="0" spcFirstLastPara="1" vertOverflow="ellipsis" horzOverflow="clip"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0285865277504426"/>
                      <c:h val="0.10451510425276535"/>
                    </c:manualLayout>
                  </c15:layout>
                  <c15:dlblFieldTable/>
                  <c15:showDataLabelsRange val="0"/>
                </c:ext>
                <c:ext xmlns:c16="http://schemas.microsoft.com/office/drawing/2014/chart" uri="{C3380CC4-5D6E-409C-BE32-E72D297353CC}">
                  <c16:uniqueId val="{0000000A-53F4-D24D-8ADD-627725471A0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PR COD % distribut'!$E$45:$E$54</c:f>
              <c:strCache>
                <c:ptCount val="9"/>
                <c:pt idx="0">
                  <c:v>Other (n=60)</c:v>
                </c:pt>
                <c:pt idx="1">
                  <c:v>Anes (n=5)</c:v>
                </c:pt>
                <c:pt idx="2">
                  <c:v>CVA (n=22)</c:v>
                </c:pt>
                <c:pt idx="3">
                  <c:v>AFE (n=43)</c:v>
                </c:pt>
                <c:pt idx="4">
                  <c:v>TPE (n=45)</c:v>
                </c:pt>
                <c:pt idx="5">
                  <c:v>HDP (n=55)</c:v>
                </c:pt>
                <c:pt idx="6">
                  <c:v>Sepsis (n=75)</c:v>
                </c:pt>
                <c:pt idx="7">
                  <c:v>Hem (n=82)</c:v>
                </c:pt>
                <c:pt idx="8">
                  <c:v>CVD (n=162)</c:v>
                </c:pt>
              </c:strCache>
              <c:extLst/>
            </c:strRef>
          </c:cat>
          <c:val>
            <c:numRef>
              <c:f>' PR COD % distribut'!$G$45:$G$54</c:f>
              <c:numCache>
                <c:formatCode>General</c:formatCode>
                <c:ptCount val="9"/>
                <c:pt idx="8" formatCode="0%">
                  <c:v>0.13430127041742287</c:v>
                </c:pt>
              </c:numCache>
              <c:extLst/>
            </c:numRef>
          </c:val>
          <c:extLst>
            <c:ext xmlns:c16="http://schemas.microsoft.com/office/drawing/2014/chart" uri="{C3380CC4-5D6E-409C-BE32-E72D297353CC}">
              <c16:uniqueId val="{0000000B-53F4-D24D-8ADD-627725471A03}"/>
            </c:ext>
          </c:extLst>
        </c:ser>
        <c:dLbls>
          <c:showLegendKey val="0"/>
          <c:showVal val="0"/>
          <c:showCatName val="0"/>
          <c:showSerName val="0"/>
          <c:showPercent val="0"/>
          <c:showBubbleSize val="0"/>
        </c:dLbls>
        <c:gapWidth val="50"/>
        <c:overlap val="100"/>
        <c:axId val="51793120"/>
        <c:axId val="51774816"/>
      </c:barChart>
      <c:catAx>
        <c:axId val="51793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774816"/>
        <c:crosses val="autoZero"/>
        <c:auto val="1"/>
        <c:lblAlgn val="ctr"/>
        <c:lblOffset val="100"/>
        <c:noMultiLvlLbl val="0"/>
      </c:catAx>
      <c:valAx>
        <c:axId val="51774816"/>
        <c:scaling>
          <c:orientation val="minMax"/>
        </c:scaling>
        <c:delete val="1"/>
        <c:axPos val="b"/>
        <c:numFmt formatCode="0%" sourceLinked="1"/>
        <c:majorTickMark val="none"/>
        <c:minorTickMark val="none"/>
        <c:tickLblPos val="nextTo"/>
        <c:crossAx val="5179312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592-D34D-A16E-95CA2C26E316}"/>
              </c:ext>
            </c:extLst>
          </c:dPt>
          <c:dPt>
            <c:idx val="1"/>
            <c:bubble3D val="0"/>
            <c:spPr>
              <a:solidFill>
                <a:schemeClr val="bg2">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592-D34D-A16E-95CA2C26E316}"/>
              </c:ext>
            </c:extLst>
          </c:dPt>
          <c:dPt>
            <c:idx val="2"/>
            <c:bubble3D val="0"/>
            <c:spPr>
              <a:solidFill>
                <a:schemeClr val="accent3">
                  <a:lumMod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592-D34D-A16E-95CA2C26E316}"/>
              </c:ext>
            </c:extLst>
          </c:dPt>
          <c:dPt>
            <c:idx val="3"/>
            <c:bubble3D val="0"/>
            <c:spPr>
              <a:solidFill>
                <a:schemeClr val="accent3">
                  <a:lumMod val="8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592-D34D-A16E-95CA2C26E316}"/>
              </c:ext>
            </c:extLst>
          </c:dPt>
          <c:dLbls>
            <c:dLbl>
              <c:idx val="0"/>
              <c:layout>
                <c:manualLayout>
                  <c:x val="-0.25285047533395649"/>
                  <c:y val="7.6882774283996314E-2"/>
                </c:manualLayout>
              </c:layout>
              <c:tx>
                <c:rich>
                  <a:bodyPr/>
                  <a:lstStyle/>
                  <a:p>
                    <a:fld id="{7203B863-FB40-B544-8F26-C9785BB7B408}" type="CATEGORYNAME">
                      <a:rPr lang="en-US" smtClean="0">
                        <a:solidFill>
                          <a:schemeClr val="tx1"/>
                        </a:solidFill>
                      </a:rPr>
                      <a:pPr/>
                      <a:t>[CATEGORY NAME]</a:t>
                    </a:fld>
                    <a:r>
                      <a:rPr lang="en-US" baseline="0" dirty="0">
                        <a:solidFill>
                          <a:schemeClr val="tx1"/>
                        </a:solidFill>
                      </a:rPr>
                      <a:t> N=</a:t>
                    </a:r>
                    <a:fld id="{DA807AF8-24C7-7B4D-8EEA-8C0A5CEB172B}" type="VALUE">
                      <a:rPr lang="en-US" baseline="0" smtClean="0">
                        <a:solidFill>
                          <a:schemeClr val="tx1"/>
                        </a:solidFill>
                      </a:rPr>
                      <a:pPr/>
                      <a:t>[VALUE]</a:t>
                    </a:fld>
                    <a:r>
                      <a:rPr lang="en-US" baseline="0" dirty="0">
                        <a:solidFill>
                          <a:schemeClr val="tx1"/>
                        </a:solidFill>
                      </a:rPr>
                      <a:t>, </a:t>
                    </a:r>
                    <a:fld id="{CBC508A5-66AD-E94B-8BB8-9586A42F8E5E}" type="PERCENTAGE">
                      <a:rPr lang="en-US" baseline="0">
                        <a:solidFill>
                          <a:schemeClr val="tx1"/>
                        </a:solidFill>
                      </a:rPr>
                      <a:pPr/>
                      <a:t>[PERCENTAGE]</a:t>
                    </a:fld>
                    <a:endParaRPr lang="en-US" baseline="0" dirty="0">
                      <a:solidFill>
                        <a:schemeClr val="tx1"/>
                      </a:solidFill>
                    </a:endParaRPr>
                  </a:p>
                </c:rich>
              </c:tx>
              <c:dLblPos val="bestFit"/>
              <c:showLegendKey val="0"/>
              <c:showVal val="1"/>
              <c:showCatName val="1"/>
              <c:showSerName val="0"/>
              <c:showPercent val="1"/>
              <c:showBubbleSize val="0"/>
              <c:extLst>
                <c:ext xmlns:c15="http://schemas.microsoft.com/office/drawing/2012/chart" uri="{CE6537A1-D6FC-4f65-9D91-7224C49458BB}">
                  <c15:layout>
                    <c:manualLayout>
                      <c:w val="0.19322618946108439"/>
                      <c:h val="0.17308413093094435"/>
                    </c:manualLayout>
                  </c15:layout>
                  <c15:dlblFieldTable/>
                  <c15:showDataLabelsRange val="0"/>
                </c:ext>
                <c:ext xmlns:c16="http://schemas.microsoft.com/office/drawing/2014/chart" uri="{C3380CC4-5D6E-409C-BE32-E72D297353CC}">
                  <c16:uniqueId val="{00000001-0592-D34D-A16E-95CA2C26E316}"/>
                </c:ext>
              </c:extLst>
            </c:dLbl>
            <c:dLbl>
              <c:idx val="1"/>
              <c:layout>
                <c:manualLayout>
                  <c:x val="0.23819608792672661"/>
                  <c:y val="-0.21754012975282316"/>
                </c:manualLayout>
              </c:layout>
              <c:tx>
                <c:rich>
                  <a:bodyPr/>
                  <a:lstStyle/>
                  <a:p>
                    <a:fld id="{E190C172-9E6A-6044-89E5-B91C6B8B48A1}" type="CATEGORYNAME">
                      <a:rPr lang="en-US" smtClean="0">
                        <a:solidFill>
                          <a:schemeClr val="tx1"/>
                        </a:solidFill>
                      </a:rPr>
                      <a:pPr/>
                      <a:t>[CATEGORY NAME]</a:t>
                    </a:fld>
                    <a:r>
                      <a:rPr lang="en-US" baseline="0" dirty="0">
                        <a:solidFill>
                          <a:schemeClr val="tx1"/>
                        </a:solidFill>
                      </a:rPr>
                      <a:t> N=</a:t>
                    </a:r>
                    <a:fld id="{196025B6-C8DF-5449-B05C-E344FD8555AC}" type="VALUE">
                      <a:rPr lang="en-US" baseline="0" smtClean="0">
                        <a:solidFill>
                          <a:schemeClr val="tx1"/>
                        </a:solidFill>
                      </a:rPr>
                      <a:pPr/>
                      <a:t>[VALUE]</a:t>
                    </a:fld>
                    <a:r>
                      <a:rPr lang="en-US" baseline="0" dirty="0">
                        <a:solidFill>
                          <a:schemeClr val="tx1"/>
                        </a:solidFill>
                      </a:rPr>
                      <a:t>, </a:t>
                    </a:r>
                    <a:fld id="{654DB04B-869C-9C43-BC3A-8F26A820461B}" type="PERCENTAGE">
                      <a:rPr lang="en-US" baseline="0">
                        <a:solidFill>
                          <a:schemeClr val="tx1"/>
                        </a:solidFill>
                      </a:rPr>
                      <a:pPr/>
                      <a:t>[PERCENTAGE]</a:t>
                    </a:fld>
                    <a:endParaRPr lang="en-US" baseline="0" dirty="0">
                      <a:solidFill>
                        <a:schemeClr val="tx1"/>
                      </a:solidFill>
                    </a:endParaRPr>
                  </a:p>
                </c:rich>
              </c:tx>
              <c:dLblPos val="bestFit"/>
              <c:showLegendKey val="0"/>
              <c:showVal val="1"/>
              <c:showCatName val="1"/>
              <c:showSerName val="0"/>
              <c:showPercent val="1"/>
              <c:showBubbleSize val="0"/>
              <c:extLst>
                <c:ext xmlns:c15="http://schemas.microsoft.com/office/drawing/2012/chart" uri="{CE6537A1-D6FC-4f65-9D91-7224C49458BB}">
                  <c15:layout>
                    <c:manualLayout>
                      <c:w val="0.31225756681140932"/>
                      <c:h val="0.22740290734363977"/>
                    </c:manualLayout>
                  </c15:layout>
                  <c15:dlblFieldTable/>
                  <c15:showDataLabelsRange val="0"/>
                </c:ext>
                <c:ext xmlns:c16="http://schemas.microsoft.com/office/drawing/2014/chart" uri="{C3380CC4-5D6E-409C-BE32-E72D297353CC}">
                  <c16:uniqueId val="{00000003-0592-D34D-A16E-95CA2C26E316}"/>
                </c:ext>
              </c:extLst>
            </c:dLbl>
            <c:dLbl>
              <c:idx val="2"/>
              <c:layout>
                <c:manualLayout>
                  <c:x val="0.20124096431093871"/>
                  <c:y val="0.13726281406153557"/>
                </c:manualLayout>
              </c:layout>
              <c:tx>
                <c:rich>
                  <a:bodyPr/>
                  <a:lstStyle/>
                  <a:p>
                    <a:fld id="{45A33894-BB6A-F542-B97C-5C356D8505BE}" type="CATEGORYNAME">
                      <a:rPr lang="en-US" smtClean="0">
                        <a:solidFill>
                          <a:schemeClr val="tx1"/>
                        </a:solidFill>
                      </a:rPr>
                      <a:pPr/>
                      <a:t>[CATEGORY NAME]</a:t>
                    </a:fld>
                    <a:r>
                      <a:rPr lang="en-US" baseline="0" dirty="0">
                        <a:solidFill>
                          <a:schemeClr val="tx1"/>
                        </a:solidFill>
                      </a:rPr>
                      <a:t> N=</a:t>
                    </a:r>
                    <a:fld id="{913B02FC-4DE2-7040-A990-A8D44DCC9B53}" type="VALUE">
                      <a:rPr lang="en-US" baseline="0" smtClean="0">
                        <a:solidFill>
                          <a:schemeClr val="tx1"/>
                        </a:solidFill>
                      </a:rPr>
                      <a:pPr/>
                      <a:t>[VALUE]</a:t>
                    </a:fld>
                    <a:r>
                      <a:rPr lang="en-US" baseline="0" dirty="0">
                        <a:solidFill>
                          <a:schemeClr val="tx1"/>
                        </a:solidFill>
                      </a:rPr>
                      <a:t>, </a:t>
                    </a:r>
                    <a:fld id="{4A92534C-055A-594B-8C91-78BD3A221A68}" type="PERCENTAGE">
                      <a:rPr lang="en-US" baseline="0">
                        <a:solidFill>
                          <a:schemeClr val="tx1"/>
                        </a:solidFill>
                      </a:rPr>
                      <a:pPr/>
                      <a:t>[PERCENTAGE]</a:t>
                    </a:fld>
                    <a:endParaRPr lang="en-US" baseline="0" dirty="0">
                      <a:solidFill>
                        <a:schemeClr val="tx1"/>
                      </a:solidFill>
                    </a:endParaRPr>
                  </a:p>
                </c:rich>
              </c:tx>
              <c:dLblPos val="bestFit"/>
              <c:showLegendKey val="0"/>
              <c:showVal val="1"/>
              <c:showCatName val="1"/>
              <c:showSerName val="0"/>
              <c:showPercent val="1"/>
              <c:showBubbleSize val="0"/>
              <c:extLst>
                <c:ext xmlns:c15="http://schemas.microsoft.com/office/drawing/2012/chart" uri="{CE6537A1-D6FC-4f65-9D91-7224C49458BB}">
                  <c15:layout>
                    <c:manualLayout>
                      <c:w val="0.19632945493859832"/>
                      <c:h val="0.17308413093094435"/>
                    </c:manualLayout>
                  </c15:layout>
                  <c15:dlblFieldTable/>
                  <c15:showDataLabelsRange val="0"/>
                </c:ext>
                <c:ext xmlns:c16="http://schemas.microsoft.com/office/drawing/2014/chart" uri="{C3380CC4-5D6E-409C-BE32-E72D297353CC}">
                  <c16:uniqueId val="{00000005-0592-D34D-A16E-95CA2C26E316}"/>
                </c:ext>
              </c:extLst>
            </c:dLbl>
            <c:dLbl>
              <c:idx val="3"/>
              <c:layout>
                <c:manualLayout>
                  <c:x val="-7.7013883988201304E-2"/>
                  <c:y val="1.8414185786085158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tx1"/>
                        </a:solidFill>
                        <a:latin typeface="+mn-lt"/>
                        <a:ea typeface="+mn-ea"/>
                        <a:cs typeface="+mn-cs"/>
                      </a:defRPr>
                    </a:pPr>
                    <a:fld id="{849E7CB7-20E9-D64A-BFFF-873964CEAD6B}" type="CATEGORYNAME">
                      <a:rPr lang="en-US" sz="1400" smtClean="0">
                        <a:solidFill>
                          <a:schemeClr val="tx1"/>
                        </a:solidFill>
                      </a:rPr>
                      <a:pPr>
                        <a:defRPr sz="1400" b="1" i="0" u="none" strike="noStrike" kern="1200" spc="0" baseline="0">
                          <a:solidFill>
                            <a:schemeClr val="tx1"/>
                          </a:solidFill>
                          <a:latin typeface="+mn-lt"/>
                          <a:ea typeface="+mn-ea"/>
                          <a:cs typeface="+mn-cs"/>
                        </a:defRPr>
                      </a:pPr>
                      <a:t>[CATEGORY NAME]</a:t>
                    </a:fld>
                    <a:r>
                      <a:rPr lang="en-US" sz="1400" baseline="0" dirty="0">
                        <a:solidFill>
                          <a:schemeClr val="tx1"/>
                        </a:solidFill>
                      </a:rPr>
                      <a:t> N=</a:t>
                    </a:r>
                    <a:fld id="{35F48B27-2206-744D-B9C5-4DD8E4A983EA}" type="VALUE">
                      <a:rPr lang="en-US" sz="1400" baseline="0" smtClean="0">
                        <a:solidFill>
                          <a:schemeClr val="tx1"/>
                        </a:solidFill>
                      </a:rPr>
                      <a:pPr>
                        <a:defRPr sz="1400" b="1" i="0" u="none" strike="noStrike" kern="1200" spc="0" baseline="0">
                          <a:solidFill>
                            <a:schemeClr val="tx1"/>
                          </a:solidFill>
                          <a:latin typeface="+mn-lt"/>
                          <a:ea typeface="+mn-ea"/>
                          <a:cs typeface="+mn-cs"/>
                        </a:defRPr>
                      </a:pPr>
                      <a:t>[VALUE]</a:t>
                    </a:fld>
                    <a:r>
                      <a:rPr lang="en-US" sz="1400" baseline="0" dirty="0">
                        <a:solidFill>
                          <a:schemeClr val="tx1"/>
                        </a:solidFill>
                      </a:rPr>
                      <a:t>, </a:t>
                    </a:r>
                    <a:fld id="{606B5A93-3FFB-574B-A305-9F0C7793CE67}" type="PERCENTAGE">
                      <a:rPr lang="en-US" sz="1400" baseline="0">
                        <a:solidFill>
                          <a:schemeClr val="tx1"/>
                        </a:solidFill>
                      </a:rPr>
                      <a:pPr>
                        <a:defRPr sz="1400" b="1" i="0" u="none" strike="noStrike" kern="1200" spc="0" baseline="0">
                          <a:solidFill>
                            <a:schemeClr val="tx1"/>
                          </a:solidFill>
                          <a:latin typeface="+mn-lt"/>
                          <a:ea typeface="+mn-ea"/>
                          <a:cs typeface="+mn-cs"/>
                        </a:defRPr>
                      </a:pPr>
                      <a:t>[PERCENTAGE]</a:t>
                    </a:fld>
                    <a:endParaRPr lang="en-US" sz="1400"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3007193156606812"/>
                      <c:h val="0.20377137006030427"/>
                    </c:manualLayout>
                  </c15:layout>
                  <c15:dlblFieldTable/>
                  <c15:showDataLabelsRange val="0"/>
                </c:ext>
                <c:ext xmlns:c16="http://schemas.microsoft.com/office/drawing/2014/chart" uri="{C3380CC4-5D6E-409C-BE32-E72D297353CC}">
                  <c16:uniqueId val="{00000007-0592-D34D-A16E-95CA2C26E31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Sheet2!$A$28:$A$31</c:f>
              <c:strCache>
                <c:ptCount val="4"/>
                <c:pt idx="0">
                  <c:v>Uterine atony</c:v>
                </c:pt>
                <c:pt idx="1">
                  <c:v>Placenta accreta/percreta</c:v>
                </c:pt>
                <c:pt idx="2">
                  <c:v>Uterine rupture</c:v>
                </c:pt>
                <c:pt idx="3">
                  <c:v>Surgical complications</c:v>
                </c:pt>
              </c:strCache>
            </c:strRef>
          </c:cat>
          <c:val>
            <c:numRef>
              <c:f>Sheet2!$B$28:$B$31</c:f>
              <c:numCache>
                <c:formatCode>General</c:formatCode>
                <c:ptCount val="4"/>
                <c:pt idx="0">
                  <c:v>14</c:v>
                </c:pt>
                <c:pt idx="1">
                  <c:v>11</c:v>
                </c:pt>
                <c:pt idx="2">
                  <c:v>5</c:v>
                </c:pt>
                <c:pt idx="3">
                  <c:v>3</c:v>
                </c:pt>
              </c:numCache>
            </c:numRef>
          </c:val>
          <c:extLst>
            <c:ext xmlns:c16="http://schemas.microsoft.com/office/drawing/2014/chart" uri="{C3380CC4-5D6E-409C-BE32-E72D297353CC}">
              <c16:uniqueId val="{00000008-0592-D34D-A16E-95CA2C26E316}"/>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HEM         (N=33)</c:v>
                </c:pt>
              </c:strCache>
            </c:strRef>
          </c:tx>
          <c:spPr>
            <a:solidFill>
              <a:schemeClr val="accent1"/>
            </a:solidFill>
            <a:ln>
              <a:noFill/>
            </a:ln>
            <a:effectLst/>
          </c:spPr>
          <c:invertIfNegative val="0"/>
          <c:dLbls>
            <c:dLbl>
              <c:idx val="0"/>
              <c:tx>
                <c:rich>
                  <a:bodyPr/>
                  <a:lstStyle/>
                  <a:p>
                    <a:fld id="{385D7AFE-5963-904C-BB1E-5F3FAB399B7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C3-264C-A43E-E57AFB1D8275}"/>
                </c:ext>
              </c:extLst>
            </c:dLbl>
            <c:dLbl>
              <c:idx val="1"/>
              <c:tx>
                <c:rich>
                  <a:bodyPr/>
                  <a:lstStyle/>
                  <a:p>
                    <a:fld id="{17E7FA07-0A27-6749-AC16-31BB51808C4C}"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C3-264C-A43E-E57AFB1D8275}"/>
                </c:ext>
              </c:extLst>
            </c:dLbl>
            <c:dLbl>
              <c:idx val="2"/>
              <c:tx>
                <c:rich>
                  <a:bodyPr/>
                  <a:lstStyle/>
                  <a:p>
                    <a:fld id="{A32266B1-694C-6E42-95BD-2731C517207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C3-264C-A43E-E57AFB1D8275}"/>
                </c:ext>
              </c:extLst>
            </c:dLbl>
            <c:dLbl>
              <c:idx val="3"/>
              <c:tx>
                <c:rich>
                  <a:bodyPr/>
                  <a:lstStyle/>
                  <a:p>
                    <a:r>
                      <a:rPr lang="en-US" dirty="0"/>
                      <a:t>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EC3-264C-A43E-E57AFB1D8275}"/>
                </c:ext>
              </c:extLst>
            </c:dLbl>
            <c:dLbl>
              <c:idx val="4"/>
              <c:tx>
                <c:rich>
                  <a:bodyPr/>
                  <a:lstStyle/>
                  <a:p>
                    <a:fld id="{DACE5677-C4AB-4E46-BF66-A6BFF71D28AC}"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EC3-264C-A43E-E57AFB1D82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Delayed Response to Clinical Warning Signs</c:v>
                </c:pt>
                <c:pt idx="1">
                  <c:v>Ineffective Care</c:v>
                </c:pt>
                <c:pt idx="2">
                  <c:v>Misdiagnosis</c:v>
                </c:pt>
                <c:pt idx="3">
                  <c:v>Failure to Consult</c:v>
                </c:pt>
                <c:pt idx="4">
                  <c:v>Lack of Continuity of Care</c:v>
                </c:pt>
              </c:strCache>
            </c:strRef>
          </c:cat>
          <c:val>
            <c:numRef>
              <c:f>Sheet2!$B$2:$B$6</c:f>
              <c:numCache>
                <c:formatCode>General</c:formatCode>
                <c:ptCount val="5"/>
                <c:pt idx="0">
                  <c:v>76</c:v>
                </c:pt>
                <c:pt idx="1">
                  <c:v>76</c:v>
                </c:pt>
                <c:pt idx="2">
                  <c:v>33</c:v>
                </c:pt>
                <c:pt idx="3">
                  <c:v>30</c:v>
                </c:pt>
                <c:pt idx="4">
                  <c:v>18</c:v>
                </c:pt>
              </c:numCache>
            </c:numRef>
          </c:val>
          <c:extLst>
            <c:ext xmlns:c16="http://schemas.microsoft.com/office/drawing/2014/chart" uri="{C3380CC4-5D6E-409C-BE32-E72D297353CC}">
              <c16:uniqueId val="{00000000-D1F1-EB4B-BBE3-27195BF87871}"/>
            </c:ext>
          </c:extLst>
        </c:ser>
        <c:dLbls>
          <c:showLegendKey val="0"/>
          <c:showVal val="0"/>
          <c:showCatName val="0"/>
          <c:showSerName val="0"/>
          <c:showPercent val="0"/>
          <c:showBubbleSize val="0"/>
        </c:dLbls>
        <c:gapWidth val="219"/>
        <c:overlap val="-27"/>
        <c:axId val="1943127536"/>
        <c:axId val="1943462800"/>
      </c:barChart>
      <c:catAx>
        <c:axId val="194312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943462800"/>
        <c:crosses val="autoZero"/>
        <c:auto val="1"/>
        <c:lblAlgn val="ctr"/>
        <c:lblOffset val="100"/>
        <c:noMultiLvlLbl val="0"/>
      </c:catAx>
      <c:valAx>
        <c:axId val="1943462800"/>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 of Cases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312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0.85264</cdr:x>
      <cdr:y>0.03318</cdr:y>
    </cdr:from>
    <cdr:to>
      <cdr:x>0.97044</cdr:x>
      <cdr:y>0.10164</cdr:y>
    </cdr:to>
    <cdr:sp macro="" textlink="">
      <cdr:nvSpPr>
        <cdr:cNvPr id="3" name="TextBox 2">
          <a:extLst xmlns:a="http://schemas.openxmlformats.org/drawingml/2006/main">
            <a:ext uri="{FF2B5EF4-FFF2-40B4-BE49-F238E27FC236}">
              <a16:creationId xmlns:a16="http://schemas.microsoft.com/office/drawing/2014/main" id="{1FC0EC6C-C24D-49AC-BBD2-CA006A11CAA0}"/>
            </a:ext>
          </a:extLst>
        </cdr:cNvPr>
        <cdr:cNvSpPr txBox="1"/>
      </cdr:nvSpPr>
      <cdr:spPr>
        <a:xfrm xmlns:a="http://schemas.openxmlformats.org/drawingml/2006/main">
          <a:off x="8599473" y="129256"/>
          <a:ext cx="1188095" cy="2667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29%</a:t>
          </a:r>
        </a:p>
      </cdr:txBody>
    </cdr:sp>
  </cdr:relSizeAnchor>
</c:userShapes>
</file>

<file path=ppt/drawings/drawing2.xml><?xml version="1.0" encoding="utf-8"?>
<c:userShapes xmlns:c="http://schemas.openxmlformats.org/drawingml/2006/chart">
  <cdr:relSizeAnchor xmlns:cdr="http://schemas.openxmlformats.org/drawingml/2006/chartDrawing">
    <cdr:from>
      <cdr:x>0.34227</cdr:x>
      <cdr:y>0.12228</cdr:y>
    </cdr:from>
    <cdr:to>
      <cdr:x>0.41203</cdr:x>
      <cdr:y>0.20253</cdr:y>
    </cdr:to>
    <cdr:cxnSp macro="">
      <cdr:nvCxnSpPr>
        <cdr:cNvPr id="8" name="Straight Connector 7">
          <a:extLst xmlns:a="http://schemas.openxmlformats.org/drawingml/2006/main">
            <a:ext uri="{FF2B5EF4-FFF2-40B4-BE49-F238E27FC236}">
              <a16:creationId xmlns:a16="http://schemas.microsoft.com/office/drawing/2014/main" id="{F602B74F-4754-074D-9CAF-00CCD9CCC6D4}"/>
            </a:ext>
          </a:extLst>
        </cdr:cNvPr>
        <cdr:cNvCxnSpPr/>
      </cdr:nvCxnSpPr>
      <cdr:spPr bwMode="auto">
        <a:xfrm xmlns:a="http://schemas.openxmlformats.org/drawingml/2006/main">
          <a:off x="1872110" y="506023"/>
          <a:ext cx="381594" cy="33208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1"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5303505"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1"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5303505"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E7E92CF9-7285-F844-B8C3-E8AC67ECD420}" type="slidenum">
              <a:rPr lang="en-US" altLang="en-US"/>
              <a:pPr/>
              <a:t>‹#›</a:t>
            </a:fld>
            <a:endParaRPr lang="en-US" altLang="en-US" dirty="0"/>
          </a:p>
        </p:txBody>
      </p:sp>
    </p:spTree>
    <p:custDataLst>
      <p:tags r:id="rId2"/>
    </p:custDataLst>
    <p:extLst>
      <p:ext uri="{BB962C8B-B14F-4D97-AF65-F5344CB8AC3E}">
        <p14:creationId xmlns:p14="http://schemas.microsoft.com/office/powerpoint/2010/main" val="1477421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5303505"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2322513" y="530225"/>
            <a:ext cx="4718050" cy="26543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936947" y="3362252"/>
            <a:ext cx="7489181" cy="3184364"/>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303505"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5BDC9F66-FAE5-5F48-95EE-ED992B26C4E1}" type="slidenum">
              <a:rPr lang="en-US" altLang="en-US"/>
              <a:pPr/>
              <a:t>‹#›</a:t>
            </a:fld>
            <a:endParaRPr lang="en-US" altLang="en-US" dirty="0"/>
          </a:p>
        </p:txBody>
      </p:sp>
    </p:spTree>
    <p:extLst>
      <p:ext uri="{BB962C8B-B14F-4D97-AF65-F5344CB8AC3E}">
        <p14:creationId xmlns:p14="http://schemas.microsoft.com/office/powerpoint/2010/main" val="7288269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ihi.org/resources/Pages/Tools/PlanDoStudyActWorksheet.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jointcommission.org/-/media/tjc/documents/standards/r3-reports/r3_24_maternal_safety_hap_9_6_19_final1.pdf201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dn-links.lww.com/permalink/aog/b/aog_134_6_2019_10_06_kawakita_19-1065_sdc2.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medicine.medscape.com/article/2047283-overview"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reproductivehealth/maternal-mortality/pregnancy-mortality-surveillance-system.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r>
              <a:rPr lang="en-US" dirty="0"/>
              <a:t>Title Slide layout</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a:t>
            </a:fld>
            <a:endParaRPr lang="en-US" altLang="en-US" dirty="0"/>
          </a:p>
        </p:txBody>
      </p:sp>
    </p:spTree>
    <p:extLst>
      <p:ext uri="{BB962C8B-B14F-4D97-AF65-F5344CB8AC3E}">
        <p14:creationId xmlns:p14="http://schemas.microsoft.com/office/powerpoint/2010/main" val="292096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uterine atony accounts for the majority of postpartum hemorrhages, it is important to remember the full differential diagnosis. As the less common causes have higher mortality rates either because of their severity such as placenta </a:t>
            </a:r>
            <a:r>
              <a:rPr lang="en-US" dirty="0" err="1"/>
              <a:t>accreta</a:t>
            </a:r>
            <a:r>
              <a:rPr lang="en-US" dirty="0"/>
              <a:t> or they may have blood loss hidden from view, such as uterine rupture, cervical laceration, and surgical injury that presents in the recovery room or later.  In addition, severe postpartum bleeding can occur as part of other disease presentations including amniotic fluid embolism, severe preeclampsia, sepsis, and acute fatty liver”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Obstetric (or postpartum) hemorrhage (HEM) accounted for 10% (N=33) of all pregnancy-related deaths, and the overall pregnancy-related mortality rate was 0.8. Among the 33 hemorrhage deaths, the root causes were uterine atony in 14 cases (including two with retained placenta), placental issues (accreta/percreta) in 11 cases, uterine rupture in 5 cases, and surgical complications in 3 cases.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Arial" pitchFamily="4" charset="0"/>
                <a:ea typeface="ＭＳ Ｐゴシック" pitchFamily="4" charset="-128"/>
                <a:cs typeface="ＭＳ Ｐゴシック" pitchFamily="4" charset="-128"/>
              </a:rPr>
              <a:t>While the Committee determined that 33 (10%) of all the pregnancy-related deaths from 2002 through 2007 should be classified as obstetric hemorrhage, there were an additional 36 cases in which hemorrhage was a contributing cause of the death, for a total of 69 cases (21% of pregnancy-related deaths) where large amounts of blood products were transfused. For example, among the 24 cases grouped as amniotic fluid embolism, 17 (71%) involved extensive hemorrhage as a co-morbid issue. Severe hemorrhage was an important complication among other causes of death, including acute fatty liver, preeclampsia and sepsis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number of cases of deaths from hemorrhage, there was concealed bleeding  which is especially dangerous—these are classically related to uterine rupture or vascular injury at the time of cesarean delivery.</a:t>
            </a:r>
          </a:p>
          <a:p>
            <a:endParaRPr lang="en-US" sz="1200" kern="1200" dirty="0">
              <a:solidFill>
                <a:schemeClr val="tx1"/>
              </a:solidFill>
              <a:effectLst/>
              <a:latin typeface="+mn-lt"/>
              <a:ea typeface="+mn-ea"/>
              <a:cs typeface="+mn-cs"/>
            </a:endParaRPr>
          </a:p>
          <a:p>
            <a:r>
              <a:rPr lang="en-US" dirty="0"/>
              <a:t>Figure from the report: </a:t>
            </a: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i="1" kern="1200" dirty="0">
                <a:solidFill>
                  <a:schemeClr val="tx1"/>
                </a:solidFill>
                <a:effectLst/>
                <a:latin typeface="Arial" pitchFamily="4" charset="0"/>
                <a:ea typeface="ＭＳ Ｐゴシック" pitchFamily="4" charset="-128"/>
                <a:cs typeface="ＭＳ Ｐゴシック" pitchFamily="4" charset="-128"/>
              </a:rPr>
              <a:t>The California Pregnancy-Associated Mortality Review. Report from 2002-2007 Maternal Death Reviews. </a:t>
            </a:r>
            <a:r>
              <a:rPr lang="en-US" sz="1200" kern="1200" dirty="0">
                <a:solidFill>
                  <a:schemeClr val="tx1"/>
                </a:solidFill>
                <a:effectLst/>
                <a:latin typeface="Arial" pitchFamily="4" charset="0"/>
                <a:ea typeface="ＭＳ Ｐゴシック" pitchFamily="4" charset="-128"/>
                <a:cs typeface="ＭＳ Ｐゴシック" pitchFamily="4" charset="-128"/>
              </a:rPr>
              <a:t>Sacramento: California Department of Public Health, Maternal, Child and Adolescent Health Division. 2017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11</a:t>
            </a:fld>
            <a:endParaRPr lang="en-US" dirty="0"/>
          </a:p>
        </p:txBody>
      </p:sp>
    </p:spTree>
    <p:extLst>
      <p:ext uri="{BB962C8B-B14F-4D97-AF65-F5344CB8AC3E}">
        <p14:creationId xmlns:p14="http://schemas.microsoft.com/office/powerpoint/2010/main" val="306851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“In an in-depth review of a series of deaths from postpartum hemorrhage, the California maternal mortality review committee identified multiple contributing factors leading to the deaths.  Delays in recognition leading to delayed or ineffective care each occurred in 3 quarters of cases.  Misdiagnoses, lack of consultation and other factors occurred each occurred in an additional 20-30% of cases.  Overall, over 90% of cases had at least one of these provider-level factors supporting the high level of preventability.  These data are one of the underlying drivers for this toolkit.”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quality improvement opportunities (QIOs) identified among the hemorrhage deaths in regards to </a:t>
            </a:r>
            <a:r>
              <a:rPr lang="en-US" sz="1200" i="1" kern="1200" dirty="0">
                <a:solidFill>
                  <a:schemeClr val="tx1"/>
                </a:solidFill>
                <a:effectLst/>
                <a:latin typeface="+mn-lt"/>
                <a:ea typeface="+mn-ea"/>
                <a:cs typeface="+mn-cs"/>
              </a:rPr>
              <a:t>health care providers </a:t>
            </a:r>
            <a:r>
              <a:rPr lang="en-US" sz="1200" kern="1200" dirty="0">
                <a:solidFill>
                  <a:schemeClr val="tx1"/>
                </a:solidFill>
                <a:effectLst/>
                <a:latin typeface="+mn-lt"/>
                <a:ea typeface="+mn-ea"/>
                <a:cs typeface="+mn-cs"/>
              </a:rPr>
              <a:t>included lack of recognition and response to clinical warning signs of severe bleeding, including not quantitatively assessing cumulative blood loss, missing the significance of low oxygen saturation levels and other abnormal vital signs. Several QIOs addressed issues around level of care and the need for smaller hospitals to either transfer patients requiring higher level of care or have a lower threshold for calling a rapid response team to address an emergent situation.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key opportunity to improve outcomes involved communication issues among nurses and physicians, especially in situations where the obstetrician is not in the facility. Nursing staff need to understand when to notify the physician of a woman’s deteriorating status and be empowered to utilize the chain of command in their facility in the absence of timely response.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Six women who died of hemorrhage-related causes were Jehovah’s Witnesses who refused blood products that might have saved their lives. The Committee identified several quality improvement opportunities for these patients, including assessment for risk of hemorrhage, monitor prenatal levels of anemia and ensure adequate iron stores before birth, plan for delivery at a facility with the resources and skilled personnel to manage a severe hemorrhage and consider the use of cell saver or autologous blood donation prior to the delivery.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common alternative approach among the QIOs in the hemorrhage deaths was the need for standardized protocols to address severe hemorrhage. Delays in administration of life-saving blood products resulted from systems issues around communication between labor and delivery units and the blood bank. Patients with known risk for hemorrhage require a plan for delivery at a hospital with capacity to address their needs, and all obstetric physicians and nurses need training and education on how to manage postpartum hemorrhage using standardized protocols.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common quality improvement opportunity related to patient factors was around the need for patient education of the signs and symptoms that require immediate clinical care. </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Figure </a:t>
            </a:r>
            <a:r>
              <a:rPr lang="en-US" sz="1200" kern="1200" dirty="0">
                <a:solidFill>
                  <a:schemeClr val="tx1"/>
                </a:solidFill>
                <a:effectLst/>
                <a:latin typeface="Arial" pitchFamily="4" charset="0"/>
                <a:ea typeface="ＭＳ Ｐゴシック" pitchFamily="4" charset="-128"/>
                <a:cs typeface="+mn-cs"/>
              </a:rPr>
              <a:t>f</a:t>
            </a:r>
            <a:r>
              <a:rPr lang="en-US" sz="1200" kern="1200" dirty="0">
                <a:solidFill>
                  <a:schemeClr val="tx1"/>
                </a:solidFill>
                <a:effectLst/>
                <a:latin typeface="Arial" pitchFamily="4" charset="0"/>
                <a:ea typeface="ＭＳ Ｐゴシック" pitchFamily="4" charset="-128"/>
                <a:cs typeface="ＭＳ Ｐゴシック" pitchFamily="4" charset="-128"/>
              </a:rPr>
              <a:t>rom the report: </a:t>
            </a:r>
            <a:r>
              <a:rPr lang="en-US" sz="1200" i="1" kern="1200" dirty="0">
                <a:solidFill>
                  <a:schemeClr val="tx1"/>
                </a:solidFill>
                <a:effectLst/>
                <a:latin typeface="Arial" pitchFamily="4" charset="0"/>
                <a:ea typeface="ＭＳ Ｐゴシック" pitchFamily="4" charset="-128"/>
                <a:cs typeface="ＭＳ Ｐゴシック" pitchFamily="4" charset="-128"/>
              </a:rPr>
              <a:t>The California Pregnancy-Associated Mortality Review. Report from 2002-2007 Maternal Death Reviews. </a:t>
            </a:r>
            <a:r>
              <a:rPr lang="en-US" sz="1200" kern="1200" dirty="0">
                <a:solidFill>
                  <a:schemeClr val="tx1"/>
                </a:solidFill>
                <a:effectLst/>
                <a:latin typeface="Arial" pitchFamily="4" charset="0"/>
                <a:ea typeface="ＭＳ Ｐゴシック" pitchFamily="4" charset="-128"/>
                <a:cs typeface="ＭＳ Ｐゴシック" pitchFamily="4" charset="-128"/>
              </a:rPr>
              <a:t>Sacramento: California Department of Public Health, Maternal, Child and Adolescent Health Division. 2017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12</a:t>
            </a:fld>
            <a:endParaRPr lang="en-US" dirty="0"/>
          </a:p>
        </p:txBody>
      </p:sp>
    </p:spTree>
    <p:extLst>
      <p:ext uri="{BB962C8B-B14F-4D97-AF65-F5344CB8AC3E}">
        <p14:creationId xmlns:p14="http://schemas.microsoft.com/office/powerpoint/2010/main" val="52850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dirty="0"/>
              <a:t>Anthropologists and other social sciences have long debunked the biological significance of race, noting that ‘race’ is a social construct, and its meaning within any culture reflects the values and priorities of that society.  </a:t>
            </a:r>
          </a:p>
          <a:p>
            <a:endParaRPr lang="en-US" dirty="0"/>
          </a:p>
          <a:p>
            <a:r>
              <a:rPr lang="en-US" dirty="0"/>
              <a:t>Observed rates of worse outcomes for Black/Native women does not reflect their biological risk. Rather, the maternal and perinatal outcomes observed are the cumulation of a series of policy decisions that left those populations to live on impoverished lands, lacking access to sufficient health, education and safety.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Suggested Reading:  Dorothy Roberts</a:t>
            </a:r>
            <a:r>
              <a:rPr lang="en-US" dirty="0">
                <a:cs typeface="Calibri"/>
              </a:rPr>
              <a:t>  </a:t>
            </a:r>
            <a:r>
              <a:rPr lang="en-US" sz="1200" b="0" i="0" kern="1200" dirty="0">
                <a:solidFill>
                  <a:schemeClr val="tx1"/>
                </a:solidFill>
                <a:effectLst/>
                <a:latin typeface="Arial" pitchFamily="4" charset="0"/>
                <a:ea typeface="ＭＳ Ｐゴシック" pitchFamily="4" charset="-128"/>
                <a:cs typeface="ＭＳ Ｐゴシック" pitchFamily="4" charset="-128"/>
              </a:rPr>
              <a:t>Fatal Invention: How Science, Politics, and Big Business Re-create Race in the Twenty-First Century</a:t>
            </a:r>
          </a:p>
          <a:p>
            <a:pPr>
              <a:defRPr/>
            </a:pPr>
            <a:endParaRPr lang="en-US" dirty="0"/>
          </a:p>
          <a:p>
            <a:r>
              <a:rPr lang="en-US" dirty="0"/>
              <a:t>Many clinicians are unaware of this vast literature of research that demonstrates these points. However, clinicians would benefit from opportunities to learn about what is called the social determinants of health (</a:t>
            </a:r>
            <a:r>
              <a:rPr lang="en-US" sz="1200" b="0" i="0" kern="1200" dirty="0">
                <a:solidFill>
                  <a:schemeClr val="tx1"/>
                </a:solidFill>
                <a:effectLst/>
                <a:latin typeface="+mn-lt"/>
                <a:ea typeface="+mn-ea"/>
                <a:cs typeface="+mn-cs"/>
              </a:rPr>
              <a:t>economic and social conditions that influence individual and group differences in health status) </a:t>
            </a:r>
            <a:r>
              <a:rPr lang="en-US" dirty="0"/>
              <a:t>and how the populations they serve have been affected by inequitable health care. Change is required at the policy level, but as institutional racism is called out as a factor in quality care we have an opportunity to improve maternity care for vulnerable women and their families.</a:t>
            </a:r>
          </a:p>
          <a:p>
            <a:endParaRPr lang="en-US" dirty="0"/>
          </a:p>
          <a:p>
            <a:r>
              <a:rPr lang="en-US" dirty="0"/>
              <a:t>Suggested Reading: </a:t>
            </a:r>
          </a:p>
          <a:p>
            <a:pPr marL="171450" indent="-171450">
              <a:buFont typeface="Arial" panose="020B0604020202020204" pitchFamily="34" charset="0"/>
              <a:buChar char="•"/>
            </a:pPr>
            <a:r>
              <a:rPr lang="en-US" dirty="0"/>
              <a:t>Gyamfi-Bannerman C, Srinivas SK, Wright JD, et al. Postpartum hemorrhage outcomes and race. Am J Obstet Gynecol. 2018;219(2):185 e181-185 e110.</a:t>
            </a:r>
          </a:p>
          <a:p>
            <a:pPr marL="171450" indent="-171450">
              <a:buFont typeface="Arial" panose="020B0604020202020204" pitchFamily="34" charset="0"/>
              <a:buChar char="•"/>
            </a:pPr>
            <a:r>
              <a:rPr lang="en-US" dirty="0"/>
              <a:t>Tucker ML, Berg CJ, Callaghan WM, Hsia J. The black-white disparity in pregnancy-related mortality from 5 conditions: Differences in prevalence and case-fatality rates. American Journal of Public Health. 2007;97(2):247-251.</a:t>
            </a:r>
          </a:p>
          <a:p>
            <a:pPr marL="171450" indent="-171450">
              <a:buFont typeface="Arial" panose="020B0604020202020204" pitchFamily="34" charset="0"/>
              <a:buChar char="•"/>
            </a:pPr>
            <a:r>
              <a:rPr lang="en-US" dirty="0"/>
              <a:t>Rosenberg D, Geller SE, Studee L, Cox SM. Disparities in mortality among high risk pregnant women in Illinois: a population based study. Ann Epidemiol. 2006;16(1):26-32.</a:t>
            </a:r>
          </a:p>
          <a:p>
            <a:pPr marL="171450" indent="-171450">
              <a:buFont typeface="Arial" panose="020B0604020202020204" pitchFamily="34" charset="0"/>
              <a:buChar char="•"/>
            </a:pPr>
            <a:r>
              <a:rPr lang="en-US" dirty="0"/>
              <a:t>Main E. et al. Pregnancy-related mortality in California. Causes, characteristics, and improvement opportunities. 2015;125:938-947.  DOI: 10.1097?AOG.0000000000000746</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13</a:t>
            </a:fld>
            <a:endParaRPr lang="en-US" dirty="0"/>
          </a:p>
        </p:txBody>
      </p:sp>
    </p:spTree>
    <p:extLst>
      <p:ext uri="{BB962C8B-B14F-4D97-AF65-F5344CB8AC3E}">
        <p14:creationId xmlns:p14="http://schemas.microsoft.com/office/powerpoint/2010/main" val="338983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“Following the introduction of version 2 of the CMQCC Hemorrhage toolkit in 2015 we supported implementation with an intensive learning collaborative that engaged 120 California hospitals over an 18 month period.  Enrolled hospitals had over a 20% reduction in severe complications from hemorrhage while hospitals that were not enrolled had only a 1% reduction.  On follow-up analysis, implementing the toolkit appeared to improve outcomes for women of all races and ethnicities.  In fact, while Black gravidas had the highest rates of severe maternal morbidity at the start, they had the greatest reduction of severe morbidity following introduction of the toolkit. The Black/White gap was closed by over 60%.  This underscores the importance of standardized approaches to OB emergencies as a key </a:t>
            </a:r>
            <a:r>
              <a:rPr lang="en-US" sz="1200" i="1" kern="1200" dirty="0">
                <a:solidFill>
                  <a:schemeClr val="tx1"/>
                </a:solidFill>
                <a:effectLst/>
                <a:latin typeface="Arial" pitchFamily="4" charset="0"/>
                <a:ea typeface="ＭＳ Ｐゴシック" pitchFamily="4" charset="-128"/>
                <a:cs typeface="ＭＳ Ｐゴシック" pitchFamily="4" charset="-128"/>
              </a:rPr>
              <a:t>part </a:t>
            </a:r>
            <a:r>
              <a:rPr lang="en-US" sz="1200" kern="1200" dirty="0">
                <a:solidFill>
                  <a:schemeClr val="tx1"/>
                </a:solidFill>
                <a:effectLst/>
                <a:latin typeface="Arial" pitchFamily="4" charset="0"/>
                <a:ea typeface="ＭＳ Ｐゴシック" pitchFamily="4" charset="-128"/>
                <a:cs typeface="ＭＳ Ｐゴシック" pitchFamily="4" charset="-128"/>
              </a:rPr>
              <a:t>of the efforts to reduce disparities. Of note much of the residual SMM excess among Black gravidas was related to significantly higher rates of prenatal anemia and the much higher rates of primary cesarean deliveries.  Both of these are being targeted for their own quality improvement efforts.”</a:t>
            </a:r>
          </a:p>
          <a:p>
            <a:endParaRPr lang="en-US" dirty="0"/>
          </a:p>
          <a:p>
            <a:r>
              <a:rPr lang="en-US" dirty="0"/>
              <a:t>Disparities exist, and reflect inequitable care for for Black /Native women.  How can we address this in obstetrics?  </a:t>
            </a:r>
          </a:p>
          <a:p>
            <a:r>
              <a:rPr lang="en-US" dirty="0"/>
              <a:t>One way is through overall implementation of a maternal safety bundle.  Not all implementations result in reduced disparity- it is important to ensure that the implementation doesn’t worsen disparities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way is to ensure that women, especially Black women, are not anemic in late pregnancy.  A shared decision making model should structure the conversation with the patient about the need for iron and the risks of anemia.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386DD3-8B5F-5B4F-999A-D69B57B4A912}" type="slidenum">
              <a:rPr lang="en-US" smtClean="0"/>
              <a:t>14</a:t>
            </a:fld>
            <a:endParaRPr lang="en-US" dirty="0"/>
          </a:p>
        </p:txBody>
      </p:sp>
    </p:spTree>
    <p:extLst>
      <p:ext uri="{BB962C8B-B14F-4D97-AF65-F5344CB8AC3E}">
        <p14:creationId xmlns:p14="http://schemas.microsoft.com/office/powerpoint/2010/main" val="375138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15</a:t>
            </a:fld>
            <a:endParaRPr lang="en-US" altLang="en-US" dirty="0"/>
          </a:p>
        </p:txBody>
      </p:sp>
    </p:spTree>
    <p:extLst>
      <p:ext uri="{BB962C8B-B14F-4D97-AF65-F5344CB8AC3E}">
        <p14:creationId xmlns:p14="http://schemas.microsoft.com/office/powerpoint/2010/main" val="367473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r>
              <a:rPr lang="en-US" b="1" dirty="0"/>
              <a:t>Updates have been made to previous toolkit content such as:</a:t>
            </a:r>
            <a:endParaRPr lang="en-US" dirty="0"/>
          </a:p>
          <a:p>
            <a:pPr lvl="1"/>
            <a:r>
              <a:rPr lang="en-US" dirty="0"/>
              <a:t>Parameters added for ongoing risk assessment at admission, the start of the 2nd stage of labor, transfer to postpartum care, and as the patient’s status changes during the birth hospitalization</a:t>
            </a:r>
          </a:p>
          <a:p>
            <a:pPr lvl="1"/>
            <a:r>
              <a:rPr lang="en-US" dirty="0"/>
              <a:t>Emphasizes the importance of assessment for concealed hemorrhage</a:t>
            </a:r>
          </a:p>
          <a:p>
            <a:pPr lvl="1"/>
            <a:r>
              <a:rPr lang="en-US" dirty="0"/>
              <a:t>Strong support for quantitative blood loss , along with clarification of definitions </a:t>
            </a:r>
          </a:p>
          <a:p>
            <a:pPr lvl="1"/>
            <a:r>
              <a:rPr lang="en-US" dirty="0"/>
              <a:t>Changes in the recommendation for misoprostol and updated recommendations for use of tranexamic acid (TXA) as an adjunctive therapy</a:t>
            </a:r>
          </a:p>
          <a:p>
            <a:pPr lvl="1"/>
            <a:r>
              <a:rPr lang="en-US" dirty="0"/>
              <a:t>Further decrease in enthusiasm for rFactor VIIa</a:t>
            </a:r>
          </a:p>
          <a:p>
            <a:endParaRPr lang="en-US" dirty="0"/>
          </a:p>
          <a:p>
            <a:r>
              <a:rPr lang="en-US" b="1" dirty="0"/>
              <a:t>Birth Equity Integration throughout the toolkit</a:t>
            </a:r>
            <a:r>
              <a:rPr lang="en-US" dirty="0"/>
              <a:t> </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8386DD3-8B5F-5B4F-999A-D69B57B4A912}" type="slidenum">
              <a:rPr lang="en-US" smtClean="0"/>
              <a:t>16</a:t>
            </a:fld>
            <a:endParaRPr lang="en-US" dirty="0"/>
          </a:p>
        </p:txBody>
      </p:sp>
    </p:spTree>
    <p:extLst>
      <p:ext uri="{BB962C8B-B14F-4D97-AF65-F5344CB8AC3E}">
        <p14:creationId xmlns:p14="http://schemas.microsoft.com/office/powerpoint/2010/main" val="197441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endParaRPr lang="en-US" dirty="0"/>
          </a:p>
          <a:p>
            <a:r>
              <a:rPr lang="en-US" b="1" dirty="0"/>
              <a:t>NEW Sections added including:</a:t>
            </a:r>
            <a:endParaRPr lang="en-US" dirty="0"/>
          </a:p>
          <a:p>
            <a:r>
              <a:rPr lang="en-US" b="1" dirty="0"/>
              <a:t>Implementing and Sustaining Maternal Quality, Safety and Performance Improvement for Maternal Hemorrhage</a:t>
            </a:r>
            <a:endParaRPr lang="en-US" dirty="0"/>
          </a:p>
          <a:p>
            <a:r>
              <a:rPr lang="en-US" b="1" dirty="0"/>
              <a:t>Using the Electronic Health Record (EHR) to Improve the Management of Obstetric Hemorrhage</a:t>
            </a:r>
            <a:endParaRPr lang="en-US" dirty="0"/>
          </a:p>
          <a:p>
            <a:r>
              <a:rPr lang="en-US" b="1" dirty="0"/>
              <a:t>Management of Iron Deficiency Anemia</a:t>
            </a:r>
            <a:endParaRPr lang="en-US" dirty="0"/>
          </a:p>
          <a:p>
            <a:r>
              <a:rPr lang="en-US" b="1" dirty="0"/>
              <a:t>Secondary Obstetric Hemorrhage and Readmission</a:t>
            </a:r>
            <a:endParaRPr lang="en-US" dirty="0"/>
          </a:p>
          <a:p>
            <a:r>
              <a:rPr lang="en-US" b="1" dirty="0"/>
              <a:t>Using Outcome Metrics for Hemorrhage-Related QI Projects</a:t>
            </a:r>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8386DD3-8B5F-5B4F-999A-D69B57B4A912}" type="slidenum">
              <a:rPr lang="en-US" smtClean="0"/>
              <a:t>17</a:t>
            </a:fld>
            <a:endParaRPr lang="en-US" dirty="0"/>
          </a:p>
        </p:txBody>
      </p:sp>
    </p:spTree>
    <p:extLst>
      <p:ext uri="{BB962C8B-B14F-4D97-AF65-F5344CB8AC3E}">
        <p14:creationId xmlns:p14="http://schemas.microsoft.com/office/powerpoint/2010/main" val="3872629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revised Toolkit introduces guidelines on best practices for obstetric hemorrhage and is organized using the 4R principles of Readiness, Recognition, Response, and Reporting to align with national maternal safety bundles from the Alliance for Innovation in Maternal Health (AIM).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itchFamily="4" charset="0"/>
                <a:ea typeface="ＭＳ Ｐゴシック" pitchFamily="4" charset="-128"/>
                <a:cs typeface="Arial"/>
              </a:rPr>
              <a:t>*National efforts are underway to define a 5</a:t>
            </a:r>
            <a:r>
              <a:rPr lang="en-US" sz="1200" kern="1200" baseline="30000" dirty="0">
                <a:solidFill>
                  <a:schemeClr val="tx1"/>
                </a:solidFill>
                <a:latin typeface="Arial" pitchFamily="4" charset="0"/>
                <a:ea typeface="ＭＳ Ｐゴシック" pitchFamily="4" charset="-128"/>
                <a:cs typeface="Arial"/>
              </a:rPr>
              <a:t>th</a:t>
            </a:r>
            <a:r>
              <a:rPr lang="en-US" sz="1200" kern="1200" dirty="0">
                <a:solidFill>
                  <a:schemeClr val="tx1"/>
                </a:solidFill>
                <a:latin typeface="Arial" pitchFamily="4" charset="0"/>
                <a:ea typeface="ＭＳ Ｐゴシック" pitchFamily="4" charset="-128"/>
                <a:cs typeface="Arial"/>
              </a:rPr>
              <a:t> R: </a:t>
            </a:r>
            <a:r>
              <a:rPr lang="en-US" sz="1200" b="1" dirty="0">
                <a:cs typeface="Arial"/>
              </a:rPr>
              <a:t>Respectful Care </a:t>
            </a:r>
            <a:r>
              <a:rPr lang="en-US" sz="1200" kern="1200" dirty="0">
                <a:solidFill>
                  <a:schemeClr val="tx1"/>
                </a:solidFill>
                <a:latin typeface="Arial" pitchFamily="4" charset="0"/>
                <a:ea typeface="ＭＳ Ｐゴシック" pitchFamily="4" charset="-128"/>
                <a:cs typeface="Arial"/>
              </a:rPr>
              <a:t>to be interwoven into the original 4 Rs, underscoring the importance of patient experience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The revised content of the Toolkit has been aligned with:</a:t>
            </a:r>
          </a:p>
          <a:p>
            <a:r>
              <a:rPr lang="en-US" sz="1200" kern="1200" dirty="0">
                <a:solidFill>
                  <a:schemeClr val="tx1"/>
                </a:solidFill>
                <a:effectLst/>
                <a:latin typeface="Arial" pitchFamily="4" charset="0"/>
                <a:ea typeface="ＭＳ Ｐゴシック" pitchFamily="4" charset="-128"/>
                <a:cs typeface="ＭＳ Ｐゴシック" pitchFamily="4" charset="-128"/>
              </a:rPr>
              <a:t>National Partnership for Maternal Safety Hemorrhage Bundle</a:t>
            </a:r>
          </a:p>
          <a:p>
            <a:r>
              <a:rPr lang="en-US" sz="1200" kern="1200" dirty="0">
                <a:solidFill>
                  <a:schemeClr val="tx1"/>
                </a:solidFill>
                <a:effectLst/>
                <a:latin typeface="Arial" pitchFamily="4" charset="0"/>
                <a:ea typeface="ＭＳ Ｐゴシック" pitchFamily="4" charset="-128"/>
                <a:cs typeface="ＭＳ Ｐゴシック" pitchFamily="4" charset="-128"/>
              </a:rPr>
              <a:t>Quality Improvement framework 4Rs: Readiness Recognition, Response and Reporting</a:t>
            </a:r>
          </a:p>
          <a:p>
            <a:r>
              <a:rPr lang="en-US" sz="1200" kern="1200" dirty="0">
                <a:solidFill>
                  <a:schemeClr val="tx1"/>
                </a:solidFill>
                <a:effectLst/>
                <a:latin typeface="Arial" pitchFamily="4" charset="0"/>
                <a:ea typeface="ＭＳ Ｐゴシック" pitchFamily="4" charset="-128"/>
                <a:cs typeface="ＭＳ Ｐゴシック" pitchFamily="4" charset="-128"/>
              </a:rPr>
              <a:t>The Joint Commission Standards for Maternal Safety</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18</a:t>
            </a:fld>
            <a:endParaRPr lang="en-US" dirty="0"/>
          </a:p>
        </p:txBody>
      </p:sp>
    </p:spTree>
    <p:extLst>
      <p:ext uri="{BB962C8B-B14F-4D97-AF65-F5344CB8AC3E}">
        <p14:creationId xmlns:p14="http://schemas.microsoft.com/office/powerpoint/2010/main" val="392593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19</a:t>
            </a:fld>
            <a:endParaRPr lang="en-US" dirty="0"/>
          </a:p>
        </p:txBody>
      </p:sp>
    </p:spTree>
    <p:extLst>
      <p:ext uri="{BB962C8B-B14F-4D97-AF65-F5344CB8AC3E}">
        <p14:creationId xmlns:p14="http://schemas.microsoft.com/office/powerpoint/2010/main" val="188256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Arial" pitchFamily="4" charset="0"/>
                <a:ea typeface="ＭＳ Ｐゴシック" pitchFamily="4" charset="-128"/>
                <a:cs typeface="ＭＳ Ｐゴシック" pitchFamily="4" charset="-128"/>
              </a:rPr>
              <a:t>Implementation is not a ‘one size fits all’ endeavor, and each facility will need to address unique challenges depending on local resources and organizational priorities. Bundle implementation—whether it occurs all at once or incrementally over time—is critical to achieve meaningful, sustainable and systems-level improvements that will improve hospital-based perinatal outcomes. We encourage a rapid-cycle Plan-Do-Study-Act (PDSA) approach to implementation. It is important to remember that quality improvement work should never be dependent on a single person, but rather operate as an integrated unit-level process that can be easily replicated to ensure ongoing success! </a:t>
            </a:r>
          </a:p>
          <a:p>
            <a:r>
              <a:rPr lang="en-US" dirty="0"/>
              <a:t>Data resources should be used to monitor key clinical criteria and interventions for hemorrhage. Each hospital will need to address unique challenges dependent upon their local resources and organizational priorities utilizing a multidisciplinary team approach.”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Implementation is not a ‘one size fits all’ endeavor, and each facility will need to address unique challenges depending on local resources and organizational priorities. Bundle implementation—whether it occurs all at once or incrementally over time—is critical to achieve meaningful, sustainable and systems-level improvements that will improve hospital-based perinatal outcomes. We encourage a rapid-cycle Plan-Do-Study-Act (PDSA) approach to implementation. Learn about PDSA cycle here: </a:t>
            </a:r>
            <a:r>
              <a:rPr lang="en-US" sz="1200" u="sng" kern="1200" dirty="0">
                <a:solidFill>
                  <a:schemeClr val="tx1"/>
                </a:solidFill>
                <a:effectLst/>
                <a:latin typeface="+mn-lt"/>
                <a:ea typeface="+mn-ea"/>
                <a:cs typeface="+mn-cs"/>
                <a:hlinkClick r:id="rId3"/>
              </a:rPr>
              <a:t>Institute of Healthcare Improvement (IHI)</a:t>
            </a:r>
            <a:r>
              <a:rPr lang="en-US" sz="1200" kern="1200" dirty="0">
                <a:solidFill>
                  <a:schemeClr val="tx1"/>
                </a:solidFill>
                <a:effectLst/>
                <a:latin typeface="+mn-lt"/>
                <a:ea typeface="+mn-ea"/>
                <a:cs typeface="+mn-cs"/>
              </a:rPr>
              <a:t>. It is important to remember that quality improvement work should never be dependent on a single person, but rather operate as an integrated unit-level process that can be easily replicated to ensure ongoing success! </a:t>
            </a:r>
          </a:p>
          <a:p>
            <a:r>
              <a:rPr lang="en-US" dirty="0"/>
              <a:t>Data resources should be used to monitor key clinical criteria and interventions for severe hypertension/preeclampsia. Each hospital will need to address unique challenges dependent upon their local resources and organizational priorities utilizing a multidisciplinary team approach. </a:t>
            </a:r>
          </a:p>
        </p:txBody>
      </p:sp>
      <p:sp>
        <p:nvSpPr>
          <p:cNvPr id="4" name="Slide Number Placeholder 3"/>
          <p:cNvSpPr>
            <a:spLocks noGrp="1"/>
          </p:cNvSpPr>
          <p:nvPr>
            <p:ph type="sldNum" sz="quarter" idx="5"/>
          </p:nvPr>
        </p:nvSpPr>
        <p:spPr/>
        <p:txBody>
          <a:bodyPr/>
          <a:lstStyle/>
          <a:p>
            <a:fld id="{288B45B3-D788-E949-A6A6-1D8BE8FDE2B3}" type="slidenum">
              <a:rPr lang="en-US" smtClean="0"/>
              <a:t>20</a:t>
            </a:fld>
            <a:endParaRPr lang="en-US" dirty="0"/>
          </a:p>
        </p:txBody>
      </p:sp>
    </p:spTree>
    <p:extLst>
      <p:ext uri="{BB962C8B-B14F-4D97-AF65-F5344CB8AC3E}">
        <p14:creationId xmlns:p14="http://schemas.microsoft.com/office/powerpoint/2010/main" val="133325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a:t>
            </a:fld>
            <a:endParaRPr lang="en-US" altLang="en-US" dirty="0"/>
          </a:p>
        </p:txBody>
      </p:sp>
    </p:spTree>
    <p:extLst>
      <p:ext uri="{BB962C8B-B14F-4D97-AF65-F5344CB8AC3E}">
        <p14:creationId xmlns:p14="http://schemas.microsoft.com/office/powerpoint/2010/main" val="680315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Reporting and systems learning content highlighted in the Alliance for Innovation on Maternal Health (AIM) and the California Maternal Quality Care Collaborative (CMQCC) hemorrhage and maternal safety bundles informed The Joint Commission (TJC) in developing Standards for Maternal Safety (PC.06.01.01) to reduce the likelihood of harm related to obstetric hemorrhage. TJC Standards for Maternal Safety, effective January 1, 2021, go beyond metric benchmarks and require leaders of hospitals, health systems and birth facilities to examine the processes and procedures surrounding the care of women experiencing maternal hemorrhage and hypertension/preeclampsia with severe features. While the intention of these standards is to improve the quality and safety of perinatal care in TJC-accredited hospitals, standards such as these are useful for all birth facilities to review and adopt, regardless of the accreditation body, to ensure quality care for women and their newborns.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Joint Commission Standards for Maternal Safety dedicated to obstetric hemorrhage are organized around 7 Elements of Performance (EP), which are closely aligned with the 4R Framework of this Toolkit. These seven EPs are recommended as a bundle to guide the implementation of this Toolkit. This approach will organize and focus implementation efforts and ensure that the birth facility is ready for the TJC accreditation process.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that have participated in CMQCC hemorrhage collaboratives will find these standards familiar and in alignment with structure and process measures introduced during that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Joint Commission. </a:t>
            </a:r>
            <a:r>
              <a:rPr lang="en-US" sz="1200" i="1" kern="1200" dirty="0">
                <a:solidFill>
                  <a:schemeClr val="tx1"/>
                </a:solidFill>
                <a:effectLst/>
                <a:latin typeface="+mn-lt"/>
                <a:ea typeface="+mn-ea"/>
                <a:cs typeface="+mn-cs"/>
              </a:rPr>
              <a:t>Provision of care, treatment, and services standards for maternal safety. </a:t>
            </a:r>
            <a:r>
              <a:rPr lang="en-US" sz="1200" u="sng" kern="1200" dirty="0">
                <a:solidFill>
                  <a:schemeClr val="tx1"/>
                </a:solidFill>
                <a:effectLst/>
                <a:latin typeface="+mn-lt"/>
                <a:ea typeface="+mn-ea"/>
                <a:cs typeface="+mn-cs"/>
                <a:hlinkClick r:id="rId3"/>
              </a:rPr>
              <a:t>https://www.jointcommission.org/-/media/tjc/documents/standards/r3-reports/r3_24_maternal_safety_hap_9_6_19_final1.pdf2019</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21</a:t>
            </a:fld>
            <a:endParaRPr lang="en-US" dirty="0"/>
          </a:p>
        </p:txBody>
      </p:sp>
    </p:spTree>
    <p:extLst>
      <p:ext uri="{BB962C8B-B14F-4D97-AF65-F5344CB8AC3E}">
        <p14:creationId xmlns:p14="http://schemas.microsoft.com/office/powerpoint/2010/main" val="1614789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Obstetric hemorrhage is considered the most preventable cause of maternal death, with some estimates saying up to 70% of cases were preventable.</a:t>
            </a: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Using an obstetric risk assessment tool can raise awareness about hemorrhage prevention and treatment for clinicians and patients. In its guidelines for Standards for Maternal Safety, The Joint Commission mandates that hemorrhage risk assessment be performed for every pregnant person on admission to labor and delivery, as well as on admission to postpartum. Therefore, hemorrhage risk assessment is now a process measure for every patient in labor.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patient is identified as high-risk for obstetric hemorrhage, experienced staff and key resources can be mobilized in advance of delivery. Decisions about the timing, mode and location for delivery may be influenced by each patient’s risk. For example, patients at high risk for severe hemorrhage, such as placenta accreta spectrum, may be advised to plan to give birth at a high level of care center that has in-house surgical and anesthesia staff, a well-stocked blood bank, and the necessary equipment and resources for managing severe obstetric hemorrhage.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Performing risk assessments may allow the maternity team to better prepare for the majority of hemorrhages, although no risk assessment guide has been proven to capture every patient who experiences an obstetric hemorrhage.</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indent="-228600">
              <a:buAutoNum type="arabicPeriod"/>
            </a:pPr>
            <a:r>
              <a:rPr lang="en-US" sz="1200" kern="1200" dirty="0">
                <a:solidFill>
                  <a:schemeClr val="tx1"/>
                </a:solidFill>
                <a:effectLst/>
                <a:latin typeface="+mn-lt"/>
                <a:ea typeface="+mn-ea"/>
                <a:cs typeface="+mn-cs"/>
              </a:rPr>
              <a:t>California Department of Public Health. The California Pregnancy-Associated Mortality Review. Report from 2002 - 2007 maternal death reviews. 2019.</a:t>
            </a:r>
            <a:r>
              <a:rPr lang="en-US" dirty="0">
                <a:effectLst/>
              </a:rPr>
              <a:t> </a:t>
            </a:r>
          </a:p>
          <a:p>
            <a:pPr marL="228600" indent="-228600">
              <a:buAutoNum type="arabicPeriod"/>
            </a:pPr>
            <a:endParaRPr lang="en-US" dirty="0">
              <a:effectLst/>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New York City Department of Health and Mental Hygiene. </a:t>
            </a:r>
            <a:r>
              <a:rPr lang="en-US" sz="1200" i="1" kern="1200" dirty="0">
                <a:solidFill>
                  <a:schemeClr val="tx1"/>
                </a:solidFill>
                <a:effectLst/>
                <a:latin typeface="Arial" pitchFamily="4" charset="0"/>
                <a:ea typeface="ＭＳ Ｐゴシック" pitchFamily="4" charset="-128"/>
                <a:cs typeface="ＭＳ Ｐゴシック" pitchFamily="4" charset="-128"/>
              </a:rPr>
              <a:t>Women’s experiences with severe maternal morbidity in New York City: A qualitative report. </a:t>
            </a:r>
            <a:r>
              <a:rPr lang="en-US" sz="1200" kern="1200" dirty="0">
                <a:solidFill>
                  <a:schemeClr val="tx1"/>
                </a:solidFill>
                <a:effectLst/>
                <a:latin typeface="Arial" pitchFamily="4" charset="0"/>
                <a:ea typeface="ＭＳ Ｐゴシック" pitchFamily="4" charset="-128"/>
                <a:cs typeface="ＭＳ Ｐゴシック" pitchFamily="4" charset="-128"/>
              </a:rPr>
              <a:t>New York, NY2020.</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22</a:t>
            </a:fld>
            <a:endParaRPr lang="en-US" dirty="0"/>
          </a:p>
        </p:txBody>
      </p:sp>
    </p:spTree>
    <p:extLst>
      <p:ext uri="{BB962C8B-B14F-4D97-AF65-F5344CB8AC3E}">
        <p14:creationId xmlns:p14="http://schemas.microsoft.com/office/powerpoint/2010/main" val="96094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CMQCC’s Risk Assessment V3.0 has been updated to reflect the latest research.</a:t>
            </a:r>
            <a:r>
              <a:rPr lang="en-US" sz="1200" kern="1200" baseline="30000" dirty="0">
                <a:solidFill>
                  <a:schemeClr val="tx1"/>
                </a:solidFill>
                <a:effectLst/>
                <a:latin typeface="+mn-lt"/>
                <a:ea typeface="+mn-ea"/>
                <a:cs typeface="+mn-cs"/>
              </a:rPr>
              <a:t>8,16-20</a:t>
            </a:r>
            <a:r>
              <a:rPr lang="en-US" dirty="0">
                <a:effectLst/>
              </a:rPr>
              <a:t> </a:t>
            </a:r>
            <a:r>
              <a:rPr lang="en-US" sz="1200" kern="1200" dirty="0">
                <a:solidFill>
                  <a:schemeClr val="tx1"/>
                </a:solidFill>
                <a:effectLst/>
                <a:latin typeface="+mn-lt"/>
                <a:ea typeface="+mn-ea"/>
                <a:cs typeface="+mn-cs"/>
              </a:rPr>
              <a:t>Several risk assessment tools have been promoted by maternal safety agencies, including CMQCC, the Association of Women’s Health, Obstetrics and Neonatal Nurses (AWHONN) and the Safe Motherhood Initiative (SMI).</a:t>
            </a:r>
            <a:r>
              <a:rPr lang="en-US" sz="1200" kern="1200" baseline="30000" dirty="0">
                <a:solidFill>
                  <a:schemeClr val="tx1"/>
                </a:solidFill>
                <a:effectLst/>
                <a:latin typeface="+mn-lt"/>
                <a:ea typeface="+mn-ea"/>
                <a:cs typeface="+mn-cs"/>
              </a:rPr>
              <a:t>23,24</a:t>
            </a:r>
            <a:r>
              <a:rPr lang="en-US" sz="1200" kern="1200" dirty="0">
                <a:solidFill>
                  <a:schemeClr val="tx1"/>
                </a:solidFill>
                <a:effectLst/>
                <a:latin typeface="+mn-lt"/>
                <a:ea typeface="+mn-ea"/>
                <a:cs typeface="+mn-cs"/>
              </a:rPr>
              <a:t> Based on expert opinion, these tools classify patients as low-, medium- and high-risk for obstetric hemorrhage to guide resource preparedness at the facility level. Ultimately, performing risk assessments serve to increase surveillance and vigilance so that response and treatment can be timely. </a:t>
            </a:r>
            <a:r>
              <a:rPr lang="en-US" sz="1200" i="1" kern="1200" dirty="0">
                <a:solidFill>
                  <a:schemeClr val="tx1"/>
                </a:solidFill>
                <a:effectLst/>
                <a:latin typeface="+mn-lt"/>
                <a:ea typeface="+mn-ea"/>
                <a:cs typeface="+mn-cs"/>
              </a:rPr>
              <a:t>While there will always be sudden, severe hemorrhages that require activation of a massive transfusion protocol, foreknowledge of high hemorrhage risk status can allow resources to be readily available, whether blood products, hemorrhage carts, staff, or an open OR. This represents a proactive, rather than reactive, approach to hemorrhage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sz="1200" dirty="0"/>
              <a:t>Many of these risk</a:t>
            </a:r>
            <a:r>
              <a:rPr lang="en-US" sz="1200" dirty="0">
                <a:ea typeface="+mn-lt"/>
                <a:cs typeface="+mn-lt"/>
              </a:rPr>
              <a:t> factors will look familiar to you if you have utilized CMQCC’s risk factor assessment.  Those </a:t>
            </a:r>
            <a:r>
              <a:rPr lang="en-US" sz="1200" dirty="0"/>
              <a:t>shaded in gray have been added since OB Hemorrhage Toolkit V2.0</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Blood bank recommendations should be highly localized.</a:t>
            </a:r>
            <a:r>
              <a:rPr lang="en-US" sz="1200" i="1" kern="1200" dirty="0">
                <a:solidFill>
                  <a:schemeClr val="tx1"/>
                </a:solidFill>
                <a:effectLst/>
                <a:latin typeface="+mn-lt"/>
                <a:ea typeface="+mn-ea"/>
                <a:cs typeface="+mn-cs"/>
              </a:rPr>
              <a:t> Many institutions no longer hold a specimen in the blood bank, while others utilize automated technology to type and screen all obstetric patients. An example of a risk-based approach is included in the table below.</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8"/>
              <a:tabLst/>
              <a:defRPr/>
            </a:pPr>
            <a:r>
              <a:rPr lang="en-US" sz="1200" kern="1200" dirty="0">
                <a:solidFill>
                  <a:schemeClr val="tx1"/>
                </a:solidFill>
                <a:effectLst/>
                <a:latin typeface="+mn-lt"/>
                <a:ea typeface="+mn-ea"/>
                <a:cs typeface="+mn-cs"/>
              </a:rPr>
              <a:t>Ruppel, HL, V. X.; Gupta, N. R.; Soltesz, L.; Escobar, G. J. Validation of postpartum hemorrhage admission risk factor stratification in a large obstetrics population. </a:t>
            </a:r>
            <a:r>
              <a:rPr lang="en-US" sz="1200" i="1" kern="1200" dirty="0">
                <a:solidFill>
                  <a:schemeClr val="tx1"/>
                </a:solidFill>
                <a:effectLst/>
                <a:latin typeface="+mn-lt"/>
                <a:ea typeface="+mn-ea"/>
                <a:cs typeface="+mn-cs"/>
              </a:rPr>
              <a:t>American Journal of Perinatology. </a:t>
            </a:r>
            <a:r>
              <a:rPr lang="en-US" sz="1200" kern="1200" dirty="0">
                <a:solidFill>
                  <a:schemeClr val="tx1"/>
                </a:solidFill>
                <a:effectLst/>
                <a:latin typeface="+mn-lt"/>
                <a:ea typeface="+mn-ea"/>
                <a:cs typeface="+mn-cs"/>
              </a:rPr>
              <a:t>2020.</a:t>
            </a:r>
          </a:p>
          <a:p>
            <a:r>
              <a:rPr lang="en-US" sz="1200" kern="1200" dirty="0">
                <a:solidFill>
                  <a:schemeClr val="tx1"/>
                </a:solidFill>
                <a:effectLst/>
                <a:latin typeface="+mn-lt"/>
                <a:ea typeface="+mn-ea"/>
                <a:cs typeface="+mn-cs"/>
              </a:rPr>
              <a:t>16.	Wu, SK, M.; Hibbard, J. U. Abnormal placentation: Twenty-year analysis. </a:t>
            </a:r>
            <a:r>
              <a:rPr lang="en-US" sz="1200" i="1" kern="1200" dirty="0">
                <a:solidFill>
                  <a:schemeClr val="tx1"/>
                </a:solidFill>
                <a:effectLst/>
                <a:latin typeface="+mn-lt"/>
                <a:ea typeface="+mn-ea"/>
                <a:cs typeface="+mn-cs"/>
              </a:rPr>
              <a:t>American Journal of Obstetrics and Gynecology. </a:t>
            </a:r>
            <a:r>
              <a:rPr lang="en-US" sz="1200" kern="1200" dirty="0">
                <a:solidFill>
                  <a:schemeClr val="tx1"/>
                </a:solidFill>
                <a:effectLst/>
                <a:latin typeface="+mn-lt"/>
                <a:ea typeface="+mn-ea"/>
                <a:cs typeface="+mn-cs"/>
              </a:rPr>
              <a:t>2005;192(5):1458-1461.</a:t>
            </a:r>
          </a:p>
          <a:p>
            <a:r>
              <a:rPr lang="en-US" sz="1200" kern="1200" dirty="0">
                <a:solidFill>
                  <a:schemeClr val="tx1"/>
                </a:solidFill>
                <a:effectLst/>
                <a:latin typeface="+mn-lt"/>
                <a:ea typeface="+mn-ea"/>
                <a:cs typeface="+mn-cs"/>
              </a:rPr>
              <a:t>17.	Dilla, AJW, Jonathan H.; Yazer, Mark H. Clinical validation of risk stratification criteria for peripartum hemorrhage.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2013;122(1):120-126.</a:t>
            </a:r>
          </a:p>
          <a:p>
            <a:r>
              <a:rPr lang="en-US" sz="1200" kern="1200" dirty="0">
                <a:solidFill>
                  <a:schemeClr val="tx1"/>
                </a:solidFill>
                <a:effectLst/>
                <a:latin typeface="+mn-lt"/>
                <a:ea typeface="+mn-ea"/>
                <a:cs typeface="+mn-cs"/>
              </a:rPr>
              <a:t>18.	Kawakita, TM, N.; Huang, J. C.; Landy, H. J. Evaluation of risk-assessment tools for severe postpartum hemorrhage in women undergoing cesarean delivery.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2019;134(6):1308-1316.</a:t>
            </a:r>
          </a:p>
          <a:p>
            <a:r>
              <a:rPr lang="en-US" sz="1200" kern="1200" dirty="0">
                <a:solidFill>
                  <a:schemeClr val="tx1"/>
                </a:solidFill>
                <a:effectLst/>
                <a:latin typeface="+mn-lt"/>
                <a:ea typeface="+mn-ea"/>
                <a:cs typeface="+mn-cs"/>
              </a:rPr>
              <a:t>19.	Ende, HBL, M. J.; Chestnut, D. H.; Osmundson, S. S.; Walden, R. L.; Shotwell, M. S.; Bauchat, J. R. Risk factors for atonic postpartum hemorrhage: A systematic review and meta-analysis.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2021;137(2):305-323.</a:t>
            </a:r>
          </a:p>
          <a:p>
            <a:r>
              <a:rPr lang="en-US" sz="1200" kern="1200" dirty="0">
                <a:solidFill>
                  <a:schemeClr val="tx1"/>
                </a:solidFill>
                <a:effectLst/>
                <a:latin typeface="+mn-lt"/>
                <a:ea typeface="+mn-ea"/>
                <a:cs typeface="+mn-cs"/>
              </a:rPr>
              <a:t>20.	Pressly, MAP, R. S.; Waters, J. H.; Beck, S. L.; Jeyabalan, A.; Clermont, G. Improvements and limitations in developing multivariate models of hemorrhage and transfusion risk for the obstetric population. </a:t>
            </a:r>
            <a:r>
              <a:rPr lang="en-US" sz="1200" i="1" kern="1200" dirty="0">
                <a:solidFill>
                  <a:schemeClr val="tx1"/>
                </a:solidFill>
                <a:effectLst/>
                <a:latin typeface="+mn-lt"/>
                <a:ea typeface="+mn-ea"/>
                <a:cs typeface="+mn-cs"/>
              </a:rPr>
              <a:t>Transfusion. </a:t>
            </a:r>
            <a:r>
              <a:rPr lang="en-US" sz="1200" kern="1200" dirty="0">
                <a:solidFill>
                  <a:schemeClr val="tx1"/>
                </a:solidFill>
                <a:effectLst/>
                <a:latin typeface="+mn-lt"/>
                <a:ea typeface="+mn-ea"/>
                <a:cs typeface="+mn-cs"/>
              </a:rPr>
              <a:t>2021;61(2):423-434.</a:t>
            </a:r>
          </a:p>
          <a:p>
            <a:r>
              <a:rPr lang="en-US" sz="1200" kern="1200" dirty="0">
                <a:solidFill>
                  <a:schemeClr val="tx1"/>
                </a:solidFill>
                <a:effectLst/>
                <a:latin typeface="+mn-lt"/>
                <a:ea typeface="+mn-ea"/>
                <a:cs typeface="+mn-cs"/>
              </a:rPr>
              <a:t>23.	ACOG District II. Safe Motherhood Initiative: Obstetric hemorrhage. Published 2021. Accessed 2/18/2021.</a:t>
            </a:r>
          </a:p>
          <a:p>
            <a:r>
              <a:rPr lang="en-US" sz="1200" kern="1200" dirty="0">
                <a:solidFill>
                  <a:schemeClr val="tx1"/>
                </a:solidFill>
                <a:effectLst/>
                <a:latin typeface="+mn-lt"/>
                <a:ea typeface="+mn-ea"/>
                <a:cs typeface="+mn-cs"/>
              </a:rPr>
              <a:t>24.	Association of Women’s Health Obstetric and Neonatal Nurses. Postpartum hemorrhage (PPH) risk assessment table 1.1. </a:t>
            </a:r>
            <a:r>
              <a:rPr lang="en-US" sz="1200" u="sng" kern="1200" dirty="0">
                <a:solidFill>
                  <a:schemeClr val="tx1"/>
                </a:solidFill>
                <a:effectLst/>
                <a:latin typeface="+mn-lt"/>
                <a:ea typeface="+mn-ea"/>
                <a:cs typeface="+mn-cs"/>
                <a:hlinkClick r:id="rId3"/>
              </a:rPr>
              <a:t>https://cdn-links.lww.com/permalink/aog/b/aog_134_6_2019_10_06_kawakita_19-1065_sdc2.pdf</a:t>
            </a:r>
            <a:r>
              <a:rPr lang="en-US" sz="1200" kern="1200" dirty="0">
                <a:solidFill>
                  <a:schemeClr val="tx1"/>
                </a:solidFill>
                <a:effectLst/>
                <a:latin typeface="+mn-lt"/>
                <a:ea typeface="+mn-ea"/>
                <a:cs typeface="+mn-cs"/>
              </a:rPr>
              <a:t>. Published 2017. Accessed 2/18/2021.</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23</a:t>
            </a:fld>
            <a:endParaRPr lang="en-US" dirty="0"/>
          </a:p>
        </p:txBody>
      </p:sp>
    </p:spTree>
    <p:extLst>
      <p:ext uri="{BB962C8B-B14F-4D97-AF65-F5344CB8AC3E}">
        <p14:creationId xmlns:p14="http://schemas.microsoft.com/office/powerpoint/2010/main" val="413022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TJC requires that an assessment using an evidence-based tool for determining maternal hemorrhage risk be completed on admission to labor and delivery </a:t>
            </a:r>
            <a:r>
              <a:rPr lang="en-US" sz="1200" u="sng" dirty="0"/>
              <a:t>and</a:t>
            </a:r>
            <a:r>
              <a:rPr lang="en-US" sz="1200" dirty="0"/>
              <a:t> on transfer to postpartum. The risk assessment table as ben updates to include delivery and ongoing PP risk factors.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Postpartum providers should be trained in risk assessment and coordinated resource activation. The care team responsible for hemorrhage response should communicate medium- and high-risk status and risk factors with the patient and their support team.</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24</a:t>
            </a:fld>
            <a:endParaRPr lang="en-US" dirty="0"/>
          </a:p>
        </p:txBody>
      </p:sp>
    </p:spTree>
    <p:extLst>
      <p:ext uri="{BB962C8B-B14F-4D97-AF65-F5344CB8AC3E}">
        <p14:creationId xmlns:p14="http://schemas.microsoft.com/office/powerpoint/2010/main" val="2200267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While the care plan will depend on the cause of the elevated hemorrhage risk (i.e., planning interventions for placenta accreta spectrum is different than planning interventions for chorioamnionitis), it is important to develop a standardized approach for communicating hemorrhage risk within the care team.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 to the team may be done in the following ways: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 an alert to the EHR banner to identify high-risk patients.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patients who decline blood or blood products and review their advance medical directive or refusal checklist. Patient preferences regarding transfusion should be communicated to the care team and actively incorporated into the care plan. (See section Planning for Women who may Decline Blood and Blood Products.)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Clearly identify the patient’s risk on the labor and delivery whiteboard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the hemorrhage risk assessment a standard data element included in safety huddles and patient handoffs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birth, the care team should ensure that all providers are aware of patient risk levels. For patients considered high-risk, individual staff should be assigned specific roles (i.e., QBL measurement, activating the MTP, administrating uterotonic medications, preparing necessary supplies/equipment, opening the OR, scribing, patient reassurance and communicating with the family). We advise appraising team members of the potential for obstetric hemorrhage and for planning appropriate mitigation strategies. </a:t>
            </a:r>
          </a:p>
          <a:p>
            <a:pPr marL="0" lvl="0" indent="0">
              <a:buFont typeface="Arial" panose="020B0604020202020204" pitchFamily="34" charset="0"/>
              <a:buNone/>
            </a:pPr>
            <a:r>
              <a:rPr lang="en-US" sz="1200" b="1" kern="1200" dirty="0">
                <a:solidFill>
                  <a:schemeClr val="tx1"/>
                </a:solidFill>
                <a:effectLst/>
                <a:latin typeface="+mn-lt"/>
                <a:ea typeface="+mn-ea"/>
                <a:cs typeface="+mn-cs"/>
              </a:rPr>
              <a:t>REVIEW SLIDE</a:t>
            </a:r>
          </a:p>
        </p:txBody>
      </p:sp>
      <p:sp>
        <p:nvSpPr>
          <p:cNvPr id="4" name="Slide Number Placeholder 3"/>
          <p:cNvSpPr>
            <a:spLocks noGrp="1"/>
          </p:cNvSpPr>
          <p:nvPr>
            <p:ph type="sldNum" sz="quarter" idx="5"/>
          </p:nvPr>
        </p:nvSpPr>
        <p:spPr/>
        <p:txBody>
          <a:bodyPr/>
          <a:lstStyle/>
          <a:p>
            <a:fld id="{48386DD3-8B5F-5B4F-999A-D69B57B4A912}" type="slidenum">
              <a:rPr lang="en-US" smtClean="0"/>
              <a:t>25</a:t>
            </a:fld>
            <a:endParaRPr lang="en-US" dirty="0"/>
          </a:p>
        </p:txBody>
      </p:sp>
    </p:spTree>
    <p:extLst>
      <p:ext uri="{BB962C8B-B14F-4D97-AF65-F5344CB8AC3E}">
        <p14:creationId xmlns:p14="http://schemas.microsoft.com/office/powerpoint/2010/main" val="2442591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26</a:t>
            </a:fld>
            <a:endParaRPr lang="en-US" altLang="en-US" dirty="0"/>
          </a:p>
        </p:txBody>
      </p:sp>
    </p:spTree>
    <p:extLst>
      <p:ext uri="{BB962C8B-B14F-4D97-AF65-F5344CB8AC3E}">
        <p14:creationId xmlns:p14="http://schemas.microsoft.com/office/powerpoint/2010/main" val="287096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Iron Deficiency Anemia </a:t>
            </a:r>
            <a:r>
              <a:rPr lang="en-US" sz="1200" kern="1200" dirty="0">
                <a:solidFill>
                  <a:schemeClr val="tx1"/>
                </a:solidFill>
                <a:effectLst/>
                <a:latin typeface="+mn-lt"/>
                <a:ea typeface="+mn-ea"/>
                <a:cs typeface="+mn-cs"/>
              </a:rPr>
              <a:t>is defined as a hemoglobin &lt;11.0 gm/dL in the first trimester</a:t>
            </a:r>
            <a:r>
              <a:rPr lang="en-US" dirty="0">
                <a:effectLst/>
              </a:rPr>
              <a:t> </a:t>
            </a:r>
            <a:r>
              <a:rPr lang="en-US" sz="1200" kern="1200" dirty="0">
                <a:solidFill>
                  <a:schemeClr val="tx1"/>
                </a:solidFill>
                <a:effectLst/>
                <a:latin typeface="+mn-lt"/>
                <a:ea typeface="+mn-ea"/>
                <a:cs typeface="+mn-cs"/>
              </a:rPr>
              <a:t>The first line treatment for IDA is typically oral iron supplementation. Ferrous iron compounds have the highest bioavailability compared to ferric iron and carbonyl iron. Oral iron must be taken with an empty stomach (such as at bedtime) and at least one hour before food is ingested, otherwise absorption is substantially reduced.</a:t>
            </a:r>
            <a:r>
              <a:rPr lang="en-US" dirty="0">
                <a:effectLst/>
              </a:rPr>
              <a:t> </a:t>
            </a:r>
            <a:r>
              <a:rPr lang="en-US" sz="1200" kern="1200" dirty="0">
                <a:solidFill>
                  <a:schemeClr val="tx1"/>
                </a:solidFill>
                <a:effectLst/>
                <a:latin typeface="+mn-lt"/>
                <a:ea typeface="+mn-ea"/>
                <a:cs typeface="+mn-cs"/>
              </a:rPr>
              <a:t>Repletion of iron stores and normalization of serum ferritin may require 4-6 months of treatment, so early identification of anemia is important – and especially important for those that will not accept blood or blood products.</a:t>
            </a:r>
            <a:r>
              <a:rPr lang="en-US" dirty="0">
                <a:effectLst/>
              </a:rPr>
              <a:t> </a:t>
            </a:r>
            <a:r>
              <a:rPr lang="en-US" sz="1200" kern="1200" dirty="0">
                <a:solidFill>
                  <a:schemeClr val="tx1"/>
                </a:solidFill>
                <a:effectLst/>
                <a:latin typeface="+mn-lt"/>
                <a:ea typeface="+mn-ea"/>
                <a:cs typeface="+mn-cs"/>
              </a:rPr>
              <a:t>Intravenous iron, usually a 1 gram total dose, should be given when barriers to oral iron therapy are apparent such that achieving the goal hemoglobin of &gt; 11.0 gm/dL at childbirth appears unlikely, and rapid iron repletion is needed. Examples might include first trimester anemia which has worsened or failed to improve with oral iron therapy by the second trimester, a hemoglobin of &lt; 10.0 gm/dL in the third trimester or in the context of anticipated preterm birth.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relatively rare in pregnant women, </a:t>
            </a:r>
            <a:r>
              <a:rPr lang="en-US" b="1" dirty="0"/>
              <a:t>Inherited Coagulation Disorders </a:t>
            </a:r>
            <a:r>
              <a:rPr lang="en-US" sz="1200" kern="1200" dirty="0">
                <a:solidFill>
                  <a:schemeClr val="tx1"/>
                </a:solidFill>
                <a:effectLst/>
                <a:latin typeface="+mn-lt"/>
                <a:ea typeface="+mn-ea"/>
                <a:cs typeface="+mn-cs"/>
              </a:rPr>
              <a:t>can lead to maternal hemorrhage events during antepartum, birth or postpartum and can have deleterious effects on the health of both the mother and baby. Identifying patients with inherited coagulation disorders and carefully planning their care is crucial for optimal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effectively prepare and plan for patients who </a:t>
            </a:r>
            <a:r>
              <a:rPr lang="en-US" sz="1200" b="1" kern="1200" dirty="0">
                <a:solidFill>
                  <a:schemeClr val="tx1"/>
                </a:solidFill>
                <a:effectLst/>
                <a:latin typeface="+mn-lt"/>
                <a:ea typeface="+mn-ea"/>
                <a:cs typeface="+mn-cs"/>
              </a:rPr>
              <a:t>decline the use of blood products</a:t>
            </a:r>
            <a:r>
              <a:rPr lang="en-US" sz="1200" kern="1200" dirty="0">
                <a:solidFill>
                  <a:schemeClr val="tx1"/>
                </a:solidFill>
                <a:effectLst/>
                <a:latin typeface="+mn-lt"/>
                <a:ea typeface="+mn-ea"/>
                <a:cs typeface="+mn-cs"/>
              </a:rPr>
              <a:t>, discussions regarding alternatives should occur in advance of emergencies.</a:t>
            </a:r>
            <a:r>
              <a:rPr lang="en-US" dirty="0">
                <a:effectLst/>
              </a:rPr>
              <a:t> </a:t>
            </a:r>
            <a:r>
              <a:rPr lang="en-US" sz="1200" kern="1200" dirty="0">
                <a:solidFill>
                  <a:schemeClr val="tx1"/>
                </a:solidFill>
                <a:effectLst/>
                <a:latin typeface="+mn-lt"/>
                <a:ea typeface="+mn-ea"/>
                <a:cs typeface="+mn-cs"/>
              </a:rPr>
              <a:t>In order to optimize hemoglobin and coordinate care in advance of birth, patients need to be asked about their attitude towards blood transfusions in the prenatal care setting. The Task Force recommends an optimal hemoglobin level of at least 12.0 gm/dL for a patient who refuses blood or blood products in order to buffer blood loss at birth. As noted in the Toolkit section on Management of Iron Deficiency Anemia</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may take 4-6 months to replete iron stores and normalize serum ferritin. Therefore, early identification of prenatal anemia is important, and those who refuse blood products may need iron supplementation even if their hemoglobin is within normal limits.</a:t>
            </a:r>
            <a:r>
              <a:rPr lang="en-US" dirty="0">
                <a:effectLst/>
              </a:rPr>
              <a:t> </a:t>
            </a: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27</a:t>
            </a:fld>
            <a:endParaRPr lang="en-US" dirty="0"/>
          </a:p>
        </p:txBody>
      </p:sp>
    </p:spTree>
    <p:extLst>
      <p:ext uri="{BB962C8B-B14F-4D97-AF65-F5344CB8AC3E}">
        <p14:creationId xmlns:p14="http://schemas.microsoft.com/office/powerpoint/2010/main" val="334851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kern="1200" dirty="0">
                <a:solidFill>
                  <a:schemeClr val="tx1"/>
                </a:solidFill>
                <a:effectLst/>
                <a:latin typeface="Arial" pitchFamily="4" charset="0"/>
                <a:ea typeface="ＭＳ Ｐゴシック" pitchFamily="4" charset="-128"/>
                <a:cs typeface="ＭＳ Ｐゴシック" pitchFamily="4" charset="-128"/>
              </a:rPr>
              <a:t>Anemia in pregnancy was identified as an important and potentially modifiable contributor to severe maternal morbidity (SMM).</a:t>
            </a:r>
            <a:r>
              <a:rPr lang="en-US" sz="1200" kern="1200" baseline="30000" dirty="0">
                <a:solidFill>
                  <a:schemeClr val="tx1"/>
                </a:solidFill>
                <a:effectLst/>
                <a:latin typeface="Arial" pitchFamily="4" charset="0"/>
                <a:ea typeface="ＭＳ Ｐゴシック" pitchFamily="4" charset="-128"/>
                <a:cs typeface="ＭＳ Ｐゴシック" pitchFamily="4" charset="-128"/>
              </a:rPr>
              <a:t>2</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The main cause of anemia world wide, and in pregnancy specifically, is iron deficiency. Anemia in pregnancy is defined by the World Health Organization (WHO) as a hemoglobin concentration &lt; 11.0 gm/dL. However, given the hemodilution that occurs in pregnancy, using hemoglobin alone to detect IDA and iron status in pregnant women is of uncertain sensitivity and specificity. Pregnancy requires a marked increased physiologic demand for iron. To meet both maternal and fetal needs, typically an additional 1 gm of elemental iron is needed during the pregnancy.</a:t>
            </a:r>
            <a:r>
              <a:rPr lang="en-US" sz="1200" kern="1200" baseline="30000" dirty="0">
                <a:solidFill>
                  <a:schemeClr val="tx1"/>
                </a:solidFill>
                <a:effectLst/>
                <a:latin typeface="Arial" pitchFamily="4" charset="0"/>
                <a:ea typeface="ＭＳ Ｐゴシック" pitchFamily="4" charset="-128"/>
                <a:cs typeface="ＭＳ Ｐゴシック" pitchFamily="4" charset="-128"/>
              </a:rPr>
              <a:t>5</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Potential drivers for disparities in anemia rates by race/ethnicity may include social determinants of health, conditions associated with increased menstrual blood loss including earlier age of menarche, the prevalence of symptomatic fibroids and obesity, and systemic and institutionalized racism.</a:t>
            </a:r>
            <a:r>
              <a:rPr lang="en-US" sz="1200" kern="1200" baseline="30000" dirty="0">
                <a:solidFill>
                  <a:schemeClr val="tx1"/>
                </a:solidFill>
                <a:effectLst/>
                <a:latin typeface="Arial" pitchFamily="4" charset="0"/>
                <a:ea typeface="ＭＳ Ｐゴシック" pitchFamily="4" charset="-128"/>
                <a:cs typeface="ＭＳ Ｐゴシック" pitchFamily="4" charset="-128"/>
              </a:rPr>
              <a:t>11-13</a:t>
            </a:r>
            <a:r>
              <a:rPr lang="en-US" sz="1200" kern="1200" dirty="0">
                <a:solidFill>
                  <a:schemeClr val="tx1"/>
                </a:solidFill>
                <a:effectLst/>
                <a:latin typeface="Arial" pitchFamily="4" charset="0"/>
                <a:ea typeface="ＭＳ Ｐゴシック" pitchFamily="4" charset="-128"/>
                <a:cs typeface="ＭＳ Ｐゴシック" pitchFamily="4" charset="-128"/>
              </a:rPr>
              <a:t> Race-based definitions for anemia cutoffs are no longer considered valid.</a:t>
            </a:r>
            <a:r>
              <a:rPr lang="en-US" sz="1200" kern="1200" baseline="30000" dirty="0">
                <a:solidFill>
                  <a:schemeClr val="tx1"/>
                </a:solidFill>
                <a:effectLst/>
                <a:latin typeface="Arial" pitchFamily="4" charset="0"/>
                <a:ea typeface="ＭＳ Ｐゴシック" pitchFamily="4" charset="-128"/>
                <a:cs typeface="ＭＳ Ｐゴシック" pitchFamily="4" charset="-128"/>
              </a:rPr>
              <a:t>14</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Repletion of iron stores and normalization of serum ferritin may require 4-6 months of treatment, so early identification of anemia is important – and especially important for those that will not accept blood or blood products.</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Daily dosing of 60 mg of ferrous iron, taken on an empty stomach after appropriate patient counseling and close follow-up for compliance is likely sufficient to treat most pregnant women identified with IDA defined as a hemoglobin &lt; 11.0 gm/dL in the first trimester.</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2. Ray JG, Davidson A, Berger H, Dayan N, Park AL. </a:t>
            </a:r>
            <a:r>
              <a:rPr lang="en-US" sz="1200" kern="1200" dirty="0" err="1">
                <a:solidFill>
                  <a:schemeClr val="tx1"/>
                </a:solidFill>
                <a:effectLst/>
                <a:latin typeface="Arial" pitchFamily="4" charset="0"/>
                <a:ea typeface="ＭＳ Ｐゴシック" pitchFamily="4" charset="-128"/>
                <a:cs typeface="ＭＳ Ｐゴシック" pitchFamily="4" charset="-128"/>
              </a:rPr>
              <a:t>Haemoglobin</a:t>
            </a:r>
            <a:r>
              <a:rPr lang="en-US" sz="1200" kern="1200" dirty="0">
                <a:solidFill>
                  <a:schemeClr val="tx1"/>
                </a:solidFill>
                <a:effectLst/>
                <a:latin typeface="Arial" pitchFamily="4" charset="0"/>
                <a:ea typeface="ＭＳ Ｐゴシック" pitchFamily="4" charset="-128"/>
                <a:cs typeface="ＭＳ Ｐゴシック" pitchFamily="4" charset="-128"/>
              </a:rPr>
              <a:t> levels in early pregnancy and severe maternal</a:t>
            </a:r>
          </a:p>
          <a:p>
            <a:r>
              <a:rPr lang="en-US" sz="1200" kern="1200" dirty="0">
                <a:solidFill>
                  <a:schemeClr val="tx1"/>
                </a:solidFill>
                <a:effectLst/>
                <a:latin typeface="Arial" pitchFamily="4" charset="0"/>
                <a:ea typeface="ＭＳ Ｐゴシック" pitchFamily="4" charset="-128"/>
                <a:cs typeface="ＭＳ Ｐゴシック" pitchFamily="4" charset="-128"/>
              </a:rPr>
              <a:t>morbidity: Population-based cohort study. British Journal of Obstetrics and Gynecology. 2020;127(9):1154-1164.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5. Georgieff MK. Iron deficiency in pregnancy. American Journal of Obstetrics and Gynecology. 2020;223(4):516-524.</a:t>
            </a:r>
          </a:p>
          <a:p>
            <a:r>
              <a:rPr lang="en-US" sz="1200" kern="1200" dirty="0">
                <a:solidFill>
                  <a:schemeClr val="tx1"/>
                </a:solidFill>
                <a:effectLst/>
                <a:latin typeface="Arial" pitchFamily="4" charset="0"/>
                <a:ea typeface="ＭＳ Ｐゴシック" pitchFamily="4" charset="-128"/>
                <a:cs typeface="ＭＳ Ｐゴシック" pitchFamily="4" charset="-128"/>
              </a:rPr>
              <a:t>11. </a:t>
            </a:r>
            <a:r>
              <a:rPr lang="en-US" sz="1200" kern="1200" dirty="0" err="1">
                <a:solidFill>
                  <a:schemeClr val="tx1"/>
                </a:solidFill>
                <a:effectLst/>
                <a:latin typeface="Arial" pitchFamily="4" charset="0"/>
                <a:ea typeface="ＭＳ Ｐゴシック" pitchFamily="4" charset="-128"/>
                <a:cs typeface="ＭＳ Ｐゴシック" pitchFamily="4" charset="-128"/>
              </a:rPr>
              <a:t>Salsberry</a:t>
            </a:r>
            <a:r>
              <a:rPr lang="en-US" sz="1200" kern="1200" dirty="0">
                <a:solidFill>
                  <a:schemeClr val="tx1"/>
                </a:solidFill>
                <a:effectLst/>
                <a:latin typeface="Arial" pitchFamily="4" charset="0"/>
                <a:ea typeface="ＭＳ Ｐゴシック" pitchFamily="4" charset="-128"/>
                <a:cs typeface="ＭＳ Ｐゴシック" pitchFamily="4" charset="-128"/>
              </a:rPr>
              <a:t> PJ, Reagan PB, </a:t>
            </a:r>
            <a:r>
              <a:rPr lang="en-US" sz="1200" kern="1200" dirty="0" err="1">
                <a:solidFill>
                  <a:schemeClr val="tx1"/>
                </a:solidFill>
                <a:effectLst/>
                <a:latin typeface="Arial" pitchFamily="4" charset="0"/>
                <a:ea typeface="ＭＳ Ｐゴシック" pitchFamily="4" charset="-128"/>
                <a:cs typeface="ＭＳ Ｐゴシック" pitchFamily="4" charset="-128"/>
              </a:rPr>
              <a:t>Pajer</a:t>
            </a:r>
            <a:r>
              <a:rPr lang="en-US" sz="1200" kern="1200" dirty="0">
                <a:solidFill>
                  <a:schemeClr val="tx1"/>
                </a:solidFill>
                <a:effectLst/>
                <a:latin typeface="Arial" pitchFamily="4" charset="0"/>
                <a:ea typeface="ＭＳ Ｐゴシック" pitchFamily="4" charset="-128"/>
                <a:cs typeface="ＭＳ Ｐゴシック" pitchFamily="4" charset="-128"/>
              </a:rPr>
              <a:t> K. Growth differences by age of menarche in African American and White girls. Nursing</a:t>
            </a:r>
          </a:p>
          <a:p>
            <a:r>
              <a:rPr lang="en-US" sz="1200" kern="1200" dirty="0">
                <a:solidFill>
                  <a:schemeClr val="tx1"/>
                </a:solidFill>
                <a:effectLst/>
                <a:latin typeface="Arial" pitchFamily="4" charset="0"/>
                <a:ea typeface="ＭＳ Ｐゴシック" pitchFamily="4" charset="-128"/>
                <a:cs typeface="ＭＳ Ｐゴシック" pitchFamily="4" charset="-128"/>
              </a:rPr>
              <a:t>Research. 2009;58(6):382-390.</a:t>
            </a:r>
          </a:p>
          <a:p>
            <a:r>
              <a:rPr lang="en-US" sz="1200" kern="1200" dirty="0">
                <a:solidFill>
                  <a:schemeClr val="tx1"/>
                </a:solidFill>
                <a:effectLst/>
                <a:latin typeface="Arial" pitchFamily="4" charset="0"/>
                <a:ea typeface="ＭＳ Ｐゴシック" pitchFamily="4" charset="-128"/>
                <a:cs typeface="ＭＳ Ｐゴシック" pitchFamily="4" charset="-128"/>
              </a:rPr>
              <a:t>12. Sekhar DL, Murray-Kolb LE, </a:t>
            </a:r>
            <a:r>
              <a:rPr lang="en-US" sz="1200" kern="1200" dirty="0" err="1">
                <a:solidFill>
                  <a:schemeClr val="tx1"/>
                </a:solidFill>
                <a:effectLst/>
                <a:latin typeface="Arial" pitchFamily="4" charset="0"/>
                <a:ea typeface="ＭＳ Ｐゴシック" pitchFamily="4" charset="-128"/>
                <a:cs typeface="ＭＳ Ｐゴシック" pitchFamily="4" charset="-128"/>
              </a:rPr>
              <a:t>Kunselman</a:t>
            </a:r>
            <a:r>
              <a:rPr lang="en-US" sz="1200" kern="1200" dirty="0">
                <a:solidFill>
                  <a:schemeClr val="tx1"/>
                </a:solidFill>
                <a:effectLst/>
                <a:latin typeface="Arial" pitchFamily="4" charset="0"/>
                <a:ea typeface="ＭＳ Ｐゴシック" pitchFamily="4" charset="-128"/>
                <a:cs typeface="ＭＳ Ｐゴシック" pitchFamily="4" charset="-128"/>
              </a:rPr>
              <a:t> AR, Weisman CS, Paul IM. Differences in risk factors for anemia between</a:t>
            </a:r>
          </a:p>
          <a:p>
            <a:r>
              <a:rPr lang="en-US" sz="1200" kern="1200" dirty="0">
                <a:solidFill>
                  <a:schemeClr val="tx1"/>
                </a:solidFill>
                <a:effectLst/>
                <a:latin typeface="Arial" pitchFamily="4" charset="0"/>
                <a:ea typeface="ＭＳ Ｐゴシック" pitchFamily="4" charset="-128"/>
                <a:cs typeface="ＭＳ Ｐゴシック" pitchFamily="4" charset="-128"/>
              </a:rPr>
              <a:t>adolescent and adult women. Journal of Women’s Health. 2016;25(5):505-513.</a:t>
            </a:r>
          </a:p>
          <a:p>
            <a:r>
              <a:rPr lang="en-US" sz="1200" kern="1200" dirty="0">
                <a:solidFill>
                  <a:schemeClr val="tx1"/>
                </a:solidFill>
                <a:effectLst/>
                <a:latin typeface="Arial" pitchFamily="4" charset="0"/>
                <a:ea typeface="ＭＳ Ｐゴシック" pitchFamily="4" charset="-128"/>
                <a:cs typeface="ＭＳ Ｐゴシック" pitchFamily="4" charset="-128"/>
              </a:rPr>
              <a:t>13. ACOG. Management of Symptomatic Uterine Leiomyomas: Practice Bulletin No. 228 of the American College of</a:t>
            </a:r>
          </a:p>
          <a:p>
            <a:r>
              <a:rPr lang="en-US" sz="1200" kern="1200" dirty="0">
                <a:solidFill>
                  <a:schemeClr val="tx1"/>
                </a:solidFill>
                <a:effectLst/>
                <a:latin typeface="Arial" pitchFamily="4" charset="0"/>
                <a:ea typeface="ＭＳ Ｐゴシック" pitchFamily="4" charset="-128"/>
                <a:cs typeface="ＭＳ Ｐゴシック" pitchFamily="4" charset="-128"/>
              </a:rPr>
              <a:t>Obstetricians and Gynecologists. Obstetrics and Gynecology. 2021;137(6):e100-e115.</a:t>
            </a:r>
          </a:p>
          <a:p>
            <a:r>
              <a:rPr lang="en-US" sz="1200" kern="1200" dirty="0">
                <a:solidFill>
                  <a:schemeClr val="tx1"/>
                </a:solidFill>
                <a:effectLst/>
                <a:latin typeface="Arial" pitchFamily="4" charset="0"/>
                <a:ea typeface="ＭＳ Ｐゴシック" pitchFamily="4" charset="-128"/>
                <a:cs typeface="ＭＳ Ｐゴシック" pitchFamily="4" charset="-128"/>
              </a:rPr>
              <a:t>14. ACOG. Anemia in pregnancy. Practice Bulletin No. 95 of the American College of Obstetricians and Gynecologists</a:t>
            </a:r>
          </a:p>
          <a:p>
            <a:r>
              <a:rPr lang="en-US" sz="1200" kern="1200" dirty="0">
                <a:solidFill>
                  <a:schemeClr val="tx1"/>
                </a:solidFill>
                <a:effectLst/>
                <a:latin typeface="Arial" pitchFamily="4" charset="0"/>
                <a:ea typeface="ＭＳ Ｐゴシック" pitchFamily="4" charset="-128"/>
                <a:cs typeface="ＭＳ Ｐゴシック" pitchFamily="4" charset="-128"/>
              </a:rPr>
              <a:t>Obstetrics and Gynecology. 2008 reaffirmed 2017;112(1):201-207.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4" charset="0"/>
              <a:ea typeface="ＭＳ Ｐゴシック" pitchFamily="4" charset="-128"/>
              <a:cs typeface="ＭＳ Ｐゴシック" pitchFamily="4" charset="-128"/>
            </a:endParaRP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28</a:t>
            </a:fld>
            <a:endParaRPr lang="en-US" altLang="en-US" dirty="0"/>
          </a:p>
        </p:txBody>
      </p:sp>
    </p:spTree>
    <p:extLst>
      <p:ext uri="{BB962C8B-B14F-4D97-AF65-F5344CB8AC3E}">
        <p14:creationId xmlns:p14="http://schemas.microsoft.com/office/powerpoint/2010/main" val="3857000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kern="1200" dirty="0">
                <a:solidFill>
                  <a:schemeClr val="tx1"/>
                </a:solidFill>
                <a:effectLst/>
                <a:latin typeface="Arial" pitchFamily="4" charset="0"/>
                <a:ea typeface="ＭＳ Ｐゴシック" pitchFamily="4" charset="-128"/>
                <a:cs typeface="ＭＳ Ｐゴシック" pitchFamily="4" charset="-128"/>
              </a:rPr>
              <a:t>Recommendations</a:t>
            </a:r>
          </a:p>
          <a:p>
            <a:r>
              <a:rPr lang="en-US" sz="1200" kern="1200" dirty="0">
                <a:solidFill>
                  <a:schemeClr val="tx1"/>
                </a:solidFill>
                <a:effectLst/>
                <a:latin typeface="Arial" pitchFamily="4" charset="0"/>
                <a:ea typeface="ＭＳ Ｐゴシック" pitchFamily="4" charset="-128"/>
                <a:cs typeface="ＭＳ Ｐゴシック" pitchFamily="4" charset="-128"/>
              </a:rPr>
              <a:t>1. Review family, surgical and pregnancy history for possible clinical symptoms of excessive bleeding following surgery (including dental procedures), noticeable easy bruising, joint</a:t>
            </a:r>
          </a:p>
          <a:p>
            <a:r>
              <a:rPr lang="en-US" sz="1200" kern="1200" dirty="0">
                <a:solidFill>
                  <a:schemeClr val="tx1"/>
                </a:solidFill>
                <a:effectLst/>
                <a:latin typeface="Arial" pitchFamily="4" charset="0"/>
                <a:ea typeface="ＭＳ Ｐゴシック" pitchFamily="4" charset="-128"/>
                <a:cs typeface="ＭＳ Ｐゴシック" pitchFamily="4" charset="-128"/>
              </a:rPr>
              <a:t>hemorrhage, or menorrhagia (heavy menstrual bleeding).</a:t>
            </a:r>
          </a:p>
          <a:p>
            <a:r>
              <a:rPr lang="en-US" sz="1200" kern="1200" dirty="0">
                <a:solidFill>
                  <a:schemeClr val="tx1"/>
                </a:solidFill>
                <a:effectLst/>
                <a:latin typeface="Arial" pitchFamily="4" charset="0"/>
                <a:ea typeface="ＭＳ Ｐゴシック" pitchFamily="4" charset="-128"/>
                <a:cs typeface="ＭＳ Ｐゴシック" pitchFamily="4" charset="-128"/>
              </a:rPr>
              <a:t>2. Request the following laboratory screening tests</a:t>
            </a:r>
            <a:r>
              <a:rPr lang="en-US" sz="1200" kern="1200" baseline="30000" dirty="0">
                <a:solidFill>
                  <a:schemeClr val="tx1"/>
                </a:solidFill>
                <a:effectLst/>
                <a:latin typeface="Arial" pitchFamily="4" charset="0"/>
                <a:ea typeface="ＭＳ Ｐゴシック" pitchFamily="4" charset="-128"/>
                <a:cs typeface="ＭＳ Ｐゴシック" pitchFamily="4" charset="-128"/>
              </a:rPr>
              <a:t>20,23</a:t>
            </a:r>
            <a:r>
              <a:rPr lang="en-US" sz="1200" kern="1200" dirty="0">
                <a:solidFill>
                  <a:schemeClr val="tx1"/>
                </a:solidFill>
                <a:effectLst/>
                <a:latin typeface="Arial" pitchFamily="4" charset="0"/>
                <a:ea typeface="ＭＳ Ｐゴシック" pitchFamily="4" charset="-128"/>
                <a:cs typeface="ＭＳ Ｐゴシック" pitchFamily="4" charset="-128"/>
              </a:rPr>
              <a:t> for patients with suspected disorders:</a:t>
            </a:r>
          </a:p>
          <a:p>
            <a:r>
              <a:rPr lang="en-US" sz="1200" kern="1200" dirty="0">
                <a:solidFill>
                  <a:schemeClr val="tx1"/>
                </a:solidFill>
                <a:effectLst/>
                <a:latin typeface="Arial" pitchFamily="4" charset="0"/>
                <a:ea typeface="ＭＳ Ｐゴシック" pitchFamily="4" charset="-128"/>
                <a:cs typeface="ＭＳ Ｐゴシック" pitchFamily="4" charset="-128"/>
              </a:rPr>
              <a:t>- </a:t>
            </a:r>
            <a:r>
              <a:rPr lang="en-US" sz="1200" kern="1200" dirty="0" err="1">
                <a:solidFill>
                  <a:schemeClr val="tx1"/>
                </a:solidFill>
                <a:effectLst/>
                <a:latin typeface="Arial" pitchFamily="4" charset="0"/>
                <a:ea typeface="ＭＳ Ｐゴシック" pitchFamily="4" charset="-128"/>
                <a:cs typeface="ＭＳ Ｐゴシック" pitchFamily="4" charset="-128"/>
              </a:rPr>
              <a:t>vWD</a:t>
            </a:r>
            <a:r>
              <a:rPr lang="en-US" sz="1200" kern="1200" dirty="0">
                <a:solidFill>
                  <a:schemeClr val="tx1"/>
                </a:solidFill>
                <a:effectLst/>
                <a:latin typeface="Arial" pitchFamily="4" charset="0"/>
                <a:ea typeface="ＭＳ Ｐゴシック" pitchFamily="4" charset="-128"/>
                <a:cs typeface="ＭＳ Ｐゴシック" pitchFamily="4" charset="-128"/>
              </a:rPr>
              <a:t>: measurement of </a:t>
            </a:r>
            <a:r>
              <a:rPr lang="en-US" sz="1200" kern="1200" dirty="0" err="1">
                <a:solidFill>
                  <a:schemeClr val="tx1"/>
                </a:solidFill>
                <a:effectLst/>
                <a:latin typeface="Arial" pitchFamily="4" charset="0"/>
                <a:ea typeface="ＭＳ Ｐゴシック" pitchFamily="4" charset="-128"/>
                <a:cs typeface="ＭＳ Ｐゴシック" pitchFamily="4" charset="-128"/>
              </a:rPr>
              <a:t>ristocetin</a:t>
            </a:r>
            <a:r>
              <a:rPr lang="en-US" sz="1200" kern="1200" dirty="0">
                <a:solidFill>
                  <a:schemeClr val="tx1"/>
                </a:solidFill>
                <a:effectLst/>
                <a:latin typeface="Arial" pitchFamily="4" charset="0"/>
                <a:ea typeface="ＭＳ Ｐゴシック" pitchFamily="4" charset="-128"/>
                <a:cs typeface="ＭＳ Ｐゴシック" pitchFamily="4" charset="-128"/>
              </a:rPr>
              <a:t> co-factor activity and von Willebrand antigen (</a:t>
            </a:r>
            <a:r>
              <a:rPr lang="en-US" sz="1200" kern="1200" dirty="0" err="1">
                <a:solidFill>
                  <a:schemeClr val="tx1"/>
                </a:solidFill>
                <a:effectLst/>
                <a:latin typeface="Arial" pitchFamily="4" charset="0"/>
                <a:ea typeface="ＭＳ Ｐゴシック" pitchFamily="4" charset="-128"/>
                <a:cs typeface="ＭＳ Ｐゴシック" pitchFamily="4" charset="-128"/>
              </a:rPr>
              <a:t>VIII:Ag</a:t>
            </a:r>
            <a:r>
              <a:rPr lang="en-US" sz="1200" kern="1200" dirty="0">
                <a:solidFill>
                  <a:schemeClr val="tx1"/>
                </a:solidFill>
                <a:effectLst/>
                <a:latin typeface="Arial" pitchFamily="4" charset="0"/>
                <a:ea typeface="ＭＳ Ｐゴシック" pitchFamily="4" charset="-128"/>
                <a:cs typeface="ＭＳ Ｐゴシック" pitchFamily="4" charset="-128"/>
              </a:rPr>
              <a:t>) activity</a:t>
            </a:r>
          </a:p>
          <a:p>
            <a:r>
              <a:rPr lang="en-US" sz="1200" kern="1200" dirty="0">
                <a:solidFill>
                  <a:schemeClr val="tx1"/>
                </a:solidFill>
                <a:effectLst/>
                <a:latin typeface="Arial" pitchFamily="4" charset="0"/>
                <a:ea typeface="ＭＳ Ｐゴシック" pitchFamily="4" charset="-128"/>
                <a:cs typeface="ＭＳ Ｐゴシック" pitchFamily="4" charset="-128"/>
              </a:rPr>
              <a:t>- Hemophilia A: measurement of factor VIII activity (factor VIII:C assay)</a:t>
            </a:r>
          </a:p>
          <a:p>
            <a:r>
              <a:rPr lang="en-US" sz="1200" kern="1200" dirty="0">
                <a:solidFill>
                  <a:schemeClr val="tx1"/>
                </a:solidFill>
                <a:effectLst/>
                <a:latin typeface="Arial" pitchFamily="4" charset="0"/>
                <a:ea typeface="ＭＳ Ｐゴシック" pitchFamily="4" charset="-128"/>
                <a:cs typeface="ＭＳ Ｐゴシック" pitchFamily="4" charset="-128"/>
              </a:rPr>
              <a:t>- Hemophilia B: measurement of factor IX activity (If factor VIII:C is normal)</a:t>
            </a:r>
          </a:p>
          <a:p>
            <a:r>
              <a:rPr lang="en-US" sz="1200" kern="1200" dirty="0">
                <a:solidFill>
                  <a:schemeClr val="tx1"/>
                </a:solidFill>
                <a:effectLst/>
                <a:latin typeface="Arial" pitchFamily="4" charset="0"/>
                <a:ea typeface="ＭＳ Ｐゴシック" pitchFamily="4" charset="-128"/>
                <a:cs typeface="ＭＳ Ｐゴシック" pitchFamily="4" charset="-128"/>
              </a:rPr>
              <a:t>- Hemophilia C: measurement of factor XI activity</a:t>
            </a:r>
          </a:p>
          <a:p>
            <a:r>
              <a:rPr lang="en-US" sz="1200" kern="1200" dirty="0">
                <a:solidFill>
                  <a:schemeClr val="tx1"/>
                </a:solidFill>
                <a:effectLst/>
                <a:latin typeface="Arial" pitchFamily="4" charset="0"/>
                <a:ea typeface="ＭＳ Ｐゴシック" pitchFamily="4" charset="-128"/>
                <a:cs typeface="ＭＳ Ｐゴシック" pitchFamily="4" charset="-128"/>
              </a:rPr>
              <a:t>Additional laboratory tests to consider are complete blood count (especially platelet counts), activated partial thromboplastin time (APTT), prothrombin time, thrombin time and fibrinogen level. Note that patients with </a:t>
            </a:r>
            <a:r>
              <a:rPr lang="en-US" sz="1200" kern="1200" dirty="0" err="1">
                <a:solidFill>
                  <a:schemeClr val="tx1"/>
                </a:solidFill>
                <a:effectLst/>
                <a:latin typeface="Arial" pitchFamily="4" charset="0"/>
                <a:ea typeface="ＭＳ Ｐゴシック" pitchFamily="4" charset="-128"/>
                <a:cs typeface="ＭＳ Ｐゴシック" pitchFamily="4" charset="-128"/>
              </a:rPr>
              <a:t>vWD</a:t>
            </a:r>
            <a:r>
              <a:rPr lang="en-US" sz="1200" kern="1200" dirty="0">
                <a:solidFill>
                  <a:schemeClr val="tx1"/>
                </a:solidFill>
                <a:effectLst/>
                <a:latin typeface="Arial" pitchFamily="4" charset="0"/>
                <a:ea typeface="ＭＳ Ｐゴシック" pitchFamily="4" charset="-128"/>
                <a:cs typeface="ＭＳ Ｐゴシック" pitchFamily="4" charset="-128"/>
              </a:rPr>
              <a:t> typically display normal prothrombin time and variable prolongation of partial thromboplastin.</a:t>
            </a:r>
          </a:p>
          <a:p>
            <a:r>
              <a:rPr lang="en-US" sz="1200" kern="1200" dirty="0">
                <a:solidFill>
                  <a:schemeClr val="tx1"/>
                </a:solidFill>
                <a:effectLst/>
                <a:latin typeface="Arial" pitchFamily="4" charset="0"/>
                <a:ea typeface="ＭＳ Ｐゴシック" pitchFamily="4" charset="-128"/>
                <a:cs typeface="ＭＳ Ｐゴシック" pitchFamily="4" charset="-128"/>
              </a:rPr>
              <a:t>3. Affected patients or carriers, or patients with suspected history should consult with a hematologist who has specific interest and knowledge of coagulation disorders.</a:t>
            </a:r>
            <a:r>
              <a:rPr lang="en-US" sz="1200" kern="1200" baseline="30000" dirty="0">
                <a:solidFill>
                  <a:schemeClr val="tx1"/>
                </a:solidFill>
                <a:effectLst/>
                <a:latin typeface="Arial" pitchFamily="4" charset="0"/>
                <a:ea typeface="ＭＳ Ｐゴシック" pitchFamily="4" charset="-128"/>
                <a:cs typeface="ＭＳ Ｐゴシック" pitchFamily="4" charset="-128"/>
              </a:rPr>
              <a:t>5,9</a:t>
            </a:r>
          </a:p>
          <a:p>
            <a:r>
              <a:rPr lang="en-US" sz="1200" kern="1200" dirty="0">
                <a:solidFill>
                  <a:schemeClr val="tx1"/>
                </a:solidFill>
                <a:effectLst/>
                <a:latin typeface="Arial" pitchFamily="4" charset="0"/>
                <a:ea typeface="ＭＳ Ｐゴシック" pitchFamily="4" charset="-128"/>
                <a:cs typeface="ＭＳ Ｐゴシック" pitchFamily="4" charset="-128"/>
              </a:rPr>
              <a:t>4. Obtain perinatal and anesthesia consultation for planning and coordination of antepartum and intrapartum management of patients with bleeding disorders.</a:t>
            </a:r>
            <a:r>
              <a:rPr lang="en-US" sz="1200" kern="1200" baseline="30000" dirty="0">
                <a:solidFill>
                  <a:schemeClr val="tx1"/>
                </a:solidFill>
                <a:effectLst/>
                <a:latin typeface="Arial" pitchFamily="4" charset="0"/>
                <a:ea typeface="ＭＳ Ｐゴシック" pitchFamily="4" charset="-128"/>
                <a:cs typeface="ＭＳ Ｐゴシック" pitchFamily="4" charset="-128"/>
              </a:rPr>
              <a:t>5,9,30</a:t>
            </a:r>
            <a:r>
              <a:rPr lang="en-US" sz="1200" kern="1200" dirty="0">
                <a:solidFill>
                  <a:schemeClr val="tx1"/>
                </a:solidFill>
                <a:effectLst/>
                <a:latin typeface="Arial" pitchFamily="4" charset="0"/>
                <a:ea typeface="ＭＳ Ｐゴシック" pitchFamily="4" charset="-128"/>
                <a:cs typeface="ＭＳ Ｐゴシック" pitchFamily="4" charset="-128"/>
              </a:rPr>
              <a:t> In general, regional anesthesia must be given with caution given the risks of spinal hematoma. Individualized decisions should be made in a multidisciplinary fashion. Current guidelines do not suggest the use of </a:t>
            </a:r>
            <a:r>
              <a:rPr lang="en-US" sz="1200" kern="1200" dirty="0" err="1">
                <a:solidFill>
                  <a:schemeClr val="tx1"/>
                </a:solidFill>
                <a:effectLst/>
                <a:latin typeface="Arial" pitchFamily="4" charset="0"/>
                <a:ea typeface="ＭＳ Ｐゴシック" pitchFamily="4" charset="-128"/>
                <a:cs typeface="ＭＳ Ｐゴシック" pitchFamily="4" charset="-128"/>
              </a:rPr>
              <a:t>ROtational</a:t>
            </a:r>
            <a:r>
              <a:rPr lang="en-US" sz="1200" kern="1200" dirty="0">
                <a:solidFill>
                  <a:schemeClr val="tx1"/>
                </a:solidFill>
                <a:effectLst/>
                <a:latin typeface="Arial" pitchFamily="4" charset="0"/>
                <a:ea typeface="ＭＳ Ｐゴシック" pitchFamily="4" charset="-128"/>
                <a:cs typeface="ＭＳ Ｐゴシック" pitchFamily="4" charset="-128"/>
              </a:rPr>
              <a:t> </a:t>
            </a:r>
            <a:r>
              <a:rPr lang="en-US" sz="1200" kern="1200" dirty="0" err="1">
                <a:solidFill>
                  <a:schemeClr val="tx1"/>
                </a:solidFill>
                <a:effectLst/>
                <a:latin typeface="Arial" pitchFamily="4" charset="0"/>
                <a:ea typeface="ＭＳ Ｐゴシック" pitchFamily="4" charset="-128"/>
                <a:cs typeface="ＭＳ Ｐゴシック" pitchFamily="4" charset="-128"/>
              </a:rPr>
              <a:t>ThromboElastoMetry</a:t>
            </a:r>
            <a:r>
              <a:rPr lang="en-US" sz="1200" kern="1200" dirty="0">
                <a:solidFill>
                  <a:schemeClr val="tx1"/>
                </a:solidFill>
                <a:effectLst/>
                <a:latin typeface="Arial" pitchFamily="4" charset="0"/>
                <a:ea typeface="ＭＳ Ｐゴシック" pitchFamily="4" charset="-128"/>
                <a:cs typeface="ＭＳ Ｐゴシック" pitchFamily="4" charset="-128"/>
              </a:rPr>
              <a:t> (ROTEM) or </a:t>
            </a:r>
            <a:r>
              <a:rPr lang="en-US" sz="1200" kern="1200" dirty="0" err="1">
                <a:solidFill>
                  <a:schemeClr val="tx1"/>
                </a:solidFill>
                <a:effectLst/>
                <a:latin typeface="Arial" pitchFamily="4" charset="0"/>
                <a:ea typeface="ＭＳ Ｐゴシック" pitchFamily="4" charset="-128"/>
                <a:cs typeface="ＭＳ Ｐゴシック" pitchFamily="4" charset="-128"/>
              </a:rPr>
              <a:t>ThromboElastoGraphy</a:t>
            </a:r>
            <a:r>
              <a:rPr lang="en-US" sz="1200" kern="1200" dirty="0">
                <a:solidFill>
                  <a:schemeClr val="tx1"/>
                </a:solidFill>
                <a:effectLst/>
                <a:latin typeface="Arial" pitchFamily="4" charset="0"/>
                <a:ea typeface="ＭＳ Ｐゴシック" pitchFamily="4" charset="-128"/>
                <a:cs typeface="ＭＳ Ｐゴシック" pitchFamily="4" charset="-128"/>
              </a:rPr>
              <a:t> (TEG) in </a:t>
            </a:r>
            <a:r>
              <a:rPr lang="en-US" sz="1200" kern="1200" dirty="0" err="1">
                <a:solidFill>
                  <a:schemeClr val="tx1"/>
                </a:solidFill>
                <a:effectLst/>
                <a:latin typeface="Arial" pitchFamily="4" charset="0"/>
                <a:ea typeface="ＭＳ Ｐゴシック" pitchFamily="4" charset="-128"/>
                <a:cs typeface="ＭＳ Ｐゴシック" pitchFamily="4" charset="-128"/>
              </a:rPr>
              <a:t>decisionmaking</a:t>
            </a:r>
            <a:r>
              <a:rPr lang="en-US" sz="1200" kern="1200" dirty="0">
                <a:solidFill>
                  <a:schemeClr val="tx1"/>
                </a:solidFill>
                <a:effectLst/>
                <a:latin typeface="Arial" pitchFamily="4" charset="0"/>
                <a:ea typeface="ＭＳ Ｐゴシック" pitchFamily="4" charset="-128"/>
                <a:cs typeface="ＭＳ Ｐゴシック" pitchFamily="4" charset="-128"/>
              </a:rPr>
              <a:t> for the use of regional anesthesia.</a:t>
            </a:r>
            <a:r>
              <a:rPr lang="en-US" sz="1200" kern="1200" baseline="30000" dirty="0">
                <a:solidFill>
                  <a:schemeClr val="tx1"/>
                </a:solidFill>
                <a:effectLst/>
                <a:latin typeface="Arial" pitchFamily="4" charset="0"/>
                <a:ea typeface="ＭＳ Ｐゴシック" pitchFamily="4" charset="-128"/>
                <a:cs typeface="ＭＳ Ｐゴシック" pitchFamily="4" charset="-128"/>
              </a:rPr>
              <a:t>31</a:t>
            </a:r>
          </a:p>
          <a:p>
            <a:r>
              <a:rPr lang="en-US" sz="1200" kern="1200" dirty="0">
                <a:solidFill>
                  <a:schemeClr val="tx1"/>
                </a:solidFill>
                <a:effectLst/>
                <a:latin typeface="Arial" pitchFamily="4" charset="0"/>
                <a:ea typeface="ＭＳ Ｐゴシック" pitchFamily="4" charset="-128"/>
                <a:cs typeface="ＭＳ Ｐゴシック" pitchFamily="4" charset="-128"/>
              </a:rPr>
              <a:t>5. Route of delivery for most patients with carrier status, which may cause neonatal coagulation disorders (e.g., factor VIII deficiency), should still be based on obstetric indications since studies have not shown a protective effect of cesarean for the neonate.</a:t>
            </a:r>
            <a:r>
              <a:rPr lang="en-US" sz="1200" kern="1200" baseline="30000" dirty="0">
                <a:solidFill>
                  <a:schemeClr val="tx1"/>
                </a:solidFill>
                <a:effectLst/>
                <a:latin typeface="Arial" pitchFamily="4" charset="0"/>
                <a:ea typeface="ＭＳ Ｐゴシック" pitchFamily="4" charset="-128"/>
                <a:cs typeface="ＭＳ Ｐゴシック" pitchFamily="4" charset="-128"/>
              </a:rPr>
              <a:t>2,3</a:t>
            </a:r>
          </a:p>
          <a:p>
            <a:r>
              <a:rPr lang="en-US" sz="1200" kern="1200" dirty="0">
                <a:solidFill>
                  <a:schemeClr val="tx1"/>
                </a:solidFill>
                <a:effectLst/>
                <a:latin typeface="Arial" pitchFamily="4" charset="0"/>
                <a:ea typeface="ＭＳ Ｐゴシック" pitchFamily="4" charset="-128"/>
                <a:cs typeface="ＭＳ Ｐゴシック" pitchFamily="4" charset="-128"/>
              </a:rPr>
              <a:t>6. Refer patients for genetic counseling regarding possible testing and evaluation of the fetus and newborn if genetic etiology is suspected.</a:t>
            </a:r>
            <a:r>
              <a:rPr lang="en-US" sz="1200" kern="1200" baseline="30000" dirty="0">
                <a:solidFill>
                  <a:schemeClr val="tx1"/>
                </a:solidFill>
                <a:effectLst/>
                <a:latin typeface="Arial" pitchFamily="4" charset="0"/>
                <a:ea typeface="ＭＳ Ｐゴシック" pitchFamily="4" charset="-128"/>
                <a:cs typeface="ＭＳ Ｐゴシック" pitchFamily="4" charset="-128"/>
              </a:rPr>
              <a:t>5,9,29</a:t>
            </a:r>
          </a:p>
          <a:p>
            <a:r>
              <a:rPr lang="en-US" sz="1200" kern="1200" dirty="0">
                <a:solidFill>
                  <a:schemeClr val="tx1"/>
                </a:solidFill>
                <a:effectLst/>
                <a:latin typeface="Arial" pitchFamily="4" charset="0"/>
                <a:ea typeface="ＭＳ Ｐゴシック" pitchFamily="4" charset="-128"/>
                <a:cs typeface="ＭＳ Ｐゴシック" pitchFamily="4" charset="-128"/>
              </a:rPr>
              <a:t>7. Develop intrapartum and postpartum management plans well in advance of the anticipated date of birth so specific medications and blood components are available at the time of delivery and given in consultation with a hematologist.</a:t>
            </a:r>
            <a:r>
              <a:rPr lang="en-US" sz="1200" kern="1200" baseline="30000" dirty="0">
                <a:solidFill>
                  <a:schemeClr val="tx1"/>
                </a:solidFill>
                <a:effectLst/>
                <a:latin typeface="Arial" pitchFamily="4" charset="0"/>
                <a:ea typeface="ＭＳ Ｐゴシック" pitchFamily="4" charset="-128"/>
                <a:cs typeface="ＭＳ Ｐゴシック" pitchFamily="4" charset="-128"/>
              </a:rPr>
              <a:t>5,9</a:t>
            </a:r>
            <a:r>
              <a:rPr lang="en-US" sz="1200" kern="1200" dirty="0">
                <a:solidFill>
                  <a:schemeClr val="tx1"/>
                </a:solidFill>
                <a:effectLst/>
                <a:latin typeface="Arial" pitchFamily="4" charset="0"/>
                <a:ea typeface="ＭＳ Ｐゴシック" pitchFamily="4" charset="-128"/>
                <a:cs typeface="ＭＳ Ｐゴシック" pitchFamily="4" charset="-128"/>
              </a:rPr>
              <a:t> </a:t>
            </a:r>
          </a:p>
          <a:p>
            <a:r>
              <a:rPr lang="en-US" sz="1200" kern="1200" dirty="0">
                <a:solidFill>
                  <a:schemeClr val="tx1"/>
                </a:solidFill>
                <a:effectLst/>
                <a:latin typeface="Arial" pitchFamily="4" charset="0"/>
                <a:ea typeface="ＭＳ Ｐゴシック" pitchFamily="4" charset="-128"/>
                <a:cs typeface="ＭＳ Ｐゴシック" pitchFamily="4" charset="-128"/>
              </a:rPr>
              <a:t>- </a:t>
            </a:r>
            <a:r>
              <a:rPr lang="en-US" sz="1200" kern="1200" dirty="0" err="1">
                <a:solidFill>
                  <a:schemeClr val="tx1"/>
                </a:solidFill>
                <a:effectLst/>
                <a:latin typeface="Arial" pitchFamily="4" charset="0"/>
                <a:ea typeface="ＭＳ Ｐゴシック" pitchFamily="4" charset="-128"/>
                <a:cs typeface="ＭＳ Ｐゴシック" pitchFamily="4" charset="-128"/>
              </a:rPr>
              <a:t>vWD</a:t>
            </a:r>
            <a:r>
              <a:rPr lang="en-US" sz="1200" kern="1200" dirty="0">
                <a:solidFill>
                  <a:schemeClr val="tx1"/>
                </a:solidFill>
                <a:effectLst/>
                <a:latin typeface="Arial" pitchFamily="4" charset="0"/>
                <a:ea typeface="ＭＳ Ｐゴシック" pitchFamily="4" charset="-128"/>
                <a:cs typeface="ＭＳ Ｐゴシック" pitchFamily="4" charset="-128"/>
              </a:rPr>
              <a:t>: Mild forms are often treated with desmopressin acetate (DDAVP) and more severe forms require </a:t>
            </a:r>
            <a:r>
              <a:rPr lang="en-US" sz="1200" kern="1200" dirty="0" err="1">
                <a:solidFill>
                  <a:schemeClr val="tx1"/>
                </a:solidFill>
                <a:effectLst/>
                <a:latin typeface="Arial" pitchFamily="4" charset="0"/>
                <a:ea typeface="ＭＳ Ｐゴシック" pitchFamily="4" charset="-128"/>
                <a:cs typeface="ＭＳ Ｐゴシック" pitchFamily="4" charset="-128"/>
              </a:rPr>
              <a:t>vWF</a:t>
            </a:r>
            <a:r>
              <a:rPr lang="en-US" sz="1200" kern="1200" dirty="0">
                <a:solidFill>
                  <a:schemeClr val="tx1"/>
                </a:solidFill>
                <a:effectLst/>
                <a:latin typeface="Arial" pitchFamily="4" charset="0"/>
                <a:ea typeface="ＭＳ Ｐゴシック" pitchFamily="4" charset="-128"/>
                <a:cs typeface="ＭＳ Ｐゴシック" pitchFamily="4" charset="-128"/>
              </a:rPr>
              <a:t> and VIII factor replacement.3 To identify whether patients will respond to DDAVP, perform a DDAVP challenge test.</a:t>
            </a:r>
          </a:p>
          <a:p>
            <a:r>
              <a:rPr lang="en-US" sz="1200" kern="1200" dirty="0">
                <a:solidFill>
                  <a:schemeClr val="tx1"/>
                </a:solidFill>
                <a:effectLst/>
                <a:latin typeface="Arial" pitchFamily="4" charset="0"/>
                <a:ea typeface="ＭＳ Ｐゴシック" pitchFamily="4" charset="-128"/>
                <a:cs typeface="ＭＳ Ｐゴシック" pitchFamily="4" charset="-128"/>
              </a:rPr>
              <a:t>- Hemophilia A/B: Concentrates of clotting factor VIII (for hemophilia A) or clotting factor IX (for hemophilia B) are slowly infused or injected into a vein. Consider DDAVP adjunctive therapy.</a:t>
            </a:r>
          </a:p>
          <a:p>
            <a:r>
              <a:rPr lang="en-US" sz="1200" kern="1200" dirty="0">
                <a:solidFill>
                  <a:schemeClr val="tx1"/>
                </a:solidFill>
                <a:effectLst/>
                <a:latin typeface="Arial" pitchFamily="4" charset="0"/>
                <a:ea typeface="ＭＳ Ｐゴシック" pitchFamily="4" charset="-128"/>
                <a:cs typeface="ＭＳ Ｐゴシック" pitchFamily="4" charset="-128"/>
              </a:rPr>
              <a:t>- Hemophilia C: Fresh frozen plasma (FFP) is the first product used to treat patients with hemophilia C. The main advantage of FFP/plasma is its availability. Disadvantages of its use include the large volumes required, the potential for transmission of infective agents and the possibility of allergic reactions.</a:t>
            </a:r>
          </a:p>
          <a:p>
            <a:r>
              <a:rPr lang="en-US" sz="1200" kern="1200" dirty="0">
                <a:solidFill>
                  <a:schemeClr val="tx1"/>
                </a:solidFill>
                <a:effectLst/>
                <a:latin typeface="Arial" pitchFamily="4" charset="0"/>
                <a:ea typeface="ＭＳ Ｐゴシック" pitchFamily="4" charset="-128"/>
                <a:cs typeface="ＭＳ Ｐゴシック" pitchFamily="4" charset="-128"/>
              </a:rPr>
              <a:t>- Factor XI activity: Factor XI concentrates provide the best source for factor XI replacement.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2. </a:t>
            </a:r>
            <a:r>
              <a:rPr lang="en-US" sz="1200" kern="1200" dirty="0" err="1">
                <a:solidFill>
                  <a:schemeClr val="tx1"/>
                </a:solidFill>
                <a:effectLst/>
                <a:latin typeface="Arial" pitchFamily="4" charset="0"/>
                <a:ea typeface="ＭＳ Ｐゴシック" pitchFamily="4" charset="-128"/>
                <a:cs typeface="ＭＳ Ｐゴシック" pitchFamily="4" charset="-128"/>
              </a:rPr>
              <a:t>Gojnic</a:t>
            </a:r>
            <a:r>
              <a:rPr lang="en-US" sz="1200" kern="1200" dirty="0">
                <a:solidFill>
                  <a:schemeClr val="tx1"/>
                </a:solidFill>
                <a:effectLst/>
                <a:latin typeface="Arial" pitchFamily="4" charset="0"/>
                <a:ea typeface="ＭＳ Ｐゴシック" pitchFamily="4" charset="-128"/>
                <a:cs typeface="ＭＳ Ｐゴシック" pitchFamily="4" charset="-128"/>
              </a:rPr>
              <a:t> M, </a:t>
            </a:r>
            <a:r>
              <a:rPr lang="en-US" sz="1200" kern="1200" dirty="0" err="1">
                <a:solidFill>
                  <a:schemeClr val="tx1"/>
                </a:solidFill>
                <a:effectLst/>
                <a:latin typeface="Arial" pitchFamily="4" charset="0"/>
                <a:ea typeface="ＭＳ Ｐゴシック" pitchFamily="4" charset="-128"/>
                <a:cs typeface="ＭＳ Ｐゴシック" pitchFamily="4" charset="-128"/>
              </a:rPr>
              <a:t>Fazlagic</a:t>
            </a:r>
            <a:r>
              <a:rPr lang="en-US" sz="1200" kern="1200" dirty="0">
                <a:solidFill>
                  <a:schemeClr val="tx1"/>
                </a:solidFill>
                <a:effectLst/>
                <a:latin typeface="Arial" pitchFamily="4" charset="0"/>
                <a:ea typeface="ＭＳ Ｐゴシック" pitchFamily="4" charset="-128"/>
                <a:cs typeface="ＭＳ Ｐゴシック" pitchFamily="4" charset="-128"/>
              </a:rPr>
              <a:t> A, </a:t>
            </a:r>
            <a:r>
              <a:rPr lang="en-US" sz="1200" kern="1200" dirty="0" err="1">
                <a:solidFill>
                  <a:schemeClr val="tx1"/>
                </a:solidFill>
                <a:effectLst/>
                <a:latin typeface="Arial" pitchFamily="4" charset="0"/>
                <a:ea typeface="ＭＳ Ｐゴシック" pitchFamily="4" charset="-128"/>
                <a:cs typeface="ＭＳ Ｐゴシック" pitchFamily="4" charset="-128"/>
              </a:rPr>
              <a:t>Likie</a:t>
            </a:r>
            <a:r>
              <a:rPr lang="en-US" sz="1200" kern="1200" dirty="0">
                <a:solidFill>
                  <a:schemeClr val="tx1"/>
                </a:solidFill>
                <a:effectLst/>
                <a:latin typeface="Arial" pitchFamily="4" charset="0"/>
                <a:ea typeface="ＭＳ Ｐゴシック" pitchFamily="4" charset="-128"/>
                <a:cs typeface="ＭＳ Ｐゴシック" pitchFamily="4" charset="-128"/>
              </a:rPr>
              <a:t> I, Stefanovic A, et al. New approach of the treatment of von Willebrand’s disease during</a:t>
            </a:r>
          </a:p>
          <a:p>
            <a:r>
              <a:rPr lang="en-US" sz="1200" kern="1200" dirty="0">
                <a:solidFill>
                  <a:schemeClr val="tx1"/>
                </a:solidFill>
                <a:effectLst/>
                <a:latin typeface="Arial" pitchFamily="4" charset="0"/>
                <a:ea typeface="ＭＳ Ｐゴシック" pitchFamily="4" charset="-128"/>
                <a:cs typeface="ＭＳ Ｐゴシック" pitchFamily="4" charset="-128"/>
              </a:rPr>
              <a:t>pregnancy. Archives of Gynecology and Obstetrics. 2005;273(1):35-38.</a:t>
            </a:r>
          </a:p>
          <a:p>
            <a:r>
              <a:rPr lang="en-US" sz="1200" kern="1200" dirty="0">
                <a:solidFill>
                  <a:schemeClr val="tx1"/>
                </a:solidFill>
                <a:effectLst/>
                <a:latin typeface="Arial" pitchFamily="4" charset="0"/>
                <a:ea typeface="ＭＳ Ｐゴシック" pitchFamily="4" charset="-128"/>
                <a:cs typeface="ＭＳ Ｐゴシック" pitchFamily="4" charset="-128"/>
              </a:rPr>
              <a:t>3. </a:t>
            </a:r>
            <a:r>
              <a:rPr lang="en-US" sz="1200" kern="1200" dirty="0" err="1">
                <a:solidFill>
                  <a:schemeClr val="tx1"/>
                </a:solidFill>
                <a:effectLst/>
                <a:latin typeface="Arial" pitchFamily="4" charset="0"/>
                <a:ea typeface="ＭＳ Ｐゴシック" pitchFamily="4" charset="-128"/>
                <a:cs typeface="ＭＳ Ｐゴシック" pitchFamily="4" charset="-128"/>
              </a:rPr>
              <a:t>Michiels</a:t>
            </a:r>
            <a:r>
              <a:rPr lang="en-US" sz="1200" kern="1200" dirty="0">
                <a:solidFill>
                  <a:schemeClr val="tx1"/>
                </a:solidFill>
                <a:effectLst/>
                <a:latin typeface="Arial" pitchFamily="4" charset="0"/>
                <a:ea typeface="ＭＳ Ｐゴシック" pitchFamily="4" charset="-128"/>
                <a:cs typeface="ＭＳ Ｐゴシック" pitchFamily="4" charset="-128"/>
              </a:rPr>
              <a:t> JJ, van Vliet HH, </a:t>
            </a:r>
            <a:r>
              <a:rPr lang="en-US" sz="1200" kern="1200" dirty="0" err="1">
                <a:solidFill>
                  <a:schemeClr val="tx1"/>
                </a:solidFill>
                <a:effectLst/>
                <a:latin typeface="Arial" pitchFamily="4" charset="0"/>
                <a:ea typeface="ＭＳ Ｐゴシック" pitchFamily="4" charset="-128"/>
                <a:cs typeface="ＭＳ Ｐゴシック" pitchFamily="4" charset="-128"/>
              </a:rPr>
              <a:t>Berneman</a:t>
            </a:r>
            <a:r>
              <a:rPr lang="en-US" sz="1200" kern="1200" dirty="0">
                <a:solidFill>
                  <a:schemeClr val="tx1"/>
                </a:solidFill>
                <a:effectLst/>
                <a:latin typeface="Arial" pitchFamily="4" charset="0"/>
                <a:ea typeface="ＭＳ Ｐゴシック" pitchFamily="4" charset="-128"/>
                <a:cs typeface="ＭＳ Ｐゴシック" pitchFamily="4" charset="-128"/>
              </a:rPr>
              <a:t> Z, </a:t>
            </a:r>
            <a:r>
              <a:rPr lang="en-US" sz="1200" kern="1200" dirty="0" err="1">
                <a:solidFill>
                  <a:schemeClr val="tx1"/>
                </a:solidFill>
                <a:effectLst/>
                <a:latin typeface="Arial" pitchFamily="4" charset="0"/>
                <a:ea typeface="ＭＳ Ｐゴシック" pitchFamily="4" charset="-128"/>
                <a:cs typeface="ＭＳ Ｐゴシック" pitchFamily="4" charset="-128"/>
              </a:rPr>
              <a:t>Gadisseur</a:t>
            </a:r>
            <a:r>
              <a:rPr lang="en-US" sz="1200" kern="1200" dirty="0">
                <a:solidFill>
                  <a:schemeClr val="tx1"/>
                </a:solidFill>
                <a:effectLst/>
                <a:latin typeface="Arial" pitchFamily="4" charset="0"/>
                <a:ea typeface="ＭＳ Ｐゴシック" pitchFamily="4" charset="-128"/>
                <a:cs typeface="ＭＳ Ｐゴシック" pitchFamily="4" charset="-128"/>
              </a:rPr>
              <a:t> A, et al. Intravenous DDAVP and factor VII-von Willebrand factor</a:t>
            </a:r>
          </a:p>
          <a:p>
            <a:r>
              <a:rPr lang="en-US" sz="1200" kern="1200" dirty="0">
                <a:solidFill>
                  <a:schemeClr val="tx1"/>
                </a:solidFill>
                <a:effectLst/>
                <a:latin typeface="Arial" pitchFamily="4" charset="0"/>
                <a:ea typeface="ＭＳ Ｐゴシック" pitchFamily="4" charset="-128"/>
                <a:cs typeface="ＭＳ Ｐゴシック" pitchFamily="4" charset="-128"/>
              </a:rPr>
              <a:t>concentrate for the treatment and prophylaxis of bleeding in patients with von Willebrand disease type 1, 2 and 3.</a:t>
            </a:r>
          </a:p>
          <a:p>
            <a:r>
              <a:rPr lang="en-US" sz="1200" kern="1200" dirty="0">
                <a:solidFill>
                  <a:schemeClr val="tx1"/>
                </a:solidFill>
                <a:effectLst/>
                <a:latin typeface="Arial" pitchFamily="4" charset="0"/>
                <a:ea typeface="ＭＳ Ｐゴシック" pitchFamily="4" charset="-128"/>
                <a:cs typeface="ＭＳ Ｐゴシック" pitchFamily="4" charset="-128"/>
              </a:rPr>
              <a:t>Clinical and Applied Thrombosis and Hemostasis. 2007;13(1):14-34.</a:t>
            </a:r>
          </a:p>
          <a:p>
            <a:r>
              <a:rPr lang="en-US" sz="1200" kern="1200" dirty="0">
                <a:solidFill>
                  <a:schemeClr val="tx1"/>
                </a:solidFill>
                <a:effectLst/>
                <a:latin typeface="Arial" pitchFamily="4" charset="0"/>
                <a:ea typeface="ＭＳ Ｐゴシック" pitchFamily="4" charset="-128"/>
                <a:cs typeface="ＭＳ Ｐゴシック" pitchFamily="4" charset="-128"/>
              </a:rPr>
              <a:t>5. Lee CA, Chi C, </a:t>
            </a:r>
            <a:r>
              <a:rPr lang="en-US" sz="1200" kern="1200" dirty="0" err="1">
                <a:solidFill>
                  <a:schemeClr val="tx1"/>
                </a:solidFill>
                <a:effectLst/>
                <a:latin typeface="Arial" pitchFamily="4" charset="0"/>
                <a:ea typeface="ＭＳ Ｐゴシック" pitchFamily="4" charset="-128"/>
                <a:cs typeface="ＭＳ Ｐゴシック" pitchFamily="4" charset="-128"/>
              </a:rPr>
              <a:t>Pavord</a:t>
            </a:r>
            <a:r>
              <a:rPr lang="en-US" sz="1200" kern="1200" dirty="0">
                <a:solidFill>
                  <a:schemeClr val="tx1"/>
                </a:solidFill>
                <a:effectLst/>
                <a:latin typeface="Arial" pitchFamily="4" charset="0"/>
                <a:ea typeface="ＭＳ Ｐゴシック" pitchFamily="4" charset="-128"/>
                <a:cs typeface="ＭＳ Ｐゴシック" pitchFamily="4" charset="-128"/>
              </a:rPr>
              <a:t> SR, Bolton-</a:t>
            </a:r>
            <a:r>
              <a:rPr lang="en-US" sz="1200" kern="1200" dirty="0" err="1">
                <a:solidFill>
                  <a:schemeClr val="tx1"/>
                </a:solidFill>
                <a:effectLst/>
                <a:latin typeface="Arial" pitchFamily="4" charset="0"/>
                <a:ea typeface="ＭＳ Ｐゴシック" pitchFamily="4" charset="-128"/>
                <a:cs typeface="ＭＳ Ｐゴシック" pitchFamily="4" charset="-128"/>
              </a:rPr>
              <a:t>Maggs</a:t>
            </a:r>
            <a:r>
              <a:rPr lang="en-US" sz="1200" kern="1200" dirty="0">
                <a:solidFill>
                  <a:schemeClr val="tx1"/>
                </a:solidFill>
                <a:effectLst/>
                <a:latin typeface="Arial" pitchFamily="4" charset="0"/>
                <a:ea typeface="ＭＳ Ｐゴシック" pitchFamily="4" charset="-128"/>
                <a:cs typeface="ＭＳ Ｐゴシック" pitchFamily="4" charset="-128"/>
              </a:rPr>
              <a:t> PH, Pollard D, et al. U. K. </a:t>
            </a:r>
            <a:r>
              <a:rPr lang="en-US" sz="1200" kern="1200" dirty="0" err="1">
                <a:solidFill>
                  <a:schemeClr val="tx1"/>
                </a:solidFill>
                <a:effectLst/>
                <a:latin typeface="Arial" pitchFamily="4" charset="0"/>
                <a:ea typeface="ＭＳ Ｐゴシック" pitchFamily="4" charset="-128"/>
                <a:cs typeface="ＭＳ Ｐゴシック" pitchFamily="4" charset="-128"/>
              </a:rPr>
              <a:t>Haemophilia</a:t>
            </a:r>
            <a:r>
              <a:rPr lang="en-US" sz="1200" kern="1200" dirty="0">
                <a:solidFill>
                  <a:schemeClr val="tx1"/>
                </a:solidFill>
                <a:effectLst/>
                <a:latin typeface="Arial" pitchFamily="4" charset="0"/>
                <a:ea typeface="ＭＳ Ｐゴシック" pitchFamily="4" charset="-128"/>
                <a:cs typeface="ＭＳ Ｐゴシック" pitchFamily="4" charset="-128"/>
              </a:rPr>
              <a:t> Centre Doctors’ Organization. The</a:t>
            </a:r>
          </a:p>
          <a:p>
            <a:r>
              <a:rPr lang="en-US" sz="1200" kern="1200" dirty="0">
                <a:solidFill>
                  <a:schemeClr val="tx1"/>
                </a:solidFill>
                <a:effectLst/>
                <a:latin typeface="Arial" pitchFamily="4" charset="0"/>
                <a:ea typeface="ＭＳ Ｐゴシック" pitchFamily="4" charset="-128"/>
                <a:cs typeface="ＭＳ Ｐゴシック" pitchFamily="4" charset="-128"/>
              </a:rPr>
              <a:t>obstetric and </a:t>
            </a:r>
            <a:r>
              <a:rPr lang="en-US" sz="1200" kern="1200" dirty="0" err="1">
                <a:solidFill>
                  <a:schemeClr val="tx1"/>
                </a:solidFill>
                <a:effectLst/>
                <a:latin typeface="Arial" pitchFamily="4" charset="0"/>
                <a:ea typeface="ＭＳ Ｐゴシック" pitchFamily="4" charset="-128"/>
                <a:cs typeface="ＭＳ Ｐゴシック" pitchFamily="4" charset="-128"/>
              </a:rPr>
              <a:t>gynaecological</a:t>
            </a:r>
            <a:r>
              <a:rPr lang="en-US" sz="1200" kern="1200" dirty="0">
                <a:solidFill>
                  <a:schemeClr val="tx1"/>
                </a:solidFill>
                <a:effectLst/>
                <a:latin typeface="Arial" pitchFamily="4" charset="0"/>
                <a:ea typeface="ＭＳ Ｐゴシック" pitchFamily="4" charset="-128"/>
                <a:cs typeface="ＭＳ Ｐゴシック" pitchFamily="4" charset="-128"/>
              </a:rPr>
              <a:t> management of women with inherited bleeding disorders--review with guidelines</a:t>
            </a:r>
          </a:p>
          <a:p>
            <a:r>
              <a:rPr lang="en-US" sz="1200" kern="1200" dirty="0">
                <a:solidFill>
                  <a:schemeClr val="tx1"/>
                </a:solidFill>
                <a:effectLst/>
                <a:latin typeface="Arial" pitchFamily="4" charset="0"/>
                <a:ea typeface="ＭＳ Ｐゴシック" pitchFamily="4" charset="-128"/>
                <a:cs typeface="ＭＳ Ｐゴシック" pitchFamily="4" charset="-128"/>
              </a:rPr>
              <a:t>produced by a taskforce of UK </a:t>
            </a:r>
            <a:r>
              <a:rPr lang="en-US" sz="1200" kern="1200" dirty="0" err="1">
                <a:solidFill>
                  <a:schemeClr val="tx1"/>
                </a:solidFill>
                <a:effectLst/>
                <a:latin typeface="Arial" pitchFamily="4" charset="0"/>
                <a:ea typeface="ＭＳ Ｐゴシック" pitchFamily="4" charset="-128"/>
                <a:cs typeface="ＭＳ Ｐゴシック" pitchFamily="4" charset="-128"/>
              </a:rPr>
              <a:t>Haemophilia</a:t>
            </a:r>
            <a:r>
              <a:rPr lang="en-US" sz="1200" kern="1200" dirty="0">
                <a:solidFill>
                  <a:schemeClr val="tx1"/>
                </a:solidFill>
                <a:effectLst/>
                <a:latin typeface="Arial" pitchFamily="4" charset="0"/>
                <a:ea typeface="ＭＳ Ｐゴシック" pitchFamily="4" charset="-128"/>
                <a:cs typeface="ＭＳ Ｐゴシック" pitchFamily="4" charset="-128"/>
              </a:rPr>
              <a:t> Centre Doctors’ Organization. </a:t>
            </a:r>
            <a:r>
              <a:rPr lang="en-US" sz="1200" kern="1200" dirty="0" err="1">
                <a:solidFill>
                  <a:schemeClr val="tx1"/>
                </a:solidFill>
                <a:effectLst/>
                <a:latin typeface="Arial" pitchFamily="4" charset="0"/>
                <a:ea typeface="ＭＳ Ｐゴシック" pitchFamily="4" charset="-128"/>
                <a:cs typeface="ＭＳ Ｐゴシック" pitchFamily="4" charset="-128"/>
              </a:rPr>
              <a:t>Haemophilia</a:t>
            </a:r>
            <a:r>
              <a:rPr lang="en-US" sz="1200" kern="1200" dirty="0">
                <a:solidFill>
                  <a:schemeClr val="tx1"/>
                </a:solidFill>
                <a:effectLst/>
                <a:latin typeface="Arial" pitchFamily="4" charset="0"/>
                <a:ea typeface="ＭＳ Ｐゴシック" pitchFamily="4" charset="-128"/>
                <a:cs typeface="ＭＳ Ｐゴシック" pitchFamily="4" charset="-128"/>
              </a:rPr>
              <a:t>. 2006;12(4):301-336.</a:t>
            </a:r>
          </a:p>
          <a:p>
            <a:r>
              <a:rPr lang="en-US" sz="1200" kern="1200" dirty="0">
                <a:solidFill>
                  <a:schemeClr val="tx1"/>
                </a:solidFill>
                <a:effectLst/>
                <a:latin typeface="Arial" pitchFamily="4" charset="0"/>
                <a:ea typeface="ＭＳ Ｐゴシック" pitchFamily="4" charset="-128"/>
                <a:cs typeface="ＭＳ Ｐゴシック" pitchFamily="4" charset="-128"/>
              </a:rPr>
              <a:t>9. Dunkley SM, Russell SJ, Rowell JA, et al. A consensus statement on the management of pregnancy and delivery in</a:t>
            </a:r>
          </a:p>
          <a:p>
            <a:r>
              <a:rPr lang="en-US" sz="1200" kern="1200" dirty="0">
                <a:solidFill>
                  <a:schemeClr val="tx1"/>
                </a:solidFill>
                <a:effectLst/>
                <a:latin typeface="Arial" pitchFamily="4" charset="0"/>
                <a:ea typeface="ＭＳ Ｐゴシック" pitchFamily="4" charset="-128"/>
                <a:cs typeface="ＭＳ Ｐゴシック" pitchFamily="4" charset="-128"/>
              </a:rPr>
              <a:t>women who are carriers of or have bleeding disorders. The Medical journal of Australia. 2009;191(8):460-463.</a:t>
            </a:r>
          </a:p>
          <a:p>
            <a:r>
              <a:rPr lang="en-US" sz="1200" kern="1200" dirty="0">
                <a:solidFill>
                  <a:schemeClr val="tx1"/>
                </a:solidFill>
                <a:effectLst/>
                <a:latin typeface="Arial" pitchFamily="4" charset="0"/>
                <a:ea typeface="ＭＳ Ｐゴシック" pitchFamily="4" charset="-128"/>
                <a:cs typeface="ＭＳ Ｐゴシック" pitchFamily="4" charset="-128"/>
              </a:rPr>
              <a:t>20. Sadler JE. A revised classification of von Willebrand disease. For the Subcommittee on von Willebrand Factor of the</a:t>
            </a:r>
          </a:p>
          <a:p>
            <a:r>
              <a:rPr lang="en-US" sz="1200" kern="1200" dirty="0">
                <a:solidFill>
                  <a:schemeClr val="tx1"/>
                </a:solidFill>
                <a:effectLst/>
                <a:latin typeface="Arial" pitchFamily="4" charset="0"/>
                <a:ea typeface="ＭＳ Ｐゴシック" pitchFamily="4" charset="-128"/>
                <a:cs typeface="ＭＳ Ｐゴシック" pitchFamily="4" charset="-128"/>
              </a:rPr>
              <a:t>Scientific and Standardization Committee of the International Society on Thrombosis and </a:t>
            </a:r>
            <a:r>
              <a:rPr lang="en-US" sz="1200" kern="1200" dirty="0" err="1">
                <a:solidFill>
                  <a:schemeClr val="tx1"/>
                </a:solidFill>
                <a:effectLst/>
                <a:latin typeface="Arial" pitchFamily="4" charset="0"/>
                <a:ea typeface="ＭＳ Ｐゴシック" pitchFamily="4" charset="-128"/>
                <a:cs typeface="ＭＳ Ｐゴシック" pitchFamily="4" charset="-128"/>
              </a:rPr>
              <a:t>Haemostasis</a:t>
            </a:r>
            <a:r>
              <a:rPr lang="en-US" sz="1200" kern="1200" dirty="0">
                <a:solidFill>
                  <a:schemeClr val="tx1"/>
                </a:solidFill>
                <a:effectLst/>
                <a:latin typeface="Arial" pitchFamily="4" charset="0"/>
                <a:ea typeface="ＭＳ Ｐゴシック" pitchFamily="4" charset="-128"/>
                <a:cs typeface="ＭＳ Ｐゴシック" pitchFamily="4" charset="-128"/>
              </a:rPr>
              <a:t>. Thrombosis</a:t>
            </a:r>
          </a:p>
          <a:p>
            <a:r>
              <a:rPr lang="en-US" sz="1200" kern="1200" dirty="0">
                <a:solidFill>
                  <a:schemeClr val="tx1"/>
                </a:solidFill>
                <a:effectLst/>
                <a:latin typeface="Arial" pitchFamily="4" charset="0"/>
                <a:ea typeface="ＭＳ Ｐゴシック" pitchFamily="4" charset="-128"/>
                <a:cs typeface="ＭＳ Ｐゴシック" pitchFamily="4" charset="-128"/>
              </a:rPr>
              <a:t>and </a:t>
            </a:r>
            <a:r>
              <a:rPr lang="en-US" sz="1200" kern="1200" dirty="0" err="1">
                <a:solidFill>
                  <a:schemeClr val="tx1"/>
                </a:solidFill>
                <a:effectLst/>
                <a:latin typeface="Arial" pitchFamily="4" charset="0"/>
                <a:ea typeface="ＭＳ Ｐゴシック" pitchFamily="4" charset="-128"/>
                <a:cs typeface="ＭＳ Ｐゴシック" pitchFamily="4" charset="-128"/>
              </a:rPr>
              <a:t>Haemostasis</a:t>
            </a:r>
            <a:r>
              <a:rPr lang="en-US" sz="1200" kern="1200" dirty="0">
                <a:solidFill>
                  <a:schemeClr val="tx1"/>
                </a:solidFill>
                <a:effectLst/>
                <a:latin typeface="Arial" pitchFamily="4" charset="0"/>
                <a:ea typeface="ＭＳ Ｐゴシック" pitchFamily="4" charset="-128"/>
                <a:cs typeface="ＭＳ Ｐゴシック" pitchFamily="4" charset="-128"/>
              </a:rPr>
              <a:t>. 1994;71(4):520-525.</a:t>
            </a:r>
          </a:p>
          <a:p>
            <a:r>
              <a:rPr lang="en-US" sz="1200" kern="1200" dirty="0">
                <a:solidFill>
                  <a:schemeClr val="tx1"/>
                </a:solidFill>
                <a:effectLst/>
                <a:latin typeface="Arial" pitchFamily="4" charset="0"/>
                <a:ea typeface="ＭＳ Ｐゴシック" pitchFamily="4" charset="-128"/>
                <a:cs typeface="ＭＳ Ｐゴシック" pitchFamily="4" charset="-128"/>
              </a:rPr>
              <a:t>23. </a:t>
            </a:r>
            <a:r>
              <a:rPr lang="en-US" sz="1200" kern="1200" dirty="0" err="1">
                <a:solidFill>
                  <a:schemeClr val="tx1"/>
                </a:solidFill>
                <a:effectLst/>
                <a:latin typeface="Arial" pitchFamily="4" charset="0"/>
                <a:ea typeface="ＭＳ Ｐゴシック" pitchFamily="4" charset="-128"/>
                <a:cs typeface="ＭＳ Ｐゴシック" pitchFamily="4" charset="-128"/>
              </a:rPr>
              <a:t>Verbruggen</a:t>
            </a:r>
            <a:r>
              <a:rPr lang="en-US" sz="1200" kern="1200" dirty="0">
                <a:solidFill>
                  <a:schemeClr val="tx1"/>
                </a:solidFill>
                <a:effectLst/>
                <a:latin typeface="Arial" pitchFamily="4" charset="0"/>
                <a:ea typeface="ＭＳ Ｐゴシック" pitchFamily="4" charset="-128"/>
                <a:cs typeface="ＭＳ Ｐゴシック" pitchFamily="4" charset="-128"/>
              </a:rPr>
              <a:t> B, Meijer P, </a:t>
            </a:r>
            <a:r>
              <a:rPr lang="en-US" sz="1200" kern="1200" dirty="0" err="1">
                <a:solidFill>
                  <a:schemeClr val="tx1"/>
                </a:solidFill>
                <a:effectLst/>
                <a:latin typeface="Arial" pitchFamily="4" charset="0"/>
                <a:ea typeface="ＭＳ Ｐゴシック" pitchFamily="4" charset="-128"/>
                <a:cs typeface="ＭＳ Ｐゴシック" pitchFamily="4" charset="-128"/>
              </a:rPr>
              <a:t>Novakova</a:t>
            </a:r>
            <a:r>
              <a:rPr lang="en-US" sz="1200" kern="1200" dirty="0">
                <a:solidFill>
                  <a:schemeClr val="tx1"/>
                </a:solidFill>
                <a:effectLst/>
                <a:latin typeface="Arial" pitchFamily="4" charset="0"/>
                <a:ea typeface="ＭＳ Ｐゴシック" pitchFamily="4" charset="-128"/>
                <a:cs typeface="ＭＳ Ｐゴシック" pitchFamily="4" charset="-128"/>
              </a:rPr>
              <a:t> I, Van </a:t>
            </a:r>
            <a:r>
              <a:rPr lang="en-US" sz="1200" kern="1200" dirty="0" err="1">
                <a:solidFill>
                  <a:schemeClr val="tx1"/>
                </a:solidFill>
                <a:effectLst/>
                <a:latin typeface="Arial" pitchFamily="4" charset="0"/>
                <a:ea typeface="ＭＳ Ｐゴシック" pitchFamily="4" charset="-128"/>
                <a:cs typeface="ＭＳ Ｐゴシック" pitchFamily="4" charset="-128"/>
              </a:rPr>
              <a:t>Heerde</a:t>
            </a:r>
            <a:r>
              <a:rPr lang="en-US" sz="1200" kern="1200" dirty="0">
                <a:solidFill>
                  <a:schemeClr val="tx1"/>
                </a:solidFill>
                <a:effectLst/>
                <a:latin typeface="Arial" pitchFamily="4" charset="0"/>
                <a:ea typeface="ＭＳ Ｐゴシック" pitchFamily="4" charset="-128"/>
                <a:cs typeface="ＭＳ Ｐゴシック" pitchFamily="4" charset="-128"/>
              </a:rPr>
              <a:t>, W. Diagnosis of factor VIII deficiency. </a:t>
            </a:r>
            <a:r>
              <a:rPr lang="en-US" sz="1200" kern="1200" dirty="0" err="1">
                <a:solidFill>
                  <a:schemeClr val="tx1"/>
                </a:solidFill>
                <a:effectLst/>
                <a:latin typeface="Arial" pitchFamily="4" charset="0"/>
                <a:ea typeface="ＭＳ Ｐゴシック" pitchFamily="4" charset="-128"/>
                <a:cs typeface="ＭＳ Ｐゴシック" pitchFamily="4" charset="-128"/>
              </a:rPr>
              <a:t>Haemophilia</a:t>
            </a:r>
            <a:r>
              <a:rPr lang="en-US" sz="1200" kern="1200" dirty="0">
                <a:solidFill>
                  <a:schemeClr val="tx1"/>
                </a:solidFill>
                <a:effectLst/>
                <a:latin typeface="Arial" pitchFamily="4" charset="0"/>
                <a:ea typeface="ＭＳ Ｐゴシック" pitchFamily="4" charset="-128"/>
                <a:cs typeface="ＭＳ Ｐゴシック" pitchFamily="4" charset="-128"/>
              </a:rPr>
              <a:t>. 2008;14 Suppl</a:t>
            </a:r>
          </a:p>
          <a:p>
            <a:r>
              <a:rPr lang="en-US" sz="1200" kern="1200" dirty="0">
                <a:solidFill>
                  <a:schemeClr val="tx1"/>
                </a:solidFill>
                <a:effectLst/>
                <a:latin typeface="Arial" pitchFamily="4" charset="0"/>
                <a:ea typeface="ＭＳ Ｐゴシック" pitchFamily="4" charset="-128"/>
                <a:cs typeface="ＭＳ Ｐゴシック" pitchFamily="4" charset="-128"/>
              </a:rPr>
              <a:t>3:76-82.</a:t>
            </a:r>
          </a:p>
          <a:p>
            <a:r>
              <a:rPr lang="en-US" sz="1200" kern="1200" dirty="0">
                <a:solidFill>
                  <a:schemeClr val="tx1"/>
                </a:solidFill>
                <a:effectLst/>
                <a:latin typeface="Arial" pitchFamily="4" charset="0"/>
                <a:ea typeface="ＭＳ Ｐゴシック" pitchFamily="4" charset="-128"/>
                <a:cs typeface="ＭＳ Ｐゴシック" pitchFamily="4" charset="-128"/>
              </a:rPr>
              <a:t>29. Tarantino MD, Gupta SL, </a:t>
            </a:r>
            <a:r>
              <a:rPr lang="en-US" sz="1200" kern="1200" dirty="0" err="1">
                <a:solidFill>
                  <a:schemeClr val="tx1"/>
                </a:solidFill>
                <a:effectLst/>
                <a:latin typeface="Arial" pitchFamily="4" charset="0"/>
                <a:ea typeface="ＭＳ Ｐゴシック" pitchFamily="4" charset="-128"/>
                <a:cs typeface="ＭＳ Ｐゴシック" pitchFamily="4" charset="-128"/>
              </a:rPr>
              <a:t>Brusky</a:t>
            </a:r>
            <a:r>
              <a:rPr lang="en-US" sz="1200" kern="1200" dirty="0">
                <a:solidFill>
                  <a:schemeClr val="tx1"/>
                </a:solidFill>
                <a:effectLst/>
                <a:latin typeface="Arial" pitchFamily="4" charset="0"/>
                <a:ea typeface="ＭＳ Ｐゴシック" pitchFamily="4" charset="-128"/>
                <a:cs typeface="ＭＳ Ｐゴシック" pitchFamily="4" charset="-128"/>
              </a:rPr>
              <a:t> RM. The incidence and outcome of intracranial </a:t>
            </a:r>
            <a:r>
              <a:rPr lang="en-US" sz="1200" kern="1200" dirty="0" err="1">
                <a:solidFill>
                  <a:schemeClr val="tx1"/>
                </a:solidFill>
                <a:effectLst/>
                <a:latin typeface="Arial" pitchFamily="4" charset="0"/>
                <a:ea typeface="ＭＳ Ｐゴシック" pitchFamily="4" charset="-128"/>
                <a:cs typeface="ＭＳ Ｐゴシック" pitchFamily="4" charset="-128"/>
              </a:rPr>
              <a:t>haemorrhage</a:t>
            </a:r>
            <a:r>
              <a:rPr lang="en-US" sz="1200" kern="1200" dirty="0">
                <a:solidFill>
                  <a:schemeClr val="tx1"/>
                </a:solidFill>
                <a:effectLst/>
                <a:latin typeface="Arial" pitchFamily="4" charset="0"/>
                <a:ea typeface="ＭＳ Ｐゴシック" pitchFamily="4" charset="-128"/>
                <a:cs typeface="ＭＳ Ｐゴシック" pitchFamily="4" charset="-128"/>
              </a:rPr>
              <a:t> in newborns with</a:t>
            </a:r>
          </a:p>
          <a:p>
            <a:r>
              <a:rPr lang="en-US" sz="1200" kern="1200" dirty="0" err="1">
                <a:solidFill>
                  <a:schemeClr val="tx1"/>
                </a:solidFill>
                <a:effectLst/>
                <a:latin typeface="Arial" pitchFamily="4" charset="0"/>
                <a:ea typeface="ＭＳ Ｐゴシック" pitchFamily="4" charset="-128"/>
                <a:cs typeface="ＭＳ Ｐゴシック" pitchFamily="4" charset="-128"/>
              </a:rPr>
              <a:t>haemophilia</a:t>
            </a:r>
            <a:r>
              <a:rPr lang="en-US" sz="1200" kern="1200" dirty="0">
                <a:solidFill>
                  <a:schemeClr val="tx1"/>
                </a:solidFill>
                <a:effectLst/>
                <a:latin typeface="Arial" pitchFamily="4" charset="0"/>
                <a:ea typeface="ＭＳ Ｐゴシック" pitchFamily="4" charset="-128"/>
                <a:cs typeface="ＭＳ Ｐゴシック" pitchFamily="4" charset="-128"/>
              </a:rPr>
              <a:t>: Analysis of the Nationwide Inpatient Sample database. </a:t>
            </a:r>
            <a:r>
              <a:rPr lang="en-US" sz="1200" kern="1200" dirty="0" err="1">
                <a:solidFill>
                  <a:schemeClr val="tx1"/>
                </a:solidFill>
                <a:effectLst/>
                <a:latin typeface="Arial" pitchFamily="4" charset="0"/>
                <a:ea typeface="ＭＳ Ｐゴシック" pitchFamily="4" charset="-128"/>
                <a:cs typeface="ＭＳ Ｐゴシック" pitchFamily="4" charset="-128"/>
              </a:rPr>
              <a:t>Haemophilia</a:t>
            </a:r>
            <a:r>
              <a:rPr lang="en-US" sz="1200" kern="1200" dirty="0">
                <a:solidFill>
                  <a:schemeClr val="tx1"/>
                </a:solidFill>
                <a:effectLst/>
                <a:latin typeface="Arial" pitchFamily="4" charset="0"/>
                <a:ea typeface="ＭＳ Ｐゴシック" pitchFamily="4" charset="-128"/>
                <a:cs typeface="ＭＳ Ｐゴシック" pitchFamily="4" charset="-128"/>
              </a:rPr>
              <a:t>. 2007;13(4):380-382.</a:t>
            </a:r>
          </a:p>
          <a:p>
            <a:r>
              <a:rPr lang="en-US" sz="1200" kern="1200" dirty="0">
                <a:solidFill>
                  <a:schemeClr val="tx1"/>
                </a:solidFill>
                <a:effectLst/>
                <a:latin typeface="Arial" pitchFamily="4" charset="0"/>
                <a:ea typeface="ＭＳ Ｐゴシック" pitchFamily="4" charset="-128"/>
                <a:cs typeface="ＭＳ Ｐゴシック" pitchFamily="4" charset="-128"/>
              </a:rPr>
              <a:t>30. Katz D, </a:t>
            </a:r>
            <a:r>
              <a:rPr lang="en-US" sz="1200" kern="1200" dirty="0" err="1">
                <a:solidFill>
                  <a:schemeClr val="tx1"/>
                </a:solidFill>
                <a:effectLst/>
                <a:latin typeface="Arial" pitchFamily="4" charset="0"/>
                <a:ea typeface="ＭＳ Ｐゴシック" pitchFamily="4" charset="-128"/>
                <a:cs typeface="ＭＳ Ｐゴシック" pitchFamily="4" charset="-128"/>
              </a:rPr>
              <a:t>Beilin</a:t>
            </a:r>
            <a:r>
              <a:rPr lang="en-US" sz="1200" kern="1200" dirty="0">
                <a:solidFill>
                  <a:schemeClr val="tx1"/>
                </a:solidFill>
                <a:effectLst/>
                <a:latin typeface="Arial" pitchFamily="4" charset="0"/>
                <a:ea typeface="ＭＳ Ｐゴシック" pitchFamily="4" charset="-128"/>
                <a:cs typeface="ＭＳ Ｐゴシック" pitchFamily="4" charset="-128"/>
              </a:rPr>
              <a:t> Y. Disorders of coagulation in pregnancy. British Journal of </a:t>
            </a:r>
            <a:r>
              <a:rPr lang="en-US" sz="1200" kern="1200" dirty="0" err="1">
                <a:solidFill>
                  <a:schemeClr val="tx1"/>
                </a:solidFill>
                <a:effectLst/>
                <a:latin typeface="Arial" pitchFamily="4" charset="0"/>
                <a:ea typeface="ＭＳ Ｐゴシック" pitchFamily="4" charset="-128"/>
                <a:cs typeface="ＭＳ Ｐゴシック" pitchFamily="4" charset="-128"/>
              </a:rPr>
              <a:t>Anaesthesia</a:t>
            </a:r>
            <a:r>
              <a:rPr lang="en-US" sz="1200" kern="1200" dirty="0">
                <a:solidFill>
                  <a:schemeClr val="tx1"/>
                </a:solidFill>
                <a:effectLst/>
                <a:latin typeface="Arial" pitchFamily="4" charset="0"/>
                <a:ea typeface="ＭＳ Ｐゴシック" pitchFamily="4" charset="-128"/>
                <a:cs typeface="ＭＳ Ｐゴシック" pitchFamily="4" charset="-128"/>
              </a:rPr>
              <a:t>. 2015;115 Suppl 2:ii75-88.</a:t>
            </a:r>
          </a:p>
          <a:p>
            <a:r>
              <a:rPr lang="en-US" sz="1200" kern="1200" dirty="0">
                <a:solidFill>
                  <a:schemeClr val="tx1"/>
                </a:solidFill>
                <a:effectLst/>
                <a:latin typeface="Arial" pitchFamily="4" charset="0"/>
                <a:ea typeface="ＭＳ Ｐゴシック" pitchFamily="4" charset="-128"/>
                <a:cs typeface="ＭＳ Ｐゴシック" pitchFamily="4" charset="-128"/>
              </a:rPr>
              <a:t>31. Bauer ME, Arendt K, </a:t>
            </a:r>
            <a:r>
              <a:rPr lang="en-US" sz="1200" kern="1200" dirty="0" err="1">
                <a:solidFill>
                  <a:schemeClr val="tx1"/>
                </a:solidFill>
                <a:effectLst/>
                <a:latin typeface="Arial" pitchFamily="4" charset="0"/>
                <a:ea typeface="ＭＳ Ｐゴシック" pitchFamily="4" charset="-128"/>
                <a:cs typeface="ＭＳ Ｐゴシック" pitchFamily="4" charset="-128"/>
              </a:rPr>
              <a:t>Beilin</a:t>
            </a:r>
            <a:r>
              <a:rPr lang="en-US" sz="1200" kern="1200" dirty="0">
                <a:solidFill>
                  <a:schemeClr val="tx1"/>
                </a:solidFill>
                <a:effectLst/>
                <a:latin typeface="Arial" pitchFamily="4" charset="0"/>
                <a:ea typeface="ＭＳ Ｐゴシック" pitchFamily="4" charset="-128"/>
                <a:cs typeface="ＭＳ Ｐゴシック" pitchFamily="4" charset="-128"/>
              </a:rPr>
              <a:t> Y, et al. The Society for Obstetric Anesthesia and Perinatology Interdisciplinary Consensus</a:t>
            </a:r>
          </a:p>
          <a:p>
            <a:r>
              <a:rPr lang="en-US" sz="1200" kern="1200" dirty="0">
                <a:solidFill>
                  <a:schemeClr val="tx1"/>
                </a:solidFill>
                <a:effectLst/>
                <a:latin typeface="Arial" pitchFamily="4" charset="0"/>
                <a:ea typeface="ＭＳ Ｐゴシック" pitchFamily="4" charset="-128"/>
                <a:cs typeface="ＭＳ Ｐゴシック" pitchFamily="4" charset="-128"/>
              </a:rPr>
              <a:t>Statement on Neuraxial Procedures in Obstetric Patients With Thrombocytopenia. Anesthesia and Analgesia. 2021.</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29</a:t>
            </a:fld>
            <a:endParaRPr lang="en-US" altLang="en-US" dirty="0"/>
          </a:p>
        </p:txBody>
      </p:sp>
    </p:spTree>
    <p:extLst>
      <p:ext uri="{BB962C8B-B14F-4D97-AF65-F5344CB8AC3E}">
        <p14:creationId xmlns:p14="http://schemas.microsoft.com/office/powerpoint/2010/main" val="309615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kern="1200" dirty="0">
                <a:solidFill>
                  <a:schemeClr val="tx1"/>
                </a:solidFill>
                <a:effectLst/>
                <a:latin typeface="Arial" pitchFamily="4" charset="0"/>
                <a:ea typeface="ＭＳ Ｐゴシック" pitchFamily="4" charset="-128"/>
                <a:cs typeface="ＭＳ Ｐゴシック" pitchFamily="4" charset="-128"/>
              </a:rPr>
              <a:t>There can be a range of blood interventions that patients will accept, and many may not be aware of alternatives to the traditional packed red blood cell (PRBC) transfusion. Therefore, it is imperative to begin discussions prenatally to educate and review all possible options that are available at the time of birth.</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Use the risk assessment to plan interventions and availability of resources accordingly. Declining blood transfusion alone does not make patients at higher risk of hemorrhage but may increase their risk of morbidity and mortality and influences what treatment options are available.</a:t>
            </a:r>
            <a:r>
              <a:rPr lang="en-US" sz="1200" kern="1200" baseline="30000" dirty="0">
                <a:solidFill>
                  <a:schemeClr val="tx1"/>
                </a:solidFill>
                <a:effectLst/>
                <a:latin typeface="Arial" pitchFamily="4" charset="0"/>
                <a:ea typeface="ＭＳ Ｐゴシック" pitchFamily="4" charset="-128"/>
                <a:cs typeface="ＭＳ Ｐゴシック" pitchFamily="4" charset="-128"/>
              </a:rPr>
              <a:t>6</a:t>
            </a:r>
          </a:p>
          <a:p>
            <a:endParaRPr lang="en-US" sz="1200" kern="1200" baseline="30000" dirty="0">
              <a:solidFill>
                <a:schemeClr val="tx1"/>
              </a:solidFill>
              <a:effectLst/>
              <a:latin typeface="Arial" pitchFamily="4" charset="0"/>
              <a:ea typeface="ＭＳ Ｐゴシック" pitchFamily="4" charset="-128"/>
              <a:cs typeface="ＭＳ Ｐゴシック" pitchFamily="4" charset="-128"/>
            </a:endParaRPr>
          </a:p>
          <a:p>
            <a:endParaRPr lang="en-US" sz="1200" kern="1200" baseline="300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Review previous discussions of options and patient wishes, or have a discussion based on shared decision-making if not done prior to admission. Review their advanced medical directive or blood refusal form with any acceptable alternatives identified.</a:t>
            </a:r>
          </a:p>
          <a:p>
            <a:endParaRPr lang="en-US" dirty="0"/>
          </a:p>
          <a:p>
            <a:r>
              <a:rPr lang="en-US" sz="1200" kern="1200" dirty="0">
                <a:solidFill>
                  <a:schemeClr val="tx1"/>
                </a:solidFill>
                <a:effectLst/>
                <a:latin typeface="Arial" pitchFamily="4" charset="0"/>
                <a:ea typeface="ＭＳ Ｐゴシック" pitchFamily="4" charset="-128"/>
                <a:cs typeface="ＭＳ Ｐゴシック" pitchFamily="4" charset="-128"/>
              </a:rPr>
              <a:t>Limit blood draws/laboratory testing when possible (e.g., use low-volume pediatric microtainers).</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Instead of using a specific hemoglobin level as a prompt for transfusion, identify a hemoglobin level that will prompt medical management or other alternative interventions.</a:t>
            </a:r>
            <a:r>
              <a:rPr lang="en-US" sz="1200" kern="1200" baseline="30000" dirty="0">
                <a:solidFill>
                  <a:schemeClr val="tx1"/>
                </a:solidFill>
                <a:effectLst/>
                <a:latin typeface="Arial" pitchFamily="4" charset="0"/>
                <a:ea typeface="ＭＳ Ｐゴシック" pitchFamily="4" charset="-128"/>
                <a:cs typeface="ＭＳ Ｐゴシック" pitchFamily="4" charset="-128"/>
              </a:rPr>
              <a:t>7</a:t>
            </a:r>
          </a:p>
          <a:p>
            <a:endParaRPr lang="en-US" dirty="0"/>
          </a:p>
          <a:p>
            <a:r>
              <a:rPr lang="en-US" sz="1200" kern="1200" dirty="0">
                <a:solidFill>
                  <a:schemeClr val="tx1"/>
                </a:solidFill>
                <a:effectLst/>
                <a:latin typeface="Arial" pitchFamily="4" charset="0"/>
                <a:ea typeface="ＭＳ Ｐゴシック" pitchFamily="4" charset="-128"/>
                <a:cs typeface="ＭＳ Ｐゴシック" pitchFamily="4" charset="-128"/>
              </a:rPr>
              <a:t>Consider earlier utilization of uterotonics or other interventions (e.g., TXA, intraoperative fibrin glues).</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When surgical intervention is necessary, select minimally invasive procedures when possible. Consider bloodless management strategies like use of cell saver if given the opportunity, though this may not be available in an urgent/emergent cesarean setting.</a:t>
            </a:r>
            <a:r>
              <a:rPr lang="en-US" sz="1200" kern="1200" baseline="30000" dirty="0">
                <a:solidFill>
                  <a:schemeClr val="tx1"/>
                </a:solidFill>
                <a:effectLst/>
                <a:latin typeface="Arial" pitchFamily="4" charset="0"/>
                <a:ea typeface="ＭＳ Ｐゴシック" pitchFamily="4" charset="-128"/>
                <a:cs typeface="ＭＳ Ｐゴシック" pitchFamily="4" charset="-128"/>
              </a:rPr>
              <a:t>6</a:t>
            </a:r>
          </a:p>
          <a:p>
            <a:endParaRPr lang="en-US" dirty="0"/>
          </a:p>
          <a:p>
            <a:r>
              <a:rPr lang="en-US" sz="1200" kern="1200" dirty="0">
                <a:solidFill>
                  <a:schemeClr val="tx1"/>
                </a:solidFill>
                <a:effectLst/>
                <a:latin typeface="Arial" pitchFamily="4" charset="0"/>
                <a:ea typeface="ＭＳ Ｐゴシック" pitchFamily="4" charset="-128"/>
                <a:cs typeface="ＭＳ Ｐゴシック" pitchFamily="4" charset="-128"/>
              </a:rPr>
              <a:t>6. Van </a:t>
            </a:r>
            <a:r>
              <a:rPr lang="en-US" sz="1200" kern="1200" dirty="0" err="1">
                <a:solidFill>
                  <a:schemeClr val="tx1"/>
                </a:solidFill>
                <a:effectLst/>
                <a:latin typeface="Arial" pitchFamily="4" charset="0"/>
                <a:ea typeface="ＭＳ Ｐゴシック" pitchFamily="4" charset="-128"/>
                <a:cs typeface="ＭＳ Ｐゴシック" pitchFamily="4" charset="-128"/>
              </a:rPr>
              <a:t>Wolfswinkel</a:t>
            </a:r>
            <a:r>
              <a:rPr lang="en-US" sz="1200" kern="1200" dirty="0">
                <a:solidFill>
                  <a:schemeClr val="tx1"/>
                </a:solidFill>
                <a:effectLst/>
                <a:latin typeface="Arial" pitchFamily="4" charset="0"/>
                <a:ea typeface="ＭＳ Ｐゴシック" pitchFamily="4" charset="-128"/>
                <a:cs typeface="ＭＳ Ｐゴシック" pitchFamily="4" charset="-128"/>
              </a:rPr>
              <a:t> ME, Zwart JJ, Schutte JM, </a:t>
            </a:r>
            <a:r>
              <a:rPr lang="en-US" sz="1200" kern="1200" dirty="0" err="1">
                <a:solidFill>
                  <a:schemeClr val="tx1"/>
                </a:solidFill>
                <a:effectLst/>
                <a:latin typeface="Arial" pitchFamily="4" charset="0"/>
                <a:ea typeface="ＭＳ Ｐゴシック" pitchFamily="4" charset="-128"/>
                <a:cs typeface="ＭＳ Ｐゴシック" pitchFamily="4" charset="-128"/>
              </a:rPr>
              <a:t>Duvekot</a:t>
            </a:r>
            <a:r>
              <a:rPr lang="en-US" sz="1200" kern="1200" dirty="0">
                <a:solidFill>
                  <a:schemeClr val="tx1"/>
                </a:solidFill>
                <a:effectLst/>
                <a:latin typeface="Arial" pitchFamily="4" charset="0"/>
                <a:ea typeface="ＭＳ Ｐゴシック" pitchFamily="4" charset="-128"/>
                <a:cs typeface="ＭＳ Ｐゴシック" pitchFamily="4" charset="-128"/>
              </a:rPr>
              <a:t> JJ, Pel M, Van </a:t>
            </a:r>
            <a:r>
              <a:rPr lang="en-US" sz="1200" kern="1200" dirty="0" err="1">
                <a:solidFill>
                  <a:schemeClr val="tx1"/>
                </a:solidFill>
                <a:effectLst/>
                <a:latin typeface="Arial" pitchFamily="4" charset="0"/>
                <a:ea typeface="ＭＳ Ｐゴシック" pitchFamily="4" charset="-128"/>
                <a:cs typeface="ＭＳ Ｐゴシック" pitchFamily="4" charset="-128"/>
              </a:rPr>
              <a:t>Roosmalen</a:t>
            </a:r>
            <a:r>
              <a:rPr lang="en-US" sz="1200" kern="1200" dirty="0">
                <a:solidFill>
                  <a:schemeClr val="tx1"/>
                </a:solidFill>
                <a:effectLst/>
                <a:latin typeface="Arial" pitchFamily="4" charset="0"/>
                <a:ea typeface="ＭＳ Ｐゴシック" pitchFamily="4" charset="-128"/>
                <a:cs typeface="ＭＳ Ｐゴシック" pitchFamily="4" charset="-128"/>
              </a:rPr>
              <a:t> J. Maternal mortality and serious maternal morbidity in Jehovah’s witnesses in The Netherlands. British Journal of Obstetrics and </a:t>
            </a:r>
            <a:r>
              <a:rPr lang="en-US" sz="1200" kern="1200" dirty="0" err="1">
                <a:solidFill>
                  <a:schemeClr val="tx1"/>
                </a:solidFill>
                <a:effectLst/>
                <a:latin typeface="Arial" pitchFamily="4" charset="0"/>
                <a:ea typeface="ＭＳ Ｐゴシック" pitchFamily="4" charset="-128"/>
                <a:cs typeface="ＭＳ Ｐゴシック" pitchFamily="4" charset="-128"/>
              </a:rPr>
              <a:t>Gynaecology</a:t>
            </a:r>
            <a:r>
              <a:rPr lang="en-US" sz="1200" kern="1200" dirty="0">
                <a:solidFill>
                  <a:schemeClr val="tx1"/>
                </a:solidFill>
                <a:effectLst/>
                <a:latin typeface="Arial" pitchFamily="4" charset="0"/>
                <a:ea typeface="ＭＳ Ｐゴシック" pitchFamily="4" charset="-128"/>
                <a:cs typeface="ＭＳ Ｐゴシック" pitchFamily="4" charset="-128"/>
              </a:rPr>
              <a:t>. 2009;116(8):1103-1108; discussion 1108-1110.</a:t>
            </a:r>
          </a:p>
          <a:p>
            <a:r>
              <a:rPr lang="en-US" sz="1200" kern="1200" dirty="0">
                <a:solidFill>
                  <a:schemeClr val="tx1"/>
                </a:solidFill>
                <a:effectLst/>
                <a:latin typeface="Arial" pitchFamily="4" charset="0"/>
                <a:ea typeface="ＭＳ Ｐゴシック" pitchFamily="4" charset="-128"/>
                <a:cs typeface="ＭＳ Ｐゴシック" pitchFamily="4" charset="-128"/>
              </a:rPr>
              <a:t>7. </a:t>
            </a:r>
            <a:r>
              <a:rPr lang="en-US" sz="1200" kern="1200" dirty="0" err="1">
                <a:solidFill>
                  <a:schemeClr val="tx1"/>
                </a:solidFill>
                <a:effectLst/>
                <a:latin typeface="Arial" pitchFamily="4" charset="0"/>
                <a:ea typeface="ＭＳ Ｐゴシック" pitchFamily="4" charset="-128"/>
                <a:cs typeface="ＭＳ Ｐゴシック" pitchFamily="4" charset="-128"/>
              </a:rPr>
              <a:t>Zeybek</a:t>
            </a:r>
            <a:r>
              <a:rPr lang="en-US" sz="1200" kern="1200" dirty="0">
                <a:solidFill>
                  <a:schemeClr val="tx1"/>
                </a:solidFill>
                <a:effectLst/>
                <a:latin typeface="Arial" pitchFamily="4" charset="0"/>
                <a:ea typeface="ＭＳ Ｐゴシック" pitchFamily="4" charset="-128"/>
                <a:cs typeface="ＭＳ Ｐゴシック" pitchFamily="4" charset="-128"/>
              </a:rPr>
              <a:t> B, Childress AM, </a:t>
            </a:r>
            <a:r>
              <a:rPr lang="en-US" sz="1200" kern="1200" dirty="0" err="1">
                <a:solidFill>
                  <a:schemeClr val="tx1"/>
                </a:solidFill>
                <a:effectLst/>
                <a:latin typeface="Arial" pitchFamily="4" charset="0"/>
                <a:ea typeface="ＭＳ Ｐゴシック" pitchFamily="4" charset="-128"/>
                <a:cs typeface="ＭＳ Ｐゴシック" pitchFamily="4" charset="-128"/>
              </a:rPr>
              <a:t>Kilic</a:t>
            </a:r>
            <a:r>
              <a:rPr lang="en-US" sz="1200" kern="1200" dirty="0">
                <a:solidFill>
                  <a:schemeClr val="tx1"/>
                </a:solidFill>
                <a:effectLst/>
                <a:latin typeface="Arial" pitchFamily="4" charset="0"/>
                <a:ea typeface="ＭＳ Ｐゴシック" pitchFamily="4" charset="-128"/>
                <a:cs typeface="ＭＳ Ｐゴシック" pitchFamily="4" charset="-128"/>
              </a:rPr>
              <a:t> GS, Phelps JY, et al. Management of the Jehovah’s Witness in obstetrics and gynecology: A comprehensive medical, ethical, and legal approach. Obstetrical &amp; Gynecological Survey. 2016;71(8):488-500.</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30</a:t>
            </a:fld>
            <a:endParaRPr lang="en-US" altLang="en-US" dirty="0"/>
          </a:p>
        </p:txBody>
      </p:sp>
    </p:spTree>
    <p:extLst>
      <p:ext uri="{BB962C8B-B14F-4D97-AF65-F5344CB8AC3E}">
        <p14:creationId xmlns:p14="http://schemas.microsoft.com/office/powerpoint/2010/main" val="417149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The objectives of this educational slide deck are for the learner to:</a:t>
            </a:r>
          </a:p>
          <a:p>
            <a:pPr>
              <a:buSzPct val="80000"/>
              <a:buFont typeface="Wingdings" pitchFamily="2" charset="2"/>
              <a:buChar char="Ø"/>
            </a:pPr>
            <a:r>
              <a:rPr lang="en-US" sz="1200" dirty="0"/>
              <a:t>Know the impact of obstetric hemorrhage on morbidity and mortality</a:t>
            </a:r>
          </a:p>
          <a:p>
            <a:pPr>
              <a:buSzPct val="80000"/>
              <a:buFont typeface="Wingdings" pitchFamily="2" charset="2"/>
              <a:buChar char="Ø"/>
            </a:pPr>
            <a:r>
              <a:rPr lang="en-US" sz="1200" dirty="0"/>
              <a:t>Describe the management guidelines for obstetric hemorrhage</a:t>
            </a:r>
          </a:p>
          <a:p>
            <a:pPr>
              <a:buSzPct val="80000"/>
              <a:buFont typeface="Wingdings" pitchFamily="2" charset="2"/>
              <a:buChar char="Ø"/>
            </a:pPr>
            <a:r>
              <a:rPr lang="en-US" sz="1200" dirty="0">
                <a:ea typeface="Roboto"/>
              </a:rPr>
              <a:t>Identify systems of support for women, families and caregivers after an obstetric hemorrhage</a:t>
            </a:r>
          </a:p>
          <a:p>
            <a:pPr>
              <a:buSzPct val="80000"/>
              <a:buFont typeface="Wingdings" pitchFamily="2" charset="2"/>
              <a:buChar char="Ø"/>
            </a:pPr>
            <a:r>
              <a:rPr lang="en-US" sz="1200" dirty="0"/>
              <a:t>Understand the importance of debriefs, case reviews, process measures and outcome measures in obstetric quality improvement</a:t>
            </a:r>
          </a:p>
          <a:p>
            <a:pPr>
              <a:buSzPct val="80000"/>
              <a:buFont typeface="Wingdings" pitchFamily="2" charset="2"/>
              <a:buChar char="Ø"/>
            </a:pPr>
            <a:r>
              <a:rPr lang="en-US" sz="1200">
                <a:cs typeface="Calibri"/>
              </a:rPr>
              <a:t>Learn implementation strategies for best practices</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3</a:t>
            </a:fld>
            <a:endParaRPr lang="en-US" dirty="0"/>
          </a:p>
        </p:txBody>
      </p:sp>
    </p:spTree>
    <p:extLst>
      <p:ext uri="{BB962C8B-B14F-4D97-AF65-F5344CB8AC3E}">
        <p14:creationId xmlns:p14="http://schemas.microsoft.com/office/powerpoint/2010/main" val="4105062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Placenta accreta spectrum (PAS), formerly referred to as morbidly adherent placenta, encompasses the full extent of pathologic adherence of the placenta, including placenta accreta, placenta increta and placenta percreta.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Placenta accreta spectrum is classified pathologically by the degree of invasion into the uterine wall. There are three variants of this condition: 1) </a:t>
            </a:r>
            <a:r>
              <a:rPr lang="en-US" sz="1200" i="1" kern="1200" dirty="0">
                <a:solidFill>
                  <a:schemeClr val="tx1"/>
                </a:solidFill>
                <a:effectLst/>
                <a:latin typeface="+mn-lt"/>
                <a:ea typeface="+mn-ea"/>
                <a:cs typeface="+mn-cs"/>
              </a:rPr>
              <a:t>accreta</a:t>
            </a:r>
            <a:r>
              <a:rPr lang="en-US" sz="1200" kern="1200" dirty="0">
                <a:solidFill>
                  <a:schemeClr val="tx1"/>
                </a:solidFill>
                <a:effectLst/>
                <a:latin typeface="+mn-lt"/>
                <a:ea typeface="+mn-ea"/>
                <a:cs typeface="+mn-cs"/>
              </a:rPr>
              <a:t>, which denotes the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invasion of the placenta into the endometrium; 2) </a:t>
            </a:r>
            <a:r>
              <a:rPr lang="en-US" sz="1200" i="1" kern="1200" dirty="0">
                <a:solidFill>
                  <a:schemeClr val="tx1"/>
                </a:solidFill>
                <a:effectLst/>
                <a:latin typeface="+mn-lt"/>
                <a:ea typeface="+mn-ea"/>
                <a:cs typeface="+mn-cs"/>
              </a:rPr>
              <a:t>increta</a:t>
            </a:r>
            <a:r>
              <a:rPr lang="en-US" sz="1200" kern="1200" dirty="0">
                <a:solidFill>
                  <a:schemeClr val="tx1"/>
                </a:solidFill>
                <a:effectLst/>
                <a:latin typeface="+mn-lt"/>
                <a:ea typeface="+mn-ea"/>
                <a:cs typeface="+mn-cs"/>
              </a:rPr>
              <a:t>, where the placenta extends into the myometrium; and 3) </a:t>
            </a:r>
            <a:r>
              <a:rPr lang="en-US" sz="1200" i="1" kern="1200" dirty="0">
                <a:solidFill>
                  <a:schemeClr val="tx1"/>
                </a:solidFill>
                <a:effectLst/>
                <a:latin typeface="+mn-lt"/>
                <a:ea typeface="+mn-ea"/>
                <a:cs typeface="+mn-cs"/>
              </a:rPr>
              <a:t>percreta</a:t>
            </a:r>
            <a:r>
              <a:rPr lang="en-US" sz="1200" kern="1200" dirty="0">
                <a:solidFill>
                  <a:schemeClr val="tx1"/>
                </a:solidFill>
                <a:effectLst/>
                <a:latin typeface="+mn-lt"/>
                <a:ea typeface="+mn-ea"/>
                <a:cs typeface="+mn-cs"/>
              </a:rPr>
              <a:t>, where the placenta extends through the myometrium and uterine serosa. The rising incidence of placenta accreta spectrum is due to the rapidly rising numbers of cesareans.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The U.S. total cesarean rate peaked in 2009 at 32.9% and has slightly fallen since. In 2019 it was 31.6%.</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As 86.2% of all US women with a prior cesarean have had a repeat cesarean, the impact of elevated rates of primary cesarean is enduring and affects subsequent pregnancy outcomes for millions of women.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ACOG; SMFM; Cahill, AGB, R.; Heine, R. P.; Silver, R. M.; Wax, J. R. Placenta accreta spectrum. American College of Obstetricians and Gynecologists, Society for Maternal-Fetal Medicine. </a:t>
            </a:r>
            <a:r>
              <a:rPr lang="en-US" sz="1200" i="1" kern="1200" dirty="0">
                <a:solidFill>
                  <a:schemeClr val="tx1"/>
                </a:solidFill>
                <a:effectLst/>
                <a:latin typeface="+mn-lt"/>
                <a:ea typeface="+mn-ea"/>
                <a:cs typeface="+mn-cs"/>
              </a:rPr>
              <a:t>American Journal of Obstetrics and Gynecology. </a:t>
            </a:r>
            <a:r>
              <a:rPr lang="en-US" sz="1200" kern="1200" dirty="0">
                <a:solidFill>
                  <a:schemeClr val="tx1"/>
                </a:solidFill>
                <a:effectLst/>
                <a:latin typeface="+mn-lt"/>
                <a:ea typeface="+mn-ea"/>
                <a:cs typeface="+mn-cs"/>
              </a:rPr>
              <a:t>2018;219(6):B2-B16.</a:t>
            </a:r>
          </a:p>
          <a:p>
            <a:r>
              <a:rPr lang="en-US" sz="1200" kern="1200" dirty="0">
                <a:solidFill>
                  <a:schemeClr val="tx1"/>
                </a:solidFill>
                <a:effectLst/>
                <a:latin typeface="+mn-lt"/>
                <a:ea typeface="+mn-ea"/>
                <a:cs typeface="+mn-cs"/>
              </a:rPr>
              <a:t>2.	Martin, JAH, B. E.; Osterman, M. J. K.; Driscoll, A. K. Births: Final data for 2018. </a:t>
            </a:r>
            <a:r>
              <a:rPr lang="en-US" sz="1200" i="1" kern="1200" dirty="0">
                <a:solidFill>
                  <a:schemeClr val="tx1"/>
                </a:solidFill>
                <a:effectLst/>
                <a:latin typeface="+mn-lt"/>
                <a:ea typeface="+mn-ea"/>
                <a:cs typeface="+mn-cs"/>
              </a:rPr>
              <a:t>National Vital Statistics Reports. </a:t>
            </a:r>
            <a:r>
              <a:rPr lang="en-US" sz="1200" kern="1200" dirty="0">
                <a:solidFill>
                  <a:schemeClr val="tx1"/>
                </a:solidFill>
                <a:effectLst/>
                <a:latin typeface="+mn-lt"/>
                <a:ea typeface="+mn-ea"/>
                <a:cs typeface="+mn-cs"/>
              </a:rPr>
              <a:t>2019;68(13):1-47.</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31</a:t>
            </a:fld>
            <a:endParaRPr lang="en-US" dirty="0"/>
          </a:p>
        </p:txBody>
      </p:sp>
    </p:spTree>
    <p:extLst>
      <p:ext uri="{BB962C8B-B14F-4D97-AF65-F5344CB8AC3E}">
        <p14:creationId xmlns:p14="http://schemas.microsoft.com/office/powerpoint/2010/main" val="64141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A hemorrhage cart centralizes all of the supplies commonly used in the treatment of obstetric hemorrhage, significantly reducing the time needed for supportive staff to locate supplies. </a:t>
            </a:r>
          </a:p>
          <a:p>
            <a:r>
              <a:rPr lang="en-US" sz="1200" i="0" kern="1200" dirty="0">
                <a:solidFill>
                  <a:schemeClr val="tx1"/>
                </a:solidFill>
                <a:effectLst/>
                <a:latin typeface="+mn-lt"/>
                <a:ea typeface="+mn-ea"/>
                <a:cs typeface="+mn-cs"/>
              </a:rPr>
              <a:t>Staff are able to stay at the bedside where they are most </a:t>
            </a:r>
            <a:r>
              <a:rPr lang="en-US" sz="1200" kern="1200" dirty="0">
                <a:solidFill>
                  <a:schemeClr val="tx1"/>
                </a:solidFill>
                <a:effectLst/>
                <a:latin typeface="+mn-lt"/>
                <a:ea typeface="+mn-ea"/>
                <a:cs typeface="+mn-cs"/>
              </a:rPr>
              <a:t>needed and care of the patient is streamlined.</a:t>
            </a:r>
            <a:r>
              <a:rPr lang="en-US" dirty="0">
                <a:effectLst/>
              </a:rPr>
              <a:t> </a:t>
            </a:r>
            <a:r>
              <a:rPr lang="en-US" sz="1200" kern="1200" dirty="0">
                <a:solidFill>
                  <a:schemeClr val="tx1"/>
                </a:solidFill>
                <a:effectLst/>
                <a:latin typeface="+mn-lt"/>
                <a:ea typeface="+mn-ea"/>
                <a:cs typeface="+mn-cs"/>
              </a:rPr>
              <a:t>For ideal response to the emergency, the team should have rapid access to medications, devices and surgical instruments designed to treat PPH. Equipment and instruments contained in obstetric hemorrhage carts and trays are designed to perform uterine tamponade, complete uterine/ovarian artery ligation and repair of vaginal/cervical lacerations.</a:t>
            </a:r>
            <a:r>
              <a:rPr lang="en-US" dirty="0">
                <a:effectLst/>
              </a:rPr>
              <a:t> Carts throughout the facility should be identical so that the Obstetric Rapid Response Team can move seamlessly through the emergency with ready access to all supplies and equipment.</a:t>
            </a: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32</a:t>
            </a:fld>
            <a:endParaRPr lang="en-US" dirty="0"/>
          </a:p>
        </p:txBody>
      </p:sp>
    </p:spTree>
    <p:extLst>
      <p:ext uri="{BB962C8B-B14F-4D97-AF65-F5344CB8AC3E}">
        <p14:creationId xmlns:p14="http://schemas.microsoft.com/office/powerpoint/2010/main" val="2207340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TALKING POINTS:</a:t>
            </a:r>
          </a:p>
          <a:p>
            <a:r>
              <a:rPr lang="en-US" sz="1200" kern="1200" dirty="0">
                <a:solidFill>
                  <a:schemeClr val="tx1"/>
                </a:solidFill>
                <a:effectLst/>
                <a:latin typeface="+mn-lt"/>
                <a:ea typeface="+mn-ea"/>
                <a:cs typeface="+mn-cs"/>
              </a:rPr>
              <a:t>Simulation has the potential to decrease maternal and neonatal morbidity and mortality by providing an opportunity to assess system weaknesses, identify opportunities for improvement and test new or modified policies and procedures. Simulation involves the entire team practicing in a realistic environment wherein the focus is not on a live patient but on the team, learners and methods.</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Because hemorrhage is an infrequent event, simulation can provide an opportunity for teams to maintain proficiency and identify systems issues that impact care. Participants have the opportunity to practice skills and team communication, improve readiness and collaborate, and identify issues, concerns and barriers to care, all while in their actual working environment.</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Simulations also offer participants a safe space to practice how to communicate with a patient and family during an emergency, and the debrief addresses any gaps in team performance.</a:t>
            </a:r>
            <a:r>
              <a:rPr lang="en-US" sz="1600" kern="1200" dirty="0">
                <a:solidFill>
                  <a:schemeClr val="tx1"/>
                </a:solidFill>
                <a:effectLst/>
                <a:latin typeface="+mn-lt"/>
                <a:ea typeface="+mn-ea"/>
                <a:cs typeface="+mn-cs"/>
              </a:rPr>
              <a:t> </a:t>
            </a:r>
            <a:r>
              <a:rPr lang="en-US" sz="1600" dirty="0"/>
              <a:t>It is critical that areas of care that have less opportunity to develop skills associated with identifying and responding to hemorrhage, such as postpartum units, participate in simulation and drills.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Andreatta PB, Bullough AS, Marzano D. Simulation and team training. </a:t>
            </a:r>
            <a:r>
              <a:rPr lang="en-US" sz="1200" i="1" kern="1200" dirty="0">
                <a:solidFill>
                  <a:schemeClr val="tx1"/>
                </a:solidFill>
                <a:effectLst/>
                <a:latin typeface="+mn-lt"/>
                <a:ea typeface="+mn-ea"/>
                <a:cs typeface="+mn-cs"/>
              </a:rPr>
              <a:t>Clinical Obstetrics and Gynecology. </a:t>
            </a:r>
            <a:r>
              <a:rPr lang="en-US" sz="1200" kern="1200" dirty="0">
                <a:solidFill>
                  <a:schemeClr val="tx1"/>
                </a:solidFill>
                <a:effectLst/>
                <a:latin typeface="+mn-lt"/>
                <a:ea typeface="+mn-ea"/>
                <a:cs typeface="+mn-cs"/>
              </a:rPr>
              <a:t>2010;53(3):532-544.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ACOG. Obstetric Drill Program Manual Postpartum Hemorrhage. Published 2019. Accessed 2/18/2021.</a:t>
            </a:r>
          </a:p>
          <a:p>
            <a:endParaRPr lang="en-US" sz="1600" dirty="0"/>
          </a:p>
        </p:txBody>
      </p:sp>
      <p:sp>
        <p:nvSpPr>
          <p:cNvPr id="4" name="Slide Number Placeholder 3"/>
          <p:cNvSpPr>
            <a:spLocks noGrp="1"/>
          </p:cNvSpPr>
          <p:nvPr>
            <p:ph type="sldNum" sz="quarter" idx="5"/>
          </p:nvPr>
        </p:nvSpPr>
        <p:spPr/>
        <p:txBody>
          <a:bodyPr/>
          <a:lstStyle/>
          <a:p>
            <a:fld id="{48386DD3-8B5F-5B4F-999A-D69B57B4A912}" type="slidenum">
              <a:rPr lang="en-US" smtClean="0"/>
              <a:t>33</a:t>
            </a:fld>
            <a:endParaRPr lang="en-US" dirty="0"/>
          </a:p>
        </p:txBody>
      </p:sp>
    </p:spTree>
    <p:extLst>
      <p:ext uri="{BB962C8B-B14F-4D97-AF65-F5344CB8AC3E}">
        <p14:creationId xmlns:p14="http://schemas.microsoft.com/office/powerpoint/2010/main" val="412336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endParaRPr lang="en-US" dirty="0">
              <a:cs typeface="Calibri" panose="020F0502020204030204"/>
            </a:endParaRPr>
          </a:p>
          <a:p>
            <a:r>
              <a:rPr lang="en-US" dirty="0">
                <a:cs typeface="Calibri" panose="020F0502020204030204"/>
              </a:rPr>
              <a:t>In an effort to address bias in maternal health care, perinatal healthcare providers should participate in implicit bias training. While bias training alone will not lead to immediate improvements in disparities for birthing people of color, it can improve patient/provider communication, highlight behaviors that can be corrected, and begin the work of providing more equitable care for pregnancy-capable people. This is one strategy in this important work, and should be considered alongside other efforts to address inequities in obstetric care. </a:t>
            </a:r>
          </a:p>
          <a:p>
            <a:endParaRPr lang="en-US" dirty="0">
              <a:cs typeface="Calibri" panose="020F0502020204030204"/>
            </a:endParaRPr>
          </a:p>
          <a:p>
            <a:r>
              <a:rPr lang="en-US" dirty="0">
                <a:cs typeface="Calibri" panose="020F0502020204030204"/>
              </a:rPr>
              <a:t>In California, these implicit bias trainings are mandatory as part of the SB 464 "California Dignity in Pregnancy and Childbirth Act", and must be repeated, at minimum, every 2 years. There are three examples of implicit bias trainings included here. The Office of Minority Health in the US Department of Health and Human Services created a module titled "Culturally and Linguistically Appropriate Services (CLAS) in Maternal Health Care. Diversity Sciences, in conjunction with the California Health Care Foundation, created an implicit bias training as part of their "Eliminating Inequities in Perinatal Health Care Project", and the March of Dimes developed a course titled "Breaking Through Bias in Maternity Care". These courses all fulfill the California requirement. </a:t>
            </a: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386DD3-8B5F-5B4F-999A-D69B57B4A912}" type="slidenum">
              <a:rPr lang="en-US" smtClean="0"/>
              <a:t>34</a:t>
            </a:fld>
            <a:endParaRPr lang="en-US" dirty="0"/>
          </a:p>
        </p:txBody>
      </p:sp>
    </p:spTree>
    <p:extLst>
      <p:ext uri="{BB962C8B-B14F-4D97-AF65-F5344CB8AC3E}">
        <p14:creationId xmlns:p14="http://schemas.microsoft.com/office/powerpoint/2010/main" val="3202873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Utilization of the EHR may assist with decision support, improve efficiency of care, and make quality and safety metrics and up-to-date clinical guidelines for common conditions easily obtainable.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In addition to improving outcomes, proper management techniques can mitigate risk.</a:t>
            </a:r>
            <a:r>
              <a:rPr lang="en-US" sz="1200"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As EHR tools are developed and implemented, it is important to continually evaluate its effectiveness and safety. It is also recommended that quality improvement teams and leaders track metrics before and after implementation of EHR tools to ensure the purpose of the tools are realized and that there are no unintended consequences that affect the system or patients. Finally, providers and health care teams should be reminded that these systems and tools are intended as safety infrastructure and should not take the place of thorough history taking, in-person examinations and clinical judgement. Not every patient will be a candidate for EHR-guided care or fit into the care pathway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ACOG. </a:t>
            </a:r>
            <a:r>
              <a:rPr lang="en-US" sz="1200" i="1" kern="1200" dirty="0">
                <a:solidFill>
                  <a:schemeClr val="tx1"/>
                </a:solidFill>
                <a:effectLst/>
                <a:latin typeface="+mn-lt"/>
                <a:ea typeface="+mn-ea"/>
                <a:cs typeface="+mn-cs"/>
              </a:rPr>
              <a:t>Patient safety and health information technology. Committee Opinion no. 621 of the American College of Obstetricians and Gynecologists. </a:t>
            </a:r>
            <a:r>
              <a:rPr lang="en-US" sz="1200" kern="1200" dirty="0">
                <a:solidFill>
                  <a:schemeClr val="tx1"/>
                </a:solidFill>
                <a:effectLst/>
                <a:latin typeface="+mn-lt"/>
                <a:ea typeface="+mn-ea"/>
                <a:cs typeface="+mn-cs"/>
              </a:rPr>
              <a:t>2015.</a:t>
            </a:r>
          </a:p>
          <a:p>
            <a:r>
              <a:rPr lang="en-US" sz="1200" kern="1200" dirty="0">
                <a:solidFill>
                  <a:schemeClr val="tx1"/>
                </a:solidFill>
                <a:effectLst/>
                <a:latin typeface="+mn-lt"/>
                <a:ea typeface="+mn-ea"/>
                <a:cs typeface="+mn-cs"/>
              </a:rPr>
              <a:t>5.	Atallah, F, Goffman, D. Improving healthcare responses to obstetric hemorrhage: Strategies to mitigate risk. </a:t>
            </a:r>
            <a:r>
              <a:rPr lang="en-US" sz="1200" i="1" kern="1200" dirty="0">
                <a:solidFill>
                  <a:schemeClr val="tx1"/>
                </a:solidFill>
                <a:effectLst/>
                <a:latin typeface="+mn-lt"/>
                <a:ea typeface="+mn-ea"/>
                <a:cs typeface="+mn-cs"/>
              </a:rPr>
              <a:t>Risk Management and Healthcare Policy. </a:t>
            </a:r>
            <a:r>
              <a:rPr lang="en-US" sz="1200" kern="1200" dirty="0">
                <a:solidFill>
                  <a:schemeClr val="tx1"/>
                </a:solidFill>
                <a:effectLst/>
                <a:latin typeface="+mn-lt"/>
                <a:ea typeface="+mn-ea"/>
                <a:cs typeface="+mn-cs"/>
              </a:rPr>
              <a:t>2020;13:35-42.</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36</a:t>
            </a:fld>
            <a:endParaRPr lang="en-US" dirty="0"/>
          </a:p>
        </p:txBody>
      </p:sp>
    </p:spTree>
    <p:extLst>
      <p:ext uri="{BB962C8B-B14F-4D97-AF65-F5344CB8AC3E}">
        <p14:creationId xmlns:p14="http://schemas.microsoft.com/office/powerpoint/2010/main" val="192701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kern="1200" dirty="0">
                <a:solidFill>
                  <a:schemeClr val="tx1"/>
                </a:solidFill>
                <a:effectLst/>
                <a:latin typeface="Arial" pitchFamily="4" charset="0"/>
                <a:ea typeface="ＭＳ Ｐゴシック" pitchFamily="4" charset="-128"/>
                <a:cs typeface="ＭＳ Ｐゴシック" pitchFamily="4" charset="-128"/>
              </a:rPr>
              <a:t>Pre-planning for women at high risk for an obstetric hemorrhage to give birth at level III or IV hospitals will not prevent all hemorrhages from occurring at small hospitals, however, clinicians at the latter may be able to safely treat women with high-risk conditions if they have the appropriate resources and staffing availability (e.g., surgeons available with expertise in</a:t>
            </a:r>
          </a:p>
          <a:p>
            <a:r>
              <a:rPr lang="en-US" sz="1200" kern="1200" dirty="0">
                <a:solidFill>
                  <a:schemeClr val="tx1"/>
                </a:solidFill>
                <a:effectLst/>
                <a:latin typeface="Arial" pitchFamily="4" charset="0"/>
                <a:ea typeface="ＭＳ Ｐゴシック" pitchFamily="4" charset="-128"/>
                <a:cs typeface="ＭＳ Ｐゴシック" pitchFamily="4" charset="-128"/>
              </a:rPr>
              <a:t>managing placenta </a:t>
            </a:r>
            <a:r>
              <a:rPr lang="en-US" sz="1200" kern="1200" dirty="0" err="1">
                <a:solidFill>
                  <a:schemeClr val="tx1"/>
                </a:solidFill>
                <a:effectLst/>
                <a:latin typeface="Arial" pitchFamily="4" charset="0"/>
                <a:ea typeface="ＭＳ Ｐゴシック" pitchFamily="4" charset="-128"/>
                <a:cs typeface="ＭＳ Ｐゴシック" pitchFamily="4" charset="-128"/>
              </a:rPr>
              <a:t>accreta</a:t>
            </a:r>
            <a:r>
              <a:rPr lang="en-US" sz="1200" kern="1200" dirty="0">
                <a:solidFill>
                  <a:schemeClr val="tx1"/>
                </a:solidFill>
                <a:effectLst/>
                <a:latin typeface="Arial" pitchFamily="4" charset="0"/>
                <a:ea typeface="ＭＳ Ｐゴシック" pitchFamily="4" charset="-128"/>
                <a:cs typeface="ＭＳ Ｐゴシック" pitchFamily="4" charset="-128"/>
              </a:rPr>
              <a:t> spectrum). Patients with active bleeding will typically present to the closest hospital and up to 40% of women with no identified risk factors will develop a postpartum hemorrhage.3,4 Emergency scenarios should be practiced, simulated, discussed, and a plan developed to facilitate an optimal response to these situations.</a:t>
            </a:r>
          </a:p>
          <a:p>
            <a:endParaRPr lang="en-US" dirty="0"/>
          </a:p>
          <a:p>
            <a:r>
              <a:rPr lang="en-US" sz="1200" kern="1200" dirty="0">
                <a:solidFill>
                  <a:schemeClr val="tx1"/>
                </a:solidFill>
                <a:effectLst/>
                <a:latin typeface="Arial" pitchFamily="4" charset="0"/>
                <a:ea typeface="ＭＳ Ｐゴシック" pitchFamily="4" charset="-128"/>
                <a:cs typeface="ＭＳ Ｐゴシック" pitchFamily="4" charset="-128"/>
              </a:rPr>
              <a:t>There may be limited nursing resources available in the labor and delivery unit, emergency department (ED) and general hospital operating room(s) (OR). OR personnel may not be in-house at all times especially during nights, weekends, and holidays. There should be an expectation that OR personnel and staff home on call will be requested early in the event of a hemorrhage and for high-risk situations, not just when an emergency is already in progress.</a:t>
            </a:r>
          </a:p>
          <a:p>
            <a:endParaRPr lang="en-US" dirty="0"/>
          </a:p>
          <a:p>
            <a:r>
              <a:rPr lang="en-US" sz="1200" kern="1200" dirty="0">
                <a:solidFill>
                  <a:schemeClr val="tx1"/>
                </a:solidFill>
                <a:effectLst/>
                <a:latin typeface="Arial" pitchFamily="4" charset="0"/>
                <a:ea typeface="ＭＳ Ｐゴシック" pitchFamily="4" charset="-128"/>
                <a:cs typeface="ＭＳ Ｐゴシック" pitchFamily="4" charset="-128"/>
              </a:rPr>
              <a:t>Consider all hospital staff when mobilizing resources during an obstetric hemorrhage. A nursing supervisor or administrator may be able to assist with mobilizing personnel from other areas of the hospital or from home, and may find space in the OR, post anesthesia care unit, or a bed in the intensive care unit (ICU) to care for the patient. Nurses from the ED and ICU have critical care skills that are helpful during a hemorrhage. Medical-surgical nurses may be able to care for postpartum patients during an emergency or be a scribe during a hemorrhage. Trauma/general surgeons may be available as a surgical assist during a laparotomy and can also assist with obtaining vascular access in emergencies. Regardless of the size of the facility or personnel included, it is imperative that you have a designated rapid response team (RRT) in place to respond to obstetric emergencies. This team does not need to be entirely made up of obstetric-specific clinicians, but those expected to respond need to be prepared to address the specific needs of this patient population.</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All types of blood products may not be stored at a facility; for example, platelets may need to be brought in from a central regional location outside of the hospital. Blood bank personnel should consult with the blood bank to identify the availability of each type of blood product and the processing time frames for each and communicate this information to the care team. Information about blood products should be posted in an easily accessible location on the unit and is critical education for all obstetric and anesthesia providers. This information may be</a:t>
            </a:r>
          </a:p>
          <a:p>
            <a:r>
              <a:rPr lang="en-US" sz="1200" kern="1200" dirty="0">
                <a:solidFill>
                  <a:schemeClr val="tx1"/>
                </a:solidFill>
                <a:effectLst/>
                <a:latin typeface="Arial" pitchFamily="4" charset="0"/>
                <a:ea typeface="ＭＳ Ｐゴシック" pitchFamily="4" charset="-128"/>
                <a:cs typeface="ＭＳ Ｐゴシック" pitchFamily="4" charset="-128"/>
              </a:rPr>
              <a:t>especially important to communicate to providers that are unfamiliar with the hospital’s specific processes, as it may impact their clinical decision-making process.</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Conducting routine inter-departmental obstetric hemorrhage drills may assist the team in developing a shared mental model of response times, identifying opportunities for system</a:t>
            </a:r>
          </a:p>
          <a:p>
            <a:r>
              <a:rPr lang="en-US" sz="1200" kern="1200" dirty="0">
                <a:solidFill>
                  <a:schemeClr val="tx1"/>
                </a:solidFill>
                <a:effectLst/>
                <a:latin typeface="Arial" pitchFamily="4" charset="0"/>
                <a:ea typeface="ＭＳ Ｐゴシック" pitchFamily="4" charset="-128"/>
                <a:cs typeface="ＭＳ Ｐゴシック" pitchFamily="4" charset="-128"/>
              </a:rPr>
              <a:t>improvement, and ensuring there is adequate cross training in cases of emergency or unexpected hemorrhage.</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37</a:t>
            </a:fld>
            <a:endParaRPr lang="en-US" altLang="en-US" dirty="0"/>
          </a:p>
        </p:txBody>
      </p:sp>
    </p:spTree>
    <p:extLst>
      <p:ext uri="{BB962C8B-B14F-4D97-AF65-F5344CB8AC3E}">
        <p14:creationId xmlns:p14="http://schemas.microsoft.com/office/powerpoint/2010/main" val="3128904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dirty="0"/>
              <a:t>There has been no change in the DEFINITION for obstetric hemorrhage in the toolkit from Version 2. Greater emphasis has been made that the need for response to abnormal blood loss should occur prior to meeting the definition of hemorrhage.</a:t>
            </a:r>
          </a:p>
        </p:txBody>
      </p:sp>
      <p:sp>
        <p:nvSpPr>
          <p:cNvPr id="4" name="Slide Number Placeholder 3"/>
          <p:cNvSpPr>
            <a:spLocks noGrp="1"/>
          </p:cNvSpPr>
          <p:nvPr>
            <p:ph type="sldNum" sz="quarter" idx="5"/>
          </p:nvPr>
        </p:nvSpPr>
        <p:spPr/>
        <p:txBody>
          <a:bodyPr/>
          <a:lstStyle/>
          <a:p>
            <a:fld id="{48386DD3-8B5F-5B4F-999A-D69B57B4A912}" type="slidenum">
              <a:rPr lang="en-US" smtClean="0"/>
              <a:t>39</a:t>
            </a:fld>
            <a:endParaRPr lang="en-US" dirty="0"/>
          </a:p>
        </p:txBody>
      </p:sp>
    </p:spTree>
    <p:extLst>
      <p:ext uri="{BB962C8B-B14F-4D97-AF65-F5344CB8AC3E}">
        <p14:creationId xmlns:p14="http://schemas.microsoft.com/office/powerpoint/2010/main" val="4243458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sz="1200" kern="1200" dirty="0">
                <a:solidFill>
                  <a:schemeClr val="tx1"/>
                </a:solidFill>
                <a:effectLst/>
                <a:latin typeface="Arial" pitchFamily="4" charset="0"/>
                <a:ea typeface="ＭＳ Ｐゴシック" pitchFamily="4" charset="-128"/>
                <a:cs typeface="ＭＳ Ｐゴシック" pitchFamily="4" charset="-128"/>
              </a:rPr>
              <a:t>In a 2019 Cochrane review of third stage of labor, the authors looked at eight studies representing a total of 8,892 patients and concluded that severe hemorrhage (&gt; 1000 mL) could be reduced by active management of labor but was supported by weak evidence. For patients at low risk for hemorrhage, the benefits of implementing AMTSL were unclear aside from</a:t>
            </a:r>
          </a:p>
          <a:p>
            <a:r>
              <a:rPr lang="en-US" sz="1200" kern="1200" dirty="0">
                <a:solidFill>
                  <a:schemeClr val="tx1"/>
                </a:solidFill>
                <a:effectLst/>
                <a:latin typeface="Arial" pitchFamily="4" charset="0"/>
                <a:ea typeface="ＭＳ Ｐゴシック" pitchFamily="4" charset="-128"/>
                <a:cs typeface="ＭＳ Ｐゴシック" pitchFamily="4" charset="-128"/>
              </a:rPr>
              <a:t>oxytocin administration. The review concluded by recommending a shared decision-making approach for women at low-risk.</a:t>
            </a:r>
          </a:p>
          <a:p>
            <a:endParaRPr lang="en-US" sz="1200" kern="1200" dirty="0">
              <a:solidFill>
                <a:schemeClr val="tx1"/>
              </a:solidFill>
              <a:effectLst/>
              <a:latin typeface="Arial" pitchFamily="4" charset="0"/>
              <a:ea typeface="ＭＳ Ｐゴシック" pitchFamily="4" charset="-128"/>
              <a:cs typeface="ＭＳ Ｐゴシック" pitchFamily="4" charset="-128"/>
            </a:endParaRPr>
          </a:p>
          <a:p>
            <a:r>
              <a:rPr lang="en-US" sz="1200" kern="1200" dirty="0">
                <a:solidFill>
                  <a:schemeClr val="tx1"/>
                </a:solidFill>
                <a:effectLst/>
                <a:latin typeface="Arial" pitchFamily="4" charset="0"/>
                <a:ea typeface="ＭＳ Ｐゴシック" pitchFamily="4" charset="-128"/>
                <a:cs typeface="ＭＳ Ｐゴシック" pitchFamily="4" charset="-128"/>
              </a:rPr>
              <a:t>Evidence-based analysis has established a clear benefit of oxytocin prophylaxis in the third stage of labor for reducing maternal hemorrhage, but studies evaluating the individual components have not clearly demonstrated benefit of </a:t>
            </a:r>
            <a:r>
              <a:rPr lang="en-US" sz="1200" kern="1200" dirty="0" err="1">
                <a:solidFill>
                  <a:schemeClr val="tx1"/>
                </a:solidFill>
                <a:effectLst/>
                <a:latin typeface="Arial" pitchFamily="4" charset="0"/>
                <a:ea typeface="ＭＳ Ｐゴシック" pitchFamily="4" charset="-128"/>
                <a:cs typeface="ＭＳ Ｐゴシック" pitchFamily="4" charset="-128"/>
              </a:rPr>
              <a:t>nonoxytocin</a:t>
            </a:r>
            <a:r>
              <a:rPr lang="en-US" sz="1200" kern="1200" dirty="0">
                <a:solidFill>
                  <a:schemeClr val="tx1"/>
                </a:solidFill>
                <a:effectLst/>
                <a:latin typeface="Arial" pitchFamily="4" charset="0"/>
                <a:ea typeface="ＭＳ Ｐゴシック" pitchFamily="4" charset="-128"/>
                <a:cs typeface="ＭＳ Ｐゴシック" pitchFamily="4" charset="-128"/>
              </a:rPr>
              <a:t> components of AMTSL including uterine massage, immediate cord clamping and cord traction in low-risk women.</a:t>
            </a:r>
          </a:p>
          <a:p>
            <a:endParaRPr lang="en-US" dirty="0"/>
          </a:p>
          <a:p>
            <a:r>
              <a:rPr lang="en-US" sz="1200" kern="1200" dirty="0">
                <a:solidFill>
                  <a:schemeClr val="tx1"/>
                </a:solidFill>
                <a:effectLst/>
                <a:latin typeface="Arial" pitchFamily="4" charset="0"/>
                <a:ea typeface="ＭＳ Ｐゴシック" pitchFamily="4" charset="-128"/>
                <a:cs typeface="ＭＳ Ｐゴシック" pitchFamily="4" charset="-128"/>
              </a:rPr>
              <a:t>Based on the current evidence, management protocols should continue to support variations of AMTSL in all women but not allow the individual components to interfere with the</a:t>
            </a:r>
          </a:p>
          <a:p>
            <a:r>
              <a:rPr lang="en-US" sz="1200" kern="1200" dirty="0">
                <a:solidFill>
                  <a:schemeClr val="tx1"/>
                </a:solidFill>
                <a:effectLst/>
                <a:latin typeface="Arial" pitchFamily="4" charset="0"/>
                <a:ea typeface="ＭＳ Ｐゴシック" pitchFamily="4" charset="-128"/>
                <a:cs typeface="ＭＳ Ｐゴシック" pitchFamily="4" charset="-128"/>
              </a:rPr>
              <a:t>labor processes with the exception of the use of oxytocin. The World Health Organization recommends prophylactic oxytocin for all women, advises against sustained uterine massage for hemorrhage prevention when prophylactic oxytocin has been used, and recommends delayed cord clamping for all births unless there is an immediate need for neonatal resuscitation.</a:t>
            </a:r>
            <a:r>
              <a:rPr lang="en-US" sz="1200" kern="1200" baseline="30000" dirty="0">
                <a:solidFill>
                  <a:schemeClr val="tx1"/>
                </a:solidFill>
                <a:effectLst/>
                <a:latin typeface="Arial" pitchFamily="4" charset="0"/>
                <a:ea typeface="ＭＳ Ｐゴシック" pitchFamily="4" charset="-128"/>
                <a:cs typeface="ＭＳ Ｐゴシック" pitchFamily="4" charset="-128"/>
              </a:rPr>
              <a:t>1</a:t>
            </a:r>
          </a:p>
          <a:p>
            <a:endParaRPr lang="en-US" dirty="0"/>
          </a:p>
          <a:p>
            <a:r>
              <a:rPr lang="en-US" sz="1200" kern="1200" dirty="0">
                <a:solidFill>
                  <a:schemeClr val="tx1"/>
                </a:solidFill>
                <a:effectLst/>
                <a:latin typeface="Arial" pitchFamily="4" charset="0"/>
                <a:ea typeface="ＭＳ Ｐゴシック" pitchFamily="4" charset="-128"/>
                <a:cs typeface="ＭＳ Ｐゴシック" pitchFamily="4" charset="-128"/>
              </a:rPr>
              <a:t>1. World Health Organization. WHO recommendations for the prevention and treatment of postpartum </a:t>
            </a:r>
            <a:r>
              <a:rPr lang="en-US" sz="1200" kern="1200" dirty="0" err="1">
                <a:solidFill>
                  <a:schemeClr val="tx1"/>
                </a:solidFill>
                <a:effectLst/>
                <a:latin typeface="Arial" pitchFamily="4" charset="0"/>
                <a:ea typeface="ＭＳ Ｐゴシック" pitchFamily="4" charset="-128"/>
                <a:cs typeface="ＭＳ Ｐゴシック" pitchFamily="4" charset="-128"/>
              </a:rPr>
              <a:t>haemorrhage</a:t>
            </a:r>
            <a:r>
              <a:rPr lang="en-US" sz="1200" kern="1200" dirty="0">
                <a:solidFill>
                  <a:schemeClr val="tx1"/>
                </a:solidFill>
                <a:effectLst/>
                <a:latin typeface="Arial" pitchFamily="4" charset="0"/>
                <a:ea typeface="ＭＳ Ｐゴシック" pitchFamily="4" charset="-128"/>
                <a:cs typeface="ＭＳ Ｐゴシック" pitchFamily="4" charset="-128"/>
              </a:rPr>
              <a:t>.</a:t>
            </a:r>
          </a:p>
          <a:p>
            <a:r>
              <a:rPr lang="en-US" sz="1200" kern="1200" dirty="0">
                <a:solidFill>
                  <a:schemeClr val="tx1"/>
                </a:solidFill>
                <a:effectLst/>
                <a:latin typeface="Arial" pitchFamily="4" charset="0"/>
                <a:ea typeface="ＭＳ Ｐゴシック" pitchFamily="4" charset="-128"/>
                <a:cs typeface="ＭＳ Ｐゴシック" pitchFamily="4" charset="-128"/>
              </a:rPr>
              <a:t>Updated from 2012. Geneva, 2018.</a:t>
            </a:r>
          </a:p>
          <a:p>
            <a:r>
              <a:rPr lang="en-US" sz="1200" kern="1200" dirty="0">
                <a:solidFill>
                  <a:schemeClr val="tx1"/>
                </a:solidFill>
                <a:effectLst/>
                <a:latin typeface="Arial" pitchFamily="4" charset="0"/>
                <a:ea typeface="ＭＳ Ｐゴシック" pitchFamily="4" charset="-128"/>
                <a:cs typeface="ＭＳ Ｐゴシック" pitchFamily="4" charset="-128"/>
              </a:rPr>
              <a:t>2. Begley CM, </a:t>
            </a:r>
            <a:r>
              <a:rPr lang="en-US" sz="1200" kern="1200" dirty="0" err="1">
                <a:solidFill>
                  <a:schemeClr val="tx1"/>
                </a:solidFill>
                <a:effectLst/>
                <a:latin typeface="Arial" pitchFamily="4" charset="0"/>
                <a:ea typeface="ＭＳ Ｐゴシック" pitchFamily="4" charset="-128"/>
                <a:cs typeface="ＭＳ Ｐゴシック" pitchFamily="4" charset="-128"/>
              </a:rPr>
              <a:t>Gyte</a:t>
            </a:r>
            <a:r>
              <a:rPr lang="en-US" sz="1200" kern="1200" dirty="0">
                <a:solidFill>
                  <a:schemeClr val="tx1"/>
                </a:solidFill>
                <a:effectLst/>
                <a:latin typeface="Arial" pitchFamily="4" charset="0"/>
                <a:ea typeface="ＭＳ Ｐゴシック" pitchFamily="4" charset="-128"/>
                <a:cs typeface="ＭＳ Ｐゴシック" pitchFamily="4" charset="-128"/>
              </a:rPr>
              <a:t> GM, </a:t>
            </a:r>
            <a:r>
              <a:rPr lang="en-US" sz="1200" kern="1200" dirty="0" err="1">
                <a:solidFill>
                  <a:schemeClr val="tx1"/>
                </a:solidFill>
                <a:effectLst/>
                <a:latin typeface="Arial" pitchFamily="4" charset="0"/>
                <a:ea typeface="ＭＳ Ｐゴシック" pitchFamily="4" charset="-128"/>
                <a:cs typeface="ＭＳ Ｐゴシック" pitchFamily="4" charset="-128"/>
              </a:rPr>
              <a:t>Devane</a:t>
            </a:r>
            <a:r>
              <a:rPr lang="en-US" sz="1200" kern="1200" dirty="0">
                <a:solidFill>
                  <a:schemeClr val="tx1"/>
                </a:solidFill>
                <a:effectLst/>
                <a:latin typeface="Arial" pitchFamily="4" charset="0"/>
                <a:ea typeface="ＭＳ Ｐゴシック" pitchFamily="4" charset="-128"/>
                <a:cs typeface="ＭＳ Ｐゴシック" pitchFamily="4" charset="-128"/>
              </a:rPr>
              <a:t> D, McGuire W, Weeks A, </a:t>
            </a:r>
            <a:r>
              <a:rPr lang="en-US" sz="1200" kern="1200" dirty="0" err="1">
                <a:solidFill>
                  <a:schemeClr val="tx1"/>
                </a:solidFill>
                <a:effectLst/>
                <a:latin typeface="Arial" pitchFamily="4" charset="0"/>
                <a:ea typeface="ＭＳ Ｐゴシック" pitchFamily="4" charset="-128"/>
                <a:cs typeface="ＭＳ Ｐゴシック" pitchFamily="4" charset="-128"/>
              </a:rPr>
              <a:t>Biesty</a:t>
            </a:r>
            <a:r>
              <a:rPr lang="en-US" sz="1200" kern="1200" dirty="0">
                <a:solidFill>
                  <a:schemeClr val="tx1"/>
                </a:solidFill>
                <a:effectLst/>
                <a:latin typeface="Arial" pitchFamily="4" charset="0"/>
                <a:ea typeface="ＭＳ Ｐゴシック" pitchFamily="4" charset="-128"/>
                <a:cs typeface="ＭＳ Ｐゴシック" pitchFamily="4" charset="-128"/>
              </a:rPr>
              <a:t> LM. Active versus expectant management for women in</a:t>
            </a:r>
          </a:p>
          <a:p>
            <a:r>
              <a:rPr lang="en-US" sz="1200" kern="1200" dirty="0">
                <a:solidFill>
                  <a:schemeClr val="tx1"/>
                </a:solidFill>
                <a:effectLst/>
                <a:latin typeface="Arial" pitchFamily="4" charset="0"/>
                <a:ea typeface="ＭＳ Ｐゴシック" pitchFamily="4" charset="-128"/>
                <a:cs typeface="ＭＳ Ｐゴシック" pitchFamily="4" charset="-128"/>
              </a:rPr>
              <a:t>the third stage of </a:t>
            </a:r>
            <a:r>
              <a:rPr lang="en-US" sz="1200" kern="1200" dirty="0" err="1">
                <a:solidFill>
                  <a:schemeClr val="tx1"/>
                </a:solidFill>
                <a:effectLst/>
                <a:latin typeface="Arial" pitchFamily="4" charset="0"/>
                <a:ea typeface="ＭＳ Ｐゴシック" pitchFamily="4" charset="-128"/>
                <a:cs typeface="ＭＳ Ｐゴシック" pitchFamily="4" charset="-128"/>
              </a:rPr>
              <a:t>labour</a:t>
            </a:r>
            <a:r>
              <a:rPr lang="en-US" sz="1200" kern="1200" dirty="0">
                <a:solidFill>
                  <a:schemeClr val="tx1"/>
                </a:solidFill>
                <a:effectLst/>
                <a:latin typeface="Arial" pitchFamily="4" charset="0"/>
                <a:ea typeface="ＭＳ Ｐゴシック" pitchFamily="4" charset="-128"/>
                <a:cs typeface="ＭＳ Ｐゴシック" pitchFamily="4" charset="-128"/>
              </a:rPr>
              <a:t>. Cochrane Database of Systematic Reviews. </a:t>
            </a:r>
            <a:r>
              <a:rPr lang="en-US" sz="1200" kern="1200">
                <a:solidFill>
                  <a:schemeClr val="tx1"/>
                </a:solidFill>
                <a:effectLst/>
                <a:latin typeface="Arial" pitchFamily="4" charset="0"/>
                <a:ea typeface="ＭＳ Ｐゴシック" pitchFamily="4" charset="-128"/>
                <a:cs typeface="ＭＳ Ｐゴシック" pitchFamily="4" charset="-128"/>
              </a:rPr>
              <a:t>2019;2:CD007412.</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40</a:t>
            </a:fld>
            <a:endParaRPr lang="en-US" altLang="en-US" dirty="0"/>
          </a:p>
        </p:txBody>
      </p:sp>
    </p:spTree>
    <p:extLst>
      <p:ext uri="{BB962C8B-B14F-4D97-AF65-F5344CB8AC3E}">
        <p14:creationId xmlns:p14="http://schemas.microsoft.com/office/powerpoint/2010/main" val="49859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While absolute numbers are important for Maternal Early Warning Systems, the following scenarios warrant elevated levels of concern from nursing and physician staff even if the cut off “parameters” are not yet met.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Vital signs are trending towards abnormal compared to the patient’s baseline</a:t>
            </a:r>
          </a:p>
          <a:p>
            <a:pPr lvl="0"/>
            <a:r>
              <a:rPr lang="en-US" sz="1200" kern="1200" dirty="0">
                <a:solidFill>
                  <a:schemeClr val="tx1"/>
                </a:solidFill>
                <a:effectLst/>
                <a:latin typeface="+mn-lt"/>
                <a:ea typeface="+mn-ea"/>
                <a:cs typeface="+mn-cs"/>
              </a:rPr>
              <a:t>A febrile patient with tachycardia, especially post-cesarean, should be considered for a concealed hemorrhage </a:t>
            </a:r>
            <a:r>
              <a:rPr lang="en-US" sz="1200" i="1" kern="1200" dirty="0">
                <a:solidFill>
                  <a:schemeClr val="tx1"/>
                </a:solidFill>
                <a:effectLst/>
                <a:latin typeface="+mn-lt"/>
                <a:ea typeface="+mn-ea"/>
                <a:cs typeface="+mn-cs"/>
              </a:rPr>
              <a:t>coexistent</a:t>
            </a:r>
            <a:r>
              <a:rPr lang="en-US" sz="1200" kern="1200" dirty="0">
                <a:solidFill>
                  <a:schemeClr val="tx1"/>
                </a:solidFill>
                <a:effectLst/>
                <a:latin typeface="+mn-lt"/>
                <a:ea typeface="+mn-ea"/>
                <a:cs typeface="+mn-cs"/>
              </a:rPr>
              <a:t> with endometritis</a:t>
            </a:r>
          </a:p>
          <a:p>
            <a:pPr lvl="0"/>
            <a:r>
              <a:rPr lang="en-US" sz="1200" kern="1200" dirty="0">
                <a:solidFill>
                  <a:schemeClr val="tx1"/>
                </a:solidFill>
                <a:effectLst/>
                <a:latin typeface="+mn-lt"/>
                <a:ea typeface="+mn-ea"/>
                <a:cs typeface="+mn-cs"/>
              </a:rPr>
              <a:t>Vital sign abnormalities that are not responsive to usual resuscitative measures</a:t>
            </a:r>
          </a:p>
          <a:p>
            <a:pPr lvl="0"/>
            <a:r>
              <a:rPr lang="en-US" sz="1200" kern="1200" dirty="0">
                <a:solidFill>
                  <a:schemeClr val="tx1"/>
                </a:solidFill>
                <a:effectLst/>
                <a:latin typeface="+mn-lt"/>
                <a:ea typeface="+mn-ea"/>
                <a:cs typeface="+mn-cs"/>
              </a:rPr>
              <a:t>Patient confusion, lethargy, or change from baseline mental status</a:t>
            </a:r>
          </a:p>
          <a:p>
            <a:pPr lvl="0"/>
            <a:r>
              <a:rPr lang="en-US" sz="1200" kern="1200" dirty="0">
                <a:solidFill>
                  <a:schemeClr val="tx1"/>
                </a:solidFill>
                <a:effectLst/>
                <a:latin typeface="+mn-lt"/>
                <a:ea typeface="+mn-ea"/>
                <a:cs typeface="+mn-cs"/>
              </a:rPr>
              <a:t>Pain unrelieved by standard postpartum medications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8386DD3-8B5F-5B4F-999A-D69B57B4A912}" type="slidenum">
              <a:rPr lang="en-US" smtClean="0"/>
              <a:t>41</a:t>
            </a:fld>
            <a:endParaRPr lang="en-US" dirty="0"/>
          </a:p>
        </p:txBody>
      </p:sp>
    </p:spTree>
    <p:extLst>
      <p:ext uri="{BB962C8B-B14F-4D97-AF65-F5344CB8AC3E}">
        <p14:creationId xmlns:p14="http://schemas.microsoft.com/office/powerpoint/2010/main" val="2083400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With the introduction of multiple methods for measuring blood loss, there are now more terms to define blood loss. This has created an issue of confusing terms describing various methods. </a:t>
            </a:r>
            <a:r>
              <a:rPr lang="en-US" sz="1200" b="1" kern="1200" dirty="0">
                <a:solidFill>
                  <a:schemeClr val="tx1"/>
                </a:solidFill>
                <a:effectLst/>
                <a:latin typeface="+mn-lt"/>
                <a:ea typeface="+mn-ea"/>
                <a:cs typeface="+mn-cs"/>
              </a:rPr>
              <a:t>Estimated blood loss (EBL)</a:t>
            </a:r>
            <a:r>
              <a:rPr lang="en-US" sz="1200" kern="1200" dirty="0">
                <a:solidFill>
                  <a:schemeClr val="tx1"/>
                </a:solidFill>
                <a:effectLst/>
                <a:latin typeface="+mn-lt"/>
                <a:ea typeface="+mn-ea"/>
                <a:cs typeface="+mn-cs"/>
              </a:rPr>
              <a:t> is a traditional term used in documentation and communication between providers. With the move toward the refinement of volume estimation, the term </a:t>
            </a:r>
            <a:r>
              <a:rPr lang="en-US" sz="1200" b="1" kern="1200" dirty="0">
                <a:solidFill>
                  <a:schemeClr val="tx1"/>
                </a:solidFill>
                <a:effectLst/>
                <a:latin typeface="+mn-lt"/>
                <a:ea typeface="+mn-ea"/>
                <a:cs typeface="+mn-cs"/>
              </a:rPr>
              <a:t>quantitative blood loss (QBL)</a:t>
            </a:r>
            <a:r>
              <a:rPr lang="en-US" sz="1200" kern="1200" dirty="0">
                <a:solidFill>
                  <a:schemeClr val="tx1"/>
                </a:solidFill>
                <a:effectLst/>
                <a:latin typeface="+mn-lt"/>
                <a:ea typeface="+mn-ea"/>
                <a:cs typeface="+mn-cs"/>
              </a:rPr>
              <a:t> has been introduced in an attempt to delineate that a presumably more accurate assessment has occurred. Additionally, the term </a:t>
            </a:r>
            <a:r>
              <a:rPr lang="en-US" sz="1200" b="1" kern="1200" dirty="0">
                <a:solidFill>
                  <a:schemeClr val="tx1"/>
                </a:solidFill>
                <a:effectLst/>
                <a:latin typeface="+mn-lt"/>
                <a:ea typeface="+mn-ea"/>
                <a:cs typeface="+mn-cs"/>
              </a:rPr>
              <a:t>cumulative blood loss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(CBL)</a:t>
            </a:r>
            <a:r>
              <a:rPr lang="en-US" sz="1200" kern="1200" dirty="0">
                <a:solidFill>
                  <a:schemeClr val="tx1"/>
                </a:solidFill>
                <a:effectLst/>
                <a:latin typeface="+mn-lt"/>
                <a:ea typeface="+mn-ea"/>
                <a:cs typeface="+mn-cs"/>
              </a:rPr>
              <a:t> is utilized as a clinical trigger measurement. Because these are new and evolving terms there is significant confusion with communication and documentation using these terms, particularly in electronic format. These terms should be imbedded into all written and electronic documentation regarding blood loss assessment to improve communication between providers and staff.</a:t>
            </a:r>
            <a:r>
              <a:rPr lang="en-US" dirty="0">
                <a:effectLst/>
              </a:rPr>
              <a:t> </a:t>
            </a: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42</a:t>
            </a:fld>
            <a:endParaRPr lang="en-US" dirty="0"/>
          </a:p>
        </p:txBody>
      </p:sp>
    </p:spTree>
    <p:extLst>
      <p:ext uri="{BB962C8B-B14F-4D97-AF65-F5344CB8AC3E}">
        <p14:creationId xmlns:p14="http://schemas.microsoft.com/office/powerpoint/2010/main" val="353942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latin typeface="Arial"/>
                <a:ea typeface="ＭＳ Ｐゴシック"/>
                <a:cs typeface="Arial"/>
              </a:rPr>
              <a:t>TALKING POINTS</a:t>
            </a:r>
          </a:p>
          <a:p>
            <a:r>
              <a:rPr lang="en-US" dirty="0">
                <a:latin typeface="Arial"/>
                <a:ea typeface="ＭＳ Ｐゴシック"/>
                <a:cs typeface="Arial"/>
              </a:rPr>
              <a:t>•CA’s Maternal Mortality rate has been significantly lower than the US sine 2010/2011.  Note that the maternal mortality rate is defined by deaths during pregnancy or within 42 days of delivery that are related to or aggravated by the pregnancy.  CMQCC started doing large scale </a:t>
            </a:r>
            <a:r>
              <a:rPr lang="en-US">
                <a:latin typeface="Arial"/>
                <a:ea typeface="ＭＳ Ｐゴシック"/>
                <a:cs typeface="Arial"/>
              </a:rPr>
              <a:t>quality collaboratives </a:t>
            </a:r>
            <a:r>
              <a:rPr lang="en-US" dirty="0">
                <a:latin typeface="Arial"/>
                <a:ea typeface="ＭＳ Ｐゴシック"/>
                <a:cs typeface="Arial"/>
              </a:rPr>
              <a:t>in 2009.</a:t>
            </a:r>
          </a:p>
          <a:p>
            <a:endParaRPr lang="en-US" dirty="0">
              <a:cs typeface="Arial"/>
            </a:endParaRPr>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5</a:t>
            </a:fld>
            <a:endParaRPr lang="en-US" altLang="en-US" dirty="0"/>
          </a:p>
        </p:txBody>
      </p:sp>
    </p:spTree>
    <p:extLst>
      <p:ext uri="{BB962C8B-B14F-4D97-AF65-F5344CB8AC3E}">
        <p14:creationId xmlns:p14="http://schemas.microsoft.com/office/powerpoint/2010/main" val="2744120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limited data on clear clinical improvement with the implementation of QBL, replacing visual estimation with more precise quantification of blood loss at birth has been proposed as one of seven safety objectives of the National Maternal Health Initiative.</a:t>
            </a:r>
            <a:r>
              <a:rPr lang="en-US" sz="1200" kern="1200" baseline="30000" dirty="0">
                <a:solidFill>
                  <a:schemeClr val="tx1"/>
                </a:solidFill>
                <a:effectLst/>
                <a:latin typeface="+mn-lt"/>
                <a:ea typeface="+mn-ea"/>
                <a:cs typeface="+mn-cs"/>
              </a:rPr>
              <a:t>23 </a:t>
            </a:r>
            <a:r>
              <a:rPr lang="en-US" sz="1200" kern="1200" dirty="0">
                <a:solidFill>
                  <a:schemeClr val="tx1"/>
                </a:solidFill>
                <a:effectLst/>
                <a:latin typeface="+mn-lt"/>
                <a:ea typeface="+mn-ea"/>
                <a:cs typeface="+mn-cs"/>
              </a:rPr>
              <a:t>Quantitative cumulative blood loss is a key component of stage-based assessment of obstetric hemorrhage and should be implemented as a routine practice on all units caring for obstetric patients and therefore, all facilities should provide resources and standardized education on the calculation and documentation of quantitative, cumulative blood loss.</a:t>
            </a:r>
            <a:r>
              <a:rPr lang="en-US" sz="1200" kern="1200" baseline="30000" dirty="0">
                <a:solidFill>
                  <a:schemeClr val="tx1"/>
                </a:solidFill>
                <a:effectLst/>
                <a:latin typeface="+mn-lt"/>
                <a:ea typeface="+mn-ea"/>
                <a:cs typeface="+mn-cs"/>
              </a:rPr>
              <a:t>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23.	Conry, JA. Every woman, every time.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2013;122(1):3-6.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28.	Katz, DF, M.K. Can measuring blood loss at delivery reduce hemorrhage-related morbidity? </a:t>
            </a:r>
            <a:r>
              <a:rPr lang="en-US" sz="1200" i="1" kern="1200" dirty="0">
                <a:solidFill>
                  <a:schemeClr val="tx1"/>
                </a:solidFill>
                <a:effectLst/>
                <a:latin typeface="+mn-lt"/>
                <a:ea typeface="+mn-ea"/>
                <a:cs typeface="+mn-cs"/>
              </a:rPr>
              <a:t>International Journal of Obstetric Anesthesia. </a:t>
            </a:r>
            <a:r>
              <a:rPr lang="en-US" sz="1200" kern="1200" dirty="0">
                <a:solidFill>
                  <a:schemeClr val="tx1"/>
                </a:solidFill>
                <a:effectLst/>
                <a:latin typeface="+mn-lt"/>
                <a:ea typeface="+mn-ea"/>
                <a:cs typeface="+mn-cs"/>
              </a:rPr>
              <a:t>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8386DD3-8B5F-5B4F-999A-D69B57B4A912}" type="slidenum">
              <a:rPr lang="en-US" smtClean="0"/>
              <a:t>43</a:t>
            </a:fld>
            <a:endParaRPr lang="en-US" dirty="0"/>
          </a:p>
        </p:txBody>
      </p:sp>
    </p:spTree>
    <p:extLst>
      <p:ext uri="{BB962C8B-B14F-4D97-AF65-F5344CB8AC3E}">
        <p14:creationId xmlns:p14="http://schemas.microsoft.com/office/powerpoint/2010/main" val="1659737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Bedside evaluation and validation of vitals is crucial. The team must ensure that vital sign abnormalities are not discounted as “normal” due to “anxiety” or due to “pain.” Patient or family concerns regarding blood loss, clots and discomfort must be thoroughly evaluated and addressed. In addition to clinical techniques for recognizing hemorrhage, it is critically important for clinicians to practice active listening regarding patient experiences as experts of their own bodies. Validation and response to the voices of women has been suggested as an equity opportunity.  Implicit biases may lead to providers being more or less receptive to patient reported concerns. Ensuring early recognition and intervention of hemorrhage is key. </a:t>
            </a: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44</a:t>
            </a:fld>
            <a:endParaRPr lang="en-US" dirty="0"/>
          </a:p>
        </p:txBody>
      </p:sp>
    </p:spTree>
    <p:extLst>
      <p:ext uri="{BB962C8B-B14F-4D97-AF65-F5344CB8AC3E}">
        <p14:creationId xmlns:p14="http://schemas.microsoft.com/office/powerpoint/2010/main" val="1015863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A systematic approach to identify the cause of the hemorrhage is important and a checklist to support this process is recommended. Performing a thorough examination of the vagina, uterus and abdomen and potentially assessing coagulation status are critical steps in identifying the cause of the hemorrhage. Although the majority of obstetric hemorrhage is related to uterine atony, other causes like vaginal and cervical lacerations, hematomas, uterine rupture, abnormally adherent placenta, uterine inversion and coagulopathies are included in the differential diagnosis.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More than one issue can simultaneously contribute to hemorrhage. To have the best chance of preventing the progression of heavy bleeding to massive hemorrhage, which carries the risk of more devastating sequelae, all of these possible etiologies should be considered.</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Belfort, MA. Secondary (late) postpartum hemorrhage. UpToDate. Published 2020. Accessed 3/1/2021, 2021.</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45</a:t>
            </a:fld>
            <a:endParaRPr lang="en-US" dirty="0"/>
          </a:p>
        </p:txBody>
      </p:sp>
    </p:spTree>
    <p:extLst>
      <p:ext uri="{BB962C8B-B14F-4D97-AF65-F5344CB8AC3E}">
        <p14:creationId xmlns:p14="http://schemas.microsoft.com/office/powerpoint/2010/main" val="242716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Early warning triggers: VS abnormal </a:t>
            </a:r>
            <a:r>
              <a:rPr lang="en-US" sz="1200" u="sng" kern="1200" dirty="0">
                <a:solidFill>
                  <a:schemeClr val="tx1"/>
                </a:solidFill>
                <a:effectLst/>
                <a:latin typeface="Arial" pitchFamily="4" charset="0"/>
                <a:ea typeface="ＭＳ Ｐゴシック" pitchFamily="4" charset="-128"/>
                <a:cs typeface="ＭＳ Ｐゴシック" pitchFamily="4" charset="-128"/>
              </a:rPr>
              <a:t>or</a:t>
            </a:r>
            <a:r>
              <a:rPr lang="en-US" sz="1200" u="none" kern="1200" dirty="0">
                <a:solidFill>
                  <a:schemeClr val="tx1"/>
                </a:solidFill>
                <a:effectLst/>
                <a:latin typeface="Arial" pitchFamily="4" charset="0"/>
                <a:ea typeface="ＭＳ Ｐゴシック" pitchFamily="4" charset="-128"/>
                <a:cs typeface="ＭＳ Ｐゴシック" pitchFamily="4" charset="-128"/>
              </a:rPr>
              <a:t> trending</a:t>
            </a:r>
            <a:r>
              <a:rPr lang="en-US" sz="1200" kern="1200" dirty="0">
                <a:solidFill>
                  <a:schemeClr val="tx1"/>
                </a:solidFill>
                <a:effectLst/>
                <a:latin typeface="Arial" pitchFamily="4" charset="0"/>
                <a:ea typeface="ＭＳ Ｐゴシック" pitchFamily="4" charset="-128"/>
                <a:cs typeface="ＭＳ Ｐゴシック" pitchFamily="4" charset="-128"/>
              </a:rPr>
              <a:t> (HR ≥ 110, BP ≤ 85/45, O2 sat &lt; 95%, shock index 0.9) </a:t>
            </a:r>
            <a:r>
              <a:rPr lang="en-US" sz="1200" u="sng" kern="1200" dirty="0">
                <a:solidFill>
                  <a:schemeClr val="tx1"/>
                </a:solidFill>
                <a:effectLst/>
                <a:latin typeface="Arial" pitchFamily="4" charset="0"/>
                <a:ea typeface="ＭＳ Ｐゴシック" pitchFamily="4" charset="-128"/>
                <a:cs typeface="ＭＳ Ｐゴシック" pitchFamily="4" charset="-128"/>
              </a:rPr>
              <a:t>or</a:t>
            </a:r>
            <a:r>
              <a:rPr lang="en-US" sz="1200" u="none" kern="1200" dirty="0">
                <a:solidFill>
                  <a:schemeClr val="tx1"/>
                </a:solidFill>
                <a:effectLst/>
                <a:latin typeface="Arial" pitchFamily="4" charset="0"/>
                <a:ea typeface="ＭＳ Ｐゴシック" pitchFamily="4" charset="-128"/>
                <a:cs typeface="ＭＳ Ｐゴシック" pitchFamily="4" charset="-128"/>
              </a:rPr>
              <a:t> </a:t>
            </a:r>
            <a:r>
              <a:rPr lang="en-US" sz="1200" kern="1200" dirty="0">
                <a:solidFill>
                  <a:schemeClr val="tx1"/>
                </a:solidFill>
                <a:effectLst/>
                <a:latin typeface="Arial" pitchFamily="4" charset="0"/>
                <a:ea typeface="ＭＳ Ｐゴシック" pitchFamily="4" charset="-128"/>
                <a:cs typeface="ＭＳ Ｐゴシック" pitchFamily="4" charset="-128"/>
              </a:rPr>
              <a:t>Confusion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4" charset="0"/>
              <a:ea typeface="ＭＳ Ｐゴシック" pitchFamily="4" charset="-128"/>
              <a:cs typeface="ＭＳ Ｐゴシック" pitchFamily="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Evaluate patient complaints of pain which can be associated with intraabdominal bleeding or hematoma.</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For patients undergoing a cesarean section, potential causes of PPH include refractory uterine atony in a very thin lower uterine segment (which does not respond to first or second-line uterotonic therapy); an extension of the hysterotomy incision into the broad ligament, cervix or vagina; major cervical and/or vaginal lacerations; and/or traumatic bleeding from adjacent organs or viscera. Care providers should be vigilant for more than one potential bleeding etiology in this clinical scenario and have a low threshold to call for additional surgical assistance when managing severe PPH in this clinical situation.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itchFamily="4" charset="0"/>
              <a:ea typeface="ＭＳ Ｐゴシック" pitchFamily="4" charset="-128"/>
              <a:cs typeface="ＭＳ Ｐゴシック" pitchFamily="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Intra-abdominal or pelvic bleeding may warrant input from an experienced general, trauma and/or gynecologic-oncologic surgeon, depending on local staffing and availability. For patients undergoing instrumental delivery, hemorrhage causes may include direct trauma to the genital tract, cervix or adjacent tissues. </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46</a:t>
            </a:fld>
            <a:endParaRPr lang="en-US" altLang="en-US" dirty="0"/>
          </a:p>
        </p:txBody>
      </p:sp>
    </p:spTree>
    <p:extLst>
      <p:ext uri="{BB962C8B-B14F-4D97-AF65-F5344CB8AC3E}">
        <p14:creationId xmlns:p14="http://schemas.microsoft.com/office/powerpoint/2010/main" val="1039979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a:defRPr/>
            </a:pPr>
            <a:r>
              <a:rPr lang="en-US" sz="1200" kern="1200" dirty="0">
                <a:solidFill>
                  <a:schemeClr val="tx1"/>
                </a:solidFill>
                <a:effectLst/>
                <a:latin typeface="+mn-lt"/>
                <a:ea typeface="+mn-ea"/>
                <a:cs typeface="+mn-cs"/>
              </a:rPr>
              <a:t>Rapid response teams (RRT) are typically not designed to respond to specific obstetric conditions, given the uniqueness of the field and special training required to manage obstetric emergencies, in particular obstetric hemorrhage. Evidence suggests that an obstetric-specific rapid response team (OB-RRT) can have a positive impact on patient safety.</a:t>
            </a:r>
            <a:r>
              <a:rPr lang="en-US" dirty="0"/>
              <a:t> </a:t>
            </a:r>
            <a:r>
              <a:rPr lang="en-US" sz="1200" kern="1200" dirty="0">
                <a:solidFill>
                  <a:schemeClr val="tx1"/>
                </a:solidFill>
                <a:effectLst/>
                <a:latin typeface="+mn-lt"/>
                <a:ea typeface="+mn-ea"/>
                <a:cs typeface="+mn-cs"/>
              </a:rPr>
              <a:t>An OB-RRT team, with a standardized mechanism for activation, ensures a standardized response of appropriate personnel to obstetric-specific emergencies, and provides situational awareness to the rest of the unit that a critical event is occurring. Hospitals that utilize a hospital-wide RRT to respond to obstetric emergencies should include these teams in simulation and training so that there is no role confusion among team members.</a:t>
            </a: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OB-RRT activation include an overhead page or an emergency pager, however each hospital will have different choices available to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25.	Al Kadri, HM. Obstetric medical emergency teams are a step forward in maternal safety! </a:t>
            </a:r>
            <a:r>
              <a:rPr lang="en-US" sz="1200" i="1" kern="1200" dirty="0">
                <a:solidFill>
                  <a:schemeClr val="tx1"/>
                </a:solidFill>
                <a:effectLst/>
                <a:latin typeface="+mn-lt"/>
                <a:ea typeface="+mn-ea"/>
                <a:cs typeface="+mn-cs"/>
              </a:rPr>
              <a:t>Journal of Emergencies, Trauma, and Shock. </a:t>
            </a:r>
            <a:r>
              <a:rPr lang="en-US" sz="1200" kern="1200" dirty="0">
                <a:solidFill>
                  <a:schemeClr val="tx1"/>
                </a:solidFill>
                <a:effectLst/>
                <a:latin typeface="+mn-lt"/>
                <a:ea typeface="+mn-ea"/>
                <a:cs typeface="+mn-cs"/>
              </a:rPr>
              <a:t>2010;3(4):337-341.</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49</a:t>
            </a:fld>
            <a:endParaRPr lang="en-US" dirty="0"/>
          </a:p>
        </p:txBody>
      </p:sp>
    </p:spTree>
    <p:extLst>
      <p:ext uri="{BB962C8B-B14F-4D97-AF65-F5344CB8AC3E}">
        <p14:creationId xmlns:p14="http://schemas.microsoft.com/office/powerpoint/2010/main" val="4223283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Uterotonic medications should be used aggressively in an effort to minimize blood loss and prevent the need to progress through the hemorrhage algorithm.</a:t>
            </a:r>
            <a:r>
              <a:rPr lang="en-US" dirty="0">
                <a:effectLst/>
              </a:rPr>
              <a:t> </a:t>
            </a:r>
            <a:r>
              <a:rPr lang="en-US" sz="1200" kern="1200" dirty="0">
                <a:solidFill>
                  <a:schemeClr val="tx1"/>
                </a:solidFill>
                <a:effectLst/>
                <a:latin typeface="+mn-lt"/>
                <a:ea typeface="+mn-ea"/>
                <a:cs typeface="+mn-cs"/>
              </a:rPr>
              <a:t>If there is a poor initial response to oxytocin, providers should have a low threshold for transitioning to a second-line uterotonic agent. There is little data to evaluate which second-line therapy is preferable. There are no prospective studies comparing the efficacy of Methergine® versus Hemabate.® However, in an observational study of 1,335 women who underwent cesareans, women with uterine atony who received carboprost had a 1.7-fold increased risk of hemorrhage-related morbidity compared to those receiving methergine.</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In the absence of contraindications, these data suggest that methergine may be the preferred second-line uterotonic. A previous study also reported that methergine is the most commonly used second-line uterotonic compared with carboprost (1.0%) and misoprostol (median usage rates: 5.2%, 1.0% and 1.2%, respectively).</a:t>
            </a:r>
            <a:r>
              <a:rPr lang="en-US" sz="1200" kern="1200" baseline="30000" dirty="0">
                <a:solidFill>
                  <a:schemeClr val="tx1"/>
                </a:solidFill>
                <a:effectLst/>
                <a:latin typeface="+mn-lt"/>
                <a:ea typeface="+mn-ea"/>
                <a:cs typeface="+mn-cs"/>
              </a:rPr>
              <a:t>17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Recent data has called into question the role of misoprostol as a uterotonic in management of PPH. For the treatment of postpartum hemorrhage from uterine atony, two large randomized controlled trials (RCTs)</a:t>
            </a:r>
            <a:r>
              <a:rPr lang="en-US" sz="1200" kern="1200" baseline="30000" dirty="0">
                <a:solidFill>
                  <a:schemeClr val="tx1"/>
                </a:solidFill>
                <a:effectLst/>
                <a:latin typeface="+mn-lt"/>
                <a:ea typeface="+mn-ea"/>
                <a:cs typeface="+mn-cs"/>
              </a:rPr>
              <a:t>19,20</a:t>
            </a:r>
            <a:r>
              <a:rPr lang="en-US" sz="1200" kern="1200" dirty="0">
                <a:solidFill>
                  <a:schemeClr val="tx1"/>
                </a:solidFill>
                <a:effectLst/>
                <a:latin typeface="+mn-lt"/>
                <a:ea typeface="+mn-ea"/>
                <a:cs typeface="+mn-cs"/>
              </a:rPr>
              <a:t> demonstrated oxytocin had the best efficacy, for both prophylaxis and first-line treatment of postpartum hemorrhage caused by uterine atony.</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In the first study by Blum, et al., women allocated to misoprostol following prophylactic oxytocin were significantly more likely to have serious ongoing hemorrhage (&gt; 1000 mL) compared to those who received additional oxytocin. In the second study by Widmer et al., the addition of sublingual misoprostol to oxytocin did not improve outcomes over oxytocin alone and led to high rates (22-58%) of shivering and fever.</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Based on the results of these RCTs, Gibbons et al. concluded that misoprostol should be infrequently used in the developed world. A recent Cochrane Review in 2020, which included the aforementioned studies, concluded that giving misoprostol together with oxytocin probably does not improve effectiveness and merely increases the likelihood of significant fever, diarrhea and vomiting.</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Based on this data, the use of misoprostol as a second line uterotonic </a:t>
            </a:r>
            <a:r>
              <a:rPr lang="en-US" sz="1200" b="1" kern="1200" dirty="0">
                <a:solidFill>
                  <a:schemeClr val="tx1"/>
                </a:solidFill>
                <a:effectLst/>
                <a:latin typeface="+mn-lt"/>
                <a:ea typeface="+mn-ea"/>
                <a:cs typeface="+mn-cs"/>
              </a:rPr>
              <a:t>can no longer be routinely recommended</a:t>
            </a:r>
            <a:r>
              <a:rPr lang="en-US" sz="1200" kern="1200" dirty="0">
                <a:solidFill>
                  <a:schemeClr val="tx1"/>
                </a:solidFill>
                <a:effectLst/>
                <a:latin typeface="+mn-lt"/>
                <a:ea typeface="+mn-ea"/>
                <a:cs typeface="+mn-cs"/>
              </a:rPr>
              <a:t>. It may be reserved for those patients with contraindications to Methergine® or Hemabate®, such as those with asthma or hypertension, or in a birth setting where other uterotonics are difficult to maintain or stock. When misoprostol is administered rectally, compared to oral or sublingual routes, it takes a longer time to reach maximum serum concentration. This results in lower maximum serum concentrations, and is associated with lower measured uterine activity and longer time to onset. Therefore, this route is not recommended in the setting of postpartum hemorrhage should misoprostol be utilized.</a:t>
            </a:r>
            <a:r>
              <a:rPr lang="en-US" sz="1200" kern="1200" baseline="30000" dirty="0">
                <a:solidFill>
                  <a:schemeClr val="tx1"/>
                </a:solidFill>
                <a:effectLst/>
                <a:latin typeface="+mn-lt"/>
                <a:ea typeface="+mn-ea"/>
                <a:cs typeface="+mn-cs"/>
              </a:rPr>
              <a:t>18,22-24</a:t>
            </a:r>
            <a:endParaRPr lang="en-US" sz="1200" kern="1200" dirty="0">
              <a:solidFill>
                <a:schemeClr val="tx1"/>
              </a:solidFill>
              <a:effectLst/>
              <a:latin typeface="+mn-lt"/>
              <a:ea typeface="+mn-ea"/>
              <a:cs typeface="+mn-cs"/>
            </a:endParaRPr>
          </a:p>
          <a:p>
            <a:endParaRPr lang="en-US" dirty="0"/>
          </a:p>
          <a:p>
            <a:r>
              <a:rPr lang="en-US" dirty="0"/>
              <a:t>TXA  use is adjunctive and can be considered for all episodes of postpartum hemorrhage (PPH). </a:t>
            </a:r>
            <a:r>
              <a:rPr lang="en-US" sz="1200" kern="1200" dirty="0">
                <a:solidFill>
                  <a:schemeClr val="tx1"/>
                </a:solidFill>
                <a:effectLst/>
                <a:latin typeface="+mn-lt"/>
                <a:ea typeface="+mn-ea"/>
                <a:cs typeface="+mn-cs"/>
              </a:rPr>
              <a:t>Tranexamic acid (TXA) is a lysine analog and antifibrinolytic agent and may reduce bleeding in the setting of coagulation abnormalities. The hemostatic process is reliant on a combination of coagulation factors and a tight net of fibrin covering the damaged areas. Tranexamic acid has been used in many settings such as in elective surgical cases and trauma. The WOMAN international RCT showed a 31% reduction in death from hemorrhage when one gram of TXA was administered intravenously within three hours after the diagnosis of PPH in vaginal or cesareans.</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The trial included over 20,000 women with PPH from 21 low and high-resource countries. A 2018 Cochrane Review, for which most of the data came from the WOMAN trial, concluded that TXA reduces mortality from bleeding in women with primary PPH, regardless of mode of birth and without increasing thromboembolic events.</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an addendum to the CMQCC Obstetric Hemorrhage Toolkit 2.0, TXA was considered to be an adjunctive treatment and </a:t>
            </a:r>
            <a:r>
              <a:rPr lang="en-US" sz="1200" b="1" kern="1200" dirty="0">
                <a:solidFill>
                  <a:schemeClr val="tx1"/>
                </a:solidFill>
                <a:effectLst/>
                <a:latin typeface="+mn-lt"/>
                <a:ea typeface="+mn-ea"/>
                <a:cs typeface="+mn-cs"/>
              </a:rPr>
              <a:t>not a primary treatment for PPH</a:t>
            </a:r>
            <a:r>
              <a:rPr lang="en-US" sz="1200" kern="1200" dirty="0">
                <a:solidFill>
                  <a:schemeClr val="tx1"/>
                </a:solidFill>
                <a:effectLst/>
                <a:latin typeface="+mn-lt"/>
                <a:ea typeface="+mn-ea"/>
                <a:cs typeface="+mn-cs"/>
              </a:rPr>
              <a:t>. The recommendations suggested use of TXA if bleeding continued after methergine and a higher dose of oxytocin had been administered or additional interventions (e.g., Hemabate® or compression balloons) were being considered (See Appendix B: Emergency Management Plan Checklist Format.) The WOMAN trial demonstrated that TXA is most effective when given within three hours of hemorrhage diagnosis, warranting consideration relatively early in the hemorrhage protocol. </a:t>
            </a:r>
          </a:p>
          <a:p>
            <a:endParaRPr lang="en-US" dirty="0"/>
          </a:p>
          <a:p>
            <a:r>
              <a:rPr lang="en-US" sz="1200" kern="1200" dirty="0">
                <a:solidFill>
                  <a:schemeClr val="tx1"/>
                </a:solidFill>
                <a:effectLst/>
                <a:latin typeface="+mn-lt"/>
                <a:ea typeface="+mn-ea"/>
                <a:cs typeface="+mn-cs"/>
              </a:rPr>
              <a:t>16.	Butwick, AJC, B.; Blumenfeld, Y. J.; El-Sayed, Y. Y.; Nelson, L. M.; Bateman, B. T. Second-line uterotonics and the risk of hemorrhage-related morbidity. </a:t>
            </a:r>
            <a:r>
              <a:rPr lang="en-US" sz="1200" i="1" kern="1200" dirty="0">
                <a:solidFill>
                  <a:schemeClr val="tx1"/>
                </a:solidFill>
                <a:effectLst/>
                <a:latin typeface="+mn-lt"/>
                <a:ea typeface="+mn-ea"/>
                <a:cs typeface="+mn-cs"/>
              </a:rPr>
              <a:t>American Journal of Obstetrics and Gynecology. </a:t>
            </a:r>
            <a:r>
              <a:rPr lang="en-US" sz="1200" kern="1200" dirty="0">
                <a:solidFill>
                  <a:schemeClr val="tx1"/>
                </a:solidFill>
                <a:effectLst/>
                <a:latin typeface="+mn-lt"/>
                <a:ea typeface="+mn-ea"/>
                <a:cs typeface="+mn-cs"/>
              </a:rPr>
              <a:t>2015;212(5):642 e641-647.</a:t>
            </a:r>
          </a:p>
          <a:p>
            <a:r>
              <a:rPr lang="en-US" sz="1200" kern="1200" dirty="0">
                <a:solidFill>
                  <a:schemeClr val="tx1"/>
                </a:solidFill>
                <a:effectLst/>
                <a:latin typeface="+mn-lt"/>
                <a:ea typeface="+mn-ea"/>
                <a:cs typeface="+mn-cs"/>
              </a:rPr>
              <a:t>17.	Bateman, BTT, L. C.; Liu, J.; Butwick, A. J.; Huybrechts, K. F. Patterns of second-line uterotonic use in a large sample of hospitalizations for childbirth in the United States: 2007-2011. </a:t>
            </a:r>
            <a:r>
              <a:rPr lang="en-US" sz="1200" i="1" kern="1200" dirty="0">
                <a:solidFill>
                  <a:schemeClr val="tx1"/>
                </a:solidFill>
                <a:effectLst/>
                <a:latin typeface="+mn-lt"/>
                <a:ea typeface="+mn-ea"/>
                <a:cs typeface="+mn-cs"/>
              </a:rPr>
              <a:t>Anesthesia and Analgesia. </a:t>
            </a:r>
            <a:r>
              <a:rPr lang="en-US" sz="1200" kern="1200" dirty="0">
                <a:solidFill>
                  <a:schemeClr val="tx1"/>
                </a:solidFill>
                <a:effectLst/>
                <a:latin typeface="+mn-lt"/>
                <a:ea typeface="+mn-ea"/>
                <a:cs typeface="+mn-cs"/>
              </a:rPr>
              <a:t>2014;119(6):1344-1349.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18.	Tang, OSG-D, K.; Ho, P. C. Misoprostol: Pharmacokinetic profiles, effects on the uterus and side-effects. </a:t>
            </a:r>
            <a:r>
              <a:rPr lang="en-US" sz="1200" i="1" kern="1200" dirty="0">
                <a:solidFill>
                  <a:schemeClr val="tx1"/>
                </a:solidFill>
                <a:effectLst/>
                <a:latin typeface="+mn-lt"/>
                <a:ea typeface="+mn-ea"/>
                <a:cs typeface="+mn-cs"/>
              </a:rPr>
              <a:t>International Journal of Gynaecology and Obstetrics. </a:t>
            </a:r>
            <a:r>
              <a:rPr lang="en-US" sz="1200" kern="1200" dirty="0">
                <a:solidFill>
                  <a:schemeClr val="tx1"/>
                </a:solidFill>
                <a:effectLst/>
                <a:latin typeface="+mn-lt"/>
                <a:ea typeface="+mn-ea"/>
                <a:cs typeface="+mn-cs"/>
              </a:rPr>
              <a:t>2007;99 Suppl 2:S160-167.</a:t>
            </a:r>
          </a:p>
          <a:p>
            <a:r>
              <a:rPr lang="en-US" sz="1200" kern="1200" dirty="0">
                <a:solidFill>
                  <a:schemeClr val="tx1"/>
                </a:solidFill>
                <a:effectLst/>
                <a:latin typeface="+mn-lt"/>
                <a:ea typeface="+mn-ea"/>
                <a:cs typeface="+mn-cs"/>
              </a:rPr>
              <a:t>19.	Blum, JW, B.; Raghavan, S.; Dabash, R.; Ramadan, M. C.; Dilbaz, B.; Dao, B.; Durocher, J.; Yalvac, S.; Diop, A.; Dzuba, I. G.; Ngoc, N. T. Treatment of post-partum haemorrhage with sublingual misoprostol versus oxytocin in women receiving prophylactic oxytocin: A double-blind, randomised, non-inferiority trial. </a:t>
            </a:r>
            <a:r>
              <a:rPr lang="en-US" sz="1200" i="1" kern="1200" dirty="0">
                <a:solidFill>
                  <a:schemeClr val="tx1"/>
                </a:solidFill>
                <a:effectLst/>
                <a:latin typeface="+mn-lt"/>
                <a:ea typeface="+mn-ea"/>
                <a:cs typeface="+mn-cs"/>
              </a:rPr>
              <a:t>Lancet. </a:t>
            </a:r>
            <a:r>
              <a:rPr lang="en-US" sz="1200" kern="1200" dirty="0">
                <a:solidFill>
                  <a:schemeClr val="tx1"/>
                </a:solidFill>
                <a:effectLst/>
                <a:latin typeface="+mn-lt"/>
                <a:ea typeface="+mn-ea"/>
                <a:cs typeface="+mn-cs"/>
              </a:rPr>
              <a:t>2010;375(9710):217-223.</a:t>
            </a:r>
          </a:p>
          <a:p>
            <a:r>
              <a:rPr lang="en-US" sz="1200" kern="1200" dirty="0">
                <a:solidFill>
                  <a:schemeClr val="tx1"/>
                </a:solidFill>
                <a:effectLst/>
                <a:latin typeface="+mn-lt"/>
                <a:ea typeface="+mn-ea"/>
                <a:cs typeface="+mn-cs"/>
              </a:rPr>
              <a:t>20.	Widmer, MB, J.; Hofmeyr, G. J.; Carroli, G.; Abdel-Aleem, H.; Lumbiganon, P.; Nguyen, T. N.; Wojdyla, D.; Thinkhamrop, J.; Singata, M.; Mignini, L. E.; Abdel-Aleem, M. A.; Tran, S. T.; Winikoff, B. Misoprostol as an adjunct to standard uterotonics for treatment of post-partum haemorrhage: A multicentre, double-blind randomised trial. </a:t>
            </a:r>
            <a:r>
              <a:rPr lang="en-US" sz="1200" i="1" kern="1200" dirty="0">
                <a:solidFill>
                  <a:schemeClr val="tx1"/>
                </a:solidFill>
                <a:effectLst/>
                <a:latin typeface="+mn-lt"/>
                <a:ea typeface="+mn-ea"/>
                <a:cs typeface="+mn-cs"/>
              </a:rPr>
              <a:t>Lancet. </a:t>
            </a:r>
            <a:r>
              <a:rPr lang="en-US" sz="1200" kern="1200" dirty="0">
                <a:solidFill>
                  <a:schemeClr val="tx1"/>
                </a:solidFill>
                <a:effectLst/>
                <a:latin typeface="+mn-lt"/>
                <a:ea typeface="+mn-ea"/>
                <a:cs typeface="+mn-cs"/>
              </a:rPr>
              <a:t>2010;375(9728):1808-1813.</a:t>
            </a:r>
          </a:p>
          <a:p>
            <a:pPr marL="228600" indent="-228600">
              <a:buAutoNum type="arabicPeriod" startAt="21"/>
            </a:pPr>
            <a:r>
              <a:rPr lang="en-US" sz="1200" kern="1200" dirty="0">
                <a:solidFill>
                  <a:schemeClr val="tx1"/>
                </a:solidFill>
                <a:effectLst/>
                <a:latin typeface="+mn-lt"/>
                <a:ea typeface="+mn-ea"/>
                <a:cs typeface="+mn-cs"/>
              </a:rPr>
              <a:t>Parry Smith, WRP, A.; Thomas, E.; Tobias, A.; Price, M. J.; Meher, S.; Alfirevic, Z.; Weeks, A. D.; Hofmeyr, G. J.; Gulmezoglu, A. M.; Widmer, M.; Oladapo, O. T.; Vogel, J. P.; Althabe, F.; Coomarasamy, A.; Gallos, I. D. Uterotonic agents for first-line treatment of postpartum haemorrhage: A network meta-analysis. </a:t>
            </a:r>
            <a:r>
              <a:rPr lang="en-US" sz="1200" i="1" kern="1200" dirty="0">
                <a:solidFill>
                  <a:schemeClr val="tx1"/>
                </a:solidFill>
                <a:effectLst/>
                <a:latin typeface="+mn-lt"/>
                <a:ea typeface="+mn-ea"/>
                <a:cs typeface="+mn-cs"/>
              </a:rPr>
              <a:t>Cochrane Database of Systematic Reviews. </a:t>
            </a:r>
            <a:r>
              <a:rPr lang="en-US" sz="1200" kern="1200" dirty="0">
                <a:solidFill>
                  <a:schemeClr val="tx1"/>
                </a:solidFill>
                <a:effectLst/>
                <a:latin typeface="+mn-lt"/>
                <a:ea typeface="+mn-ea"/>
                <a:cs typeface="+mn-cs"/>
              </a:rPr>
              <a:t>2020;11:CD012754.</a:t>
            </a:r>
          </a:p>
          <a:p>
            <a:r>
              <a:rPr lang="en-US" sz="1200" kern="1200" dirty="0">
                <a:solidFill>
                  <a:schemeClr val="tx1"/>
                </a:solidFill>
                <a:effectLst/>
                <a:latin typeface="+mn-lt"/>
                <a:ea typeface="+mn-ea"/>
                <a:cs typeface="+mn-cs"/>
              </a:rPr>
              <a:t>22.	Chong, YS, Chua, S, Shen, L, Arulkumaran, S. Does the route of administration of misoprostol make a difference? The uterotonic effect and side effects of misoprostol given by different routes after vaginal delivery. </a:t>
            </a:r>
            <a:r>
              <a:rPr lang="en-US" sz="1200" i="1" kern="1200" dirty="0">
                <a:solidFill>
                  <a:schemeClr val="tx1"/>
                </a:solidFill>
                <a:effectLst/>
                <a:latin typeface="+mn-lt"/>
                <a:ea typeface="+mn-ea"/>
                <a:cs typeface="+mn-cs"/>
              </a:rPr>
              <a:t>European Journal of Obstetrics and Gynecolpgical Reproductive Biology. </a:t>
            </a:r>
            <a:r>
              <a:rPr lang="en-US" sz="1200" kern="1200" dirty="0">
                <a:solidFill>
                  <a:schemeClr val="tx1"/>
                </a:solidFill>
                <a:effectLst/>
                <a:latin typeface="+mn-lt"/>
                <a:ea typeface="+mn-ea"/>
                <a:cs typeface="+mn-cs"/>
              </a:rPr>
              <a:t>2004;113(2):191-198.</a:t>
            </a:r>
          </a:p>
          <a:p>
            <a:r>
              <a:rPr lang="en-US" sz="1200" kern="1200" dirty="0">
                <a:solidFill>
                  <a:schemeClr val="tx1"/>
                </a:solidFill>
                <a:effectLst/>
                <a:latin typeface="+mn-lt"/>
                <a:ea typeface="+mn-ea"/>
                <a:cs typeface="+mn-cs"/>
              </a:rPr>
              <a:t>23.	Khan, RU, El-Refaey, H. Pharmacokinetics and adverse-effect profile of rectally administered misoprostol in the third stage of labor.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2003;101(5 Pt 1):968-974.</a:t>
            </a:r>
          </a:p>
          <a:p>
            <a:r>
              <a:rPr lang="en-US" sz="1200" kern="1200" dirty="0">
                <a:solidFill>
                  <a:schemeClr val="tx1"/>
                </a:solidFill>
                <a:effectLst/>
                <a:latin typeface="+mn-lt"/>
                <a:ea typeface="+mn-ea"/>
                <a:cs typeface="+mn-cs"/>
              </a:rPr>
              <a:t>24.	Meckstroth, KR, Whitaker, AK, Bertisch, S, Goldberg, AB, Darney, PD. Misoprostol administered by epithelial routes: Drug absorption and uterine response.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2006;108(3 Pt 1):582-590.</a:t>
            </a:r>
          </a:p>
          <a:p>
            <a:r>
              <a:rPr lang="en-US" sz="1200" kern="1200" dirty="0">
                <a:solidFill>
                  <a:schemeClr val="tx1"/>
                </a:solidFill>
                <a:effectLst/>
                <a:latin typeface="+mn-lt"/>
                <a:ea typeface="+mn-ea"/>
                <a:cs typeface="+mn-cs"/>
              </a:rPr>
              <a:t>25.	Woman Trial Collaborators. Effect of early tranexamic acid administration on mortality, hysterectomy, and other morbidities in women with post-partum haemorrhage (WOMAN): An international, randomised, double-blind, placebo-controlled trial. </a:t>
            </a:r>
            <a:r>
              <a:rPr lang="en-US" sz="1200" i="1" kern="1200" dirty="0">
                <a:solidFill>
                  <a:schemeClr val="tx1"/>
                </a:solidFill>
                <a:effectLst/>
                <a:latin typeface="+mn-lt"/>
                <a:ea typeface="+mn-ea"/>
                <a:cs typeface="+mn-cs"/>
              </a:rPr>
              <a:t>Lancet. </a:t>
            </a:r>
            <a:r>
              <a:rPr lang="en-US" sz="1200" kern="1200" dirty="0">
                <a:solidFill>
                  <a:schemeClr val="tx1"/>
                </a:solidFill>
                <a:effectLst/>
                <a:latin typeface="+mn-lt"/>
                <a:ea typeface="+mn-ea"/>
                <a:cs typeface="+mn-cs"/>
              </a:rPr>
              <a:t>2017;389(10084):2105-2116.</a:t>
            </a:r>
          </a:p>
          <a:p>
            <a:r>
              <a:rPr lang="en-US" sz="1200" kern="1200" dirty="0">
                <a:solidFill>
                  <a:schemeClr val="tx1"/>
                </a:solidFill>
                <a:effectLst/>
                <a:latin typeface="+mn-lt"/>
                <a:ea typeface="+mn-ea"/>
                <a:cs typeface="+mn-cs"/>
              </a:rPr>
              <a:t>26.	Shakur, HB, D.; Pavord, S.; Gayet-Ageron, A.; Ker, K.; Mousa, H. A. Antifibrinolytic drugs for treating primary postpartum haemorrhage. </a:t>
            </a:r>
            <a:r>
              <a:rPr lang="en-US" sz="1200" i="1" kern="1200" dirty="0">
                <a:solidFill>
                  <a:schemeClr val="tx1"/>
                </a:solidFill>
                <a:effectLst/>
                <a:latin typeface="+mn-lt"/>
                <a:ea typeface="+mn-ea"/>
                <a:cs typeface="+mn-cs"/>
              </a:rPr>
              <a:t>Cochrane Database of Systematic Reviews. </a:t>
            </a:r>
            <a:r>
              <a:rPr lang="en-US" sz="1200" kern="1200" dirty="0">
                <a:solidFill>
                  <a:schemeClr val="tx1"/>
                </a:solidFill>
                <a:effectLst/>
                <a:latin typeface="+mn-lt"/>
                <a:ea typeface="+mn-ea"/>
                <a:cs typeface="+mn-cs"/>
              </a:rPr>
              <a:t>2018;2:CD012964.</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50</a:t>
            </a:fld>
            <a:endParaRPr lang="en-US" dirty="0"/>
          </a:p>
        </p:txBody>
      </p:sp>
    </p:spTree>
    <p:extLst>
      <p:ext uri="{BB962C8B-B14F-4D97-AF65-F5344CB8AC3E}">
        <p14:creationId xmlns:p14="http://schemas.microsoft.com/office/powerpoint/2010/main" val="3579978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There are not clear recommendations for oxytocin dosing regimens. To investigate dosing standardization for prophylaxis, a retrospective cohort study published in a 2019 evaluated a protocol that delivered a total of 60 units of oxytocin using a 30u/500 mL dilution , administered using three sequential and decreasing doses  over the course of 5.25 hours postpartum.</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The study included over 16,000 women. Postpartum hemorrhage treatment rates (signified by a composite of need for additional uterotonics, transfusion, intrauterine balloon, uterine artery embolization, and hysterectomy) were lower after introduction of the protocol for all subjects as well as in a subset of women at low risk for PPH (adjusted odds ratio 0.63 for all women and 0.33 for low-risk women).  The study investigators highlighted the importance of standardizing institution practices to improve safety and reduce variability in care. </a:t>
            </a:r>
          </a:p>
          <a:p>
            <a:r>
              <a:rPr lang="en-US" sz="1200" kern="1200" dirty="0">
                <a:solidFill>
                  <a:schemeClr val="tx1"/>
                </a:solidFill>
                <a:effectLst/>
                <a:latin typeface="+mn-lt"/>
                <a:ea typeface="+mn-ea"/>
                <a:cs typeface="+mn-cs"/>
              </a:rPr>
              <a:t>Doyle JL, Kenny TH, Gothard MD, Seagraves E, McCarroll M, Silber A. A Standardized oxytocin administration protocol after delivery to reduce the treatment of postpartum hemorrhage. </a:t>
            </a:r>
            <a:r>
              <a:rPr lang="en-US" sz="1200" i="1" kern="1200" dirty="0">
                <a:solidFill>
                  <a:schemeClr val="tx1"/>
                </a:solidFill>
                <a:effectLst/>
                <a:latin typeface="+mn-lt"/>
                <a:ea typeface="+mn-ea"/>
                <a:cs typeface="+mn-cs"/>
              </a:rPr>
              <a:t>Joint Commission Journal of Quality and Patient Safety. </a:t>
            </a:r>
            <a:r>
              <a:rPr lang="en-US" sz="1200" kern="1200" dirty="0">
                <a:solidFill>
                  <a:schemeClr val="tx1"/>
                </a:solidFill>
                <a:effectLst/>
                <a:latin typeface="+mn-lt"/>
                <a:ea typeface="+mn-ea"/>
                <a:cs typeface="+mn-cs"/>
              </a:rPr>
              <a:t>2019;45(2):131-143.</a:t>
            </a:r>
            <a:r>
              <a:rPr lang="en-US" dirty="0">
                <a:effectLst/>
              </a:rPr>
              <a:t> </a:t>
            </a: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51</a:t>
            </a:fld>
            <a:endParaRPr lang="en-US" dirty="0"/>
          </a:p>
        </p:txBody>
      </p:sp>
    </p:spTree>
    <p:extLst>
      <p:ext uri="{BB962C8B-B14F-4D97-AF65-F5344CB8AC3E}">
        <p14:creationId xmlns:p14="http://schemas.microsoft.com/office/powerpoint/2010/main" val="3626662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If transfusion therapy is delayed or if inadequate blood product support is given to patients with a major or life-threatening hemorrhage, then there is a significant risk of major morbidity from severe hypoperfusion, severe anemia and coagulopathy.</a:t>
            </a:r>
            <a:r>
              <a:rPr lang="en-US" sz="1200" kern="1200" baseline="30000" dirty="0">
                <a:solidFill>
                  <a:schemeClr val="tx1"/>
                </a:solidFill>
                <a:effectLst/>
                <a:latin typeface="+mn-lt"/>
                <a:ea typeface="+mn-ea"/>
                <a:cs typeface="+mn-cs"/>
              </a:rPr>
              <a:t>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	Shields, LE, Wiesner, S, Fulton, J, Pelletreau, B. Comprehensive maternal hemorrhage protocols reduce the use of blood products and improve patient safety. </a:t>
            </a:r>
            <a:r>
              <a:rPr lang="en-US" sz="1200" i="1" kern="1200" dirty="0">
                <a:solidFill>
                  <a:schemeClr val="tx1"/>
                </a:solidFill>
                <a:effectLst/>
                <a:latin typeface="+mn-lt"/>
                <a:ea typeface="+mn-ea"/>
                <a:cs typeface="+mn-cs"/>
              </a:rPr>
              <a:t>American Journal of Obstetrics and Gynecology. </a:t>
            </a:r>
            <a:r>
              <a:rPr lang="en-US" sz="1200" kern="1200" dirty="0">
                <a:solidFill>
                  <a:schemeClr val="tx1"/>
                </a:solidFill>
                <a:effectLst/>
                <a:latin typeface="+mn-lt"/>
                <a:ea typeface="+mn-ea"/>
                <a:cs typeface="+mn-cs"/>
              </a:rPr>
              <a:t>2015;212(3):272-280.</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52</a:t>
            </a:fld>
            <a:endParaRPr lang="en-US" dirty="0"/>
          </a:p>
        </p:txBody>
      </p:sp>
    </p:spTree>
    <p:extLst>
      <p:ext uri="{BB962C8B-B14F-4D97-AF65-F5344CB8AC3E}">
        <p14:creationId xmlns:p14="http://schemas.microsoft.com/office/powerpoint/2010/main" val="2380415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an emergency release protocol, at least two units of PRBCs are immediately released from the blood bank and brought to bedside. If the patient has already been typed and crossmatched, use crossmatched blood when possible. (See section Obstetric Hemorrhage Risk Factor Assessment.) If the patient has not been typed and crossmatched, </a:t>
            </a:r>
            <a:r>
              <a:rPr lang="en-US" sz="1200" b="1" kern="1200" dirty="0">
                <a:solidFill>
                  <a:schemeClr val="tx1"/>
                </a:solidFill>
                <a:effectLst/>
                <a:latin typeface="+mn-lt"/>
                <a:ea typeface="+mn-ea"/>
                <a:cs typeface="+mn-cs"/>
              </a:rPr>
              <a:t>do not delay transfusion</a:t>
            </a:r>
            <a:r>
              <a:rPr lang="en-US" sz="1200" kern="1200" dirty="0">
                <a:solidFill>
                  <a:schemeClr val="tx1"/>
                </a:solidFill>
                <a:effectLst/>
                <a:latin typeface="+mn-lt"/>
                <a:ea typeface="+mn-ea"/>
                <a:cs typeface="+mn-cs"/>
              </a:rPr>
              <a:t> to wait for crossmatched blood. In this scenario, the use of un-crossmatched O type blood is recommended.</a:t>
            </a:r>
            <a:r>
              <a:rPr lang="en-US" sz="1200" kern="1200" baseline="30000" dirty="0">
                <a:solidFill>
                  <a:schemeClr val="tx1"/>
                </a:solidFill>
                <a:effectLst/>
                <a:latin typeface="+mn-lt"/>
                <a:ea typeface="+mn-ea"/>
                <a:cs typeface="+mn-cs"/>
              </a:rPr>
              <a:t>20-22</a:t>
            </a:r>
            <a:r>
              <a:rPr lang="en-US" dirty="0">
                <a:effectLst/>
              </a:rPr>
              <a:t> </a:t>
            </a:r>
            <a:r>
              <a:rPr lang="en-US" sz="1200" kern="1200" dirty="0">
                <a:solidFill>
                  <a:schemeClr val="tx1"/>
                </a:solidFill>
                <a:effectLst/>
                <a:latin typeface="+mn-lt"/>
                <a:ea typeface="+mn-ea"/>
                <a:cs typeface="+mn-cs"/>
              </a:rPr>
              <a:t>The Joint Commission now requires hospitals providing obstetric care to have a massive transfusion protocol in place.</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Having an MTP is critically important when the rate and magnitude of blood loss outpace the time required to prepare and transport cross matched blood products to the labor and delivery unit. An MTP provides sufficient volumes and types of products to the primary care team in coolers.</a:t>
            </a:r>
            <a:r>
              <a:rPr lang="en-US" sz="1200" kern="1200" baseline="30000" dirty="0">
                <a:solidFill>
                  <a:schemeClr val="tx1"/>
                </a:solidFill>
                <a:effectLst/>
                <a:latin typeface="+mn-lt"/>
                <a:ea typeface="+mn-ea"/>
                <a:cs typeface="+mn-cs"/>
              </a:rPr>
              <a:t>6,23,25</a:t>
            </a:r>
            <a:r>
              <a:rPr lang="en-US" sz="1200" kern="1200" dirty="0">
                <a:solidFill>
                  <a:schemeClr val="tx1"/>
                </a:solidFill>
                <a:effectLst/>
                <a:latin typeface="+mn-lt"/>
                <a:ea typeface="+mn-ea"/>
                <a:cs typeface="+mn-cs"/>
              </a:rPr>
              <a:t> Once bleeding has been controlled, the care team can deactivate the MTP and transition to cross-matched compatible PRBCs as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demand for O negative type blood is significantly higher than the available supply. Because of this, the allocation of O negative packed red blood cells (PRBCs) requires thoughtful management. The optimal massive transfusion pack contains O negative PRBCs for pregnancy-capable individuals of childbearing age who are RhD negative or their RhD status is unknown. However, when making a decision between a lifesaving treatment and the risks of alloimmunization in the future, transfusing RhD negative obstetric patients with RhD positive PRBCs may be a viable option in the setting of obstetric hemorrhage requiring transfusion. Hemolytic disease of the fetus and newborn (HDFN) is often a completely treatable condition. Accurate assessment of fetal anemia, the procedure of intrauterine transfusion (IUT), and early detection of severe fetal anemia before hydrops fetalis develops has improved through the use of modern technology lowering the rate of erythroblastosis fetalis in developed countries (0.3%).} While the very low risk of a future treatable condition is a consideration of treatment, it is not the primary factor. The Pragmatic Randomized Optimal Platelet and Plasma Ratios (PROPPR) trial found a 5% increase in mortality for every minute that blood products were not provided to a trauma patient after the massive transfusion protocol (MTP) had been activated.</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RhD negative patients (or those with an unknown RhD type) who are massively hemorrhaging should not have treatments withheld for fear of affecting the health of a future pregnancy.</a:t>
            </a:r>
            <a:r>
              <a:rPr lang="en-US" sz="1200" kern="1200" baseline="30000" dirty="0">
                <a:solidFill>
                  <a:schemeClr val="tx1"/>
                </a:solidFill>
                <a:effectLst/>
                <a:latin typeface="+mn-lt"/>
                <a:ea typeface="+mn-ea"/>
                <a:cs typeface="+mn-cs"/>
              </a:rPr>
              <a:t>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6"/>
              <a:tabLst/>
              <a:defRPr/>
            </a:pPr>
            <a:r>
              <a:rPr lang="en-US" sz="1200" kern="1200" dirty="0">
                <a:solidFill>
                  <a:schemeClr val="tx1"/>
                </a:solidFill>
                <a:effectLst/>
                <a:latin typeface="+mn-lt"/>
                <a:ea typeface="+mn-ea"/>
                <a:cs typeface="+mn-cs"/>
              </a:rPr>
              <a:t>Green, LK, M.; Seeney, F.; Hopkinson, C.; Collins, P. W.; Collis, R. E.; Simpson, N. A.; Weeks, A.; Stanworth, S. J. The haematological features and transfusion management of women who required massive transfusion for major obstetric haemorrhage in the UK: A population based study. </a:t>
            </a:r>
            <a:r>
              <a:rPr lang="en-US" sz="1200" i="1" kern="1200" dirty="0">
                <a:solidFill>
                  <a:schemeClr val="tx1"/>
                </a:solidFill>
                <a:effectLst/>
                <a:latin typeface="+mn-lt"/>
                <a:ea typeface="+mn-ea"/>
                <a:cs typeface="+mn-cs"/>
              </a:rPr>
              <a:t>British Journal of Haematology. </a:t>
            </a:r>
            <a:r>
              <a:rPr lang="en-US" sz="1200" kern="1200" dirty="0">
                <a:solidFill>
                  <a:schemeClr val="tx1"/>
                </a:solidFill>
                <a:effectLst/>
                <a:latin typeface="+mn-lt"/>
                <a:ea typeface="+mn-ea"/>
                <a:cs typeface="+mn-cs"/>
              </a:rPr>
              <a:t>2016;172(4):616-624.</a:t>
            </a:r>
          </a:p>
          <a:p>
            <a:r>
              <a:rPr lang="en-US" sz="1200" kern="1200" dirty="0">
                <a:solidFill>
                  <a:schemeClr val="tx1"/>
                </a:solidFill>
                <a:effectLst/>
                <a:latin typeface="+mn-lt"/>
                <a:ea typeface="+mn-ea"/>
                <a:cs typeface="+mn-cs"/>
              </a:rPr>
              <a:t>20.	Apelseth, TO, Strandenes, G, Kristoffersen, EK, Hagen, KG, Braathen, H, Hervig, T. How do I implement a whole blood-based blood preparedness program in a small rural hospital? </a:t>
            </a:r>
            <a:r>
              <a:rPr lang="en-US" sz="1200" i="1" kern="1200" dirty="0">
                <a:solidFill>
                  <a:schemeClr val="tx1"/>
                </a:solidFill>
                <a:effectLst/>
                <a:latin typeface="+mn-lt"/>
                <a:ea typeface="+mn-ea"/>
                <a:cs typeface="+mn-cs"/>
              </a:rPr>
              <a:t>Transfusion. </a:t>
            </a:r>
            <a:r>
              <a:rPr lang="en-US" sz="1200" kern="1200" dirty="0">
                <a:solidFill>
                  <a:schemeClr val="tx1"/>
                </a:solidFill>
                <a:effectLst/>
                <a:latin typeface="+mn-lt"/>
                <a:ea typeface="+mn-ea"/>
                <a:cs typeface="+mn-cs"/>
              </a:rPr>
              <a:t>2020;60(12):2793-2800.</a:t>
            </a:r>
          </a:p>
          <a:p>
            <a:r>
              <a:rPr lang="en-US" sz="1200" kern="1200" dirty="0">
                <a:solidFill>
                  <a:schemeClr val="tx1"/>
                </a:solidFill>
                <a:effectLst/>
                <a:latin typeface="+mn-lt"/>
                <a:ea typeface="+mn-ea"/>
                <a:cs typeface="+mn-cs"/>
              </a:rPr>
              <a:t>21.	AABB. Recommendations on the use of group O red blood cells. AABB Association Bulletin #19-02. 2019.</a:t>
            </a:r>
          </a:p>
          <a:p>
            <a:r>
              <a:rPr lang="en-US" sz="1200" kern="1200" dirty="0">
                <a:solidFill>
                  <a:schemeClr val="tx1"/>
                </a:solidFill>
                <a:effectLst/>
                <a:latin typeface="+mn-lt"/>
                <a:ea typeface="+mn-ea"/>
                <a:cs typeface="+mn-cs"/>
              </a:rPr>
              <a:t>22.	Yazer, MH, Delaney, M, Doughty, H, et al. It is time to reconsider the risks of transfusing RhD negative females of childbearing potential with RhD positive red blood cells in bleeding emergencies. </a:t>
            </a:r>
            <a:r>
              <a:rPr lang="en-US" sz="1200" i="1" kern="1200" dirty="0">
                <a:solidFill>
                  <a:schemeClr val="tx1"/>
                </a:solidFill>
                <a:effectLst/>
                <a:latin typeface="+mn-lt"/>
                <a:ea typeface="+mn-ea"/>
                <a:cs typeface="+mn-cs"/>
              </a:rPr>
              <a:t>Transfusion. </a:t>
            </a:r>
            <a:r>
              <a:rPr lang="en-US" sz="1200" kern="1200" dirty="0">
                <a:solidFill>
                  <a:schemeClr val="tx1"/>
                </a:solidFill>
                <a:effectLst/>
                <a:latin typeface="+mn-lt"/>
                <a:ea typeface="+mn-ea"/>
                <a:cs typeface="+mn-cs"/>
              </a:rPr>
              <a:t>2019;59(12):3794-3799.</a:t>
            </a:r>
          </a:p>
          <a:p>
            <a:r>
              <a:rPr lang="en-US" sz="1200" kern="1200" dirty="0">
                <a:solidFill>
                  <a:schemeClr val="tx1"/>
                </a:solidFill>
                <a:effectLst/>
                <a:latin typeface="+mn-lt"/>
                <a:ea typeface="+mn-ea"/>
                <a:cs typeface="+mn-cs"/>
              </a:rPr>
              <a:t>23.	Goodnough, LTD, K.; Wong, A. E.; Viele, M.; Fontaine, M. F.; Butwick, A. J. How we treat: Transfusion medicine support of obstetric services. </a:t>
            </a:r>
            <a:r>
              <a:rPr lang="en-US" sz="1200" i="1" kern="1200" dirty="0">
                <a:solidFill>
                  <a:schemeClr val="tx1"/>
                </a:solidFill>
                <a:effectLst/>
                <a:latin typeface="+mn-lt"/>
                <a:ea typeface="+mn-ea"/>
                <a:cs typeface="+mn-cs"/>
              </a:rPr>
              <a:t>Transfusion. </a:t>
            </a:r>
            <a:r>
              <a:rPr lang="en-US" sz="1200" kern="1200" dirty="0">
                <a:solidFill>
                  <a:schemeClr val="tx1"/>
                </a:solidFill>
                <a:effectLst/>
                <a:latin typeface="+mn-lt"/>
                <a:ea typeface="+mn-ea"/>
                <a:cs typeface="+mn-cs"/>
              </a:rPr>
              <a:t>2011;51(12):2540-2548.</a:t>
            </a:r>
          </a:p>
          <a:p>
            <a:r>
              <a:rPr lang="en-US" sz="1200" kern="1200" dirty="0">
                <a:solidFill>
                  <a:schemeClr val="tx1"/>
                </a:solidFill>
                <a:effectLst/>
                <a:latin typeface="+mn-lt"/>
                <a:ea typeface="+mn-ea"/>
                <a:cs typeface="+mn-cs"/>
              </a:rPr>
              <a:t>24.	Joint Commission. Provision of care, treatment, and services standards for maternal safety. 2019.</a:t>
            </a:r>
          </a:p>
          <a:p>
            <a:r>
              <a:rPr lang="en-US" sz="1200" kern="1200" dirty="0">
                <a:solidFill>
                  <a:schemeClr val="tx1"/>
                </a:solidFill>
                <a:effectLst/>
                <a:latin typeface="+mn-lt"/>
                <a:ea typeface="+mn-ea"/>
                <a:cs typeface="+mn-cs"/>
              </a:rPr>
              <a:t>25.	Butwick, AL, D.; Goodnough, L. How do I manage severe postpartum hemorrhage? </a:t>
            </a:r>
            <a:r>
              <a:rPr lang="en-US" sz="1200" i="1" kern="1200" dirty="0">
                <a:solidFill>
                  <a:schemeClr val="tx1"/>
                </a:solidFill>
                <a:effectLst/>
                <a:latin typeface="+mn-lt"/>
                <a:ea typeface="+mn-ea"/>
                <a:cs typeface="+mn-cs"/>
              </a:rPr>
              <a:t>Transfusion. </a:t>
            </a:r>
            <a:r>
              <a:rPr lang="en-US" sz="1200" kern="1200" dirty="0">
                <a:solidFill>
                  <a:schemeClr val="tx1"/>
                </a:solidFill>
                <a:effectLst/>
                <a:latin typeface="+mn-lt"/>
                <a:ea typeface="+mn-ea"/>
                <a:cs typeface="+mn-cs"/>
              </a:rPr>
              <a:t>2020;60(5):897-907.</a:t>
            </a:r>
          </a:p>
          <a:p>
            <a:r>
              <a:rPr lang="en-US" sz="1200" kern="1200" dirty="0">
                <a:solidFill>
                  <a:schemeClr val="tx1"/>
                </a:solidFill>
                <a:effectLst/>
                <a:latin typeface="+mn-lt"/>
                <a:ea typeface="+mn-ea"/>
                <a:cs typeface="+mn-cs"/>
              </a:rPr>
              <a:t>26.	Meyer, DE, Vincent, LE, Fox, EE, et al. Every minute counts: Time to delivery of initial massive transfusion cooler and its impact on mortality. </a:t>
            </a:r>
            <a:r>
              <a:rPr lang="en-US" sz="1200" i="1" kern="1200" dirty="0">
                <a:solidFill>
                  <a:schemeClr val="tx1"/>
                </a:solidFill>
                <a:effectLst/>
                <a:latin typeface="+mn-lt"/>
                <a:ea typeface="+mn-ea"/>
                <a:cs typeface="+mn-cs"/>
              </a:rPr>
              <a:t>Journal of Trauma and Acute Care Surgery. </a:t>
            </a:r>
            <a:r>
              <a:rPr lang="en-US" sz="1200" kern="1200" dirty="0">
                <a:solidFill>
                  <a:schemeClr val="tx1"/>
                </a:solidFill>
                <a:effectLst/>
                <a:latin typeface="+mn-lt"/>
                <a:ea typeface="+mn-ea"/>
                <a:cs typeface="+mn-cs"/>
              </a:rPr>
              <a:t>2017;83(1):19-24.</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53</a:t>
            </a:fld>
            <a:endParaRPr lang="en-US" dirty="0"/>
          </a:p>
        </p:txBody>
      </p:sp>
    </p:spTree>
    <p:extLst>
      <p:ext uri="{BB962C8B-B14F-4D97-AF65-F5344CB8AC3E}">
        <p14:creationId xmlns:p14="http://schemas.microsoft.com/office/powerpoint/2010/main" val="18839987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dirty="0"/>
              <a:t>It is likely that most women who experience postpartum hemorrhage develop coagulopathy due to dilution or consumption of coagulation factors associated with loss of significant blood volumes. Treatment for these conditions differs, therefore it is an important distinction to make.</a:t>
            </a: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54</a:t>
            </a:fld>
            <a:endParaRPr lang="en-US" dirty="0"/>
          </a:p>
        </p:txBody>
      </p:sp>
    </p:spTree>
    <p:extLst>
      <p:ext uri="{BB962C8B-B14F-4D97-AF65-F5344CB8AC3E}">
        <p14:creationId xmlns:p14="http://schemas.microsoft.com/office/powerpoint/2010/main" val="376781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6</a:t>
            </a:fld>
            <a:endParaRPr lang="en-US" altLang="en-US" dirty="0"/>
          </a:p>
        </p:txBody>
      </p:sp>
    </p:spTree>
    <p:extLst>
      <p:ext uri="{BB962C8B-B14F-4D97-AF65-F5344CB8AC3E}">
        <p14:creationId xmlns:p14="http://schemas.microsoft.com/office/powerpoint/2010/main" val="663668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Tamponade has been demonstrated to be effective in controlling hemorrhage in 87% of atony related cases.</a:t>
            </a:r>
            <a:r>
              <a:rPr lang="en-US" sz="1200" kern="1200" baseline="30000" dirty="0">
                <a:solidFill>
                  <a:schemeClr val="tx1"/>
                </a:solidFill>
                <a:effectLst/>
                <a:latin typeface="+mn-lt"/>
                <a:ea typeface="+mn-ea"/>
                <a:cs typeface="+mn-cs"/>
              </a:rPr>
              <a:t>1</a:t>
            </a:r>
            <a:r>
              <a:rPr lang="en-US" dirty="0">
                <a:effectLst/>
              </a:rPr>
              <a:t> </a:t>
            </a:r>
            <a:r>
              <a:rPr lang="en-US" sz="1200" kern="1200" dirty="0">
                <a:solidFill>
                  <a:schemeClr val="tx1"/>
                </a:solidFill>
                <a:effectLst/>
                <a:latin typeface="+mn-lt"/>
                <a:ea typeface="+mn-ea"/>
                <a:cs typeface="+mn-cs"/>
              </a:rPr>
              <a:t>Successful use of a balloon catheter is defined in most case series as diminished bleeding such that no additional non-pharmacologic interventions are needed.</a:t>
            </a:r>
            <a:r>
              <a:rPr lang="en-US" dirty="0">
                <a:effectLst/>
              </a:rPr>
              <a:t> </a:t>
            </a:r>
            <a:r>
              <a:rPr lang="en-US" sz="1200" kern="1200" dirty="0">
                <a:solidFill>
                  <a:schemeClr val="tx1"/>
                </a:solidFill>
                <a:effectLst/>
                <a:latin typeface="+mn-lt"/>
                <a:ea typeface="+mn-ea"/>
                <a:cs typeface="+mn-cs"/>
              </a:rPr>
              <a:t>Placement of tamponade balloons at the time of cesareans is possible and a viable option to manage hemorrhage due to uterine atony. If the hysterotomy is closed, the procedure is similar to placement after vaginal birth, but done by an assistant gloved and underneath the surgical drapes. Placement can be done with an open hysterotomy by threading the balloon catheter down into the vagina through the cervix. </a:t>
            </a:r>
          </a:p>
          <a:p>
            <a:r>
              <a:rPr lang="en-US" sz="1200" kern="1200" dirty="0">
                <a:solidFill>
                  <a:schemeClr val="tx1"/>
                </a:solidFill>
                <a:effectLst/>
                <a:latin typeface="+mn-lt"/>
                <a:ea typeface="+mn-ea"/>
                <a:cs typeface="+mn-cs"/>
              </a:rPr>
              <a:t>Post-procedure monitoring includes continuing with the hemorrhage protocol including the measurement of blood via the drainage bag. The next 20-30 minutes should be devoted to creating a plan for next steps should the bleeding not be controlled and consideration for ultrasound evaluation post placement to ensure blood is not collecting behind the balloon tip. Also, consistent with standard practice, checking fundal heights and marking them. Fortunately, in 60-80% of cases, the balloon will be the last major intervention needed. Although there is not specific data to support a maximum indwelling time for the uterine tamponade, it is generally 24 hours or less to reduce concern for infection and tissue necrosis. The rate of deflation during discontinuation can either be all at once or incrementally over several hours. Because prolonged balloon use may involve continued prophylactic antibiotic administration and indwelling Foley catheter use, consideration for removal of the balloon at 6-12 hours is encouraged.</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Suarez, SC-A, A.; Borovac-Pinheiro, A.; Suarez-Rebling, D.; Eckardt, M.; Theron, G.; Burke, T. F. Uterine balloon tamponade for the treatment of postpartum hemorrhage: A systematic review and meta-analysis. </a:t>
            </a:r>
            <a:r>
              <a:rPr lang="en-US" sz="1200" i="1" kern="1200" dirty="0">
                <a:solidFill>
                  <a:schemeClr val="tx1"/>
                </a:solidFill>
                <a:effectLst/>
                <a:latin typeface="+mn-lt"/>
                <a:ea typeface="+mn-ea"/>
                <a:cs typeface="+mn-cs"/>
              </a:rPr>
              <a:t>American Journal of Obstetrics and Gynecology. </a:t>
            </a:r>
            <a:r>
              <a:rPr lang="en-US" sz="1200" kern="1200" dirty="0">
                <a:solidFill>
                  <a:schemeClr val="tx1"/>
                </a:solidFill>
                <a:effectLst/>
                <a:latin typeface="+mn-lt"/>
                <a:ea typeface="+mn-ea"/>
                <a:cs typeface="+mn-cs"/>
              </a:rPr>
              <a:t>2020;222(4):293 e291-293 e252.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14.	Mezei, GC. Bakri balloon placement. Medscape. </a:t>
            </a:r>
            <a:r>
              <a:rPr lang="en-US" sz="1200" u="sng" kern="1200" dirty="0">
                <a:solidFill>
                  <a:schemeClr val="tx1"/>
                </a:solidFill>
                <a:effectLst/>
                <a:latin typeface="+mn-lt"/>
                <a:ea typeface="+mn-ea"/>
                <a:cs typeface="+mn-cs"/>
                <a:hlinkClick r:id="rId3"/>
              </a:rPr>
              <a:t>https://emedicine.medscape.com/article/2047283-overview</a:t>
            </a:r>
            <a:r>
              <a:rPr lang="en-US" sz="1200" kern="1200" dirty="0">
                <a:solidFill>
                  <a:schemeClr val="tx1"/>
                </a:solidFill>
                <a:effectLst/>
                <a:latin typeface="+mn-lt"/>
                <a:ea typeface="+mn-ea"/>
                <a:cs typeface="+mn-cs"/>
              </a:rPr>
              <a:t>. Published 2016. Accessed 3/10/2021.</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55</a:t>
            </a:fld>
            <a:endParaRPr lang="en-US" dirty="0"/>
          </a:p>
        </p:txBody>
      </p:sp>
    </p:spTree>
    <p:extLst>
      <p:ext uri="{BB962C8B-B14F-4D97-AF65-F5344CB8AC3E}">
        <p14:creationId xmlns:p14="http://schemas.microsoft.com/office/powerpoint/2010/main" val="4200735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lvl="0"/>
            <a:r>
              <a:rPr lang="en-US" sz="1200" kern="1200" dirty="0">
                <a:solidFill>
                  <a:schemeClr val="tx1"/>
                </a:solidFill>
                <a:effectLst/>
                <a:latin typeface="+mn-lt"/>
                <a:ea typeface="+mn-ea"/>
                <a:cs typeface="+mn-cs"/>
              </a:rPr>
              <a:t>A critical first step is a thorough and well-lit examination for lacerations. Often this is best done in the OR with surgical stirrups, long retractors, assistants, superior lighting and anesthesia capabilities. This is also the opportunity to rule out retained placental fragments. If it is to be done in a birth room, one should assemble similar resources. (See Box 1 in section Definition, Early Recognition and Rapid Response Using Triggers.) </a:t>
            </a:r>
          </a:p>
          <a:p>
            <a:pPr lvl="0"/>
            <a:r>
              <a:rPr lang="en-US" sz="1200" kern="1200" dirty="0">
                <a:solidFill>
                  <a:schemeClr val="tx1"/>
                </a:solidFill>
                <a:effectLst/>
                <a:latin typeface="+mn-lt"/>
                <a:ea typeface="+mn-ea"/>
                <a:cs typeface="+mn-cs"/>
              </a:rPr>
              <a:t>The maximal uterine balloon fill volumes are varied depending on the device being used, but it is important to keep in mind that the volume required will change depending on the patient situation as well. </a:t>
            </a:r>
          </a:p>
          <a:p>
            <a:pPr lvl="0"/>
            <a:r>
              <a:rPr lang="en-US" sz="1200" kern="1200" dirty="0">
                <a:solidFill>
                  <a:schemeClr val="tx1"/>
                </a:solidFill>
                <a:effectLst/>
                <a:latin typeface="+mn-lt"/>
                <a:ea typeface="+mn-ea"/>
                <a:cs typeface="+mn-cs"/>
              </a:rPr>
              <a:t>Care should be taken not to inadvertently “kink” the short length of tubing connecting the fill device (syringe or IV bag) and stopcock to the main balloon catheter. </a:t>
            </a:r>
          </a:p>
          <a:p>
            <a:pPr lvl="0"/>
            <a:r>
              <a:rPr lang="en-US" sz="1200" kern="1200" dirty="0">
                <a:solidFill>
                  <a:schemeClr val="tx1"/>
                </a:solidFill>
                <a:effectLst/>
                <a:latin typeface="+mn-lt"/>
                <a:ea typeface="+mn-ea"/>
                <a:cs typeface="+mn-cs"/>
              </a:rPr>
              <a:t>Have one person hold the catheter in place while assessing the uterine filling and tone while an assistant draws up the saline syringes, turns the stopcocks and pushes the fluid. </a:t>
            </a:r>
          </a:p>
          <a:p>
            <a:pPr lvl="0"/>
            <a:r>
              <a:rPr lang="en-US" sz="1200" kern="1200" dirty="0">
                <a:solidFill>
                  <a:schemeClr val="tx1"/>
                </a:solidFill>
                <a:effectLst/>
                <a:latin typeface="+mn-lt"/>
                <a:ea typeface="+mn-ea"/>
                <a:cs typeface="+mn-cs"/>
              </a:rPr>
              <a:t>Immediately prior to placement, perform bimanual massage and evacuate clots in the uterine cavity. Clots ahead of the balloon catheter tip may cause occlusion. Document the amount of fluid used to fill the balloon, the number of vaginal packs (if used) and the blood loss out. The catheter should be attached to a drainage bag and not plugged or clamped (i.e., urometer from traditional Foley catheter set up). </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56</a:t>
            </a:fld>
            <a:endParaRPr lang="en-US" dirty="0"/>
          </a:p>
        </p:txBody>
      </p:sp>
    </p:spTree>
    <p:extLst>
      <p:ext uri="{BB962C8B-B14F-4D97-AF65-F5344CB8AC3E}">
        <p14:creationId xmlns:p14="http://schemas.microsoft.com/office/powerpoint/2010/main" val="2617240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dirty="0"/>
              <a:t>Compression sutures </a:t>
            </a:r>
            <a:r>
              <a:rPr lang="en-US" sz="1200" kern="1200" dirty="0">
                <a:solidFill>
                  <a:schemeClr val="tx1"/>
                </a:solidFill>
                <a:effectLst/>
                <a:latin typeface="+mn-lt"/>
                <a:ea typeface="+mn-ea"/>
                <a:cs typeface="+mn-cs"/>
              </a:rPr>
              <a:t>are another approach for refractory uterine atony that should be available for implementation in every institution is the use of uterine compression sutures.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57</a:t>
            </a:fld>
            <a:endParaRPr lang="en-US" dirty="0"/>
          </a:p>
        </p:txBody>
      </p:sp>
    </p:spTree>
    <p:extLst>
      <p:ext uri="{BB962C8B-B14F-4D97-AF65-F5344CB8AC3E}">
        <p14:creationId xmlns:p14="http://schemas.microsoft.com/office/powerpoint/2010/main" val="1957844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TALKING POINTS:</a:t>
            </a:r>
          </a:p>
          <a:p>
            <a:pPr rtl="0"/>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Complications have been reported from the placement of prophylactic arterial balloon devices in known placenta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accreta</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spectrum cases. Complications are also reported after use of uterine artery embolization to treat hemorrhage, including ischemic complications such as uterine necrosis.</a:t>
            </a:r>
            <a:r>
              <a:rPr lang="en-US" sz="1200" b="0" i="0" u="none" strike="noStrike" kern="1200" baseline="30000" dirty="0">
                <a:solidFill>
                  <a:schemeClr val="tx1"/>
                </a:solidFill>
                <a:effectLst/>
                <a:latin typeface="Arial" pitchFamily="4" charset="0"/>
                <a:ea typeface="ＭＳ Ｐゴシック" pitchFamily="4" charset="-128"/>
                <a:cs typeface="ＭＳ Ｐゴシック" pitchFamily="4" charset="-128"/>
              </a:rPr>
              <a:t>10</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In one case-control study of balloon catheter devices, the authors found that 3 out of 19 subjects (15.8%) had complications from catheter placement and two required stent placement and/or arterial bypass.</a:t>
            </a:r>
            <a:r>
              <a:rPr lang="en-US" sz="1200" b="0" i="0" u="none" strike="noStrike" kern="1200" baseline="30000" dirty="0">
                <a:solidFill>
                  <a:schemeClr val="tx1"/>
                </a:solidFill>
                <a:effectLst/>
                <a:latin typeface="Arial" pitchFamily="4" charset="0"/>
                <a:ea typeface="ＭＳ Ｐゴシック" pitchFamily="4" charset="-128"/>
                <a:cs typeface="ＭＳ Ｐゴシック" pitchFamily="4" charset="-128"/>
              </a:rPr>
              <a:t>11</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Additional reported complications of UAE have included thromboembolic events and fistulae.</a:t>
            </a:r>
            <a:r>
              <a:rPr lang="en-US" sz="1200" b="0" i="0" u="none" strike="noStrike" kern="1200" baseline="30000" dirty="0">
                <a:solidFill>
                  <a:schemeClr val="tx1"/>
                </a:solidFill>
                <a:effectLst/>
                <a:latin typeface="Arial" pitchFamily="4" charset="0"/>
                <a:ea typeface="ＭＳ Ｐゴシック" pitchFamily="4" charset="-128"/>
                <a:cs typeface="ＭＳ Ｐゴシック" pitchFamily="4" charset="-128"/>
              </a:rPr>
              <a:t>12</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In one study of prophylactic balloons, a case of fetal bradycardia requiring immediate delivery (15.4%) occurred.</a:t>
            </a:r>
            <a:r>
              <a:rPr lang="en-US" sz="1200" b="0" i="0" u="none" strike="noStrike" kern="1200" baseline="30000" dirty="0">
                <a:solidFill>
                  <a:schemeClr val="tx1"/>
                </a:solidFill>
                <a:effectLst/>
                <a:latin typeface="Arial" pitchFamily="4" charset="0"/>
                <a:ea typeface="ＭＳ Ｐゴシック" pitchFamily="4" charset="-128"/>
                <a:cs typeface="ＭＳ Ｐゴシック" pitchFamily="4" charset="-128"/>
              </a:rPr>
              <a:t>13</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One should use these techniques only when sufficient expertise is available and after full review of the risks and benefits with the patient or surrogate decision maker.</a:t>
            </a:r>
            <a:r>
              <a:rPr lang="en-US" sz="1200" b="0" i="0" u="none" strike="noStrike" kern="1200" baseline="30000" dirty="0">
                <a:solidFill>
                  <a:schemeClr val="tx1"/>
                </a:solidFill>
                <a:effectLst/>
                <a:latin typeface="Arial" pitchFamily="4" charset="0"/>
                <a:ea typeface="ＭＳ Ｐゴシック" pitchFamily="4" charset="-128"/>
                <a:cs typeface="ＭＳ Ｐゴシック" pitchFamily="4" charset="-128"/>
              </a:rPr>
              <a:t>14</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Uterine artery embolization techniques can be considered for a specific subset of patients receiving treatment in centers with adequate interventional radiology expertise and routine use of prophylactic balloon catheter occlusive devices are not recommended. </a:t>
            </a:r>
          </a:p>
          <a:p>
            <a:pPr rtl="0" fontAlgn="base"/>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10. 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Coulange</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LB, N.;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Loffroy</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R.;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Filipuzzi</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L.;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Cercueil</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J. P.;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Douvier</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S.;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Sagot</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P.; Krause, D.;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Tixier</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H. Uterine necrosis following selective embolization for postpartum hemorrhage using absorbable material. </a:t>
            </a:r>
            <a:r>
              <a:rPr lang="en-US" sz="1200" b="0" i="1" u="none" strike="noStrike" kern="1200" dirty="0">
                <a:solidFill>
                  <a:schemeClr val="tx1"/>
                </a:solidFill>
                <a:effectLst/>
                <a:latin typeface="Arial" pitchFamily="4" charset="0"/>
                <a:ea typeface="ＭＳ Ｐゴシック" pitchFamily="4" charset="-128"/>
                <a:cs typeface="ＭＳ Ｐゴシック" pitchFamily="4" charset="-128"/>
              </a:rPr>
              <a:t>Acta </a:t>
            </a:r>
            <a:r>
              <a:rPr lang="en-US" sz="1200" b="0" i="1" u="none" strike="noStrike" kern="1200" dirty="0" err="1">
                <a:solidFill>
                  <a:schemeClr val="tx1"/>
                </a:solidFill>
                <a:effectLst/>
                <a:latin typeface="Arial" pitchFamily="4" charset="0"/>
                <a:ea typeface="ＭＳ Ｐゴシック" pitchFamily="4" charset="-128"/>
                <a:cs typeface="ＭＳ Ｐゴシック" pitchFamily="4" charset="-128"/>
              </a:rPr>
              <a:t>Obstetricia</a:t>
            </a:r>
            <a:r>
              <a:rPr lang="en-US" sz="1200" b="0" i="1" u="none" strike="noStrike" kern="1200" dirty="0">
                <a:solidFill>
                  <a:schemeClr val="tx1"/>
                </a:solidFill>
                <a:effectLst/>
                <a:latin typeface="Arial" pitchFamily="4" charset="0"/>
                <a:ea typeface="ＭＳ Ｐゴシック" pitchFamily="4" charset="-128"/>
                <a:cs typeface="ＭＳ Ｐゴシック" pitchFamily="4" charset="-128"/>
              </a:rPr>
              <a:t> et and </a:t>
            </a:r>
            <a:r>
              <a:rPr lang="en-US" sz="1200" b="0" i="1" u="none" strike="noStrike" kern="1200" dirty="0" err="1">
                <a:solidFill>
                  <a:schemeClr val="tx1"/>
                </a:solidFill>
                <a:effectLst/>
                <a:latin typeface="Arial" pitchFamily="4" charset="0"/>
                <a:ea typeface="ＭＳ Ｐゴシック" pitchFamily="4" charset="-128"/>
                <a:cs typeface="ＭＳ Ｐゴシック" pitchFamily="4" charset="-128"/>
              </a:rPr>
              <a:t>Gynecologica</a:t>
            </a:r>
            <a:r>
              <a:rPr lang="en-US" sz="1200" b="0" i="1" u="none" strike="noStrike" kern="1200" dirty="0">
                <a:solidFill>
                  <a:schemeClr val="tx1"/>
                </a:solidFill>
                <a:effectLst/>
                <a:latin typeface="Arial" pitchFamily="4" charset="0"/>
                <a:ea typeface="ＭＳ Ｐゴシック" pitchFamily="4" charset="-128"/>
                <a:cs typeface="ＭＳ Ｐゴシック" pitchFamily="4" charset="-128"/>
              </a:rPr>
              <a:t> Scandinavica. </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2009;88(2):238-240.</a:t>
            </a:r>
          </a:p>
          <a:p>
            <a:pPr rtl="0" fontAlgn="base"/>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11.  Shrivastava, VN, M. ; Major, C.; Haydon, M. ; Wing, D. Case-control comparison of cesarean hysterectomy with and without prophylactic placement of intravascular balloon catheters for placenta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accreta</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a:t>
            </a:r>
            <a:r>
              <a:rPr lang="en-US" sz="1200" b="0" i="1" u="none" strike="noStrike" kern="1200" dirty="0">
                <a:solidFill>
                  <a:schemeClr val="tx1"/>
                </a:solidFill>
                <a:effectLst/>
                <a:latin typeface="Arial" pitchFamily="4" charset="0"/>
                <a:ea typeface="ＭＳ Ｐゴシック" pitchFamily="4" charset="-128"/>
                <a:cs typeface="ＭＳ Ｐゴシック" pitchFamily="4" charset="-128"/>
              </a:rPr>
              <a:t>American Journal of Obstetrics and Gynecology. </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2007;197(4):402.e401-405.</a:t>
            </a:r>
          </a:p>
          <a:p>
            <a:pPr rtl="0" fontAlgn="base"/>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12. 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Maassen</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MSL, M. D.;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Tutein</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Nolthenius</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R. P.; van der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Valk</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P. H.; Elgersma, O. E. Complications and failure of uterine artery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embolisation</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for intractable postpartum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haemorrhage</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a:t>
            </a:r>
            <a:r>
              <a:rPr lang="en-US" sz="1200" b="0" i="1" u="none" strike="noStrike" kern="1200" dirty="0">
                <a:solidFill>
                  <a:schemeClr val="tx1"/>
                </a:solidFill>
                <a:effectLst/>
                <a:latin typeface="Arial" pitchFamily="4" charset="0"/>
                <a:ea typeface="ＭＳ Ｐゴシック" pitchFamily="4" charset="-128"/>
                <a:cs typeface="ＭＳ Ｐゴシック" pitchFamily="4" charset="-128"/>
              </a:rPr>
              <a:t>BJOG: British Journal of Obstetrics and </a:t>
            </a:r>
            <a:r>
              <a:rPr lang="en-US" sz="1200" b="0" i="1" u="none" strike="noStrike" kern="1200" dirty="0" err="1">
                <a:solidFill>
                  <a:schemeClr val="tx1"/>
                </a:solidFill>
                <a:effectLst/>
                <a:latin typeface="Arial" pitchFamily="4" charset="0"/>
                <a:ea typeface="ＭＳ Ｐゴシック" pitchFamily="4" charset="-128"/>
                <a:cs typeface="ＭＳ Ｐゴシック" pitchFamily="4" charset="-128"/>
              </a:rPr>
              <a:t>Gynaecology</a:t>
            </a:r>
            <a:r>
              <a:rPr lang="en-US" sz="1200" b="0" i="1" u="none" strike="noStrike" kern="1200" dirty="0">
                <a:solidFill>
                  <a:schemeClr val="tx1"/>
                </a:solidFill>
                <a:effectLst/>
                <a:latin typeface="Arial" pitchFamily="4" charset="0"/>
                <a:ea typeface="ＭＳ Ｐゴシック" pitchFamily="4" charset="-128"/>
                <a:cs typeface="ＭＳ Ｐゴシック" pitchFamily="4" charset="-128"/>
              </a:rPr>
              <a:t>. </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2009;116(1):55-61.</a:t>
            </a:r>
          </a:p>
          <a:p>
            <a:pPr rtl="0" fontAlgn="base"/>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13. 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Sadashivaiah</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JW, R.; Thein, A.;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McLure</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H.; Hammond, C. J.; Lyons, G. Role of prophylactic uterine artery balloon catheters in the management of women with suspected placenta </a:t>
            </a:r>
            <a:r>
              <a:rPr lang="en-US" sz="1200" b="0" i="0" u="none" strike="noStrike" kern="1200" dirty="0" err="1">
                <a:solidFill>
                  <a:schemeClr val="tx1"/>
                </a:solidFill>
                <a:effectLst/>
                <a:latin typeface="Arial" pitchFamily="4" charset="0"/>
                <a:ea typeface="ＭＳ Ｐゴシック" pitchFamily="4" charset="-128"/>
                <a:cs typeface="ＭＳ Ｐゴシック" pitchFamily="4" charset="-128"/>
              </a:rPr>
              <a:t>accreta</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 </a:t>
            </a:r>
            <a:r>
              <a:rPr lang="en-US" sz="1200" b="0" i="1" u="none" strike="noStrike" kern="1200" dirty="0">
                <a:solidFill>
                  <a:schemeClr val="tx1"/>
                </a:solidFill>
                <a:effectLst/>
                <a:latin typeface="Arial" pitchFamily="4" charset="0"/>
                <a:ea typeface="ＭＳ Ｐゴシック" pitchFamily="4" charset="-128"/>
                <a:cs typeface="ＭＳ Ｐゴシック" pitchFamily="4" charset="-128"/>
              </a:rPr>
              <a:t>International Journal of Obstetric Anesthesia. </a:t>
            </a:r>
            <a:r>
              <a:rPr lang="en-US" sz="1200" b="0" i="0" u="none" strike="noStrike" kern="1200" dirty="0">
                <a:solidFill>
                  <a:schemeClr val="tx1"/>
                </a:solidFill>
                <a:effectLst/>
                <a:latin typeface="Arial" pitchFamily="4" charset="0"/>
                <a:ea typeface="ＭＳ Ｐゴシック" pitchFamily="4" charset="-128"/>
                <a:cs typeface="ＭＳ Ｐゴシック" pitchFamily="4" charset="-128"/>
              </a:rPr>
              <a:t>2011;20(4):282-287.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a:solidFill>
                  <a:schemeClr val="tx1"/>
                </a:solidFill>
                <a:effectLst/>
                <a:latin typeface="Arial" pitchFamily="4" charset="0"/>
                <a:ea typeface="ＭＳ Ｐゴシック" pitchFamily="4" charset="-128"/>
                <a:cs typeface="ＭＳ Ｐゴシック" pitchFamily="4" charset="-128"/>
              </a:rPr>
              <a:t>14.  Dilauro</a:t>
            </a:r>
            <a:r>
              <a:rPr lang="en-US" sz="1200" b="0" kern="1200" dirty="0">
                <a:solidFill>
                  <a:schemeClr val="tx1"/>
                </a:solidFill>
                <a:effectLst/>
                <a:latin typeface="Arial" pitchFamily="4" charset="0"/>
                <a:ea typeface="ＭＳ Ｐゴシック" pitchFamily="4" charset="-128"/>
                <a:cs typeface="ＭＳ Ｐゴシック" pitchFamily="4" charset="-128"/>
              </a:rPr>
              <a:t> MD, </a:t>
            </a:r>
            <a:r>
              <a:rPr lang="en-US" sz="1200" b="0" kern="1200" dirty="0" err="1">
                <a:solidFill>
                  <a:schemeClr val="tx1"/>
                </a:solidFill>
                <a:effectLst/>
                <a:latin typeface="Arial" pitchFamily="4" charset="0"/>
                <a:ea typeface="ＭＳ Ｐゴシック" pitchFamily="4" charset="-128"/>
                <a:cs typeface="ＭＳ Ｐゴシック" pitchFamily="4" charset="-128"/>
              </a:rPr>
              <a:t>Dason</a:t>
            </a:r>
            <a:r>
              <a:rPr lang="en-US" sz="1200" b="0" kern="1200" dirty="0">
                <a:solidFill>
                  <a:schemeClr val="tx1"/>
                </a:solidFill>
                <a:effectLst/>
                <a:latin typeface="Arial" pitchFamily="4" charset="0"/>
                <a:ea typeface="ＭＳ Ｐゴシック" pitchFamily="4" charset="-128"/>
                <a:cs typeface="ＭＳ Ｐゴシック" pitchFamily="4" charset="-128"/>
              </a:rPr>
              <a:t> S, Athreya S. Prophylactic balloon occlusion of internal iliac arteries in women with placenta </a:t>
            </a:r>
            <a:r>
              <a:rPr lang="en-US" sz="1200" b="0" kern="1200" dirty="0" err="1">
                <a:solidFill>
                  <a:schemeClr val="tx1"/>
                </a:solidFill>
                <a:effectLst/>
                <a:latin typeface="Arial" pitchFamily="4" charset="0"/>
                <a:ea typeface="ＭＳ Ｐゴシック" pitchFamily="4" charset="-128"/>
                <a:cs typeface="ＭＳ Ｐゴシック" pitchFamily="4" charset="-128"/>
              </a:rPr>
              <a:t>accreta</a:t>
            </a:r>
            <a:r>
              <a:rPr lang="en-US" sz="1200" b="0" kern="1200" dirty="0">
                <a:solidFill>
                  <a:schemeClr val="tx1"/>
                </a:solidFill>
                <a:effectLst/>
                <a:latin typeface="Arial" pitchFamily="4" charset="0"/>
                <a:ea typeface="ＭＳ Ｐゴシック" pitchFamily="4" charset="-128"/>
                <a:cs typeface="ＭＳ Ｐゴシック" pitchFamily="4" charset="-128"/>
              </a:rPr>
              <a:t>: Literature review and analysis. Clinics in Radiology. 2012;67(6):515-520. </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58</a:t>
            </a:fld>
            <a:endParaRPr lang="en-US" dirty="0"/>
          </a:p>
        </p:txBody>
      </p:sp>
    </p:spTree>
    <p:extLst>
      <p:ext uri="{BB962C8B-B14F-4D97-AF65-F5344CB8AC3E}">
        <p14:creationId xmlns:p14="http://schemas.microsoft.com/office/powerpoint/2010/main" val="3487386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“After a traumatic birth event, women seek to understand what happened to them, make sense of the reasons behind their experience, and think about implications for their long-term health and future childbearing. Research on women’s experience of obstetric hemorrhage shows that a significant proportion of women report not receiving adequate information about their condition and recovery.</a:t>
            </a:r>
            <a:r>
              <a:rPr lang="en-US" sz="1200" kern="1200" baseline="30000" dirty="0">
                <a:solidFill>
                  <a:schemeClr val="tx1"/>
                </a:solidFill>
                <a:effectLst/>
                <a:latin typeface="Arial" pitchFamily="4" charset="0"/>
                <a:ea typeface="ＭＳ Ｐゴシック" pitchFamily="4" charset="-128"/>
                <a:cs typeface="ＭＳ Ｐゴシック" pitchFamily="4" charset="-128"/>
              </a:rPr>
              <a:t>2,3,13</a:t>
            </a:r>
            <a:r>
              <a:rPr lang="en-US" sz="1200" kern="1200" dirty="0">
                <a:solidFill>
                  <a:schemeClr val="tx1"/>
                </a:solidFill>
                <a:effectLst/>
                <a:latin typeface="Arial" pitchFamily="4" charset="0"/>
                <a:ea typeface="ＭＳ Ｐゴシック" pitchFamily="4" charset="-128"/>
                <a:cs typeface="ＭＳ Ｐゴシック" pitchFamily="4" charset="-128"/>
              </a:rPr>
              <a:t> While women report feeling grateful to health professionals for the life-saving care provided to them and their babies, they often report feelings of anger and frustration about not receiving sufficient information and/or at the quality of the emotional care they received.</a:t>
            </a:r>
            <a:r>
              <a:rPr lang="en-US" sz="1200" kern="1200" baseline="30000" dirty="0">
                <a:solidFill>
                  <a:schemeClr val="tx1"/>
                </a:solidFill>
                <a:effectLst/>
                <a:latin typeface="Arial" pitchFamily="4" charset="0"/>
                <a:ea typeface="ＭＳ Ｐゴシック" pitchFamily="4" charset="-128"/>
                <a:cs typeface="ＭＳ Ｐゴシック" pitchFamily="4" charset="-128"/>
              </a:rPr>
              <a:t>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Women of color report high rates of feeling disrespected and unheard.</a:t>
            </a:r>
            <a:r>
              <a:rPr lang="en-US" sz="1200" kern="1200" baseline="30000" dirty="0">
                <a:solidFill>
                  <a:schemeClr val="tx1"/>
                </a:solidFill>
                <a:effectLst/>
                <a:latin typeface="Arial" pitchFamily="4" charset="0"/>
                <a:ea typeface="ＭＳ Ｐゴシック" pitchFamily="4" charset="-128"/>
                <a:cs typeface="ＭＳ Ｐゴシック" pitchFamily="4" charset="-128"/>
              </a:rPr>
              <a:t>15-17”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itchFamily="4" charset="0"/>
              <a:ea typeface="ＭＳ Ｐゴシック" pitchFamily="4" charset="-128"/>
              <a:cs typeface="ＭＳ Ｐゴシック" pitchFamily="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itchFamily="4" charset="0"/>
                <a:ea typeface="ＭＳ Ｐゴシック" pitchFamily="4" charset="-128"/>
                <a:cs typeface="ＭＳ Ｐゴシック" pitchFamily="4" charset="-128"/>
              </a:rPr>
              <a:t>A 2017 population-based survey conducted with over 2,500 California mothers in English and Spanish asked if they “perceived unfair treatment due to race or ethnicity.” A total of 11.5% of Black mothers answered in the affirmative, and 8.5% of Asian/Pacific Islander (PI) mothers and 5.5% of Latina mothers also reported unfair treatment as a result of race or ethnicity. White mothers almost never (1%) reported being treated unfairly on the basis of race or ethnicity.</a:t>
            </a:r>
            <a:r>
              <a:rPr lang="en-US" sz="1200" kern="1200" baseline="30000" dirty="0">
                <a:solidFill>
                  <a:schemeClr val="tx1"/>
                </a:solidFill>
                <a:effectLst/>
                <a:latin typeface="Arial" pitchFamily="4" charset="0"/>
                <a:ea typeface="ＭＳ Ｐゴシック" pitchFamily="4" charset="-128"/>
                <a:cs typeface="ＭＳ Ｐゴシック" pitchFamily="4" charset="-128"/>
              </a:rPr>
              <a:t>18</a:t>
            </a:r>
            <a:r>
              <a:rPr lang="en-US" sz="1200" kern="1200" dirty="0">
                <a:solidFill>
                  <a:schemeClr val="tx1"/>
                </a:solidFill>
                <a:effectLst/>
                <a:latin typeface="Arial" pitchFamily="4" charset="0"/>
                <a:ea typeface="ＭＳ Ｐゴシック" pitchFamily="4" charset="-128"/>
                <a:cs typeface="ＭＳ Ｐゴシック" pitchFamily="4" charset="-128"/>
              </a:rPr>
              <a:t> Asked, “During your recent hospital stay, did you experience harsh or threatening language?” affirmative responses were highest among Asian/PI and Black women, each with 9%. For the question whether they “perceived unfair treatment due to language,” affirmative responses varied: Asian language speakers, 12%; Spanish speakers, 10%; and other non-English speakers, 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a traumatic birth event, women seek to understand what happened to them, make sense of the reasons behind their experience, and think about implications for their long-term health and future childbearing. Research on women’s experience of obstetric hemorrhage from studies conducted in Australia, the United Kingdom and other countries shows that a significant proportion of women report not receiving adequate information about their condition and recovery.</a:t>
            </a:r>
            <a:r>
              <a:rPr lang="en-US" sz="1200" kern="1200" baseline="30000" dirty="0">
                <a:solidFill>
                  <a:schemeClr val="tx1"/>
                </a:solidFill>
                <a:effectLst/>
                <a:latin typeface="+mn-lt"/>
                <a:ea typeface="+mn-ea"/>
                <a:cs typeface="+mn-cs"/>
              </a:rPr>
              <a:t>2,3,13</a:t>
            </a:r>
            <a:r>
              <a:rPr lang="en-US" sz="1200" kern="1200" dirty="0">
                <a:solidFill>
                  <a:schemeClr val="tx1"/>
                </a:solidFill>
                <a:effectLst/>
                <a:latin typeface="+mn-lt"/>
                <a:ea typeface="+mn-ea"/>
                <a:cs typeface="+mn-cs"/>
              </a:rPr>
              <a:t> While women report feeling grateful to health professionals for the life-saving care provided to them and their babies, they often report feelings of anger and frustration about not receiving sufficient information and/or at the quality of the emotional care they received.</a:t>
            </a:r>
            <a:r>
              <a:rPr lang="en-US" sz="1200" kern="1200" baseline="30000" dirty="0">
                <a:solidFill>
                  <a:schemeClr val="tx1"/>
                </a:solidFill>
                <a:effectLst/>
                <a:latin typeface="+mn-lt"/>
                <a:ea typeface="+mn-ea"/>
                <a:cs typeface="+mn-cs"/>
              </a:rPr>
              <a:t>4,6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Women of color report high rates of feeling disrespected and unheard.</a:t>
            </a:r>
            <a:r>
              <a:rPr lang="en-US" sz="1200" kern="1200" baseline="30000" dirty="0">
                <a:solidFill>
                  <a:schemeClr val="tx1"/>
                </a:solidFill>
                <a:effectLst/>
                <a:latin typeface="+mn-lt"/>
                <a:ea typeface="+mn-ea"/>
                <a:cs typeface="+mn-cs"/>
              </a:rPr>
              <a:t>15-17</a:t>
            </a:r>
            <a:r>
              <a:rPr lang="en-US" sz="1200" kern="1200" dirty="0">
                <a:solidFill>
                  <a:schemeClr val="tx1"/>
                </a:solidFill>
                <a:effectLst/>
                <a:latin typeface="+mn-lt"/>
                <a:ea typeface="+mn-ea"/>
                <a:cs typeface="+mn-cs"/>
              </a:rPr>
              <a:t> A 2017 population-based survey conducted with over 2,500 California mothers in English and Spanish asked if they “perceived unfair treatment due to race or ethnicity.” A total of 11.5% of Black mothers answered in the affirmative, and 8.5% of Asian/Pacific Islander (PI) mothers and 5.5% of Latina mothers also reported unfair treatment as a result of race or ethnicity. White mothers almost never (1%) reported being treated unfairly on the basis of race or ethnicity.</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Asked, “During your recent hospital stay, did you experience harsh or threatening language?” affirmative responses were highest among Asian/PI and Black women, each with 9%. For the question whether they “perceived unfair treatment due to language,” affirmative responses varied: Asian language speakers, 12%; Spanish speakers, 10%; and other non-English speakers, 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60</a:t>
            </a:fld>
            <a:endParaRPr lang="en-US" dirty="0"/>
          </a:p>
        </p:txBody>
      </p:sp>
    </p:spTree>
    <p:extLst>
      <p:ext uri="{BB962C8B-B14F-4D97-AF65-F5344CB8AC3E}">
        <p14:creationId xmlns:p14="http://schemas.microsoft.com/office/powerpoint/2010/main" val="723354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r>
              <a:rPr lang="en-US" sz="1200" kern="1200" dirty="0">
                <a:solidFill>
                  <a:schemeClr val="tx1"/>
                </a:solidFill>
                <a:effectLst/>
                <a:latin typeface="+mn-lt"/>
                <a:ea typeface="+mn-ea"/>
                <a:cs typeface="+mn-cs"/>
              </a:rPr>
              <a:t>Providers caring for patients with prenatally suspected or diagnosed PAS should counsel patients extensively about potential risks and complications as early as possible in pregnancy. Patients with accreta are at increased risk for hemorrhage, blood transfusion, bladder/ureteral damage, infection, need for intubation, prolonged hospitalization, ICU admission, need for reoperation, thromboembolic events and death.</a:t>
            </a:r>
            <a:r>
              <a:rPr lang="en-US" sz="1200" kern="1200" baseline="30000" dirty="0">
                <a:solidFill>
                  <a:schemeClr val="tx1"/>
                </a:solidFill>
                <a:effectLst/>
                <a:latin typeface="+mn-lt"/>
                <a:ea typeface="+mn-ea"/>
                <a:cs typeface="+mn-cs"/>
              </a:rPr>
              <a:t>4,11,14,15</a:t>
            </a:r>
            <a:r>
              <a:rPr lang="en-US" sz="1200" kern="1200" dirty="0">
                <a:solidFill>
                  <a:schemeClr val="tx1"/>
                </a:solidFill>
                <a:effectLst/>
                <a:latin typeface="+mn-lt"/>
                <a:ea typeface="+mn-ea"/>
                <a:cs typeface="+mn-cs"/>
              </a:rPr>
              <a:t> Discussions should involve relative likelihood for hysterectomy and subsequent infertility. It is also important for providers to be aware of mental health support needs for their patients with PAS.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Wu, SK, M.; Hibbard, J. U. Abnormal placentation: Twenty-year analysis. </a:t>
            </a:r>
            <a:r>
              <a:rPr lang="en-US" sz="1200" i="1" kern="1200" dirty="0">
                <a:solidFill>
                  <a:schemeClr val="tx1"/>
                </a:solidFill>
                <a:effectLst/>
                <a:latin typeface="+mn-lt"/>
                <a:ea typeface="+mn-ea"/>
                <a:cs typeface="+mn-cs"/>
              </a:rPr>
              <a:t>American Journal of Obstetrics and Gynecology. </a:t>
            </a:r>
            <a:r>
              <a:rPr lang="en-US" sz="1200" kern="1200" dirty="0">
                <a:solidFill>
                  <a:schemeClr val="tx1"/>
                </a:solidFill>
                <a:effectLst/>
                <a:latin typeface="+mn-lt"/>
                <a:ea typeface="+mn-ea"/>
                <a:cs typeface="+mn-cs"/>
              </a:rPr>
              <a:t>2005;192(5):1458-1461.</a:t>
            </a:r>
          </a:p>
          <a:p>
            <a:pPr marL="228600" marR="0" lvl="0" indent="-228600" algn="l" defTabSz="914400" rtl="0" eaLnBrk="1" fontAlgn="auto" latinLnBrk="0" hangingPunct="1">
              <a:lnSpc>
                <a:spcPct val="100000"/>
              </a:lnSpc>
              <a:spcBef>
                <a:spcPts val="0"/>
              </a:spcBef>
              <a:spcAft>
                <a:spcPts val="0"/>
              </a:spcAft>
              <a:buClrTx/>
              <a:buSzTx/>
              <a:buFontTx/>
              <a:buAutoNum type="arabicPeriod" startAt="11"/>
              <a:tabLst/>
              <a:defRPr/>
            </a:pPr>
            <a:r>
              <a:rPr lang="en-US" sz="1200" kern="1200" dirty="0">
                <a:solidFill>
                  <a:schemeClr val="tx1"/>
                </a:solidFill>
                <a:effectLst/>
                <a:latin typeface="+mn-lt"/>
                <a:ea typeface="+mn-ea"/>
                <a:cs typeface="+mn-cs"/>
              </a:rPr>
              <a:t>Meng, XX, L.; Song, W. Comparing the diagnostic value of ultrasound and magnetic resonance imaging for placenta accreta: A systematic review and meta-analysis. </a:t>
            </a:r>
            <a:r>
              <a:rPr lang="en-US" sz="1200" i="1" kern="1200" dirty="0">
                <a:solidFill>
                  <a:schemeClr val="tx1"/>
                </a:solidFill>
                <a:effectLst/>
                <a:latin typeface="+mn-lt"/>
                <a:ea typeface="+mn-ea"/>
                <a:cs typeface="+mn-cs"/>
              </a:rPr>
              <a:t>Ultrasound and Medical Biology. </a:t>
            </a:r>
            <a:r>
              <a:rPr lang="en-US" sz="1200" kern="1200" dirty="0">
                <a:solidFill>
                  <a:schemeClr val="tx1"/>
                </a:solidFill>
                <a:effectLst/>
                <a:latin typeface="+mn-lt"/>
                <a:ea typeface="+mn-ea"/>
                <a:cs typeface="+mn-cs"/>
              </a:rPr>
              <a:t>2013;39(11):1958-1965.</a:t>
            </a:r>
          </a:p>
          <a:p>
            <a:r>
              <a:rPr lang="en-US" sz="1200" kern="1200" dirty="0">
                <a:solidFill>
                  <a:schemeClr val="tx1"/>
                </a:solidFill>
                <a:effectLst/>
                <a:latin typeface="+mn-lt"/>
                <a:ea typeface="+mn-ea"/>
                <a:cs typeface="+mn-cs"/>
              </a:rPr>
              <a:t>14.	Oyelese, YS, </a:t>
            </a:r>
            <a:r>
              <a:rPr lang="en-US" dirty="0"/>
              <a:t>Smulian, J</a:t>
            </a:r>
            <a:r>
              <a:rPr lang="en-US" sz="1200" kern="1200" dirty="0">
                <a:solidFill>
                  <a:schemeClr val="tx1"/>
                </a:solidFill>
                <a:effectLst/>
                <a:latin typeface="+mn-lt"/>
                <a:ea typeface="+mn-ea"/>
                <a:cs typeface="+mn-cs"/>
              </a:rPr>
              <a:t>. C. Placenta previa, placenta accreta, and vasa previa.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2006;107(4):927-941.</a:t>
            </a:r>
          </a:p>
          <a:p>
            <a:r>
              <a:rPr lang="en-US" sz="1200" kern="1200" dirty="0">
                <a:solidFill>
                  <a:schemeClr val="tx1"/>
                </a:solidFill>
                <a:effectLst/>
                <a:latin typeface="+mn-lt"/>
                <a:ea typeface="+mn-ea"/>
                <a:cs typeface="+mn-cs"/>
              </a:rPr>
              <a:t>15.	Warshak, CRE, R.; Hull, A. D.; Scioscia, A. L.; Mattrey, R. F.; Benirschke, K.; Resnik, R. Accuracy of ultrasonography and magnetic resonance imaging in the diagnosis of placenta accreta.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2006;108(3 Pt 1):573-581.</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61</a:t>
            </a:fld>
            <a:endParaRPr lang="en-US" dirty="0"/>
          </a:p>
        </p:txBody>
      </p:sp>
    </p:spTree>
    <p:extLst>
      <p:ext uri="{BB962C8B-B14F-4D97-AF65-F5344CB8AC3E}">
        <p14:creationId xmlns:p14="http://schemas.microsoft.com/office/powerpoint/2010/main" val="3762188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has been relatively little investigation of the incidence and risk of secondary hemorrhage, or severe bleeding that occurs between 24 hours and 42 days after birth, and occurs in 1% of pregnancies.</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The overall risk for postpartum readmission is increasing – from 1.72% in 2004 to 2.16% in 2011, and hemorrhage or retained products of conception are the primary or associated diagnoses in 13% of all postpartum readmissions.</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 study using population data on births occurring between 2010-2014 was the first to focus on how postpartum hemorrhage is associated with hospital readmission and found that 82% of readmissions occurred </a:t>
            </a:r>
            <a:r>
              <a:rPr lang="en-US" sz="1200" u="sng" kern="1200" dirty="0">
                <a:solidFill>
                  <a:schemeClr val="tx1"/>
                </a:solidFill>
                <a:effectLst/>
                <a:latin typeface="+mn-lt"/>
                <a:ea typeface="+mn-ea"/>
                <a:cs typeface="+mn-cs"/>
              </a:rPr>
              <a:t>&lt; </a:t>
            </a:r>
            <a:r>
              <a:rPr lang="en-US" sz="1200" kern="1200" dirty="0">
                <a:solidFill>
                  <a:schemeClr val="tx1"/>
                </a:solidFill>
                <a:effectLst/>
                <a:latin typeface="+mn-lt"/>
                <a:ea typeface="+mn-ea"/>
                <a:cs typeface="+mn-cs"/>
              </a:rPr>
              <a:t>20 days after discharge.</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study also found that PPH during birth was a risk factor for readmission, and PPH with transfusion was associated with a particularly high likelihood of readmission.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Factors associated with PPH readmissions included maternal age, public insurance, pre-gestational diabetes and hypertensive diseases of pregnancy.</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Debost-Legrand, A, Riviere, O, Dossou, M, Vendittelli, F. Risk factors for severe secondary postpartum hemorrhages: A historical cohort study. </a:t>
            </a:r>
            <a:r>
              <a:rPr lang="en-US" sz="1200" i="1" kern="1200" dirty="0">
                <a:solidFill>
                  <a:schemeClr val="tx1"/>
                </a:solidFill>
                <a:effectLst/>
                <a:latin typeface="+mn-lt"/>
                <a:ea typeface="+mn-ea"/>
                <a:cs typeface="+mn-cs"/>
              </a:rPr>
              <a:t>Birth. </a:t>
            </a:r>
            <a:r>
              <a:rPr lang="en-US" sz="1200" kern="1200" dirty="0">
                <a:solidFill>
                  <a:schemeClr val="tx1"/>
                </a:solidFill>
                <a:effectLst/>
                <a:latin typeface="+mn-lt"/>
                <a:ea typeface="+mn-ea"/>
                <a:cs typeface="+mn-cs"/>
              </a:rPr>
              <a:t>2015;42(3):235-241.</a:t>
            </a:r>
          </a:p>
          <a:p>
            <a:r>
              <a:rPr lang="en-US" sz="1200" kern="1200" dirty="0">
                <a:solidFill>
                  <a:schemeClr val="tx1"/>
                </a:solidFill>
                <a:effectLst/>
                <a:latin typeface="+mn-lt"/>
                <a:ea typeface="+mn-ea"/>
                <a:cs typeface="+mn-cs"/>
              </a:rPr>
              <a:t>2.	ACOG. Postpartum hemorrhage. Practice Bulletin no. 183 of the American College of Obstetricians and Gynecologists. </a:t>
            </a:r>
            <a:r>
              <a:rPr lang="en-US" sz="1200" i="1" kern="1200" dirty="0">
                <a:solidFill>
                  <a:schemeClr val="tx1"/>
                </a:solidFill>
                <a:effectLst/>
                <a:latin typeface="+mn-lt"/>
                <a:ea typeface="+mn-ea"/>
                <a:cs typeface="+mn-cs"/>
              </a:rPr>
              <a:t>Obstetrics and Gynecology. </a:t>
            </a:r>
            <a:r>
              <a:rPr lang="en-US" sz="1200" kern="1200" dirty="0">
                <a:solidFill>
                  <a:schemeClr val="tx1"/>
                </a:solidFill>
                <a:effectLst/>
                <a:latin typeface="+mn-lt"/>
                <a:ea typeface="+mn-ea"/>
                <a:cs typeface="+mn-cs"/>
              </a:rPr>
              <a:t>2017;130(4):e168-e186.</a:t>
            </a:r>
          </a:p>
          <a:p>
            <a:r>
              <a:rPr lang="en-US" sz="1200" kern="1200" dirty="0">
                <a:solidFill>
                  <a:schemeClr val="tx1"/>
                </a:solidFill>
                <a:effectLst/>
                <a:latin typeface="+mn-lt"/>
                <a:ea typeface="+mn-ea"/>
                <a:cs typeface="+mn-cs"/>
              </a:rPr>
              <a:t>3.	Clapp, MA, Little, SE, Zheng, J, Robinson, JN. A multi-state analysis of postpartum readmissions in the United States. </a:t>
            </a:r>
            <a:r>
              <a:rPr lang="en-US" sz="1200" i="1" kern="1200" dirty="0">
                <a:solidFill>
                  <a:schemeClr val="tx1"/>
                </a:solidFill>
                <a:effectLst/>
                <a:latin typeface="+mn-lt"/>
                <a:ea typeface="+mn-ea"/>
                <a:cs typeface="+mn-cs"/>
              </a:rPr>
              <a:t>American Journal of Obstetrics and Gynecology. </a:t>
            </a:r>
            <a:r>
              <a:rPr lang="en-US" sz="1200" kern="1200" dirty="0">
                <a:solidFill>
                  <a:schemeClr val="tx1"/>
                </a:solidFill>
                <a:effectLst/>
                <a:latin typeface="+mn-lt"/>
                <a:ea typeface="+mn-ea"/>
                <a:cs typeface="+mn-cs"/>
              </a:rPr>
              <a:t>2016;215(1):113 e111-113 e110.</a:t>
            </a:r>
          </a:p>
          <a:p>
            <a:r>
              <a:rPr lang="en-US" sz="1200" kern="1200" dirty="0">
                <a:solidFill>
                  <a:schemeClr val="tx1"/>
                </a:solidFill>
                <a:effectLst/>
                <a:latin typeface="+mn-lt"/>
                <a:ea typeface="+mn-ea"/>
                <a:cs typeface="+mn-cs"/>
              </a:rPr>
              <a:t>4.	Fein, A, Wen, T, Wright, JD, et al. Postpartum hemorrhage and risk for postpartum readmission. </a:t>
            </a:r>
            <a:r>
              <a:rPr lang="en-US" sz="1200" i="1" kern="1200" dirty="0">
                <a:solidFill>
                  <a:schemeClr val="tx1"/>
                </a:solidFill>
                <a:effectLst/>
                <a:latin typeface="+mn-lt"/>
                <a:ea typeface="+mn-ea"/>
                <a:cs typeface="+mn-cs"/>
              </a:rPr>
              <a:t>Journal of Maternal-Fetal and Neonatal Medicine. </a:t>
            </a:r>
            <a:r>
              <a:rPr lang="en-US" sz="1200" kern="1200" dirty="0">
                <a:solidFill>
                  <a:schemeClr val="tx1"/>
                </a:solidFill>
                <a:effectLst/>
                <a:latin typeface="+mn-lt"/>
                <a:ea typeface="+mn-ea"/>
                <a:cs typeface="+mn-cs"/>
              </a:rPr>
              <a:t>2021;34(2):187-194.</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62</a:t>
            </a:fld>
            <a:endParaRPr lang="en-US" dirty="0"/>
          </a:p>
        </p:txBody>
      </p:sp>
    </p:spTree>
    <p:extLst>
      <p:ext uri="{BB962C8B-B14F-4D97-AF65-F5344CB8AC3E}">
        <p14:creationId xmlns:p14="http://schemas.microsoft.com/office/powerpoint/2010/main" val="41709823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dirty="0"/>
              <a:t>Debrief questions address:</a:t>
            </a:r>
          </a:p>
          <a:p>
            <a:pPr marL="1371600" lvl="3" indent="0">
              <a:buNone/>
            </a:pPr>
            <a:r>
              <a:rPr lang="en-US" sz="2600" dirty="0"/>
              <a:t>“What went well?”</a:t>
            </a:r>
          </a:p>
          <a:p>
            <a:pPr marL="1371600" lvl="3" indent="0">
              <a:buNone/>
            </a:pPr>
            <a:r>
              <a:rPr lang="en-US" sz="2600" dirty="0"/>
              <a:t>“What could have gone better?” </a:t>
            </a:r>
          </a:p>
          <a:p>
            <a:pPr marL="1371600" lvl="3" indent="0">
              <a:buNone/>
            </a:pPr>
            <a:r>
              <a:rPr lang="en-US" sz="2600" dirty="0"/>
              <a:t>“What needs to be followed up on later and by whom?”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Routine debriefing is easy to incorporate into the unit culture if the format is kept simple and some key barriers are proactively addressed. An example of a rapid debrief is provided in the toolkit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Communication plan </a:t>
            </a:r>
            <a:endParaRPr lang="en-US" dirty="0"/>
          </a:p>
          <a:p>
            <a:r>
              <a:rPr lang="en-US" dirty="0"/>
              <a:t>A team communication plan is needed to share valuable insights and subsequent performance/process improvement results with all team members and also and patient advocates. The communication plan serves as a critical piece of an ongoing feedback/learning loops that helps maintain engagement and supports a culture of continuous quality improvement. It is important to ensure that the key systems learnings and results of improvement efforts are shared with frontline staff and patient advocates. Ongoing communication lets staff know and patient advocates that their concerns are heard, and that debriefs, drills, and multidisciplinary case reviews are more than a box to check and actually improve patient care. </a:t>
            </a: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64</a:t>
            </a:fld>
            <a:endParaRPr lang="en-US" dirty="0"/>
          </a:p>
        </p:txBody>
      </p:sp>
    </p:spTree>
    <p:extLst>
      <p:ext uri="{BB962C8B-B14F-4D97-AF65-F5344CB8AC3E}">
        <p14:creationId xmlns:p14="http://schemas.microsoft.com/office/powerpoint/2010/main" val="2747291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endParaRPr lang="en-US" dirty="0"/>
          </a:p>
          <a:p>
            <a:r>
              <a:rPr lang="en-US" dirty="0">
                <a:cs typeface="Calibri" panose="020F0502020204030204"/>
              </a:rPr>
              <a:t>Monitoring outcomes is an essential part of the quality improvement process. Outcome metrics reflect the health outcomes experience by patients that result from the care provided. Note that these metrics do not reflect whether care was provided or not, but rather reflect the patient's outcomes. </a:t>
            </a:r>
          </a:p>
          <a:p>
            <a:endParaRPr lang="en-US" dirty="0">
              <a:cs typeface="Calibri" panose="020F0502020204030204"/>
            </a:endParaRPr>
          </a:p>
          <a:p>
            <a:r>
              <a:rPr lang="en-US" dirty="0">
                <a:cs typeface="Calibri" panose="020F0502020204030204"/>
              </a:rPr>
              <a:t>There are three outcome measures to consider when evaluating obstetric hemorrhage. First is Severe Maternal Morbidity, or SMM – this metric is defined by the CDC, and reflects patients with any of 21 severe complications among all deliveries. These complications include shock, hysterectomy, sepsis, transfusion, DIC, etc. This metric can be viewed two ways: you can look at your rate including all transfusion cases, or you can look at only those cases where transfusion wasn't the only SMM complication. This will hopefully focus the metric on the most severe cases. Review the trend over time. While the rate may be low, CMQCC recommends that all severe maternal morbidity cases be reviewed for quality improvement opportunities. </a:t>
            </a:r>
          </a:p>
          <a:p>
            <a:endParaRPr lang="en-US" dirty="0">
              <a:cs typeface="Calibri" panose="020F0502020204030204"/>
            </a:endParaRPr>
          </a:p>
          <a:p>
            <a:r>
              <a:rPr lang="en-US" dirty="0">
                <a:cs typeface="Calibri" panose="020F0502020204030204"/>
              </a:rPr>
              <a:t>To focus on hemorrhage-related morbidity, consider reviewing Severe Maternal Morbidity among Hemorrhage Cases. In this iteration, your denominator cases are all patients who were coded as having experienced a hemorrhage, and your numerator cases are those that experienced a severe maternal morbidity among your denominator cases. This measure can serve to evaluate how effectively your team can prevent hemorrhages from resulting in a severe maternal morbidity. Similarly, this metric may be viewed as a trend over time, or may serve to flag cases for review. </a:t>
            </a:r>
          </a:p>
          <a:p>
            <a:endParaRPr lang="en-US" dirty="0">
              <a:cs typeface="Calibri" panose="020F0502020204030204"/>
            </a:endParaRPr>
          </a:p>
          <a:p>
            <a:r>
              <a:rPr lang="en-US" dirty="0">
                <a:cs typeface="Calibri" panose="020F0502020204030204"/>
              </a:rPr>
              <a:t>Finally, CMQCC recommends tracking Massive Transfusions at your facility or system, meaning patients that received 4 or more units of blood products among all deliveries. However, it is not advised that this metric be trended over time. Instead, utilize this metric as an indicator to flag cases for review. The incidence of massive transfusions is rare, but cases in which a massive transfusion occurred should be reviewed for QI opportunities, or may be referred for a full root cause analysis (RCA). </a:t>
            </a:r>
          </a:p>
          <a:p>
            <a:endParaRPr lang="en-US" dirty="0">
              <a:cs typeface="Calibri" panose="020F0502020204030204"/>
            </a:endParaRPr>
          </a:p>
          <a:p>
            <a:r>
              <a:rPr lang="en-US" dirty="0">
                <a:cs typeface="Calibri" panose="020F0502020204030204"/>
              </a:rPr>
              <a:t>An important note about transfusion coding: Some hospitals have struggled with coding transfusions through the transition from ICD-9 to ICD-10. While transfusion information may be accessible form your internal blood bank system or medication administration record, this information is often not included in administrative data sets used to track and trend these metrics. Similarly, some metrics are solely based on ICD-10 codes, so cases may be erroneously excluded if the transfusion is not reflected in the ICD-10 coding. It is imperative that transfusions be coded. </a:t>
            </a:r>
          </a:p>
          <a:p>
            <a:endParaRPr lang="en-US" dirty="0">
              <a:cs typeface="Calibri" panose="020F0502020204030204"/>
            </a:endParaRPr>
          </a:p>
          <a:p>
            <a:r>
              <a:rPr lang="en-US" dirty="0">
                <a:cs typeface="Calibri" panose="020F0502020204030204"/>
              </a:rPr>
              <a:t>There is not necessarily a target rate for these metrics, but instead should be reviewed for QI opportunities, with special attention to rates that are far above the average of your peer hospitals (i.e., those in your system, region, state, or those with the same NICU level or delivery volume). </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39411" rtl="0" eaLnBrk="1" fontAlgn="base" latinLnBrk="0" hangingPunct="1">
              <a:lnSpc>
                <a:spcPct val="100000"/>
              </a:lnSpc>
              <a:spcBef>
                <a:spcPct val="0"/>
              </a:spcBef>
              <a:spcAft>
                <a:spcPct val="0"/>
              </a:spcAft>
              <a:buClrTx/>
              <a:buSzTx/>
              <a:buFontTx/>
              <a:buNone/>
              <a:tabLst/>
              <a:defRPr/>
            </a:pPr>
            <a:fld id="{48386DD3-8B5F-5B4F-999A-D69B57B4A912}"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39411"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56808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endParaRPr lang="en-US" dirty="0">
              <a:cs typeface="Calibri" panose="020F0502020204030204"/>
            </a:endParaRPr>
          </a:p>
          <a:p>
            <a:r>
              <a:rPr lang="en-US" dirty="0">
                <a:cs typeface="Calibri" panose="020F0502020204030204"/>
              </a:rPr>
              <a:t>While outcome metrics reflect the health outcomes experienced by the patient, process measures focus on the elements of care linked to improved outcomes. In using these process measures, you evaluate whether interventions designed to improve health outcomes are actually being done. </a:t>
            </a:r>
          </a:p>
          <a:p>
            <a:endParaRPr lang="en-US" dirty="0">
              <a:cs typeface="Calibri" panose="020F0502020204030204"/>
            </a:endParaRPr>
          </a:p>
          <a:p>
            <a:r>
              <a:rPr lang="en-US" dirty="0">
                <a:cs typeface="Calibri" panose="020F0502020204030204"/>
              </a:rPr>
              <a:t>Four process measures may help evaluate whether recommendations are being followed. The first is risk assessment, which evaluates whether patients had a hemorrhage risk assessment completed on admission to labor and delivery </a:t>
            </a:r>
            <a:r>
              <a:rPr lang="en-US" b="1" dirty="0">
                <a:cs typeface="Calibri" panose="020F0502020204030204"/>
              </a:rPr>
              <a:t>and </a:t>
            </a:r>
            <a:r>
              <a:rPr lang="en-US" dirty="0">
                <a:cs typeface="Calibri" panose="020F0502020204030204"/>
              </a:rPr>
              <a:t>on admission to postpartum. This aligns with the Joint Commission's Maternal Safety Standards for Hemorrhage. The second is Quantified Blood Loss, or the rate of patients who had their blood loss quantified at delivery. </a:t>
            </a:r>
          </a:p>
          <a:p>
            <a:endParaRPr lang="en-US" dirty="0">
              <a:cs typeface="Calibri" panose="020F0502020204030204"/>
            </a:endParaRPr>
          </a:p>
          <a:p>
            <a:r>
              <a:rPr lang="en-US" dirty="0">
                <a:cs typeface="Calibri" panose="020F0502020204030204"/>
              </a:rPr>
              <a:t>For both hemorrhage risk assessment and QBL, CMQCC encourages an audit of, at minimum, 5 random cases per month to evaluate adherence to the recommendation. If your facility has a high delivery volume, it may be more appropriate to audit more cases per month in order to accurately reflect what's occurring at your facility. </a:t>
            </a:r>
          </a:p>
          <a:p>
            <a:endParaRPr lang="en-US" dirty="0">
              <a:cs typeface="Calibri" panose="020F0502020204030204"/>
            </a:endParaRPr>
          </a:p>
          <a:p>
            <a:r>
              <a:rPr lang="en-US" dirty="0">
                <a:cs typeface="Calibri" panose="020F0502020204030204"/>
              </a:rPr>
              <a:t>The next process measure evaluates the rate of debriefs completed after an obstetric hemorrhage. It's important to evaluate whether the cases that your policies, procedures, or practice dictate should be debriefed are actually getting debriefed. </a:t>
            </a:r>
          </a:p>
          <a:p>
            <a:endParaRPr lang="en-US" dirty="0">
              <a:cs typeface="Calibri" panose="020F0502020204030204"/>
            </a:endParaRPr>
          </a:p>
          <a:p>
            <a:r>
              <a:rPr lang="en-US" dirty="0">
                <a:cs typeface="Calibri" panose="020F0502020204030204"/>
              </a:rPr>
              <a:t>Lastly, an OB Hemorrhage Staff Education metric serves to demonstrate the proportion of staff that have completed training on OB Hemorrhage. </a:t>
            </a:r>
          </a:p>
          <a:p>
            <a:endParaRPr lang="en-US" dirty="0">
              <a:cs typeface="Calibri" panose="020F0502020204030204"/>
            </a:endParaRPr>
          </a:p>
          <a:p>
            <a:r>
              <a:rPr lang="en-US" dirty="0">
                <a:cs typeface="Calibri" panose="020F0502020204030204"/>
              </a:rPr>
              <a:t>All of these metrics have a goal rate of 100%. </a:t>
            </a:r>
          </a:p>
        </p:txBody>
      </p:sp>
      <p:sp>
        <p:nvSpPr>
          <p:cNvPr id="4" name="Slide Number Placeholder 3"/>
          <p:cNvSpPr>
            <a:spLocks noGrp="1"/>
          </p:cNvSpPr>
          <p:nvPr>
            <p:ph type="sldNum" sz="quarter" idx="5"/>
          </p:nvPr>
        </p:nvSpPr>
        <p:spPr/>
        <p:txBody>
          <a:bodyPr/>
          <a:lstStyle/>
          <a:p>
            <a:pPr marL="0" marR="0" lvl="0" indent="0" algn="r" defTabSz="939411" rtl="0" eaLnBrk="1" fontAlgn="base" latinLnBrk="0" hangingPunct="1">
              <a:lnSpc>
                <a:spcPct val="100000"/>
              </a:lnSpc>
              <a:spcBef>
                <a:spcPct val="0"/>
              </a:spcBef>
              <a:spcAft>
                <a:spcPct val="0"/>
              </a:spcAft>
              <a:buClrTx/>
              <a:buSzTx/>
              <a:buFontTx/>
              <a:buNone/>
              <a:tabLst/>
              <a:defRPr/>
            </a:pPr>
            <a:fld id="{48386DD3-8B5F-5B4F-999A-D69B57B4A912}"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39411"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3185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fabulous Multidisciplinary group of clinicians of many specialties, nurses, and patients with lived experience. </a:t>
            </a:r>
          </a:p>
          <a:p>
            <a:endParaRPr lang="en-US" dirty="0"/>
          </a:p>
        </p:txBody>
      </p:sp>
      <p:sp>
        <p:nvSpPr>
          <p:cNvPr id="4" name="Slide Number Placeholder 3"/>
          <p:cNvSpPr>
            <a:spLocks noGrp="1"/>
          </p:cNvSpPr>
          <p:nvPr>
            <p:ph type="sldNum" sz="quarter" idx="5"/>
          </p:nvPr>
        </p:nvSpPr>
        <p:spPr/>
        <p:txBody>
          <a:bodyPr/>
          <a:lstStyle/>
          <a:p>
            <a:fld id="{512AE700-2C44-D841-B46A-C649F02F3F8A}" type="slidenum">
              <a:rPr lang="en-US" smtClean="0"/>
              <a:t>7</a:t>
            </a:fld>
            <a:endParaRPr lang="en-US" dirty="0"/>
          </a:p>
        </p:txBody>
      </p:sp>
    </p:spTree>
    <p:extLst>
      <p:ext uri="{BB962C8B-B14F-4D97-AF65-F5344CB8AC3E}">
        <p14:creationId xmlns:p14="http://schemas.microsoft.com/office/powerpoint/2010/main" val="4647264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endParaRPr lang="en-US" dirty="0"/>
          </a:p>
          <a:p>
            <a:r>
              <a:rPr lang="en-US" dirty="0"/>
              <a:t>Hospitals that participate in CMQCC’s Maternal Data Center have access to a variety of measures to address obstetric hemorrhage. Two new measures have recently been added: </a:t>
            </a:r>
            <a:r>
              <a:rPr lang="en-US" i="1" dirty="0"/>
              <a:t>Anemia on Admission, </a:t>
            </a:r>
            <a:r>
              <a:rPr lang="en-US" i="0" dirty="0"/>
              <a:t>which enables you to submit admission hemoglobin values to evaluate the impact of anemia on your outcomes, and QBL Cumulative Value, which enables stratification by total blood loss. </a:t>
            </a:r>
          </a:p>
          <a:p>
            <a:br>
              <a:rPr lang="en-US" i="0" dirty="0"/>
            </a:br>
            <a:r>
              <a:rPr lang="en-US" i="0" dirty="0"/>
              <a:t>The Maternal Data Center also has the Joint Commission Maternal Safety Standards built into the system, allowing you to track your hospital’s completion of the standards over time. The tool also includes sustainability guidance from CMQCC, including which measures may help you evaluate compliance with the standards, and relevant resources from the toolkit linked to each step to support implementation</a:t>
            </a:r>
            <a:r>
              <a:rPr lang="en-US" i="0"/>
              <a:t>. </a:t>
            </a:r>
            <a:endParaRPr lang="en-US" i="0" dirty="0"/>
          </a:p>
        </p:txBody>
      </p:sp>
      <p:sp>
        <p:nvSpPr>
          <p:cNvPr id="4" name="Slide Number Placeholder 3"/>
          <p:cNvSpPr>
            <a:spLocks noGrp="1"/>
          </p:cNvSpPr>
          <p:nvPr>
            <p:ph type="sldNum" sz="quarter" idx="5"/>
          </p:nvPr>
        </p:nvSpPr>
        <p:spPr/>
        <p:txBody>
          <a:bodyPr/>
          <a:lstStyle/>
          <a:p>
            <a:fld id="{774F52D4-67FE-284D-A6F6-5658F9AA68BF}" type="slidenum">
              <a:rPr lang="en-US" smtClean="0"/>
              <a:t>67</a:t>
            </a:fld>
            <a:endParaRPr lang="en-US"/>
          </a:p>
        </p:txBody>
      </p:sp>
    </p:spTree>
    <p:extLst>
      <p:ext uri="{BB962C8B-B14F-4D97-AF65-F5344CB8AC3E}">
        <p14:creationId xmlns:p14="http://schemas.microsoft.com/office/powerpoint/2010/main" val="22816408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4718050" cy="2654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Backdrop</a:t>
            </a:r>
            <a:r>
              <a:rPr lang="en-US" baseline="0" dirty="0"/>
              <a:t> slide. Can also put this as the very first slide (before title slide) to be displayed on screen before you start talking. </a:t>
            </a:r>
            <a:endParaRPr lang="en-US" dirty="0"/>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70</a:t>
            </a:fld>
            <a:endParaRPr lang="en-US" altLang="en-US" dirty="0"/>
          </a:p>
        </p:txBody>
      </p:sp>
    </p:spTree>
    <p:extLst>
      <p:ext uri="{BB962C8B-B14F-4D97-AF65-F5344CB8AC3E}">
        <p14:creationId xmlns:p14="http://schemas.microsoft.com/office/powerpoint/2010/main" val="254378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8</a:t>
            </a:fld>
            <a:endParaRPr lang="en-US" altLang="en-US" dirty="0"/>
          </a:p>
        </p:txBody>
      </p:sp>
    </p:spTree>
    <p:extLst>
      <p:ext uri="{BB962C8B-B14F-4D97-AF65-F5344CB8AC3E}">
        <p14:creationId xmlns:p14="http://schemas.microsoft.com/office/powerpoint/2010/main" val="219742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pitchFamily="4" charset="0"/>
                <a:ea typeface="ＭＳ Ｐゴシック" pitchFamily="4" charset="-128"/>
                <a:cs typeface="ＭＳ Ｐゴシック" pitchFamily="4" charset="-128"/>
              </a:rPr>
              <a:t>“PP Hemorrhage is reported to occur between 2-5% of all births depending definition and completeness of data collection.  This is interesting data from the CDC showing PPH hemorrhage that required serious treatments, either blood transfusions or additional procedures to control the bleeding such as balloons, arterial ligations or hysterectomy.  The rates reported here (2 to 4 per 1,000) are low in comparison to other studies but the trends are quite concerning.  More recent data suggest that the rates are still rising.”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figure shows the rate of postpartum hemorrhage (PPH) per 10,000 delivery hospitalizations from 1993 through 2014. Postpartum hemorrhage is when a woman has heavy bleeding after delivery.</a:t>
            </a:r>
          </a:p>
          <a:p>
            <a:r>
              <a:rPr lang="en-US" sz="1200" b="0" i="0" kern="1200" dirty="0">
                <a:solidFill>
                  <a:schemeClr val="tx1"/>
                </a:solidFill>
                <a:effectLst/>
                <a:latin typeface="+mn-lt"/>
                <a:ea typeface="+mn-ea"/>
                <a:cs typeface="+mn-cs"/>
              </a:rPr>
              <a:t>PPH with obstetric procedures to control hemorrhage include</a:t>
            </a:r>
          </a:p>
          <a:p>
            <a:r>
              <a:rPr lang="en-US" sz="1200" b="0" i="0" kern="1200" dirty="0">
                <a:solidFill>
                  <a:schemeClr val="tx1"/>
                </a:solidFill>
                <a:effectLst/>
                <a:latin typeface="+mn-lt"/>
                <a:ea typeface="+mn-ea"/>
                <a:cs typeface="+mn-cs"/>
              </a:rPr>
              <a:t>Surgical repair of a deep cut or tear of the uterus.</a:t>
            </a:r>
          </a:p>
          <a:p>
            <a:r>
              <a:rPr lang="en-US" sz="1200" b="0" i="0" kern="1200" dirty="0">
                <a:solidFill>
                  <a:schemeClr val="tx1"/>
                </a:solidFill>
                <a:effectLst/>
                <a:latin typeface="+mn-lt"/>
                <a:ea typeface="+mn-ea"/>
                <a:cs typeface="+mn-cs"/>
              </a:rPr>
              <a:t>Uterine artery ligation/embolization (tying off the vessel or identifying and injecting material into the bleeding vessel).</a:t>
            </a:r>
          </a:p>
          <a:p>
            <a:r>
              <a:rPr lang="en-US" sz="1200" b="0" i="0" kern="1200" dirty="0">
                <a:solidFill>
                  <a:schemeClr val="tx1"/>
                </a:solidFill>
                <a:effectLst/>
                <a:latin typeface="+mn-lt"/>
                <a:ea typeface="+mn-ea"/>
                <a:cs typeface="+mn-cs"/>
              </a:rPr>
              <a:t>Obstetric tamponade of uterus or vagina (packing with gauze or using a medical device).</a:t>
            </a:r>
          </a:p>
          <a:p>
            <a:r>
              <a:rPr lang="en-US" sz="1200" b="0" i="0" kern="1200" dirty="0">
                <a:solidFill>
                  <a:schemeClr val="tx1"/>
                </a:solidFill>
                <a:effectLst/>
                <a:latin typeface="+mn-lt"/>
                <a:ea typeface="+mn-ea"/>
                <a:cs typeface="+mn-cs"/>
              </a:rPr>
              <a:t>Hysterectomy (surgery to remove the uterus).</a:t>
            </a:r>
          </a:p>
          <a:p>
            <a:r>
              <a:rPr lang="en-US" sz="1200" b="0" i="0" kern="1200" dirty="0">
                <a:solidFill>
                  <a:schemeClr val="tx1"/>
                </a:solidFill>
                <a:effectLst/>
                <a:latin typeface="+mn-lt"/>
                <a:ea typeface="+mn-ea"/>
                <a:cs typeface="+mn-cs"/>
              </a:rPr>
              <a:t>PPH with blood transfusions is when a patient with PPH is given donated blood.</a:t>
            </a:r>
          </a:p>
          <a:p>
            <a:r>
              <a:rPr lang="en-US" sz="1200" b="0" i="0" kern="1200" dirty="0">
                <a:solidFill>
                  <a:schemeClr val="tx1"/>
                </a:solidFill>
                <a:effectLst/>
                <a:latin typeface="+mn-lt"/>
                <a:ea typeface="+mn-ea"/>
                <a:cs typeface="+mn-cs"/>
              </a:rPr>
              <a:t>The rate of PPH with procedures to control hemorrhage increased from 4.3 in 1993 to 21.2 in 2014, with sharper increases in later years. The rate of PPH with blood transfusions also increased noticeably over time, from 7.9 in 1993 to 39.7 in 2014.</a:t>
            </a:r>
          </a:p>
          <a:p>
            <a:r>
              <a:rPr lang="en-US" sz="1200" b="0" i="0" kern="1200" dirty="0">
                <a:solidFill>
                  <a:schemeClr val="tx1"/>
                </a:solidFill>
                <a:effectLst/>
                <a:latin typeface="+mn-lt"/>
                <a:ea typeface="+mn-ea"/>
                <a:cs typeface="+mn-cs"/>
              </a:rPr>
              <a:t>*Obstetric procedures to control PPH and blood transfusion were coded hierarchically, meaning that only blood transfusions were used to control PPH for the blood transfusion group, while procedures with or without blood transfusion could be used for the obstetric procedure group.</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386DD3-8B5F-5B4F-999A-D69B57B4A912}" type="slidenum">
              <a:rPr lang="en-US" smtClean="0"/>
              <a:t>9</a:t>
            </a:fld>
            <a:endParaRPr lang="en-US" dirty="0"/>
          </a:p>
        </p:txBody>
      </p:sp>
    </p:spTree>
    <p:extLst>
      <p:ext uri="{BB962C8B-B14F-4D97-AF65-F5344CB8AC3E}">
        <p14:creationId xmlns:p14="http://schemas.microsoft.com/office/powerpoint/2010/main" val="152111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TALKING POINTS: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dirty="0">
                <a:effectLst/>
                <a:latin typeface="Arial"/>
                <a:ea typeface="ＭＳ Ｐゴシック"/>
                <a:cs typeface="Arial"/>
              </a:rPr>
              <a:t>“The leading causes of pregnancy-related mortality that extends out to a year are similar in California data and in the US as a whole. Hemorrhage and Sepsis compete for the number 2 position after cardiovascular disease and ahead of hypertensive disorders thrombotic pulmonary embolisms and amnionic fluid embolisms.  What makes Hemorrhage stand out is that in study after study it is judged to be 70-90% preventable.”  Hemorrhage is the #2 cause of maternal mortality and is highly preventable.”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1200" dirty="0">
              <a:effectLst/>
              <a:latin typeface="Arial"/>
              <a:ea typeface="ＭＳ Ｐゴシック"/>
              <a:cs typeface="Arial"/>
            </a:endParaRPr>
          </a:p>
          <a:p>
            <a:r>
              <a:rPr lang="en-US" kern="1200" dirty="0">
                <a:effectLst/>
                <a:latin typeface="Arial"/>
                <a:ea typeface="ＭＳ Ｐゴシック"/>
                <a:cs typeface="Arial"/>
              </a:rPr>
              <a:t>Cardiovascular disease (CVD) was the leading cause of pregnancy-related mortality among California women, accounting for 29% of deaths. Cardiomyopathy accounted for 16% of deaths, and 13% were due to other cardiovascular disease. Additional leading causes of pregnancy-related mortality were hemorrhage (15%) sepsis or infection (14%), </a:t>
            </a:r>
            <a:r>
              <a:rPr lang="en-US" dirty="0">
                <a:latin typeface="Arial"/>
                <a:ea typeface="ＭＳ Ｐゴシック"/>
                <a:cs typeface="Arial"/>
              </a:rPr>
              <a:t> </a:t>
            </a:r>
            <a:r>
              <a:rPr lang="en-US" kern="1200" dirty="0">
                <a:effectLst/>
                <a:latin typeface="Arial"/>
                <a:ea typeface="ＭＳ Ｐゴシック"/>
                <a:cs typeface="Arial"/>
              </a:rPr>
              <a:t>and hypertensive disorders (10%). “Other” causes of death comprised a spectrum of underlying medical conditions including epilepsy, diabetes, liver diseases, respiratory conditions, lupus and other autoimmune conditions, among others.</a:t>
            </a:r>
            <a:endParaRPr lang="en-US" dirty="0">
              <a:latin typeface="Arial"/>
              <a:ea typeface="ＭＳ Ｐゴシック"/>
              <a:cs typeface="Arial"/>
            </a:endParaRPr>
          </a:p>
          <a:p>
            <a:pPr>
              <a:defRPr/>
            </a:pPr>
            <a:r>
              <a:rPr lang="en-US" b="0" i="0" u="none" strike="noStrike" baseline="0" dirty="0">
                <a:latin typeface="Arial"/>
                <a:ea typeface="ＭＳ Ｐゴシック"/>
                <a:cs typeface="Arial"/>
              </a:rPr>
              <a:t>Pregnancy-related mortality ratio (PRMR) = Number of pregnancy-related deaths per 100,000 live births, up to one year after the end of pregnancy. Pregnancy-relatedness determinations were made through a structured expert committee case review process. Data on U.S. PRMR are published by CDC Pregnancy Mortality Surveillance System (accessed at </a:t>
            </a:r>
            <a:r>
              <a:rPr lang="en-US" dirty="0">
                <a:latin typeface="Arial"/>
                <a:ea typeface="ＭＳ Ｐゴシック"/>
                <a:cs typeface="Arial"/>
                <a:hlinkClick r:id="rId3"/>
              </a:rPr>
              <a:t>Pregnancy Mortality Surveillance System | Maternal and Infant Health | CDC</a:t>
            </a:r>
            <a:r>
              <a:rPr lang="en-US" dirty="0">
                <a:latin typeface="Arial"/>
                <a:ea typeface="ＭＳ Ｐゴシック"/>
                <a:cs typeface="Arial"/>
              </a:rPr>
              <a:t> </a:t>
            </a:r>
            <a:r>
              <a:rPr lang="en-US" b="0" i="0" u="none" strike="noStrike" baseline="0" dirty="0">
                <a:latin typeface="Arial"/>
                <a:ea typeface="ＭＳ Ｐゴシック"/>
                <a:cs typeface="Arial"/>
              </a:rPr>
              <a:t>on January 19, 2022).</a:t>
            </a:r>
            <a:r>
              <a:rPr lang="en-US" dirty="0">
                <a:latin typeface="Arial"/>
                <a:ea typeface="ＭＳ Ｐゴシック"/>
                <a:cs typeface="Arial"/>
              </a:rPr>
              <a:t> </a:t>
            </a:r>
            <a:endParaRPr lang="en-US" dirty="0">
              <a:cs typeface="Arial"/>
            </a:endParaRPr>
          </a:p>
          <a:p>
            <a:endParaRPr lang="en-US" kern="1200" dirty="0">
              <a:effectLst/>
              <a:latin typeface="Arial"/>
              <a:ea typeface="ＭＳ Ｐゴシック"/>
              <a:cs typeface="Arial"/>
            </a:endParaRPr>
          </a:p>
          <a:p>
            <a:r>
              <a:rPr lang="en-US" kern="1200" dirty="0">
                <a:effectLst/>
                <a:latin typeface="Arial"/>
                <a:ea typeface="ＭＳ Ｐゴシック"/>
                <a:cs typeface="Arial"/>
              </a:rPr>
              <a:t>Figure notes: Pregnancy-related deaths include deaths within a year of pregnancy from causes related to or aggravated by the pregnancy or its management, as determined by expert committee review.</a:t>
            </a:r>
            <a:r>
              <a:rPr lang="en-US" dirty="0">
                <a:latin typeface="Arial"/>
                <a:ea typeface="ＭＳ Ｐゴシック"/>
                <a:cs typeface="Arial"/>
              </a:rPr>
              <a:t> </a:t>
            </a:r>
            <a:endParaRPr lang="en-US" dirty="0">
              <a:cs typeface="Arial"/>
            </a:endParaRPr>
          </a:p>
          <a:p>
            <a:endParaRPr lang="en-US" kern="1200" dirty="0">
              <a:effectLst/>
              <a:latin typeface="Arial"/>
              <a:ea typeface="ＭＳ Ｐゴシック"/>
              <a:cs typeface="Arial"/>
            </a:endParaRPr>
          </a:p>
          <a:p>
            <a:r>
              <a:rPr lang="en-US" kern="1200" dirty="0">
                <a:effectLst/>
                <a:latin typeface="Arial"/>
                <a:ea typeface="ＭＳ Ｐゴシック"/>
                <a:cs typeface="Arial"/>
              </a:rPr>
              <a:t>Abbreviations: CVD = Cardiovascular disease; Sepsis = Sepsis or infection; Hem = Hemorrhage; HDP = Hypertensive disorders of pregnancy; AFE = Amniotic fluid embolism; TPE = Thrombotic pulmonary embolism; CVA = Cerebrovascular accident; Anes = Anesthesia complications; Other = Other medical condition(s).</a:t>
            </a:r>
            <a:endParaRPr lang="en-US" dirty="0">
              <a:latin typeface="Arial"/>
              <a:ea typeface="ＭＳ Ｐゴシック"/>
              <a:cs typeface="Arial"/>
            </a:endParaRPr>
          </a:p>
          <a:p>
            <a:endParaRPr lang="en-US" sz="1200" kern="1200" dirty="0">
              <a:solidFill>
                <a:schemeClr val="tx1"/>
              </a:solidFill>
              <a:effectLst/>
              <a:latin typeface="+mn-lt"/>
              <a:ea typeface="+mn-ea"/>
              <a:cs typeface="Calibri"/>
            </a:endParaRPr>
          </a:p>
          <a:p>
            <a:endParaRPr lang="en-US" dirty="0"/>
          </a:p>
        </p:txBody>
      </p:sp>
      <p:sp>
        <p:nvSpPr>
          <p:cNvPr id="4" name="Slide Number Placeholder 3"/>
          <p:cNvSpPr>
            <a:spLocks noGrp="1"/>
          </p:cNvSpPr>
          <p:nvPr>
            <p:ph type="sldNum" sz="quarter" idx="5"/>
          </p:nvPr>
        </p:nvSpPr>
        <p:spPr/>
        <p:txBody>
          <a:bodyPr/>
          <a:lstStyle/>
          <a:p>
            <a:fld id="{E0A63BDC-96C0-2D47-952F-ABC11D3883B4}" type="slidenum">
              <a:rPr lang="en-US" smtClean="0"/>
              <a:t>10</a:t>
            </a:fld>
            <a:endParaRPr lang="en-US"/>
          </a:p>
        </p:txBody>
      </p:sp>
    </p:spTree>
    <p:extLst>
      <p:ext uri="{BB962C8B-B14F-4D97-AF65-F5344CB8AC3E}">
        <p14:creationId xmlns:p14="http://schemas.microsoft.com/office/powerpoint/2010/main" val="3394186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145C8BC1-2911-DF47-8EFE-6BD6F18238B3}"/>
              </a:ext>
            </a:extLst>
          </p:cNvPr>
          <p:cNvPicPr>
            <a:picLocks noChangeAspect="1"/>
          </p:cNvPicPr>
          <p:nvPr userDrawn="1"/>
        </p:nvPicPr>
        <p:blipFill>
          <a:blip r:embed="rId3"/>
          <a:stretch>
            <a:fillRect/>
          </a:stretch>
        </p:blipFill>
        <p:spPr>
          <a:xfrm>
            <a:off x="8458200" y="457200"/>
            <a:ext cx="3429000" cy="1257300"/>
          </a:xfrm>
          <a:prstGeom prst="rect">
            <a:avLst/>
          </a:prstGeom>
        </p:spPr>
      </p:pic>
    </p:spTree>
    <p:custDataLst>
      <p:tags r:id="rId1"/>
    </p:custDataLst>
    <p:extLst>
      <p:ext uri="{BB962C8B-B14F-4D97-AF65-F5344CB8AC3E}">
        <p14:creationId xmlns:p14="http://schemas.microsoft.com/office/powerpoint/2010/main" val="2080884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
        <p:nvSpPr>
          <p:cNvPr id="8" name="Rectangle 7"/>
          <p:cNvSpPr/>
          <p:nvPr userDrawn="1"/>
        </p:nvSpPr>
        <p:spPr>
          <a:xfrm>
            <a:off x="223400" y="5418601"/>
            <a:ext cx="5472549" cy="1200329"/>
          </a:xfrm>
          <a:prstGeom prst="rect">
            <a:avLst/>
          </a:prstGeom>
        </p:spPr>
        <p:txBody>
          <a:bodyPr wrap="square">
            <a:spAutoFit/>
          </a:bodyPr>
          <a:lstStyle/>
          <a:p>
            <a:pPr>
              <a:lnSpc>
                <a:spcPct val="150000"/>
              </a:lnSpc>
            </a:pPr>
            <a:r>
              <a:rPr lang="en-US" sz="1200" dirty="0">
                <a:latin typeface="+mj-lt"/>
              </a:rPr>
              <a:t>Development of the California Toolkit ‘Improving Health Care Response to Obstetric Hemorrhage’ was funded by the California Department of Public Health (CDPH), Center for Family Health, Maternal Child and Adolescent Health (MCAH) Division, using federal Title V MCH funds.</a:t>
            </a:r>
          </a:p>
        </p:txBody>
      </p:sp>
      <p:sp>
        <p:nvSpPr>
          <p:cNvPr id="3" name="Text Placeholder 2"/>
          <p:cNvSpPr>
            <a:spLocks noGrp="1"/>
          </p:cNvSpPr>
          <p:nvPr>
            <p:ph type="body" sz="quarter" idx="10"/>
          </p:nvPr>
        </p:nvSpPr>
        <p:spPr>
          <a:xfrm>
            <a:off x="2346981" y="1632172"/>
            <a:ext cx="3568700" cy="473075"/>
          </a:xfrm>
        </p:spPr>
        <p:txBody>
          <a:bodyPr>
            <a:normAutofit/>
          </a:bodyPr>
          <a:lstStyle>
            <a:lvl1pPr marL="0" indent="0">
              <a:buFontTx/>
              <a:buNone/>
              <a:defRPr sz="1400"/>
            </a:lvl1pPr>
          </a:lstStyle>
          <a:p>
            <a:pPr lvl="0"/>
            <a:r>
              <a:rPr lang="en-US"/>
              <a:t>Click to edit Master text styles</a:t>
            </a:r>
          </a:p>
        </p:txBody>
      </p:sp>
      <p:sp>
        <p:nvSpPr>
          <p:cNvPr id="16" name="Text Placeholder 2"/>
          <p:cNvSpPr>
            <a:spLocks noGrp="1"/>
          </p:cNvSpPr>
          <p:nvPr>
            <p:ph type="body" sz="quarter" idx="11"/>
          </p:nvPr>
        </p:nvSpPr>
        <p:spPr>
          <a:xfrm>
            <a:off x="6519770" y="1632251"/>
            <a:ext cx="3568700" cy="473075"/>
          </a:xfrm>
        </p:spPr>
        <p:txBody>
          <a:bodyPr>
            <a:normAutofit/>
          </a:bodyPr>
          <a:lstStyle>
            <a:lvl1pPr marL="0" indent="0">
              <a:buFontTx/>
              <a:buNone/>
              <a:defRPr sz="1400"/>
            </a:lvl1pPr>
          </a:lstStyle>
          <a:p>
            <a:pPr lvl="0"/>
            <a:r>
              <a:rPr lang="en-US"/>
              <a:t>Click to edit Master text styles</a:t>
            </a:r>
          </a:p>
        </p:txBody>
      </p:sp>
      <p:sp>
        <p:nvSpPr>
          <p:cNvPr id="21" name="Title 1"/>
          <p:cNvSpPr>
            <a:spLocks noGrp="1"/>
          </p:cNvSpPr>
          <p:nvPr>
            <p:ph type="title" hasCustomPrompt="1"/>
          </p:nvPr>
        </p:nvSpPr>
        <p:spPr>
          <a:xfrm>
            <a:off x="223400" y="365125"/>
            <a:ext cx="11130400" cy="1325563"/>
          </a:xfrm>
        </p:spPr>
        <p:txBody>
          <a:bodyPr>
            <a:normAutofit/>
          </a:bodyPr>
          <a:lstStyle>
            <a:lvl1pPr>
              <a:defRPr sz="4000">
                <a:latin typeface="Trebuchet MS" panose="020B0603020202020204" pitchFamily="34" charset="0"/>
              </a:defRPr>
            </a:lvl1pPr>
          </a:lstStyle>
          <a:p>
            <a:r>
              <a:rPr lang="en-US" dirty="0"/>
              <a:t>Title</a:t>
            </a:r>
          </a:p>
        </p:txBody>
      </p:sp>
    </p:spTree>
    <p:extLst>
      <p:ext uri="{BB962C8B-B14F-4D97-AF65-F5344CB8AC3E}">
        <p14:creationId xmlns:p14="http://schemas.microsoft.com/office/powerpoint/2010/main" val="160069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p:spTree>
      <p:nvGrpSpPr>
        <p:cNvPr id="1" name=""/>
        <p:cNvGrpSpPr/>
        <p:nvPr/>
      </p:nvGrpSpPr>
      <p:grpSpPr>
        <a:xfrm>
          <a:off x="0" y="0"/>
          <a:ext cx="0" cy="0"/>
          <a:chOff x="0" y="0"/>
          <a:chExt cx="0" cy="0"/>
        </a:xfrm>
      </p:grpSpPr>
      <p:sp>
        <p:nvSpPr>
          <p:cNvPr id="31" name="Picture Placeholder 2">
            <a:extLst>
              <a:ext uri="{FF2B5EF4-FFF2-40B4-BE49-F238E27FC236}">
                <a16:creationId xmlns:a16="http://schemas.microsoft.com/office/drawing/2014/main" id="{35C8D1DC-B9D5-4A64-B701-A28E154338BE}"/>
              </a:ext>
            </a:extLst>
          </p:cNvPr>
          <p:cNvSpPr>
            <a:spLocks noGrp="1"/>
          </p:cNvSpPr>
          <p:nvPr>
            <p:ph type="pic" sz="quarter" idx="10"/>
          </p:nvPr>
        </p:nvSpPr>
        <p:spPr>
          <a:xfrm>
            <a:off x="310203" y="288835"/>
            <a:ext cx="6606088" cy="2774731"/>
          </a:xfrm>
          <a:effectLst>
            <a:reflection blurRad="12700" stA="31000" endPos="55000" dir="5400000" sy="-100000" algn="bl" rotWithShape="0"/>
          </a:effectLst>
        </p:spPr>
        <p:txBody>
          <a:bodyPr/>
          <a:lstStyle/>
          <a:p>
            <a:r>
              <a:rPr lang="en-US" dirty="0"/>
              <a:t>Click icon to add picture</a:t>
            </a:r>
          </a:p>
        </p:txBody>
      </p:sp>
      <p:sp>
        <p:nvSpPr>
          <p:cNvPr id="17" name="Title 1">
            <a:extLst>
              <a:ext uri="{FF2B5EF4-FFF2-40B4-BE49-F238E27FC236}">
                <a16:creationId xmlns:a16="http://schemas.microsoft.com/office/drawing/2014/main" id="{C89087A4-A667-4767-9985-FA35BBA30FD4}"/>
              </a:ext>
            </a:extLst>
          </p:cNvPr>
          <p:cNvSpPr>
            <a:spLocks noGrp="1"/>
          </p:cNvSpPr>
          <p:nvPr>
            <p:ph type="title"/>
          </p:nvPr>
        </p:nvSpPr>
        <p:spPr>
          <a:xfrm>
            <a:off x="206067" y="3791638"/>
            <a:ext cx="6710224" cy="1728889"/>
          </a:xfrm>
        </p:spPr>
        <p:txBody>
          <a:bodyPr anchor="t">
            <a:normAutofit/>
          </a:bodyPr>
          <a:lstStyle>
            <a:lvl1pPr>
              <a:lnSpc>
                <a:spcPct val="100000"/>
              </a:lnSpc>
              <a:spcAft>
                <a:spcPts val="600"/>
              </a:spcAft>
              <a:defRPr sz="4000">
                <a:solidFill>
                  <a:schemeClr val="tx1"/>
                </a:solidFill>
                <a:latin typeface="Trebuchet MS" panose="020B0603020202020204" pitchFamily="34" charset="0"/>
              </a:defRPr>
            </a:lvl1pPr>
          </a:lstStyle>
          <a:p>
            <a:endParaRPr lang="en-US" dirty="0"/>
          </a:p>
        </p:txBody>
      </p:sp>
      <p:sp>
        <p:nvSpPr>
          <p:cNvPr id="19" name="Content Placeholder 2">
            <a:extLst>
              <a:ext uri="{FF2B5EF4-FFF2-40B4-BE49-F238E27FC236}">
                <a16:creationId xmlns:a16="http://schemas.microsoft.com/office/drawing/2014/main" id="{414078CC-A2A4-47B2-9F66-3524BC2F8458}"/>
              </a:ext>
            </a:extLst>
          </p:cNvPr>
          <p:cNvSpPr>
            <a:spLocks noGrp="1"/>
          </p:cNvSpPr>
          <p:nvPr>
            <p:ph idx="1" hasCustomPrompt="1"/>
          </p:nvPr>
        </p:nvSpPr>
        <p:spPr>
          <a:xfrm>
            <a:off x="7044560" y="462455"/>
            <a:ext cx="4911300" cy="4193628"/>
          </a:xfrm>
        </p:spPr>
        <p:txBody>
          <a:bodyPr numCol="1" anchor="b"/>
          <a:lstStyle>
            <a:lvl1pPr>
              <a:defRPr lang="en-US" sz="2000" dirty="0"/>
            </a:lvl1pPr>
          </a:lstStyle>
          <a:p>
            <a:pPr marL="285750" indent="-285750">
              <a:lnSpc>
                <a:spcPct val="120000"/>
              </a:lnSpc>
              <a:spcBef>
                <a:spcPts val="600"/>
              </a:spcBef>
              <a:spcAft>
                <a:spcPts val="600"/>
              </a:spcAft>
              <a:buClr>
                <a:srgbClr val="10587D"/>
              </a:buClr>
              <a:buSzPct val="80000"/>
              <a:buFont typeface="Webdings" panose="05030102010509060703" pitchFamily="18" charset="2"/>
              <a:buChar char="4"/>
            </a:pPr>
            <a:r>
              <a:rPr lang="en-US" dirty="0">
                <a:latin typeface="+mj-lt"/>
              </a:rPr>
              <a:t>Text </a:t>
            </a:r>
          </a:p>
        </p:txBody>
      </p:sp>
      <p:sp>
        <p:nvSpPr>
          <p:cNvPr id="5" name="Rectangle 4">
            <a:extLst>
              <a:ext uri="{FF2B5EF4-FFF2-40B4-BE49-F238E27FC236}">
                <a16:creationId xmlns:a16="http://schemas.microsoft.com/office/drawing/2014/main" id="{C0006B01-D1C3-4662-BCCE-4F56E9346881}"/>
              </a:ext>
            </a:extLst>
          </p:cNvPr>
          <p:cNvSpPr/>
          <p:nvPr userDrawn="1"/>
        </p:nvSpPr>
        <p:spPr>
          <a:xfrm>
            <a:off x="230985" y="6436127"/>
            <a:ext cx="5959608" cy="276999"/>
          </a:xfrm>
          <a:prstGeom prst="rect">
            <a:avLst/>
          </a:prstGeom>
        </p:spPr>
        <p:txBody>
          <a:bodyPr wrap="square">
            <a:spAutoFit/>
          </a:bodyPr>
          <a:lstStyle/>
          <a:p>
            <a:r>
              <a:rPr lang="en-US" sz="1200" dirty="0">
                <a:solidFill>
                  <a:schemeClr val="tx1"/>
                </a:solidFill>
                <a:latin typeface="Trebuchet MS" panose="020B0603020202020204" pitchFamily="34" charset="0"/>
              </a:rPr>
              <a:t>Improving Health Care Response to Obstetric Hemorrhage</a:t>
            </a:r>
          </a:p>
        </p:txBody>
      </p:sp>
    </p:spTree>
    <p:extLst>
      <p:ext uri="{BB962C8B-B14F-4D97-AF65-F5344CB8AC3E}">
        <p14:creationId xmlns:p14="http://schemas.microsoft.com/office/powerpoint/2010/main" val="207015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atin typeface="Trebuchet MS" panose="020B0603020202020204" pitchFamily="34" charset="0"/>
              </a:defRPr>
            </a:lvl1pPr>
          </a:lstStyle>
          <a:p>
            <a:r>
              <a:rPr lang="en-US" dirty="0"/>
              <a:t>Title</a:t>
            </a:r>
          </a:p>
        </p:txBody>
      </p:sp>
      <p:sp>
        <p:nvSpPr>
          <p:cNvPr id="7" name="Content Placeholder 2"/>
          <p:cNvSpPr>
            <a:spLocks noGrp="1"/>
          </p:cNvSpPr>
          <p:nvPr>
            <p:ph sz="half" idx="1"/>
          </p:nvPr>
        </p:nvSpPr>
        <p:spPr>
          <a:xfrm>
            <a:off x="838200" y="1825625"/>
            <a:ext cx="4943475"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6286500" y="1825625"/>
            <a:ext cx="5181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47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7" name="Title 1"/>
          <p:cNvSpPr>
            <a:spLocks noGrp="1"/>
          </p:cNvSpPr>
          <p:nvPr>
            <p:ph type="title"/>
          </p:nvPr>
        </p:nvSpPr>
        <p:spPr>
          <a:xfrm>
            <a:off x="623888" y="1709739"/>
            <a:ext cx="8860771" cy="2852737"/>
          </a:xfrm>
        </p:spPr>
        <p:txBody>
          <a:bodyPr anchor="b"/>
          <a:lstStyle>
            <a:lvl1pPr>
              <a:defRPr sz="6000"/>
            </a:lvl1pPr>
          </a:lstStyle>
          <a:p>
            <a:r>
              <a:rPr lang="en-US"/>
              <a:t>Click to edit Master title style</a:t>
            </a:r>
            <a:endParaRPr lang="en-US" dirty="0"/>
          </a:p>
        </p:txBody>
      </p:sp>
      <p:sp>
        <p:nvSpPr>
          <p:cNvPr id="8" name="Text Placeholder 2"/>
          <p:cNvSpPr>
            <a:spLocks noGrp="1"/>
          </p:cNvSpPr>
          <p:nvPr>
            <p:ph type="body" idx="1"/>
          </p:nvPr>
        </p:nvSpPr>
        <p:spPr>
          <a:xfrm>
            <a:off x="623888" y="4589464"/>
            <a:ext cx="886077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4703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p:spTree>
      <p:nvGrpSpPr>
        <p:cNvPr id="1" name=""/>
        <p:cNvGrpSpPr/>
        <p:nvPr/>
      </p:nvGrpSpPr>
      <p:grpSpPr>
        <a:xfrm>
          <a:off x="0" y="0"/>
          <a:ext cx="0" cy="0"/>
          <a:chOff x="0" y="0"/>
          <a:chExt cx="0" cy="0"/>
        </a:xfrm>
      </p:grpSpPr>
      <p:sp>
        <p:nvSpPr>
          <p:cNvPr id="31" name="Picture Placeholder 2">
            <a:extLst>
              <a:ext uri="{FF2B5EF4-FFF2-40B4-BE49-F238E27FC236}">
                <a16:creationId xmlns:a16="http://schemas.microsoft.com/office/drawing/2014/main" id="{35C8D1DC-B9D5-4A64-B701-A28E154338BE}"/>
              </a:ext>
            </a:extLst>
          </p:cNvPr>
          <p:cNvSpPr>
            <a:spLocks noGrp="1"/>
          </p:cNvSpPr>
          <p:nvPr>
            <p:ph type="pic" sz="quarter" idx="10"/>
          </p:nvPr>
        </p:nvSpPr>
        <p:spPr>
          <a:xfrm>
            <a:off x="362269" y="462455"/>
            <a:ext cx="6606088" cy="2774731"/>
          </a:xfrm>
          <a:effectLst>
            <a:reflection blurRad="12700" stA="31000" endPos="55000" dir="5400000" sy="-100000" algn="bl" rotWithShape="0"/>
          </a:effectLst>
        </p:spPr>
        <p:txBody>
          <a:bodyPr/>
          <a:lstStyle/>
          <a:p>
            <a:r>
              <a:rPr lang="en-US" dirty="0"/>
              <a:t>Click icon to add picture</a:t>
            </a:r>
          </a:p>
        </p:txBody>
      </p:sp>
      <p:sp>
        <p:nvSpPr>
          <p:cNvPr id="17" name="Title 1">
            <a:extLst>
              <a:ext uri="{FF2B5EF4-FFF2-40B4-BE49-F238E27FC236}">
                <a16:creationId xmlns:a16="http://schemas.microsoft.com/office/drawing/2014/main" id="{C89087A4-A667-4767-9985-FA35BBA30FD4}"/>
              </a:ext>
            </a:extLst>
          </p:cNvPr>
          <p:cNvSpPr>
            <a:spLocks noGrp="1"/>
          </p:cNvSpPr>
          <p:nvPr>
            <p:ph type="title" hasCustomPrompt="1"/>
          </p:nvPr>
        </p:nvSpPr>
        <p:spPr>
          <a:xfrm>
            <a:off x="258135" y="4014952"/>
            <a:ext cx="6710224" cy="1728889"/>
          </a:xfrm>
        </p:spPr>
        <p:txBody>
          <a:bodyPr anchor="t">
            <a:normAutofit/>
          </a:bodyPr>
          <a:lstStyle>
            <a:lvl1pPr>
              <a:lnSpc>
                <a:spcPct val="100000"/>
              </a:lnSpc>
              <a:spcAft>
                <a:spcPts val="600"/>
              </a:spcAft>
              <a:defRPr sz="4000">
                <a:solidFill>
                  <a:schemeClr val="tx1"/>
                </a:solidFill>
                <a:latin typeface="Trebuchet MS" panose="020B0603020202020204" pitchFamily="34" charset="0"/>
              </a:defRPr>
            </a:lvl1pPr>
          </a:lstStyle>
          <a:p>
            <a:r>
              <a:rPr lang="en-US" dirty="0"/>
              <a:t>Title</a:t>
            </a:r>
          </a:p>
        </p:txBody>
      </p:sp>
      <p:sp>
        <p:nvSpPr>
          <p:cNvPr id="5" name="Rectangle 4">
            <a:extLst>
              <a:ext uri="{FF2B5EF4-FFF2-40B4-BE49-F238E27FC236}">
                <a16:creationId xmlns:a16="http://schemas.microsoft.com/office/drawing/2014/main" id="{C0006B01-D1C3-4662-BCCE-4F56E9346881}"/>
              </a:ext>
            </a:extLst>
          </p:cNvPr>
          <p:cNvSpPr/>
          <p:nvPr userDrawn="1"/>
        </p:nvSpPr>
        <p:spPr>
          <a:xfrm>
            <a:off x="230985" y="6436127"/>
            <a:ext cx="5959608" cy="276999"/>
          </a:xfrm>
          <a:prstGeom prst="rect">
            <a:avLst/>
          </a:prstGeom>
        </p:spPr>
        <p:txBody>
          <a:bodyPr wrap="square">
            <a:spAutoFit/>
          </a:bodyPr>
          <a:lstStyle/>
          <a:p>
            <a:r>
              <a:rPr lang="en-US" sz="1200" dirty="0">
                <a:solidFill>
                  <a:schemeClr val="tx1"/>
                </a:solidFill>
                <a:latin typeface="Trebuchet MS" panose="020B0603020202020204" pitchFamily="34" charset="0"/>
              </a:rPr>
              <a:t>Improving Health Care Response to Obstetric Hemorrhage</a:t>
            </a:r>
          </a:p>
        </p:txBody>
      </p:sp>
    </p:spTree>
    <p:extLst>
      <p:ext uri="{BB962C8B-B14F-4D97-AF65-F5344CB8AC3E}">
        <p14:creationId xmlns:p14="http://schemas.microsoft.com/office/powerpoint/2010/main" val="391161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
    <p:spTree>
      <p:nvGrpSpPr>
        <p:cNvPr id="1" name=""/>
        <p:cNvGrpSpPr/>
        <p:nvPr/>
      </p:nvGrpSpPr>
      <p:grpSpPr>
        <a:xfrm>
          <a:off x="0" y="0"/>
          <a:ext cx="0" cy="0"/>
          <a:chOff x="0" y="0"/>
          <a:chExt cx="0" cy="0"/>
        </a:xfrm>
      </p:grpSpPr>
      <p:graphicFrame>
        <p:nvGraphicFramePr>
          <p:cNvPr id="15"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168308"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609600" y="838200"/>
            <a:ext cx="10363200" cy="914400"/>
          </a:xfrm>
          <a:prstGeom prst="rect">
            <a:avLst/>
          </a:prstGeom>
        </p:spPr>
        <p:txBody>
          <a:bodyPr>
            <a:normAutofit/>
          </a:bodyPr>
          <a:lstStyle>
            <a:lvl1pPr>
              <a:defRPr sz="3600" b="0" i="0">
                <a:latin typeface="+mj-lt"/>
                <a:ea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2"/>
    </p:custDataLst>
    <p:extLst>
      <p:ext uri="{BB962C8B-B14F-4D97-AF65-F5344CB8AC3E}">
        <p14:creationId xmlns:p14="http://schemas.microsoft.com/office/powerpoint/2010/main" val="16525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FCE-F20C-EB40-805D-AE582357365E}"/>
              </a:ext>
            </a:extLst>
          </p:cNvPr>
          <p:cNvSpPr>
            <a:spLocks noGrp="1"/>
          </p:cNvSpPr>
          <p:nvPr>
            <p:ph type="title"/>
          </p:nvPr>
        </p:nvSpPr>
        <p:spPr>
          <a:xfrm>
            <a:off x="609600" y="838200"/>
            <a:ext cx="10363200" cy="914400"/>
          </a:xfrm>
          <a:prstGeom prst="rect">
            <a:avLst/>
          </a:prstGeom>
        </p:spPr>
        <p:txBody>
          <a:bodyPr>
            <a:normAutofit/>
          </a:bodyPr>
          <a:lstStyle>
            <a:lvl1pPr>
              <a:defRPr sz="3600">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129581-1261-4E49-989D-3A12B3738A7B}"/>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7EF84CE-004A-6344-BC2B-33B48728784B}"/>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50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6390-0004-0847-A9BF-0C03C98EA7C3}"/>
              </a:ext>
            </a:extLst>
          </p:cNvPr>
          <p:cNvSpPr>
            <a:spLocks noGrp="1"/>
          </p:cNvSpPr>
          <p:nvPr>
            <p:ph type="title"/>
          </p:nvPr>
        </p:nvSpPr>
        <p:spPr>
          <a:xfrm>
            <a:off x="609600" y="655638"/>
            <a:ext cx="10515600" cy="1325563"/>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78A212-424B-CD4E-A3ED-B55C9E9C5CC0}"/>
              </a:ext>
            </a:extLst>
          </p:cNvPr>
          <p:cNvSpPr>
            <a:spLocks noGrp="1"/>
          </p:cNvSpPr>
          <p:nvPr>
            <p:ph idx="1" hasCustomPrompt="1"/>
          </p:nvPr>
        </p:nvSpPr>
        <p:spPr>
          <a:xfrm>
            <a:off x="609600" y="1981200"/>
            <a:ext cx="109728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3B884B0-B651-934B-B98F-96484D5862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345566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87F-6363-B146-A984-D8AC2DAD545A}"/>
              </a:ext>
            </a:extLst>
          </p:cNvPr>
          <p:cNvSpPr>
            <a:spLocks noGrp="1"/>
          </p:cNvSpPr>
          <p:nvPr>
            <p:ph type="title"/>
          </p:nvPr>
        </p:nvSpPr>
        <p:spPr>
          <a:xfrm>
            <a:off x="591671" y="655638"/>
            <a:ext cx="10515600" cy="1325563"/>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A29B7B-985D-2641-938E-D0DB52F6E6AD}"/>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38BFF8CF-18B1-894D-AC3D-0780DD672E6C}"/>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B5E8678-931E-CD4C-A9BE-39546FF2A5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294765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34B7E-7AA9-1F4F-9092-395517CA33DC}"/>
              </a:ext>
            </a:extLst>
          </p:cNvPr>
          <p:cNvSpPr/>
          <p:nvPr userDrawn="1"/>
        </p:nvSpPr>
        <p:spPr bwMode="auto">
          <a:xfrm>
            <a:off x="11658600" y="6324600"/>
            <a:ext cx="3810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Tree>
    <p:extLst>
      <p:ext uri="{BB962C8B-B14F-4D97-AF65-F5344CB8AC3E}">
        <p14:creationId xmlns:p14="http://schemas.microsoft.com/office/powerpoint/2010/main" val="6331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75437"/>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pic>
        <p:nvPicPr>
          <p:cNvPr id="7" name="Picture 6">
            <a:extLst>
              <a:ext uri="{FF2B5EF4-FFF2-40B4-BE49-F238E27FC236}">
                <a16:creationId xmlns:a16="http://schemas.microsoft.com/office/drawing/2014/main" id="{5F9B57F4-BE5C-504F-809F-A85B6ED8A3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360" b="54307"/>
          <a:stretch/>
        </p:blipFill>
        <p:spPr>
          <a:xfrm>
            <a:off x="1805848" y="2353645"/>
            <a:ext cx="8681903" cy="1975272"/>
          </a:xfrm>
          <a:prstGeom prst="rect">
            <a:avLst/>
          </a:prstGeom>
        </p:spPr>
      </p:pic>
    </p:spTree>
    <p:extLst>
      <p:ext uri="{BB962C8B-B14F-4D97-AF65-F5344CB8AC3E}">
        <p14:creationId xmlns:p14="http://schemas.microsoft.com/office/powerpoint/2010/main" val="74274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branded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DF3F8C24-36DD-0443-AFCF-FDA063A20767}"/>
              </a:ext>
            </a:extLst>
          </p:cNvPr>
          <p:cNvSpPr txBox="1"/>
          <p:nvPr userDrawn="1"/>
        </p:nvSpPr>
        <p:spPr>
          <a:xfrm>
            <a:off x="711200" y="645213"/>
            <a:ext cx="3454400" cy="707886"/>
          </a:xfrm>
          <a:prstGeom prst="rect">
            <a:avLst/>
          </a:prstGeom>
          <a:noFill/>
        </p:spPr>
        <p:txBody>
          <a:bodyPr wrap="square" rtlCol="0">
            <a:spAutoFit/>
          </a:bodyPr>
          <a:lstStyle/>
          <a:p>
            <a:r>
              <a:rPr lang="en-US" sz="2000" dirty="0"/>
              <a:t>[Insert Secondary Logo Here]</a:t>
            </a:r>
          </a:p>
        </p:txBody>
      </p:sp>
      <p:pic>
        <p:nvPicPr>
          <p:cNvPr id="5" name="Picture 4">
            <a:extLst>
              <a:ext uri="{FF2B5EF4-FFF2-40B4-BE49-F238E27FC236}">
                <a16:creationId xmlns:a16="http://schemas.microsoft.com/office/drawing/2014/main" id="{E1CB87B2-7E19-0A4F-90DA-33015C9D5D41}"/>
              </a:ext>
            </a:extLst>
          </p:cNvPr>
          <p:cNvPicPr>
            <a:picLocks noChangeAspect="1"/>
          </p:cNvPicPr>
          <p:nvPr userDrawn="1"/>
        </p:nvPicPr>
        <p:blipFill>
          <a:blip r:embed="rId3"/>
          <a:stretch>
            <a:fillRect/>
          </a:stretch>
        </p:blipFill>
        <p:spPr>
          <a:xfrm>
            <a:off x="8458200" y="461009"/>
            <a:ext cx="3429000" cy="1257300"/>
          </a:xfrm>
          <a:prstGeom prst="rect">
            <a:avLst/>
          </a:prstGeom>
        </p:spPr>
      </p:pic>
    </p:spTree>
    <p:custDataLst>
      <p:tags r:id="rId1"/>
    </p:custDataLst>
    <p:extLst>
      <p:ext uri="{BB962C8B-B14F-4D97-AF65-F5344CB8AC3E}">
        <p14:creationId xmlns:p14="http://schemas.microsoft.com/office/powerpoint/2010/main" val="263165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branded 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52400"/>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4" name="TextBox 3">
            <a:extLst>
              <a:ext uri="{FF2B5EF4-FFF2-40B4-BE49-F238E27FC236}">
                <a16:creationId xmlns:a16="http://schemas.microsoft.com/office/drawing/2014/main" id="{BFBC64AE-B805-E646-8160-658E3FC99973}"/>
              </a:ext>
            </a:extLst>
          </p:cNvPr>
          <p:cNvSpPr txBox="1"/>
          <p:nvPr userDrawn="1"/>
        </p:nvSpPr>
        <p:spPr>
          <a:xfrm>
            <a:off x="2205317" y="4038601"/>
            <a:ext cx="8026400" cy="584775"/>
          </a:xfrm>
          <a:prstGeom prst="rect">
            <a:avLst/>
          </a:prstGeom>
          <a:noFill/>
        </p:spPr>
        <p:txBody>
          <a:bodyPr wrap="square" rtlCol="0">
            <a:spAutoFit/>
          </a:bodyPr>
          <a:lstStyle/>
          <a:p>
            <a:r>
              <a:rPr lang="en-US" sz="3200" dirty="0"/>
              <a:t>[Insert Secondary Logo Here]</a:t>
            </a:r>
          </a:p>
        </p:txBody>
      </p:sp>
      <p:pic>
        <p:nvPicPr>
          <p:cNvPr id="7" name="Picture 6">
            <a:extLst>
              <a:ext uri="{FF2B5EF4-FFF2-40B4-BE49-F238E27FC236}">
                <a16:creationId xmlns:a16="http://schemas.microsoft.com/office/drawing/2014/main" id="{F3839ED9-7E6F-2348-994D-CDFBEA5A4D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360" b="54307"/>
          <a:stretch/>
        </p:blipFill>
        <p:spPr>
          <a:xfrm>
            <a:off x="2743200" y="1758528"/>
            <a:ext cx="6974542" cy="1586820"/>
          </a:xfrm>
          <a:prstGeom prst="rect">
            <a:avLst/>
          </a:prstGeom>
        </p:spPr>
      </p:pic>
    </p:spTree>
    <p:extLst>
      <p:ext uri="{BB962C8B-B14F-4D97-AF65-F5344CB8AC3E}">
        <p14:creationId xmlns:p14="http://schemas.microsoft.com/office/powerpoint/2010/main" val="32482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DF9A06-7854-8D48-B7F2-B135CD4D82F8}"/>
              </a:ext>
            </a:extLst>
          </p:cNvPr>
          <p:cNvSpPr/>
          <p:nvPr userDrawn="1"/>
        </p:nvSpPr>
        <p:spPr bwMode="auto">
          <a:xfrm>
            <a:off x="0" y="0"/>
            <a:ext cx="12203955" cy="533400"/>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1028" name="Rectangle 15"/>
          <p:cNvSpPr>
            <a:spLocks noGrp="1" noChangeArrowheads="1"/>
          </p:cNvSpPr>
          <p:nvPr>
            <p:ph type="body" idx="1"/>
          </p:nvPr>
        </p:nvSpPr>
        <p:spPr bwMode="auto">
          <a:xfrm>
            <a:off x="609600" y="1981200"/>
            <a:ext cx="10972800" cy="3886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a:extLst>
              <a:ext uri="{FF2B5EF4-FFF2-40B4-BE49-F238E27FC236}">
                <a16:creationId xmlns:a16="http://schemas.microsoft.com/office/drawing/2014/main" id="{E947B078-2274-E048-BF1D-71C1E769DC7C}"/>
              </a:ext>
            </a:extLst>
          </p:cNvPr>
          <p:cNvSpPr/>
          <p:nvPr userDrawn="1"/>
        </p:nvSpPr>
        <p:spPr>
          <a:xfrm>
            <a:off x="11618964" y="6400800"/>
            <a:ext cx="466794" cy="369332"/>
          </a:xfrm>
          <a:prstGeom prst="rect">
            <a:avLst/>
          </a:prstGeom>
        </p:spPr>
        <p:txBody>
          <a:bodyPr wrap="none">
            <a:spAutoFit/>
          </a:bodyPr>
          <a:lstStyle/>
          <a:p>
            <a:fld id="{BE040F21-18A7-F24A-9FFF-CA1645682805}" type="slidenum">
              <a:rPr lang="en-US" smtClean="0">
                <a:latin typeface="Roboto" panose="02000000000000000000" pitchFamily="2" charset="0"/>
                <a:ea typeface="Roboto" panose="02000000000000000000" pitchFamily="2" charset="0"/>
              </a:rPr>
              <a:t>‹#›</a:t>
            </a:fld>
            <a:endParaRPr lang="en-US" dirty="0">
              <a:latin typeface="Roboto" panose="02000000000000000000" pitchFamily="2" charset="0"/>
              <a:ea typeface="Roboto" panose="02000000000000000000" pitchFamily="2" charset="0"/>
            </a:endParaRPr>
          </a:p>
        </p:txBody>
      </p:sp>
      <p:sp>
        <p:nvSpPr>
          <p:cNvPr id="3" name="Title Placeholder 2">
            <a:extLst>
              <a:ext uri="{FF2B5EF4-FFF2-40B4-BE49-F238E27FC236}">
                <a16:creationId xmlns:a16="http://schemas.microsoft.com/office/drawing/2014/main" id="{249BE8F0-75A0-A748-99AE-728CF18B0D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70FFF947-11DF-1645-95AE-F53E85B1898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210800" y="75091"/>
            <a:ext cx="1828800" cy="382109"/>
          </a:xfrm>
          <a:prstGeom prst="rect">
            <a:avLst/>
          </a:prstGeom>
        </p:spPr>
      </p:pic>
    </p:spTree>
    <p:custDataLst>
      <p:tags r:id="rId16"/>
    </p:custData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8" r:id="rId4"/>
    <p:sldLayoutId id="2147484119" r:id="rId5"/>
    <p:sldLayoutId id="2147484122" r:id="rId6"/>
    <p:sldLayoutId id="2147484117" r:id="rId7"/>
    <p:sldLayoutId id="2147484120" r:id="rId8"/>
    <p:sldLayoutId id="2147484121" r:id="rId9"/>
    <p:sldLayoutId id="2147484124" r:id="rId10"/>
    <p:sldLayoutId id="2147484125" r:id="rId11"/>
    <p:sldLayoutId id="2147484126" r:id="rId12"/>
    <p:sldLayoutId id="2147484127" r:id="rId13"/>
    <p:sldLayoutId id="2147484128" r:id="rId14"/>
  </p:sldLayoutIdLst>
  <p:hf hdr="0" ftr="0" dt="0"/>
  <p:txStyles>
    <p:titleStyle>
      <a:lvl1pPr algn="l" rtl="0" eaLnBrk="1" fontAlgn="base" hangingPunct="1">
        <a:spcBef>
          <a:spcPct val="0"/>
        </a:spcBef>
        <a:spcAft>
          <a:spcPct val="0"/>
        </a:spcAft>
        <a:defRPr sz="40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safehealthcareforeverywoman.org/aim/patient-safety-bundles/maternal-safety-bundles/obstetric-hemorrahage-patient-safety-bundle-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jointcommission.org/-/media/tjc/documents/standards/r3-reports/r3_24_maternal_safety_hap_9_6_19_final1.pdf201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hinkculturalhealth.hhs.gov/maternal-health-care/logi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marchofdimes.org/professionals/professional-education.aspx" TargetMode="External"/><Relationship Id="rId4" Type="http://schemas.openxmlformats.org/officeDocument/2006/relationships/hyperlink" Target="https://equalperinatalcare.diversityscience.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39.xml"/><Relationship Id="rId7" Type="http://schemas.openxmlformats.org/officeDocument/2006/relationships/hyperlink" Target="https://mom2momflorida.wordpress.com/2010/06/23/i-got-rights/"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png"/><Relationship Id="rId11" Type="http://schemas.openxmlformats.org/officeDocument/2006/relationships/hyperlink" Target="https://en.wikipedia.org/wiki/File:Locator_Grid.png" TargetMode="External"/><Relationship Id="rId5" Type="http://schemas.openxmlformats.org/officeDocument/2006/relationships/hyperlink" Target="https://pixabay.com/en/eye-green-red-rimmed-iris-pupil-309755/"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chem.libretexts.org/LibreTexts/Mountain_View_College/MVC_Chem_1411%3A_GENERAL_CHEMISTRY_I/Chapters/01._Introduction%3A_Matter_and_Measurement/1.5%3A_Uncertainty_in_Measurement"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emedicine.medscape.com/article/2047283-overview"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mailto:datacenter@cmqcc.org" TargetMode="Externa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hyperlink" Target="mailto:info@cmqcc.org" TargetMode="External"/><Relationship Id="rId2" Type="http://schemas.openxmlformats.org/officeDocument/2006/relationships/hyperlink" Target="http://www.cmqcc.org/toolkits"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AA07-873F-1F4F-971B-50DE1835FEE9}"/>
              </a:ext>
            </a:extLst>
          </p:cNvPr>
          <p:cNvSpPr>
            <a:spLocks noGrp="1"/>
          </p:cNvSpPr>
          <p:nvPr>
            <p:ph type="ctrTitle"/>
          </p:nvPr>
        </p:nvSpPr>
        <p:spPr>
          <a:xfrm>
            <a:off x="2775857" y="2373086"/>
            <a:ext cx="7690021" cy="2667000"/>
          </a:xfrm>
        </p:spPr>
        <p:txBody>
          <a:bodyPr>
            <a:noAutofit/>
          </a:bodyPr>
          <a:lstStyle/>
          <a:p>
            <a:r>
              <a:rPr lang="en-US" dirty="0"/>
              <a:t>Improving Health Care </a:t>
            </a:r>
            <a:br>
              <a:rPr lang="en-US" dirty="0"/>
            </a:br>
            <a:r>
              <a:rPr lang="en-US" dirty="0"/>
              <a:t>Response to</a:t>
            </a:r>
            <a:br>
              <a:rPr lang="en-US" dirty="0"/>
            </a:br>
            <a:r>
              <a:rPr lang="en-US" dirty="0"/>
              <a:t>Obstetric Hemorrhage V3.0</a:t>
            </a:r>
            <a:br>
              <a:rPr lang="en-US" dirty="0"/>
            </a:br>
            <a:endParaRPr lang="en-US" dirty="0"/>
          </a:p>
        </p:txBody>
      </p:sp>
      <p:sp>
        <p:nvSpPr>
          <p:cNvPr id="3" name="TextBox 2">
            <a:extLst>
              <a:ext uri="{FF2B5EF4-FFF2-40B4-BE49-F238E27FC236}">
                <a16:creationId xmlns:a16="http://schemas.microsoft.com/office/drawing/2014/main" id="{DCFAFE1D-9955-D24B-A2F2-398FA36D35B9}"/>
              </a:ext>
            </a:extLst>
          </p:cNvPr>
          <p:cNvSpPr txBox="1"/>
          <p:nvPr/>
        </p:nvSpPr>
        <p:spPr>
          <a:xfrm>
            <a:off x="2743200" y="4552146"/>
            <a:ext cx="5861220" cy="861774"/>
          </a:xfrm>
          <a:prstGeom prst="rect">
            <a:avLst/>
          </a:prstGeom>
          <a:noFill/>
        </p:spPr>
        <p:txBody>
          <a:bodyPr wrap="none" lIns="91440" tIns="45720" rIns="91440" bIns="45720" rtlCol="0" anchor="t">
            <a:spAutoFit/>
          </a:bodyPr>
          <a:lstStyle/>
          <a:p>
            <a:r>
              <a:rPr lang="en-US" sz="2500" dirty="0"/>
              <a:t>A California Quality Improvement Toolkit</a:t>
            </a:r>
          </a:p>
          <a:p>
            <a:pPr algn="l"/>
            <a:r>
              <a:rPr lang="en-US" sz="2500" dirty="0">
                <a:latin typeface="Arial"/>
                <a:ea typeface="ＭＳ Ｐゴシック"/>
                <a:cs typeface="Arial"/>
              </a:rPr>
              <a:t> April 2022</a:t>
            </a:r>
            <a:endParaRPr lang="en-US" sz="2500" dirty="0">
              <a:cs typeface="Arial"/>
            </a:endParaRPr>
          </a:p>
        </p:txBody>
      </p:sp>
    </p:spTree>
    <p:extLst>
      <p:ext uri="{BB962C8B-B14F-4D97-AF65-F5344CB8AC3E}">
        <p14:creationId xmlns:p14="http://schemas.microsoft.com/office/powerpoint/2010/main" val="153977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1687-E420-274F-A4A0-55525939BE1F}"/>
              </a:ext>
            </a:extLst>
          </p:cNvPr>
          <p:cNvSpPr>
            <a:spLocks noGrp="1"/>
          </p:cNvSpPr>
          <p:nvPr>
            <p:ph type="title"/>
          </p:nvPr>
        </p:nvSpPr>
        <p:spPr>
          <a:xfrm>
            <a:off x="622851" y="547219"/>
            <a:ext cx="10417479" cy="1325563"/>
          </a:xfrm>
        </p:spPr>
        <p:txBody>
          <a:bodyPr>
            <a:normAutofit/>
          </a:bodyPr>
          <a:lstStyle/>
          <a:p>
            <a:r>
              <a:rPr lang="en-US" dirty="0">
                <a:ea typeface="Roboto Medium"/>
              </a:rPr>
              <a:t>Pregnancy-Related Deaths by Cause, California </a:t>
            </a:r>
            <a:br>
              <a:rPr lang="en-US" dirty="0">
                <a:ea typeface="Roboto Medium"/>
              </a:rPr>
            </a:br>
            <a:r>
              <a:rPr lang="en-US" dirty="0">
                <a:ea typeface="Roboto Medium"/>
              </a:rPr>
              <a:t>2011-2019 (N=549)</a:t>
            </a:r>
          </a:p>
        </p:txBody>
      </p:sp>
      <p:sp>
        <p:nvSpPr>
          <p:cNvPr id="3" name="Rectangle 2">
            <a:extLst>
              <a:ext uri="{FF2B5EF4-FFF2-40B4-BE49-F238E27FC236}">
                <a16:creationId xmlns:a16="http://schemas.microsoft.com/office/drawing/2014/main" id="{0A215BCE-FC78-DE46-9893-2730E6AD8D1E}"/>
              </a:ext>
            </a:extLst>
          </p:cNvPr>
          <p:cNvSpPr/>
          <p:nvPr/>
        </p:nvSpPr>
        <p:spPr>
          <a:xfrm>
            <a:off x="5831591" y="3673633"/>
            <a:ext cx="5009129" cy="1569660"/>
          </a:xfrm>
          <a:prstGeom prst="rect">
            <a:avLst/>
          </a:prstGeom>
          <a:ln>
            <a:solidFill>
              <a:schemeClr val="bg2"/>
            </a:solidFill>
          </a:ln>
        </p:spPr>
        <p:txBody>
          <a:bodyPr wrap="square">
            <a:spAutoFit/>
          </a:bodyPr>
          <a:lstStyle/>
          <a:p>
            <a:pPr algn="l"/>
            <a:r>
              <a:rPr lang="en-US" sz="1200" dirty="0"/>
              <a:t>Pregnancy-related deaths include deaths within a year of pregnancy from causes related to or aggravated by the pregnancy or its management, as determined by expert committee review. </a:t>
            </a:r>
          </a:p>
          <a:p>
            <a:pPr algn="l"/>
            <a:r>
              <a:rPr lang="en-US" sz="1200" dirty="0"/>
              <a:t>Abbreviations: CVD = Cardiovascular disease; Sepsis = Sepsis or infection; Hem = Hemorrhage; HDP = Hypertensive disorders of pregnancy; AFE = Amniotic fluid embolism; TPE = Thrombotic pulmonary embolism; CVA = Cerebrovascular accident; </a:t>
            </a:r>
            <a:r>
              <a:rPr lang="en-US" sz="1200" dirty="0" err="1"/>
              <a:t>Anes</a:t>
            </a:r>
            <a:r>
              <a:rPr lang="en-US" sz="1200" dirty="0"/>
              <a:t> = Anesthesia complications; Other = Other medical condition(s).</a:t>
            </a:r>
          </a:p>
        </p:txBody>
      </p:sp>
      <p:sp>
        <p:nvSpPr>
          <p:cNvPr id="5" name="Rectangle 4">
            <a:extLst>
              <a:ext uri="{FF2B5EF4-FFF2-40B4-BE49-F238E27FC236}">
                <a16:creationId xmlns:a16="http://schemas.microsoft.com/office/drawing/2014/main" id="{106AAD17-9AF5-B745-80E3-255BA4859992}"/>
              </a:ext>
            </a:extLst>
          </p:cNvPr>
          <p:cNvSpPr/>
          <p:nvPr/>
        </p:nvSpPr>
        <p:spPr>
          <a:xfrm>
            <a:off x="1351280" y="6095337"/>
            <a:ext cx="9489440" cy="430887"/>
          </a:xfrm>
          <a:prstGeom prst="rect">
            <a:avLst/>
          </a:prstGeom>
        </p:spPr>
        <p:txBody>
          <a:bodyPr wrap="square" lIns="91440" tIns="45720" rIns="91440" bIns="45720" anchor="t">
            <a:spAutoFit/>
          </a:bodyPr>
          <a:lstStyle/>
          <a:p>
            <a:pPr algn="l"/>
            <a:r>
              <a:rPr lang="en-US" sz="1050" i="1" dirty="0">
                <a:latin typeface="Arial"/>
                <a:ea typeface="ＭＳ Ｐゴシック"/>
                <a:cs typeface="Arial"/>
              </a:rPr>
              <a:t>CA-PMSS: Pregnancy-Related Deaths in California, 2011-2019. </a:t>
            </a:r>
            <a:r>
              <a:rPr lang="en-US" sz="1050" dirty="0">
                <a:latin typeface="Arial"/>
                <a:ea typeface="ＭＳ Ｐゴシック"/>
                <a:cs typeface="Arial"/>
              </a:rPr>
              <a:t>Sacramento: California Department of Public Health, Maternal, Child and Adolescent Health Division. 2022. </a:t>
            </a:r>
            <a:endParaRPr lang="en-US" sz="1100" dirty="0"/>
          </a:p>
        </p:txBody>
      </p:sp>
      <p:graphicFrame>
        <p:nvGraphicFramePr>
          <p:cNvPr id="6" name="Chart 5">
            <a:extLst>
              <a:ext uri="{FF2B5EF4-FFF2-40B4-BE49-F238E27FC236}">
                <a16:creationId xmlns:a16="http://schemas.microsoft.com/office/drawing/2014/main" id="{49EFA1F1-FF70-1A48-BCB2-039B58E62491}"/>
              </a:ext>
            </a:extLst>
          </p:cNvPr>
          <p:cNvGraphicFramePr>
            <a:graphicFrameLocks/>
          </p:cNvGraphicFramePr>
          <p:nvPr>
            <p:extLst>
              <p:ext uri="{D42A27DB-BD31-4B8C-83A1-F6EECF244321}">
                <p14:modId xmlns:p14="http://schemas.microsoft.com/office/powerpoint/2010/main" val="3861578389"/>
              </p:ext>
            </p:extLst>
          </p:nvPr>
        </p:nvGraphicFramePr>
        <p:xfrm>
          <a:off x="1053152" y="1872782"/>
          <a:ext cx="10085695" cy="3895724"/>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Arrow 3">
            <a:extLst>
              <a:ext uri="{FF2B5EF4-FFF2-40B4-BE49-F238E27FC236}">
                <a16:creationId xmlns:a16="http://schemas.microsoft.com/office/drawing/2014/main" id="{F276BA6D-77A7-7646-B016-1E8073148C66}"/>
              </a:ext>
            </a:extLst>
          </p:cNvPr>
          <p:cNvSpPr/>
          <p:nvPr/>
        </p:nvSpPr>
        <p:spPr bwMode="auto">
          <a:xfrm rot="10800000">
            <a:off x="6248400" y="2392207"/>
            <a:ext cx="978408" cy="381000"/>
          </a:xfrm>
          <a:prstGeom prst="rightArrow">
            <a:avLst/>
          </a:prstGeom>
          <a:solidFill>
            <a:srgbClr val="FF473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172727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2F72-83EE-2B47-9C60-C58ECB5B5F1C}"/>
              </a:ext>
            </a:extLst>
          </p:cNvPr>
          <p:cNvSpPr>
            <a:spLocks noGrp="1"/>
          </p:cNvSpPr>
          <p:nvPr>
            <p:ph type="title"/>
          </p:nvPr>
        </p:nvSpPr>
        <p:spPr>
          <a:xfrm>
            <a:off x="439269" y="614789"/>
            <a:ext cx="10703864" cy="914400"/>
          </a:xfrm>
        </p:spPr>
        <p:txBody>
          <a:bodyPr>
            <a:noAutofit/>
          </a:bodyPr>
          <a:lstStyle/>
          <a:p>
            <a:r>
              <a:rPr lang="en-US" dirty="0"/>
              <a:t>Underlying Causes of Death from Obstetric Hemorrhage, CA-PAMR 2002-07, N=33</a:t>
            </a:r>
          </a:p>
        </p:txBody>
      </p:sp>
      <p:sp>
        <p:nvSpPr>
          <p:cNvPr id="3" name="Content Placeholder 2">
            <a:extLst>
              <a:ext uri="{FF2B5EF4-FFF2-40B4-BE49-F238E27FC236}">
                <a16:creationId xmlns:a16="http://schemas.microsoft.com/office/drawing/2014/main" id="{4DBF68AC-63C1-A440-BE75-516224037135}"/>
              </a:ext>
            </a:extLst>
          </p:cNvPr>
          <p:cNvSpPr>
            <a:spLocks noGrp="1"/>
          </p:cNvSpPr>
          <p:nvPr>
            <p:ph idx="1"/>
          </p:nvPr>
        </p:nvSpPr>
        <p:spPr>
          <a:xfrm>
            <a:off x="566290" y="1697409"/>
            <a:ext cx="11059419" cy="4351338"/>
          </a:xfrm>
        </p:spPr>
        <p:txBody>
          <a:bodyPr vert="horz" lIns="91440" tIns="45720" rIns="91440" bIns="45720" rtlCol="0" anchor="t">
            <a:normAutofit/>
          </a:bodyPr>
          <a:lstStyle/>
          <a:p>
            <a:r>
              <a:rPr lang="en-US" sz="2400" dirty="0"/>
              <a:t>Obstetric hemorrhage accounted for 10% of all pregnancy-related deaths with a pregnancy-related mortality rate 0.8 deaths per 100,000 live births </a:t>
            </a:r>
          </a:p>
          <a:p>
            <a:endParaRPr lang="en-US" dirty="0"/>
          </a:p>
        </p:txBody>
      </p:sp>
      <p:graphicFrame>
        <p:nvGraphicFramePr>
          <p:cNvPr id="4" name="Chart 3">
            <a:extLst>
              <a:ext uri="{FF2B5EF4-FFF2-40B4-BE49-F238E27FC236}">
                <a16:creationId xmlns:a16="http://schemas.microsoft.com/office/drawing/2014/main" id="{9B6F8CEF-F88B-CD4B-B97F-9828C85BA711}"/>
              </a:ext>
            </a:extLst>
          </p:cNvPr>
          <p:cNvGraphicFramePr>
            <a:graphicFrameLocks noChangeAspect="1"/>
          </p:cNvGraphicFramePr>
          <p:nvPr>
            <p:extLst>
              <p:ext uri="{D42A27DB-BD31-4B8C-83A1-F6EECF244321}">
                <p14:modId xmlns:p14="http://schemas.microsoft.com/office/powerpoint/2010/main" val="4284140021"/>
              </p:ext>
            </p:extLst>
          </p:nvPr>
        </p:nvGraphicFramePr>
        <p:xfrm>
          <a:off x="566290" y="2465777"/>
          <a:ext cx="5469754" cy="413811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138D6E24-A738-1844-B64E-0F34EE9D9A70}"/>
              </a:ext>
            </a:extLst>
          </p:cNvPr>
          <p:cNvSpPr/>
          <p:nvPr/>
        </p:nvSpPr>
        <p:spPr>
          <a:xfrm>
            <a:off x="16790" y="6373059"/>
            <a:ext cx="8691093" cy="461665"/>
          </a:xfrm>
          <a:prstGeom prst="rect">
            <a:avLst/>
          </a:prstGeom>
        </p:spPr>
        <p:txBody>
          <a:bodyPr wrap="square">
            <a:spAutoFit/>
          </a:bodyPr>
          <a:lstStyle/>
          <a:p>
            <a:pPr algn="l"/>
            <a:r>
              <a:rPr lang="en-US" sz="1200" i="1" dirty="0"/>
              <a:t>The California Pregnancy-Associated Mortality Review. Report from 2002-2007 Maternal Death Reviews. </a:t>
            </a:r>
            <a:r>
              <a:rPr lang="en-US" sz="1200" dirty="0"/>
              <a:t>Sacramento: California Department of Public Health, Maternal, Child and Adolescent Health Division. 2017 </a:t>
            </a:r>
          </a:p>
        </p:txBody>
      </p:sp>
      <p:sp>
        <p:nvSpPr>
          <p:cNvPr id="6" name="Rectangle 5">
            <a:extLst>
              <a:ext uri="{FF2B5EF4-FFF2-40B4-BE49-F238E27FC236}">
                <a16:creationId xmlns:a16="http://schemas.microsoft.com/office/drawing/2014/main" id="{7271646C-CBB3-D340-A22F-EFF119EBA3B9}"/>
              </a:ext>
            </a:extLst>
          </p:cNvPr>
          <p:cNvSpPr/>
          <p:nvPr/>
        </p:nvSpPr>
        <p:spPr>
          <a:xfrm>
            <a:off x="6036044" y="3107062"/>
            <a:ext cx="6096000" cy="2600712"/>
          </a:xfrm>
          <a:prstGeom prst="rect">
            <a:avLst/>
          </a:prstGeom>
        </p:spPr>
        <p:txBody>
          <a:bodyPr>
            <a:spAutoFit/>
          </a:bodyPr>
          <a:lstStyle/>
          <a:p>
            <a:pPr algn="l"/>
            <a:r>
              <a:rPr lang="en-US" sz="2400" dirty="0"/>
              <a:t>OB Hemorrhage as complication</a:t>
            </a:r>
          </a:p>
          <a:p>
            <a:pPr algn="l">
              <a:spcAft>
                <a:spcPts val="600"/>
              </a:spcAft>
            </a:pPr>
            <a:r>
              <a:rPr lang="en-US" sz="2400" dirty="0"/>
              <a:t>in other causes of death: 36 (11%)</a:t>
            </a:r>
          </a:p>
          <a:p>
            <a:pPr lvl="1" algn="l">
              <a:buClr>
                <a:srgbClr val="FF9901"/>
              </a:buClr>
              <a:buSzPct val="120000"/>
              <a:buFont typeface="Wingdings" pitchFamily="2" charset="2"/>
              <a:buChar char="§"/>
            </a:pPr>
            <a:r>
              <a:rPr lang="en-US" sz="2200" dirty="0"/>
              <a:t>Amniotic Fluid Embolism (n=17)</a:t>
            </a:r>
          </a:p>
          <a:p>
            <a:pPr lvl="1" algn="l">
              <a:buClr>
                <a:srgbClr val="FF9901"/>
              </a:buClr>
              <a:buSzPct val="120000"/>
              <a:buFont typeface="Wingdings" pitchFamily="2" charset="2"/>
              <a:buChar char="§"/>
            </a:pPr>
            <a:r>
              <a:rPr lang="en-US" sz="2200" dirty="0"/>
              <a:t>Preeclampsia (n=5)</a:t>
            </a:r>
          </a:p>
          <a:p>
            <a:pPr lvl="1" algn="l">
              <a:buClr>
                <a:srgbClr val="FF9901"/>
              </a:buClr>
              <a:buSzPct val="120000"/>
              <a:buFont typeface="Wingdings" pitchFamily="2" charset="2"/>
              <a:buChar char="§"/>
            </a:pPr>
            <a:r>
              <a:rPr lang="en-US" sz="2200" dirty="0"/>
              <a:t>Sepsis (n=3)</a:t>
            </a:r>
          </a:p>
          <a:p>
            <a:pPr lvl="1" algn="l">
              <a:buClr>
                <a:srgbClr val="FF9901"/>
              </a:buClr>
              <a:buSzPct val="120000"/>
              <a:buFont typeface="Wingdings" pitchFamily="2" charset="2"/>
              <a:buChar char="§"/>
            </a:pPr>
            <a:r>
              <a:rPr lang="en-US" sz="2200" dirty="0"/>
              <a:t>Acute Fatty Liver (n=2)</a:t>
            </a:r>
          </a:p>
          <a:p>
            <a:pPr lvl="1" algn="l">
              <a:buClr>
                <a:srgbClr val="FF9901"/>
              </a:buClr>
              <a:buSzPct val="120000"/>
              <a:buFont typeface="Wingdings" pitchFamily="2" charset="2"/>
              <a:buChar char="§"/>
            </a:pPr>
            <a:r>
              <a:rPr lang="en-US" sz="2200" dirty="0"/>
              <a:t>Other cause (n=9)</a:t>
            </a:r>
          </a:p>
        </p:txBody>
      </p:sp>
    </p:spTree>
    <p:extLst>
      <p:ext uri="{BB962C8B-B14F-4D97-AF65-F5344CB8AC3E}">
        <p14:creationId xmlns:p14="http://schemas.microsoft.com/office/powerpoint/2010/main" val="380292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F468-76BF-954F-B32C-272560236AC8}"/>
              </a:ext>
            </a:extLst>
          </p:cNvPr>
          <p:cNvSpPr>
            <a:spLocks noGrp="1"/>
          </p:cNvSpPr>
          <p:nvPr>
            <p:ph type="title"/>
          </p:nvPr>
        </p:nvSpPr>
        <p:spPr>
          <a:xfrm>
            <a:off x="353786" y="700600"/>
            <a:ext cx="11353799" cy="1105934"/>
          </a:xfrm>
        </p:spPr>
        <p:txBody>
          <a:bodyPr>
            <a:noAutofit/>
          </a:bodyPr>
          <a:lstStyle/>
          <a:p>
            <a:r>
              <a:rPr lang="en-US" sz="3200" dirty="0"/>
              <a:t>Health Care Provider Factors Contributing to Pregnancy-Related Deaths from Obstetric Hemorrhage, CA-PAMR, 2002-07, N=33 Cases</a:t>
            </a:r>
          </a:p>
        </p:txBody>
      </p:sp>
      <p:graphicFrame>
        <p:nvGraphicFramePr>
          <p:cNvPr id="4" name="Content Placeholder 3">
            <a:extLst>
              <a:ext uri="{FF2B5EF4-FFF2-40B4-BE49-F238E27FC236}">
                <a16:creationId xmlns:a16="http://schemas.microsoft.com/office/drawing/2014/main" id="{06E0D70D-494A-A24A-9B95-0420E41D69C6}"/>
              </a:ext>
            </a:extLst>
          </p:cNvPr>
          <p:cNvGraphicFramePr>
            <a:graphicFrameLocks noGrp="1"/>
          </p:cNvGraphicFramePr>
          <p:nvPr>
            <p:ph idx="1"/>
            <p:extLst>
              <p:ext uri="{D42A27DB-BD31-4B8C-83A1-F6EECF244321}">
                <p14:modId xmlns:p14="http://schemas.microsoft.com/office/powerpoint/2010/main" val="1592478858"/>
              </p:ext>
            </p:extLst>
          </p:nvPr>
        </p:nvGraphicFramePr>
        <p:xfrm>
          <a:off x="874058" y="192824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647EA6A-78A8-FC47-B282-D53F05330D1D}"/>
              </a:ext>
            </a:extLst>
          </p:cNvPr>
          <p:cNvSpPr/>
          <p:nvPr/>
        </p:nvSpPr>
        <p:spPr>
          <a:xfrm>
            <a:off x="0" y="6375671"/>
            <a:ext cx="8691093" cy="461665"/>
          </a:xfrm>
          <a:prstGeom prst="rect">
            <a:avLst/>
          </a:prstGeom>
        </p:spPr>
        <p:txBody>
          <a:bodyPr wrap="square">
            <a:spAutoFit/>
          </a:bodyPr>
          <a:lstStyle/>
          <a:p>
            <a:pPr algn="l"/>
            <a:r>
              <a:rPr lang="en-US" sz="1200" i="1" dirty="0"/>
              <a:t>The California Pregnancy-Associated Mortality Review. Report from 2002-2007 Maternal Death Reviews. </a:t>
            </a:r>
            <a:r>
              <a:rPr lang="en-US" sz="1200" dirty="0"/>
              <a:t>Sacramento: California Department of Public Health, Maternal, Child and Adolescent Health Division. 2017 </a:t>
            </a:r>
          </a:p>
        </p:txBody>
      </p:sp>
    </p:spTree>
    <p:extLst>
      <p:ext uri="{BB962C8B-B14F-4D97-AF65-F5344CB8AC3E}">
        <p14:creationId xmlns:p14="http://schemas.microsoft.com/office/powerpoint/2010/main" val="261952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D63F-C12D-E347-B470-A6AB7580D294}"/>
              </a:ext>
            </a:extLst>
          </p:cNvPr>
          <p:cNvSpPr>
            <a:spLocks noGrp="1"/>
          </p:cNvSpPr>
          <p:nvPr>
            <p:ph type="title"/>
          </p:nvPr>
        </p:nvSpPr>
        <p:spPr>
          <a:xfrm>
            <a:off x="576156" y="544008"/>
            <a:ext cx="10798210" cy="1325563"/>
          </a:xfrm>
        </p:spPr>
        <p:txBody>
          <a:bodyPr>
            <a:normAutofit/>
          </a:bodyPr>
          <a:lstStyle/>
          <a:p>
            <a:r>
              <a:rPr lang="en-US" dirty="0"/>
              <a:t>Impact of Racism on Maternal Health, Healthcare, and Outcomes</a:t>
            </a:r>
          </a:p>
        </p:txBody>
      </p:sp>
      <p:sp>
        <p:nvSpPr>
          <p:cNvPr id="3" name="Content Placeholder 2">
            <a:extLst>
              <a:ext uri="{FF2B5EF4-FFF2-40B4-BE49-F238E27FC236}">
                <a16:creationId xmlns:a16="http://schemas.microsoft.com/office/drawing/2014/main" id="{3BCCD34F-CC96-6F4C-AFC8-D47F8BB84FAE}"/>
              </a:ext>
            </a:extLst>
          </p:cNvPr>
          <p:cNvSpPr>
            <a:spLocks noGrp="1"/>
          </p:cNvSpPr>
          <p:nvPr>
            <p:ph idx="1"/>
          </p:nvPr>
        </p:nvSpPr>
        <p:spPr>
          <a:xfrm>
            <a:off x="576156" y="1845187"/>
            <a:ext cx="11039687" cy="4605828"/>
          </a:xfrm>
        </p:spPr>
        <p:txBody>
          <a:bodyPr vert="horz" lIns="91440" tIns="45720" rIns="91440" bIns="45720" rtlCol="0" anchor="t">
            <a:noAutofit/>
          </a:bodyPr>
          <a:lstStyle/>
          <a:p>
            <a:pPr>
              <a:spcBef>
                <a:spcPts val="1000"/>
              </a:spcBef>
            </a:pPr>
            <a:r>
              <a:rPr lang="en-US" sz="2600" dirty="0"/>
              <a:t>Race and ethnicity are </a:t>
            </a:r>
            <a:r>
              <a:rPr lang="en-US" sz="2600" i="1" dirty="0"/>
              <a:t>social</a:t>
            </a:r>
            <a:r>
              <a:rPr lang="en-US" sz="2600" dirty="0"/>
              <a:t>, not biologic, constructs: Dark skin does not increase a patient’s physiologic risk for hemorrhage</a:t>
            </a:r>
            <a:endParaRPr lang="en-US" sz="2600" dirty="0">
              <a:cs typeface="Calibri" panose="020F0502020204030204"/>
            </a:endParaRPr>
          </a:p>
          <a:p>
            <a:pPr>
              <a:spcBef>
                <a:spcPts val="1000"/>
              </a:spcBef>
            </a:pPr>
            <a:r>
              <a:rPr lang="en-US" sz="2600" dirty="0"/>
              <a:t>Black and Native American women have higher rates of morbidity and, most concerningly, </a:t>
            </a:r>
            <a:r>
              <a:rPr lang="en-US" sz="2600" dirty="0">
                <a:ea typeface="+mn-lt"/>
                <a:cs typeface="+mn-lt"/>
              </a:rPr>
              <a:t>Black women have higher</a:t>
            </a:r>
            <a:r>
              <a:rPr lang="en-US" sz="2600" dirty="0"/>
              <a:t> case fatality rates </a:t>
            </a:r>
            <a:endParaRPr lang="en-US" sz="2600" dirty="0">
              <a:cs typeface="Calibri"/>
            </a:endParaRPr>
          </a:p>
          <a:p>
            <a:pPr>
              <a:spcBef>
                <a:spcPts val="1000"/>
              </a:spcBef>
            </a:pPr>
            <a:r>
              <a:rPr lang="en-US" sz="2600" dirty="0"/>
              <a:t>Non-Hispanic Black and Hispanic birthing people with a diagnosis of hemorrhage are 4.7 and 3.7 times more likely to die than white women</a:t>
            </a:r>
            <a:endParaRPr lang="en-US" sz="2600" dirty="0">
              <a:cs typeface="Calibri"/>
            </a:endParaRPr>
          </a:p>
          <a:p>
            <a:pPr>
              <a:spcBef>
                <a:spcPts val="1000"/>
              </a:spcBef>
            </a:pPr>
            <a:r>
              <a:rPr lang="en-US" sz="2600" dirty="0"/>
              <a:t>Clinicians should receive education about structural and institutional racism embedded in health policies and medicine, and how it manifests in maternity care</a:t>
            </a:r>
            <a:endParaRPr lang="en-US" sz="2600" dirty="0">
              <a:cs typeface="Calibri"/>
            </a:endParaRPr>
          </a:p>
        </p:txBody>
      </p:sp>
      <p:sp>
        <p:nvSpPr>
          <p:cNvPr id="4" name="TextBox 3">
            <a:extLst>
              <a:ext uri="{FF2B5EF4-FFF2-40B4-BE49-F238E27FC236}">
                <a16:creationId xmlns:a16="http://schemas.microsoft.com/office/drawing/2014/main" id="{70487E1E-8B0B-1E44-B17F-037EA069A64D}"/>
              </a:ext>
            </a:extLst>
          </p:cNvPr>
          <p:cNvSpPr txBox="1"/>
          <p:nvPr/>
        </p:nvSpPr>
        <p:spPr>
          <a:xfrm>
            <a:off x="0" y="6396335"/>
            <a:ext cx="10798211" cy="461665"/>
          </a:xfrm>
          <a:prstGeom prst="rect">
            <a:avLst/>
          </a:prstGeom>
          <a:noFill/>
        </p:spPr>
        <p:txBody>
          <a:bodyPr wrap="square" lIns="91440" tIns="45720" rIns="91440" bIns="45720" rtlCol="0" anchor="t">
            <a:spAutoFit/>
          </a:bodyPr>
          <a:lstStyle/>
          <a:p>
            <a:pPr algn="l"/>
            <a:r>
              <a:rPr lang="en-US" sz="1200" dirty="0"/>
              <a:t>Gyamfi-Bannerman C, et al. Am J Obstet Gynecol 2018;219(2):185 e181-185 E110. Tucker ML, et al. Am J of Public Health 2007;97(2):247-251. Rosenberg D, et al. Ann Epidem 2006;16(1):26-32. Main E, et al. Obstet Gynecol 2015 Apr;125(4):938-947</a:t>
            </a:r>
          </a:p>
        </p:txBody>
      </p:sp>
    </p:spTree>
    <p:extLst>
      <p:ext uri="{BB962C8B-B14F-4D97-AF65-F5344CB8AC3E}">
        <p14:creationId xmlns:p14="http://schemas.microsoft.com/office/powerpoint/2010/main" val="3585201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A794-8CFD-DE4E-B358-9F385E42CDAF}"/>
              </a:ext>
            </a:extLst>
          </p:cNvPr>
          <p:cNvSpPr>
            <a:spLocks noGrp="1"/>
          </p:cNvSpPr>
          <p:nvPr>
            <p:ph type="title"/>
          </p:nvPr>
        </p:nvSpPr>
        <p:spPr>
          <a:xfrm>
            <a:off x="833718" y="505207"/>
            <a:ext cx="10515600" cy="854074"/>
          </a:xfrm>
        </p:spPr>
        <p:txBody>
          <a:bodyPr>
            <a:noAutofit/>
          </a:bodyPr>
          <a:lstStyle/>
          <a:p>
            <a:r>
              <a:rPr lang="en-US" dirty="0"/>
              <a:t>Reducing Racial Disparities in Outcomes</a:t>
            </a:r>
          </a:p>
        </p:txBody>
      </p:sp>
      <p:sp>
        <p:nvSpPr>
          <p:cNvPr id="3" name="Content Placeholder 2">
            <a:extLst>
              <a:ext uri="{FF2B5EF4-FFF2-40B4-BE49-F238E27FC236}">
                <a16:creationId xmlns:a16="http://schemas.microsoft.com/office/drawing/2014/main" id="{5D07EADC-115B-EC47-9271-4A652B89218B}"/>
              </a:ext>
            </a:extLst>
          </p:cNvPr>
          <p:cNvSpPr>
            <a:spLocks noGrp="1"/>
          </p:cNvSpPr>
          <p:nvPr>
            <p:ph idx="1"/>
          </p:nvPr>
        </p:nvSpPr>
        <p:spPr>
          <a:xfrm>
            <a:off x="833718" y="1243524"/>
            <a:ext cx="10569546" cy="5442911"/>
          </a:xfrm>
        </p:spPr>
        <p:txBody>
          <a:bodyPr vert="horz" lIns="91440" tIns="45720" rIns="91440" bIns="45720" rtlCol="0" anchor="t">
            <a:normAutofit/>
          </a:bodyPr>
          <a:lstStyle/>
          <a:p>
            <a:pPr>
              <a:lnSpc>
                <a:spcPct val="110000"/>
              </a:lnSpc>
              <a:spcBef>
                <a:spcPts val="500"/>
              </a:spcBef>
            </a:pPr>
            <a:r>
              <a:rPr lang="en-US" sz="2800" dirty="0">
                <a:ea typeface="Roboto"/>
              </a:rPr>
              <a:t>In a CMQCC 130-hospital hemorrhage collaborative, hospitals that implemented the CMQCC hemorrhage safety bundle </a:t>
            </a:r>
          </a:p>
          <a:p>
            <a:pPr lvl="1">
              <a:lnSpc>
                <a:spcPct val="110000"/>
              </a:lnSpc>
              <a:spcBef>
                <a:spcPts val="500"/>
              </a:spcBef>
            </a:pPr>
            <a:r>
              <a:rPr lang="en-US" sz="2400" u="sng" dirty="0">
                <a:ea typeface="Roboto"/>
              </a:rPr>
              <a:t>Reduced</a:t>
            </a:r>
            <a:r>
              <a:rPr lang="en-US" sz="2400" dirty="0">
                <a:ea typeface="Roboto"/>
              </a:rPr>
              <a:t> rates of SMM due to hemorrhage for all races</a:t>
            </a:r>
            <a:endParaRPr lang="en-US" sz="2400">
              <a:ea typeface="Roboto"/>
              <a:cs typeface="Arial"/>
            </a:endParaRPr>
          </a:p>
          <a:p>
            <a:pPr lvl="1">
              <a:lnSpc>
                <a:spcPct val="110000"/>
              </a:lnSpc>
              <a:spcBef>
                <a:spcPts val="500"/>
              </a:spcBef>
            </a:pPr>
            <a:r>
              <a:rPr lang="en-US" sz="2400" u="sng" dirty="0">
                <a:ea typeface="Roboto"/>
              </a:rPr>
              <a:t>Narrowed</a:t>
            </a:r>
            <a:r>
              <a:rPr lang="en-US" sz="2400" dirty="0">
                <a:ea typeface="Roboto"/>
              </a:rPr>
              <a:t> the outcome disparities between black and white women by &gt; 60% (as measured by SMM and transfusion rates)</a:t>
            </a:r>
            <a:endParaRPr lang="en-US" sz="2400" dirty="0">
              <a:cs typeface="Arial"/>
            </a:endParaRPr>
          </a:p>
          <a:p>
            <a:pPr>
              <a:lnSpc>
                <a:spcPct val="110000"/>
              </a:lnSpc>
              <a:spcBef>
                <a:spcPts val="500"/>
              </a:spcBef>
            </a:pPr>
            <a:r>
              <a:rPr lang="en-US" sz="2600" dirty="0">
                <a:ea typeface="Roboto"/>
              </a:rPr>
              <a:t>Black women are at increased risk for SMM for additional reasons:</a:t>
            </a:r>
          </a:p>
          <a:p>
            <a:pPr lvl="1">
              <a:lnSpc>
                <a:spcPct val="110000"/>
              </a:lnSpc>
              <a:spcBef>
                <a:spcPts val="500"/>
              </a:spcBef>
            </a:pPr>
            <a:r>
              <a:rPr lang="en-US" sz="2400" dirty="0">
                <a:ea typeface="+mj-lt"/>
                <a:cs typeface="+mj-lt"/>
              </a:rPr>
              <a:t>SMM is highly driven by transfusions – both anemia and cesarean increase transfusion risk</a:t>
            </a:r>
            <a:endParaRPr lang="en-US" sz="2200">
              <a:ea typeface="Roboto"/>
              <a:cs typeface="+mj-lt"/>
            </a:endParaRPr>
          </a:p>
          <a:p>
            <a:pPr lvl="2">
              <a:lnSpc>
                <a:spcPct val="110000"/>
              </a:lnSpc>
              <a:spcBef>
                <a:spcPts val="500"/>
              </a:spcBef>
            </a:pPr>
            <a:r>
              <a:rPr lang="en-US" sz="2200" dirty="0">
                <a:ea typeface="Roboto"/>
              </a:rPr>
              <a:t>Anemia is a risk factor for hemorrhage and more Black women (2-4x) are anemic at term</a:t>
            </a:r>
            <a:endParaRPr lang="en-US" sz="2200">
              <a:ea typeface="Roboto"/>
              <a:cs typeface="Arial"/>
            </a:endParaRPr>
          </a:p>
          <a:p>
            <a:pPr lvl="2">
              <a:lnSpc>
                <a:spcPct val="110000"/>
              </a:lnSpc>
              <a:spcBef>
                <a:spcPts val="500"/>
              </a:spcBef>
            </a:pPr>
            <a:r>
              <a:rPr lang="en-US" sz="2200" dirty="0">
                <a:ea typeface="Roboto"/>
              </a:rPr>
              <a:t>Black women are more likely to have an NTSV cesarean</a:t>
            </a:r>
            <a:endParaRPr lang="en-US" sz="2000">
              <a:ea typeface="Roboto"/>
              <a:cs typeface="Arial"/>
            </a:endParaRPr>
          </a:p>
          <a:p>
            <a:pPr lvl="1">
              <a:lnSpc>
                <a:spcPct val="110000"/>
              </a:lnSpc>
              <a:spcBef>
                <a:spcPts val="500"/>
              </a:spcBef>
            </a:pPr>
            <a:endParaRPr lang="en-US" sz="2200" dirty="0">
              <a:ea typeface="Roboto"/>
              <a:cs typeface="Arial"/>
            </a:endParaRPr>
          </a:p>
        </p:txBody>
      </p:sp>
      <p:sp>
        <p:nvSpPr>
          <p:cNvPr id="4" name="Rectangle 3">
            <a:extLst>
              <a:ext uri="{FF2B5EF4-FFF2-40B4-BE49-F238E27FC236}">
                <a16:creationId xmlns:a16="http://schemas.microsoft.com/office/drawing/2014/main" id="{63F4F260-91A4-144E-A7EA-BFD859DFD284}"/>
              </a:ext>
            </a:extLst>
          </p:cNvPr>
          <p:cNvSpPr/>
          <p:nvPr/>
        </p:nvSpPr>
        <p:spPr>
          <a:xfrm>
            <a:off x="0" y="6396335"/>
            <a:ext cx="8758990" cy="461665"/>
          </a:xfrm>
          <a:prstGeom prst="rect">
            <a:avLst/>
          </a:prstGeom>
        </p:spPr>
        <p:txBody>
          <a:bodyPr wrap="square" lIns="91440" tIns="45720" rIns="91440" bIns="45720" anchor="t">
            <a:spAutoFit/>
          </a:bodyPr>
          <a:lstStyle/>
          <a:p>
            <a:pPr algn="l"/>
            <a:r>
              <a:rPr lang="en-US" sz="1200" dirty="0"/>
              <a:t>Main, EK, , et al. </a:t>
            </a:r>
            <a:r>
              <a:rPr lang="en-US" sz="1200" i="1" dirty="0"/>
              <a:t>American Journal of Obstetrics and Gynecology. </a:t>
            </a:r>
            <a:r>
              <a:rPr lang="en-US" sz="1200" dirty="0"/>
              <a:t>2020;223(1):123 e121-123 e114. Smith, CT, et al. </a:t>
            </a:r>
            <a:r>
              <a:rPr lang="en-US" sz="1200" i="1" dirty="0"/>
              <a:t>Obstetrics and Gynecology. </a:t>
            </a:r>
            <a:r>
              <a:rPr lang="en-US" sz="1200" dirty="0"/>
              <a:t>2019;134(6):1234-1244.</a:t>
            </a:r>
            <a:endParaRPr lang="en-US" sz="1200" dirty="0">
              <a:cs typeface="Calibri"/>
            </a:endParaRPr>
          </a:p>
        </p:txBody>
      </p:sp>
    </p:spTree>
    <p:extLst>
      <p:ext uri="{BB962C8B-B14F-4D97-AF65-F5344CB8AC3E}">
        <p14:creationId xmlns:p14="http://schemas.microsoft.com/office/powerpoint/2010/main" val="423818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D1CB50-B975-1F40-97C1-FCE4D61752FE}"/>
              </a:ext>
            </a:extLst>
          </p:cNvPr>
          <p:cNvSpPr>
            <a:spLocks noGrp="1"/>
          </p:cNvSpPr>
          <p:nvPr>
            <p:ph type="title"/>
          </p:nvPr>
        </p:nvSpPr>
        <p:spPr>
          <a:xfrm>
            <a:off x="481082" y="3549651"/>
            <a:ext cx="6710224" cy="1728889"/>
          </a:xfrm>
        </p:spPr>
        <p:txBody>
          <a:bodyPr>
            <a:normAutofit/>
          </a:bodyPr>
          <a:lstStyle/>
          <a:p>
            <a:r>
              <a:rPr lang="en-US" sz="4400" dirty="0">
                <a:latin typeface="+mj-lt"/>
              </a:rPr>
              <a:t>Introducing the Toolkit</a:t>
            </a:r>
          </a:p>
        </p:txBody>
      </p:sp>
      <p:pic>
        <p:nvPicPr>
          <p:cNvPr id="5" name="Picture Placeholder 5" descr="A group of people sitting in chairs&#10;&#10;Description automatically generated with medium confidence">
            <a:extLst>
              <a:ext uri="{FF2B5EF4-FFF2-40B4-BE49-F238E27FC236}">
                <a16:creationId xmlns:a16="http://schemas.microsoft.com/office/drawing/2014/main" id="{EA28FA5D-DEB7-E24F-8A7E-06C33A27407D}"/>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a:fillRect/>
          </a:stretch>
        </p:blipFill>
        <p:spPr>
          <a:xfrm>
            <a:off x="533400" y="533400"/>
            <a:ext cx="6605588" cy="2774950"/>
          </a:xfrm>
          <a:effectLst>
            <a:reflection blurRad="6350" stA="52000" endA="300" endPos="35000" dir="5400000" sy="-100000" algn="bl" rotWithShape="0"/>
          </a:effectLst>
        </p:spPr>
      </p:pic>
      <p:sp>
        <p:nvSpPr>
          <p:cNvPr id="2" name="Rectangle 1">
            <a:extLst>
              <a:ext uri="{FF2B5EF4-FFF2-40B4-BE49-F238E27FC236}">
                <a16:creationId xmlns:a16="http://schemas.microsoft.com/office/drawing/2014/main" id="{4F8CAD64-84A3-4444-AAEA-8643F1D2FA03}"/>
              </a:ext>
            </a:extLst>
          </p:cNvPr>
          <p:cNvSpPr/>
          <p:nvPr/>
        </p:nvSpPr>
        <p:spPr>
          <a:xfrm>
            <a:off x="788194" y="4678375"/>
            <a:ext cx="6096000" cy="830997"/>
          </a:xfrm>
          <a:prstGeom prst="rect">
            <a:avLst/>
          </a:prstGeom>
        </p:spPr>
        <p:txBody>
          <a:bodyPr>
            <a:spAutoFit/>
          </a:bodyPr>
          <a:lstStyle/>
          <a:p>
            <a:r>
              <a:rPr lang="en-US" sz="2400" dirty="0"/>
              <a:t>Christa </a:t>
            </a:r>
            <a:r>
              <a:rPr lang="en-US" sz="2400" dirty="0" err="1"/>
              <a:t>Sakowski</a:t>
            </a:r>
            <a:r>
              <a:rPr lang="en-US" sz="2400" dirty="0"/>
              <a:t>, RN, MSN</a:t>
            </a:r>
            <a:br>
              <a:rPr lang="en-US" sz="2400" dirty="0"/>
            </a:br>
            <a:r>
              <a:rPr lang="en-US" sz="2400" dirty="0"/>
              <a:t>CMQCC Clinical Lead</a:t>
            </a:r>
          </a:p>
        </p:txBody>
      </p:sp>
    </p:spTree>
    <p:extLst>
      <p:ext uri="{BB962C8B-B14F-4D97-AF65-F5344CB8AC3E}">
        <p14:creationId xmlns:p14="http://schemas.microsoft.com/office/powerpoint/2010/main" val="2402148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63E73-A168-C54E-8F0F-8F4F457FDCC9}"/>
              </a:ext>
            </a:extLst>
          </p:cNvPr>
          <p:cNvSpPr>
            <a:spLocks noGrp="1"/>
          </p:cNvSpPr>
          <p:nvPr>
            <p:ph type="title"/>
          </p:nvPr>
        </p:nvSpPr>
        <p:spPr>
          <a:xfrm>
            <a:off x="521368" y="519176"/>
            <a:ext cx="10515600" cy="950250"/>
          </a:xfrm>
        </p:spPr>
        <p:txBody>
          <a:bodyPr>
            <a:normAutofit/>
          </a:bodyPr>
          <a:lstStyle/>
          <a:p>
            <a:r>
              <a:rPr lang="en-US" sz="3600" dirty="0">
                <a:latin typeface="+mj-lt"/>
              </a:rPr>
              <a:t>Summary of  Changes in this Edition </a:t>
            </a:r>
          </a:p>
        </p:txBody>
      </p:sp>
      <p:sp>
        <p:nvSpPr>
          <p:cNvPr id="5" name="Content Placeholder 4">
            <a:extLst>
              <a:ext uri="{FF2B5EF4-FFF2-40B4-BE49-F238E27FC236}">
                <a16:creationId xmlns:a16="http://schemas.microsoft.com/office/drawing/2014/main" id="{3C0C1C68-1CDD-894F-9B21-BD63AAE51B17}"/>
              </a:ext>
            </a:extLst>
          </p:cNvPr>
          <p:cNvSpPr>
            <a:spLocks noGrp="1"/>
          </p:cNvSpPr>
          <p:nvPr>
            <p:ph sz="half" idx="1"/>
          </p:nvPr>
        </p:nvSpPr>
        <p:spPr>
          <a:xfrm>
            <a:off x="521368" y="1348244"/>
            <a:ext cx="11113008" cy="5359327"/>
          </a:xfrm>
        </p:spPr>
        <p:txBody>
          <a:bodyPr vert="horz" lIns="91440" tIns="45720" rIns="91440" bIns="45720" rtlCol="0" anchor="t">
            <a:noAutofit/>
          </a:bodyPr>
          <a:lstStyle/>
          <a:p>
            <a:pPr marL="0" indent="0">
              <a:buNone/>
            </a:pPr>
            <a:r>
              <a:rPr lang="en-US" sz="2400" b="1" dirty="0">
                <a:latin typeface="+mn-lt"/>
                <a:cs typeface="Calibri"/>
              </a:rPr>
              <a:t>Obstetric Hemorrhage Risk Factor Assessment</a:t>
            </a:r>
            <a:endParaRPr lang="en-US" sz="2400" dirty="0">
              <a:latin typeface="+mn-lt"/>
              <a:cs typeface="Calibri"/>
            </a:endParaRPr>
          </a:p>
          <a:p>
            <a:pPr>
              <a:buSzPct val="125000"/>
              <a:buFont typeface="Wingdings" pitchFamily="2" charset="2"/>
              <a:buChar char="§"/>
            </a:pPr>
            <a:r>
              <a:rPr lang="en-US" sz="2200" dirty="0">
                <a:latin typeface="+mn-lt"/>
              </a:rPr>
              <a:t>Parameters added for ongoing risk assessment </a:t>
            </a:r>
          </a:p>
          <a:p>
            <a:pPr marL="0" indent="0">
              <a:buNone/>
            </a:pPr>
            <a:r>
              <a:rPr lang="en-US" sz="2400" b="1" dirty="0">
                <a:latin typeface="+mn-lt"/>
                <a:cs typeface="Calibri"/>
              </a:rPr>
              <a:t>Definition, Early Recognition and Rapid Response to Obstetric Hemorrhage Using Triggers</a:t>
            </a:r>
            <a:endParaRPr lang="en-US" sz="2400" dirty="0">
              <a:latin typeface="+mn-lt"/>
              <a:cs typeface="Calibri"/>
            </a:endParaRPr>
          </a:p>
          <a:p>
            <a:pPr>
              <a:buSzPct val="125000"/>
              <a:buFont typeface="Wingdings" pitchFamily="2" charset="2"/>
              <a:buChar char="§"/>
            </a:pPr>
            <a:r>
              <a:rPr lang="en-US" sz="2200" dirty="0">
                <a:latin typeface="+mn-lt"/>
              </a:rPr>
              <a:t>Emphasizes importance of assessment for concealed hemorrhage</a:t>
            </a:r>
            <a:endParaRPr lang="en-US" sz="2200" dirty="0">
              <a:latin typeface="+mn-lt"/>
              <a:cs typeface="Calibri" panose="020F0502020204030204"/>
            </a:endParaRPr>
          </a:p>
          <a:p>
            <a:pPr marL="0" indent="0">
              <a:buNone/>
            </a:pPr>
            <a:r>
              <a:rPr lang="en-US" sz="2400" b="1" dirty="0">
                <a:latin typeface="+mn-lt"/>
                <a:cs typeface="Calibri"/>
              </a:rPr>
              <a:t>Best Practice Techniques to Assess Quantitative Cumulative Blood Loss</a:t>
            </a:r>
            <a:endParaRPr lang="en-US" sz="2400" dirty="0">
              <a:latin typeface="+mn-lt"/>
              <a:cs typeface="Calibri"/>
            </a:endParaRPr>
          </a:p>
          <a:p>
            <a:pPr>
              <a:buSzPct val="125000"/>
              <a:buFont typeface="Wingdings" pitchFamily="2" charset="2"/>
              <a:buChar char="§"/>
            </a:pPr>
            <a:r>
              <a:rPr lang="en-US" sz="2200" dirty="0">
                <a:latin typeface="+mn-lt"/>
              </a:rPr>
              <a:t>Underscores strong support for quantitative blood loss, along with definition clarification </a:t>
            </a:r>
            <a:endParaRPr lang="en-US" sz="2200" dirty="0">
              <a:latin typeface="+mn-lt"/>
              <a:cs typeface="Calibri" panose="020F0502020204030204"/>
            </a:endParaRPr>
          </a:p>
          <a:p>
            <a:pPr marL="0" indent="0">
              <a:buNone/>
            </a:pPr>
            <a:r>
              <a:rPr lang="en-US" sz="2400" b="1" dirty="0">
                <a:latin typeface="+mn-lt"/>
                <a:cs typeface="Calibri"/>
              </a:rPr>
              <a:t>Medications for Prevention and Treatment of Postpartum Hemorrhage</a:t>
            </a:r>
            <a:endParaRPr lang="en-US" sz="2400" dirty="0">
              <a:latin typeface="+mn-lt"/>
              <a:cs typeface="Calibri"/>
            </a:endParaRPr>
          </a:p>
          <a:p>
            <a:pPr>
              <a:buSzPct val="125000"/>
              <a:buFont typeface="Wingdings" pitchFamily="2" charset="2"/>
              <a:buChar char="§"/>
            </a:pPr>
            <a:r>
              <a:rPr lang="en-US" sz="2200" dirty="0">
                <a:latin typeface="+mn-lt"/>
              </a:rPr>
              <a:t>Recommendation changes for misoprostol; updated recommendations for use of tranexamic acid (TXA) </a:t>
            </a:r>
          </a:p>
          <a:p>
            <a:pPr marL="0" indent="0">
              <a:buNone/>
            </a:pPr>
            <a:r>
              <a:rPr lang="en-US" sz="2400" b="1" dirty="0">
                <a:latin typeface="+mn-lt"/>
                <a:cs typeface="Calibri"/>
              </a:rPr>
              <a:t>Blood Product Replacement: Obstetric Hemorrhage</a:t>
            </a:r>
            <a:endParaRPr lang="en-US" sz="2400" dirty="0">
              <a:latin typeface="+mn-lt"/>
              <a:cs typeface="Calibri"/>
            </a:endParaRPr>
          </a:p>
          <a:p>
            <a:pPr>
              <a:buSzPct val="125000"/>
              <a:buFont typeface="Wingdings" pitchFamily="2" charset="2"/>
              <a:buChar char="§"/>
            </a:pPr>
            <a:r>
              <a:rPr lang="en-US" sz="2200" dirty="0">
                <a:latin typeface="+mn-lt"/>
              </a:rPr>
              <a:t>Discusses decrease in enthusiasm for rFactor VIIa</a:t>
            </a:r>
          </a:p>
        </p:txBody>
      </p:sp>
      <p:sp>
        <p:nvSpPr>
          <p:cNvPr id="7" name="TextBox 6">
            <a:extLst>
              <a:ext uri="{FF2B5EF4-FFF2-40B4-BE49-F238E27FC236}">
                <a16:creationId xmlns:a16="http://schemas.microsoft.com/office/drawing/2014/main" id="{62CBF1A9-2089-7C46-A21A-F2B3005137FA}"/>
              </a:ext>
            </a:extLst>
          </p:cNvPr>
          <p:cNvSpPr txBox="1"/>
          <p:nvPr/>
        </p:nvSpPr>
        <p:spPr>
          <a:xfrm>
            <a:off x="8229600" y="640358"/>
            <a:ext cx="3740184" cy="707886"/>
          </a:xfrm>
          <a:prstGeom prst="rect">
            <a:avLst/>
          </a:prstGeom>
          <a:solidFill>
            <a:srgbClr val="FEE6C5"/>
          </a:solidFill>
        </p:spPr>
        <p:txBody>
          <a:bodyPr wrap="square" rtlCol="0">
            <a:spAutoFit/>
          </a:bodyPr>
          <a:lstStyle/>
          <a:p>
            <a:r>
              <a:rPr lang="en-US" sz="2000" b="1" dirty="0"/>
              <a:t>* Equity issues recognized throughout the toolkit</a:t>
            </a:r>
            <a:r>
              <a:rPr lang="en-US" sz="2000" dirty="0"/>
              <a:t> </a:t>
            </a:r>
          </a:p>
        </p:txBody>
      </p:sp>
    </p:spTree>
    <p:extLst>
      <p:ext uri="{BB962C8B-B14F-4D97-AF65-F5344CB8AC3E}">
        <p14:creationId xmlns:p14="http://schemas.microsoft.com/office/powerpoint/2010/main" val="139674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63E73-A168-C54E-8F0F-8F4F457FDCC9}"/>
              </a:ext>
            </a:extLst>
          </p:cNvPr>
          <p:cNvSpPr>
            <a:spLocks noGrp="1"/>
          </p:cNvSpPr>
          <p:nvPr>
            <p:ph type="title"/>
          </p:nvPr>
        </p:nvSpPr>
        <p:spPr>
          <a:xfrm>
            <a:off x="533400" y="533400"/>
            <a:ext cx="10515600" cy="950250"/>
          </a:xfrm>
        </p:spPr>
        <p:txBody>
          <a:bodyPr>
            <a:normAutofit/>
          </a:bodyPr>
          <a:lstStyle/>
          <a:p>
            <a:r>
              <a:rPr lang="en-US" sz="3600" dirty="0">
                <a:latin typeface="+mj-lt"/>
                <a:cs typeface="Calibri"/>
              </a:rPr>
              <a:t>NEW Sections </a:t>
            </a:r>
            <a:r>
              <a:rPr lang="en-US" sz="3600" dirty="0">
                <a:latin typeface="+mj-lt"/>
              </a:rPr>
              <a:t>in this Edition </a:t>
            </a:r>
          </a:p>
        </p:txBody>
      </p:sp>
      <p:sp>
        <p:nvSpPr>
          <p:cNvPr id="6" name="Content Placeholder 5">
            <a:extLst>
              <a:ext uri="{FF2B5EF4-FFF2-40B4-BE49-F238E27FC236}">
                <a16:creationId xmlns:a16="http://schemas.microsoft.com/office/drawing/2014/main" id="{04BEDABF-A814-AC40-AD0F-36C8445E25E5}"/>
              </a:ext>
            </a:extLst>
          </p:cNvPr>
          <p:cNvSpPr>
            <a:spLocks noGrp="1"/>
          </p:cNvSpPr>
          <p:nvPr>
            <p:ph sz="half" idx="2"/>
          </p:nvPr>
        </p:nvSpPr>
        <p:spPr>
          <a:xfrm>
            <a:off x="533400" y="1143000"/>
            <a:ext cx="7543800" cy="5255816"/>
          </a:xfrm>
        </p:spPr>
        <p:txBody>
          <a:bodyPr vert="horz" lIns="91440" tIns="45720" rIns="91440" bIns="45720" rtlCol="0" anchor="t">
            <a:normAutofit fontScale="92500" lnSpcReduction="10000"/>
          </a:bodyPr>
          <a:lstStyle/>
          <a:p>
            <a:pPr marL="0" indent="0">
              <a:buNone/>
            </a:pPr>
            <a:endParaRPr lang="en-US" sz="2000" b="1" dirty="0">
              <a:latin typeface="Calibri"/>
              <a:cs typeface="Calibri"/>
            </a:endParaRPr>
          </a:p>
          <a:p>
            <a:pPr>
              <a:lnSpc>
                <a:spcPct val="110000"/>
              </a:lnSpc>
              <a:buSzPct val="125000"/>
              <a:buFont typeface="Wingdings" pitchFamily="2" charset="2"/>
              <a:buChar char="§"/>
            </a:pPr>
            <a:r>
              <a:rPr lang="en-US" sz="2800" dirty="0"/>
              <a:t>Implementing and Sustaining Maternal Quality, Safety and Performance Improvement for Maternal Hemorrhage</a:t>
            </a:r>
          </a:p>
          <a:p>
            <a:pPr>
              <a:lnSpc>
                <a:spcPct val="110000"/>
              </a:lnSpc>
              <a:buSzPct val="125000"/>
              <a:buFont typeface="Wingdings" pitchFamily="2" charset="2"/>
              <a:buChar char="§"/>
            </a:pPr>
            <a:r>
              <a:rPr lang="en-US" sz="2800" dirty="0"/>
              <a:t>Using the Electronic Health Record (EHR) to Improve the Management of Obstetric Hemorrhage</a:t>
            </a:r>
          </a:p>
          <a:p>
            <a:pPr>
              <a:lnSpc>
                <a:spcPct val="110000"/>
              </a:lnSpc>
              <a:buSzPct val="125000"/>
              <a:buFont typeface="Wingdings" pitchFamily="2" charset="2"/>
              <a:buChar char="§"/>
            </a:pPr>
            <a:r>
              <a:rPr lang="en-US" sz="2800" dirty="0"/>
              <a:t>Management of Iron Deficiency Anemia</a:t>
            </a:r>
          </a:p>
          <a:p>
            <a:pPr>
              <a:lnSpc>
                <a:spcPct val="110000"/>
              </a:lnSpc>
              <a:buSzPct val="125000"/>
              <a:buFont typeface="Wingdings" pitchFamily="2" charset="2"/>
              <a:buChar char="§"/>
            </a:pPr>
            <a:r>
              <a:rPr lang="en-US" sz="2800" dirty="0"/>
              <a:t>Secondary Obstetric Hemorrhage and Readmission</a:t>
            </a:r>
          </a:p>
          <a:p>
            <a:pPr>
              <a:lnSpc>
                <a:spcPct val="110000"/>
              </a:lnSpc>
              <a:buSzPct val="125000"/>
              <a:buFont typeface="Wingdings" pitchFamily="2" charset="2"/>
              <a:buChar char="§"/>
            </a:pPr>
            <a:r>
              <a:rPr lang="en-US" sz="2800" dirty="0"/>
              <a:t>Using Outcome Metrics for Hemorrhage-Related QI Projects</a:t>
            </a:r>
            <a:endParaRPr lang="en-US" sz="2800" dirty="0">
              <a:cs typeface="Calibri" panose="020F0502020204030204"/>
            </a:endParaRPr>
          </a:p>
        </p:txBody>
      </p:sp>
      <p:pic>
        <p:nvPicPr>
          <p:cNvPr id="3" name="Picture 2">
            <a:extLst>
              <a:ext uri="{FF2B5EF4-FFF2-40B4-BE49-F238E27FC236}">
                <a16:creationId xmlns:a16="http://schemas.microsoft.com/office/drawing/2014/main" id="{10355627-F473-4B46-A667-5DD302A00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72400" y="2285008"/>
            <a:ext cx="4038600" cy="2971800"/>
          </a:xfrm>
          <a:prstGeom prst="rect">
            <a:avLst/>
          </a:prstGeom>
        </p:spPr>
      </p:pic>
    </p:spTree>
    <p:extLst>
      <p:ext uri="{BB962C8B-B14F-4D97-AF65-F5344CB8AC3E}">
        <p14:creationId xmlns:p14="http://schemas.microsoft.com/office/powerpoint/2010/main" val="18309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E1C4-7B54-624D-9125-CF8FB5A625F1}"/>
              </a:ext>
            </a:extLst>
          </p:cNvPr>
          <p:cNvSpPr>
            <a:spLocks noGrp="1"/>
          </p:cNvSpPr>
          <p:nvPr>
            <p:ph type="title"/>
          </p:nvPr>
        </p:nvSpPr>
        <p:spPr>
          <a:xfrm>
            <a:off x="401423" y="510270"/>
            <a:ext cx="10515600" cy="904168"/>
          </a:xfrm>
        </p:spPr>
        <p:txBody>
          <a:bodyPr>
            <a:normAutofit/>
          </a:bodyPr>
          <a:lstStyle/>
          <a:p>
            <a:r>
              <a:rPr lang="en-US" dirty="0"/>
              <a:t>4 Rs: Components of Quality Improvement* </a:t>
            </a:r>
          </a:p>
        </p:txBody>
      </p:sp>
      <p:sp>
        <p:nvSpPr>
          <p:cNvPr id="4" name="TextBox 3">
            <a:extLst>
              <a:ext uri="{FF2B5EF4-FFF2-40B4-BE49-F238E27FC236}">
                <a16:creationId xmlns:a16="http://schemas.microsoft.com/office/drawing/2014/main" id="{2D90B4AD-9EA4-5340-8EFF-03A32FE95504}"/>
              </a:ext>
            </a:extLst>
          </p:cNvPr>
          <p:cNvSpPr txBox="1"/>
          <p:nvPr/>
        </p:nvSpPr>
        <p:spPr>
          <a:xfrm>
            <a:off x="8915400" y="1855812"/>
            <a:ext cx="2799780" cy="341632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1913"/>
            <a:r>
              <a:rPr lang="en-US" sz="2400" dirty="0">
                <a:latin typeface="+mj-lt"/>
                <a:cs typeface="Arial"/>
              </a:rPr>
              <a:t>*National efforts are underway to define a 5</a:t>
            </a:r>
            <a:r>
              <a:rPr lang="en-US" sz="2400" baseline="30000" dirty="0">
                <a:latin typeface="+mj-lt"/>
                <a:cs typeface="Arial"/>
              </a:rPr>
              <a:t>th</a:t>
            </a:r>
            <a:r>
              <a:rPr lang="en-US" sz="2400" dirty="0">
                <a:latin typeface="+mj-lt"/>
                <a:cs typeface="Arial"/>
              </a:rPr>
              <a:t> R: </a:t>
            </a:r>
            <a:r>
              <a:rPr lang="en-US" sz="2400" b="1" dirty="0">
                <a:cs typeface="Arial"/>
              </a:rPr>
              <a:t>Respectful Care </a:t>
            </a:r>
            <a:r>
              <a:rPr lang="en-US" sz="2400" dirty="0">
                <a:latin typeface="+mj-lt"/>
                <a:cs typeface="Arial"/>
              </a:rPr>
              <a:t>to be interwoven into the original 4 Rs, underscoring the importance of patient experience</a:t>
            </a:r>
            <a:endParaRPr lang="en-US" sz="2400" dirty="0">
              <a:latin typeface="+mj-lt"/>
              <a:cs typeface="Calibri"/>
            </a:endParaRPr>
          </a:p>
        </p:txBody>
      </p:sp>
      <p:sp>
        <p:nvSpPr>
          <p:cNvPr id="5" name="Content Placeholder 2">
            <a:extLst>
              <a:ext uri="{FF2B5EF4-FFF2-40B4-BE49-F238E27FC236}">
                <a16:creationId xmlns:a16="http://schemas.microsoft.com/office/drawing/2014/main" id="{27CF506F-F02E-954F-8A33-94FE143299CA}"/>
              </a:ext>
            </a:extLst>
          </p:cNvPr>
          <p:cNvSpPr>
            <a:spLocks noGrp="1"/>
          </p:cNvSpPr>
          <p:nvPr>
            <p:ph idx="1"/>
          </p:nvPr>
        </p:nvSpPr>
        <p:spPr>
          <a:xfrm>
            <a:off x="401423" y="1600200"/>
            <a:ext cx="8890904" cy="4832893"/>
          </a:xfrm>
        </p:spPr>
        <p:txBody>
          <a:bodyPr numCol="2" anchor="ctr">
            <a:normAutofit fontScale="25000" lnSpcReduction="20000"/>
          </a:bodyPr>
          <a:lstStyle/>
          <a:p>
            <a:pPr marL="0" indent="0">
              <a:buNone/>
            </a:pPr>
            <a:r>
              <a:rPr lang="en-US" sz="9600" b="1" dirty="0"/>
              <a:t>Readiness </a:t>
            </a:r>
          </a:p>
          <a:p>
            <a:pPr marL="457200" lvl="1" indent="-457200">
              <a:buNone/>
            </a:pPr>
            <a:r>
              <a:rPr lang="en-US" sz="7200" b="1" i="1" dirty="0">
                <a:solidFill>
                  <a:schemeClr val="accent1">
                    <a:lumMod val="50000"/>
                  </a:schemeClr>
                </a:solidFill>
              </a:rPr>
              <a:t>Every Facility</a:t>
            </a:r>
          </a:p>
          <a:p>
            <a:pPr marL="342900" lvl="1" indent="-342900">
              <a:buClr>
                <a:schemeClr val="accent1">
                  <a:lumMod val="50000"/>
                </a:schemeClr>
              </a:buClr>
              <a:buSzPct val="80000"/>
              <a:buFont typeface="Webdings" panose="05030102010509060703" pitchFamily="18" charset="2"/>
              <a:buChar char="4"/>
            </a:pPr>
            <a:r>
              <a:rPr lang="en-US" sz="6400" dirty="0">
                <a:latin typeface="+mj-lt"/>
              </a:rPr>
              <a:t>Preparations/supplies</a:t>
            </a:r>
          </a:p>
          <a:p>
            <a:pPr marL="342900" lvl="1" indent="-342900">
              <a:buClr>
                <a:schemeClr val="accent1">
                  <a:lumMod val="50000"/>
                </a:schemeClr>
              </a:buClr>
              <a:buSzPct val="80000"/>
              <a:buFont typeface="Webdings" panose="05030102010509060703" pitchFamily="18" charset="2"/>
              <a:buChar char="4"/>
            </a:pPr>
            <a:r>
              <a:rPr lang="en-US" sz="6400" dirty="0">
                <a:latin typeface="+mj-lt"/>
              </a:rPr>
              <a:t>Medication access</a:t>
            </a:r>
          </a:p>
          <a:p>
            <a:pPr marL="342900" lvl="1" indent="-342900">
              <a:buClr>
                <a:schemeClr val="accent1">
                  <a:lumMod val="50000"/>
                </a:schemeClr>
              </a:buClr>
              <a:buSzPct val="80000"/>
              <a:buFont typeface="Webdings" panose="05030102010509060703" pitchFamily="18" charset="2"/>
              <a:buChar char="4"/>
            </a:pPr>
            <a:r>
              <a:rPr lang="en-US" sz="6400" dirty="0">
                <a:latin typeface="+mj-lt"/>
              </a:rPr>
              <a:t>MTP and emergency blood release</a:t>
            </a:r>
          </a:p>
          <a:p>
            <a:pPr marL="342900" lvl="1" indent="-342900">
              <a:buClr>
                <a:schemeClr val="accent1">
                  <a:lumMod val="50000"/>
                </a:schemeClr>
              </a:buClr>
              <a:buSzPct val="80000"/>
              <a:buFont typeface="Webdings" panose="05030102010509060703" pitchFamily="18" charset="2"/>
              <a:buChar char="4"/>
            </a:pPr>
            <a:r>
              <a:rPr lang="en-US" sz="6400" dirty="0">
                <a:latin typeface="+mj-lt"/>
              </a:rPr>
              <a:t>Education/Simulations</a:t>
            </a:r>
          </a:p>
          <a:p>
            <a:pPr marL="0" indent="0">
              <a:buNone/>
            </a:pPr>
            <a:endParaRPr lang="en-US" sz="9600" b="1" dirty="0"/>
          </a:p>
          <a:p>
            <a:pPr marL="0" indent="0">
              <a:buNone/>
            </a:pPr>
            <a:r>
              <a:rPr lang="en-US" sz="9600" b="1" dirty="0"/>
              <a:t>Recognition &amp; Prevention</a:t>
            </a:r>
          </a:p>
          <a:p>
            <a:pPr marL="457200" lvl="1" indent="-457200">
              <a:buNone/>
            </a:pPr>
            <a:r>
              <a:rPr lang="en-US" sz="7200" b="1" i="1" dirty="0">
                <a:solidFill>
                  <a:schemeClr val="accent1">
                    <a:lumMod val="50000"/>
                  </a:schemeClr>
                </a:solidFill>
              </a:rPr>
              <a:t>Every Patient</a:t>
            </a:r>
          </a:p>
          <a:p>
            <a:pPr marL="342900" lvl="1" indent="-342900">
              <a:buClr>
                <a:schemeClr val="accent1">
                  <a:lumMod val="50000"/>
                </a:schemeClr>
              </a:buClr>
              <a:buSzPct val="80000"/>
              <a:buFont typeface="Webdings" panose="05030102010509060703" pitchFamily="18" charset="2"/>
              <a:buChar char="4"/>
            </a:pPr>
            <a:r>
              <a:rPr lang="en-US" sz="6400" dirty="0">
                <a:latin typeface="+mj-lt"/>
              </a:rPr>
              <a:t>Assessment, diagnosis and classification</a:t>
            </a:r>
          </a:p>
          <a:p>
            <a:pPr marL="342900" lvl="1" indent="-342900">
              <a:buClr>
                <a:schemeClr val="accent1">
                  <a:lumMod val="50000"/>
                </a:schemeClr>
              </a:buClr>
              <a:buSzPct val="80000"/>
              <a:buFont typeface="Webdings" panose="05030102010509060703" pitchFamily="18" charset="2"/>
              <a:buChar char="4"/>
            </a:pPr>
            <a:r>
              <a:rPr lang="en-US" sz="6400" dirty="0">
                <a:latin typeface="+mj-lt"/>
              </a:rPr>
              <a:t>Measurement of quantitative,  cumulative blood loss</a:t>
            </a:r>
          </a:p>
          <a:p>
            <a:pPr marL="342900" lvl="1" indent="-342900">
              <a:buClr>
                <a:schemeClr val="accent1">
                  <a:lumMod val="50000"/>
                </a:schemeClr>
              </a:buClr>
              <a:buSzPct val="80000"/>
              <a:buFont typeface="Webdings" panose="05030102010509060703" pitchFamily="18" charset="2"/>
              <a:buChar char="4"/>
            </a:pPr>
            <a:r>
              <a:rPr lang="en-US" sz="6400" dirty="0">
                <a:latin typeface="+mj-lt"/>
              </a:rPr>
              <a:t>Active management 3</a:t>
            </a:r>
            <a:r>
              <a:rPr lang="en-US" sz="6400" baseline="30000" dirty="0">
                <a:latin typeface="+mj-lt"/>
              </a:rPr>
              <a:t>rd</a:t>
            </a:r>
            <a:r>
              <a:rPr lang="en-US" sz="6400" dirty="0">
                <a:latin typeface="+mj-lt"/>
              </a:rPr>
              <a:t> stage</a:t>
            </a:r>
          </a:p>
          <a:p>
            <a:pPr marL="0" lvl="1" indent="0">
              <a:buClr>
                <a:srgbClr val="44AA99"/>
              </a:buClr>
              <a:buSzPct val="80000"/>
              <a:buNone/>
            </a:pPr>
            <a:endParaRPr lang="en-US" sz="5600" dirty="0">
              <a:latin typeface="+mj-lt"/>
            </a:endParaRPr>
          </a:p>
          <a:p>
            <a:pPr marL="0" lvl="1" indent="0">
              <a:buClr>
                <a:srgbClr val="44AA99"/>
              </a:buClr>
              <a:buSzPct val="80000"/>
              <a:buNone/>
            </a:pPr>
            <a:endParaRPr lang="en-US" sz="5600" dirty="0">
              <a:latin typeface="+mj-lt"/>
            </a:endParaRPr>
          </a:p>
          <a:p>
            <a:pPr marL="0" lvl="1" indent="0">
              <a:buClr>
                <a:srgbClr val="44AA99"/>
              </a:buClr>
              <a:buSzPct val="80000"/>
              <a:buNone/>
            </a:pPr>
            <a:endParaRPr lang="en-US" sz="5600" dirty="0">
              <a:latin typeface="+mj-lt"/>
            </a:endParaRPr>
          </a:p>
          <a:p>
            <a:pPr marL="0" indent="0">
              <a:buNone/>
            </a:pPr>
            <a:endParaRPr lang="en-US" sz="9600" b="1" dirty="0">
              <a:cs typeface="Arial"/>
            </a:endParaRPr>
          </a:p>
          <a:p>
            <a:pPr marL="0" indent="0">
              <a:buNone/>
            </a:pPr>
            <a:r>
              <a:rPr lang="en-US" sz="9600" b="1" dirty="0">
                <a:cs typeface="Arial"/>
              </a:rPr>
              <a:t>Response </a:t>
            </a:r>
          </a:p>
          <a:p>
            <a:pPr marL="457200" lvl="1" indent="-457200">
              <a:buNone/>
            </a:pPr>
            <a:r>
              <a:rPr lang="en-US" sz="7200" b="1" i="1" dirty="0">
                <a:solidFill>
                  <a:schemeClr val="accent1">
                    <a:lumMod val="50000"/>
                  </a:schemeClr>
                </a:solidFill>
                <a:cs typeface="Arial"/>
              </a:rPr>
              <a:t>Every Hemorrhage</a:t>
            </a:r>
          </a:p>
          <a:p>
            <a:pPr marL="342900" lvl="1" indent="-342900">
              <a:buClr>
                <a:schemeClr val="accent1">
                  <a:lumMod val="50000"/>
                </a:schemeClr>
              </a:buClr>
              <a:buSzPct val="80000"/>
              <a:buFont typeface="Webdings" panose="05030102010509060703" pitchFamily="18" charset="2"/>
              <a:buChar char="4"/>
            </a:pPr>
            <a:r>
              <a:rPr lang="en-US" sz="6400" dirty="0">
                <a:latin typeface="+mj-lt"/>
                <a:cs typeface="Arial" panose="020B0604020202020204" pitchFamily="34" charset="0"/>
              </a:rPr>
              <a:t>Unit-standard, stage-based emergency management plans with checklists</a:t>
            </a:r>
          </a:p>
          <a:p>
            <a:pPr marL="342900" lvl="1" indent="-342900">
              <a:buClr>
                <a:schemeClr val="accent1">
                  <a:lumMod val="50000"/>
                </a:schemeClr>
              </a:buClr>
              <a:buSzPct val="80000"/>
              <a:buFont typeface="Webdings" panose="05030102010509060703" pitchFamily="18" charset="2"/>
              <a:buChar char="4"/>
            </a:pPr>
            <a:r>
              <a:rPr lang="en-US" sz="6400" dirty="0">
                <a:latin typeface="+mj-lt"/>
                <a:cs typeface="Arial" panose="020B0604020202020204" pitchFamily="34" charset="0"/>
              </a:rPr>
              <a:t>Support for patients, families and staff </a:t>
            </a:r>
          </a:p>
          <a:p>
            <a:pPr marL="342900" lvl="1" indent="-342900">
              <a:buClr>
                <a:schemeClr val="accent1">
                  <a:lumMod val="50000"/>
                </a:schemeClr>
              </a:buClr>
              <a:buSzPct val="80000"/>
              <a:buFont typeface="Webdings" panose="05030102010509060703" pitchFamily="18" charset="2"/>
              <a:buChar char="4"/>
            </a:pPr>
            <a:endParaRPr lang="en-US" sz="6400" dirty="0">
              <a:cs typeface="Arial" panose="020B0604020202020204" pitchFamily="34" charset="0"/>
            </a:endParaRPr>
          </a:p>
          <a:p>
            <a:pPr marL="0" lvl="1" indent="0">
              <a:buClr>
                <a:schemeClr val="accent1">
                  <a:lumMod val="50000"/>
                </a:schemeClr>
              </a:buClr>
              <a:buSzPct val="80000"/>
              <a:buNone/>
            </a:pPr>
            <a:endParaRPr lang="en-US" sz="6400" dirty="0">
              <a:latin typeface="+mj-lt"/>
              <a:cs typeface="Arial" panose="020B0604020202020204" pitchFamily="34" charset="0"/>
            </a:endParaRPr>
          </a:p>
          <a:p>
            <a:pPr marL="0" indent="0">
              <a:buNone/>
            </a:pPr>
            <a:r>
              <a:rPr lang="en-US" sz="9600" b="1" dirty="0">
                <a:cs typeface="Arial"/>
              </a:rPr>
              <a:t>Reporting and Systems Learning</a:t>
            </a:r>
            <a:endParaRPr lang="en-US" sz="9600" b="1" dirty="0">
              <a:solidFill>
                <a:srgbClr val="000000"/>
              </a:solidFill>
              <a:cs typeface="Arial"/>
            </a:endParaRPr>
          </a:p>
          <a:p>
            <a:pPr marL="457200" lvl="1" indent="-457200">
              <a:buNone/>
            </a:pPr>
            <a:r>
              <a:rPr lang="en-US" sz="7200" b="1" i="1" dirty="0">
                <a:solidFill>
                  <a:schemeClr val="accent1">
                    <a:lumMod val="50000"/>
                  </a:schemeClr>
                </a:solidFill>
                <a:cs typeface="Arial"/>
              </a:rPr>
              <a:t>Every Unit</a:t>
            </a:r>
            <a:endParaRPr lang="en-US" sz="7200" b="1" i="1" dirty="0">
              <a:solidFill>
                <a:schemeClr val="accent1">
                  <a:lumMod val="50000"/>
                </a:schemeClr>
              </a:solidFill>
              <a:cs typeface="Calibri"/>
            </a:endParaRPr>
          </a:p>
          <a:p>
            <a:pPr marL="342900" lvl="1" indent="-342900">
              <a:buClr>
                <a:schemeClr val="accent1">
                  <a:lumMod val="50000"/>
                </a:schemeClr>
              </a:buClr>
              <a:buSzPct val="80000"/>
              <a:buFont typeface="Webdings" panose="05030102010509060703" pitchFamily="18" charset="2"/>
              <a:buChar char="4"/>
            </a:pPr>
            <a:r>
              <a:rPr lang="en-US" sz="6400" dirty="0">
                <a:latin typeface="+mj-lt"/>
                <a:cs typeface="Arial" panose="020B0604020202020204" pitchFamily="34" charset="0"/>
              </a:rPr>
              <a:t>Established huddle culture including debriefs </a:t>
            </a:r>
          </a:p>
          <a:p>
            <a:pPr marL="342900" lvl="1" indent="-342900">
              <a:buClr>
                <a:schemeClr val="accent1">
                  <a:lumMod val="50000"/>
                </a:schemeClr>
              </a:buClr>
              <a:buSzPct val="80000"/>
              <a:buFont typeface="Webdings" panose="05030102010509060703" pitchFamily="18" charset="2"/>
              <a:buChar char="4"/>
            </a:pPr>
            <a:r>
              <a:rPr lang="en-US" sz="6400" dirty="0">
                <a:latin typeface="+mj-lt"/>
                <a:cs typeface="Arial" panose="020B0604020202020204" pitchFamily="34" charset="0"/>
              </a:rPr>
              <a:t>Multidisciplinary reviews</a:t>
            </a:r>
          </a:p>
          <a:p>
            <a:pPr marL="342900" lvl="1" indent="-342900">
              <a:buClr>
                <a:schemeClr val="accent1">
                  <a:lumMod val="50000"/>
                </a:schemeClr>
              </a:buClr>
              <a:buSzPct val="80000"/>
              <a:buFont typeface="Webdings" panose="05030102010509060703" pitchFamily="18" charset="2"/>
              <a:buChar char="4"/>
            </a:pPr>
            <a:r>
              <a:rPr lang="en-US" sz="6400" dirty="0">
                <a:latin typeface="+mj-lt"/>
                <a:cs typeface="Arial" panose="020B0604020202020204" pitchFamily="34" charset="0"/>
              </a:rPr>
              <a:t>QI measures</a:t>
            </a:r>
          </a:p>
          <a:p>
            <a:pPr marL="342900" lvl="1" indent="-342900">
              <a:buClr>
                <a:schemeClr val="accent1">
                  <a:lumMod val="50000"/>
                </a:schemeClr>
              </a:buClr>
              <a:buSzPct val="80000"/>
              <a:buFont typeface="Webdings" panose="05030102010509060703" pitchFamily="18" charset="2"/>
              <a:buChar char="4"/>
            </a:pPr>
            <a:r>
              <a:rPr lang="en-US" sz="6400" dirty="0">
                <a:latin typeface="+mj-lt"/>
                <a:cs typeface="Arial" panose="020B0604020202020204" pitchFamily="34" charset="0"/>
              </a:rPr>
              <a:t>Outcome monitoring and process metrics</a:t>
            </a:r>
          </a:p>
          <a:p>
            <a:pPr marL="342900" lvl="1" indent="-342900">
              <a:buClr>
                <a:schemeClr val="accent1">
                  <a:lumMod val="50000"/>
                </a:schemeClr>
              </a:buClr>
              <a:buSzPct val="80000"/>
              <a:buFont typeface="Webdings" panose="05030102010509060703" pitchFamily="18" charset="2"/>
              <a:buChar char="4"/>
            </a:pPr>
            <a:r>
              <a:rPr lang="en-US" sz="6400" dirty="0">
                <a:latin typeface="+mj-lt"/>
                <a:cs typeface="Arial" panose="020B0604020202020204" pitchFamily="34" charset="0"/>
              </a:rPr>
              <a:t>Documentation and coding</a:t>
            </a:r>
          </a:p>
          <a:p>
            <a:pPr lvl="1"/>
            <a:endParaRPr lang="en-US" dirty="0"/>
          </a:p>
        </p:txBody>
      </p:sp>
      <p:sp>
        <p:nvSpPr>
          <p:cNvPr id="3" name="TextBox 2">
            <a:extLst>
              <a:ext uri="{FF2B5EF4-FFF2-40B4-BE49-F238E27FC236}">
                <a16:creationId xmlns:a16="http://schemas.microsoft.com/office/drawing/2014/main" id="{D42D0F92-7B27-C441-A66A-D4CD9633CC1E}"/>
              </a:ext>
            </a:extLst>
          </p:cNvPr>
          <p:cNvSpPr txBox="1"/>
          <p:nvPr/>
        </p:nvSpPr>
        <p:spPr>
          <a:xfrm>
            <a:off x="-9041" y="6382024"/>
            <a:ext cx="9976644" cy="984885"/>
          </a:xfrm>
          <a:prstGeom prst="rect">
            <a:avLst/>
          </a:prstGeom>
          <a:noFill/>
        </p:spPr>
        <p:txBody>
          <a:bodyPr wrap="square" lIns="91440" tIns="45720" rIns="91440" bIns="45720" rtlCol="0" anchor="t">
            <a:spAutoFit/>
          </a:bodyPr>
          <a:lstStyle/>
          <a:p>
            <a:pPr algn="l"/>
            <a:r>
              <a:rPr lang="en-US" sz="1200" dirty="0"/>
              <a:t>ACOG. Obstetric hemorrhage patient safety bundle. </a:t>
            </a:r>
            <a:r>
              <a:rPr lang="en-US" sz="1200" u="sng" dirty="0">
                <a:hlinkClick r:id="rId3"/>
              </a:rPr>
              <a:t>https://safehealthcareforeverywoman.org/aim/patient-safety-bundles/maternal-safety-bundles/obstetric-hemorrahage-patient-safety-bundle-2/</a:t>
            </a:r>
            <a:r>
              <a:rPr lang="en-US" sz="1200" dirty="0"/>
              <a:t>. Published 2015.</a:t>
            </a:r>
          </a:p>
          <a:p>
            <a:pPr algn="l"/>
            <a:r>
              <a:rPr lang="en-US" sz="1600" dirty="0">
                <a:cs typeface="Calibri"/>
              </a:rPr>
              <a:t> </a:t>
            </a:r>
            <a:endParaRPr lang="en-US" sz="1600" dirty="0"/>
          </a:p>
          <a:p>
            <a:endParaRPr lang="en-US" dirty="0">
              <a:cs typeface="Calibri"/>
            </a:endParaRPr>
          </a:p>
        </p:txBody>
      </p:sp>
    </p:spTree>
    <p:extLst>
      <p:ext uri="{BB962C8B-B14F-4D97-AF65-F5344CB8AC3E}">
        <p14:creationId xmlns:p14="http://schemas.microsoft.com/office/powerpoint/2010/main" val="364742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1">
            <a:extLst>
              <a:ext uri="{FF2B5EF4-FFF2-40B4-BE49-F238E27FC236}">
                <a16:creationId xmlns:a16="http://schemas.microsoft.com/office/drawing/2014/main" id="{F46A3E60-D443-3845-A581-BF58F8005F1E}"/>
              </a:ext>
            </a:extLst>
          </p:cNvPr>
          <p:cNvPicPr>
            <a:picLocks noGrp="1" noChangeAspect="1" noChangeArrowheads="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357554" y="533400"/>
            <a:ext cx="6607175" cy="2774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84182A6-30B2-9A4C-8099-47E38A3AD2A5}"/>
              </a:ext>
            </a:extLst>
          </p:cNvPr>
          <p:cNvSpPr>
            <a:spLocks noGrp="1"/>
          </p:cNvSpPr>
          <p:nvPr>
            <p:ph type="title"/>
          </p:nvPr>
        </p:nvSpPr>
        <p:spPr>
          <a:xfrm>
            <a:off x="357554" y="3578959"/>
            <a:ext cx="6710224" cy="1728889"/>
          </a:xfrm>
        </p:spPr>
        <p:txBody>
          <a:bodyPr>
            <a:normAutofit/>
          </a:bodyPr>
          <a:lstStyle/>
          <a:p>
            <a:r>
              <a:rPr lang="en-US" sz="4400" dirty="0">
                <a:latin typeface="+mj-lt"/>
              </a:rPr>
              <a:t>Readiness</a:t>
            </a:r>
          </a:p>
        </p:txBody>
      </p:sp>
      <p:sp>
        <p:nvSpPr>
          <p:cNvPr id="4" name="Content Placeholder 3">
            <a:extLst>
              <a:ext uri="{FF2B5EF4-FFF2-40B4-BE49-F238E27FC236}">
                <a16:creationId xmlns:a16="http://schemas.microsoft.com/office/drawing/2014/main" id="{1E8CEA01-30B9-724A-AA65-3486DC3876AC}"/>
              </a:ext>
            </a:extLst>
          </p:cNvPr>
          <p:cNvSpPr>
            <a:spLocks noGrp="1"/>
          </p:cNvSpPr>
          <p:nvPr>
            <p:ph idx="1"/>
          </p:nvPr>
        </p:nvSpPr>
        <p:spPr>
          <a:xfrm>
            <a:off x="6994732" y="1234996"/>
            <a:ext cx="5018910" cy="5113283"/>
          </a:xfrm>
        </p:spPr>
        <p:txBody>
          <a:bodyPr>
            <a:normAutofit fontScale="92500"/>
          </a:bodyPr>
          <a:lstStyle/>
          <a:p>
            <a:pPr>
              <a:buSzPct val="80000"/>
              <a:buFont typeface="Wingdings" pitchFamily="2" charset="2"/>
              <a:buChar char="Ø"/>
            </a:pPr>
            <a:r>
              <a:rPr lang="en-US" sz="2800" dirty="0"/>
              <a:t>Implementation</a:t>
            </a:r>
          </a:p>
          <a:p>
            <a:pPr>
              <a:buSzPct val="80000"/>
              <a:buFont typeface="Wingdings" pitchFamily="2" charset="2"/>
              <a:buChar char="Ø"/>
            </a:pPr>
            <a:r>
              <a:rPr lang="en-US" sz="2800" dirty="0"/>
              <a:t>Risk Factor Assessment</a:t>
            </a:r>
          </a:p>
          <a:p>
            <a:pPr>
              <a:buSzPct val="80000"/>
              <a:buFont typeface="Wingdings" pitchFamily="2" charset="2"/>
              <a:buChar char="Ø"/>
            </a:pPr>
            <a:r>
              <a:rPr lang="en-US" sz="2800" dirty="0"/>
              <a:t>Iron Deficiency Anemia</a:t>
            </a:r>
          </a:p>
          <a:p>
            <a:pPr>
              <a:buSzPct val="80000"/>
              <a:buFont typeface="Wingdings" pitchFamily="2" charset="2"/>
              <a:buChar char="Ø"/>
            </a:pPr>
            <a:r>
              <a:rPr lang="en-US" sz="2800" dirty="0"/>
              <a:t>Placenta Accreta Spectrum</a:t>
            </a:r>
          </a:p>
          <a:p>
            <a:pPr>
              <a:buSzPct val="80000"/>
              <a:buFont typeface="Wingdings" pitchFamily="2" charset="2"/>
              <a:buChar char="Ø"/>
            </a:pPr>
            <a:r>
              <a:rPr lang="en-US" sz="2800" dirty="0"/>
              <a:t>Inherited Bleeding Disorders</a:t>
            </a:r>
            <a:endParaRPr lang="en-US" sz="2800" dirty="0">
              <a:cs typeface="Calibri"/>
            </a:endParaRPr>
          </a:p>
          <a:p>
            <a:pPr>
              <a:buSzPct val="80000"/>
              <a:buFont typeface="Wingdings" pitchFamily="2" charset="2"/>
              <a:buChar char="Ø"/>
            </a:pPr>
            <a:r>
              <a:rPr lang="en-US" sz="2800" dirty="0"/>
              <a:t>Declining of Blood Products</a:t>
            </a:r>
            <a:endParaRPr lang="en-US" sz="2800" dirty="0">
              <a:cs typeface="Calibri"/>
            </a:endParaRPr>
          </a:p>
          <a:p>
            <a:pPr>
              <a:buSzPct val="80000"/>
              <a:buFont typeface="Wingdings" pitchFamily="2" charset="2"/>
              <a:buChar char="Ø"/>
            </a:pPr>
            <a:r>
              <a:rPr lang="en-US" sz="2800" dirty="0"/>
              <a:t>Hemorrhage Carts, Kits</a:t>
            </a:r>
            <a:endParaRPr lang="en-US" sz="2800" dirty="0">
              <a:cs typeface="Calibri"/>
            </a:endParaRPr>
          </a:p>
          <a:p>
            <a:pPr>
              <a:buSzPct val="80000"/>
              <a:buFont typeface="Wingdings" pitchFamily="2" charset="2"/>
              <a:buChar char="Ø"/>
            </a:pPr>
            <a:r>
              <a:rPr lang="en-US" sz="2800" dirty="0"/>
              <a:t>Simulation and Drills</a:t>
            </a:r>
          </a:p>
          <a:p>
            <a:pPr>
              <a:buSzPct val="80000"/>
              <a:buFont typeface="Wingdings" pitchFamily="2" charset="2"/>
              <a:buChar char="Ø"/>
            </a:pPr>
            <a:r>
              <a:rPr lang="en-US" sz="2800" dirty="0"/>
              <a:t>EHR Integration</a:t>
            </a:r>
          </a:p>
          <a:p>
            <a:pPr>
              <a:buSzPct val="80000"/>
              <a:buFont typeface="Wingdings" pitchFamily="2" charset="2"/>
              <a:buChar char="Ø"/>
            </a:pPr>
            <a:r>
              <a:rPr lang="en-US" sz="2800" dirty="0"/>
              <a:t>Low-resource Considerations</a:t>
            </a:r>
          </a:p>
        </p:txBody>
      </p:sp>
    </p:spTree>
    <p:extLst>
      <p:ext uri="{BB962C8B-B14F-4D97-AF65-F5344CB8AC3E}">
        <p14:creationId xmlns:p14="http://schemas.microsoft.com/office/powerpoint/2010/main" val="8069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B3AF-EBA7-6640-8A1D-6FCA5F68A049}"/>
              </a:ext>
            </a:extLst>
          </p:cNvPr>
          <p:cNvSpPr>
            <a:spLocks noGrp="1"/>
          </p:cNvSpPr>
          <p:nvPr>
            <p:ph type="title"/>
          </p:nvPr>
        </p:nvSpPr>
        <p:spPr>
          <a:xfrm>
            <a:off x="395078" y="682828"/>
            <a:ext cx="10363200" cy="527407"/>
          </a:xfrm>
        </p:spPr>
        <p:txBody>
          <a:bodyPr>
            <a:noAutofit/>
          </a:bodyPr>
          <a:lstStyle/>
          <a:p>
            <a:r>
              <a:rPr lang="en-US" dirty="0">
                <a:ea typeface="Roboto Medium"/>
              </a:rPr>
              <a:t>Terminology</a:t>
            </a:r>
            <a:r>
              <a:rPr lang="en-US" dirty="0">
                <a:ea typeface="Roboto"/>
                <a:cs typeface="Calibri"/>
              </a:rPr>
              <a:t> Throughout the Presentation</a:t>
            </a:r>
            <a:endParaRPr lang="en-US" dirty="0">
              <a:ea typeface="Roboto Medium"/>
            </a:endParaRPr>
          </a:p>
        </p:txBody>
      </p:sp>
      <p:sp>
        <p:nvSpPr>
          <p:cNvPr id="6" name="Content Placeholder 2">
            <a:extLst>
              <a:ext uri="{FF2B5EF4-FFF2-40B4-BE49-F238E27FC236}">
                <a16:creationId xmlns:a16="http://schemas.microsoft.com/office/drawing/2014/main" id="{05FC08C1-B0E6-664A-90ED-7A743FF29B45}"/>
              </a:ext>
            </a:extLst>
          </p:cNvPr>
          <p:cNvSpPr txBox="1">
            <a:spLocks/>
          </p:cNvSpPr>
          <p:nvPr/>
        </p:nvSpPr>
        <p:spPr bwMode="auto">
          <a:xfrm>
            <a:off x="395078" y="1422506"/>
            <a:ext cx="11401844" cy="541916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pPr marL="285750" indent="-285750">
              <a:lnSpc>
                <a:spcPct val="120000"/>
              </a:lnSpc>
              <a:spcBef>
                <a:spcPts val="0"/>
              </a:spcBef>
              <a:spcAft>
                <a:spcPts val="0"/>
              </a:spcAft>
              <a:buClr>
                <a:srgbClr val="FF9933"/>
              </a:buClr>
              <a:buFont typeface="Wingdings" panose="020B0604020202020204" pitchFamily="34" charset="0"/>
              <a:buChar char="Ø"/>
            </a:pPr>
            <a:r>
              <a:rPr lang="en-US" sz="2400" kern="0" dirty="0">
                <a:latin typeface="Arial"/>
                <a:ea typeface="Roboto"/>
                <a:cs typeface="Calibri"/>
              </a:rPr>
              <a:t>The terms ‘mother’ or ‘maternal’ or ‘she’ or ‘her’ are used in reference to the birthing person. We recognize not all birthing people identify as mothers or women. We believe all birthing people are equally deserving of patient-centered care that helps them attain their full potential and live authentic, healthy lives. </a:t>
            </a:r>
          </a:p>
          <a:p>
            <a:pPr marL="285750" indent="-285750">
              <a:lnSpc>
                <a:spcPct val="120000"/>
              </a:lnSpc>
              <a:spcBef>
                <a:spcPts val="0"/>
              </a:spcBef>
              <a:spcAft>
                <a:spcPts val="0"/>
              </a:spcAft>
              <a:buClr>
                <a:srgbClr val="FF9933"/>
              </a:buClr>
              <a:buFont typeface="Wingdings" panose="020B0604020202020204" pitchFamily="34" charset="0"/>
              <a:buChar char="Ø"/>
            </a:pPr>
            <a:r>
              <a:rPr lang="en-US" sz="2400" kern="0" dirty="0">
                <a:latin typeface="Arial"/>
                <a:ea typeface="Roboto"/>
                <a:cs typeface="Calibri"/>
              </a:rPr>
              <a:t>The term family is used to refer to any persons the pregnant or postpartum patient designates as such (alternatives: partners, husbands, support persons, loved ones).</a:t>
            </a:r>
          </a:p>
          <a:p>
            <a:pPr marL="285750" indent="-285750">
              <a:lnSpc>
                <a:spcPct val="120000"/>
              </a:lnSpc>
              <a:spcBef>
                <a:spcPts val="0"/>
              </a:spcBef>
              <a:spcAft>
                <a:spcPts val="0"/>
              </a:spcAft>
              <a:buClr>
                <a:srgbClr val="FF9933"/>
              </a:buClr>
              <a:buFont typeface="Wingdings" panose="020B0604020202020204" pitchFamily="34" charset="0"/>
              <a:buChar char="Ø"/>
            </a:pPr>
            <a:r>
              <a:rPr lang="en-US" sz="2400" kern="0" dirty="0">
                <a:latin typeface="Arial"/>
                <a:ea typeface="Roboto"/>
                <a:cs typeface="Calibri"/>
              </a:rPr>
              <a:t>The term clinician is used to denote nursing and medical staff; whereas the term providers refers to clinicians with diagnosing and prescribing authority. </a:t>
            </a:r>
            <a:endParaRPr lang="en-US" sz="2400" kern="0" dirty="0">
              <a:latin typeface="Arial"/>
              <a:ea typeface="Roboto"/>
              <a:cs typeface="Calibri Light" panose="020F0302020204030204"/>
            </a:endParaRPr>
          </a:p>
          <a:p>
            <a:pPr marL="285750" indent="-285750">
              <a:lnSpc>
                <a:spcPct val="120000"/>
              </a:lnSpc>
              <a:spcBef>
                <a:spcPts val="0"/>
              </a:spcBef>
              <a:spcAft>
                <a:spcPts val="0"/>
              </a:spcAft>
              <a:buClr>
                <a:srgbClr val="FF9933"/>
              </a:buClr>
              <a:buFont typeface="Wingdings" panose="020B0604020202020204" pitchFamily="34" charset="0"/>
              <a:buChar char="Ø"/>
            </a:pPr>
            <a:r>
              <a:rPr lang="en-US" sz="2400" kern="0" dirty="0">
                <a:latin typeface="Arial"/>
                <a:ea typeface="Roboto"/>
                <a:cs typeface="Calibri Light" panose="020F0302020204030204"/>
              </a:rPr>
              <a:t>The language around disclaimers and terminology are committee opinions and your own institution should be consulted for appropriate language to utilize.</a:t>
            </a:r>
          </a:p>
        </p:txBody>
      </p:sp>
    </p:spTree>
    <p:extLst>
      <p:ext uri="{BB962C8B-B14F-4D97-AF65-F5344CB8AC3E}">
        <p14:creationId xmlns:p14="http://schemas.microsoft.com/office/powerpoint/2010/main" val="181057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4089-AB7D-0647-92FA-3E1EECF70D0A}"/>
              </a:ext>
            </a:extLst>
          </p:cNvPr>
          <p:cNvSpPr>
            <a:spLocks noGrp="1"/>
          </p:cNvSpPr>
          <p:nvPr>
            <p:ph type="title"/>
          </p:nvPr>
        </p:nvSpPr>
        <p:spPr>
          <a:xfrm>
            <a:off x="533400" y="533400"/>
            <a:ext cx="10363200" cy="914400"/>
          </a:xfrm>
        </p:spPr>
        <p:txBody>
          <a:bodyPr>
            <a:normAutofit/>
          </a:bodyPr>
          <a:lstStyle/>
          <a:p>
            <a:r>
              <a:rPr lang="en-US" dirty="0"/>
              <a:t>Implementation is not a ‘one-size fits all’ endeavor</a:t>
            </a:r>
          </a:p>
        </p:txBody>
      </p:sp>
      <p:sp>
        <p:nvSpPr>
          <p:cNvPr id="3" name="Content Placeholder 2">
            <a:extLst>
              <a:ext uri="{FF2B5EF4-FFF2-40B4-BE49-F238E27FC236}">
                <a16:creationId xmlns:a16="http://schemas.microsoft.com/office/drawing/2014/main" id="{66AEE4EB-9B6A-584C-AD09-BD2AC1076282}"/>
              </a:ext>
            </a:extLst>
          </p:cNvPr>
          <p:cNvSpPr>
            <a:spLocks noGrp="1"/>
          </p:cNvSpPr>
          <p:nvPr>
            <p:ph idx="1"/>
          </p:nvPr>
        </p:nvSpPr>
        <p:spPr>
          <a:xfrm>
            <a:off x="609600" y="1600200"/>
            <a:ext cx="10515600" cy="5105400"/>
          </a:xfrm>
        </p:spPr>
        <p:txBody>
          <a:bodyPr vert="horz" lIns="91440" tIns="45720" rIns="91440" bIns="45720" rtlCol="0" anchor="t">
            <a:noAutofit/>
          </a:bodyPr>
          <a:lstStyle/>
          <a:p>
            <a:pPr marL="337820" indent="-337820">
              <a:buSzPct val="80000"/>
              <a:buFont typeface="Webdings" panose="05030102010509060703" pitchFamily="18" charset="2"/>
              <a:buChar char="4"/>
            </a:pPr>
            <a:r>
              <a:rPr lang="en-US" sz="2800" dirty="0"/>
              <a:t>Perinatal quality, safety, and performance improvement is a continuous and adaptive process</a:t>
            </a:r>
            <a:endParaRPr lang="en-US" sz="2800" dirty="0">
              <a:cs typeface="Calibri"/>
            </a:endParaRPr>
          </a:p>
          <a:p>
            <a:pPr marL="337820" indent="-337820">
              <a:buSzPct val="80000"/>
              <a:buFont typeface="Webdings" panose="05030102010509060703" pitchFamily="18" charset="2"/>
              <a:buChar char="4"/>
            </a:pPr>
            <a:r>
              <a:rPr lang="en-US" sz="2800" dirty="0"/>
              <a:t>Identify and optimize existing data resources such as internal/external databases or dashboards, data reports, patient safety incident reporting systems and department review workflows </a:t>
            </a:r>
          </a:p>
          <a:p>
            <a:pPr marL="337820" indent="-337820">
              <a:buSzPct val="80000"/>
              <a:buFont typeface="Webdings" panose="05030102010509060703" pitchFamily="18" charset="2"/>
              <a:buChar char="4"/>
            </a:pPr>
            <a:r>
              <a:rPr lang="en-US" sz="2800" dirty="0"/>
              <a:t>Develop a data monitoring and communication plan that clarifies what measures to track, trend, and monitor; and where they need to be reported to align with regulatory and system goals</a:t>
            </a:r>
            <a:endParaRPr lang="en-US" sz="2800" dirty="0">
              <a:cs typeface="Calibri"/>
            </a:endParaRPr>
          </a:p>
        </p:txBody>
      </p:sp>
    </p:spTree>
    <p:extLst>
      <p:ext uri="{BB962C8B-B14F-4D97-AF65-F5344CB8AC3E}">
        <p14:creationId xmlns:p14="http://schemas.microsoft.com/office/powerpoint/2010/main" val="168561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5C97-6699-ED41-A4D6-4F9B5735CA6A}"/>
              </a:ext>
            </a:extLst>
          </p:cNvPr>
          <p:cNvSpPr>
            <a:spLocks noGrp="1"/>
          </p:cNvSpPr>
          <p:nvPr>
            <p:ph type="title"/>
          </p:nvPr>
        </p:nvSpPr>
        <p:spPr>
          <a:xfrm>
            <a:off x="557274" y="1129159"/>
            <a:ext cx="12326911" cy="461665"/>
          </a:xfrm>
        </p:spPr>
        <p:txBody>
          <a:bodyPr>
            <a:normAutofit fontScale="90000"/>
          </a:bodyPr>
          <a:lstStyle/>
          <a:p>
            <a:r>
              <a:rPr lang="en-US" dirty="0"/>
              <a:t>The Joint Commission Standards for Maternal Safety</a:t>
            </a:r>
            <a:br>
              <a:rPr lang="en-US" dirty="0"/>
            </a:br>
            <a:r>
              <a:rPr lang="en-US" sz="2700" dirty="0">
                <a:solidFill>
                  <a:schemeClr val="accent1">
                    <a:lumMod val="50000"/>
                  </a:schemeClr>
                </a:solidFill>
              </a:rPr>
              <a:t>These can function as a bundle checklist to guide this toolkit’s implementation</a:t>
            </a:r>
            <a:br>
              <a:rPr lang="en-US" dirty="0">
                <a:solidFill>
                  <a:schemeClr val="accent1">
                    <a:lumMod val="50000"/>
                  </a:schemeClr>
                </a:solidFill>
              </a:rPr>
            </a:br>
            <a:endParaRPr lang="en-US" dirty="0"/>
          </a:p>
        </p:txBody>
      </p:sp>
      <p:sp>
        <p:nvSpPr>
          <p:cNvPr id="3" name="Content Placeholder 2">
            <a:extLst>
              <a:ext uri="{FF2B5EF4-FFF2-40B4-BE49-F238E27FC236}">
                <a16:creationId xmlns:a16="http://schemas.microsoft.com/office/drawing/2014/main" id="{F0566AE3-5825-D548-846E-30E94A1BF8DC}"/>
              </a:ext>
            </a:extLst>
          </p:cNvPr>
          <p:cNvSpPr>
            <a:spLocks noGrp="1"/>
          </p:cNvSpPr>
          <p:nvPr>
            <p:ph idx="1"/>
          </p:nvPr>
        </p:nvSpPr>
        <p:spPr>
          <a:xfrm>
            <a:off x="557274" y="1538362"/>
            <a:ext cx="11263222" cy="4774959"/>
          </a:xfrm>
        </p:spPr>
        <p:txBody>
          <a:bodyPr vert="horz" lIns="91440" tIns="45720" rIns="91440" bIns="45720" rtlCol="0" anchor="t">
            <a:noAutofit/>
          </a:bodyPr>
          <a:lstStyle/>
          <a:p>
            <a:pPr marL="514350" indent="-514350">
              <a:buClr>
                <a:schemeClr val="tx1"/>
              </a:buClr>
              <a:buSzPct val="100000"/>
              <a:buFont typeface="+mj-lt"/>
              <a:buAutoNum type="arabicPeriod"/>
            </a:pPr>
            <a:r>
              <a:rPr lang="en-US" sz="2000" dirty="0"/>
              <a:t>Complete an assessment using an evidence-based tool for determining maternal hemorrhage risk on admission to labor and delivery and on admission to postpartum. </a:t>
            </a:r>
            <a:endParaRPr lang="en-US" sz="2000" dirty="0">
              <a:cs typeface="Calibri"/>
            </a:endParaRPr>
          </a:p>
          <a:p>
            <a:pPr marL="514350" indent="-514350">
              <a:buClr>
                <a:schemeClr val="tx1"/>
              </a:buClr>
              <a:buSzPct val="100000"/>
              <a:buAutoNum type="arabicPeriod"/>
            </a:pPr>
            <a:r>
              <a:rPr lang="en-US" sz="2000" dirty="0"/>
              <a:t>Develop written evidenced-based procedures for managing pregnant and postpartum patients who experience maternal hemorrhage.</a:t>
            </a:r>
            <a:endParaRPr lang="en-US" sz="2000" dirty="0">
              <a:cs typeface="Calibri"/>
            </a:endParaRPr>
          </a:p>
          <a:p>
            <a:pPr marL="514350" indent="-514350">
              <a:buClr>
                <a:schemeClr val="tx1"/>
              </a:buClr>
              <a:buSzPct val="100000"/>
              <a:buFont typeface="+mj-lt"/>
              <a:buAutoNum type="arabicPeriod"/>
            </a:pPr>
            <a:r>
              <a:rPr lang="en-US" sz="2000" dirty="0"/>
              <a:t>Each obstetric unit has a standardized, secured, and dedicated hemorrhage supply kit that must be stocked per the hospital’s defined process.</a:t>
            </a:r>
            <a:endParaRPr lang="en-US" sz="2000" dirty="0">
              <a:cs typeface="Calibri"/>
            </a:endParaRPr>
          </a:p>
          <a:p>
            <a:pPr marL="514350" indent="-514350">
              <a:buClr>
                <a:schemeClr val="tx1"/>
              </a:buClr>
              <a:buSzPct val="100000"/>
              <a:buFont typeface="+mj-lt"/>
              <a:buAutoNum type="arabicPeriod"/>
            </a:pPr>
            <a:r>
              <a:rPr lang="en-US" sz="2000" dirty="0"/>
              <a:t>Provide role-specific education to all staff and providers who treat pregnant/postpartum patients about the hospital’s hemorrhage procedure. </a:t>
            </a:r>
            <a:endParaRPr lang="en-US" sz="2000" dirty="0">
              <a:cs typeface="Calibri"/>
            </a:endParaRPr>
          </a:p>
          <a:p>
            <a:pPr marL="514350" indent="-514350">
              <a:buClr>
                <a:schemeClr val="tx1"/>
              </a:buClr>
              <a:buSzPct val="100000"/>
              <a:buFont typeface="+mj-lt"/>
              <a:buAutoNum type="arabicPeriod"/>
            </a:pPr>
            <a:r>
              <a:rPr lang="en-US" sz="2000" dirty="0"/>
              <a:t>Conduct drills at least annually to determine system issues as part of ongoing quality improvement efforts. Hemorrhage drills include a team debrief.   </a:t>
            </a:r>
            <a:endParaRPr lang="en-US" sz="2000" dirty="0">
              <a:cs typeface="Calibri"/>
            </a:endParaRPr>
          </a:p>
          <a:p>
            <a:pPr marL="514350" indent="-514350">
              <a:buClr>
                <a:schemeClr val="tx1"/>
              </a:buClr>
              <a:buSzPct val="100000"/>
              <a:buFont typeface="+mj-lt"/>
              <a:buAutoNum type="arabicPeriod"/>
            </a:pPr>
            <a:r>
              <a:rPr lang="en-US" sz="2000" dirty="0"/>
              <a:t>Review severe hemorrhage cases that meet criteria established by the hospital to evaluate the effectiveness of the care, treatment, and services provided to the patient during the event.   </a:t>
            </a:r>
            <a:endParaRPr lang="en-US" sz="2000" dirty="0">
              <a:cs typeface="Calibri"/>
            </a:endParaRPr>
          </a:p>
          <a:p>
            <a:pPr marL="514350" indent="-514350">
              <a:buClr>
                <a:schemeClr val="tx1"/>
              </a:buClr>
              <a:buSzPct val="100000"/>
              <a:buAutoNum type="arabicPeriod"/>
            </a:pPr>
            <a:r>
              <a:rPr lang="en-US" sz="2000" dirty="0"/>
              <a:t>Provide printed education to patients.</a:t>
            </a:r>
            <a:endParaRPr lang="en-US" sz="2000" dirty="0">
              <a:cs typeface="Calibri"/>
            </a:endParaRPr>
          </a:p>
        </p:txBody>
      </p:sp>
      <p:sp>
        <p:nvSpPr>
          <p:cNvPr id="4" name="TextBox 3">
            <a:extLst>
              <a:ext uri="{FF2B5EF4-FFF2-40B4-BE49-F238E27FC236}">
                <a16:creationId xmlns:a16="http://schemas.microsoft.com/office/drawing/2014/main" id="{E7F8E39C-6437-EC4E-8DA1-2C3510DAB6A3}"/>
              </a:ext>
            </a:extLst>
          </p:cNvPr>
          <p:cNvSpPr txBox="1"/>
          <p:nvPr/>
        </p:nvSpPr>
        <p:spPr>
          <a:xfrm>
            <a:off x="32288" y="6399419"/>
            <a:ext cx="13047407" cy="461665"/>
          </a:xfrm>
          <a:prstGeom prst="rect">
            <a:avLst/>
          </a:prstGeom>
          <a:noFill/>
        </p:spPr>
        <p:txBody>
          <a:bodyPr wrap="square" lIns="91440" tIns="45720" rIns="91440" bIns="45720" rtlCol="0" anchor="t">
            <a:spAutoFit/>
          </a:bodyPr>
          <a:lstStyle/>
          <a:p>
            <a:pPr algn="l"/>
            <a:r>
              <a:rPr lang="en-US" sz="1200" i="1" dirty="0"/>
              <a:t>Provision of care, treatment, and services standards for maternal safety. </a:t>
            </a:r>
            <a:endParaRPr lang="en-US" sz="1200" dirty="0">
              <a:cs typeface="Calibri" panose="020F0502020204030204"/>
            </a:endParaRPr>
          </a:p>
          <a:p>
            <a:pPr algn="l"/>
            <a:r>
              <a:rPr lang="en-US" sz="1200" u="sng" dirty="0">
                <a:hlinkClick r:id="rId3"/>
              </a:rPr>
              <a:t>https://www.jointcommission.org/-/media/tjc/documents/standards/r3-reports/r3_24_maternal_safety_hap_9_6_19_final1.pdf2019</a:t>
            </a:r>
            <a:r>
              <a:rPr lang="en-US" sz="1200" dirty="0"/>
              <a:t>.</a:t>
            </a:r>
            <a:endParaRPr lang="en-US" sz="1200" dirty="0">
              <a:cs typeface="Calibri"/>
            </a:endParaRPr>
          </a:p>
        </p:txBody>
      </p:sp>
    </p:spTree>
    <p:extLst>
      <p:ext uri="{BB962C8B-B14F-4D97-AF65-F5344CB8AC3E}">
        <p14:creationId xmlns:p14="http://schemas.microsoft.com/office/powerpoint/2010/main" val="397303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E72D-94F1-064E-B4EF-0ED960955147}"/>
              </a:ext>
            </a:extLst>
          </p:cNvPr>
          <p:cNvSpPr>
            <a:spLocks noGrp="1"/>
          </p:cNvSpPr>
          <p:nvPr>
            <p:ph type="title"/>
          </p:nvPr>
        </p:nvSpPr>
        <p:spPr>
          <a:xfrm>
            <a:off x="690349" y="533400"/>
            <a:ext cx="10515600" cy="913215"/>
          </a:xfrm>
        </p:spPr>
        <p:txBody>
          <a:bodyPr/>
          <a:lstStyle/>
          <a:p>
            <a:r>
              <a:rPr lang="en-US" dirty="0"/>
              <a:t>Ongoing Risk Factor Assessment</a:t>
            </a:r>
          </a:p>
        </p:txBody>
      </p:sp>
      <p:sp>
        <p:nvSpPr>
          <p:cNvPr id="3" name="Content Placeholder 2">
            <a:extLst>
              <a:ext uri="{FF2B5EF4-FFF2-40B4-BE49-F238E27FC236}">
                <a16:creationId xmlns:a16="http://schemas.microsoft.com/office/drawing/2014/main" id="{AE76A5A9-79B8-6C4D-85D7-D46102798053}"/>
              </a:ext>
            </a:extLst>
          </p:cNvPr>
          <p:cNvSpPr>
            <a:spLocks noGrp="1"/>
          </p:cNvSpPr>
          <p:nvPr>
            <p:ph idx="1"/>
          </p:nvPr>
        </p:nvSpPr>
        <p:spPr>
          <a:xfrm>
            <a:off x="690349" y="1295400"/>
            <a:ext cx="10515600" cy="5257800"/>
          </a:xfrm>
        </p:spPr>
        <p:txBody>
          <a:bodyPr vert="horz" lIns="91440" tIns="45720" rIns="91440" bIns="45720" rtlCol="0" anchor="t">
            <a:normAutofit/>
          </a:bodyPr>
          <a:lstStyle/>
          <a:p>
            <a:pPr>
              <a:lnSpc>
                <a:spcPct val="120000"/>
              </a:lnSpc>
              <a:spcBef>
                <a:spcPts val="500"/>
              </a:spcBef>
            </a:pPr>
            <a:r>
              <a:rPr lang="en-US" sz="2400" dirty="0"/>
              <a:t>All pregnant patients should have a </a:t>
            </a:r>
            <a:r>
              <a:rPr lang="en-US" sz="2400" u="sng" dirty="0"/>
              <a:t>prenatal</a:t>
            </a:r>
            <a:r>
              <a:rPr lang="en-US" sz="2400" dirty="0"/>
              <a:t> evaluation for key risk factors associated with major obstetric hemorrhage, such as placenta accreta spectrum, placenta previa, coagulation disorders, anticoagulation medication(s), and anemia</a:t>
            </a:r>
          </a:p>
          <a:p>
            <a:pPr>
              <a:lnSpc>
                <a:spcPct val="120000"/>
              </a:lnSpc>
              <a:spcBef>
                <a:spcPts val="500"/>
              </a:spcBef>
            </a:pPr>
            <a:r>
              <a:rPr lang="en-US" sz="2400" dirty="0"/>
              <a:t>All patients should undergo intrapartum obstetric hemorrhage risk assessment on admission, at the start of the second stage of labor, at transfer to postpartum care, and</a:t>
            </a:r>
            <a:r>
              <a:rPr lang="en-US" sz="2400" b="1" i="1" dirty="0"/>
              <a:t> any time the patient’s condition changes</a:t>
            </a:r>
            <a:r>
              <a:rPr lang="en-US" sz="2400" dirty="0"/>
              <a:t> </a:t>
            </a:r>
            <a:endParaRPr lang="en-US" sz="2400" dirty="0">
              <a:cs typeface="Calibri"/>
            </a:endParaRPr>
          </a:p>
          <a:p>
            <a:pPr>
              <a:lnSpc>
                <a:spcPct val="120000"/>
              </a:lnSpc>
              <a:spcBef>
                <a:spcPts val="500"/>
              </a:spcBef>
            </a:pPr>
            <a:r>
              <a:rPr lang="en-US" sz="2400" dirty="0"/>
              <a:t>Up to 40% of patients who experience PPH have no identifiable risk factors</a:t>
            </a:r>
            <a:r>
              <a:rPr lang="en-US" sz="2400" baseline="30000" dirty="0"/>
              <a:t>1</a:t>
            </a:r>
            <a:endParaRPr lang="en-US" sz="2400" dirty="0"/>
          </a:p>
        </p:txBody>
      </p:sp>
      <p:sp>
        <p:nvSpPr>
          <p:cNvPr id="4" name="TextBox 3">
            <a:extLst>
              <a:ext uri="{FF2B5EF4-FFF2-40B4-BE49-F238E27FC236}">
                <a16:creationId xmlns:a16="http://schemas.microsoft.com/office/drawing/2014/main" id="{FD7D9AEC-6A2B-4C1D-A424-78CE0BCB1C61}"/>
              </a:ext>
            </a:extLst>
          </p:cNvPr>
          <p:cNvSpPr txBox="1"/>
          <p:nvPr/>
        </p:nvSpPr>
        <p:spPr>
          <a:xfrm>
            <a:off x="0" y="6396335"/>
            <a:ext cx="92417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Dilla AJW, et al. Obstet &amp; Gynecol 2013;122(1):120-126. Ruppel HL, et al. Am J of Perinatol, 2020. Kawakita T, Obstetrics and Gynecology. 2019;134(6):1308-1316. Ende HB, et al. Obstetrics and Gynecology. 2021;137(2):305-323. </a:t>
            </a:r>
          </a:p>
        </p:txBody>
      </p:sp>
    </p:spTree>
    <p:extLst>
      <p:ext uri="{BB962C8B-B14F-4D97-AF65-F5344CB8AC3E}">
        <p14:creationId xmlns:p14="http://schemas.microsoft.com/office/powerpoint/2010/main" val="3783698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E86B3A8-E839-9D41-9070-9E7995392ED4}"/>
              </a:ext>
            </a:extLst>
          </p:cNvPr>
          <p:cNvSpPr txBox="1"/>
          <p:nvPr/>
        </p:nvSpPr>
        <p:spPr>
          <a:xfrm>
            <a:off x="8153400" y="2358843"/>
            <a:ext cx="3657600" cy="2246769"/>
          </a:xfrm>
          <a:prstGeom prst="rect">
            <a:avLst/>
          </a:prstGeom>
          <a:noFill/>
        </p:spPr>
        <p:txBody>
          <a:bodyPr wrap="square" lIns="91440" tIns="45720" rIns="91440" bIns="45720" rtlCol="0" anchor="t">
            <a:spAutoFit/>
          </a:bodyPr>
          <a:lstStyle/>
          <a:p>
            <a:r>
              <a:rPr lang="en-US" sz="2800" dirty="0"/>
              <a:t>The risk</a:t>
            </a:r>
            <a:r>
              <a:rPr lang="en-US" sz="2800" dirty="0">
                <a:ea typeface="+mn-lt"/>
                <a:cs typeface="+mn-lt"/>
              </a:rPr>
              <a:t> factors </a:t>
            </a:r>
            <a:endParaRPr lang="en-US" sz="2800" dirty="0"/>
          </a:p>
          <a:p>
            <a:r>
              <a:rPr lang="en-US" sz="2800" dirty="0"/>
              <a:t>shaded in gray have been added since OB Hemorrhage Toolkit V2.0 (2015) </a:t>
            </a:r>
            <a:endParaRPr lang="en-US" sz="2800" dirty="0">
              <a:cs typeface="Calibri"/>
            </a:endParaRPr>
          </a:p>
        </p:txBody>
      </p:sp>
      <p:pic>
        <p:nvPicPr>
          <p:cNvPr id="11" name="Picture 10">
            <a:extLst>
              <a:ext uri="{FF2B5EF4-FFF2-40B4-BE49-F238E27FC236}">
                <a16:creationId xmlns:a16="http://schemas.microsoft.com/office/drawing/2014/main" id="{FB12D8A6-223A-8147-9EE2-1FE59343AD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055" y="554421"/>
            <a:ext cx="7198842" cy="6286500"/>
          </a:xfrm>
          <a:prstGeom prst="rect">
            <a:avLst/>
          </a:prstGeom>
        </p:spPr>
      </p:pic>
    </p:spTree>
    <p:extLst>
      <p:ext uri="{BB962C8B-B14F-4D97-AF65-F5344CB8AC3E}">
        <p14:creationId xmlns:p14="http://schemas.microsoft.com/office/powerpoint/2010/main" val="390321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E98C4-32E6-774F-85E4-262C10E57C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25639" y="626479"/>
            <a:ext cx="9740721" cy="4707521"/>
          </a:xfrm>
          <a:prstGeom prst="rect">
            <a:avLst/>
          </a:prstGeom>
        </p:spPr>
      </p:pic>
      <p:sp>
        <p:nvSpPr>
          <p:cNvPr id="4" name="TextBox 3">
            <a:extLst>
              <a:ext uri="{FF2B5EF4-FFF2-40B4-BE49-F238E27FC236}">
                <a16:creationId xmlns:a16="http://schemas.microsoft.com/office/drawing/2014/main" id="{175A98BF-DB8D-7F49-8C60-786E57D1066A}"/>
              </a:ext>
            </a:extLst>
          </p:cNvPr>
          <p:cNvSpPr txBox="1"/>
          <p:nvPr/>
        </p:nvSpPr>
        <p:spPr>
          <a:xfrm>
            <a:off x="925232" y="5334000"/>
            <a:ext cx="10341533" cy="1292662"/>
          </a:xfrm>
          <a:prstGeom prst="rect">
            <a:avLst/>
          </a:prstGeom>
          <a:noFill/>
        </p:spPr>
        <p:txBody>
          <a:bodyPr wrap="square" lIns="91440" tIns="45720" rIns="91440" bIns="45720" rtlCol="0" anchor="t">
            <a:spAutoFit/>
          </a:bodyPr>
          <a:lstStyle/>
          <a:p>
            <a:r>
              <a:rPr lang="en-US" sz="2600" dirty="0"/>
              <a:t>*TJC requires that an assessment using an evidence-based tool for determining maternal hemorrhage risk be completed on admission to labor and delivery </a:t>
            </a:r>
            <a:r>
              <a:rPr lang="en-US" sz="2600" u="sng" dirty="0"/>
              <a:t>and</a:t>
            </a:r>
            <a:r>
              <a:rPr lang="en-US" sz="2600" dirty="0"/>
              <a:t> on transfer to postpartum </a:t>
            </a:r>
          </a:p>
        </p:txBody>
      </p:sp>
    </p:spTree>
    <p:extLst>
      <p:ext uri="{BB962C8B-B14F-4D97-AF65-F5344CB8AC3E}">
        <p14:creationId xmlns:p14="http://schemas.microsoft.com/office/powerpoint/2010/main" val="42198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F7B8-1E30-054E-BE08-E76A93484957}"/>
              </a:ext>
            </a:extLst>
          </p:cNvPr>
          <p:cNvSpPr>
            <a:spLocks noGrp="1"/>
          </p:cNvSpPr>
          <p:nvPr>
            <p:ph type="title"/>
          </p:nvPr>
        </p:nvSpPr>
        <p:spPr>
          <a:xfrm>
            <a:off x="491319" y="260902"/>
            <a:ext cx="10515600" cy="1325563"/>
          </a:xfrm>
        </p:spPr>
        <p:txBody>
          <a:bodyPr/>
          <a:lstStyle/>
          <a:p>
            <a:r>
              <a:rPr lang="en-US" dirty="0">
                <a:ea typeface="Roboto Medium"/>
              </a:rPr>
              <a:t>What resources to mobilize based on risk?</a:t>
            </a:r>
          </a:p>
        </p:txBody>
      </p:sp>
      <p:sp>
        <p:nvSpPr>
          <p:cNvPr id="3" name="Content Placeholder 2">
            <a:extLst>
              <a:ext uri="{FF2B5EF4-FFF2-40B4-BE49-F238E27FC236}">
                <a16:creationId xmlns:a16="http://schemas.microsoft.com/office/drawing/2014/main" id="{8F6DC122-F14B-DE4E-A89E-84911CD220B6}"/>
              </a:ext>
            </a:extLst>
          </p:cNvPr>
          <p:cNvSpPr>
            <a:spLocks noGrp="1"/>
          </p:cNvSpPr>
          <p:nvPr>
            <p:ph idx="1"/>
          </p:nvPr>
        </p:nvSpPr>
        <p:spPr>
          <a:xfrm>
            <a:off x="491319" y="1219200"/>
            <a:ext cx="11209361" cy="5211763"/>
          </a:xfrm>
        </p:spPr>
        <p:txBody>
          <a:bodyPr vert="horz" lIns="91440" tIns="45720" rIns="91440" bIns="45720" rtlCol="0" anchor="t">
            <a:noAutofit/>
          </a:bodyPr>
          <a:lstStyle/>
          <a:p>
            <a:pPr>
              <a:buClr>
                <a:srgbClr val="FBA413"/>
              </a:buClr>
            </a:pPr>
            <a:r>
              <a:rPr lang="en-US" sz="2200" dirty="0"/>
              <a:t>Hemorrhage cart outside of the room </a:t>
            </a:r>
          </a:p>
          <a:p>
            <a:pPr lvl="0">
              <a:buClr>
                <a:srgbClr val="FBA413"/>
              </a:buClr>
            </a:pPr>
            <a:r>
              <a:rPr lang="en-US" sz="2200" dirty="0"/>
              <a:t>Consideration of hemorrhage risk in staffing ratios</a:t>
            </a:r>
            <a:endParaRPr lang="en-US" sz="2200" dirty="0">
              <a:cs typeface="Calibri"/>
            </a:endParaRPr>
          </a:p>
          <a:p>
            <a:pPr lvl="0">
              <a:buClr>
                <a:srgbClr val="FBA413"/>
              </a:buClr>
            </a:pPr>
            <a:r>
              <a:rPr lang="en-US" sz="2200" dirty="0"/>
              <a:t>Ensure QBL equipment is available and present at delivery</a:t>
            </a:r>
            <a:endParaRPr lang="en-US" sz="2200" dirty="0">
              <a:cs typeface="Calibri"/>
            </a:endParaRPr>
          </a:p>
          <a:p>
            <a:pPr lvl="0">
              <a:buClr>
                <a:srgbClr val="FBA413"/>
              </a:buClr>
            </a:pPr>
            <a:r>
              <a:rPr lang="en-US" sz="2200" dirty="0"/>
              <a:t>Prepare for the possibility of emergency</a:t>
            </a:r>
            <a:endParaRPr lang="en-US" sz="2200" dirty="0">
              <a:cs typeface="Calibri"/>
            </a:endParaRPr>
          </a:p>
          <a:p>
            <a:pPr lvl="1">
              <a:buClr>
                <a:srgbClr val="FBA413"/>
              </a:buClr>
              <a:buSzPct val="75000"/>
              <a:buFont typeface="Wingdings" pitchFamily="2" charset="2"/>
              <a:buChar char="§"/>
            </a:pPr>
            <a:r>
              <a:rPr lang="en-US" sz="2000" dirty="0"/>
              <a:t>Communication to affected team</a:t>
            </a:r>
          </a:p>
          <a:p>
            <a:pPr lvl="1">
              <a:buClr>
                <a:srgbClr val="FBA413"/>
              </a:buClr>
              <a:buSzPct val="75000"/>
              <a:buFont typeface="Wingdings" pitchFamily="2" charset="2"/>
              <a:buChar char="§"/>
            </a:pPr>
            <a:r>
              <a:rPr lang="en-US" sz="2000" dirty="0"/>
              <a:t>Blood bank orders per hospital protocol </a:t>
            </a:r>
            <a:endParaRPr lang="en-US" sz="2000" dirty="0">
              <a:cs typeface="Calibri"/>
            </a:endParaRPr>
          </a:p>
          <a:p>
            <a:pPr lvl="1">
              <a:buClr>
                <a:srgbClr val="FBA413"/>
              </a:buClr>
              <a:buSzPct val="75000"/>
              <a:buFont typeface="Wingdings" pitchFamily="2" charset="2"/>
              <a:buChar char="§"/>
            </a:pPr>
            <a:r>
              <a:rPr lang="en-US" sz="2000" dirty="0"/>
              <a:t>Room geographically close to the OR</a:t>
            </a:r>
          </a:p>
          <a:p>
            <a:pPr lvl="1">
              <a:buClr>
                <a:srgbClr val="FBA413"/>
              </a:buClr>
              <a:buSzPct val="75000"/>
              <a:buFont typeface="Wingdings" pitchFamily="2" charset="2"/>
              <a:buChar char="§"/>
            </a:pPr>
            <a:r>
              <a:rPr lang="en-US" sz="2000" dirty="0"/>
              <a:t>Area cleared of obstructions</a:t>
            </a:r>
          </a:p>
          <a:p>
            <a:pPr lvl="0">
              <a:buClr>
                <a:srgbClr val="FBA413"/>
              </a:buClr>
            </a:pPr>
            <a:r>
              <a:rPr lang="en-US" sz="2200" dirty="0"/>
              <a:t>Consider potential use of rapid infuser or cell saver technology as applicable</a:t>
            </a:r>
          </a:p>
          <a:p>
            <a:pPr lvl="0">
              <a:buClr>
                <a:srgbClr val="FBA413"/>
              </a:buClr>
            </a:pPr>
            <a:r>
              <a:rPr lang="en-US" sz="2200" dirty="0"/>
              <a:t>Increase patient surveillance</a:t>
            </a:r>
          </a:p>
          <a:p>
            <a:pPr lvl="1">
              <a:buClr>
                <a:srgbClr val="FBA413"/>
              </a:buClr>
              <a:buSzPct val="75000"/>
              <a:buFont typeface="Wingdings" pitchFamily="2" charset="2"/>
              <a:buChar char="§"/>
            </a:pPr>
            <a:r>
              <a:rPr lang="en-US" sz="2000" dirty="0"/>
              <a:t>Frequent rounding</a:t>
            </a:r>
          </a:p>
          <a:p>
            <a:pPr lvl="1">
              <a:buClr>
                <a:srgbClr val="FBA413"/>
              </a:buClr>
              <a:buSzPct val="75000"/>
              <a:buFont typeface="Wingdings" pitchFamily="2" charset="2"/>
              <a:buChar char="§"/>
            </a:pPr>
            <a:r>
              <a:rPr lang="en-US" sz="2000" dirty="0"/>
              <a:t>Vital sign and fundal checks</a:t>
            </a:r>
          </a:p>
          <a:p>
            <a:pPr lvl="1">
              <a:buClr>
                <a:srgbClr val="FBA413"/>
              </a:buClr>
              <a:buSzPct val="75000"/>
              <a:buFont typeface="Wingdings" pitchFamily="2" charset="2"/>
              <a:buChar char="§"/>
            </a:pPr>
            <a:r>
              <a:rPr lang="en-US" sz="2000" dirty="0"/>
              <a:t>Bleeding assessments</a:t>
            </a:r>
          </a:p>
          <a:p>
            <a:pPr>
              <a:buClr>
                <a:srgbClr val="FBA413"/>
              </a:buClr>
            </a:pPr>
            <a:r>
              <a:rPr lang="en-US" sz="2200" dirty="0"/>
              <a:t>Psychosocial well-being of patient and family</a:t>
            </a:r>
          </a:p>
        </p:txBody>
      </p:sp>
    </p:spTree>
    <p:extLst>
      <p:ext uri="{BB962C8B-B14F-4D97-AF65-F5344CB8AC3E}">
        <p14:creationId xmlns:p14="http://schemas.microsoft.com/office/powerpoint/2010/main" val="2039872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FBE5-22CB-2E45-A838-C2D79EDA0428}"/>
              </a:ext>
            </a:extLst>
          </p:cNvPr>
          <p:cNvSpPr>
            <a:spLocks noGrp="1"/>
          </p:cNvSpPr>
          <p:nvPr>
            <p:ph type="ctrTitle"/>
          </p:nvPr>
        </p:nvSpPr>
        <p:spPr>
          <a:xfrm>
            <a:off x="1460500" y="2209800"/>
            <a:ext cx="9271000" cy="4328357"/>
          </a:xfrm>
        </p:spPr>
        <p:txBody>
          <a:bodyPr>
            <a:normAutofit/>
          </a:bodyPr>
          <a:lstStyle/>
          <a:p>
            <a:pPr algn="ctr"/>
            <a:br>
              <a:rPr lang="en-US" sz="3100" dirty="0">
                <a:solidFill>
                  <a:schemeClr val="accent5">
                    <a:lumMod val="50000"/>
                  </a:schemeClr>
                </a:solidFill>
              </a:rPr>
            </a:br>
            <a:br>
              <a:rPr lang="en-US" sz="3100" dirty="0"/>
            </a:br>
            <a:r>
              <a:rPr lang="en-US" sz="3200" dirty="0"/>
              <a:t>Jennifer McNulty, MD</a:t>
            </a:r>
            <a:br>
              <a:rPr lang="en-US" sz="3100" dirty="0"/>
            </a:br>
            <a:r>
              <a:rPr lang="en-US" sz="2800" dirty="0"/>
              <a:t>MemorialCare™ </a:t>
            </a:r>
            <a:br>
              <a:rPr lang="en-US" sz="2800" dirty="0"/>
            </a:br>
            <a:r>
              <a:rPr lang="en-US" sz="2800" dirty="0"/>
              <a:t>Miller Children’s and Women’s Hospital</a:t>
            </a:r>
            <a:br>
              <a:rPr lang="en-US" sz="2800" dirty="0"/>
            </a:br>
            <a:r>
              <a:rPr lang="en-US" sz="2800" dirty="0"/>
              <a:t>Long Beach</a:t>
            </a:r>
            <a:endParaRPr lang="en-US" dirty="0"/>
          </a:p>
        </p:txBody>
      </p:sp>
    </p:spTree>
    <p:extLst>
      <p:ext uri="{BB962C8B-B14F-4D97-AF65-F5344CB8AC3E}">
        <p14:creationId xmlns:p14="http://schemas.microsoft.com/office/powerpoint/2010/main" val="2136658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6A9E-E473-5C42-A92D-399B8C45664A}"/>
              </a:ext>
            </a:extLst>
          </p:cNvPr>
          <p:cNvSpPr>
            <a:spLocks noGrp="1"/>
          </p:cNvSpPr>
          <p:nvPr>
            <p:ph type="title"/>
          </p:nvPr>
        </p:nvSpPr>
        <p:spPr>
          <a:xfrm>
            <a:off x="685800" y="304800"/>
            <a:ext cx="10515600" cy="1325563"/>
          </a:xfrm>
        </p:spPr>
        <p:txBody>
          <a:bodyPr/>
          <a:lstStyle/>
          <a:p>
            <a:r>
              <a:rPr lang="en-US" dirty="0"/>
              <a:t>Prenatal Considerations</a:t>
            </a:r>
          </a:p>
        </p:txBody>
      </p:sp>
      <p:sp>
        <p:nvSpPr>
          <p:cNvPr id="3" name="Content Placeholder 2">
            <a:extLst>
              <a:ext uri="{FF2B5EF4-FFF2-40B4-BE49-F238E27FC236}">
                <a16:creationId xmlns:a16="http://schemas.microsoft.com/office/drawing/2014/main" id="{70B74A22-213E-364B-AF8C-DAE5BF89277B}"/>
              </a:ext>
            </a:extLst>
          </p:cNvPr>
          <p:cNvSpPr>
            <a:spLocks noGrp="1"/>
          </p:cNvSpPr>
          <p:nvPr>
            <p:ph idx="1"/>
          </p:nvPr>
        </p:nvSpPr>
        <p:spPr>
          <a:xfrm>
            <a:off x="691896" y="1219200"/>
            <a:ext cx="10814304" cy="5486400"/>
          </a:xfrm>
        </p:spPr>
        <p:txBody>
          <a:bodyPr vert="horz" lIns="91440" tIns="45720" rIns="91440" bIns="45720" rtlCol="0" anchor="t">
            <a:normAutofit fontScale="62500" lnSpcReduction="20000"/>
          </a:bodyPr>
          <a:lstStyle/>
          <a:p>
            <a:pPr>
              <a:lnSpc>
                <a:spcPct val="120000"/>
              </a:lnSpc>
              <a:spcBef>
                <a:spcPts val="600"/>
              </a:spcBef>
            </a:pPr>
            <a:r>
              <a:rPr lang="en-US" sz="4500" dirty="0"/>
              <a:t>Iron Deficiency Anemia (IDA)</a:t>
            </a:r>
          </a:p>
          <a:p>
            <a:pPr lvl="1">
              <a:lnSpc>
                <a:spcPct val="120000"/>
              </a:lnSpc>
              <a:spcBef>
                <a:spcPts val="600"/>
              </a:spcBef>
              <a:buSzPct val="90000"/>
              <a:buFont typeface="Wingdings" pitchFamily="2" charset="2"/>
              <a:buChar char="§"/>
            </a:pPr>
            <a:r>
              <a:rPr lang="en-US" sz="3500" dirty="0"/>
              <a:t>Anemia is an important, modifiable contributor to SMM</a:t>
            </a:r>
          </a:p>
          <a:p>
            <a:pPr lvl="1">
              <a:lnSpc>
                <a:spcPct val="120000"/>
              </a:lnSpc>
              <a:spcBef>
                <a:spcPts val="600"/>
              </a:spcBef>
              <a:buSzPct val="90000"/>
              <a:buFont typeface="Wingdings" pitchFamily="2" charset="2"/>
              <a:buChar char="§"/>
            </a:pPr>
            <a:r>
              <a:rPr lang="en-US" sz="3500" dirty="0"/>
              <a:t>Tx with (IV) iron products should be considered for women with IDA who are not successfully treated with oral iron, or in whom rapid iron repletion is indicated, such as in the third trimester</a:t>
            </a:r>
          </a:p>
          <a:p>
            <a:pPr>
              <a:lnSpc>
                <a:spcPct val="120000"/>
              </a:lnSpc>
              <a:spcBef>
                <a:spcPts val="600"/>
              </a:spcBef>
            </a:pPr>
            <a:r>
              <a:rPr lang="en-US" sz="4500" dirty="0"/>
              <a:t>Inherited Coagulation Disorders</a:t>
            </a:r>
          </a:p>
          <a:p>
            <a:pPr lvl="1">
              <a:lnSpc>
                <a:spcPct val="120000"/>
              </a:lnSpc>
              <a:spcBef>
                <a:spcPts val="600"/>
              </a:spcBef>
              <a:buSzPct val="90000"/>
              <a:buFont typeface="Wingdings" pitchFamily="2" charset="2"/>
              <a:buChar char="§"/>
            </a:pPr>
            <a:r>
              <a:rPr lang="en-US" sz="3500" dirty="0"/>
              <a:t>Identify inherited coagulation disorders early in care and plan in advance for treatment</a:t>
            </a:r>
            <a:endParaRPr lang="en-US" sz="3500" dirty="0">
              <a:cs typeface="Calibri"/>
            </a:endParaRPr>
          </a:p>
          <a:p>
            <a:pPr>
              <a:lnSpc>
                <a:spcPct val="120000"/>
              </a:lnSpc>
              <a:spcBef>
                <a:spcPts val="600"/>
              </a:spcBef>
            </a:pPr>
            <a:r>
              <a:rPr lang="en-US" sz="4500" dirty="0"/>
              <a:t>Declining Blood Products</a:t>
            </a:r>
          </a:p>
          <a:p>
            <a:pPr lvl="1">
              <a:lnSpc>
                <a:spcPct val="120000"/>
              </a:lnSpc>
              <a:spcBef>
                <a:spcPts val="600"/>
              </a:spcBef>
              <a:buSzPct val="90000"/>
              <a:buFont typeface="Wingdings" pitchFamily="2" charset="2"/>
              <a:buChar char="§"/>
            </a:pPr>
            <a:r>
              <a:rPr lang="en-US" sz="3500" dirty="0"/>
              <a:t>Prenatal optimization of hemoglobin and a detailed management plan for delivery/postpartum are critical steps for patients who may decline transfusion of some or all blood products</a:t>
            </a:r>
          </a:p>
          <a:p>
            <a:pPr>
              <a:lnSpc>
                <a:spcPct val="120000"/>
              </a:lnSpc>
              <a:spcBef>
                <a:spcPts val="600"/>
              </a:spcBef>
            </a:pPr>
            <a:r>
              <a:rPr lang="en-US" sz="4500" dirty="0"/>
              <a:t>Placenta Accreta Spectrum (PAS)</a:t>
            </a:r>
          </a:p>
          <a:p>
            <a:endParaRPr lang="en-US" dirty="0"/>
          </a:p>
        </p:txBody>
      </p:sp>
    </p:spTree>
    <p:extLst>
      <p:ext uri="{BB962C8B-B14F-4D97-AF65-F5344CB8AC3E}">
        <p14:creationId xmlns:p14="http://schemas.microsoft.com/office/powerpoint/2010/main" val="2425161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27A3-6A0E-0B45-A070-6A437FD126E2}"/>
              </a:ext>
            </a:extLst>
          </p:cNvPr>
          <p:cNvSpPr>
            <a:spLocks noGrp="1"/>
          </p:cNvSpPr>
          <p:nvPr>
            <p:ph type="title"/>
          </p:nvPr>
        </p:nvSpPr>
        <p:spPr>
          <a:xfrm>
            <a:off x="609600" y="533400"/>
            <a:ext cx="10363200" cy="914400"/>
          </a:xfrm>
        </p:spPr>
        <p:txBody>
          <a:bodyPr>
            <a:normAutofit/>
          </a:bodyPr>
          <a:lstStyle/>
          <a:p>
            <a:r>
              <a:rPr lang="en-US" dirty="0"/>
              <a:t>Management of Iron Deficiency Anemia</a:t>
            </a:r>
          </a:p>
        </p:txBody>
      </p:sp>
      <p:sp>
        <p:nvSpPr>
          <p:cNvPr id="3" name="Content Placeholder 2">
            <a:extLst>
              <a:ext uri="{FF2B5EF4-FFF2-40B4-BE49-F238E27FC236}">
                <a16:creationId xmlns:a16="http://schemas.microsoft.com/office/drawing/2014/main" id="{90CE05FE-6EBD-E440-855B-9B1C00CE424D}"/>
              </a:ext>
            </a:extLst>
          </p:cNvPr>
          <p:cNvSpPr>
            <a:spLocks noGrp="1"/>
          </p:cNvSpPr>
          <p:nvPr>
            <p:ph idx="1"/>
          </p:nvPr>
        </p:nvSpPr>
        <p:spPr>
          <a:xfrm>
            <a:off x="609600" y="1295400"/>
            <a:ext cx="10972800" cy="3886200"/>
          </a:xfrm>
        </p:spPr>
        <p:txBody>
          <a:bodyPr/>
          <a:lstStyle/>
          <a:p>
            <a:r>
              <a:rPr lang="en-US" sz="2800" dirty="0"/>
              <a:t>IDA prevalent in pregnant persons and disproportionately affects Black and Hispanic women</a:t>
            </a:r>
          </a:p>
          <a:p>
            <a:r>
              <a:rPr lang="en-US" sz="2800" dirty="0"/>
              <a:t>Care should focus on engaging the patient in the goals of:</a:t>
            </a:r>
          </a:p>
          <a:p>
            <a:pPr lvl="1"/>
            <a:r>
              <a:rPr lang="en-US" sz="2400" dirty="0"/>
              <a:t>Reducing anemia at childbirth</a:t>
            </a:r>
          </a:p>
          <a:p>
            <a:pPr lvl="1"/>
            <a:r>
              <a:rPr lang="en-US" sz="2400" dirty="0"/>
              <a:t>Decreasing risks of transfusion</a:t>
            </a:r>
          </a:p>
          <a:p>
            <a:pPr lvl="1"/>
            <a:r>
              <a:rPr lang="en-US" sz="2400" dirty="0"/>
              <a:t>Potentially improving postpartum recovery</a:t>
            </a:r>
          </a:p>
          <a:p>
            <a:r>
              <a:rPr lang="en-US" sz="2800" dirty="0"/>
              <a:t>Providing detailed information about how to correctly take oral iron therapy is crucial</a:t>
            </a:r>
          </a:p>
          <a:p>
            <a:r>
              <a:rPr lang="en-US" sz="2800" dirty="0"/>
              <a:t>Oral ferrous iron compounds are the first line treatment</a:t>
            </a:r>
          </a:p>
          <a:p>
            <a:r>
              <a:rPr lang="en-US" sz="2800" dirty="0"/>
              <a:t>Treatment intravenous (IV), typically with a total dose of 1 gm, can be considered if oral iron unsuccessful or when rapid iron repletion is indicated</a:t>
            </a:r>
          </a:p>
          <a:p>
            <a:endParaRPr lang="en-US" dirty="0"/>
          </a:p>
        </p:txBody>
      </p:sp>
    </p:spTree>
    <p:extLst>
      <p:ext uri="{BB962C8B-B14F-4D97-AF65-F5344CB8AC3E}">
        <p14:creationId xmlns:p14="http://schemas.microsoft.com/office/powerpoint/2010/main" val="1942764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0D10-04CB-6041-B26E-BF22854632DD}"/>
              </a:ext>
            </a:extLst>
          </p:cNvPr>
          <p:cNvSpPr>
            <a:spLocks noGrp="1"/>
          </p:cNvSpPr>
          <p:nvPr>
            <p:ph type="title"/>
          </p:nvPr>
        </p:nvSpPr>
        <p:spPr/>
        <p:txBody>
          <a:bodyPr>
            <a:normAutofit/>
          </a:bodyPr>
          <a:lstStyle/>
          <a:p>
            <a:r>
              <a:rPr lang="en-US" dirty="0"/>
              <a:t>Inherited Bleeding Disorders in Pregnancy</a:t>
            </a:r>
          </a:p>
        </p:txBody>
      </p:sp>
      <p:sp>
        <p:nvSpPr>
          <p:cNvPr id="3" name="Content Placeholder 2">
            <a:extLst>
              <a:ext uri="{FF2B5EF4-FFF2-40B4-BE49-F238E27FC236}">
                <a16:creationId xmlns:a16="http://schemas.microsoft.com/office/drawing/2014/main" id="{EC6B946E-37DD-614B-B217-3A2DD20A22F8}"/>
              </a:ext>
            </a:extLst>
          </p:cNvPr>
          <p:cNvSpPr>
            <a:spLocks noGrp="1"/>
          </p:cNvSpPr>
          <p:nvPr>
            <p:ph idx="1"/>
          </p:nvPr>
        </p:nvSpPr>
        <p:spPr/>
        <p:txBody>
          <a:bodyPr/>
          <a:lstStyle/>
          <a:p>
            <a:r>
              <a:rPr lang="en-US" dirty="0"/>
              <a:t>Inherited bleeding disorders present a risk for obstetric hemorrhage</a:t>
            </a:r>
          </a:p>
          <a:p>
            <a:r>
              <a:rPr lang="en-US" dirty="0"/>
              <a:t>It is crucial to identify inherited coagulation disorders early in care and to plan in advance of birth</a:t>
            </a:r>
          </a:p>
          <a:p>
            <a:r>
              <a:rPr lang="en-US" dirty="0"/>
              <a:t>Maternal-fetal medicine, hematology and anesthesia consultation should be obtained in advance of delivery to coordinate care</a:t>
            </a:r>
          </a:p>
        </p:txBody>
      </p:sp>
    </p:spTree>
    <p:extLst>
      <p:ext uri="{BB962C8B-B14F-4D97-AF65-F5344CB8AC3E}">
        <p14:creationId xmlns:p14="http://schemas.microsoft.com/office/powerpoint/2010/main" val="3146247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4E19-D1A9-5F49-BAF0-D736595DB16B}"/>
              </a:ext>
            </a:extLst>
          </p:cNvPr>
          <p:cNvSpPr>
            <a:spLocks noGrp="1"/>
          </p:cNvSpPr>
          <p:nvPr>
            <p:ph type="title"/>
          </p:nvPr>
        </p:nvSpPr>
        <p:spPr>
          <a:xfrm>
            <a:off x="533400" y="533400"/>
            <a:ext cx="10363200" cy="914400"/>
          </a:xfrm>
        </p:spPr>
        <p:txBody>
          <a:bodyPr/>
          <a:lstStyle/>
          <a:p>
            <a:r>
              <a:rPr lang="en-US" dirty="0">
                <a:cs typeface="Calibri"/>
              </a:rPr>
              <a:t>Learning Objectives</a:t>
            </a:r>
            <a:r>
              <a:rPr lang="en-US" dirty="0"/>
              <a:t> </a:t>
            </a:r>
          </a:p>
        </p:txBody>
      </p:sp>
      <p:sp>
        <p:nvSpPr>
          <p:cNvPr id="3" name="Content Placeholder 2">
            <a:extLst>
              <a:ext uri="{FF2B5EF4-FFF2-40B4-BE49-F238E27FC236}">
                <a16:creationId xmlns:a16="http://schemas.microsoft.com/office/drawing/2014/main" id="{3A822FB0-AA49-384D-ABC9-8D80096D6586}"/>
              </a:ext>
            </a:extLst>
          </p:cNvPr>
          <p:cNvSpPr>
            <a:spLocks noGrp="1"/>
          </p:cNvSpPr>
          <p:nvPr>
            <p:ph idx="1"/>
          </p:nvPr>
        </p:nvSpPr>
        <p:spPr>
          <a:xfrm>
            <a:off x="838200" y="1246414"/>
            <a:ext cx="10515600" cy="5105400"/>
          </a:xfrm>
        </p:spPr>
        <p:txBody>
          <a:bodyPr vert="horz" wrap="square" lIns="91440" tIns="45720" rIns="91440" bIns="45720" numCol="1" rtlCol="0" anchor="t" anchorCtr="0" compatLnSpc="1">
            <a:prstTxWarp prst="textNoShape">
              <a:avLst/>
            </a:prstTxWarp>
            <a:noAutofit/>
          </a:bodyPr>
          <a:lstStyle/>
          <a:p>
            <a:pPr>
              <a:buSzPct val="80000"/>
              <a:buFont typeface="Wingdings" pitchFamily="2" charset="2"/>
              <a:buChar char="Ø"/>
            </a:pPr>
            <a:r>
              <a:rPr lang="en-US" dirty="0">
                <a:latin typeface="+mn-lt"/>
                <a:ea typeface="Roboto"/>
              </a:rPr>
              <a:t>Know the impact of obstetric hemorrhage on morbidity and mortality</a:t>
            </a:r>
          </a:p>
          <a:p>
            <a:pPr>
              <a:buSzPct val="80000"/>
              <a:buFont typeface="Wingdings" pitchFamily="2" charset="2"/>
              <a:buChar char="Ø"/>
            </a:pPr>
            <a:r>
              <a:rPr lang="en-US" dirty="0">
                <a:latin typeface="+mn-lt"/>
                <a:ea typeface="Roboto"/>
              </a:rPr>
              <a:t>Describe the management guidelines for obstetric hemorrhage</a:t>
            </a:r>
          </a:p>
          <a:p>
            <a:pPr>
              <a:buSzPct val="80000"/>
              <a:buFont typeface="Wingdings" pitchFamily="2" charset="2"/>
              <a:buChar char="Ø"/>
            </a:pPr>
            <a:r>
              <a:rPr lang="en-US" dirty="0">
                <a:latin typeface="+mn-lt"/>
                <a:ea typeface="Roboto"/>
              </a:rPr>
              <a:t>Identify systems of support for women, families and caregivers after an obstetric hemorrhage</a:t>
            </a:r>
          </a:p>
          <a:p>
            <a:pPr>
              <a:buSzPct val="80000"/>
              <a:buFont typeface="Wingdings" pitchFamily="2" charset="2"/>
              <a:buChar char="Ø"/>
            </a:pPr>
            <a:r>
              <a:rPr lang="en-US" dirty="0">
                <a:latin typeface="+mn-lt"/>
                <a:ea typeface="Roboto"/>
              </a:rPr>
              <a:t>Understand the importance of debriefs, case reviews, process measures and outcome measures in obstetric quality improvement</a:t>
            </a:r>
          </a:p>
          <a:p>
            <a:pPr>
              <a:buSzPct val="80000"/>
              <a:buFont typeface="Wingdings" pitchFamily="2" charset="2"/>
              <a:buChar char="Ø"/>
            </a:pPr>
            <a:r>
              <a:rPr lang="en-US" dirty="0">
                <a:latin typeface="+mn-lt"/>
                <a:ea typeface="Roboto"/>
                <a:cs typeface="Calibri"/>
              </a:rPr>
              <a:t>Learn implementation strategies for best practices</a:t>
            </a:r>
          </a:p>
        </p:txBody>
      </p:sp>
    </p:spTree>
    <p:extLst>
      <p:ext uri="{BB962C8B-B14F-4D97-AF65-F5344CB8AC3E}">
        <p14:creationId xmlns:p14="http://schemas.microsoft.com/office/powerpoint/2010/main" val="338599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DE3A-D8BE-524B-926B-8EA543E6B833}"/>
              </a:ext>
            </a:extLst>
          </p:cNvPr>
          <p:cNvSpPr>
            <a:spLocks noGrp="1"/>
          </p:cNvSpPr>
          <p:nvPr>
            <p:ph type="title"/>
          </p:nvPr>
        </p:nvSpPr>
        <p:spPr/>
        <p:txBody>
          <a:bodyPr>
            <a:normAutofit fontScale="90000"/>
          </a:bodyPr>
          <a:lstStyle/>
          <a:p>
            <a:r>
              <a:rPr lang="en-US" dirty="0"/>
              <a:t>Planning for Patients Who May Decline Blood</a:t>
            </a:r>
            <a:br>
              <a:rPr lang="en-US" dirty="0"/>
            </a:br>
            <a:r>
              <a:rPr lang="en-US" dirty="0"/>
              <a:t>and Blood Products</a:t>
            </a:r>
          </a:p>
        </p:txBody>
      </p:sp>
      <p:sp>
        <p:nvSpPr>
          <p:cNvPr id="3" name="Content Placeholder 2">
            <a:extLst>
              <a:ext uri="{FF2B5EF4-FFF2-40B4-BE49-F238E27FC236}">
                <a16:creationId xmlns:a16="http://schemas.microsoft.com/office/drawing/2014/main" id="{54CF07BA-4BCC-F248-8AA5-36213029A171}"/>
              </a:ext>
            </a:extLst>
          </p:cNvPr>
          <p:cNvSpPr>
            <a:spLocks noGrp="1"/>
          </p:cNvSpPr>
          <p:nvPr>
            <p:ph idx="1"/>
          </p:nvPr>
        </p:nvSpPr>
        <p:spPr/>
        <p:txBody>
          <a:bodyPr/>
          <a:lstStyle/>
          <a:p>
            <a:r>
              <a:rPr lang="en-US" dirty="0"/>
              <a:t>Assess patient attitudes toward blood products in advance of labor or planned surgery</a:t>
            </a:r>
          </a:p>
          <a:p>
            <a:pPr lvl="1"/>
            <a:r>
              <a:rPr lang="en-US" dirty="0"/>
              <a:t>Incorporate into standard anticipatory guidance and birth planning, ideally at the initiation of prenatal care </a:t>
            </a:r>
          </a:p>
          <a:p>
            <a:r>
              <a:rPr lang="en-US" dirty="0"/>
              <a:t>Facilitate care coordination and preparation for alternative interventions if blood products are not desired</a:t>
            </a:r>
          </a:p>
          <a:p>
            <a:r>
              <a:rPr lang="en-US" dirty="0"/>
              <a:t>Prenatal optimization of hemoglobin is a critical step</a:t>
            </a:r>
          </a:p>
          <a:p>
            <a:pPr lvl="1"/>
            <a:r>
              <a:rPr lang="en-US" dirty="0"/>
              <a:t>The Task Force recommends an optimal hemoglobin level of </a:t>
            </a:r>
          </a:p>
          <a:p>
            <a:pPr marL="457200" lvl="1" indent="0">
              <a:buNone/>
            </a:pPr>
            <a:r>
              <a:rPr lang="en-US" dirty="0"/>
              <a:t>   &gt; 12.0 gm/dL for a patient who refuses blood or blood products</a:t>
            </a:r>
          </a:p>
          <a:p>
            <a:endParaRPr lang="en-US" dirty="0"/>
          </a:p>
          <a:p>
            <a:endParaRPr lang="en-US" dirty="0"/>
          </a:p>
        </p:txBody>
      </p:sp>
    </p:spTree>
    <p:extLst>
      <p:ext uri="{BB962C8B-B14F-4D97-AF65-F5344CB8AC3E}">
        <p14:creationId xmlns:p14="http://schemas.microsoft.com/office/powerpoint/2010/main" val="77195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9791-9112-5E48-9839-F6BE3B2CD723}"/>
              </a:ext>
            </a:extLst>
          </p:cNvPr>
          <p:cNvSpPr>
            <a:spLocks noGrp="1"/>
          </p:cNvSpPr>
          <p:nvPr>
            <p:ph type="title"/>
          </p:nvPr>
        </p:nvSpPr>
        <p:spPr>
          <a:xfrm>
            <a:off x="608189" y="533400"/>
            <a:ext cx="10515600" cy="838200"/>
          </a:xfrm>
        </p:spPr>
        <p:txBody>
          <a:bodyPr/>
          <a:lstStyle/>
          <a:p>
            <a:r>
              <a:rPr lang="en-US" dirty="0"/>
              <a:t>Placenta Accreta Spectrum (PAS)</a:t>
            </a:r>
          </a:p>
        </p:txBody>
      </p:sp>
      <p:sp>
        <p:nvSpPr>
          <p:cNvPr id="3" name="Content Placeholder 2">
            <a:extLst>
              <a:ext uri="{FF2B5EF4-FFF2-40B4-BE49-F238E27FC236}">
                <a16:creationId xmlns:a16="http://schemas.microsoft.com/office/drawing/2014/main" id="{95114CB5-E4DF-F84F-A890-75D0B2FCB563}"/>
              </a:ext>
            </a:extLst>
          </p:cNvPr>
          <p:cNvSpPr>
            <a:spLocks noGrp="1"/>
          </p:cNvSpPr>
          <p:nvPr>
            <p:ph idx="1"/>
          </p:nvPr>
        </p:nvSpPr>
        <p:spPr>
          <a:xfrm>
            <a:off x="608189" y="1326396"/>
            <a:ext cx="10961298" cy="4351338"/>
          </a:xfrm>
        </p:spPr>
        <p:txBody>
          <a:bodyPr vert="horz" lIns="91440" tIns="45720" rIns="91440" bIns="45720" rtlCol="0" anchor="t">
            <a:noAutofit/>
          </a:bodyPr>
          <a:lstStyle/>
          <a:p>
            <a:pPr>
              <a:spcBef>
                <a:spcPts val="600"/>
              </a:spcBef>
            </a:pPr>
            <a:r>
              <a:rPr lang="en-US" sz="2600" dirty="0"/>
              <a:t>The risk for PAS is highest in women with a history of prior CS </a:t>
            </a:r>
            <a:r>
              <a:rPr lang="en-US" sz="2600" i="1" dirty="0"/>
              <a:t>and</a:t>
            </a:r>
            <a:r>
              <a:rPr lang="en-US" sz="2600" dirty="0"/>
              <a:t> current placenta previa</a:t>
            </a:r>
            <a:endParaRPr lang="en-US" sz="2600" dirty="0">
              <a:cs typeface="Calibri"/>
            </a:endParaRPr>
          </a:p>
          <a:p>
            <a:pPr lvl="0">
              <a:spcBef>
                <a:spcPts val="600"/>
              </a:spcBef>
            </a:pPr>
            <a:r>
              <a:rPr lang="en-US" sz="2600" dirty="0"/>
              <a:t>PAS risk increases with each subsequent cesarean</a:t>
            </a:r>
            <a:endParaRPr lang="en-US" sz="2600" dirty="0">
              <a:cs typeface="Calibri"/>
            </a:endParaRPr>
          </a:p>
          <a:p>
            <a:pPr>
              <a:spcBef>
                <a:spcPts val="600"/>
              </a:spcBef>
            </a:pPr>
            <a:r>
              <a:rPr lang="en-US" sz="2600" dirty="0"/>
              <a:t>Ultrasound is the preferred tool for diagnosis of PAS</a:t>
            </a:r>
            <a:endParaRPr lang="en-US" sz="2600" dirty="0">
              <a:cs typeface="Calibri"/>
            </a:endParaRPr>
          </a:p>
          <a:p>
            <a:pPr>
              <a:spcBef>
                <a:spcPts val="600"/>
              </a:spcBef>
            </a:pPr>
            <a:r>
              <a:rPr lang="en-US" sz="2600" dirty="0"/>
              <a:t>Best outcomes occur with planning in a Level III or IV center experienced in the care of mothers with PAS</a:t>
            </a:r>
            <a:endParaRPr lang="en-US" sz="2600" dirty="0">
              <a:cs typeface="Calibri"/>
            </a:endParaRPr>
          </a:p>
          <a:p>
            <a:pPr>
              <a:spcBef>
                <a:spcPts val="600"/>
              </a:spcBef>
            </a:pPr>
            <a:r>
              <a:rPr lang="en-US" sz="2600" dirty="0"/>
              <a:t>Counseling should be offered for those patients with PAS to help diminish trauma associated with their birth experience </a:t>
            </a:r>
            <a:endParaRPr lang="en-US" sz="2600" dirty="0">
              <a:cs typeface="Calibri"/>
            </a:endParaRPr>
          </a:p>
          <a:p>
            <a:pPr>
              <a:spcBef>
                <a:spcPts val="600"/>
              </a:spcBef>
            </a:pPr>
            <a:r>
              <a:rPr lang="en-US" sz="2600" dirty="0"/>
              <a:t>Attempts to remove the placenta prior to initiation of the hysterectomy should be avoided when PAS is diagnosed antenatally or is clearly evident at the time of delivery</a:t>
            </a:r>
          </a:p>
        </p:txBody>
      </p:sp>
      <p:sp>
        <p:nvSpPr>
          <p:cNvPr id="4" name="TextBox 3">
            <a:extLst>
              <a:ext uri="{FF2B5EF4-FFF2-40B4-BE49-F238E27FC236}">
                <a16:creationId xmlns:a16="http://schemas.microsoft.com/office/drawing/2014/main" id="{398D79B7-C58E-4124-A99F-0E3C98E41539}"/>
              </a:ext>
            </a:extLst>
          </p:cNvPr>
          <p:cNvSpPr txBox="1"/>
          <p:nvPr/>
        </p:nvSpPr>
        <p:spPr>
          <a:xfrm>
            <a:off x="7749" y="6451357"/>
            <a:ext cx="9100782"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mn-lt"/>
                <a:cs typeface="+mn-lt"/>
              </a:rPr>
              <a:t>ACOG; SMFM; Cahill AGB,et al. American College of Obstetricians and Gynecologists, Society for Maternal-Fetal Medicine. </a:t>
            </a:r>
            <a:r>
              <a:rPr lang="en-US" sz="1100" i="1" dirty="0">
                <a:ea typeface="+mn-lt"/>
                <a:cs typeface="+mn-lt"/>
              </a:rPr>
              <a:t>American Journal of Obstetrics and Gynecology. </a:t>
            </a:r>
            <a:r>
              <a:rPr lang="en-US" sz="1100" dirty="0">
                <a:ea typeface="+mn-lt"/>
                <a:cs typeface="+mn-lt"/>
              </a:rPr>
              <a:t>2018;219(6):B2-B16. Martin JAH, et al. </a:t>
            </a:r>
            <a:r>
              <a:rPr lang="en-US" sz="1100" i="1" dirty="0">
                <a:ea typeface="+mn-lt"/>
                <a:cs typeface="+mn-lt"/>
              </a:rPr>
              <a:t>National Vital Statistics Reports. </a:t>
            </a:r>
            <a:r>
              <a:rPr lang="en-US" sz="1100" dirty="0">
                <a:ea typeface="+mn-lt"/>
                <a:cs typeface="+mn-lt"/>
              </a:rPr>
              <a:t>2019;68(13):1-47.</a:t>
            </a:r>
          </a:p>
          <a:p>
            <a:endParaRPr lang="en-US" sz="1200" dirty="0">
              <a:ea typeface="+mn-lt"/>
              <a:cs typeface="+mn-lt"/>
            </a:endParaRPr>
          </a:p>
          <a:p>
            <a:endParaRPr lang="en-US" sz="1200" dirty="0">
              <a:ea typeface="+mn-lt"/>
              <a:cs typeface="+mn-lt"/>
            </a:endParaRPr>
          </a:p>
          <a:p>
            <a:pPr algn="l"/>
            <a:endParaRPr lang="en-US" sz="1200" dirty="0">
              <a:cs typeface="Calibri"/>
            </a:endParaRPr>
          </a:p>
        </p:txBody>
      </p:sp>
    </p:spTree>
    <p:extLst>
      <p:ext uri="{BB962C8B-B14F-4D97-AF65-F5344CB8AC3E}">
        <p14:creationId xmlns:p14="http://schemas.microsoft.com/office/powerpoint/2010/main" val="3973061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D3E1-04D5-7940-9988-70C477B0728E}"/>
              </a:ext>
            </a:extLst>
          </p:cNvPr>
          <p:cNvSpPr>
            <a:spLocks noGrp="1"/>
          </p:cNvSpPr>
          <p:nvPr>
            <p:ph type="title"/>
          </p:nvPr>
        </p:nvSpPr>
        <p:spPr>
          <a:xfrm>
            <a:off x="622738" y="546190"/>
            <a:ext cx="10515600" cy="694031"/>
          </a:xfrm>
        </p:spPr>
        <p:txBody>
          <a:bodyPr/>
          <a:lstStyle/>
          <a:p>
            <a:r>
              <a:rPr lang="en-US" dirty="0"/>
              <a:t>Hemorrhage Cart</a:t>
            </a:r>
            <a:endParaRPr lang="en-US" dirty="0">
              <a:highlight>
                <a:srgbClr val="FFFF00"/>
              </a:highlight>
            </a:endParaRPr>
          </a:p>
        </p:txBody>
      </p:sp>
      <p:sp>
        <p:nvSpPr>
          <p:cNvPr id="3" name="Content Placeholder 2">
            <a:extLst>
              <a:ext uri="{FF2B5EF4-FFF2-40B4-BE49-F238E27FC236}">
                <a16:creationId xmlns:a16="http://schemas.microsoft.com/office/drawing/2014/main" id="{8F41F226-D2E7-5842-85B8-04BE6BFCBAA0}"/>
              </a:ext>
            </a:extLst>
          </p:cNvPr>
          <p:cNvSpPr>
            <a:spLocks noGrp="1"/>
          </p:cNvSpPr>
          <p:nvPr>
            <p:ph idx="1"/>
          </p:nvPr>
        </p:nvSpPr>
        <p:spPr>
          <a:xfrm>
            <a:off x="659524" y="1240221"/>
            <a:ext cx="5436476" cy="4936742"/>
          </a:xfrm>
        </p:spPr>
        <p:txBody>
          <a:bodyPr>
            <a:normAutofit fontScale="92500" lnSpcReduction="10000"/>
          </a:bodyPr>
          <a:lstStyle/>
          <a:p>
            <a:pPr lvl="0"/>
            <a:r>
              <a:rPr lang="en-US" dirty="0">
                <a:latin typeface="+mn-lt"/>
              </a:rPr>
              <a:t>Maintain carts containing obstetric hemorrhage treatment supplies that are stored in a readily accessible location(s) </a:t>
            </a:r>
          </a:p>
          <a:p>
            <a:pPr lvl="0"/>
            <a:r>
              <a:rPr lang="en-US" dirty="0">
                <a:latin typeface="+mn-lt"/>
              </a:rPr>
              <a:t>Consider additional carts in care areas that are remote from the obstetric unit, or have a process in place to transport a cart from a central location</a:t>
            </a:r>
          </a:p>
          <a:p>
            <a:pPr lvl="1"/>
            <a:endParaRPr lang="en-US" dirty="0"/>
          </a:p>
          <a:p>
            <a:endParaRPr lang="en-US" dirty="0"/>
          </a:p>
        </p:txBody>
      </p:sp>
      <p:sp>
        <p:nvSpPr>
          <p:cNvPr id="4" name="TextBox 3">
            <a:extLst>
              <a:ext uri="{FF2B5EF4-FFF2-40B4-BE49-F238E27FC236}">
                <a16:creationId xmlns:a16="http://schemas.microsoft.com/office/drawing/2014/main" id="{FF4B1A00-9101-4148-81F3-3467F622E9D9}"/>
              </a:ext>
            </a:extLst>
          </p:cNvPr>
          <p:cNvSpPr txBox="1"/>
          <p:nvPr/>
        </p:nvSpPr>
        <p:spPr>
          <a:xfrm>
            <a:off x="0" y="6593995"/>
            <a:ext cx="86091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Main EK, et al. Journal of Midwifery and Women's Health. 2015;60(4):458-464.</a:t>
            </a:r>
          </a:p>
        </p:txBody>
      </p:sp>
      <p:pic>
        <p:nvPicPr>
          <p:cNvPr id="6" name="Content Placeholder 4" descr="A picture containing indoor, cabinet, sitting, desk&#10;&#10;Description automatically generated">
            <a:extLst>
              <a:ext uri="{FF2B5EF4-FFF2-40B4-BE49-F238E27FC236}">
                <a16:creationId xmlns:a16="http://schemas.microsoft.com/office/drawing/2014/main" id="{FFF387C0-BC3D-49A3-8F87-5D5E475661CF}"/>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6240517" y="631570"/>
            <a:ext cx="2953409" cy="37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D5762D-9570-7B4D-953C-D2D1B052D458}"/>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rot="5400000">
            <a:off x="7920914" y="2526980"/>
            <a:ext cx="4837272" cy="2953409"/>
          </a:xfrm>
          <a:prstGeom prst="rect">
            <a:avLst/>
          </a:prstGeom>
          <a:noFill/>
          <a:ln>
            <a:noFill/>
          </a:ln>
        </p:spPr>
      </p:pic>
      <p:sp>
        <p:nvSpPr>
          <p:cNvPr id="7" name="TextBox 6">
            <a:extLst>
              <a:ext uri="{FF2B5EF4-FFF2-40B4-BE49-F238E27FC236}">
                <a16:creationId xmlns:a16="http://schemas.microsoft.com/office/drawing/2014/main" id="{DA679892-A9B7-4A99-83EB-0B55E9928B33}"/>
              </a:ext>
            </a:extLst>
          </p:cNvPr>
          <p:cNvSpPr txBox="1"/>
          <p:nvPr/>
        </p:nvSpPr>
        <p:spPr>
          <a:xfrm>
            <a:off x="6197161" y="4671954"/>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Photos used with permission of Jennifer McNulty, MD</a:t>
            </a:r>
          </a:p>
        </p:txBody>
      </p:sp>
    </p:spTree>
    <p:extLst>
      <p:ext uri="{BB962C8B-B14F-4D97-AF65-F5344CB8AC3E}">
        <p14:creationId xmlns:p14="http://schemas.microsoft.com/office/powerpoint/2010/main" val="2509796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9F4B-8D2B-6C4A-99AD-F6999BED507F}"/>
              </a:ext>
            </a:extLst>
          </p:cNvPr>
          <p:cNvSpPr>
            <a:spLocks noGrp="1"/>
          </p:cNvSpPr>
          <p:nvPr>
            <p:ph type="title"/>
          </p:nvPr>
        </p:nvSpPr>
        <p:spPr>
          <a:xfrm>
            <a:off x="735842" y="304800"/>
            <a:ext cx="10515600" cy="1325563"/>
          </a:xfrm>
        </p:spPr>
        <p:txBody>
          <a:bodyPr/>
          <a:lstStyle/>
          <a:p>
            <a:r>
              <a:rPr lang="en-US" dirty="0"/>
              <a:t>Simulation and Drills</a:t>
            </a:r>
          </a:p>
        </p:txBody>
      </p:sp>
      <p:sp>
        <p:nvSpPr>
          <p:cNvPr id="3" name="Content Placeholder 2">
            <a:extLst>
              <a:ext uri="{FF2B5EF4-FFF2-40B4-BE49-F238E27FC236}">
                <a16:creationId xmlns:a16="http://schemas.microsoft.com/office/drawing/2014/main" id="{A42B18D7-78DF-5241-B65E-AA5100AFAB7F}"/>
              </a:ext>
            </a:extLst>
          </p:cNvPr>
          <p:cNvSpPr>
            <a:spLocks noGrp="1"/>
          </p:cNvSpPr>
          <p:nvPr>
            <p:ph idx="1"/>
          </p:nvPr>
        </p:nvSpPr>
        <p:spPr>
          <a:xfrm>
            <a:off x="735842" y="1295400"/>
            <a:ext cx="10515600" cy="4953000"/>
          </a:xfrm>
        </p:spPr>
        <p:txBody>
          <a:bodyPr vert="horz" lIns="91440" tIns="45720" rIns="91440" bIns="45720" rtlCol="0" anchor="t">
            <a:normAutofit fontScale="85000" lnSpcReduction="10000"/>
          </a:bodyPr>
          <a:lstStyle/>
          <a:p>
            <a:pPr lvl="0">
              <a:lnSpc>
                <a:spcPct val="120000"/>
              </a:lnSpc>
              <a:spcBef>
                <a:spcPts val="600"/>
              </a:spcBef>
            </a:pPr>
            <a:r>
              <a:rPr lang="en-US" sz="3300" dirty="0">
                <a:latin typeface="+mn-lt"/>
              </a:rPr>
              <a:t>All team members who respond to obstetric emergencies should participate in multidisciplinary simulation/drill programs for effective response and debriefing of critical incidents</a:t>
            </a:r>
            <a:endParaRPr lang="en-US" sz="3300" dirty="0">
              <a:latin typeface="+mn-lt"/>
              <a:cs typeface="Calibri"/>
            </a:endParaRPr>
          </a:p>
          <a:p>
            <a:pPr>
              <a:lnSpc>
                <a:spcPct val="120000"/>
              </a:lnSpc>
              <a:spcBef>
                <a:spcPts val="600"/>
              </a:spcBef>
            </a:pPr>
            <a:r>
              <a:rPr lang="en-US" altLang="en-US" sz="3300" dirty="0">
                <a:solidFill>
                  <a:srgbClr val="000000"/>
                </a:solidFill>
                <a:latin typeface="+mn-lt"/>
                <a:ea typeface="Helvetica" pitchFamily="2" charset="0"/>
                <a:cs typeface="Times New Roman"/>
              </a:rPr>
              <a:t>In situ drills are simulations that occur in the patient care area and can be a cost-effective way to maximize time and resources while improving the quality and safety of patient care</a:t>
            </a:r>
          </a:p>
          <a:p>
            <a:pPr lvl="1">
              <a:lnSpc>
                <a:spcPct val="120000"/>
              </a:lnSpc>
              <a:spcBef>
                <a:spcPts val="600"/>
              </a:spcBef>
              <a:buSzPct val="90000"/>
              <a:buFont typeface="Wingdings" pitchFamily="2" charset="2"/>
              <a:buChar char="§"/>
            </a:pPr>
            <a:r>
              <a:rPr lang="en-US" altLang="en-US" dirty="0">
                <a:solidFill>
                  <a:srgbClr val="000000"/>
                </a:solidFill>
                <a:latin typeface="+mn-lt"/>
                <a:ea typeface="Helvetica" pitchFamily="2" charset="0"/>
                <a:cs typeface="Times New Roman"/>
              </a:rPr>
              <a:t>May improve ability to address systems issues and provides practice in one’s own hospital setting with familiar resources </a:t>
            </a:r>
            <a:endParaRPr lang="en-US" altLang="en-US" dirty="0">
              <a:solidFill>
                <a:srgbClr val="000000"/>
              </a:solidFill>
              <a:latin typeface="+mn-lt"/>
              <a:ea typeface="Helvetica" pitchFamily="2" charset="0"/>
              <a:cs typeface="Times New Roman" panose="02020603050405020304" pitchFamily="18" charset="0"/>
            </a:endParaRPr>
          </a:p>
          <a:p>
            <a:pPr lvl="1">
              <a:lnSpc>
                <a:spcPct val="120000"/>
              </a:lnSpc>
              <a:spcBef>
                <a:spcPts val="600"/>
              </a:spcBef>
              <a:buSzPct val="90000"/>
              <a:buFont typeface="Wingdings" pitchFamily="2" charset="2"/>
              <a:buChar char="§"/>
            </a:pPr>
            <a:r>
              <a:rPr lang="en-US" altLang="en-US" dirty="0">
                <a:solidFill>
                  <a:srgbClr val="000000"/>
                </a:solidFill>
                <a:latin typeface="+mn-lt"/>
                <a:ea typeface="Helvetica" pitchFamily="2" charset="0"/>
                <a:cs typeface="Times New Roman"/>
              </a:rPr>
              <a:t>Enables more team members to participate in simulation more frequently</a:t>
            </a:r>
            <a:endParaRPr lang="en-US" altLang="en-US" dirty="0">
              <a:latin typeface="+mn-lt"/>
              <a:cs typeface="Times New Roman"/>
            </a:endParaRPr>
          </a:p>
        </p:txBody>
      </p:sp>
      <p:sp>
        <p:nvSpPr>
          <p:cNvPr id="4" name="TextBox 3">
            <a:extLst>
              <a:ext uri="{FF2B5EF4-FFF2-40B4-BE49-F238E27FC236}">
                <a16:creationId xmlns:a16="http://schemas.microsoft.com/office/drawing/2014/main" id="{E3332541-609A-4B50-BCC0-26A207FCCA3D}"/>
              </a:ext>
            </a:extLst>
          </p:cNvPr>
          <p:cNvSpPr txBox="1"/>
          <p:nvPr/>
        </p:nvSpPr>
        <p:spPr>
          <a:xfrm>
            <a:off x="6458" y="6248400"/>
            <a:ext cx="102474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Lutgendorf MA, et al. Military Medicine 2017;182(3):e1762-e1766. Main EK, et al. Obstet Gynecol. 2015 Jul;126(1):155-62. </a:t>
            </a:r>
            <a:r>
              <a:rPr lang="en-US" sz="1200" dirty="0">
                <a:ea typeface="+mn-lt"/>
                <a:cs typeface="+mn-lt"/>
              </a:rPr>
              <a:t>Andreatta PB, et al. </a:t>
            </a:r>
            <a:r>
              <a:rPr lang="en-US" sz="1200" i="1" dirty="0">
                <a:ea typeface="+mn-lt"/>
                <a:cs typeface="+mn-lt"/>
              </a:rPr>
              <a:t>Clinical Obstetrics and Gynecology. </a:t>
            </a:r>
            <a:r>
              <a:rPr lang="en-US" sz="1200" dirty="0">
                <a:ea typeface="+mn-lt"/>
                <a:cs typeface="+mn-lt"/>
              </a:rPr>
              <a:t>2010;53(3):532-544. ACOG. Obstetric Drill Program Manual Postpartum Hemorrhage. Published 2019. Accessed 2/18/2021.</a:t>
            </a:r>
            <a:endParaRPr lang="en-US" dirty="0"/>
          </a:p>
          <a:p>
            <a:pPr algn="l"/>
            <a:endParaRPr lang="en-US" sz="1200" dirty="0">
              <a:cs typeface="Calibri"/>
            </a:endParaRPr>
          </a:p>
        </p:txBody>
      </p:sp>
    </p:spTree>
    <p:extLst>
      <p:ext uri="{BB962C8B-B14F-4D97-AF65-F5344CB8AC3E}">
        <p14:creationId xmlns:p14="http://schemas.microsoft.com/office/powerpoint/2010/main" val="2051509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EBB-EB78-4B49-847A-2AF0B01E30F1}"/>
              </a:ext>
            </a:extLst>
          </p:cNvPr>
          <p:cNvSpPr>
            <a:spLocks noGrp="1"/>
          </p:cNvSpPr>
          <p:nvPr>
            <p:ph type="title"/>
          </p:nvPr>
        </p:nvSpPr>
        <p:spPr>
          <a:xfrm>
            <a:off x="838200" y="381000"/>
            <a:ext cx="10515600" cy="1325563"/>
          </a:xfrm>
        </p:spPr>
        <p:txBody>
          <a:bodyPr/>
          <a:lstStyle/>
          <a:p>
            <a:r>
              <a:rPr lang="en-US" dirty="0"/>
              <a:t>Implicit Bias Training</a:t>
            </a:r>
          </a:p>
        </p:txBody>
      </p:sp>
      <p:sp>
        <p:nvSpPr>
          <p:cNvPr id="3" name="Content Placeholder 2">
            <a:extLst>
              <a:ext uri="{FF2B5EF4-FFF2-40B4-BE49-F238E27FC236}">
                <a16:creationId xmlns:a16="http://schemas.microsoft.com/office/drawing/2014/main" id="{7BDFB02C-4557-9247-A104-7007D5A74909}"/>
              </a:ext>
            </a:extLst>
          </p:cNvPr>
          <p:cNvSpPr>
            <a:spLocks noGrp="1"/>
          </p:cNvSpPr>
          <p:nvPr>
            <p:ph idx="1"/>
          </p:nvPr>
        </p:nvSpPr>
        <p:spPr>
          <a:xfrm>
            <a:off x="838200" y="1447800"/>
            <a:ext cx="10515600" cy="5181600"/>
          </a:xfrm>
        </p:spPr>
        <p:txBody>
          <a:bodyPr vert="horz" lIns="91440" tIns="45720" rIns="91440" bIns="45720" rtlCol="0" anchor="t">
            <a:normAutofit fontScale="85000" lnSpcReduction="20000"/>
          </a:bodyPr>
          <a:lstStyle/>
          <a:p>
            <a:pPr>
              <a:lnSpc>
                <a:spcPct val="120000"/>
              </a:lnSpc>
            </a:pPr>
            <a:r>
              <a:rPr lang="en-US" dirty="0"/>
              <a:t>Perinatal healthcare providers may benefit from participation in an implicit bias training designed to curtail the impact of bias on maternal health </a:t>
            </a:r>
          </a:p>
          <a:p>
            <a:pPr>
              <a:lnSpc>
                <a:spcPct val="120000"/>
              </a:lnSpc>
            </a:pPr>
            <a:r>
              <a:rPr lang="en-US" dirty="0"/>
              <a:t>While bias training alone will not lead to immediate improvements in disparities for birthing people of color, it can:</a:t>
            </a:r>
            <a:endParaRPr lang="en-US" dirty="0">
              <a:cs typeface="Calibri" panose="020F0502020204030204"/>
            </a:endParaRPr>
          </a:p>
          <a:p>
            <a:pPr lvl="1">
              <a:buSzPct val="90000"/>
              <a:buFont typeface="Wingdings" pitchFamily="2" charset="2"/>
              <a:buChar char="§"/>
            </a:pPr>
            <a:r>
              <a:rPr lang="en-US" sz="2600" dirty="0"/>
              <a:t>Improve patient-provider communication</a:t>
            </a:r>
            <a:endParaRPr lang="en-US" sz="2600" dirty="0">
              <a:cs typeface="Calibri"/>
            </a:endParaRPr>
          </a:p>
          <a:p>
            <a:pPr lvl="1">
              <a:buSzPct val="90000"/>
              <a:buFont typeface="Wingdings" pitchFamily="2" charset="2"/>
              <a:buChar char="§"/>
            </a:pPr>
            <a:r>
              <a:rPr lang="en-US" sz="2600" dirty="0"/>
              <a:t>Highlight behaviors that can be corrected</a:t>
            </a:r>
          </a:p>
          <a:p>
            <a:pPr lvl="1">
              <a:buSzPct val="90000"/>
              <a:buFont typeface="Wingdings" pitchFamily="2" charset="2"/>
              <a:buChar char="§"/>
            </a:pPr>
            <a:r>
              <a:rPr lang="en-US" sz="2600" dirty="0"/>
              <a:t>Begin the work of providing more equitable care for pregnancy-capable people </a:t>
            </a:r>
          </a:p>
          <a:p>
            <a:r>
              <a:rPr lang="en-US" sz="3200" dirty="0"/>
              <a:t>Staff Education Resources</a:t>
            </a:r>
          </a:p>
          <a:p>
            <a:pPr lvl="1">
              <a:buSzPct val="90000"/>
              <a:buFont typeface="Wingdings" pitchFamily="2" charset="2"/>
              <a:buChar char="§"/>
            </a:pPr>
            <a:r>
              <a:rPr lang="en-US" sz="2600" u="sng" dirty="0">
                <a:hlinkClick r:id="rId3"/>
              </a:rPr>
              <a:t>Office of Minority Health (US HHS)</a:t>
            </a:r>
            <a:endParaRPr lang="en-US" sz="2600" dirty="0"/>
          </a:p>
          <a:p>
            <a:pPr lvl="1">
              <a:buSzPct val="90000"/>
              <a:buFont typeface="Wingdings" pitchFamily="2" charset="2"/>
              <a:buChar char="§"/>
            </a:pPr>
            <a:r>
              <a:rPr lang="en-US" sz="2600" u="sng" dirty="0">
                <a:hlinkClick r:id="rId4"/>
              </a:rPr>
              <a:t>Diversity Sciences</a:t>
            </a:r>
            <a:endParaRPr lang="en-US" sz="2600" dirty="0"/>
          </a:p>
          <a:p>
            <a:pPr lvl="1">
              <a:buSzPct val="90000"/>
              <a:buFont typeface="Wingdings" pitchFamily="2" charset="2"/>
              <a:buChar char="§"/>
            </a:pPr>
            <a:r>
              <a:rPr lang="en-US" sz="2600" u="sng" dirty="0">
                <a:hlinkClick r:id="rId5"/>
              </a:rPr>
              <a:t>March of Dimes</a:t>
            </a:r>
            <a:r>
              <a:rPr lang="en-US" sz="2600" dirty="0"/>
              <a:t> </a:t>
            </a:r>
          </a:p>
        </p:txBody>
      </p:sp>
    </p:spTree>
    <p:extLst>
      <p:ext uri="{BB962C8B-B14F-4D97-AF65-F5344CB8AC3E}">
        <p14:creationId xmlns:p14="http://schemas.microsoft.com/office/powerpoint/2010/main" val="1894236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FBE5-22CB-2E45-A838-C2D79EDA0428}"/>
              </a:ext>
            </a:extLst>
          </p:cNvPr>
          <p:cNvSpPr>
            <a:spLocks noGrp="1"/>
          </p:cNvSpPr>
          <p:nvPr>
            <p:ph type="ctrTitle"/>
          </p:nvPr>
        </p:nvSpPr>
        <p:spPr>
          <a:xfrm>
            <a:off x="2082800" y="2210988"/>
            <a:ext cx="8026400" cy="4328357"/>
          </a:xfrm>
        </p:spPr>
        <p:txBody>
          <a:bodyPr>
            <a:normAutofit/>
          </a:bodyPr>
          <a:lstStyle/>
          <a:p>
            <a:pPr algn="ctr"/>
            <a:br>
              <a:rPr lang="en-US" sz="3100" dirty="0">
                <a:solidFill>
                  <a:schemeClr val="accent5">
                    <a:lumMod val="50000"/>
                  </a:schemeClr>
                </a:solidFill>
              </a:rPr>
            </a:br>
            <a:br>
              <a:rPr lang="en-US" sz="3100" dirty="0"/>
            </a:br>
            <a:r>
              <a:rPr lang="en-US" sz="3200" dirty="0"/>
              <a:t>David </a:t>
            </a:r>
            <a:r>
              <a:rPr lang="en-US" sz="3200" dirty="0" err="1"/>
              <a:t>Lagrew</a:t>
            </a:r>
            <a:r>
              <a:rPr lang="en-US" sz="3200" dirty="0"/>
              <a:t>, MD</a:t>
            </a:r>
            <a:br>
              <a:rPr lang="en-US" sz="3100" dirty="0"/>
            </a:br>
            <a:r>
              <a:rPr lang="en-US" sz="3200" dirty="0"/>
              <a:t>Providence St. Joseph Health</a:t>
            </a:r>
          </a:p>
        </p:txBody>
      </p:sp>
    </p:spTree>
    <p:extLst>
      <p:ext uri="{BB962C8B-B14F-4D97-AF65-F5344CB8AC3E}">
        <p14:creationId xmlns:p14="http://schemas.microsoft.com/office/powerpoint/2010/main" val="287903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91CB-7D46-0241-A12C-25F8E28FAC40}"/>
              </a:ext>
            </a:extLst>
          </p:cNvPr>
          <p:cNvSpPr>
            <a:spLocks noGrp="1"/>
          </p:cNvSpPr>
          <p:nvPr>
            <p:ph type="title"/>
          </p:nvPr>
        </p:nvSpPr>
        <p:spPr>
          <a:xfrm>
            <a:off x="609600" y="609600"/>
            <a:ext cx="10363200" cy="914400"/>
          </a:xfrm>
        </p:spPr>
        <p:txBody>
          <a:bodyPr>
            <a:normAutofit fontScale="90000"/>
          </a:bodyPr>
          <a:lstStyle/>
          <a:p>
            <a:r>
              <a:rPr lang="en-US" dirty="0"/>
              <a:t>Electronic Health Record (EHR) to Improve Hemorrhage Management</a:t>
            </a:r>
          </a:p>
        </p:txBody>
      </p:sp>
      <p:sp>
        <p:nvSpPr>
          <p:cNvPr id="3" name="Content Placeholder 2">
            <a:extLst>
              <a:ext uri="{FF2B5EF4-FFF2-40B4-BE49-F238E27FC236}">
                <a16:creationId xmlns:a16="http://schemas.microsoft.com/office/drawing/2014/main" id="{7241FC92-A275-9B4C-BBB5-4A375A17E7EE}"/>
              </a:ext>
            </a:extLst>
          </p:cNvPr>
          <p:cNvSpPr>
            <a:spLocks noGrp="1"/>
          </p:cNvSpPr>
          <p:nvPr>
            <p:ph idx="1"/>
          </p:nvPr>
        </p:nvSpPr>
        <p:spPr>
          <a:xfrm>
            <a:off x="594102" y="1676400"/>
            <a:ext cx="10972800" cy="3886200"/>
          </a:xfrm>
        </p:spPr>
        <p:txBody>
          <a:bodyPr>
            <a:noAutofit/>
          </a:bodyPr>
          <a:lstStyle/>
          <a:p>
            <a:r>
              <a:rPr lang="en-US" sz="2400" dirty="0"/>
              <a:t>Electronic health records (EHR) can provide a safety infrastructure for common conditions by utilizing tools:</a:t>
            </a:r>
          </a:p>
          <a:p>
            <a:pPr lvl="1">
              <a:buSzPct val="90000"/>
              <a:buFont typeface="Wingdings" pitchFamily="2" charset="2"/>
              <a:buChar char="§"/>
            </a:pPr>
            <a:r>
              <a:rPr lang="en-US" sz="2400" dirty="0"/>
              <a:t>Documentation templates</a:t>
            </a:r>
          </a:p>
          <a:p>
            <a:pPr lvl="1">
              <a:buSzPct val="90000"/>
              <a:buFont typeface="Wingdings" pitchFamily="2" charset="2"/>
              <a:buChar char="§"/>
            </a:pPr>
            <a:r>
              <a:rPr lang="en-US" sz="2400" dirty="0"/>
              <a:t>Best practice advisories/alerts (BPAs)</a:t>
            </a:r>
          </a:p>
          <a:p>
            <a:pPr lvl="1">
              <a:buSzPct val="90000"/>
              <a:buFont typeface="Wingdings" pitchFamily="2" charset="2"/>
              <a:buChar char="§"/>
            </a:pPr>
            <a:r>
              <a:rPr lang="en-US" sz="2400" dirty="0"/>
              <a:t>Standardized order sets utilizing management algorithms</a:t>
            </a:r>
          </a:p>
          <a:p>
            <a:pPr lvl="1">
              <a:buSzPct val="90000"/>
              <a:buFont typeface="Wingdings" pitchFamily="2" charset="2"/>
              <a:buChar char="§"/>
            </a:pPr>
            <a:r>
              <a:rPr lang="en-US" sz="2400" dirty="0"/>
              <a:t>Communication tools</a:t>
            </a:r>
          </a:p>
          <a:p>
            <a:pPr lvl="1">
              <a:buSzPct val="90000"/>
              <a:buFont typeface="Wingdings" pitchFamily="2" charset="2"/>
              <a:buChar char="§"/>
            </a:pPr>
            <a:r>
              <a:rPr lang="en-US" sz="2400" dirty="0"/>
              <a:t>Reports communicating current status/evolving trends</a:t>
            </a:r>
          </a:p>
          <a:p>
            <a:r>
              <a:rPr lang="en-US" sz="2400" dirty="0"/>
              <a:t>EHR can automate vital sign assessment monitoring (early warning systems)</a:t>
            </a:r>
          </a:p>
          <a:p>
            <a:r>
              <a:rPr lang="en-US" sz="2400" dirty="0"/>
              <a:t>Care pathways and artificial intelligence associated with EHR have the potential to maximize and improve quality infrastructure in obstetric care, including hemorrhage</a:t>
            </a:r>
          </a:p>
        </p:txBody>
      </p:sp>
      <p:sp>
        <p:nvSpPr>
          <p:cNvPr id="4" name="TextBox 3">
            <a:extLst>
              <a:ext uri="{FF2B5EF4-FFF2-40B4-BE49-F238E27FC236}">
                <a16:creationId xmlns:a16="http://schemas.microsoft.com/office/drawing/2014/main" id="{4AFACC88-B566-4584-B016-35CF88A4ACF0}"/>
              </a:ext>
            </a:extLst>
          </p:cNvPr>
          <p:cNvSpPr txBox="1"/>
          <p:nvPr/>
        </p:nvSpPr>
        <p:spPr>
          <a:xfrm>
            <a:off x="0" y="6400800"/>
            <a:ext cx="92440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ACOG. </a:t>
            </a:r>
            <a:r>
              <a:rPr lang="en-US" sz="1200" i="1" dirty="0">
                <a:ea typeface="+mn-lt"/>
                <a:cs typeface="+mn-lt"/>
              </a:rPr>
              <a:t>Committee Opinion no. 621 of the American College of Obstetricians and Gynecologists. </a:t>
            </a:r>
            <a:r>
              <a:rPr lang="en-US" sz="1200" dirty="0">
                <a:ea typeface="+mn-lt"/>
                <a:cs typeface="+mn-lt"/>
              </a:rPr>
              <a:t>2015. Atallah F, et al. </a:t>
            </a:r>
            <a:r>
              <a:rPr lang="en-US" sz="1200" i="1" dirty="0">
                <a:ea typeface="+mn-lt"/>
                <a:cs typeface="+mn-lt"/>
              </a:rPr>
              <a:t>Risk Management and Healthcare Policy. </a:t>
            </a:r>
            <a:r>
              <a:rPr lang="en-US" sz="1200" dirty="0">
                <a:ea typeface="+mn-lt"/>
                <a:cs typeface="+mn-lt"/>
              </a:rPr>
              <a:t>2020;13:35-42.</a:t>
            </a:r>
            <a:endParaRPr lang="en-US" dirty="0"/>
          </a:p>
          <a:p>
            <a:pPr algn="l"/>
            <a:endParaRPr lang="en-US" sz="1200" dirty="0">
              <a:cs typeface="Calibri"/>
            </a:endParaRPr>
          </a:p>
        </p:txBody>
      </p:sp>
    </p:spTree>
    <p:extLst>
      <p:ext uri="{BB962C8B-B14F-4D97-AF65-F5344CB8AC3E}">
        <p14:creationId xmlns:p14="http://schemas.microsoft.com/office/powerpoint/2010/main" val="350965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CB4DB-B2A1-C041-997B-1C3244FBE8C6}"/>
              </a:ext>
            </a:extLst>
          </p:cNvPr>
          <p:cNvSpPr>
            <a:spLocks noGrp="1"/>
          </p:cNvSpPr>
          <p:nvPr>
            <p:ph type="title"/>
          </p:nvPr>
        </p:nvSpPr>
        <p:spPr/>
        <p:txBody>
          <a:bodyPr>
            <a:normAutofit fontScale="90000"/>
          </a:bodyPr>
          <a:lstStyle/>
          <a:p>
            <a:r>
              <a:rPr lang="en-US" dirty="0"/>
              <a:t>Hemorrhage Preparedness Considerations for</a:t>
            </a:r>
            <a:br>
              <a:rPr lang="en-US" dirty="0"/>
            </a:br>
            <a:r>
              <a:rPr lang="en-US" dirty="0"/>
              <a:t>Small and Low-Resource Hospitals</a:t>
            </a:r>
          </a:p>
        </p:txBody>
      </p:sp>
      <p:sp>
        <p:nvSpPr>
          <p:cNvPr id="5" name="Content Placeholder 4">
            <a:extLst>
              <a:ext uri="{FF2B5EF4-FFF2-40B4-BE49-F238E27FC236}">
                <a16:creationId xmlns:a16="http://schemas.microsoft.com/office/drawing/2014/main" id="{A8EFAC8F-E0AC-8949-A548-E4C695378071}"/>
              </a:ext>
            </a:extLst>
          </p:cNvPr>
          <p:cNvSpPr>
            <a:spLocks noGrp="1"/>
          </p:cNvSpPr>
          <p:nvPr>
            <p:ph idx="1"/>
          </p:nvPr>
        </p:nvSpPr>
        <p:spPr/>
        <p:txBody>
          <a:bodyPr/>
          <a:lstStyle/>
          <a:p>
            <a:r>
              <a:rPr lang="en-US" dirty="0"/>
              <a:t>Consideration for birth at a hospital with a higher maternal level of care should be discussed for prenatal conditions at high risk for hemorrhage</a:t>
            </a:r>
          </a:p>
          <a:p>
            <a:r>
              <a:rPr lang="en-US" dirty="0"/>
              <a:t>Communication and collaboration between departments and disciplines is essential</a:t>
            </a:r>
          </a:p>
          <a:p>
            <a:r>
              <a:rPr lang="en-US" dirty="0"/>
              <a:t>All staff need a clear picture of response times, blood product availability and time to obtain blood products</a:t>
            </a:r>
          </a:p>
          <a:p>
            <a:r>
              <a:rPr lang="en-US" dirty="0"/>
              <a:t>Teams should be mobilized early</a:t>
            </a:r>
          </a:p>
          <a:p>
            <a:endParaRPr lang="en-US" dirty="0"/>
          </a:p>
          <a:p>
            <a:endParaRPr lang="en-US" dirty="0"/>
          </a:p>
        </p:txBody>
      </p:sp>
    </p:spTree>
    <p:extLst>
      <p:ext uri="{BB962C8B-B14F-4D97-AF65-F5344CB8AC3E}">
        <p14:creationId xmlns:p14="http://schemas.microsoft.com/office/powerpoint/2010/main" val="1862252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0B2B4B5-BCD4-CC4D-A7CE-90553E7C37B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381000" y="533400"/>
            <a:ext cx="6400800" cy="2774731"/>
          </a:xfrm>
          <a:effectLst>
            <a:reflection blurRad="6350" stA="52000" endA="300" endPos="35000" dir="5400000" sy="-100000" algn="bl" rotWithShape="0"/>
          </a:effectLst>
        </p:spPr>
      </p:pic>
      <p:sp>
        <p:nvSpPr>
          <p:cNvPr id="2" name="Title 1">
            <a:extLst>
              <a:ext uri="{FF2B5EF4-FFF2-40B4-BE49-F238E27FC236}">
                <a16:creationId xmlns:a16="http://schemas.microsoft.com/office/drawing/2014/main" id="{B2C6C6E3-2DC4-394E-8E6B-E8090C5272D5}"/>
              </a:ext>
            </a:extLst>
          </p:cNvPr>
          <p:cNvSpPr>
            <a:spLocks noGrp="1"/>
          </p:cNvSpPr>
          <p:nvPr>
            <p:ph type="title"/>
          </p:nvPr>
        </p:nvSpPr>
        <p:spPr>
          <a:xfrm>
            <a:off x="381000" y="3657600"/>
            <a:ext cx="6710224" cy="1728889"/>
          </a:xfrm>
        </p:spPr>
        <p:txBody>
          <a:bodyPr>
            <a:normAutofit/>
          </a:bodyPr>
          <a:lstStyle/>
          <a:p>
            <a:r>
              <a:rPr lang="en-US" sz="4400" dirty="0">
                <a:latin typeface="+mj-lt"/>
              </a:rPr>
              <a:t>Recognition</a:t>
            </a:r>
          </a:p>
        </p:txBody>
      </p:sp>
      <p:sp>
        <p:nvSpPr>
          <p:cNvPr id="6" name="Content Placeholder 3">
            <a:extLst>
              <a:ext uri="{FF2B5EF4-FFF2-40B4-BE49-F238E27FC236}">
                <a16:creationId xmlns:a16="http://schemas.microsoft.com/office/drawing/2014/main" id="{A598989B-03C8-3642-AB42-F1E4FE6513EA}"/>
              </a:ext>
            </a:extLst>
          </p:cNvPr>
          <p:cNvSpPr txBox="1">
            <a:spLocks/>
          </p:cNvSpPr>
          <p:nvPr/>
        </p:nvSpPr>
        <p:spPr>
          <a:xfrm>
            <a:off x="7239000" y="838200"/>
            <a:ext cx="4208909" cy="5412828"/>
          </a:xfrm>
          <a:prstGeom prst="rect">
            <a:avLst/>
          </a:prstGeom>
        </p:spPr>
        <p:txBody>
          <a:bodyPr>
            <a:normAutofit/>
          </a:bodyPr>
          <a:lst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pPr marL="0" indent="0">
              <a:buFont typeface="Wingdings" charset="2"/>
              <a:buNone/>
            </a:pPr>
            <a:endParaRPr lang="en-US" kern="0" dirty="0"/>
          </a:p>
          <a:p>
            <a:pPr>
              <a:spcBef>
                <a:spcPts val="500"/>
              </a:spcBef>
              <a:buFont typeface="Wingdings" pitchFamily="2" charset="2"/>
              <a:buChar char="Ø"/>
            </a:pPr>
            <a:r>
              <a:rPr lang="en-US" kern="0" dirty="0"/>
              <a:t>Stage 3 Labor Management</a:t>
            </a:r>
          </a:p>
          <a:p>
            <a:pPr>
              <a:spcBef>
                <a:spcPts val="500"/>
              </a:spcBef>
              <a:buFont typeface="Wingdings" pitchFamily="2" charset="2"/>
              <a:buChar char="Ø"/>
            </a:pPr>
            <a:r>
              <a:rPr lang="en-US" kern="0" dirty="0"/>
              <a:t>Definition, Early Response</a:t>
            </a:r>
            <a:endParaRPr lang="en-US" kern="0" dirty="0">
              <a:cs typeface="Calibri"/>
            </a:endParaRPr>
          </a:p>
          <a:p>
            <a:pPr>
              <a:spcBef>
                <a:spcPts val="500"/>
              </a:spcBef>
              <a:buFont typeface="Wingdings" pitchFamily="2" charset="2"/>
              <a:buChar char="Ø"/>
            </a:pPr>
            <a:r>
              <a:rPr lang="en-US" kern="0" dirty="0"/>
              <a:t>Best Practices to Assess </a:t>
            </a:r>
            <a:r>
              <a:rPr lang="en-US" kern="0" dirty="0">
                <a:ea typeface="+mn-lt"/>
                <a:cs typeface="+mn-lt"/>
              </a:rPr>
              <a:t>Quantitative Cumulative</a:t>
            </a:r>
            <a:r>
              <a:rPr lang="en-US" kern="0" dirty="0"/>
              <a:t> Blood Loss</a:t>
            </a:r>
            <a:endParaRPr lang="en-US" kern="0" dirty="0">
              <a:cs typeface="Calibri"/>
            </a:endParaRPr>
          </a:p>
          <a:p>
            <a:endParaRPr lang="en-US" sz="2800" kern="0" dirty="0"/>
          </a:p>
          <a:p>
            <a:endParaRPr lang="en-US" sz="2800" kern="0" dirty="0"/>
          </a:p>
        </p:txBody>
      </p:sp>
    </p:spTree>
    <p:extLst>
      <p:ext uri="{BB962C8B-B14F-4D97-AF65-F5344CB8AC3E}">
        <p14:creationId xmlns:p14="http://schemas.microsoft.com/office/powerpoint/2010/main" val="2308837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693F8-45FD-7F46-9078-4C71BE6B6A4A}"/>
              </a:ext>
            </a:extLst>
          </p:cNvPr>
          <p:cNvSpPr>
            <a:spLocks noGrp="1"/>
          </p:cNvSpPr>
          <p:nvPr>
            <p:ph idx="1"/>
          </p:nvPr>
        </p:nvSpPr>
        <p:spPr>
          <a:xfrm>
            <a:off x="838200" y="857250"/>
            <a:ext cx="10515600" cy="5143500"/>
          </a:xfrm>
          <a:solidFill>
            <a:srgbClr val="FFEDD1"/>
          </a:solidFill>
          <a:ln w="19050">
            <a:solidFill>
              <a:srgbClr val="FBA413"/>
            </a:solidFill>
          </a:ln>
        </p:spPr>
        <p:txBody>
          <a:bodyPr vert="horz" lIns="91440" tIns="45720" rIns="91440" bIns="45720" rtlCol="0" anchor="t">
            <a:normAutofit fontScale="85000" lnSpcReduction="10000"/>
          </a:bodyPr>
          <a:lstStyle/>
          <a:p>
            <a:pPr marL="0" indent="0">
              <a:buNone/>
            </a:pPr>
            <a:endParaRPr lang="en-US" dirty="0"/>
          </a:p>
          <a:p>
            <a:pPr marL="0" indent="0" algn="ctr">
              <a:lnSpc>
                <a:spcPct val="120000"/>
              </a:lnSpc>
              <a:spcBef>
                <a:spcPts val="500"/>
              </a:spcBef>
              <a:buNone/>
            </a:pPr>
            <a:r>
              <a:rPr lang="en-US" sz="3200" dirty="0"/>
              <a:t>The American College of Obstetrics and Gynecology (ACOG) defines obstetric hemorrhage as </a:t>
            </a:r>
          </a:p>
          <a:p>
            <a:pPr marL="0" indent="0" algn="ctr">
              <a:lnSpc>
                <a:spcPct val="120000"/>
              </a:lnSpc>
              <a:spcBef>
                <a:spcPts val="500"/>
              </a:spcBef>
              <a:buNone/>
            </a:pPr>
            <a:r>
              <a:rPr lang="en-US" dirty="0"/>
              <a:t>C</a:t>
            </a:r>
            <a:r>
              <a:rPr lang="en-US" sz="3200" dirty="0"/>
              <a:t>umulative Blood Loss </a:t>
            </a:r>
            <a:endParaRPr lang="en-US" sz="3200" dirty="0">
              <a:cs typeface="Calibri" panose="020F0502020204030204"/>
            </a:endParaRPr>
          </a:p>
          <a:p>
            <a:pPr lvl="1" algn="ctr">
              <a:lnSpc>
                <a:spcPct val="120000"/>
              </a:lnSpc>
              <a:spcBef>
                <a:spcPts val="500"/>
              </a:spcBef>
              <a:buFont typeface="Wingdings" pitchFamily="2" charset="2"/>
              <a:buChar char="Ø"/>
            </a:pPr>
            <a:r>
              <a:rPr lang="en-US" sz="3000" dirty="0"/>
              <a:t>1,000 mL for either vaginal or cesarean birth</a:t>
            </a:r>
          </a:p>
          <a:p>
            <a:pPr lvl="1" algn="ctr">
              <a:lnSpc>
                <a:spcPct val="120000"/>
              </a:lnSpc>
              <a:spcBef>
                <a:spcPts val="500"/>
              </a:spcBef>
              <a:buFont typeface="Wingdings" pitchFamily="2" charset="2"/>
              <a:buChar char="Ø"/>
            </a:pPr>
            <a:r>
              <a:rPr lang="en-US" sz="3000" dirty="0"/>
              <a:t>&gt; 500 mL in a vaginal delivery is </a:t>
            </a:r>
            <a:r>
              <a:rPr lang="en-US" sz="3000" b="1" i="1" dirty="0"/>
              <a:t>abnormal</a:t>
            </a:r>
            <a:r>
              <a:rPr lang="en-US" sz="3000" dirty="0"/>
              <a:t> </a:t>
            </a:r>
            <a:endParaRPr lang="en-US" sz="3000" dirty="0">
              <a:cs typeface="Calibri"/>
            </a:endParaRPr>
          </a:p>
          <a:p>
            <a:pPr marL="0" indent="0">
              <a:lnSpc>
                <a:spcPct val="120000"/>
              </a:lnSpc>
              <a:spcBef>
                <a:spcPts val="500"/>
              </a:spcBef>
              <a:buNone/>
            </a:pPr>
            <a:endParaRPr lang="en-US" sz="3000" dirty="0"/>
          </a:p>
          <a:p>
            <a:pPr marL="0" indent="0" algn="ctr">
              <a:lnSpc>
                <a:spcPct val="120000"/>
              </a:lnSpc>
              <a:spcBef>
                <a:spcPts val="500"/>
              </a:spcBef>
              <a:buNone/>
            </a:pPr>
            <a:r>
              <a:rPr lang="en-US" sz="3200" dirty="0"/>
              <a:t>The OB Hemorhage Task Force recommends enhanced surveillance and early interventions, as needed, in a vaginal delivery with ≥ 500 mL of blood loss </a:t>
            </a:r>
            <a:r>
              <a:rPr lang="en-US" sz="3200" b="1" i="1" dirty="0"/>
              <a:t>with continued bleeding</a:t>
            </a:r>
            <a:r>
              <a:rPr lang="en-US" sz="3200" dirty="0"/>
              <a:t>.</a:t>
            </a:r>
          </a:p>
        </p:txBody>
      </p:sp>
      <p:sp>
        <p:nvSpPr>
          <p:cNvPr id="2" name="TextBox 1">
            <a:extLst>
              <a:ext uri="{FF2B5EF4-FFF2-40B4-BE49-F238E27FC236}">
                <a16:creationId xmlns:a16="http://schemas.microsoft.com/office/drawing/2014/main" id="{6075CAB9-0015-4F7F-9FF4-F647F2FBCFF4}"/>
              </a:ext>
            </a:extLst>
          </p:cNvPr>
          <p:cNvSpPr txBox="1"/>
          <p:nvPr/>
        </p:nvSpPr>
        <p:spPr>
          <a:xfrm>
            <a:off x="19373" y="6553200"/>
            <a:ext cx="85947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ACOG. Practice Bulletin #183. Obstet &amp; Gynecol 2017;130(4):e168-186.</a:t>
            </a:r>
          </a:p>
        </p:txBody>
      </p:sp>
    </p:spTree>
    <p:extLst>
      <p:ext uri="{BB962C8B-B14F-4D97-AF65-F5344CB8AC3E}">
        <p14:creationId xmlns:p14="http://schemas.microsoft.com/office/powerpoint/2010/main" val="421049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FBE5-22CB-2E45-A838-C2D79EDA0428}"/>
              </a:ext>
            </a:extLst>
          </p:cNvPr>
          <p:cNvSpPr>
            <a:spLocks noGrp="1"/>
          </p:cNvSpPr>
          <p:nvPr>
            <p:ph type="ctrTitle"/>
          </p:nvPr>
        </p:nvSpPr>
        <p:spPr>
          <a:xfrm>
            <a:off x="2082800" y="2210988"/>
            <a:ext cx="8026400" cy="4328357"/>
          </a:xfrm>
        </p:spPr>
        <p:txBody>
          <a:bodyPr>
            <a:normAutofit/>
          </a:bodyPr>
          <a:lstStyle/>
          <a:p>
            <a:pPr algn="ctr"/>
            <a:r>
              <a:rPr lang="en-US" sz="3600" dirty="0">
                <a:solidFill>
                  <a:schemeClr val="accent5">
                    <a:lumMod val="50000"/>
                  </a:schemeClr>
                </a:solidFill>
              </a:rPr>
              <a:t>Introduction</a:t>
            </a:r>
            <a:br>
              <a:rPr lang="en-US" sz="3100" dirty="0">
                <a:solidFill>
                  <a:schemeClr val="accent5">
                    <a:lumMod val="50000"/>
                  </a:schemeClr>
                </a:solidFill>
              </a:rPr>
            </a:br>
            <a:br>
              <a:rPr lang="en-US" sz="3100" dirty="0"/>
            </a:br>
            <a:r>
              <a:rPr lang="en-US" sz="3100" dirty="0"/>
              <a:t>Elliott Main, MD</a:t>
            </a:r>
            <a:br>
              <a:rPr lang="en-US" sz="3100" dirty="0"/>
            </a:br>
            <a:r>
              <a:rPr lang="en-US" sz="3100" dirty="0"/>
              <a:t>Stanford University School of Medicine</a:t>
            </a:r>
            <a:br>
              <a:rPr lang="en-US" sz="3100" dirty="0"/>
            </a:br>
            <a:r>
              <a:rPr lang="en-US" sz="3100" dirty="0"/>
              <a:t>CMQCC Medical Director</a:t>
            </a:r>
            <a:endParaRPr lang="en-US" dirty="0"/>
          </a:p>
        </p:txBody>
      </p:sp>
    </p:spTree>
    <p:extLst>
      <p:ext uri="{BB962C8B-B14F-4D97-AF65-F5344CB8AC3E}">
        <p14:creationId xmlns:p14="http://schemas.microsoft.com/office/powerpoint/2010/main" val="3931455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B3EA6-82CE-604B-BD68-ADE0918BFAD1}"/>
              </a:ext>
            </a:extLst>
          </p:cNvPr>
          <p:cNvSpPr>
            <a:spLocks noGrp="1"/>
          </p:cNvSpPr>
          <p:nvPr>
            <p:ph type="title"/>
          </p:nvPr>
        </p:nvSpPr>
        <p:spPr>
          <a:xfrm>
            <a:off x="609600" y="838200"/>
            <a:ext cx="10972800" cy="914400"/>
          </a:xfrm>
        </p:spPr>
        <p:txBody>
          <a:bodyPr>
            <a:normAutofit/>
          </a:bodyPr>
          <a:lstStyle/>
          <a:p>
            <a:r>
              <a:rPr lang="en-US" dirty="0"/>
              <a:t>Active Management of Third Stage Labor (AMTSL) </a:t>
            </a:r>
          </a:p>
        </p:txBody>
      </p:sp>
      <p:sp>
        <p:nvSpPr>
          <p:cNvPr id="5" name="Content Placeholder 4">
            <a:extLst>
              <a:ext uri="{FF2B5EF4-FFF2-40B4-BE49-F238E27FC236}">
                <a16:creationId xmlns:a16="http://schemas.microsoft.com/office/drawing/2014/main" id="{9C718806-1B26-9043-B3EA-5394A24F2E9F}"/>
              </a:ext>
            </a:extLst>
          </p:cNvPr>
          <p:cNvSpPr>
            <a:spLocks noGrp="1"/>
          </p:cNvSpPr>
          <p:nvPr>
            <p:ph idx="1"/>
          </p:nvPr>
        </p:nvSpPr>
        <p:spPr/>
        <p:txBody>
          <a:bodyPr/>
          <a:lstStyle/>
          <a:p>
            <a:r>
              <a:rPr lang="en-US" dirty="0"/>
              <a:t>Evidence-based analysis has established that AMTSL  can reduce obstetric hemorrhage</a:t>
            </a:r>
          </a:p>
          <a:p>
            <a:pPr lvl="1"/>
            <a:r>
              <a:rPr lang="en-US" dirty="0"/>
              <a:t>Studies evaluating individual components of AMTSL have confirmed only oxytocin administration as effective</a:t>
            </a:r>
          </a:p>
          <a:p>
            <a:r>
              <a:rPr lang="en-US" dirty="0"/>
              <a:t>Delayed cord clamping does not increase the risk for hemorrhage</a:t>
            </a:r>
          </a:p>
          <a:p>
            <a:r>
              <a:rPr lang="en-US" dirty="0"/>
              <a:t>Unit standardization of prophylactic oxytocin is recommended</a:t>
            </a:r>
          </a:p>
          <a:p>
            <a:endParaRPr lang="en-US" dirty="0"/>
          </a:p>
          <a:p>
            <a:endParaRPr lang="en-US" dirty="0"/>
          </a:p>
        </p:txBody>
      </p:sp>
    </p:spTree>
    <p:extLst>
      <p:ext uri="{BB962C8B-B14F-4D97-AF65-F5344CB8AC3E}">
        <p14:creationId xmlns:p14="http://schemas.microsoft.com/office/powerpoint/2010/main" val="836746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FCD0-1691-184C-B50A-C7B3C0146756}"/>
              </a:ext>
            </a:extLst>
          </p:cNvPr>
          <p:cNvSpPr>
            <a:spLocks noGrp="1"/>
          </p:cNvSpPr>
          <p:nvPr>
            <p:ph type="title"/>
          </p:nvPr>
        </p:nvSpPr>
        <p:spPr>
          <a:xfrm>
            <a:off x="441960" y="457200"/>
            <a:ext cx="10515600" cy="990600"/>
          </a:xfrm>
        </p:spPr>
        <p:txBody>
          <a:bodyPr/>
          <a:lstStyle/>
          <a:p>
            <a:r>
              <a:rPr lang="en-US" dirty="0"/>
              <a:t>Clinical Triggers</a:t>
            </a:r>
          </a:p>
        </p:txBody>
      </p:sp>
      <p:sp>
        <p:nvSpPr>
          <p:cNvPr id="3" name="Content Placeholder 2">
            <a:extLst>
              <a:ext uri="{FF2B5EF4-FFF2-40B4-BE49-F238E27FC236}">
                <a16:creationId xmlns:a16="http://schemas.microsoft.com/office/drawing/2014/main" id="{5DE80A48-E5F9-8D44-8610-0482EFC573CE}"/>
              </a:ext>
            </a:extLst>
          </p:cNvPr>
          <p:cNvSpPr>
            <a:spLocks noGrp="1"/>
          </p:cNvSpPr>
          <p:nvPr>
            <p:ph idx="1"/>
          </p:nvPr>
        </p:nvSpPr>
        <p:spPr>
          <a:xfrm>
            <a:off x="441960" y="1229360"/>
            <a:ext cx="10515600" cy="5486833"/>
          </a:xfrm>
        </p:spPr>
        <p:txBody>
          <a:bodyPr vert="horz" lIns="91440" tIns="45720" rIns="91440" bIns="45720" rtlCol="0" anchor="t">
            <a:noAutofit/>
          </a:bodyPr>
          <a:lstStyle/>
          <a:p>
            <a:r>
              <a:rPr lang="en-US" sz="2400" dirty="0"/>
              <a:t>Stage 0 – All Births</a:t>
            </a:r>
          </a:p>
          <a:p>
            <a:r>
              <a:rPr lang="en-US" sz="2400" dirty="0"/>
              <a:t>Stage 1 – </a:t>
            </a:r>
          </a:p>
          <a:p>
            <a:pPr lvl="1">
              <a:buSzPct val="90000"/>
              <a:buFont typeface="Wingdings" pitchFamily="2" charset="2"/>
              <a:buChar char="§"/>
            </a:pPr>
            <a:r>
              <a:rPr lang="en-US" sz="2000" dirty="0"/>
              <a:t>CBL </a:t>
            </a:r>
            <a:r>
              <a:rPr lang="en-US" sz="2000" dirty="0">
                <a:ea typeface="+mn-lt"/>
                <a:cs typeface="+mn-lt"/>
              </a:rPr>
              <a:t>≥</a:t>
            </a:r>
            <a:r>
              <a:rPr lang="en-US" sz="2000" dirty="0"/>
              <a:t> 500mL vaginal / ≥ 1000 mL cesarean with </a:t>
            </a:r>
            <a:r>
              <a:rPr lang="en-US" sz="2000" b="1" i="1" dirty="0"/>
              <a:t>continued bleeding</a:t>
            </a:r>
            <a:r>
              <a:rPr lang="en-US" sz="2000" b="1" dirty="0"/>
              <a:t> </a:t>
            </a:r>
            <a:r>
              <a:rPr lang="en-US" sz="2000" u="sng" dirty="0"/>
              <a:t>or</a:t>
            </a:r>
            <a:r>
              <a:rPr lang="en-US" sz="2000" dirty="0"/>
              <a:t> </a:t>
            </a:r>
            <a:endParaRPr lang="en-US" sz="2000" dirty="0">
              <a:cs typeface="Calibri"/>
            </a:endParaRPr>
          </a:p>
          <a:p>
            <a:pPr lvl="1">
              <a:buSzPct val="90000"/>
              <a:buFont typeface="Wingdings" pitchFamily="2" charset="2"/>
              <a:buChar char="§"/>
            </a:pPr>
            <a:r>
              <a:rPr lang="en-US" sz="2000" dirty="0"/>
              <a:t>Signs of </a:t>
            </a:r>
            <a:r>
              <a:rPr lang="en-US" sz="2000" u="sng" dirty="0"/>
              <a:t>concealed hemorrhage</a:t>
            </a:r>
            <a:r>
              <a:rPr lang="en-US" sz="2000" dirty="0"/>
              <a:t>: VS abnormal </a:t>
            </a:r>
            <a:r>
              <a:rPr lang="en-US" sz="2000" u="sng" dirty="0"/>
              <a:t>or</a:t>
            </a:r>
            <a:r>
              <a:rPr lang="en-US" sz="2000" dirty="0"/>
              <a:t> trending (HR ≥ 110, BP </a:t>
            </a:r>
            <a:r>
              <a:rPr lang="en-US" sz="2000" u="sng" dirty="0">
                <a:sym typeface="Symbol" pitchFamily="2" charset="2"/>
              </a:rPr>
              <a:t>&lt;</a:t>
            </a:r>
            <a:r>
              <a:rPr lang="en-US" sz="2000" dirty="0">
                <a:sym typeface="Symbol" pitchFamily="2" charset="2"/>
              </a:rPr>
              <a:t> </a:t>
            </a:r>
            <a:r>
              <a:rPr lang="en-US" sz="2000" dirty="0"/>
              <a:t>85/45, O2 sat &lt; 95%, shock index 0.9) </a:t>
            </a:r>
            <a:r>
              <a:rPr lang="en-US" sz="2000" u="sng" dirty="0"/>
              <a:t>or</a:t>
            </a:r>
            <a:r>
              <a:rPr lang="en-US" sz="2000" dirty="0"/>
              <a:t> </a:t>
            </a:r>
            <a:endParaRPr lang="en-US" sz="2000" dirty="0">
              <a:cs typeface="Calibri"/>
            </a:endParaRPr>
          </a:p>
          <a:p>
            <a:pPr lvl="1">
              <a:buSzPct val="90000"/>
              <a:buFont typeface="Wingdings" pitchFamily="2" charset="2"/>
              <a:buChar char="§"/>
            </a:pPr>
            <a:r>
              <a:rPr lang="en-US" sz="2000" dirty="0"/>
              <a:t>Confusion </a:t>
            </a:r>
          </a:p>
          <a:p>
            <a:r>
              <a:rPr lang="en-US" sz="2400" dirty="0"/>
              <a:t>Stage 2 – </a:t>
            </a:r>
          </a:p>
          <a:p>
            <a:pPr lvl="1">
              <a:buSzPct val="90000"/>
              <a:buFont typeface="Wingdings" pitchFamily="2" charset="2"/>
              <a:buChar char="§"/>
            </a:pPr>
            <a:r>
              <a:rPr lang="en-US" sz="2000" b="1" i="1" dirty="0"/>
              <a:t>Continued bleeding</a:t>
            </a:r>
            <a:r>
              <a:rPr lang="en-US" sz="2000" b="1" dirty="0"/>
              <a:t> </a:t>
            </a:r>
            <a:r>
              <a:rPr lang="en-US" sz="2000" dirty="0"/>
              <a:t>w/ CBL &lt; 1500 mL </a:t>
            </a:r>
            <a:r>
              <a:rPr lang="en-US" sz="2000" u="sng" dirty="0"/>
              <a:t>or</a:t>
            </a:r>
            <a:r>
              <a:rPr lang="en-US" sz="2000" dirty="0"/>
              <a:t> </a:t>
            </a:r>
          </a:p>
          <a:p>
            <a:pPr lvl="1">
              <a:buSzPct val="90000"/>
              <a:buFont typeface="Wingdings" pitchFamily="2" charset="2"/>
              <a:buChar char="§"/>
            </a:pPr>
            <a:r>
              <a:rPr lang="en-US" sz="2000" dirty="0"/>
              <a:t>VS remain abnormal </a:t>
            </a:r>
          </a:p>
          <a:p>
            <a:r>
              <a:rPr lang="en-US" sz="2400" dirty="0"/>
              <a:t>Stage 3 – </a:t>
            </a:r>
          </a:p>
          <a:p>
            <a:pPr lvl="1">
              <a:buSzPct val="90000"/>
              <a:buFont typeface="Wingdings" pitchFamily="2" charset="2"/>
              <a:buChar char="§"/>
            </a:pPr>
            <a:r>
              <a:rPr lang="en-US" sz="2000" b="1" i="1" dirty="0"/>
              <a:t>Continued bleeding</a:t>
            </a:r>
            <a:r>
              <a:rPr lang="en-US" sz="2000" b="1" dirty="0"/>
              <a:t> </a:t>
            </a:r>
            <a:r>
              <a:rPr lang="en-US" sz="2000" dirty="0"/>
              <a:t>with CBL &gt; 1500mL </a:t>
            </a:r>
            <a:r>
              <a:rPr lang="en-US" sz="2000" u="sng" dirty="0"/>
              <a:t>or</a:t>
            </a:r>
            <a:r>
              <a:rPr lang="en-US" sz="2000" dirty="0"/>
              <a:t> </a:t>
            </a:r>
          </a:p>
          <a:p>
            <a:pPr lvl="1">
              <a:buSzPct val="90000"/>
              <a:buFont typeface="Wingdings" pitchFamily="2" charset="2"/>
              <a:buChar char="§"/>
            </a:pPr>
            <a:r>
              <a:rPr lang="en-US" sz="2000" dirty="0"/>
              <a:t>&gt; 2 units PRBCs given </a:t>
            </a:r>
            <a:r>
              <a:rPr lang="en-US" sz="2000" u="sng" dirty="0"/>
              <a:t>or</a:t>
            </a:r>
            <a:r>
              <a:rPr lang="en-US" sz="2000" dirty="0"/>
              <a:t> </a:t>
            </a:r>
          </a:p>
          <a:p>
            <a:pPr lvl="1">
              <a:buSzPct val="90000"/>
              <a:buFont typeface="Wingdings" pitchFamily="2" charset="2"/>
              <a:buChar char="§"/>
            </a:pPr>
            <a:r>
              <a:rPr lang="en-US" sz="2000" dirty="0"/>
              <a:t>Abnormal VS </a:t>
            </a:r>
            <a:r>
              <a:rPr lang="en-US" sz="2000" u="sng" dirty="0"/>
              <a:t>or</a:t>
            </a:r>
            <a:r>
              <a:rPr lang="en-US" sz="2000" dirty="0"/>
              <a:t> </a:t>
            </a:r>
          </a:p>
          <a:p>
            <a:pPr lvl="1">
              <a:buSzPct val="90000"/>
              <a:buFont typeface="Wingdings" pitchFamily="2" charset="2"/>
              <a:buChar char="§"/>
            </a:pPr>
            <a:r>
              <a:rPr lang="en-US" sz="2000" dirty="0"/>
              <a:t>Suspicion of DIC </a:t>
            </a:r>
            <a:endParaRPr lang="en-US" dirty="0"/>
          </a:p>
        </p:txBody>
      </p:sp>
      <p:pic>
        <p:nvPicPr>
          <p:cNvPr id="4" name="Picture 4" descr="Text&#10;&#10;Description automatically generated">
            <a:extLst>
              <a:ext uri="{FF2B5EF4-FFF2-40B4-BE49-F238E27FC236}">
                <a16:creationId xmlns:a16="http://schemas.microsoft.com/office/drawing/2014/main" id="{AEDE7C16-021E-2360-4F5B-895C8F5F0E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2923" y="3124200"/>
            <a:ext cx="5242560" cy="2945130"/>
          </a:xfrm>
          <a:prstGeom prst="rect">
            <a:avLst/>
          </a:prstGeom>
        </p:spPr>
      </p:pic>
    </p:spTree>
    <p:extLst>
      <p:ext uri="{BB962C8B-B14F-4D97-AF65-F5344CB8AC3E}">
        <p14:creationId xmlns:p14="http://schemas.microsoft.com/office/powerpoint/2010/main" val="3457024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ED61-EEF7-4FCE-8C47-2F618AD88D28}"/>
              </a:ext>
            </a:extLst>
          </p:cNvPr>
          <p:cNvSpPr>
            <a:spLocks noGrp="1"/>
          </p:cNvSpPr>
          <p:nvPr>
            <p:ph type="title"/>
          </p:nvPr>
        </p:nvSpPr>
        <p:spPr>
          <a:xfrm>
            <a:off x="838200" y="603358"/>
            <a:ext cx="10515600" cy="545513"/>
          </a:xfrm>
        </p:spPr>
        <p:txBody>
          <a:bodyPr>
            <a:normAutofit fontScale="90000"/>
          </a:bodyPr>
          <a:lstStyle/>
          <a:p>
            <a:r>
              <a:rPr lang="en-US" dirty="0"/>
              <a:t>Terms and Techniques of Describing Blood Loss</a:t>
            </a:r>
          </a:p>
        </p:txBody>
      </p:sp>
      <p:graphicFrame>
        <p:nvGraphicFramePr>
          <p:cNvPr id="4" name="Table 4">
            <a:extLst>
              <a:ext uri="{FF2B5EF4-FFF2-40B4-BE49-F238E27FC236}">
                <a16:creationId xmlns:a16="http://schemas.microsoft.com/office/drawing/2014/main" id="{5783A46C-A8D1-42E9-A943-DCE032ED6971}"/>
              </a:ext>
            </a:extLst>
          </p:cNvPr>
          <p:cNvGraphicFramePr>
            <a:graphicFrameLocks noGrp="1"/>
          </p:cNvGraphicFramePr>
          <p:nvPr>
            <p:ph idx="1"/>
            <p:extLst>
              <p:ext uri="{D42A27DB-BD31-4B8C-83A1-F6EECF244321}">
                <p14:modId xmlns:p14="http://schemas.microsoft.com/office/powerpoint/2010/main" val="2417002027"/>
              </p:ext>
            </p:extLst>
          </p:nvPr>
        </p:nvGraphicFramePr>
        <p:xfrm>
          <a:off x="838200" y="1341120"/>
          <a:ext cx="10726782" cy="5042265"/>
        </p:xfrm>
        <a:graphic>
          <a:graphicData uri="http://schemas.openxmlformats.org/drawingml/2006/table">
            <a:tbl>
              <a:tblPr firstRow="1" bandRow="1">
                <a:tableStyleId>{5940675A-B579-460E-94D1-54222C63F5DA}</a:tableStyleId>
              </a:tblPr>
              <a:tblGrid>
                <a:gridCol w="1774371">
                  <a:extLst>
                    <a:ext uri="{9D8B030D-6E8A-4147-A177-3AD203B41FA5}">
                      <a16:colId xmlns:a16="http://schemas.microsoft.com/office/drawing/2014/main" val="2397921545"/>
                    </a:ext>
                  </a:extLst>
                </a:gridCol>
                <a:gridCol w="5376817">
                  <a:extLst>
                    <a:ext uri="{9D8B030D-6E8A-4147-A177-3AD203B41FA5}">
                      <a16:colId xmlns:a16="http://schemas.microsoft.com/office/drawing/2014/main" val="2735614840"/>
                    </a:ext>
                  </a:extLst>
                </a:gridCol>
                <a:gridCol w="3575594">
                  <a:extLst>
                    <a:ext uri="{9D8B030D-6E8A-4147-A177-3AD203B41FA5}">
                      <a16:colId xmlns:a16="http://schemas.microsoft.com/office/drawing/2014/main" val="1641987092"/>
                    </a:ext>
                  </a:extLst>
                </a:gridCol>
              </a:tblGrid>
              <a:tr h="1008453">
                <a:tc>
                  <a:txBody>
                    <a:bodyPr/>
                    <a:lstStyle/>
                    <a:p>
                      <a:r>
                        <a:rPr lang="en-US" dirty="0"/>
                        <a:t>EBL</a:t>
                      </a:r>
                    </a:p>
                  </a:txBody>
                  <a:tcPr/>
                </a:tc>
                <a:tc>
                  <a:txBody>
                    <a:bodyPr/>
                    <a:lstStyle/>
                    <a:p>
                      <a:endParaRPr lang="en-US" dirty="0"/>
                    </a:p>
                  </a:txBody>
                  <a:tcPr/>
                </a:tc>
                <a:tc>
                  <a:txBody>
                    <a:bodyPr/>
                    <a:lstStyle/>
                    <a:p>
                      <a:pPr algn="l"/>
                      <a:endParaRPr lang="en-US" dirty="0"/>
                    </a:p>
                  </a:txBody>
                  <a:tcPr/>
                </a:tc>
                <a:extLst>
                  <a:ext uri="{0D108BD9-81ED-4DB2-BD59-A6C34878D82A}">
                    <a16:rowId xmlns:a16="http://schemas.microsoft.com/office/drawing/2014/main" val="603127660"/>
                  </a:ext>
                </a:extLst>
              </a:tr>
              <a:tr h="1008453">
                <a:tc>
                  <a:txBody>
                    <a:bodyPr/>
                    <a:lstStyle/>
                    <a:p>
                      <a:r>
                        <a:rPr lang="en-US" dirty="0"/>
                        <a:t>QBL</a:t>
                      </a:r>
                    </a:p>
                    <a:p>
                      <a:r>
                        <a:rPr lang="en-US" dirty="0"/>
                        <a:t>Gravimetric</a:t>
                      </a:r>
                    </a:p>
                  </a:txBody>
                  <a:tcPr/>
                </a:tc>
                <a:tc>
                  <a:txBody>
                    <a:bodyPr/>
                    <a:lstStyle/>
                    <a:p>
                      <a:endParaRPr lang="en-US" dirty="0"/>
                    </a:p>
                  </a:txBody>
                  <a:tcPr/>
                </a:tc>
                <a:tc>
                  <a:txBody>
                    <a:bodyPr/>
                    <a:lstStyle/>
                    <a:p>
                      <a:pPr algn="l"/>
                      <a:endParaRPr lang="en-US" dirty="0"/>
                    </a:p>
                  </a:txBody>
                  <a:tcPr/>
                </a:tc>
                <a:extLst>
                  <a:ext uri="{0D108BD9-81ED-4DB2-BD59-A6C34878D82A}">
                    <a16:rowId xmlns:a16="http://schemas.microsoft.com/office/drawing/2014/main" val="3566298131"/>
                  </a:ext>
                </a:extLst>
              </a:tr>
              <a:tr h="1008453">
                <a:tc>
                  <a:txBody>
                    <a:bodyPr/>
                    <a:lstStyle/>
                    <a:p>
                      <a:r>
                        <a:rPr lang="en-US" dirty="0"/>
                        <a:t>QBL </a:t>
                      </a:r>
                    </a:p>
                    <a:p>
                      <a:r>
                        <a:rPr lang="en-US" dirty="0"/>
                        <a:t>Volumetric</a:t>
                      </a:r>
                    </a:p>
                  </a:txBody>
                  <a:tcPr/>
                </a:tc>
                <a:tc>
                  <a:txBody>
                    <a:bodyPr/>
                    <a:lstStyle/>
                    <a:p>
                      <a:endParaRPr lang="en-US" dirty="0"/>
                    </a:p>
                  </a:txBody>
                  <a:tcPr/>
                </a:tc>
                <a:tc>
                  <a:txBody>
                    <a:bodyPr/>
                    <a:lstStyle/>
                    <a:p>
                      <a:pPr algn="l"/>
                      <a:endParaRPr lang="en-US" dirty="0"/>
                    </a:p>
                  </a:txBody>
                  <a:tcPr/>
                </a:tc>
                <a:extLst>
                  <a:ext uri="{0D108BD9-81ED-4DB2-BD59-A6C34878D82A}">
                    <a16:rowId xmlns:a16="http://schemas.microsoft.com/office/drawing/2014/main" val="4088805276"/>
                  </a:ext>
                </a:extLst>
              </a:tr>
              <a:tr h="1008453">
                <a:tc>
                  <a:txBody>
                    <a:bodyPr/>
                    <a:lstStyle/>
                    <a:p>
                      <a:r>
                        <a:rPr lang="en-US" dirty="0"/>
                        <a:t>QBL</a:t>
                      </a:r>
                    </a:p>
                    <a:p>
                      <a:r>
                        <a:rPr lang="en-US" dirty="0"/>
                        <a:t>Colorimetric</a:t>
                      </a:r>
                    </a:p>
                  </a:txBody>
                  <a:tcPr/>
                </a:tc>
                <a:tc>
                  <a:txBody>
                    <a:bodyPr/>
                    <a:lstStyle/>
                    <a:p>
                      <a:endParaRPr lang="en-US" dirty="0"/>
                    </a:p>
                  </a:txBody>
                  <a:tcPr/>
                </a:tc>
                <a:tc>
                  <a:txBody>
                    <a:bodyPr/>
                    <a:lstStyle/>
                    <a:p>
                      <a:pPr algn="l"/>
                      <a:endParaRPr lang="en-US" dirty="0"/>
                    </a:p>
                  </a:txBody>
                  <a:tcPr/>
                </a:tc>
                <a:extLst>
                  <a:ext uri="{0D108BD9-81ED-4DB2-BD59-A6C34878D82A}">
                    <a16:rowId xmlns:a16="http://schemas.microsoft.com/office/drawing/2014/main" val="3888395588"/>
                  </a:ext>
                </a:extLst>
              </a:tr>
              <a:tr h="1008453">
                <a:tc>
                  <a:txBody>
                    <a:bodyPr/>
                    <a:lstStyle/>
                    <a:p>
                      <a:r>
                        <a:rPr lang="en-US" dirty="0"/>
                        <a:t>CBL</a:t>
                      </a:r>
                    </a:p>
                  </a:txBody>
                  <a:tcPr/>
                </a:tc>
                <a:tc>
                  <a:txBody>
                    <a:bodyPr/>
                    <a:lstStyle/>
                    <a:p>
                      <a:endParaRPr lang="en-US" dirty="0"/>
                    </a:p>
                  </a:txBody>
                  <a:tcPr/>
                </a:tc>
                <a:tc>
                  <a:txBody>
                    <a:bodyPr/>
                    <a:lstStyle/>
                    <a:p>
                      <a:pPr algn="l"/>
                      <a:endParaRPr lang="en-US" dirty="0"/>
                    </a:p>
                  </a:txBody>
                  <a:tcPr/>
                </a:tc>
                <a:extLst>
                  <a:ext uri="{0D108BD9-81ED-4DB2-BD59-A6C34878D82A}">
                    <a16:rowId xmlns:a16="http://schemas.microsoft.com/office/drawing/2014/main" val="1762792653"/>
                  </a:ext>
                </a:extLst>
              </a:tr>
            </a:tbl>
          </a:graphicData>
        </a:graphic>
      </p:graphicFrame>
      <p:pic>
        <p:nvPicPr>
          <p:cNvPr id="6" name="Picture 5" descr="A picture containing tableware&#10;&#10;Description automatically generated">
            <a:extLst>
              <a:ext uri="{FF2B5EF4-FFF2-40B4-BE49-F238E27FC236}">
                <a16:creationId xmlns:a16="http://schemas.microsoft.com/office/drawing/2014/main" id="{C156D57F-3911-4336-A055-3B4F9FCA006C}"/>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943497" y="1622643"/>
            <a:ext cx="766354" cy="43506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5DB3914-3AE5-4A27-8EB3-9FAAA03B7F68}"/>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2719850" y="2472075"/>
            <a:ext cx="1213647" cy="784255"/>
          </a:xfrm>
          <a:prstGeom prst="rect">
            <a:avLst/>
          </a:prstGeom>
        </p:spPr>
      </p:pic>
      <p:pic>
        <p:nvPicPr>
          <p:cNvPr id="11" name="Picture 10" descr="A picture containing text, cup, indoor, beaker&#10;&#10;Description automatically generated">
            <a:extLst>
              <a:ext uri="{FF2B5EF4-FFF2-40B4-BE49-F238E27FC236}">
                <a16:creationId xmlns:a16="http://schemas.microsoft.com/office/drawing/2014/main" id="{C05AEFB9-577B-4F12-9543-8DCCBA7D8D60}"/>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2943497" y="3467737"/>
            <a:ext cx="836693" cy="731211"/>
          </a:xfrm>
          <a:prstGeom prst="rect">
            <a:avLst/>
          </a:prstGeom>
        </p:spPr>
      </p:pic>
      <p:pic>
        <p:nvPicPr>
          <p:cNvPr id="14" name="Picture 13" descr="Background pattern&#10;&#10;Description automatically generated">
            <a:extLst>
              <a:ext uri="{FF2B5EF4-FFF2-40B4-BE49-F238E27FC236}">
                <a16:creationId xmlns:a16="http://schemas.microsoft.com/office/drawing/2014/main" id="{89113578-CA98-4C4F-B098-EBAE576D444E}"/>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2866820" y="4410355"/>
            <a:ext cx="919706" cy="919706"/>
          </a:xfrm>
          <a:prstGeom prst="rect">
            <a:avLst/>
          </a:prstGeom>
        </p:spPr>
      </p:pic>
      <p:sp>
        <p:nvSpPr>
          <p:cNvPr id="17" name="Freeform: Shape 16">
            <a:extLst>
              <a:ext uri="{FF2B5EF4-FFF2-40B4-BE49-F238E27FC236}">
                <a16:creationId xmlns:a16="http://schemas.microsoft.com/office/drawing/2014/main" id="{95868715-D9C5-4A79-A409-2983C2EDAF90}"/>
              </a:ext>
            </a:extLst>
          </p:cNvPr>
          <p:cNvSpPr/>
          <p:nvPr/>
        </p:nvSpPr>
        <p:spPr>
          <a:xfrm>
            <a:off x="2949718" y="4693830"/>
            <a:ext cx="753910" cy="479062"/>
          </a:xfrm>
          <a:custGeom>
            <a:avLst/>
            <a:gdLst>
              <a:gd name="connsiteX0" fmla="*/ 527487 w 753910"/>
              <a:gd name="connsiteY0" fmla="*/ 26216 h 479062"/>
              <a:gd name="connsiteX1" fmla="*/ 527487 w 753910"/>
              <a:gd name="connsiteY1" fmla="*/ 26216 h 479062"/>
              <a:gd name="connsiteX2" fmla="*/ 370732 w 753910"/>
              <a:gd name="connsiteY2" fmla="*/ 90 h 479062"/>
              <a:gd name="connsiteX3" fmla="*/ 187852 w 753910"/>
              <a:gd name="connsiteY3" fmla="*/ 17507 h 479062"/>
              <a:gd name="connsiteX4" fmla="*/ 153018 w 753910"/>
              <a:gd name="connsiteY4" fmla="*/ 26216 h 479062"/>
              <a:gd name="connsiteX5" fmla="*/ 74641 w 753910"/>
              <a:gd name="connsiteY5" fmla="*/ 43633 h 479062"/>
              <a:gd name="connsiteX6" fmla="*/ 48515 w 753910"/>
              <a:gd name="connsiteY6" fmla="*/ 52342 h 479062"/>
              <a:gd name="connsiteX7" fmla="*/ 4972 w 753910"/>
              <a:gd name="connsiteY7" fmla="*/ 156844 h 479062"/>
              <a:gd name="connsiteX8" fmla="*/ 13681 w 753910"/>
              <a:gd name="connsiteY8" fmla="*/ 287473 h 479062"/>
              <a:gd name="connsiteX9" fmla="*/ 118184 w 753910"/>
              <a:gd name="connsiteY9" fmla="*/ 304890 h 479062"/>
              <a:gd name="connsiteX10" fmla="*/ 196561 w 753910"/>
              <a:gd name="connsiteY10" fmla="*/ 339724 h 479062"/>
              <a:gd name="connsiteX11" fmla="*/ 222687 w 753910"/>
              <a:gd name="connsiteY11" fmla="*/ 348433 h 479062"/>
              <a:gd name="connsiteX12" fmla="*/ 266230 w 753910"/>
              <a:gd name="connsiteY12" fmla="*/ 374559 h 479062"/>
              <a:gd name="connsiteX13" fmla="*/ 353315 w 753910"/>
              <a:gd name="connsiteY13" fmla="*/ 409393 h 479062"/>
              <a:gd name="connsiteX14" fmla="*/ 396858 w 753910"/>
              <a:gd name="connsiteY14" fmla="*/ 435519 h 479062"/>
              <a:gd name="connsiteX15" fmla="*/ 483944 w 753910"/>
              <a:gd name="connsiteY15" fmla="*/ 452936 h 479062"/>
              <a:gd name="connsiteX16" fmla="*/ 562321 w 753910"/>
              <a:gd name="connsiteY16" fmla="*/ 479062 h 479062"/>
              <a:gd name="connsiteX17" fmla="*/ 614572 w 753910"/>
              <a:gd name="connsiteY17" fmla="*/ 470353 h 479062"/>
              <a:gd name="connsiteX18" fmla="*/ 649407 w 753910"/>
              <a:gd name="connsiteY18" fmla="*/ 426810 h 479062"/>
              <a:gd name="connsiteX19" fmla="*/ 684241 w 753910"/>
              <a:gd name="connsiteY19" fmla="*/ 409393 h 479062"/>
              <a:gd name="connsiteX20" fmla="*/ 710367 w 753910"/>
              <a:gd name="connsiteY20" fmla="*/ 391976 h 479062"/>
              <a:gd name="connsiteX21" fmla="*/ 719075 w 753910"/>
              <a:gd name="connsiteY21" fmla="*/ 365850 h 479062"/>
              <a:gd name="connsiteX22" fmla="*/ 736492 w 753910"/>
              <a:gd name="connsiteY22" fmla="*/ 339724 h 479062"/>
              <a:gd name="connsiteX23" fmla="*/ 753910 w 753910"/>
              <a:gd name="connsiteY23" fmla="*/ 287473 h 479062"/>
              <a:gd name="connsiteX24" fmla="*/ 745201 w 753910"/>
              <a:gd name="connsiteY24" fmla="*/ 200387 h 479062"/>
              <a:gd name="connsiteX25" fmla="*/ 727784 w 753910"/>
              <a:gd name="connsiteY25" fmla="*/ 174262 h 479062"/>
              <a:gd name="connsiteX26" fmla="*/ 701658 w 753910"/>
              <a:gd name="connsiteY26" fmla="*/ 122010 h 479062"/>
              <a:gd name="connsiteX27" fmla="*/ 675532 w 753910"/>
              <a:gd name="connsiteY27" fmla="*/ 104593 h 479062"/>
              <a:gd name="connsiteX28" fmla="*/ 631990 w 753910"/>
              <a:gd name="connsiteY28" fmla="*/ 61050 h 479062"/>
              <a:gd name="connsiteX29" fmla="*/ 579738 w 753910"/>
              <a:gd name="connsiteY29" fmla="*/ 43633 h 479062"/>
              <a:gd name="connsiteX30" fmla="*/ 527487 w 753910"/>
              <a:gd name="connsiteY30" fmla="*/ 26216 h 47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3910" h="479062">
                <a:moveTo>
                  <a:pt x="527487" y="26216"/>
                </a:moveTo>
                <a:lnTo>
                  <a:pt x="527487" y="26216"/>
                </a:lnTo>
                <a:cubicBezTo>
                  <a:pt x="483861" y="16521"/>
                  <a:pt x="416373" y="-1431"/>
                  <a:pt x="370732" y="90"/>
                </a:cubicBezTo>
                <a:cubicBezTo>
                  <a:pt x="309530" y="2130"/>
                  <a:pt x="187852" y="17507"/>
                  <a:pt x="187852" y="17507"/>
                </a:cubicBezTo>
                <a:cubicBezTo>
                  <a:pt x="176241" y="20410"/>
                  <a:pt x="164702" y="23620"/>
                  <a:pt x="153018" y="26216"/>
                </a:cubicBezTo>
                <a:cubicBezTo>
                  <a:pt x="112598" y="35198"/>
                  <a:pt x="111820" y="33010"/>
                  <a:pt x="74641" y="43633"/>
                </a:cubicBezTo>
                <a:cubicBezTo>
                  <a:pt x="65814" y="46155"/>
                  <a:pt x="57224" y="49439"/>
                  <a:pt x="48515" y="52342"/>
                </a:cubicBezTo>
                <a:cubicBezTo>
                  <a:pt x="3887" y="119285"/>
                  <a:pt x="17122" y="83945"/>
                  <a:pt x="4972" y="156844"/>
                </a:cubicBezTo>
                <a:cubicBezTo>
                  <a:pt x="7875" y="200387"/>
                  <a:pt x="-12828" y="252808"/>
                  <a:pt x="13681" y="287473"/>
                </a:cubicBezTo>
                <a:cubicBezTo>
                  <a:pt x="35133" y="315526"/>
                  <a:pt x="118184" y="304890"/>
                  <a:pt x="118184" y="304890"/>
                </a:cubicBezTo>
                <a:cubicBezTo>
                  <a:pt x="252981" y="349822"/>
                  <a:pt x="113761" y="298324"/>
                  <a:pt x="196561" y="339724"/>
                </a:cubicBezTo>
                <a:cubicBezTo>
                  <a:pt x="204772" y="343829"/>
                  <a:pt x="214476" y="344328"/>
                  <a:pt x="222687" y="348433"/>
                </a:cubicBezTo>
                <a:cubicBezTo>
                  <a:pt x="237826" y="356003"/>
                  <a:pt x="250891" y="367401"/>
                  <a:pt x="266230" y="374559"/>
                </a:cubicBezTo>
                <a:cubicBezTo>
                  <a:pt x="294561" y="387780"/>
                  <a:pt x="326506" y="393307"/>
                  <a:pt x="353315" y="409393"/>
                </a:cubicBezTo>
                <a:cubicBezTo>
                  <a:pt x="367829" y="418102"/>
                  <a:pt x="380800" y="430166"/>
                  <a:pt x="396858" y="435519"/>
                </a:cubicBezTo>
                <a:cubicBezTo>
                  <a:pt x="424942" y="444880"/>
                  <a:pt x="455860" y="443574"/>
                  <a:pt x="483944" y="452936"/>
                </a:cubicBezTo>
                <a:lnTo>
                  <a:pt x="562321" y="479062"/>
                </a:lnTo>
                <a:cubicBezTo>
                  <a:pt x="579738" y="476159"/>
                  <a:pt x="598039" y="476553"/>
                  <a:pt x="614572" y="470353"/>
                </a:cubicBezTo>
                <a:cubicBezTo>
                  <a:pt x="630622" y="464334"/>
                  <a:pt x="638614" y="435804"/>
                  <a:pt x="649407" y="426810"/>
                </a:cubicBezTo>
                <a:cubicBezTo>
                  <a:pt x="659380" y="418499"/>
                  <a:pt x="672970" y="415834"/>
                  <a:pt x="684241" y="409393"/>
                </a:cubicBezTo>
                <a:cubicBezTo>
                  <a:pt x="693328" y="404200"/>
                  <a:pt x="701658" y="397782"/>
                  <a:pt x="710367" y="391976"/>
                </a:cubicBezTo>
                <a:cubicBezTo>
                  <a:pt x="713270" y="383267"/>
                  <a:pt x="714970" y="374061"/>
                  <a:pt x="719075" y="365850"/>
                </a:cubicBezTo>
                <a:cubicBezTo>
                  <a:pt x="723756" y="356488"/>
                  <a:pt x="732241" y="349288"/>
                  <a:pt x="736492" y="339724"/>
                </a:cubicBezTo>
                <a:cubicBezTo>
                  <a:pt x="743949" y="322947"/>
                  <a:pt x="753910" y="287473"/>
                  <a:pt x="753910" y="287473"/>
                </a:cubicBezTo>
                <a:cubicBezTo>
                  <a:pt x="751007" y="258444"/>
                  <a:pt x="751761" y="228813"/>
                  <a:pt x="745201" y="200387"/>
                </a:cubicBezTo>
                <a:cubicBezTo>
                  <a:pt x="742848" y="190189"/>
                  <a:pt x="732465" y="183623"/>
                  <a:pt x="727784" y="174262"/>
                </a:cubicBezTo>
                <a:cubicBezTo>
                  <a:pt x="713619" y="145932"/>
                  <a:pt x="726614" y="146966"/>
                  <a:pt x="701658" y="122010"/>
                </a:cubicBezTo>
                <a:cubicBezTo>
                  <a:pt x="694257" y="114609"/>
                  <a:pt x="684241" y="110399"/>
                  <a:pt x="675532" y="104593"/>
                </a:cubicBezTo>
                <a:cubicBezTo>
                  <a:pt x="659643" y="80760"/>
                  <a:pt x="659490" y="73272"/>
                  <a:pt x="631990" y="61050"/>
                </a:cubicBezTo>
                <a:cubicBezTo>
                  <a:pt x="615213" y="53594"/>
                  <a:pt x="595014" y="53817"/>
                  <a:pt x="579738" y="43633"/>
                </a:cubicBezTo>
                <a:cubicBezTo>
                  <a:pt x="551197" y="24606"/>
                  <a:pt x="536196" y="29119"/>
                  <a:pt x="527487" y="26216"/>
                </a:cubicBezTo>
                <a:close/>
              </a:path>
            </a:pathLst>
          </a:cu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4FF4EF0-8480-4EEA-ABAE-EDF5CC366722}"/>
              </a:ext>
            </a:extLst>
          </p:cNvPr>
          <p:cNvSpPr/>
          <p:nvPr/>
        </p:nvSpPr>
        <p:spPr>
          <a:xfrm rot="4815382">
            <a:off x="3411706" y="4760291"/>
            <a:ext cx="138142" cy="428503"/>
          </a:xfrm>
          <a:custGeom>
            <a:avLst/>
            <a:gdLst>
              <a:gd name="connsiteX0" fmla="*/ 527487 w 753910"/>
              <a:gd name="connsiteY0" fmla="*/ 26216 h 479062"/>
              <a:gd name="connsiteX1" fmla="*/ 527487 w 753910"/>
              <a:gd name="connsiteY1" fmla="*/ 26216 h 479062"/>
              <a:gd name="connsiteX2" fmla="*/ 370732 w 753910"/>
              <a:gd name="connsiteY2" fmla="*/ 90 h 479062"/>
              <a:gd name="connsiteX3" fmla="*/ 187852 w 753910"/>
              <a:gd name="connsiteY3" fmla="*/ 17507 h 479062"/>
              <a:gd name="connsiteX4" fmla="*/ 153018 w 753910"/>
              <a:gd name="connsiteY4" fmla="*/ 26216 h 479062"/>
              <a:gd name="connsiteX5" fmla="*/ 74641 w 753910"/>
              <a:gd name="connsiteY5" fmla="*/ 43633 h 479062"/>
              <a:gd name="connsiteX6" fmla="*/ 48515 w 753910"/>
              <a:gd name="connsiteY6" fmla="*/ 52342 h 479062"/>
              <a:gd name="connsiteX7" fmla="*/ 4972 w 753910"/>
              <a:gd name="connsiteY7" fmla="*/ 156844 h 479062"/>
              <a:gd name="connsiteX8" fmla="*/ 13681 w 753910"/>
              <a:gd name="connsiteY8" fmla="*/ 287473 h 479062"/>
              <a:gd name="connsiteX9" fmla="*/ 118184 w 753910"/>
              <a:gd name="connsiteY9" fmla="*/ 304890 h 479062"/>
              <a:gd name="connsiteX10" fmla="*/ 196561 w 753910"/>
              <a:gd name="connsiteY10" fmla="*/ 339724 h 479062"/>
              <a:gd name="connsiteX11" fmla="*/ 222687 w 753910"/>
              <a:gd name="connsiteY11" fmla="*/ 348433 h 479062"/>
              <a:gd name="connsiteX12" fmla="*/ 266230 w 753910"/>
              <a:gd name="connsiteY12" fmla="*/ 374559 h 479062"/>
              <a:gd name="connsiteX13" fmla="*/ 353315 w 753910"/>
              <a:gd name="connsiteY13" fmla="*/ 409393 h 479062"/>
              <a:gd name="connsiteX14" fmla="*/ 396858 w 753910"/>
              <a:gd name="connsiteY14" fmla="*/ 435519 h 479062"/>
              <a:gd name="connsiteX15" fmla="*/ 483944 w 753910"/>
              <a:gd name="connsiteY15" fmla="*/ 452936 h 479062"/>
              <a:gd name="connsiteX16" fmla="*/ 562321 w 753910"/>
              <a:gd name="connsiteY16" fmla="*/ 479062 h 479062"/>
              <a:gd name="connsiteX17" fmla="*/ 614572 w 753910"/>
              <a:gd name="connsiteY17" fmla="*/ 470353 h 479062"/>
              <a:gd name="connsiteX18" fmla="*/ 649407 w 753910"/>
              <a:gd name="connsiteY18" fmla="*/ 426810 h 479062"/>
              <a:gd name="connsiteX19" fmla="*/ 684241 w 753910"/>
              <a:gd name="connsiteY19" fmla="*/ 409393 h 479062"/>
              <a:gd name="connsiteX20" fmla="*/ 710367 w 753910"/>
              <a:gd name="connsiteY20" fmla="*/ 391976 h 479062"/>
              <a:gd name="connsiteX21" fmla="*/ 719075 w 753910"/>
              <a:gd name="connsiteY21" fmla="*/ 365850 h 479062"/>
              <a:gd name="connsiteX22" fmla="*/ 736492 w 753910"/>
              <a:gd name="connsiteY22" fmla="*/ 339724 h 479062"/>
              <a:gd name="connsiteX23" fmla="*/ 753910 w 753910"/>
              <a:gd name="connsiteY23" fmla="*/ 287473 h 479062"/>
              <a:gd name="connsiteX24" fmla="*/ 745201 w 753910"/>
              <a:gd name="connsiteY24" fmla="*/ 200387 h 479062"/>
              <a:gd name="connsiteX25" fmla="*/ 727784 w 753910"/>
              <a:gd name="connsiteY25" fmla="*/ 174262 h 479062"/>
              <a:gd name="connsiteX26" fmla="*/ 701658 w 753910"/>
              <a:gd name="connsiteY26" fmla="*/ 122010 h 479062"/>
              <a:gd name="connsiteX27" fmla="*/ 675532 w 753910"/>
              <a:gd name="connsiteY27" fmla="*/ 104593 h 479062"/>
              <a:gd name="connsiteX28" fmla="*/ 631990 w 753910"/>
              <a:gd name="connsiteY28" fmla="*/ 61050 h 479062"/>
              <a:gd name="connsiteX29" fmla="*/ 579738 w 753910"/>
              <a:gd name="connsiteY29" fmla="*/ 43633 h 479062"/>
              <a:gd name="connsiteX30" fmla="*/ 527487 w 753910"/>
              <a:gd name="connsiteY30" fmla="*/ 26216 h 47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3910" h="479062">
                <a:moveTo>
                  <a:pt x="527487" y="26216"/>
                </a:moveTo>
                <a:lnTo>
                  <a:pt x="527487" y="26216"/>
                </a:lnTo>
                <a:cubicBezTo>
                  <a:pt x="483861" y="16521"/>
                  <a:pt x="416373" y="-1431"/>
                  <a:pt x="370732" y="90"/>
                </a:cubicBezTo>
                <a:cubicBezTo>
                  <a:pt x="309530" y="2130"/>
                  <a:pt x="187852" y="17507"/>
                  <a:pt x="187852" y="17507"/>
                </a:cubicBezTo>
                <a:cubicBezTo>
                  <a:pt x="176241" y="20410"/>
                  <a:pt x="164702" y="23620"/>
                  <a:pt x="153018" y="26216"/>
                </a:cubicBezTo>
                <a:cubicBezTo>
                  <a:pt x="112598" y="35198"/>
                  <a:pt x="111820" y="33010"/>
                  <a:pt x="74641" y="43633"/>
                </a:cubicBezTo>
                <a:cubicBezTo>
                  <a:pt x="65814" y="46155"/>
                  <a:pt x="57224" y="49439"/>
                  <a:pt x="48515" y="52342"/>
                </a:cubicBezTo>
                <a:cubicBezTo>
                  <a:pt x="3887" y="119285"/>
                  <a:pt x="17122" y="83945"/>
                  <a:pt x="4972" y="156844"/>
                </a:cubicBezTo>
                <a:cubicBezTo>
                  <a:pt x="7875" y="200387"/>
                  <a:pt x="-12828" y="252808"/>
                  <a:pt x="13681" y="287473"/>
                </a:cubicBezTo>
                <a:cubicBezTo>
                  <a:pt x="35133" y="315526"/>
                  <a:pt x="118184" y="304890"/>
                  <a:pt x="118184" y="304890"/>
                </a:cubicBezTo>
                <a:cubicBezTo>
                  <a:pt x="252981" y="349822"/>
                  <a:pt x="113761" y="298324"/>
                  <a:pt x="196561" y="339724"/>
                </a:cubicBezTo>
                <a:cubicBezTo>
                  <a:pt x="204772" y="343829"/>
                  <a:pt x="214476" y="344328"/>
                  <a:pt x="222687" y="348433"/>
                </a:cubicBezTo>
                <a:cubicBezTo>
                  <a:pt x="237826" y="356003"/>
                  <a:pt x="250891" y="367401"/>
                  <a:pt x="266230" y="374559"/>
                </a:cubicBezTo>
                <a:cubicBezTo>
                  <a:pt x="294561" y="387780"/>
                  <a:pt x="326506" y="393307"/>
                  <a:pt x="353315" y="409393"/>
                </a:cubicBezTo>
                <a:cubicBezTo>
                  <a:pt x="367829" y="418102"/>
                  <a:pt x="380800" y="430166"/>
                  <a:pt x="396858" y="435519"/>
                </a:cubicBezTo>
                <a:cubicBezTo>
                  <a:pt x="424942" y="444880"/>
                  <a:pt x="455860" y="443574"/>
                  <a:pt x="483944" y="452936"/>
                </a:cubicBezTo>
                <a:lnTo>
                  <a:pt x="562321" y="479062"/>
                </a:lnTo>
                <a:cubicBezTo>
                  <a:pt x="579738" y="476159"/>
                  <a:pt x="598039" y="476553"/>
                  <a:pt x="614572" y="470353"/>
                </a:cubicBezTo>
                <a:cubicBezTo>
                  <a:pt x="630622" y="464334"/>
                  <a:pt x="638614" y="435804"/>
                  <a:pt x="649407" y="426810"/>
                </a:cubicBezTo>
                <a:cubicBezTo>
                  <a:pt x="659380" y="418499"/>
                  <a:pt x="672970" y="415834"/>
                  <a:pt x="684241" y="409393"/>
                </a:cubicBezTo>
                <a:cubicBezTo>
                  <a:pt x="693328" y="404200"/>
                  <a:pt x="701658" y="397782"/>
                  <a:pt x="710367" y="391976"/>
                </a:cubicBezTo>
                <a:cubicBezTo>
                  <a:pt x="713270" y="383267"/>
                  <a:pt x="714970" y="374061"/>
                  <a:pt x="719075" y="365850"/>
                </a:cubicBezTo>
                <a:cubicBezTo>
                  <a:pt x="723756" y="356488"/>
                  <a:pt x="732241" y="349288"/>
                  <a:pt x="736492" y="339724"/>
                </a:cubicBezTo>
                <a:cubicBezTo>
                  <a:pt x="743949" y="322947"/>
                  <a:pt x="753910" y="287473"/>
                  <a:pt x="753910" y="287473"/>
                </a:cubicBezTo>
                <a:cubicBezTo>
                  <a:pt x="751007" y="258444"/>
                  <a:pt x="751761" y="228813"/>
                  <a:pt x="745201" y="200387"/>
                </a:cubicBezTo>
                <a:cubicBezTo>
                  <a:pt x="742848" y="190189"/>
                  <a:pt x="732465" y="183623"/>
                  <a:pt x="727784" y="174262"/>
                </a:cubicBezTo>
                <a:cubicBezTo>
                  <a:pt x="713619" y="145932"/>
                  <a:pt x="726614" y="146966"/>
                  <a:pt x="701658" y="122010"/>
                </a:cubicBezTo>
                <a:cubicBezTo>
                  <a:pt x="694257" y="114609"/>
                  <a:pt x="684241" y="110399"/>
                  <a:pt x="675532" y="104593"/>
                </a:cubicBezTo>
                <a:cubicBezTo>
                  <a:pt x="659643" y="80760"/>
                  <a:pt x="659490" y="73272"/>
                  <a:pt x="631990" y="61050"/>
                </a:cubicBezTo>
                <a:cubicBezTo>
                  <a:pt x="615213" y="53594"/>
                  <a:pt x="595014" y="53817"/>
                  <a:pt x="579738" y="43633"/>
                </a:cubicBezTo>
                <a:cubicBezTo>
                  <a:pt x="551197" y="24606"/>
                  <a:pt x="536196" y="29119"/>
                  <a:pt x="527487" y="26216"/>
                </a:cubicBezTo>
                <a:close/>
              </a:path>
            </a:pathLst>
          </a:cu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BC76CCE-5E83-40BA-B377-075BEF29DAE5}"/>
              </a:ext>
            </a:extLst>
          </p:cNvPr>
          <p:cNvSpPr txBox="1"/>
          <p:nvPr/>
        </p:nvSpPr>
        <p:spPr>
          <a:xfrm>
            <a:off x="3068443" y="5322374"/>
            <a:ext cx="537280" cy="1015663"/>
          </a:xfrm>
          <a:prstGeom prst="rect">
            <a:avLst/>
          </a:prstGeom>
          <a:noFill/>
        </p:spPr>
        <p:txBody>
          <a:bodyPr wrap="square" rtlCol="0">
            <a:spAutoFit/>
          </a:bodyPr>
          <a:lstStyle/>
          <a:p>
            <a:r>
              <a:rPr lang="en-US" sz="6000" dirty="0"/>
              <a:t>∑</a:t>
            </a:r>
          </a:p>
        </p:txBody>
      </p:sp>
      <p:sp>
        <p:nvSpPr>
          <p:cNvPr id="20" name="TextBox 19">
            <a:extLst>
              <a:ext uri="{FF2B5EF4-FFF2-40B4-BE49-F238E27FC236}">
                <a16:creationId xmlns:a16="http://schemas.microsoft.com/office/drawing/2014/main" id="{B11C7BD7-A688-4EDD-A577-D2132280B9F2}"/>
              </a:ext>
            </a:extLst>
          </p:cNvPr>
          <p:cNvSpPr txBox="1"/>
          <p:nvPr/>
        </p:nvSpPr>
        <p:spPr>
          <a:xfrm>
            <a:off x="3857896" y="1362039"/>
            <a:ext cx="4188823" cy="1015663"/>
          </a:xfrm>
          <a:prstGeom prst="rect">
            <a:avLst/>
          </a:prstGeom>
          <a:noFill/>
        </p:spPr>
        <p:txBody>
          <a:bodyPr wrap="square" rtlCol="0">
            <a:spAutoFit/>
          </a:bodyPr>
          <a:lstStyle/>
          <a:p>
            <a:pPr algn="l"/>
            <a:r>
              <a:rPr lang="en-US" sz="1200" b="1" dirty="0"/>
              <a:t>ESTIMATED BLOOD LOSS: </a:t>
            </a:r>
            <a:r>
              <a:rPr lang="en-US" sz="1200" dirty="0"/>
              <a:t>Traditional estimation of blood loss by looking at the items such as sponges, drapes, blood in containers and determining blood loss. Tends to be normalized by over-estimating small losses and under-estimating large losses.</a:t>
            </a:r>
          </a:p>
        </p:txBody>
      </p:sp>
      <p:sp>
        <p:nvSpPr>
          <p:cNvPr id="21" name="TextBox 20">
            <a:extLst>
              <a:ext uri="{FF2B5EF4-FFF2-40B4-BE49-F238E27FC236}">
                <a16:creationId xmlns:a16="http://schemas.microsoft.com/office/drawing/2014/main" id="{87195EDA-1287-4C95-A8B2-07ABD6FBA4A0}"/>
              </a:ext>
            </a:extLst>
          </p:cNvPr>
          <p:cNvSpPr txBox="1"/>
          <p:nvPr/>
        </p:nvSpPr>
        <p:spPr>
          <a:xfrm>
            <a:off x="3924789" y="2426042"/>
            <a:ext cx="4034846" cy="830997"/>
          </a:xfrm>
          <a:prstGeom prst="rect">
            <a:avLst/>
          </a:prstGeom>
          <a:noFill/>
        </p:spPr>
        <p:txBody>
          <a:bodyPr wrap="square" rtlCol="0">
            <a:spAutoFit/>
          </a:bodyPr>
          <a:lstStyle/>
          <a:p>
            <a:pPr algn="l"/>
            <a:r>
              <a:rPr lang="en-US" sz="1200" b="1" dirty="0"/>
              <a:t>QUANTITATED BLOOD LOSS BY GRAVIMETRIC TECHNIQUE: </a:t>
            </a:r>
            <a:r>
              <a:rPr lang="en-US" sz="1200" dirty="0"/>
              <a:t>The blood loss is determined by weighing items and subtracting the dry weight of the sponge, gauze or contained to determine weight.</a:t>
            </a:r>
          </a:p>
        </p:txBody>
      </p:sp>
      <p:sp>
        <p:nvSpPr>
          <p:cNvPr id="22" name="TextBox 21">
            <a:extLst>
              <a:ext uri="{FF2B5EF4-FFF2-40B4-BE49-F238E27FC236}">
                <a16:creationId xmlns:a16="http://schemas.microsoft.com/office/drawing/2014/main" id="{A8A5D452-B38C-4DEF-89FE-D9D820EA8FE3}"/>
              </a:ext>
            </a:extLst>
          </p:cNvPr>
          <p:cNvSpPr txBox="1"/>
          <p:nvPr/>
        </p:nvSpPr>
        <p:spPr>
          <a:xfrm>
            <a:off x="3924789" y="3372339"/>
            <a:ext cx="4034846" cy="1015663"/>
          </a:xfrm>
          <a:prstGeom prst="rect">
            <a:avLst/>
          </a:prstGeom>
          <a:noFill/>
        </p:spPr>
        <p:txBody>
          <a:bodyPr wrap="square" rtlCol="0">
            <a:spAutoFit/>
          </a:bodyPr>
          <a:lstStyle/>
          <a:p>
            <a:pPr algn="l"/>
            <a:r>
              <a:rPr lang="en-US" sz="1200" b="1" dirty="0"/>
              <a:t>QUANTITATED BLOOD LOSS BY VOLUMETRIC TECHNIQUE: </a:t>
            </a:r>
            <a:r>
              <a:rPr lang="en-US" sz="1200" dirty="0"/>
              <a:t>The blood loss is determined by observing the total amount of volume containing blood and subtracting the volume represented by amniotic fluid or irrigation.</a:t>
            </a:r>
          </a:p>
        </p:txBody>
      </p:sp>
      <p:sp>
        <p:nvSpPr>
          <p:cNvPr id="23" name="TextBox 22">
            <a:extLst>
              <a:ext uri="{FF2B5EF4-FFF2-40B4-BE49-F238E27FC236}">
                <a16:creationId xmlns:a16="http://schemas.microsoft.com/office/drawing/2014/main" id="{33A99AFF-F394-41C4-91E9-8BB9B8665EAF}"/>
              </a:ext>
            </a:extLst>
          </p:cNvPr>
          <p:cNvSpPr txBox="1"/>
          <p:nvPr/>
        </p:nvSpPr>
        <p:spPr>
          <a:xfrm>
            <a:off x="3924789" y="4417999"/>
            <a:ext cx="4034846" cy="830997"/>
          </a:xfrm>
          <a:prstGeom prst="rect">
            <a:avLst/>
          </a:prstGeom>
          <a:noFill/>
        </p:spPr>
        <p:txBody>
          <a:bodyPr wrap="square" rtlCol="0">
            <a:spAutoFit/>
          </a:bodyPr>
          <a:lstStyle/>
          <a:p>
            <a:pPr algn="l"/>
            <a:r>
              <a:rPr lang="en-US" sz="1200" b="1" dirty="0"/>
              <a:t>QUANTITATED BLOOD LOSS BY COLORMETRIC TECHNIQUE: </a:t>
            </a:r>
            <a:r>
              <a:rPr lang="en-US" sz="1200" dirty="0"/>
              <a:t>The blood loss is determined by a device which scans items or containers and estimates the amount by the size of spot (pixels) and intensity of color.</a:t>
            </a:r>
          </a:p>
        </p:txBody>
      </p:sp>
      <p:sp>
        <p:nvSpPr>
          <p:cNvPr id="24" name="TextBox 23">
            <a:extLst>
              <a:ext uri="{FF2B5EF4-FFF2-40B4-BE49-F238E27FC236}">
                <a16:creationId xmlns:a16="http://schemas.microsoft.com/office/drawing/2014/main" id="{E7E42A7B-1997-454C-98D5-0294C873C2A9}"/>
              </a:ext>
            </a:extLst>
          </p:cNvPr>
          <p:cNvSpPr txBox="1"/>
          <p:nvPr/>
        </p:nvSpPr>
        <p:spPr>
          <a:xfrm>
            <a:off x="3857896" y="5428195"/>
            <a:ext cx="4034846" cy="830997"/>
          </a:xfrm>
          <a:prstGeom prst="rect">
            <a:avLst/>
          </a:prstGeom>
          <a:noFill/>
        </p:spPr>
        <p:txBody>
          <a:bodyPr wrap="square" rtlCol="0">
            <a:spAutoFit/>
          </a:bodyPr>
          <a:lstStyle/>
          <a:p>
            <a:pPr algn="l"/>
            <a:r>
              <a:rPr lang="en-US" sz="1200" b="1" dirty="0"/>
              <a:t>CUMULATIVE BLOOD LOSS: </a:t>
            </a:r>
            <a:r>
              <a:rPr lang="en-US" sz="1200" dirty="0"/>
              <a:t>The ongoing blood loss is determined by adding up the individual EBL or QBL measurements for the events and is used to drive management steps and transfusion.</a:t>
            </a:r>
          </a:p>
        </p:txBody>
      </p:sp>
      <p:sp>
        <p:nvSpPr>
          <p:cNvPr id="25" name="TextBox 24">
            <a:extLst>
              <a:ext uri="{FF2B5EF4-FFF2-40B4-BE49-F238E27FC236}">
                <a16:creationId xmlns:a16="http://schemas.microsoft.com/office/drawing/2014/main" id="{C25D7F55-72B0-43BB-BF67-E345B61C6563}"/>
              </a:ext>
            </a:extLst>
          </p:cNvPr>
          <p:cNvSpPr txBox="1"/>
          <p:nvPr/>
        </p:nvSpPr>
        <p:spPr>
          <a:xfrm>
            <a:off x="8046719" y="1360235"/>
            <a:ext cx="3413761" cy="830997"/>
          </a:xfrm>
          <a:prstGeom prst="rect">
            <a:avLst/>
          </a:prstGeom>
          <a:noFill/>
        </p:spPr>
        <p:txBody>
          <a:bodyPr wrap="square" rtlCol="0">
            <a:spAutoFit/>
          </a:bodyPr>
          <a:lstStyle/>
          <a:p>
            <a:r>
              <a:rPr lang="en-US" sz="1200" dirty="0"/>
              <a:t>EBL measurements typically done at the end of the case by multiple observers. Research has shown training can improve the technique but that accuracy fades unless repeatedly trained.</a:t>
            </a:r>
          </a:p>
        </p:txBody>
      </p:sp>
      <p:sp>
        <p:nvSpPr>
          <p:cNvPr id="26" name="TextBox 25">
            <a:extLst>
              <a:ext uri="{FF2B5EF4-FFF2-40B4-BE49-F238E27FC236}">
                <a16:creationId xmlns:a16="http://schemas.microsoft.com/office/drawing/2014/main" id="{C25EF7B7-44DA-4C2E-827D-6B6812F7A3C6}"/>
              </a:ext>
            </a:extLst>
          </p:cNvPr>
          <p:cNvSpPr txBox="1"/>
          <p:nvPr/>
        </p:nvSpPr>
        <p:spPr>
          <a:xfrm>
            <a:off x="8090259" y="2426042"/>
            <a:ext cx="3413761" cy="830997"/>
          </a:xfrm>
          <a:prstGeom prst="rect">
            <a:avLst/>
          </a:prstGeom>
          <a:noFill/>
        </p:spPr>
        <p:txBody>
          <a:bodyPr wrap="square" rtlCol="0">
            <a:spAutoFit/>
          </a:bodyPr>
          <a:lstStyle/>
          <a:p>
            <a:r>
              <a:rPr lang="en-US" sz="1200" dirty="0"/>
              <a:t>The method of QBL measurement has been made easier by imbedded calculation tools in the electronic record and by making sure scales are readily available.</a:t>
            </a:r>
          </a:p>
        </p:txBody>
      </p:sp>
      <p:sp>
        <p:nvSpPr>
          <p:cNvPr id="27" name="TextBox 26">
            <a:extLst>
              <a:ext uri="{FF2B5EF4-FFF2-40B4-BE49-F238E27FC236}">
                <a16:creationId xmlns:a16="http://schemas.microsoft.com/office/drawing/2014/main" id="{B5E153CC-3D89-4D2C-AEFD-1CF82DAB5DBC}"/>
              </a:ext>
            </a:extLst>
          </p:cNvPr>
          <p:cNvSpPr txBox="1"/>
          <p:nvPr/>
        </p:nvSpPr>
        <p:spPr>
          <a:xfrm>
            <a:off x="8046717" y="3378870"/>
            <a:ext cx="3413761" cy="1015663"/>
          </a:xfrm>
          <a:prstGeom prst="rect">
            <a:avLst/>
          </a:prstGeom>
          <a:noFill/>
        </p:spPr>
        <p:txBody>
          <a:bodyPr wrap="square" rtlCol="0">
            <a:spAutoFit/>
          </a:bodyPr>
          <a:lstStyle/>
          <a:p>
            <a:r>
              <a:rPr lang="en-US" sz="1200" dirty="0"/>
              <a:t>QBL measurement can be made more accurate and easier if workflow observations, such as brief determinations of volumes of amniotic fluid collection before blood suctioning at CS or before shoulders delivered in vaginal delivery.</a:t>
            </a:r>
          </a:p>
        </p:txBody>
      </p:sp>
      <p:sp>
        <p:nvSpPr>
          <p:cNvPr id="28" name="TextBox 27">
            <a:extLst>
              <a:ext uri="{FF2B5EF4-FFF2-40B4-BE49-F238E27FC236}">
                <a16:creationId xmlns:a16="http://schemas.microsoft.com/office/drawing/2014/main" id="{B52951FB-54EF-4984-AE7E-08F1B26F7F61}"/>
              </a:ext>
            </a:extLst>
          </p:cNvPr>
          <p:cNvSpPr txBox="1"/>
          <p:nvPr/>
        </p:nvSpPr>
        <p:spPr>
          <a:xfrm>
            <a:off x="8046716" y="4454708"/>
            <a:ext cx="3413761" cy="830997"/>
          </a:xfrm>
          <a:prstGeom prst="rect">
            <a:avLst/>
          </a:prstGeom>
          <a:noFill/>
        </p:spPr>
        <p:txBody>
          <a:bodyPr wrap="square" rtlCol="0">
            <a:spAutoFit/>
          </a:bodyPr>
          <a:lstStyle/>
          <a:p>
            <a:r>
              <a:rPr lang="en-US" sz="1200" dirty="0"/>
              <a:t>The method of QBL measurement requires specialized equipment and training. Workflow adjustments should be made to ease staff work in the OR and postpartum units.</a:t>
            </a:r>
          </a:p>
        </p:txBody>
      </p:sp>
      <p:sp>
        <p:nvSpPr>
          <p:cNvPr id="29" name="TextBox 28">
            <a:extLst>
              <a:ext uri="{FF2B5EF4-FFF2-40B4-BE49-F238E27FC236}">
                <a16:creationId xmlns:a16="http://schemas.microsoft.com/office/drawing/2014/main" id="{445C5624-55E2-4C71-A223-3FFF4F11DB0B}"/>
              </a:ext>
            </a:extLst>
          </p:cNvPr>
          <p:cNvSpPr txBox="1"/>
          <p:nvPr/>
        </p:nvSpPr>
        <p:spPr>
          <a:xfrm>
            <a:off x="8046715" y="5418958"/>
            <a:ext cx="3413761" cy="830997"/>
          </a:xfrm>
          <a:prstGeom prst="rect">
            <a:avLst/>
          </a:prstGeom>
          <a:noFill/>
        </p:spPr>
        <p:txBody>
          <a:bodyPr wrap="square" rtlCol="0">
            <a:spAutoFit/>
          </a:bodyPr>
          <a:lstStyle/>
          <a:p>
            <a:r>
              <a:rPr lang="en-US" sz="1200" dirty="0"/>
              <a:t>CBL is the best term to communicate the patient’s blood loss and should be visible in the patient electronic record and verbalized in communication between providers during events and handoffs.</a:t>
            </a:r>
          </a:p>
        </p:txBody>
      </p:sp>
    </p:spTree>
    <p:custDataLst>
      <p:tags r:id="rId1"/>
    </p:custDataLst>
    <p:extLst>
      <p:ext uri="{BB962C8B-B14F-4D97-AF65-F5344CB8AC3E}">
        <p14:creationId xmlns:p14="http://schemas.microsoft.com/office/powerpoint/2010/main" val="3801779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AE2F-7AFF-E044-83E8-768F8092BFB4}"/>
              </a:ext>
            </a:extLst>
          </p:cNvPr>
          <p:cNvSpPr>
            <a:spLocks noGrp="1"/>
          </p:cNvSpPr>
          <p:nvPr>
            <p:ph type="title"/>
          </p:nvPr>
        </p:nvSpPr>
        <p:spPr>
          <a:xfrm>
            <a:off x="483104" y="684795"/>
            <a:ext cx="10827252" cy="914400"/>
          </a:xfrm>
        </p:spPr>
        <p:txBody>
          <a:bodyPr>
            <a:normAutofit fontScale="90000"/>
          </a:bodyPr>
          <a:lstStyle/>
          <a:p>
            <a:r>
              <a:rPr lang="en-US" sz="4000" dirty="0">
                <a:cs typeface="Calibri" panose="020F0502020204030204" pitchFamily="34" charset="0"/>
              </a:rPr>
              <a:t>Rationale for </a:t>
            </a:r>
            <a:r>
              <a:rPr lang="en-US" sz="4000" u="sng" dirty="0">
                <a:cs typeface="Calibri" panose="020F0502020204030204" pitchFamily="34" charset="0"/>
              </a:rPr>
              <a:t>Routine</a:t>
            </a:r>
            <a:r>
              <a:rPr lang="en-US" sz="4000" dirty="0">
                <a:cs typeface="Calibri" panose="020F0502020204030204" pitchFamily="34" charset="0"/>
              </a:rPr>
              <a:t> Quantification of Blood Loss</a:t>
            </a:r>
            <a:br>
              <a:rPr lang="en-US" dirty="0">
                <a:cs typeface="Calibri" panose="020F0502020204030204" pitchFamily="34" charset="0"/>
              </a:rPr>
            </a:br>
            <a:endParaRPr lang="en-US" dirty="0">
              <a:cs typeface="Calibri" panose="020F0502020204030204" pitchFamily="34" charset="0"/>
            </a:endParaRPr>
          </a:p>
        </p:txBody>
      </p:sp>
      <p:sp>
        <p:nvSpPr>
          <p:cNvPr id="3" name="Content Placeholder 2">
            <a:extLst>
              <a:ext uri="{FF2B5EF4-FFF2-40B4-BE49-F238E27FC236}">
                <a16:creationId xmlns:a16="http://schemas.microsoft.com/office/drawing/2014/main" id="{B5F91555-3FB3-DD41-B3AD-88EDFA422C86}"/>
              </a:ext>
            </a:extLst>
          </p:cNvPr>
          <p:cNvSpPr>
            <a:spLocks noGrp="1"/>
          </p:cNvSpPr>
          <p:nvPr>
            <p:ph idx="1"/>
          </p:nvPr>
        </p:nvSpPr>
        <p:spPr>
          <a:xfrm>
            <a:off x="483104" y="1219105"/>
            <a:ext cx="10848974" cy="4948238"/>
          </a:xfrm>
        </p:spPr>
        <p:txBody>
          <a:bodyPr vert="horz" lIns="91440" tIns="45720" rIns="91440" bIns="45720" rtlCol="0" anchor="t">
            <a:normAutofit fontScale="70000" lnSpcReduction="20000"/>
          </a:bodyPr>
          <a:lstStyle/>
          <a:p>
            <a:pPr>
              <a:lnSpc>
                <a:spcPct val="120000"/>
              </a:lnSpc>
              <a:spcBef>
                <a:spcPts val="500"/>
              </a:spcBef>
            </a:pPr>
            <a:r>
              <a:rPr lang="en-US" i="1" dirty="0"/>
              <a:t>Delay in diagnosis of obstetric hemorrhage remains the most significant factor in patients being at higher risk of severe morbidity</a:t>
            </a:r>
            <a:endParaRPr lang="en-US" dirty="0"/>
          </a:p>
          <a:p>
            <a:pPr>
              <a:lnSpc>
                <a:spcPct val="120000"/>
              </a:lnSpc>
              <a:spcBef>
                <a:spcPts val="500"/>
              </a:spcBef>
            </a:pPr>
            <a:r>
              <a:rPr lang="en-US" dirty="0"/>
              <a:t>If QBL is performed only in severe cases, staff may be unfamiliar with the procedures and less likely to obtain valid data</a:t>
            </a:r>
          </a:p>
          <a:p>
            <a:pPr>
              <a:lnSpc>
                <a:spcPct val="120000"/>
              </a:lnSpc>
              <a:spcBef>
                <a:spcPts val="500"/>
              </a:spcBef>
            </a:pPr>
            <a:r>
              <a:rPr lang="en-US" dirty="0"/>
              <a:t>Expecting QBL at each delivery removes opportunity for disagreement about initiating the processes</a:t>
            </a:r>
          </a:p>
          <a:p>
            <a:pPr lvl="0">
              <a:lnSpc>
                <a:spcPct val="120000"/>
              </a:lnSpc>
              <a:spcBef>
                <a:spcPts val="500"/>
              </a:spcBef>
            </a:pPr>
            <a:r>
              <a:rPr lang="en-US" dirty="0"/>
              <a:t>Incorporating QBL into every delivery emphasizes the importance of interdisciplinary communication</a:t>
            </a:r>
          </a:p>
          <a:p>
            <a:pPr lvl="0">
              <a:lnSpc>
                <a:spcPct val="120000"/>
              </a:lnSpc>
              <a:spcBef>
                <a:spcPts val="500"/>
              </a:spcBef>
            </a:pPr>
            <a:r>
              <a:rPr lang="en-US" dirty="0"/>
              <a:t>When hemorrhage happens outside of the delivery room (AP, IP, PP), underestimation of blood loss is particularly common</a:t>
            </a:r>
          </a:p>
          <a:p>
            <a:pPr>
              <a:lnSpc>
                <a:spcPct val="120000"/>
              </a:lnSpc>
              <a:spcBef>
                <a:spcPts val="500"/>
              </a:spcBef>
            </a:pPr>
            <a:r>
              <a:rPr lang="en-US" dirty="0"/>
              <a:t>Quantitative intake and output measurement should be</a:t>
            </a:r>
            <a:r>
              <a:rPr lang="en-US" b="1" dirty="0"/>
              <a:t> </a:t>
            </a:r>
            <a:r>
              <a:rPr lang="en-US" dirty="0"/>
              <a:t>documented/ communicated regularly during active bleeding and in the first 4-6 hours after arrest of active blood loss</a:t>
            </a:r>
          </a:p>
        </p:txBody>
      </p:sp>
      <p:sp>
        <p:nvSpPr>
          <p:cNvPr id="4" name="TextBox 3">
            <a:extLst>
              <a:ext uri="{FF2B5EF4-FFF2-40B4-BE49-F238E27FC236}">
                <a16:creationId xmlns:a16="http://schemas.microsoft.com/office/drawing/2014/main" id="{1B4380CC-C28A-4259-8311-997DCF3EFAEB}"/>
              </a:ext>
            </a:extLst>
          </p:cNvPr>
          <p:cNvSpPr txBox="1"/>
          <p:nvPr/>
        </p:nvSpPr>
        <p:spPr>
          <a:xfrm>
            <a:off x="24539" y="6248400"/>
            <a:ext cx="103631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Steinberg MC. Nursing for Women's Health 2019;23(5):390-403. Harrison P, et al. Anaesth Assoc Glasgow May11-12, 2008. 2005;15(Suppl):S1-S43. Swanton R, et al. Intl J of Obstet Anesth 2009;18(3):253-257. </a:t>
            </a:r>
            <a:r>
              <a:rPr lang="en-US" sz="1200" dirty="0">
                <a:ea typeface="+mn-lt"/>
                <a:cs typeface="+mn-lt"/>
              </a:rPr>
              <a:t>Conry, JA. </a:t>
            </a:r>
            <a:r>
              <a:rPr lang="en-US" sz="1200" i="1" dirty="0">
                <a:ea typeface="+mn-lt"/>
                <a:cs typeface="+mn-lt"/>
              </a:rPr>
              <a:t>Obstetrics and Gynecology. </a:t>
            </a:r>
            <a:r>
              <a:rPr lang="en-US" sz="1200" dirty="0">
                <a:ea typeface="+mn-lt"/>
                <a:cs typeface="+mn-lt"/>
              </a:rPr>
              <a:t>2013;122(1):3-6. Katz DF, et al. </a:t>
            </a:r>
            <a:r>
              <a:rPr lang="en-US" sz="1200" i="1" dirty="0">
                <a:ea typeface="+mn-lt"/>
                <a:cs typeface="+mn-lt"/>
              </a:rPr>
              <a:t>International Journal of Obstetric Anesthesia. </a:t>
            </a:r>
            <a:r>
              <a:rPr lang="en-US" sz="1200" dirty="0">
                <a:ea typeface="+mn-lt"/>
                <a:cs typeface="+mn-lt"/>
              </a:rPr>
              <a:t>2021.</a:t>
            </a:r>
            <a:endParaRPr lang="en-US" dirty="0">
              <a:ea typeface="+mn-lt"/>
              <a:cs typeface="+mn-lt"/>
            </a:endParaRPr>
          </a:p>
          <a:p>
            <a:endParaRPr lang="en-US" sz="1200" dirty="0">
              <a:cs typeface="Calibri"/>
            </a:endParaRPr>
          </a:p>
        </p:txBody>
      </p:sp>
    </p:spTree>
    <p:extLst>
      <p:ext uri="{BB962C8B-B14F-4D97-AF65-F5344CB8AC3E}">
        <p14:creationId xmlns:p14="http://schemas.microsoft.com/office/powerpoint/2010/main" val="2157796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693F8-45FD-7F46-9078-4C71BE6B6A4A}"/>
              </a:ext>
            </a:extLst>
          </p:cNvPr>
          <p:cNvSpPr>
            <a:spLocks noGrp="1"/>
          </p:cNvSpPr>
          <p:nvPr>
            <p:ph idx="1"/>
          </p:nvPr>
        </p:nvSpPr>
        <p:spPr>
          <a:xfrm>
            <a:off x="838200" y="1066800"/>
            <a:ext cx="10439400" cy="5143500"/>
          </a:xfrm>
          <a:solidFill>
            <a:srgbClr val="FFEDD1"/>
          </a:solidFill>
          <a:ln w="19050">
            <a:solidFill>
              <a:srgbClr val="FBA413"/>
            </a:solidFill>
          </a:ln>
        </p:spPr>
        <p:txBody>
          <a:bodyPr>
            <a:normAutofit/>
          </a:bodyPr>
          <a:lstStyle/>
          <a:p>
            <a:pPr marL="0" indent="0">
              <a:buNone/>
            </a:pPr>
            <a:endParaRPr lang="en-US" dirty="0"/>
          </a:p>
          <a:p>
            <a:pPr marL="0" indent="0" algn="ctr">
              <a:spcBef>
                <a:spcPts val="500"/>
              </a:spcBef>
              <a:buNone/>
            </a:pPr>
            <a:r>
              <a:rPr lang="en-US" sz="3200" dirty="0"/>
              <a:t>Cumulative blood Loss (CBL) should not be used in isolation to confirm or rule out obstetric hemorrhage. </a:t>
            </a:r>
          </a:p>
          <a:p>
            <a:pPr marL="0" indent="0" algn="ctr">
              <a:spcBef>
                <a:spcPts val="500"/>
              </a:spcBef>
              <a:buNone/>
            </a:pPr>
            <a:r>
              <a:rPr lang="en-US" sz="3200" dirty="0"/>
              <a:t>It is </a:t>
            </a:r>
            <a:r>
              <a:rPr lang="en-US" sz="3200" i="1" dirty="0"/>
              <a:t>one</a:t>
            </a:r>
            <a:r>
              <a:rPr lang="en-US" sz="3200" dirty="0"/>
              <a:t> parameter of many that should be given equal emphasis as key changes occur in vital signs over time (↑ HR, ↓ BP, ↓ urine output) and alterations in key hematological and biochemical indices. </a:t>
            </a:r>
          </a:p>
          <a:p>
            <a:pPr marL="0" indent="0" algn="ctr">
              <a:spcBef>
                <a:spcPts val="500"/>
              </a:spcBef>
              <a:buNone/>
            </a:pPr>
            <a:r>
              <a:rPr lang="en-US" sz="3200" dirty="0"/>
              <a:t>Patient or family concerns should be part of the criteria to identify concealed hemorrhage. </a:t>
            </a:r>
          </a:p>
        </p:txBody>
      </p:sp>
    </p:spTree>
    <p:extLst>
      <p:ext uri="{BB962C8B-B14F-4D97-AF65-F5344CB8AC3E}">
        <p14:creationId xmlns:p14="http://schemas.microsoft.com/office/powerpoint/2010/main" val="4107363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35B8-B6BD-684E-8487-DE6C03E09008}"/>
              </a:ext>
            </a:extLst>
          </p:cNvPr>
          <p:cNvSpPr>
            <a:spLocks noGrp="1"/>
          </p:cNvSpPr>
          <p:nvPr>
            <p:ph type="title"/>
          </p:nvPr>
        </p:nvSpPr>
        <p:spPr>
          <a:xfrm>
            <a:off x="458993" y="452738"/>
            <a:ext cx="11388436" cy="1020763"/>
          </a:xfrm>
        </p:spPr>
        <p:txBody>
          <a:bodyPr>
            <a:normAutofit/>
          </a:bodyPr>
          <a:lstStyle/>
          <a:p>
            <a:r>
              <a:rPr lang="en-US" sz="3200" dirty="0"/>
              <a:t>Evaluation Checklist for Cause - OB Hemorrhage</a:t>
            </a:r>
          </a:p>
        </p:txBody>
      </p:sp>
      <p:sp>
        <p:nvSpPr>
          <p:cNvPr id="3" name="Content Placeholder 2">
            <a:extLst>
              <a:ext uri="{FF2B5EF4-FFF2-40B4-BE49-F238E27FC236}">
                <a16:creationId xmlns:a16="http://schemas.microsoft.com/office/drawing/2014/main" id="{9A712244-D952-D14A-9C9E-0F85FF38C452}"/>
              </a:ext>
            </a:extLst>
          </p:cNvPr>
          <p:cNvSpPr>
            <a:spLocks noGrp="1"/>
          </p:cNvSpPr>
          <p:nvPr>
            <p:ph idx="1"/>
          </p:nvPr>
        </p:nvSpPr>
        <p:spPr>
          <a:xfrm>
            <a:off x="331552" y="1372739"/>
            <a:ext cx="11643317" cy="5305425"/>
          </a:xfrm>
        </p:spPr>
        <p:txBody>
          <a:bodyPr vert="horz" lIns="91440" tIns="45720" rIns="91440" bIns="45720" rtlCol="0" anchor="t">
            <a:noAutofit/>
          </a:bodyPr>
          <a:lstStyle/>
          <a:p>
            <a:pPr lvl="0">
              <a:spcBef>
                <a:spcPts val="0"/>
              </a:spcBef>
            </a:pPr>
            <a:r>
              <a:rPr lang="en-US" sz="2400" dirty="0"/>
              <a:t>Vaginal examination (appropriate lighting and instruments, assistants are critical)</a:t>
            </a:r>
          </a:p>
          <a:p>
            <a:pPr lvl="1">
              <a:spcBef>
                <a:spcPts val="0"/>
              </a:spcBef>
              <a:buSzPct val="90000"/>
              <a:buFont typeface="Wingdings" pitchFamily="2" charset="2"/>
              <a:buChar char="§"/>
            </a:pPr>
            <a:r>
              <a:rPr lang="en-US" sz="2000" dirty="0"/>
              <a:t>Cervical laceration(s), vaginal laceration(s), evaluate for vaginal hematoma(s)</a:t>
            </a:r>
            <a:endParaRPr lang="en-US" sz="2000" dirty="0">
              <a:cs typeface="Calibri"/>
            </a:endParaRPr>
          </a:p>
          <a:p>
            <a:pPr lvl="0">
              <a:spcBef>
                <a:spcPts val="0"/>
              </a:spcBef>
            </a:pPr>
            <a:r>
              <a:rPr lang="en-US" sz="2400" dirty="0"/>
              <a:t>Placental examination</a:t>
            </a:r>
          </a:p>
          <a:p>
            <a:pPr lvl="1">
              <a:spcBef>
                <a:spcPts val="0"/>
              </a:spcBef>
              <a:buSzPct val="90000"/>
              <a:buFont typeface="Wingdings" pitchFamily="2" charset="2"/>
              <a:buChar char="§"/>
            </a:pPr>
            <a:r>
              <a:rPr lang="en-US" sz="2000" dirty="0"/>
              <a:t>Potential succenturiate lobe or other evidence of retained placental fragments </a:t>
            </a:r>
          </a:p>
          <a:p>
            <a:pPr lvl="0">
              <a:spcBef>
                <a:spcPts val="0"/>
              </a:spcBef>
            </a:pPr>
            <a:r>
              <a:rPr lang="en-US" sz="2400" dirty="0"/>
              <a:t>Uterine examination</a:t>
            </a:r>
          </a:p>
          <a:p>
            <a:pPr lvl="1">
              <a:spcBef>
                <a:spcPts val="0"/>
              </a:spcBef>
              <a:buSzPct val="90000"/>
              <a:buFont typeface="Wingdings" pitchFamily="2" charset="2"/>
              <a:buChar char="§"/>
            </a:pPr>
            <a:r>
              <a:rPr lang="en-US" sz="2000" dirty="0"/>
              <a:t>Ultrasound - retained placenta/membranes, accessory placental lobes, occult/partial accreta</a:t>
            </a:r>
          </a:p>
          <a:p>
            <a:pPr lvl="1">
              <a:spcBef>
                <a:spcPts val="0"/>
              </a:spcBef>
              <a:buSzPct val="90000"/>
              <a:buFont typeface="Wingdings" pitchFamily="2" charset="2"/>
              <a:buChar char="§"/>
            </a:pPr>
            <a:r>
              <a:rPr lang="en-US" sz="2000" dirty="0"/>
              <a:t>Bimanual - Assessment for atony, perform massage and manual focal exploration of the uterus</a:t>
            </a:r>
          </a:p>
          <a:p>
            <a:pPr lvl="0">
              <a:spcBef>
                <a:spcPts val="0"/>
              </a:spcBef>
            </a:pPr>
            <a:r>
              <a:rPr lang="en-US" sz="2400" dirty="0"/>
              <a:t>Abdominal examination</a:t>
            </a:r>
          </a:p>
          <a:p>
            <a:pPr lvl="1">
              <a:spcBef>
                <a:spcPts val="0"/>
              </a:spcBef>
              <a:buSzPct val="90000"/>
              <a:buFont typeface="Wingdings" pitchFamily="2" charset="2"/>
              <a:buChar char="§"/>
            </a:pPr>
            <a:r>
              <a:rPr lang="en-US" sz="2000" dirty="0"/>
              <a:t>Symptoms of intra-abdominal bleeding (uterine rupture, post-operative complication, concealed hemorrhage)</a:t>
            </a:r>
          </a:p>
          <a:p>
            <a:pPr lvl="1">
              <a:spcBef>
                <a:spcPts val="0"/>
              </a:spcBef>
              <a:buSzPct val="90000"/>
              <a:buFont typeface="Wingdings" pitchFamily="2" charset="2"/>
              <a:buChar char="§"/>
            </a:pPr>
            <a:r>
              <a:rPr lang="en-US" sz="2000" dirty="0"/>
              <a:t>Intra-abdominal or retroperitoneal bleeding/hematoma with ultrasound or CT scan, if clinically stable</a:t>
            </a:r>
          </a:p>
          <a:p>
            <a:pPr lvl="0">
              <a:spcBef>
                <a:spcPts val="0"/>
              </a:spcBef>
            </a:pPr>
            <a:r>
              <a:rPr lang="en-US" sz="2400" dirty="0"/>
              <a:t>Evaluation for coagulopathy</a:t>
            </a:r>
          </a:p>
          <a:p>
            <a:pPr lvl="1">
              <a:spcBef>
                <a:spcPts val="0"/>
              </a:spcBef>
              <a:buSzPct val="90000"/>
              <a:buFont typeface="Wingdings" pitchFamily="2" charset="2"/>
              <a:buChar char="§"/>
            </a:pPr>
            <a:r>
              <a:rPr lang="en-US" sz="2000" dirty="0"/>
              <a:t>Ascertain patient or family history of bleeding disorders</a:t>
            </a:r>
          </a:p>
          <a:p>
            <a:pPr lvl="1">
              <a:spcBef>
                <a:spcPts val="0"/>
              </a:spcBef>
              <a:buSzPct val="90000"/>
              <a:buFont typeface="Wingdings" pitchFamily="2" charset="2"/>
              <a:buChar char="§"/>
            </a:pPr>
            <a:r>
              <a:rPr lang="en-US" sz="2000" dirty="0"/>
              <a:t>Laboratory evaluation with CBC, PT/PTT/INR, fibrinogen level</a:t>
            </a:r>
          </a:p>
        </p:txBody>
      </p:sp>
      <p:sp>
        <p:nvSpPr>
          <p:cNvPr id="4" name="TextBox 3">
            <a:extLst>
              <a:ext uri="{FF2B5EF4-FFF2-40B4-BE49-F238E27FC236}">
                <a16:creationId xmlns:a16="http://schemas.microsoft.com/office/drawing/2014/main" id="{DD3BD4C1-5DCC-4531-934D-753B98850A9B}"/>
              </a:ext>
            </a:extLst>
          </p:cNvPr>
          <p:cNvSpPr txBox="1"/>
          <p:nvPr/>
        </p:nvSpPr>
        <p:spPr>
          <a:xfrm>
            <a:off x="-21956" y="6577401"/>
            <a:ext cx="87140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Belfort, MA. Secondary (late) postpartum hemorrhage. UpToDate. Published 2020. Accessed 3/1/2021, 2021.</a:t>
            </a:r>
          </a:p>
          <a:p>
            <a:pPr algn="l"/>
            <a:endParaRPr lang="en-US" sz="1200" dirty="0">
              <a:cs typeface="Calibri"/>
            </a:endParaRPr>
          </a:p>
        </p:txBody>
      </p:sp>
    </p:spTree>
    <p:extLst>
      <p:ext uri="{BB962C8B-B14F-4D97-AF65-F5344CB8AC3E}">
        <p14:creationId xmlns:p14="http://schemas.microsoft.com/office/powerpoint/2010/main" val="477706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5DA120-74C6-4642-8B76-04FA280501CE}"/>
              </a:ext>
            </a:extLst>
          </p:cNvPr>
          <p:cNvPicPr>
            <a:picLocks noGrp="1" noChangeAspect="1"/>
          </p:cNvPicPr>
          <p:nvPr>
            <p:ph idx="1"/>
          </p:nvPr>
        </p:nvPicPr>
        <p:blipFill>
          <a:blip r:embed="rId3"/>
          <a:stretch>
            <a:fillRect/>
          </a:stretch>
        </p:blipFill>
        <p:spPr>
          <a:xfrm>
            <a:off x="425737" y="533400"/>
            <a:ext cx="11340526" cy="5914061"/>
          </a:xfrm>
        </p:spPr>
      </p:pic>
      <p:sp>
        <p:nvSpPr>
          <p:cNvPr id="5" name="TextBox 4">
            <a:extLst>
              <a:ext uri="{FF2B5EF4-FFF2-40B4-BE49-F238E27FC236}">
                <a16:creationId xmlns:a16="http://schemas.microsoft.com/office/drawing/2014/main" id="{B4EE1390-D807-FC47-B48C-B6B9008D4AF8}"/>
              </a:ext>
            </a:extLst>
          </p:cNvPr>
          <p:cNvSpPr txBox="1"/>
          <p:nvPr/>
        </p:nvSpPr>
        <p:spPr>
          <a:xfrm>
            <a:off x="304800" y="5616714"/>
            <a:ext cx="4249677" cy="707886"/>
          </a:xfrm>
          <a:prstGeom prst="rect">
            <a:avLst/>
          </a:prstGeom>
          <a:solidFill>
            <a:srgbClr val="FFCC02"/>
          </a:solidFill>
        </p:spPr>
        <p:txBody>
          <a:bodyPr wrap="square" lIns="91440" tIns="45720" rIns="91440" bIns="45720" rtlCol="0" anchor="t">
            <a:spAutoFit/>
          </a:bodyPr>
          <a:lstStyle/>
          <a:p>
            <a:r>
              <a:rPr lang="en-US" sz="4000" dirty="0">
                <a:latin typeface="Arial"/>
                <a:ea typeface="ＭＳ Ｐゴシック"/>
                <a:cs typeface="Arial"/>
              </a:rPr>
              <a:t>DON’T DISMISS!</a:t>
            </a:r>
          </a:p>
        </p:txBody>
      </p:sp>
    </p:spTree>
    <p:extLst>
      <p:ext uri="{BB962C8B-B14F-4D97-AF65-F5344CB8AC3E}">
        <p14:creationId xmlns:p14="http://schemas.microsoft.com/office/powerpoint/2010/main" val="2026498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7ACC-5927-744E-91D2-D3492E3FAC5A}"/>
              </a:ext>
            </a:extLst>
          </p:cNvPr>
          <p:cNvSpPr>
            <a:spLocks noGrp="1"/>
          </p:cNvSpPr>
          <p:nvPr>
            <p:ph type="title"/>
          </p:nvPr>
        </p:nvSpPr>
        <p:spPr>
          <a:xfrm>
            <a:off x="411843" y="685800"/>
            <a:ext cx="10881360" cy="990600"/>
          </a:xfrm>
        </p:spPr>
        <p:txBody>
          <a:bodyPr vert="horz" lIns="91440" tIns="45720" rIns="91440" bIns="45720" rtlCol="0" anchor="ctr">
            <a:noAutofit/>
          </a:bodyPr>
          <a:lstStyle/>
          <a:p>
            <a:r>
              <a:rPr lang="en-US" dirty="0">
                <a:ea typeface="Roboto Medium"/>
              </a:rPr>
              <a:t>Concealed Hemorrhage</a:t>
            </a:r>
            <a:br>
              <a:rPr lang="en-US" dirty="0"/>
            </a:br>
            <a:r>
              <a:rPr lang="en-US" i="1" dirty="0">
                <a:ea typeface="Roboto Medium"/>
              </a:rPr>
              <a:t>Always consider differential diagnosis</a:t>
            </a:r>
          </a:p>
        </p:txBody>
      </p:sp>
      <p:sp>
        <p:nvSpPr>
          <p:cNvPr id="3" name="Content Placeholder 2">
            <a:extLst>
              <a:ext uri="{FF2B5EF4-FFF2-40B4-BE49-F238E27FC236}">
                <a16:creationId xmlns:a16="http://schemas.microsoft.com/office/drawing/2014/main" id="{054C51B2-4291-A148-A0A7-15F8AED624C6}"/>
              </a:ext>
            </a:extLst>
          </p:cNvPr>
          <p:cNvSpPr>
            <a:spLocks noGrp="1"/>
          </p:cNvSpPr>
          <p:nvPr>
            <p:ph idx="1"/>
          </p:nvPr>
        </p:nvSpPr>
        <p:spPr>
          <a:xfrm>
            <a:off x="411843" y="1920240"/>
            <a:ext cx="10972800" cy="4937760"/>
          </a:xfrm>
        </p:spPr>
        <p:txBody>
          <a:bodyPr/>
          <a:lstStyle/>
          <a:p>
            <a:r>
              <a:rPr lang="en-US" dirty="0"/>
              <a:t>Prior cesarean section (both VBAC or repeat)</a:t>
            </a:r>
          </a:p>
          <a:p>
            <a:r>
              <a:rPr lang="en-US" dirty="0"/>
              <a:t>Post-op cesarean section</a:t>
            </a:r>
          </a:p>
          <a:p>
            <a:pPr lvl="1"/>
            <a:r>
              <a:rPr lang="en-US" dirty="0"/>
              <a:t>Tachycardia and hypotension in recovery room</a:t>
            </a:r>
          </a:p>
          <a:p>
            <a:r>
              <a:rPr lang="en-US" dirty="0"/>
              <a:t>Abdominal pain - abdominal wall hematoma</a:t>
            </a:r>
          </a:p>
          <a:p>
            <a:r>
              <a:rPr lang="en-US" dirty="0"/>
              <a:t>Cervical/vaginal laceration</a:t>
            </a:r>
          </a:p>
          <a:p>
            <a:r>
              <a:rPr lang="en-US" dirty="0"/>
              <a:t>Rectal/perineal pain - pelvic hematoma</a:t>
            </a:r>
          </a:p>
          <a:p>
            <a:r>
              <a:rPr lang="en-US" dirty="0"/>
              <a:t>Unexplained confusion</a:t>
            </a:r>
          </a:p>
          <a:p>
            <a:r>
              <a:rPr lang="en-US" dirty="0"/>
              <a:t>Chorioamnionitis </a:t>
            </a:r>
          </a:p>
        </p:txBody>
      </p:sp>
    </p:spTree>
    <p:extLst>
      <p:ext uri="{BB962C8B-B14F-4D97-AF65-F5344CB8AC3E}">
        <p14:creationId xmlns:p14="http://schemas.microsoft.com/office/powerpoint/2010/main" val="114056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0AB37D3-255E-BA45-88CB-01802823AAB4}"/>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236140" y="533400"/>
            <a:ext cx="6605587" cy="2774950"/>
          </a:xfrm>
          <a:effectLst>
            <a:reflection blurRad="6350" stA="52000" endA="300" endPos="35000" dir="5400000" sy="-100000" algn="bl" rotWithShape="0"/>
          </a:effectLst>
        </p:spPr>
      </p:pic>
      <p:sp>
        <p:nvSpPr>
          <p:cNvPr id="3" name="Title 2">
            <a:extLst>
              <a:ext uri="{FF2B5EF4-FFF2-40B4-BE49-F238E27FC236}">
                <a16:creationId xmlns:a16="http://schemas.microsoft.com/office/drawing/2014/main" id="{4A3300AB-4ADD-524F-8596-7791D4535D8E}"/>
              </a:ext>
            </a:extLst>
          </p:cNvPr>
          <p:cNvSpPr>
            <a:spLocks noGrp="1"/>
          </p:cNvSpPr>
          <p:nvPr>
            <p:ph type="title"/>
          </p:nvPr>
        </p:nvSpPr>
        <p:spPr>
          <a:xfrm>
            <a:off x="183821" y="3562200"/>
            <a:ext cx="6710224" cy="1728889"/>
          </a:xfrm>
        </p:spPr>
        <p:txBody>
          <a:bodyPr>
            <a:normAutofit/>
          </a:bodyPr>
          <a:lstStyle/>
          <a:p>
            <a:r>
              <a:rPr lang="en-US" sz="4400" dirty="0">
                <a:latin typeface="+mj-lt"/>
              </a:rPr>
              <a:t>Response</a:t>
            </a:r>
          </a:p>
        </p:txBody>
      </p:sp>
      <p:sp>
        <p:nvSpPr>
          <p:cNvPr id="4" name="Content Placeholder 3">
            <a:extLst>
              <a:ext uri="{FF2B5EF4-FFF2-40B4-BE49-F238E27FC236}">
                <a16:creationId xmlns:a16="http://schemas.microsoft.com/office/drawing/2014/main" id="{510A5165-601F-264C-9A61-FF82A1ED9BC0}"/>
              </a:ext>
            </a:extLst>
          </p:cNvPr>
          <p:cNvSpPr>
            <a:spLocks noGrp="1"/>
          </p:cNvSpPr>
          <p:nvPr>
            <p:ph idx="1"/>
          </p:nvPr>
        </p:nvSpPr>
        <p:spPr>
          <a:xfrm>
            <a:off x="7044560" y="1211536"/>
            <a:ext cx="4911300" cy="4193628"/>
          </a:xfrm>
        </p:spPr>
        <p:txBody>
          <a:bodyPr>
            <a:normAutofit/>
          </a:bodyPr>
          <a:lstStyle/>
          <a:p>
            <a:pPr>
              <a:buFont typeface="Wingdings" pitchFamily="2" charset="2"/>
              <a:buChar char="Ø"/>
            </a:pPr>
            <a:r>
              <a:rPr lang="en-US" sz="3200" dirty="0"/>
              <a:t>Medications</a:t>
            </a:r>
          </a:p>
          <a:p>
            <a:pPr>
              <a:buFont typeface="Wingdings" pitchFamily="2" charset="2"/>
              <a:buChar char="Ø"/>
            </a:pPr>
            <a:r>
              <a:rPr lang="en-US" sz="3200" dirty="0"/>
              <a:t>Blood Product Replacement</a:t>
            </a:r>
          </a:p>
          <a:p>
            <a:pPr>
              <a:buFont typeface="Wingdings" pitchFamily="2" charset="2"/>
              <a:buChar char="Ø"/>
            </a:pPr>
            <a:r>
              <a:rPr lang="en-US" sz="3200" dirty="0"/>
              <a:t>Procedures</a:t>
            </a:r>
          </a:p>
          <a:p>
            <a:pPr>
              <a:buFont typeface="Wingdings" pitchFamily="2" charset="2"/>
              <a:buChar char="Ø"/>
            </a:pPr>
            <a:r>
              <a:rPr lang="en-US" sz="3200" dirty="0"/>
              <a:t>Women’s Experience</a:t>
            </a:r>
          </a:p>
          <a:p>
            <a:pPr>
              <a:buFont typeface="Wingdings" pitchFamily="2" charset="2"/>
              <a:buChar char="Ø"/>
            </a:pPr>
            <a:r>
              <a:rPr lang="en-US" sz="3200" dirty="0"/>
              <a:t>Secondary Hemorrhage</a:t>
            </a:r>
          </a:p>
        </p:txBody>
      </p:sp>
      <p:sp>
        <p:nvSpPr>
          <p:cNvPr id="2" name="Rectangle 1">
            <a:extLst>
              <a:ext uri="{FF2B5EF4-FFF2-40B4-BE49-F238E27FC236}">
                <a16:creationId xmlns:a16="http://schemas.microsoft.com/office/drawing/2014/main" id="{9F8F66BF-DB1D-664B-87BC-D7AEE70A9B36}"/>
              </a:ext>
            </a:extLst>
          </p:cNvPr>
          <p:cNvSpPr/>
          <p:nvPr/>
        </p:nvSpPr>
        <p:spPr>
          <a:xfrm>
            <a:off x="490933" y="4620334"/>
            <a:ext cx="6096000" cy="1569660"/>
          </a:xfrm>
          <a:prstGeom prst="rect">
            <a:avLst/>
          </a:prstGeom>
        </p:spPr>
        <p:txBody>
          <a:bodyPr>
            <a:spAutoFit/>
          </a:bodyPr>
          <a:lstStyle/>
          <a:p>
            <a:r>
              <a:rPr lang="en-US" sz="2400" dirty="0"/>
              <a:t>Jennifer McNulty, MD</a:t>
            </a:r>
            <a:br>
              <a:rPr lang="en-US" sz="2400" dirty="0"/>
            </a:br>
            <a:r>
              <a:rPr lang="en-US" sz="2400" dirty="0"/>
              <a:t>MemorialCare™ </a:t>
            </a:r>
            <a:br>
              <a:rPr lang="en-US" sz="2400" dirty="0"/>
            </a:br>
            <a:r>
              <a:rPr lang="en-US" sz="2400" dirty="0"/>
              <a:t>Miller Children’s and Women’s Hospital</a:t>
            </a:r>
            <a:br>
              <a:rPr lang="en-US" sz="2400" dirty="0"/>
            </a:br>
            <a:r>
              <a:rPr lang="en-US" sz="2400" dirty="0"/>
              <a:t>Long Beach</a:t>
            </a:r>
          </a:p>
        </p:txBody>
      </p:sp>
    </p:spTree>
    <p:extLst>
      <p:ext uri="{BB962C8B-B14F-4D97-AF65-F5344CB8AC3E}">
        <p14:creationId xmlns:p14="http://schemas.microsoft.com/office/powerpoint/2010/main" val="1285818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23E6-4208-F64F-9D96-48B426130B86}"/>
              </a:ext>
            </a:extLst>
          </p:cNvPr>
          <p:cNvSpPr>
            <a:spLocks noGrp="1"/>
          </p:cNvSpPr>
          <p:nvPr>
            <p:ph type="title"/>
          </p:nvPr>
        </p:nvSpPr>
        <p:spPr>
          <a:xfrm>
            <a:off x="533400" y="544600"/>
            <a:ext cx="10896600" cy="1208000"/>
          </a:xfrm>
        </p:spPr>
        <p:txBody>
          <a:bodyPr>
            <a:normAutofit/>
          </a:bodyPr>
          <a:lstStyle/>
          <a:p>
            <a:r>
              <a:rPr lang="en-US" dirty="0">
                <a:cs typeface="Calibri" panose="020F0502020204030204" pitchFamily="34" charset="0"/>
              </a:rPr>
              <a:t>Rapid Response Team (RRT) and Emergency Activations</a:t>
            </a:r>
          </a:p>
        </p:txBody>
      </p:sp>
      <p:sp>
        <p:nvSpPr>
          <p:cNvPr id="3" name="Content Placeholder 2">
            <a:extLst>
              <a:ext uri="{FF2B5EF4-FFF2-40B4-BE49-F238E27FC236}">
                <a16:creationId xmlns:a16="http://schemas.microsoft.com/office/drawing/2014/main" id="{FB850056-2DB1-2149-AE99-497B5AC8EF0B}"/>
              </a:ext>
            </a:extLst>
          </p:cNvPr>
          <p:cNvSpPr>
            <a:spLocks noGrp="1"/>
          </p:cNvSpPr>
          <p:nvPr>
            <p:ph idx="1"/>
          </p:nvPr>
        </p:nvSpPr>
        <p:spPr>
          <a:xfrm>
            <a:off x="533400" y="1752600"/>
            <a:ext cx="11106807" cy="4658519"/>
          </a:xfrm>
        </p:spPr>
        <p:txBody>
          <a:bodyPr vert="horz" lIns="91440" tIns="45720" rIns="91440" bIns="45720" rtlCol="0" anchor="t">
            <a:noAutofit/>
          </a:bodyPr>
          <a:lstStyle/>
          <a:p>
            <a:pPr lvl="0"/>
            <a:r>
              <a:rPr lang="en-US" sz="2400" dirty="0"/>
              <a:t>OB hemorrhage requires rapid mobilization of trained team members with obstetric-specific training</a:t>
            </a:r>
          </a:p>
          <a:p>
            <a:pPr lvl="0"/>
            <a:r>
              <a:rPr lang="en-US" sz="2400" dirty="0"/>
              <a:t>Recommend predetermined minimum criteria describing when to activate the OB-RRT</a:t>
            </a:r>
            <a:endParaRPr lang="en-US" sz="2400" dirty="0">
              <a:cs typeface="Calibri"/>
            </a:endParaRPr>
          </a:p>
          <a:p>
            <a:r>
              <a:rPr lang="en-US" sz="2400" dirty="0"/>
              <a:t>Any clinical team member involved in the care of a patient is empowered to activate the OB-RRT</a:t>
            </a:r>
            <a:endParaRPr lang="en-US" sz="2400" dirty="0">
              <a:cs typeface="Calibri"/>
            </a:endParaRPr>
          </a:p>
          <a:p>
            <a:r>
              <a:rPr lang="en-US" sz="2400" dirty="0"/>
              <a:t>Activation of an OB-RRT requires a predetermined process to notify all team members simultaneously whenever possible</a:t>
            </a:r>
            <a:endParaRPr lang="en-US" sz="2400" dirty="0">
              <a:cs typeface="Calibri"/>
            </a:endParaRPr>
          </a:p>
          <a:p>
            <a:pPr lvl="0"/>
            <a:r>
              <a:rPr lang="en-US" sz="2400" dirty="0"/>
              <a:t>OB-RRT members need to have a working understanding of their specific roles during an OB hemorrhage</a:t>
            </a:r>
          </a:p>
          <a:p>
            <a:pPr lvl="0"/>
            <a:r>
              <a:rPr lang="en-US" sz="2400" dirty="0"/>
              <a:t>Drills and simulations should include processes for activating OB-RRT</a:t>
            </a:r>
            <a:endParaRPr lang="en-US" sz="2400" dirty="0">
              <a:cs typeface="Calibri" panose="020F0502020204030204"/>
            </a:endParaRPr>
          </a:p>
        </p:txBody>
      </p:sp>
      <p:sp>
        <p:nvSpPr>
          <p:cNvPr id="4" name="TextBox 3">
            <a:extLst>
              <a:ext uri="{FF2B5EF4-FFF2-40B4-BE49-F238E27FC236}">
                <a16:creationId xmlns:a16="http://schemas.microsoft.com/office/drawing/2014/main" id="{54AB6C7C-FDCA-4825-A282-EB4EFB06D1E8}"/>
              </a:ext>
            </a:extLst>
          </p:cNvPr>
          <p:cNvSpPr txBox="1"/>
          <p:nvPr/>
        </p:nvSpPr>
        <p:spPr>
          <a:xfrm>
            <a:off x="20664" y="6553200"/>
            <a:ext cx="88164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Al Kadri, HM. </a:t>
            </a:r>
            <a:r>
              <a:rPr lang="en-US" sz="1200" i="1" dirty="0">
                <a:ea typeface="+mn-lt"/>
                <a:cs typeface="+mn-lt"/>
              </a:rPr>
              <a:t>Journal of Emergencies, Trauma, and Shock. </a:t>
            </a:r>
            <a:r>
              <a:rPr lang="en-US" sz="1200" dirty="0">
                <a:ea typeface="+mn-lt"/>
                <a:cs typeface="+mn-lt"/>
              </a:rPr>
              <a:t>2010;3(4):337-341.</a:t>
            </a:r>
          </a:p>
          <a:p>
            <a:pPr algn="l"/>
            <a:endParaRPr lang="en-US" sz="1200" dirty="0">
              <a:cs typeface="Calibri"/>
            </a:endParaRPr>
          </a:p>
        </p:txBody>
      </p:sp>
    </p:spTree>
    <p:extLst>
      <p:ext uri="{BB962C8B-B14F-4D97-AF65-F5344CB8AC3E}">
        <p14:creationId xmlns:p14="http://schemas.microsoft.com/office/powerpoint/2010/main" val="322159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23E4093-291C-5047-8EF0-C6D23F9F9BD9}"/>
              </a:ext>
            </a:extLst>
          </p:cNvPr>
          <p:cNvSpPr txBox="1">
            <a:spLocks/>
          </p:cNvSpPr>
          <p:nvPr/>
        </p:nvSpPr>
        <p:spPr bwMode="auto">
          <a:xfrm>
            <a:off x="402466" y="1700070"/>
            <a:ext cx="5627704" cy="2621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pPr marL="285750" indent="-285750">
              <a:buClr>
                <a:srgbClr val="EC6A1F"/>
              </a:buClr>
              <a:buSzPct val="100000"/>
              <a:buFont typeface="System Font Regular"/>
              <a:buChar char="●"/>
            </a:pPr>
            <a:r>
              <a:rPr lang="en-US" sz="2400" kern="0" dirty="0">
                <a:latin typeface="+mn-lt"/>
                <a:ea typeface="ＭＳ Ｐゴシック" pitchFamily="26" charset="-128"/>
              </a:rPr>
              <a:t>Multi-stakeholder collaborative founded in 2006, Celebrating 15 years! </a:t>
            </a:r>
          </a:p>
          <a:p>
            <a:pPr marL="285750" indent="-285750">
              <a:buClr>
                <a:srgbClr val="EC6A1F"/>
              </a:buClr>
              <a:buSzPct val="100000"/>
              <a:buFont typeface="System Font Regular"/>
              <a:buChar char="●"/>
            </a:pPr>
            <a:r>
              <a:rPr lang="en-US" sz="2400" kern="0" dirty="0">
                <a:latin typeface="+mn-lt"/>
                <a:ea typeface="ＭＳ Ｐゴシック" pitchFamily="26" charset="-128"/>
              </a:rPr>
              <a:t>Launched with funding from California Department of Public Health to address rise in maternal mortality </a:t>
            </a:r>
          </a:p>
          <a:p>
            <a:pPr marL="285750" indent="-285750">
              <a:buClr>
                <a:srgbClr val="EC6A1F"/>
              </a:buClr>
              <a:buSzPct val="100000"/>
              <a:buFont typeface="System Font Regular"/>
              <a:buChar char="●"/>
            </a:pPr>
            <a:r>
              <a:rPr lang="en-US" sz="2400" kern="0" dirty="0">
                <a:latin typeface="+mn-lt"/>
                <a:ea typeface="ＭＳ Ｐゴシック" pitchFamily="26" charset="-128"/>
              </a:rPr>
              <a:t>Maternal Mortality Reviews to Action:</a:t>
            </a:r>
          </a:p>
          <a:p>
            <a:pPr marL="685800" lvl="1">
              <a:buClr>
                <a:srgbClr val="EC6A1F"/>
              </a:buClr>
              <a:buSzPct val="100000"/>
              <a:buFont typeface="System Font Regular"/>
              <a:buChar char="●"/>
            </a:pPr>
            <a:r>
              <a:rPr lang="en-US" sz="2000" kern="0" dirty="0">
                <a:latin typeface="+mn-lt"/>
                <a:ea typeface="ＭＳ Ｐゴシック" pitchFamily="26" charset="-128"/>
              </a:rPr>
              <a:t>Quality Improvement Toolkits</a:t>
            </a:r>
          </a:p>
          <a:p>
            <a:pPr marL="685800" lvl="1">
              <a:buClr>
                <a:srgbClr val="EC6A1F"/>
              </a:buClr>
              <a:buSzPct val="100000"/>
              <a:buFont typeface="System Font Regular"/>
              <a:buChar char="●"/>
            </a:pPr>
            <a:r>
              <a:rPr lang="en-US" sz="2000" kern="0" dirty="0">
                <a:latin typeface="+mn-lt"/>
                <a:ea typeface="ＭＳ Ｐゴシック" pitchFamily="26" charset="-128"/>
              </a:rPr>
              <a:t>Large-scale QI Change Collaboratives</a:t>
            </a:r>
          </a:p>
          <a:p>
            <a:pPr marL="685800" lvl="1">
              <a:buClr>
                <a:srgbClr val="EC6A1F"/>
              </a:buClr>
              <a:buSzPct val="100000"/>
              <a:buFont typeface="System Font Regular"/>
              <a:buChar char="●"/>
            </a:pPr>
            <a:r>
              <a:rPr lang="en-US" sz="2000" kern="0" dirty="0">
                <a:latin typeface="+mn-lt"/>
                <a:ea typeface="ＭＳ Ｐゴシック" pitchFamily="26" charset="-128"/>
              </a:rPr>
              <a:t>Partner with everyone</a:t>
            </a:r>
          </a:p>
          <a:p>
            <a:pPr marL="685800" lvl="1">
              <a:buClr>
                <a:srgbClr val="EC6A1F"/>
              </a:buClr>
              <a:buSzPct val="100000"/>
              <a:buFont typeface="System Font Regular"/>
              <a:buChar char="●"/>
            </a:pPr>
            <a:r>
              <a:rPr lang="en-US" sz="2000" kern="0" dirty="0">
                <a:latin typeface="+mn-lt"/>
                <a:ea typeface="ＭＳ Ｐゴシック" pitchFamily="26" charset="-128"/>
              </a:rPr>
              <a:t>Maternal Data Center</a:t>
            </a:r>
          </a:p>
          <a:p>
            <a:pPr marL="285750" indent="-285750">
              <a:buClr>
                <a:srgbClr val="EC6A1F"/>
              </a:buClr>
              <a:buSzPct val="100000"/>
              <a:buFont typeface="System Font Regular"/>
              <a:buChar char="●"/>
            </a:pPr>
            <a:endParaRPr lang="en-US" sz="2400" kern="0" dirty="0">
              <a:latin typeface="Calibri" panose="020F0502020204030204" pitchFamily="34" charset="0"/>
              <a:ea typeface="ＭＳ Ｐゴシック" pitchFamily="26" charset="-128"/>
            </a:endParaRPr>
          </a:p>
          <a:p>
            <a:pPr marL="285750" indent="-285750">
              <a:buClr>
                <a:srgbClr val="EC6A1F"/>
              </a:buClr>
              <a:buSzPct val="100000"/>
              <a:buFont typeface="System Font Regular"/>
              <a:buChar char="●"/>
            </a:pPr>
            <a:endParaRPr lang="en-US" sz="2400" kern="0" dirty="0"/>
          </a:p>
        </p:txBody>
      </p:sp>
      <p:sp>
        <p:nvSpPr>
          <p:cNvPr id="12" name="Title 1">
            <a:extLst>
              <a:ext uri="{FF2B5EF4-FFF2-40B4-BE49-F238E27FC236}">
                <a16:creationId xmlns:a16="http://schemas.microsoft.com/office/drawing/2014/main" id="{CA6181E1-80FE-7044-9714-2982AA4348B5}"/>
              </a:ext>
            </a:extLst>
          </p:cNvPr>
          <p:cNvSpPr txBox="1">
            <a:spLocks/>
          </p:cNvSpPr>
          <p:nvPr/>
        </p:nvSpPr>
        <p:spPr>
          <a:xfrm>
            <a:off x="374730" y="657663"/>
            <a:ext cx="5116530" cy="91440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36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a:lstStyle>
          <a:p>
            <a:pPr algn="ctr"/>
            <a:r>
              <a:rPr lang="en-US" sz="3200" kern="0" dirty="0"/>
              <a:t>California Maternal </a:t>
            </a:r>
            <a:br>
              <a:rPr lang="en-US" sz="3200" kern="0" dirty="0"/>
            </a:br>
            <a:r>
              <a:rPr lang="en-US" sz="3200" kern="0" dirty="0">
                <a:solidFill>
                  <a:srgbClr val="EC6A1F"/>
                </a:solidFill>
              </a:rPr>
              <a:t>Q</a:t>
            </a:r>
            <a:r>
              <a:rPr lang="en-US" sz="3200" kern="0" dirty="0">
                <a:solidFill>
                  <a:schemeClr val="tx2"/>
                </a:solidFill>
              </a:rPr>
              <a:t>uality</a:t>
            </a:r>
            <a:r>
              <a:rPr lang="en-US" sz="3200" kern="0" dirty="0"/>
              <a:t> Care Collaborative</a:t>
            </a:r>
          </a:p>
        </p:txBody>
      </p:sp>
      <p:sp>
        <p:nvSpPr>
          <p:cNvPr id="13" name="Rectangle 12">
            <a:extLst>
              <a:ext uri="{FF2B5EF4-FFF2-40B4-BE49-F238E27FC236}">
                <a16:creationId xmlns:a16="http://schemas.microsoft.com/office/drawing/2014/main" id="{5CE06299-0964-0349-89C3-40A7C8EA7C80}"/>
              </a:ext>
            </a:extLst>
          </p:cNvPr>
          <p:cNvSpPr/>
          <p:nvPr/>
        </p:nvSpPr>
        <p:spPr>
          <a:xfrm>
            <a:off x="0" y="6027357"/>
            <a:ext cx="6097837" cy="661720"/>
          </a:xfrm>
          <a:prstGeom prst="rect">
            <a:avLst/>
          </a:prstGeom>
        </p:spPr>
        <p:txBody>
          <a:bodyPr wrap="square" lIns="45720" tIns="22860" rIns="45720" bIns="22860" anchor="t">
            <a:spAutoFit/>
          </a:bodyPr>
          <a:lstStyle/>
          <a:p>
            <a:r>
              <a:rPr lang="en-US" sz="2000" dirty="0"/>
              <a:t>CM</a:t>
            </a:r>
            <a:r>
              <a:rPr lang="en-US" sz="2000" dirty="0">
                <a:solidFill>
                  <a:srgbClr val="EC6A1F"/>
                </a:solidFill>
              </a:rPr>
              <a:t>Q</a:t>
            </a:r>
            <a:r>
              <a:rPr lang="en-US" sz="2000" dirty="0"/>
              <a:t>CC Mission: End preventable morbidity, mortality and racial disparities in maternity care</a:t>
            </a:r>
          </a:p>
        </p:txBody>
      </p:sp>
      <p:sp>
        <p:nvSpPr>
          <p:cNvPr id="21" name="Title 1">
            <a:extLst>
              <a:ext uri="{FF2B5EF4-FFF2-40B4-BE49-F238E27FC236}">
                <a16:creationId xmlns:a16="http://schemas.microsoft.com/office/drawing/2014/main" id="{16C6B712-BB96-5348-9668-95F3CCDEA14F}"/>
              </a:ext>
            </a:extLst>
          </p:cNvPr>
          <p:cNvSpPr>
            <a:spLocks noGrp="1"/>
          </p:cNvSpPr>
          <p:nvPr>
            <p:ph type="title"/>
          </p:nvPr>
        </p:nvSpPr>
        <p:spPr>
          <a:xfrm>
            <a:off x="6705600" y="1219200"/>
            <a:ext cx="4984252" cy="998865"/>
          </a:xfrm>
        </p:spPr>
        <p:txBody>
          <a:bodyPr>
            <a:normAutofit/>
          </a:bodyPr>
          <a:lstStyle/>
          <a:p>
            <a:pPr algn="ctr"/>
            <a:r>
              <a:rPr lang="en-US" sz="2400" dirty="0"/>
              <a:t>Maternal Mortality Ratios in U.S. and California, 1999-2016</a:t>
            </a:r>
          </a:p>
        </p:txBody>
      </p:sp>
      <p:pic>
        <p:nvPicPr>
          <p:cNvPr id="5" name="Picture 4">
            <a:extLst>
              <a:ext uri="{FF2B5EF4-FFF2-40B4-BE49-F238E27FC236}">
                <a16:creationId xmlns:a16="http://schemas.microsoft.com/office/drawing/2014/main" id="{DE9BA56A-DE9C-B749-9572-1896A714A771}"/>
              </a:ext>
            </a:extLst>
          </p:cNvPr>
          <p:cNvPicPr>
            <a:picLocks noChangeAspect="1"/>
          </p:cNvPicPr>
          <p:nvPr/>
        </p:nvPicPr>
        <p:blipFill>
          <a:blip r:embed="rId3"/>
          <a:stretch>
            <a:fillRect/>
          </a:stretch>
        </p:blipFill>
        <p:spPr>
          <a:xfrm>
            <a:off x="6248400" y="2438400"/>
            <a:ext cx="5704264" cy="3200400"/>
          </a:xfrm>
          <a:prstGeom prst="rect">
            <a:avLst/>
          </a:prstGeom>
        </p:spPr>
      </p:pic>
      <p:sp>
        <p:nvSpPr>
          <p:cNvPr id="14" name="TextBox 13">
            <a:extLst>
              <a:ext uri="{FF2B5EF4-FFF2-40B4-BE49-F238E27FC236}">
                <a16:creationId xmlns:a16="http://schemas.microsoft.com/office/drawing/2014/main" id="{C229AF74-E3D6-064F-93EB-70C4E9F88D7E}"/>
              </a:ext>
            </a:extLst>
          </p:cNvPr>
          <p:cNvSpPr txBox="1"/>
          <p:nvPr/>
        </p:nvSpPr>
        <p:spPr>
          <a:xfrm>
            <a:off x="6679368" y="5867400"/>
            <a:ext cx="5485150" cy="738664"/>
          </a:xfrm>
          <a:prstGeom prst="rect">
            <a:avLst/>
          </a:prstGeom>
          <a:noFill/>
        </p:spPr>
        <p:txBody>
          <a:bodyPr wrap="square">
            <a:spAutoFit/>
          </a:bodyPr>
          <a:lstStyle/>
          <a:p>
            <a:pPr algn="l"/>
            <a:r>
              <a:rPr lang="en-US" sz="1400" i="1" dirty="0">
                <a:effectLst/>
                <a:latin typeface="Calibri" panose="020F0502020204030204" pitchFamily="34" charset="0"/>
              </a:rPr>
              <a:t>CA-PMSS Surveillance Report: Pregnancy-Related Deaths in California, 2008-2016</a:t>
            </a:r>
            <a:r>
              <a:rPr lang="en-US" sz="1400" dirty="0">
                <a:effectLst/>
                <a:latin typeface="Calibri" panose="020F0502020204030204" pitchFamily="34" charset="0"/>
              </a:rPr>
              <a:t>. Sacramento: California Department of Public Health, Maternal, Child and Adolescent Health Division. 2021. </a:t>
            </a:r>
          </a:p>
        </p:txBody>
      </p:sp>
    </p:spTree>
    <p:extLst>
      <p:ext uri="{BB962C8B-B14F-4D97-AF65-F5344CB8AC3E}">
        <p14:creationId xmlns:p14="http://schemas.microsoft.com/office/powerpoint/2010/main" val="2147166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1D27-09AD-734A-A993-9E42D156CFBD}"/>
              </a:ext>
            </a:extLst>
          </p:cNvPr>
          <p:cNvSpPr>
            <a:spLocks noGrp="1"/>
          </p:cNvSpPr>
          <p:nvPr>
            <p:ph type="title"/>
          </p:nvPr>
        </p:nvSpPr>
        <p:spPr>
          <a:xfrm>
            <a:off x="519114" y="299750"/>
            <a:ext cx="11672886" cy="1325563"/>
          </a:xfrm>
        </p:spPr>
        <p:txBody>
          <a:bodyPr/>
          <a:lstStyle/>
          <a:p>
            <a:r>
              <a:rPr lang="en-US" dirty="0"/>
              <a:t>Medications for </a:t>
            </a:r>
            <a:r>
              <a:rPr lang="en-US" sz="3400" dirty="0"/>
              <a:t>Prevention</a:t>
            </a:r>
            <a:r>
              <a:rPr lang="en-US" dirty="0"/>
              <a:t> and Treatment of PPH</a:t>
            </a:r>
          </a:p>
        </p:txBody>
      </p:sp>
      <p:sp>
        <p:nvSpPr>
          <p:cNvPr id="3" name="Content Placeholder 2">
            <a:extLst>
              <a:ext uri="{FF2B5EF4-FFF2-40B4-BE49-F238E27FC236}">
                <a16:creationId xmlns:a16="http://schemas.microsoft.com/office/drawing/2014/main" id="{8EE98BBA-E5C9-7F43-BF06-39632FD9777B}"/>
              </a:ext>
            </a:extLst>
          </p:cNvPr>
          <p:cNvSpPr>
            <a:spLocks noGrp="1"/>
          </p:cNvSpPr>
          <p:nvPr>
            <p:ph idx="1"/>
          </p:nvPr>
        </p:nvSpPr>
        <p:spPr>
          <a:xfrm>
            <a:off x="519114" y="1285368"/>
            <a:ext cx="11153772" cy="4633913"/>
          </a:xfrm>
        </p:spPr>
        <p:txBody>
          <a:bodyPr vert="horz" lIns="91440" tIns="45720" rIns="91440" bIns="45720" rtlCol="0" anchor="t">
            <a:normAutofit fontScale="77500" lnSpcReduction="20000"/>
          </a:bodyPr>
          <a:lstStyle/>
          <a:p>
            <a:pPr>
              <a:lnSpc>
                <a:spcPct val="120000"/>
              </a:lnSpc>
              <a:spcBef>
                <a:spcPts val="500"/>
              </a:spcBef>
            </a:pPr>
            <a:r>
              <a:rPr lang="en-US" dirty="0"/>
              <a:t>Oxytocin is medication of choice for </a:t>
            </a:r>
            <a:r>
              <a:rPr lang="en-US" i="1" u="sng" dirty="0"/>
              <a:t>both</a:t>
            </a:r>
            <a:r>
              <a:rPr lang="en-US" i="1" dirty="0"/>
              <a:t> prophylaxis and treatment</a:t>
            </a:r>
            <a:r>
              <a:rPr lang="en-US" dirty="0"/>
              <a:t> of postpartum hemorrhage</a:t>
            </a:r>
          </a:p>
          <a:p>
            <a:pPr>
              <a:lnSpc>
                <a:spcPct val="120000"/>
              </a:lnSpc>
              <a:spcBef>
                <a:spcPts val="500"/>
              </a:spcBef>
            </a:pPr>
            <a:r>
              <a:rPr lang="en-US" dirty="0"/>
              <a:t>Second-line uterotonics for treatment of refractory uterine atony include Methergine® or Hemabate® </a:t>
            </a:r>
            <a:endParaRPr lang="en-US" dirty="0">
              <a:cs typeface="Calibri"/>
            </a:endParaRPr>
          </a:p>
          <a:p>
            <a:pPr lvl="0">
              <a:lnSpc>
                <a:spcPct val="120000"/>
              </a:lnSpc>
              <a:spcBef>
                <a:spcPts val="500"/>
              </a:spcBef>
            </a:pPr>
            <a:r>
              <a:rPr lang="en-US" dirty="0"/>
              <a:t>Misoprostol is </a:t>
            </a:r>
            <a:r>
              <a:rPr lang="en-US" u="sng" dirty="0"/>
              <a:t>not</a:t>
            </a:r>
            <a:r>
              <a:rPr lang="en-US" dirty="0"/>
              <a:t> a preferred second-line uterotonic agent – use only in patients with asthma and HTN </a:t>
            </a:r>
            <a:endParaRPr lang="en-US" dirty="0">
              <a:cs typeface="Calibri" panose="020F0502020204030204"/>
            </a:endParaRPr>
          </a:p>
          <a:p>
            <a:pPr lvl="0">
              <a:lnSpc>
                <a:spcPct val="120000"/>
              </a:lnSpc>
              <a:spcBef>
                <a:spcPts val="500"/>
              </a:spcBef>
            </a:pPr>
            <a:r>
              <a:rPr lang="en-US" dirty="0"/>
              <a:t>TXA has been shown to reduce mortality due to PPH if given within 3 hours after recognition of hemorrhage</a:t>
            </a:r>
            <a:endParaRPr lang="en-US" dirty="0">
              <a:cs typeface="Calibri" panose="020F0502020204030204"/>
            </a:endParaRPr>
          </a:p>
          <a:p>
            <a:pPr marL="0" lvl="0" indent="0" algn="ctr">
              <a:lnSpc>
                <a:spcPct val="120000"/>
              </a:lnSpc>
              <a:spcBef>
                <a:spcPts val="500"/>
              </a:spcBef>
              <a:buNone/>
            </a:pPr>
            <a:r>
              <a:rPr lang="en-US" b="1" dirty="0"/>
              <a:t>When there is an inadequate or lack of response to uterotonics, clinicians should move promptly to next steps such as surgical methods of treatment</a:t>
            </a:r>
            <a:endParaRPr lang="en-US" b="1" dirty="0">
              <a:cs typeface="Calibri" panose="020F0502020204030204"/>
            </a:endParaRPr>
          </a:p>
        </p:txBody>
      </p:sp>
      <p:sp>
        <p:nvSpPr>
          <p:cNvPr id="4" name="TextBox 3">
            <a:extLst>
              <a:ext uri="{FF2B5EF4-FFF2-40B4-BE49-F238E27FC236}">
                <a16:creationId xmlns:a16="http://schemas.microsoft.com/office/drawing/2014/main" id="{15D33676-D352-4188-A5D4-707984CAB18F}"/>
              </a:ext>
            </a:extLst>
          </p:cNvPr>
          <p:cNvSpPr txBox="1"/>
          <p:nvPr/>
        </p:nvSpPr>
        <p:spPr>
          <a:xfrm>
            <a:off x="16790" y="5919281"/>
            <a:ext cx="1179830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mn-lt"/>
                <a:cs typeface="+mn-lt"/>
              </a:rPr>
              <a:t>Butwick AJ, et al. </a:t>
            </a:r>
            <a:r>
              <a:rPr lang="en-US" sz="1100" i="1" dirty="0">
                <a:ea typeface="+mn-lt"/>
                <a:cs typeface="+mn-lt"/>
              </a:rPr>
              <a:t>American Journal of Obstetrics and Gynecology. </a:t>
            </a:r>
            <a:r>
              <a:rPr lang="en-US" sz="1100" dirty="0">
                <a:ea typeface="+mn-lt"/>
                <a:cs typeface="+mn-lt"/>
              </a:rPr>
              <a:t>2015;212(5):642 e641-647.  Bateman BT, et al. </a:t>
            </a:r>
            <a:r>
              <a:rPr lang="en-US" sz="1100" i="1" dirty="0">
                <a:ea typeface="+mn-lt"/>
                <a:cs typeface="+mn-lt"/>
              </a:rPr>
              <a:t>Anesthesia and Analgesia. </a:t>
            </a:r>
            <a:r>
              <a:rPr lang="en-US" sz="1100" dirty="0">
                <a:ea typeface="+mn-lt"/>
                <a:cs typeface="+mn-lt"/>
              </a:rPr>
              <a:t>2014;119(6):1344-1349.  Tang, OSG-D, et al. </a:t>
            </a:r>
            <a:r>
              <a:rPr lang="en-US" sz="1100" i="1" dirty="0">
                <a:ea typeface="+mn-lt"/>
                <a:cs typeface="+mn-lt"/>
              </a:rPr>
              <a:t>International Journal of Gynaecology and Obstetrics. </a:t>
            </a:r>
            <a:r>
              <a:rPr lang="en-US" sz="1100" dirty="0">
                <a:ea typeface="+mn-lt"/>
                <a:cs typeface="+mn-lt"/>
              </a:rPr>
              <a:t>2007;99 Suppl 2:S160-167.  Blum JW, et al. </a:t>
            </a:r>
            <a:r>
              <a:rPr lang="en-US" sz="1100" i="1" dirty="0">
                <a:ea typeface="+mn-lt"/>
                <a:cs typeface="+mn-lt"/>
              </a:rPr>
              <a:t>Lancet. </a:t>
            </a:r>
            <a:r>
              <a:rPr lang="en-US" sz="1100" dirty="0">
                <a:ea typeface="+mn-lt"/>
                <a:cs typeface="+mn-lt"/>
              </a:rPr>
              <a:t>2010;375(9710):217-223.  Widmer MB, et al. </a:t>
            </a:r>
            <a:r>
              <a:rPr lang="en-US" sz="1100" i="1" dirty="0">
                <a:ea typeface="+mn-lt"/>
                <a:cs typeface="+mn-lt"/>
              </a:rPr>
              <a:t>Lancet. </a:t>
            </a:r>
            <a:r>
              <a:rPr lang="en-US" sz="1100" dirty="0">
                <a:ea typeface="+mn-lt"/>
                <a:cs typeface="+mn-lt"/>
              </a:rPr>
              <a:t>2010;375(9728):1808-1813.  Parry Smith WRP, et al. </a:t>
            </a:r>
            <a:r>
              <a:rPr lang="en-US" sz="1100" i="1" dirty="0">
                <a:ea typeface="+mn-lt"/>
                <a:cs typeface="+mn-lt"/>
              </a:rPr>
              <a:t>Cochrane Database of Systematic Reviews. </a:t>
            </a:r>
            <a:r>
              <a:rPr lang="en-US" sz="1100" dirty="0">
                <a:ea typeface="+mn-lt"/>
                <a:cs typeface="+mn-lt"/>
              </a:rPr>
              <a:t>2020;11:CD012754. Chong YS, et al. </a:t>
            </a:r>
            <a:r>
              <a:rPr lang="en-US" sz="1100" i="1" dirty="0">
                <a:ea typeface="+mn-lt"/>
                <a:cs typeface="+mn-lt"/>
              </a:rPr>
              <a:t>European Journal of Obstetrics and Gynecolpgical Reproductive Biology. </a:t>
            </a:r>
            <a:r>
              <a:rPr lang="en-US" sz="1100" dirty="0">
                <a:ea typeface="+mn-lt"/>
                <a:cs typeface="+mn-lt"/>
              </a:rPr>
              <a:t>2004;113(2):191-198.  Khan RU, et al. </a:t>
            </a:r>
            <a:r>
              <a:rPr lang="en-US" sz="1100" i="1" dirty="0">
                <a:ea typeface="+mn-lt"/>
                <a:cs typeface="+mn-lt"/>
              </a:rPr>
              <a:t>Obstetrics and Gynecology. </a:t>
            </a:r>
            <a:r>
              <a:rPr lang="en-US" sz="1100" dirty="0">
                <a:ea typeface="+mn-lt"/>
                <a:cs typeface="+mn-lt"/>
              </a:rPr>
              <a:t>2003;101(5 Pt 1):968-974.  Meckstroth KR, et al. </a:t>
            </a:r>
            <a:r>
              <a:rPr lang="en-US" sz="1100" i="1" dirty="0">
                <a:ea typeface="+mn-lt"/>
                <a:cs typeface="+mn-lt"/>
              </a:rPr>
              <a:t>Obstetrics and Gynecology. </a:t>
            </a:r>
            <a:r>
              <a:rPr lang="en-US" sz="1100" dirty="0">
                <a:ea typeface="+mn-lt"/>
                <a:cs typeface="+mn-lt"/>
              </a:rPr>
              <a:t>2006;108(3 Pt 1):582-590.  Woman Trial Collaborators </a:t>
            </a:r>
            <a:r>
              <a:rPr lang="en-US" sz="1100" i="1" dirty="0">
                <a:ea typeface="+mn-lt"/>
                <a:cs typeface="+mn-lt"/>
              </a:rPr>
              <a:t>Lancet. </a:t>
            </a:r>
            <a:r>
              <a:rPr lang="en-US" sz="1100" dirty="0">
                <a:ea typeface="+mn-lt"/>
                <a:cs typeface="+mn-lt"/>
              </a:rPr>
              <a:t>2017;389(10084):2105-2116.  Shakur HB, Det al.  </a:t>
            </a:r>
            <a:r>
              <a:rPr lang="en-US" sz="1100" i="1" dirty="0">
                <a:ea typeface="+mn-lt"/>
                <a:cs typeface="+mn-lt"/>
              </a:rPr>
              <a:t>Cochrane Database of Systematic Reviews. </a:t>
            </a:r>
            <a:r>
              <a:rPr lang="en-US" sz="1100" dirty="0">
                <a:ea typeface="+mn-lt"/>
                <a:cs typeface="+mn-lt"/>
              </a:rPr>
              <a:t>2018;2:CD012964. </a:t>
            </a:r>
            <a:endParaRPr lang="en-US" sz="1100" dirty="0"/>
          </a:p>
        </p:txBody>
      </p:sp>
    </p:spTree>
    <p:extLst>
      <p:ext uri="{BB962C8B-B14F-4D97-AF65-F5344CB8AC3E}">
        <p14:creationId xmlns:p14="http://schemas.microsoft.com/office/powerpoint/2010/main" val="2943340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1052-1AF4-834B-8DE4-1DE4763EBA57}"/>
              </a:ext>
            </a:extLst>
          </p:cNvPr>
          <p:cNvSpPr>
            <a:spLocks noGrp="1"/>
          </p:cNvSpPr>
          <p:nvPr>
            <p:ph type="title"/>
          </p:nvPr>
        </p:nvSpPr>
        <p:spPr>
          <a:xfrm>
            <a:off x="368665" y="819150"/>
            <a:ext cx="11454669" cy="646331"/>
          </a:xfrm>
        </p:spPr>
        <p:txBody>
          <a:bodyPr>
            <a:noAutofit/>
          </a:bodyPr>
          <a:lstStyle/>
          <a:p>
            <a:r>
              <a:rPr lang="en-US" dirty="0"/>
              <a:t>There are no Clear Recommendations for Oxytocin Dosing Regimens</a:t>
            </a:r>
          </a:p>
        </p:txBody>
      </p:sp>
      <p:sp>
        <p:nvSpPr>
          <p:cNvPr id="3" name="TextBox 2">
            <a:extLst>
              <a:ext uri="{FF2B5EF4-FFF2-40B4-BE49-F238E27FC236}">
                <a16:creationId xmlns:a16="http://schemas.microsoft.com/office/drawing/2014/main" id="{C97600CC-6804-419C-A911-EDC644C9AA57}"/>
              </a:ext>
            </a:extLst>
          </p:cNvPr>
          <p:cNvSpPr txBox="1"/>
          <p:nvPr/>
        </p:nvSpPr>
        <p:spPr>
          <a:xfrm>
            <a:off x="12915" y="6400800"/>
            <a:ext cx="436119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Doyle JL, et al. </a:t>
            </a:r>
            <a:r>
              <a:rPr lang="en-US" sz="1200" i="1" dirty="0">
                <a:ea typeface="+mn-lt"/>
                <a:cs typeface="+mn-lt"/>
              </a:rPr>
              <a:t>Joint Commission Journal of Quality and Patient Safety. </a:t>
            </a:r>
            <a:r>
              <a:rPr lang="en-US" sz="1200" dirty="0">
                <a:ea typeface="+mn-lt"/>
                <a:cs typeface="+mn-lt"/>
              </a:rPr>
              <a:t>2019;45(2):131-143. </a:t>
            </a:r>
          </a:p>
          <a:p>
            <a:pPr algn="l"/>
            <a:endParaRPr lang="en-US" sz="1200" dirty="0">
              <a:cs typeface="Calibri"/>
            </a:endParaRPr>
          </a:p>
        </p:txBody>
      </p:sp>
      <p:pic>
        <p:nvPicPr>
          <p:cNvPr id="8" name="Content Placeholder 7">
            <a:extLst>
              <a:ext uri="{FF2B5EF4-FFF2-40B4-BE49-F238E27FC236}">
                <a16:creationId xmlns:a16="http://schemas.microsoft.com/office/drawing/2014/main" id="{891A639C-5BFB-3645-97EF-A10AC54803F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74872" y="1827431"/>
            <a:ext cx="7842254" cy="4573369"/>
          </a:xfrm>
        </p:spPr>
      </p:pic>
    </p:spTree>
    <p:extLst>
      <p:ext uri="{BB962C8B-B14F-4D97-AF65-F5344CB8AC3E}">
        <p14:creationId xmlns:p14="http://schemas.microsoft.com/office/powerpoint/2010/main" val="1199218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4C5E-ADAA-8A40-8628-136DD147970B}"/>
              </a:ext>
            </a:extLst>
          </p:cNvPr>
          <p:cNvSpPr>
            <a:spLocks noGrp="1"/>
          </p:cNvSpPr>
          <p:nvPr>
            <p:ph type="title"/>
          </p:nvPr>
        </p:nvSpPr>
        <p:spPr>
          <a:xfrm>
            <a:off x="609600" y="457200"/>
            <a:ext cx="10363200" cy="914400"/>
          </a:xfrm>
        </p:spPr>
        <p:txBody>
          <a:bodyPr/>
          <a:lstStyle/>
          <a:p>
            <a:r>
              <a:rPr lang="en-US" dirty="0"/>
              <a:t>Blood Product Replacement</a:t>
            </a:r>
          </a:p>
        </p:txBody>
      </p:sp>
      <p:sp>
        <p:nvSpPr>
          <p:cNvPr id="3" name="Content Placeholder 2">
            <a:extLst>
              <a:ext uri="{FF2B5EF4-FFF2-40B4-BE49-F238E27FC236}">
                <a16:creationId xmlns:a16="http://schemas.microsoft.com/office/drawing/2014/main" id="{415C1A71-B227-244B-A6E9-BBAC83A421E8}"/>
              </a:ext>
            </a:extLst>
          </p:cNvPr>
          <p:cNvSpPr>
            <a:spLocks noGrp="1"/>
          </p:cNvSpPr>
          <p:nvPr>
            <p:ph idx="1"/>
          </p:nvPr>
        </p:nvSpPr>
        <p:spPr>
          <a:xfrm>
            <a:off x="762000" y="1295399"/>
            <a:ext cx="10820400" cy="5105401"/>
          </a:xfrm>
        </p:spPr>
        <p:txBody>
          <a:bodyPr/>
          <a:lstStyle/>
          <a:p>
            <a:r>
              <a:rPr lang="en-US" sz="3200" dirty="0"/>
              <a:t>Indicators for transfusion include:</a:t>
            </a:r>
          </a:p>
          <a:p>
            <a:pPr lvl="1">
              <a:buSzPct val="125000"/>
              <a:buFont typeface="Wingdings" pitchFamily="2" charset="2"/>
              <a:buChar char="§"/>
            </a:pPr>
            <a:r>
              <a:rPr lang="en-US" sz="2800" dirty="0"/>
              <a:t>Evidence of hemodynamic compromise</a:t>
            </a:r>
          </a:p>
          <a:p>
            <a:pPr lvl="1">
              <a:buSzPct val="125000"/>
              <a:buFont typeface="Wingdings" pitchFamily="2" charset="2"/>
              <a:buChar char="§"/>
            </a:pPr>
            <a:r>
              <a:rPr lang="en-US" sz="2800" dirty="0"/>
              <a:t>High rate and/or magnitude of blood loss</a:t>
            </a:r>
          </a:p>
          <a:p>
            <a:pPr lvl="1">
              <a:buSzPct val="125000"/>
              <a:buFont typeface="Wingdings" pitchFamily="2" charset="2"/>
              <a:buChar char="§"/>
            </a:pPr>
            <a:r>
              <a:rPr lang="en-US" sz="2800" dirty="0"/>
              <a:t>Etiology of bleeding</a:t>
            </a:r>
          </a:p>
          <a:p>
            <a:pPr lvl="1">
              <a:buSzPct val="125000"/>
              <a:buFont typeface="Wingdings" pitchFamily="2" charset="2"/>
              <a:buChar char="§"/>
            </a:pPr>
            <a:r>
              <a:rPr lang="en-US" sz="2800" dirty="0"/>
              <a:t>Response to medical/surgical measures to control bleeding</a:t>
            </a:r>
          </a:p>
          <a:p>
            <a:pPr lvl="1">
              <a:buSzPct val="125000"/>
              <a:buFont typeface="Wingdings" pitchFamily="2" charset="2"/>
              <a:buChar char="§"/>
            </a:pPr>
            <a:r>
              <a:rPr lang="en-US" sz="2800" dirty="0"/>
              <a:t>Type and degree of cardiovascular support</a:t>
            </a:r>
          </a:p>
          <a:p>
            <a:pPr lvl="1">
              <a:buSzPct val="125000"/>
              <a:buFont typeface="Wingdings" pitchFamily="2" charset="2"/>
              <a:buChar char="§"/>
            </a:pPr>
            <a:r>
              <a:rPr lang="en-US" sz="2800" dirty="0"/>
              <a:t>Laboratory or point-of-care data (if available)</a:t>
            </a:r>
            <a:endParaRPr lang="en-US" b="1" dirty="0"/>
          </a:p>
          <a:p>
            <a:pPr marL="0" indent="0" algn="ctr">
              <a:buNone/>
            </a:pPr>
            <a:r>
              <a:rPr lang="en-US" sz="3600" b="1" dirty="0"/>
              <a:t>Do not wait for laboratory results to begin transfusion</a:t>
            </a:r>
            <a:endParaRPr lang="en-US" sz="3600" dirty="0"/>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F3E6210A-5FB5-456D-A150-246B91DF1381}"/>
              </a:ext>
            </a:extLst>
          </p:cNvPr>
          <p:cNvSpPr txBox="1"/>
          <p:nvPr/>
        </p:nvSpPr>
        <p:spPr>
          <a:xfrm>
            <a:off x="11624" y="6545320"/>
            <a:ext cx="8793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Shields, LE, et al. </a:t>
            </a:r>
            <a:r>
              <a:rPr lang="en-US" sz="1200" i="1" dirty="0">
                <a:ea typeface="+mn-lt"/>
                <a:cs typeface="+mn-lt"/>
              </a:rPr>
              <a:t>American Journal of Obstetrics and Gynecology. </a:t>
            </a:r>
            <a:r>
              <a:rPr lang="en-US" sz="1200" dirty="0">
                <a:ea typeface="+mn-lt"/>
                <a:cs typeface="+mn-lt"/>
              </a:rPr>
              <a:t>2015;212(3):272-280.</a:t>
            </a:r>
          </a:p>
          <a:p>
            <a:pPr algn="l"/>
            <a:endParaRPr lang="en-US" sz="1200" dirty="0">
              <a:cs typeface="Calibri"/>
            </a:endParaRPr>
          </a:p>
        </p:txBody>
      </p:sp>
    </p:spTree>
    <p:extLst>
      <p:ext uri="{BB962C8B-B14F-4D97-AF65-F5344CB8AC3E}">
        <p14:creationId xmlns:p14="http://schemas.microsoft.com/office/powerpoint/2010/main" val="1910018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1E9B-CA9E-5048-825B-B7B033B6E257}"/>
              </a:ext>
            </a:extLst>
          </p:cNvPr>
          <p:cNvSpPr>
            <a:spLocks noGrp="1"/>
          </p:cNvSpPr>
          <p:nvPr>
            <p:ph type="title"/>
          </p:nvPr>
        </p:nvSpPr>
        <p:spPr>
          <a:xfrm>
            <a:off x="492919" y="429180"/>
            <a:ext cx="11206162" cy="918369"/>
          </a:xfrm>
        </p:spPr>
        <p:txBody>
          <a:bodyPr>
            <a:normAutofit/>
          </a:bodyPr>
          <a:lstStyle/>
          <a:p>
            <a:r>
              <a:rPr lang="en-US" dirty="0"/>
              <a:t>Emergency release and MTP should be in place</a:t>
            </a:r>
          </a:p>
        </p:txBody>
      </p:sp>
      <p:sp>
        <p:nvSpPr>
          <p:cNvPr id="3" name="Content Placeholder 2">
            <a:extLst>
              <a:ext uri="{FF2B5EF4-FFF2-40B4-BE49-F238E27FC236}">
                <a16:creationId xmlns:a16="http://schemas.microsoft.com/office/drawing/2014/main" id="{10437EC7-9F73-514D-A0FD-772A11A6A0C1}"/>
              </a:ext>
            </a:extLst>
          </p:cNvPr>
          <p:cNvSpPr>
            <a:spLocks noGrp="1"/>
          </p:cNvSpPr>
          <p:nvPr>
            <p:ph idx="1"/>
          </p:nvPr>
        </p:nvSpPr>
        <p:spPr>
          <a:xfrm>
            <a:off x="492919" y="1216660"/>
            <a:ext cx="11013281" cy="4752975"/>
          </a:xfrm>
        </p:spPr>
        <p:txBody>
          <a:bodyPr>
            <a:normAutofit fontScale="77500" lnSpcReduction="20000"/>
          </a:bodyPr>
          <a:lstStyle/>
          <a:p>
            <a:pPr marL="0" indent="0">
              <a:lnSpc>
                <a:spcPct val="120000"/>
              </a:lnSpc>
              <a:spcBef>
                <a:spcPts val="500"/>
              </a:spcBef>
              <a:buNone/>
            </a:pPr>
            <a:r>
              <a:rPr lang="en-US" sz="3000" dirty="0"/>
              <a:t>Two pathways for blood product mobilization </a:t>
            </a:r>
          </a:p>
          <a:p>
            <a:pPr lvl="1">
              <a:lnSpc>
                <a:spcPct val="120000"/>
              </a:lnSpc>
              <a:spcBef>
                <a:spcPts val="500"/>
              </a:spcBef>
            </a:pPr>
            <a:r>
              <a:rPr lang="en-US" sz="2600" dirty="0"/>
              <a:t>Emergency release of PRBCs </a:t>
            </a:r>
          </a:p>
          <a:p>
            <a:pPr lvl="2">
              <a:lnSpc>
                <a:spcPct val="120000"/>
              </a:lnSpc>
              <a:spcBef>
                <a:spcPts val="500"/>
              </a:spcBef>
            </a:pPr>
            <a:r>
              <a:rPr lang="en-US" sz="2200" dirty="0"/>
              <a:t>2 units PRBCs are immediately released from the blood bank </a:t>
            </a:r>
          </a:p>
          <a:p>
            <a:pPr lvl="2">
              <a:lnSpc>
                <a:spcPct val="120000"/>
              </a:lnSpc>
              <a:spcBef>
                <a:spcPts val="500"/>
              </a:spcBef>
            </a:pPr>
            <a:r>
              <a:rPr lang="en-US" sz="2200" dirty="0"/>
              <a:t>If typed and crossmatched, use crossmatched blood when possible</a:t>
            </a:r>
          </a:p>
          <a:p>
            <a:pPr lvl="1">
              <a:lnSpc>
                <a:spcPct val="120000"/>
              </a:lnSpc>
              <a:spcBef>
                <a:spcPts val="500"/>
              </a:spcBef>
            </a:pPr>
            <a:r>
              <a:rPr lang="en-US" sz="2600" dirty="0"/>
              <a:t>Massive transfusion protocol (MTP) </a:t>
            </a:r>
          </a:p>
          <a:p>
            <a:pPr lvl="2">
              <a:lnSpc>
                <a:spcPct val="120000"/>
              </a:lnSpc>
              <a:spcBef>
                <a:spcPts val="500"/>
              </a:spcBef>
            </a:pPr>
            <a:r>
              <a:rPr lang="en-US" sz="2200" dirty="0"/>
              <a:t>Consider activating if there is continued bleeding</a:t>
            </a:r>
          </a:p>
          <a:p>
            <a:pPr lvl="2">
              <a:lnSpc>
                <a:spcPct val="120000"/>
              </a:lnSpc>
              <a:spcBef>
                <a:spcPts val="500"/>
              </a:spcBef>
            </a:pPr>
            <a:r>
              <a:rPr lang="en-US" sz="2200" dirty="0"/>
              <a:t>Commonly includes 4-6 units Type O PRBCS, 4 units plasma, and 1 unit of platelets</a:t>
            </a:r>
          </a:p>
          <a:p>
            <a:pPr lvl="2">
              <a:lnSpc>
                <a:spcPct val="120000"/>
              </a:lnSpc>
              <a:spcBef>
                <a:spcPts val="500"/>
              </a:spcBef>
            </a:pPr>
            <a:r>
              <a:rPr lang="en-US" sz="2200" dirty="0"/>
              <a:t>Critically important when the rate and magnitude of blood loss outpace the time required to prepare and transport blood products</a:t>
            </a:r>
          </a:p>
          <a:p>
            <a:pPr lvl="2">
              <a:lnSpc>
                <a:spcPct val="120000"/>
              </a:lnSpc>
              <a:spcBef>
                <a:spcPts val="500"/>
              </a:spcBef>
            </a:pPr>
            <a:r>
              <a:rPr lang="en-US" sz="2200" dirty="0"/>
              <a:t>Once bleeding controlled, deactivate the MTP and transition to cross-matched compatible </a:t>
            </a:r>
          </a:p>
          <a:p>
            <a:pPr marL="914400" lvl="2" indent="0">
              <a:lnSpc>
                <a:spcPct val="120000"/>
              </a:lnSpc>
              <a:spcBef>
                <a:spcPts val="500"/>
              </a:spcBef>
              <a:buNone/>
            </a:pPr>
            <a:r>
              <a:rPr lang="en-US" sz="2200" dirty="0"/>
              <a:t>    PRBCs as needed</a:t>
            </a:r>
          </a:p>
          <a:p>
            <a:pPr marL="914400" lvl="2" indent="0">
              <a:buNone/>
            </a:pPr>
            <a:endParaRPr lang="en-US" dirty="0"/>
          </a:p>
          <a:p>
            <a:pPr marL="0" indent="0" algn="ctr">
              <a:buNone/>
            </a:pPr>
            <a:r>
              <a:rPr lang="en-US" dirty="0"/>
              <a:t>If the patient has not been typed and crossmatched, </a:t>
            </a:r>
          </a:p>
          <a:p>
            <a:pPr marL="0" indent="0" algn="ctr">
              <a:buNone/>
            </a:pPr>
            <a:r>
              <a:rPr lang="en-US" b="1" dirty="0"/>
              <a:t>do not delay transfusion</a:t>
            </a:r>
            <a:r>
              <a:rPr lang="en-US" dirty="0"/>
              <a:t> to wait for crossmatched blood</a:t>
            </a:r>
          </a:p>
        </p:txBody>
      </p:sp>
      <p:sp>
        <p:nvSpPr>
          <p:cNvPr id="4" name="TextBox 3">
            <a:extLst>
              <a:ext uri="{FF2B5EF4-FFF2-40B4-BE49-F238E27FC236}">
                <a16:creationId xmlns:a16="http://schemas.microsoft.com/office/drawing/2014/main" id="{10B47FFC-F30E-4422-BB43-FA290B127F12}"/>
              </a:ext>
            </a:extLst>
          </p:cNvPr>
          <p:cNvSpPr txBox="1"/>
          <p:nvPr/>
        </p:nvSpPr>
        <p:spPr>
          <a:xfrm>
            <a:off x="0" y="6088559"/>
            <a:ext cx="1111567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ea typeface="+mn-lt"/>
                <a:cs typeface="+mn-lt"/>
              </a:rPr>
              <a:t>Green LK, et al. </a:t>
            </a:r>
            <a:r>
              <a:rPr lang="en-US" sz="1100" i="1" dirty="0">
                <a:ea typeface="+mn-lt"/>
                <a:cs typeface="+mn-lt"/>
              </a:rPr>
              <a:t>British Journal of Haematology. </a:t>
            </a:r>
            <a:r>
              <a:rPr lang="en-US" sz="1100" dirty="0">
                <a:ea typeface="+mn-lt"/>
                <a:cs typeface="+mn-lt"/>
              </a:rPr>
              <a:t>2016;172(4):616-624.  Apelseth TO,et al. </a:t>
            </a:r>
            <a:r>
              <a:rPr lang="en-US" sz="1100" i="1" dirty="0">
                <a:ea typeface="+mn-lt"/>
                <a:cs typeface="+mn-lt"/>
              </a:rPr>
              <a:t>Transfusion. </a:t>
            </a:r>
            <a:r>
              <a:rPr lang="en-US" sz="1100" dirty="0">
                <a:ea typeface="+mn-lt"/>
                <a:cs typeface="+mn-lt"/>
              </a:rPr>
              <a:t>2020;60(12):2793-2800.  AABB. Recommendations on the use of group O red blood cells. AABB Association Bulletin #19-02. 2019.  Yazer MH, et al. </a:t>
            </a:r>
            <a:r>
              <a:rPr lang="en-US" sz="1100" i="1" dirty="0">
                <a:ea typeface="+mn-lt"/>
                <a:cs typeface="+mn-lt"/>
              </a:rPr>
              <a:t>Transfusion. </a:t>
            </a:r>
            <a:r>
              <a:rPr lang="en-US" sz="1100" dirty="0">
                <a:ea typeface="+mn-lt"/>
                <a:cs typeface="+mn-lt"/>
              </a:rPr>
              <a:t>2019;59(12):3794-3799.  Goodnough, LT et al. </a:t>
            </a:r>
            <a:r>
              <a:rPr lang="en-US" sz="1100" i="1" dirty="0">
                <a:ea typeface="+mn-lt"/>
                <a:cs typeface="+mn-lt"/>
              </a:rPr>
              <a:t>Transfusion. </a:t>
            </a:r>
            <a:r>
              <a:rPr lang="en-US" sz="1100" dirty="0">
                <a:ea typeface="+mn-lt"/>
                <a:cs typeface="+mn-lt"/>
              </a:rPr>
              <a:t>2011;51(12):2540-2548.  Joint Commission. Provision of care, treatment, and services standards for maternal safety. 2019.  Butwick AJ, et al. </a:t>
            </a:r>
            <a:r>
              <a:rPr lang="en-US" sz="1100" i="1" dirty="0">
                <a:ea typeface="+mn-lt"/>
                <a:cs typeface="+mn-lt"/>
              </a:rPr>
              <a:t>Transfusion. </a:t>
            </a:r>
            <a:r>
              <a:rPr lang="en-US" sz="1100" dirty="0">
                <a:ea typeface="+mn-lt"/>
                <a:cs typeface="+mn-lt"/>
              </a:rPr>
              <a:t>2020;60(5):897-907.  Meyer DE, et al.  </a:t>
            </a:r>
            <a:r>
              <a:rPr lang="en-US" sz="1100" i="1" dirty="0">
                <a:ea typeface="+mn-lt"/>
                <a:cs typeface="+mn-lt"/>
              </a:rPr>
              <a:t>Journal of Trauma and Acute Care Surgery. </a:t>
            </a:r>
            <a:r>
              <a:rPr lang="en-US" sz="1100" dirty="0">
                <a:ea typeface="+mn-lt"/>
                <a:cs typeface="+mn-lt"/>
              </a:rPr>
              <a:t>2017;83(1):19-24. </a:t>
            </a:r>
            <a:endParaRPr lang="en-US" sz="1100" dirty="0"/>
          </a:p>
        </p:txBody>
      </p:sp>
    </p:spTree>
    <p:extLst>
      <p:ext uri="{BB962C8B-B14F-4D97-AF65-F5344CB8AC3E}">
        <p14:creationId xmlns:p14="http://schemas.microsoft.com/office/powerpoint/2010/main" val="4073035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693F8-45FD-7F46-9078-4C71BE6B6A4A}"/>
              </a:ext>
            </a:extLst>
          </p:cNvPr>
          <p:cNvSpPr>
            <a:spLocks noGrp="1"/>
          </p:cNvSpPr>
          <p:nvPr>
            <p:ph idx="1"/>
          </p:nvPr>
        </p:nvSpPr>
        <p:spPr>
          <a:xfrm>
            <a:off x="685800" y="1447800"/>
            <a:ext cx="10658475" cy="4752976"/>
          </a:xfrm>
          <a:ln>
            <a:noFill/>
          </a:ln>
        </p:spPr>
        <p:txBody>
          <a:bodyPr vert="horz" lIns="91440" tIns="45720" rIns="91440" bIns="45720" rtlCol="0" anchor="t">
            <a:noAutofit/>
          </a:bodyPr>
          <a:lstStyle/>
          <a:p>
            <a:pPr>
              <a:spcBef>
                <a:spcPts val="500"/>
              </a:spcBef>
              <a:buFont typeface="Wingdings" pitchFamily="2" charset="2"/>
              <a:buChar char="Ø"/>
            </a:pPr>
            <a:r>
              <a:rPr lang="en-US" sz="2800" dirty="0"/>
              <a:t>Traditionally providers have used DIC to describe coagulopathy which occurs with PPH. While certain cases </a:t>
            </a:r>
            <a:r>
              <a:rPr lang="en-US" sz="2800" u="sng" dirty="0"/>
              <a:t>can</a:t>
            </a:r>
            <a:r>
              <a:rPr lang="en-US" sz="2800" dirty="0"/>
              <a:t> have a DIC diagnosis, there are many causes of coagulopathy; most notably, dilutional coagulopathy, which occurs in </a:t>
            </a:r>
            <a:r>
              <a:rPr lang="en-US" sz="2800" b="1" dirty="0"/>
              <a:t>most clinical scenarios</a:t>
            </a:r>
            <a:r>
              <a:rPr lang="en-US" sz="2800" dirty="0"/>
              <a:t> vs. DIC. </a:t>
            </a:r>
          </a:p>
          <a:p>
            <a:pPr>
              <a:spcBef>
                <a:spcPts val="500"/>
              </a:spcBef>
              <a:buFont typeface="Wingdings" pitchFamily="2" charset="2"/>
              <a:buChar char="Ø"/>
            </a:pPr>
            <a:r>
              <a:rPr lang="en-US" sz="2800" dirty="0"/>
              <a:t>DIC may occur in specific obstetric conditions such as amniotic fluid embolus, severe placental abruption, or sepsis. It is likely that most women who experience postpartum hemorrhage develop coagulopathy due to dilution or consumption of coagulation factors associated with loss of significant blood volumes. </a:t>
            </a:r>
            <a:endParaRPr lang="en-US" sz="2800" dirty="0">
              <a:cs typeface="Calibri"/>
            </a:endParaRPr>
          </a:p>
        </p:txBody>
      </p:sp>
      <p:sp>
        <p:nvSpPr>
          <p:cNvPr id="2" name="TextBox 1">
            <a:extLst>
              <a:ext uri="{FF2B5EF4-FFF2-40B4-BE49-F238E27FC236}">
                <a16:creationId xmlns:a16="http://schemas.microsoft.com/office/drawing/2014/main" id="{5B6CB31A-301A-DC4A-8222-7F7659DA4EEA}"/>
              </a:ext>
            </a:extLst>
          </p:cNvPr>
          <p:cNvSpPr txBox="1"/>
          <p:nvPr/>
        </p:nvSpPr>
        <p:spPr>
          <a:xfrm>
            <a:off x="570288" y="639639"/>
            <a:ext cx="11051423" cy="707886"/>
          </a:xfrm>
          <a:prstGeom prst="rect">
            <a:avLst/>
          </a:prstGeom>
          <a:noFill/>
        </p:spPr>
        <p:txBody>
          <a:bodyPr wrap="none" rtlCol="0">
            <a:spAutoFit/>
          </a:bodyPr>
          <a:lstStyle/>
          <a:p>
            <a:r>
              <a:rPr lang="en-US" sz="4000" dirty="0">
                <a:latin typeface="+mj-lt"/>
                <a:cs typeface="Calibri" panose="020F0502020204030204" pitchFamily="34" charset="0"/>
              </a:rPr>
              <a:t>Disseminated Intravascular Coagulopathy (DIC)</a:t>
            </a:r>
          </a:p>
        </p:txBody>
      </p:sp>
    </p:spTree>
    <p:extLst>
      <p:ext uri="{BB962C8B-B14F-4D97-AF65-F5344CB8AC3E}">
        <p14:creationId xmlns:p14="http://schemas.microsoft.com/office/powerpoint/2010/main" val="4235637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9E3B-1679-3D4F-97D9-B3FB46F2D084}"/>
              </a:ext>
            </a:extLst>
          </p:cNvPr>
          <p:cNvSpPr>
            <a:spLocks noGrp="1"/>
          </p:cNvSpPr>
          <p:nvPr>
            <p:ph type="title"/>
          </p:nvPr>
        </p:nvSpPr>
        <p:spPr>
          <a:xfrm>
            <a:off x="602798" y="583146"/>
            <a:ext cx="10515600" cy="756309"/>
          </a:xfrm>
        </p:spPr>
        <p:txBody>
          <a:bodyPr/>
          <a:lstStyle/>
          <a:p>
            <a:r>
              <a:rPr lang="en-US" dirty="0"/>
              <a:t>Uterine Balloon Tamponade</a:t>
            </a:r>
          </a:p>
        </p:txBody>
      </p:sp>
      <p:sp>
        <p:nvSpPr>
          <p:cNvPr id="5" name="Content Placeholder 4">
            <a:extLst>
              <a:ext uri="{FF2B5EF4-FFF2-40B4-BE49-F238E27FC236}">
                <a16:creationId xmlns:a16="http://schemas.microsoft.com/office/drawing/2014/main" id="{B2B630F4-A903-7C4C-BBA5-00AB76BF74C7}"/>
              </a:ext>
            </a:extLst>
          </p:cNvPr>
          <p:cNvSpPr>
            <a:spLocks noGrp="1"/>
          </p:cNvSpPr>
          <p:nvPr>
            <p:ph idx="1"/>
          </p:nvPr>
        </p:nvSpPr>
        <p:spPr>
          <a:xfrm>
            <a:off x="602798" y="1327732"/>
            <a:ext cx="10827202" cy="4595589"/>
          </a:xfrm>
        </p:spPr>
        <p:txBody>
          <a:bodyPr>
            <a:normAutofit fontScale="40000" lnSpcReduction="20000"/>
          </a:bodyPr>
          <a:lstStyle/>
          <a:p>
            <a:pPr>
              <a:lnSpc>
                <a:spcPct val="120000"/>
              </a:lnSpc>
              <a:spcBef>
                <a:spcPts val="500"/>
              </a:spcBef>
            </a:pPr>
            <a:r>
              <a:rPr lang="en-US" sz="6300" dirty="0"/>
              <a:t>Recommended for Tx of uterine atony-related hemorrhage in situations where uterotonics are contraindicated, ineffective, or unavailable</a:t>
            </a:r>
          </a:p>
          <a:p>
            <a:pPr>
              <a:lnSpc>
                <a:spcPct val="120000"/>
              </a:lnSpc>
              <a:spcBef>
                <a:spcPts val="500"/>
              </a:spcBef>
            </a:pPr>
            <a:r>
              <a:rPr lang="en-US" sz="6300" dirty="0"/>
              <a:t>Plans should simultaneously be made for next steps, should placement be unsuccessful</a:t>
            </a:r>
          </a:p>
          <a:p>
            <a:pPr lvl="1">
              <a:lnSpc>
                <a:spcPct val="120000"/>
              </a:lnSpc>
              <a:spcBef>
                <a:spcPts val="500"/>
              </a:spcBef>
            </a:pPr>
            <a:r>
              <a:rPr lang="en-US" sz="5500" dirty="0"/>
              <a:t>Mobilizing additional personnel</a:t>
            </a:r>
          </a:p>
          <a:p>
            <a:pPr lvl="1">
              <a:lnSpc>
                <a:spcPct val="120000"/>
              </a:lnSpc>
              <a:spcBef>
                <a:spcPts val="500"/>
              </a:spcBef>
            </a:pPr>
            <a:r>
              <a:rPr lang="en-US" sz="5500" dirty="0"/>
              <a:t>Activating MTP</a:t>
            </a:r>
          </a:p>
          <a:p>
            <a:pPr lvl="1">
              <a:lnSpc>
                <a:spcPct val="120000"/>
              </a:lnSpc>
              <a:spcBef>
                <a:spcPts val="500"/>
              </a:spcBef>
            </a:pPr>
            <a:r>
              <a:rPr lang="en-US" sz="5500" dirty="0"/>
              <a:t>OR preparations for possible hysterectomy</a:t>
            </a:r>
          </a:p>
          <a:p>
            <a:pPr>
              <a:lnSpc>
                <a:spcPct val="120000"/>
              </a:lnSpc>
              <a:spcBef>
                <a:spcPts val="500"/>
              </a:spcBef>
            </a:pPr>
            <a:r>
              <a:rPr lang="en-US" sz="6300" dirty="0">
                <a:latin typeface="+mn-lt"/>
              </a:rPr>
              <a:t>Success rates range from 68%-88%</a:t>
            </a:r>
          </a:p>
          <a:p>
            <a:pPr>
              <a:lnSpc>
                <a:spcPct val="120000"/>
              </a:lnSpc>
              <a:spcBef>
                <a:spcPts val="500"/>
              </a:spcBef>
            </a:pPr>
            <a:r>
              <a:rPr lang="en-US" sz="6300" b="1" dirty="0">
                <a:latin typeface="+mn-lt"/>
              </a:rPr>
              <a:t>Placement with ultrasound guidance for placement and post placement monitoring may reduce complications and should be considered</a:t>
            </a:r>
            <a:endParaRPr lang="en-US" sz="6300" dirty="0">
              <a:latin typeface="+mn-lt"/>
            </a:endParaRPr>
          </a:p>
          <a:p>
            <a:endParaRPr lang="en-US" dirty="0"/>
          </a:p>
        </p:txBody>
      </p:sp>
      <p:sp>
        <p:nvSpPr>
          <p:cNvPr id="3" name="TextBox 2">
            <a:extLst>
              <a:ext uri="{FF2B5EF4-FFF2-40B4-BE49-F238E27FC236}">
                <a16:creationId xmlns:a16="http://schemas.microsoft.com/office/drawing/2014/main" id="{C366247A-3F39-4DF9-93A9-BB86A204EE4B}"/>
              </a:ext>
            </a:extLst>
          </p:cNvPr>
          <p:cNvSpPr txBox="1"/>
          <p:nvPr/>
        </p:nvSpPr>
        <p:spPr>
          <a:xfrm>
            <a:off x="0" y="6088559"/>
            <a:ext cx="116586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t>Aibar LA, et al. Acta Obstet et &amp; Gynecol Scandinavica 2013;92(4):465-467. Gronvall MT, et al. Acta Obstet Et &amp; Gynecol Scandinavica 2013;92*4):433-438. Kong  MTC, et al. Hong Kong Med J 2013;19(6):484-490. Laas EB, et al. </a:t>
            </a:r>
            <a:r>
              <a:rPr lang="en-US" sz="1100" dirty="0">
                <a:ea typeface="+mn-lt"/>
                <a:cs typeface="+mn-lt"/>
              </a:rPr>
              <a:t>Am J Obstet &amp; Gyn. 2012;207(4):281 e281-287. Olsen RR, et al. J of MFM &amp; Neo Med 2013;26(17):1720-1723. Vitthala ST, et al. Aus &amp; NZ J of Obstet &amp; Gynaec 2009;49(2):191-194. Vrachnis NS, et al. Intl J of Gynaecol &amp; Obstet 2013;122(3):265-266. Suarez SC, et al. </a:t>
            </a:r>
            <a:r>
              <a:rPr lang="en-US" sz="1100" i="1" dirty="0">
                <a:ea typeface="+mn-lt"/>
                <a:cs typeface="+mn-lt"/>
              </a:rPr>
              <a:t>American Journal of Obstetrics and Gynecology.  </a:t>
            </a:r>
            <a:r>
              <a:rPr lang="en-US" sz="1100" dirty="0">
                <a:ea typeface="+mn-lt"/>
                <a:cs typeface="+mn-lt"/>
              </a:rPr>
              <a:t>2020;222(4):293 e291-293 e252. Mezei, GC. Bakri balloon placement. Medscape. </a:t>
            </a:r>
            <a:r>
              <a:rPr lang="en-US" sz="1100" u="sng" dirty="0">
                <a:ea typeface="+mn-lt"/>
                <a:cs typeface="+mn-lt"/>
                <a:hlinkClick r:id="rId3"/>
              </a:rPr>
              <a:t>https://emedicine.medscape.com/article/2047283-overview</a:t>
            </a:r>
            <a:r>
              <a:rPr lang="en-US" sz="1100" dirty="0">
                <a:ea typeface="+mn-lt"/>
                <a:cs typeface="+mn-lt"/>
              </a:rPr>
              <a:t>. Published 2016. Accessed 3/10/2021.</a:t>
            </a:r>
            <a:endParaRPr lang="en-US" sz="1100" dirty="0"/>
          </a:p>
        </p:txBody>
      </p:sp>
    </p:spTree>
    <p:extLst>
      <p:ext uri="{BB962C8B-B14F-4D97-AF65-F5344CB8AC3E}">
        <p14:creationId xmlns:p14="http://schemas.microsoft.com/office/powerpoint/2010/main" val="2809521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693F8-45FD-7F46-9078-4C71BE6B6A4A}"/>
              </a:ext>
            </a:extLst>
          </p:cNvPr>
          <p:cNvSpPr>
            <a:spLocks noGrp="1"/>
          </p:cNvSpPr>
          <p:nvPr>
            <p:ph idx="1"/>
          </p:nvPr>
        </p:nvSpPr>
        <p:spPr>
          <a:xfrm>
            <a:off x="701278" y="1315104"/>
            <a:ext cx="10789443" cy="4227792"/>
          </a:xfrm>
          <a:solidFill>
            <a:srgbClr val="FFEDD1"/>
          </a:solidFill>
          <a:ln w="19050">
            <a:solidFill>
              <a:srgbClr val="FBA413"/>
            </a:solidFill>
          </a:ln>
        </p:spPr>
        <p:txBody>
          <a:bodyPr>
            <a:noAutofit/>
          </a:bodyPr>
          <a:lstStyle/>
          <a:p>
            <a:pPr marL="0" indent="0" algn="ctr">
              <a:buNone/>
            </a:pPr>
            <a:r>
              <a:rPr lang="en-US" sz="3600" dirty="0"/>
              <a:t>When intrauterine balloon placement is being considered, the OB Hemorrhage Task Force recommends </a:t>
            </a:r>
            <a:r>
              <a:rPr lang="en-US" sz="3600" i="1" u="sng" dirty="0"/>
              <a:t>considering</a:t>
            </a:r>
            <a:r>
              <a:rPr lang="en-US" sz="3600" dirty="0"/>
              <a:t> mobilization of additional personnel via activation of an obstetric rapid response team (OB-RRT), activation of the massive transfusion protocol, transfer to OR and preparation for possible hysterectomy.</a:t>
            </a:r>
          </a:p>
        </p:txBody>
      </p:sp>
    </p:spTree>
    <p:extLst>
      <p:ext uri="{BB962C8B-B14F-4D97-AF65-F5344CB8AC3E}">
        <p14:creationId xmlns:p14="http://schemas.microsoft.com/office/powerpoint/2010/main" val="1334129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9F26-CA71-9248-9094-74A562481EA4}"/>
              </a:ext>
            </a:extLst>
          </p:cNvPr>
          <p:cNvSpPr>
            <a:spLocks noGrp="1"/>
          </p:cNvSpPr>
          <p:nvPr>
            <p:ph type="title"/>
          </p:nvPr>
        </p:nvSpPr>
        <p:spPr>
          <a:xfrm>
            <a:off x="524495" y="509949"/>
            <a:ext cx="10363200" cy="914400"/>
          </a:xfrm>
        </p:spPr>
        <p:txBody>
          <a:bodyPr/>
          <a:lstStyle/>
          <a:p>
            <a:r>
              <a:rPr lang="en-US" dirty="0"/>
              <a:t>Compression Sutures</a:t>
            </a:r>
          </a:p>
        </p:txBody>
      </p:sp>
      <p:sp>
        <p:nvSpPr>
          <p:cNvPr id="3" name="Content Placeholder 2">
            <a:extLst>
              <a:ext uri="{FF2B5EF4-FFF2-40B4-BE49-F238E27FC236}">
                <a16:creationId xmlns:a16="http://schemas.microsoft.com/office/drawing/2014/main" id="{77C12247-CC2F-FB48-B7B6-57FBEACAC64B}"/>
              </a:ext>
            </a:extLst>
          </p:cNvPr>
          <p:cNvSpPr>
            <a:spLocks noGrp="1"/>
          </p:cNvSpPr>
          <p:nvPr>
            <p:ph idx="1"/>
          </p:nvPr>
        </p:nvSpPr>
        <p:spPr>
          <a:xfrm>
            <a:off x="838200" y="1537855"/>
            <a:ext cx="10515600" cy="4639108"/>
          </a:xfrm>
        </p:spPr>
        <p:txBody>
          <a:bodyPr vert="horz" lIns="91440" tIns="45720" rIns="91440" bIns="45720" rtlCol="0" anchor="t">
            <a:normAutofit fontScale="92500"/>
          </a:bodyPr>
          <a:lstStyle/>
          <a:p>
            <a:r>
              <a:rPr lang="en-US" sz="3000" dirty="0"/>
              <a:t>B-Lynch is the most commonly used and studied, followed by Cho Square and Hayman</a:t>
            </a:r>
          </a:p>
          <a:p>
            <a:r>
              <a:rPr lang="en-US" sz="3000" dirty="0"/>
              <a:t>Available evidence has not demonstrated whether a certain approach achieves better results than other methods or if a certain suture material is better than another </a:t>
            </a:r>
          </a:p>
          <a:p>
            <a:r>
              <a:rPr lang="en-US" sz="3000" dirty="0"/>
              <a:t>Protocols for the timing and method of placement of sutures (and balloons) should be added to institutional policies and procedures</a:t>
            </a:r>
            <a:endParaRPr lang="en-US" sz="3000" dirty="0">
              <a:cs typeface="Calibri"/>
            </a:endParaRPr>
          </a:p>
          <a:p>
            <a:r>
              <a:rPr lang="en-US" sz="3000" dirty="0"/>
              <a:t>Diagrams with the techniques may be helpful if posted in L&amp;D and in large laminated size in an obstetric hemorrhage cart</a:t>
            </a:r>
          </a:p>
        </p:txBody>
      </p:sp>
      <p:sp>
        <p:nvSpPr>
          <p:cNvPr id="4" name="TextBox 3">
            <a:extLst>
              <a:ext uri="{FF2B5EF4-FFF2-40B4-BE49-F238E27FC236}">
                <a16:creationId xmlns:a16="http://schemas.microsoft.com/office/drawing/2014/main" id="{5D49AC10-CA63-45FE-B635-6060530FC237}"/>
              </a:ext>
            </a:extLst>
          </p:cNvPr>
          <p:cNvSpPr txBox="1"/>
          <p:nvPr/>
        </p:nvSpPr>
        <p:spPr>
          <a:xfrm>
            <a:off x="0" y="6573252"/>
            <a:ext cx="92417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Matsubara SY, et al. Acta Obstet et Gynecol Scandinvacia 2013;92(4):378-385.</a:t>
            </a:r>
          </a:p>
        </p:txBody>
      </p:sp>
    </p:spTree>
    <p:extLst>
      <p:ext uri="{BB962C8B-B14F-4D97-AF65-F5344CB8AC3E}">
        <p14:creationId xmlns:p14="http://schemas.microsoft.com/office/powerpoint/2010/main" val="1404289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693F8-45FD-7F46-9078-4C71BE6B6A4A}"/>
              </a:ext>
            </a:extLst>
          </p:cNvPr>
          <p:cNvSpPr>
            <a:spLocks noGrp="1"/>
          </p:cNvSpPr>
          <p:nvPr>
            <p:ph idx="1"/>
          </p:nvPr>
        </p:nvSpPr>
        <p:spPr>
          <a:xfrm>
            <a:off x="605051" y="789687"/>
            <a:ext cx="10981897" cy="5278625"/>
          </a:xfrm>
          <a:solidFill>
            <a:srgbClr val="FFEDD1"/>
          </a:solidFill>
          <a:ln w="19050">
            <a:solidFill>
              <a:srgbClr val="FBA413"/>
            </a:solidFill>
          </a:ln>
        </p:spPr>
        <p:txBody>
          <a:bodyPr vert="horz" lIns="91440" tIns="45720" rIns="91440" bIns="45720" rtlCol="0" anchor="t">
            <a:noAutofit/>
          </a:bodyPr>
          <a:lstStyle/>
          <a:p>
            <a:pPr marL="0" lvl="0" indent="0" algn="ctr">
              <a:lnSpc>
                <a:spcPct val="100000"/>
              </a:lnSpc>
              <a:spcBef>
                <a:spcPts val="0"/>
              </a:spcBef>
              <a:buNone/>
            </a:pPr>
            <a:r>
              <a:rPr lang="en-US" dirty="0"/>
              <a:t>Indications, complications and effectiveness of vaso-occlusive balloons and embolization techniques are not well established and therefore must be approached with caution.</a:t>
            </a:r>
            <a:endParaRPr lang="en-US" dirty="0">
              <a:cs typeface="Calibri" panose="020F0502020204030204"/>
            </a:endParaRPr>
          </a:p>
          <a:p>
            <a:pPr marL="0" indent="0" algn="ctr">
              <a:lnSpc>
                <a:spcPct val="100000"/>
              </a:lnSpc>
              <a:spcBef>
                <a:spcPts val="0"/>
              </a:spcBef>
              <a:buNone/>
            </a:pPr>
            <a:endParaRPr lang="en-US" dirty="0"/>
          </a:p>
          <a:p>
            <a:pPr marL="0" lvl="0" indent="0">
              <a:lnSpc>
                <a:spcPct val="100000"/>
              </a:lnSpc>
              <a:spcBef>
                <a:spcPts val="0"/>
              </a:spcBef>
              <a:buNone/>
            </a:pPr>
            <a:r>
              <a:rPr lang="en-US" dirty="0"/>
              <a:t>If UAE for the treatment of PPH is utilized:</a:t>
            </a:r>
          </a:p>
          <a:p>
            <a:pPr lvl="0">
              <a:lnSpc>
                <a:spcPct val="100000"/>
              </a:lnSpc>
              <a:spcBef>
                <a:spcPts val="0"/>
              </a:spcBef>
              <a:buFont typeface="Wingdings" pitchFamily="2" charset="2"/>
              <a:buChar char="§"/>
            </a:pPr>
            <a:r>
              <a:rPr lang="en-US" sz="3000" dirty="0"/>
              <a:t>Patient must be stable for transport to IR and accompanied by a RN skilled in the assessment and treatment of hemorrhage</a:t>
            </a:r>
          </a:p>
          <a:p>
            <a:pPr lvl="0">
              <a:lnSpc>
                <a:spcPct val="100000"/>
              </a:lnSpc>
              <a:spcBef>
                <a:spcPts val="0"/>
              </a:spcBef>
              <a:buFont typeface="Wingdings" pitchFamily="2" charset="2"/>
              <a:buChar char="§"/>
            </a:pPr>
            <a:r>
              <a:rPr lang="en-US" sz="3000" b="1" dirty="0"/>
              <a:t>A physician who is able to </a:t>
            </a:r>
            <a:r>
              <a:rPr lang="en-US" sz="3000" b="1" i="1" dirty="0"/>
              <a:t>immediately </a:t>
            </a:r>
            <a:r>
              <a:rPr lang="en-US" sz="3000" b="1" dirty="0"/>
              <a:t>call for and move to laparotomy should be in house </a:t>
            </a:r>
          </a:p>
          <a:p>
            <a:pPr lvl="0">
              <a:lnSpc>
                <a:spcPct val="100000"/>
              </a:lnSpc>
              <a:spcBef>
                <a:spcPts val="0"/>
              </a:spcBef>
              <a:buFont typeface="Wingdings" pitchFamily="2" charset="2"/>
              <a:buChar char="§"/>
            </a:pPr>
            <a:r>
              <a:rPr lang="en-US" sz="3000" dirty="0"/>
              <a:t>Anesthesiology services must also be immediately available </a:t>
            </a:r>
            <a:endParaRPr lang="en-US" sz="3000" dirty="0">
              <a:cs typeface="Calibri" panose="020F0502020204030204"/>
            </a:endParaRPr>
          </a:p>
        </p:txBody>
      </p:sp>
      <p:sp>
        <p:nvSpPr>
          <p:cNvPr id="2" name="TextBox 1">
            <a:extLst>
              <a:ext uri="{FF2B5EF4-FFF2-40B4-BE49-F238E27FC236}">
                <a16:creationId xmlns:a16="http://schemas.microsoft.com/office/drawing/2014/main" id="{A33EDEDC-F5A8-440A-AD35-0600416F8A6D}"/>
              </a:ext>
            </a:extLst>
          </p:cNvPr>
          <p:cNvSpPr txBox="1"/>
          <p:nvPr/>
        </p:nvSpPr>
        <p:spPr>
          <a:xfrm>
            <a:off x="0" y="6248400"/>
            <a:ext cx="1093526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ea typeface="+mn-lt"/>
                <a:cs typeface="+mn-lt"/>
              </a:rPr>
              <a:t>Coulange, LB, et al. </a:t>
            </a:r>
            <a:r>
              <a:rPr lang="en-US" sz="1200" i="1" dirty="0">
                <a:ea typeface="+mn-lt"/>
                <a:cs typeface="+mn-lt"/>
              </a:rPr>
              <a:t>Acta Obstetricia et and Gynecologica Scandinavica. </a:t>
            </a:r>
            <a:r>
              <a:rPr lang="en-US" sz="1200" dirty="0">
                <a:ea typeface="+mn-lt"/>
                <a:cs typeface="+mn-lt"/>
              </a:rPr>
              <a:t>2009;88(2):238-240. Shrivastava, VN, et al. </a:t>
            </a:r>
            <a:r>
              <a:rPr lang="en-US" sz="1200" i="1" dirty="0">
                <a:ea typeface="+mn-lt"/>
                <a:cs typeface="+mn-lt"/>
              </a:rPr>
              <a:t>American Journal of Obstetrics and Gynecology. </a:t>
            </a:r>
            <a:r>
              <a:rPr lang="en-US" sz="1200" dirty="0">
                <a:ea typeface="+mn-lt"/>
                <a:cs typeface="+mn-lt"/>
              </a:rPr>
              <a:t>2007;197(4):402.e401-405. Maassen, MSL, et al. </a:t>
            </a:r>
            <a:r>
              <a:rPr lang="en-US" sz="1200" i="1" dirty="0">
                <a:ea typeface="+mn-lt"/>
                <a:cs typeface="+mn-lt"/>
              </a:rPr>
              <a:t>BJOG: British Journal of Obstetrics and Gynaecology. </a:t>
            </a:r>
            <a:r>
              <a:rPr lang="en-US" sz="1200" dirty="0">
                <a:ea typeface="+mn-lt"/>
                <a:cs typeface="+mn-lt"/>
              </a:rPr>
              <a:t>2009;116(1):55-61. Sadashivaiah, JW, et al. </a:t>
            </a:r>
            <a:r>
              <a:rPr lang="en-US" sz="1200" i="1" dirty="0">
                <a:ea typeface="+mn-lt"/>
                <a:cs typeface="+mn-lt"/>
              </a:rPr>
              <a:t>International Journal of Obstetric Anesthesia. </a:t>
            </a:r>
            <a:r>
              <a:rPr lang="en-US" sz="1200" dirty="0">
                <a:ea typeface="+mn-lt"/>
                <a:cs typeface="+mn-lt"/>
              </a:rPr>
              <a:t>2011;20(4):282-287.</a:t>
            </a:r>
            <a:endParaRPr lang="en-US" dirty="0"/>
          </a:p>
          <a:p>
            <a:endParaRPr lang="en-US" sz="1200" dirty="0">
              <a:ea typeface="+mn-lt"/>
              <a:cs typeface="+mn-lt"/>
            </a:endParaRPr>
          </a:p>
          <a:p>
            <a:pPr algn="l"/>
            <a:endParaRPr lang="en-US" sz="1200" dirty="0">
              <a:cs typeface="Calibri"/>
            </a:endParaRPr>
          </a:p>
        </p:txBody>
      </p:sp>
    </p:spTree>
    <p:extLst>
      <p:ext uri="{BB962C8B-B14F-4D97-AF65-F5344CB8AC3E}">
        <p14:creationId xmlns:p14="http://schemas.microsoft.com/office/powerpoint/2010/main" val="37148981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FBE5-22CB-2E45-A838-C2D79EDA0428}"/>
              </a:ext>
            </a:extLst>
          </p:cNvPr>
          <p:cNvSpPr>
            <a:spLocks noGrp="1"/>
          </p:cNvSpPr>
          <p:nvPr>
            <p:ph type="ctrTitle"/>
          </p:nvPr>
        </p:nvSpPr>
        <p:spPr>
          <a:xfrm>
            <a:off x="2082800" y="2210988"/>
            <a:ext cx="8026400" cy="4328357"/>
          </a:xfrm>
        </p:spPr>
        <p:txBody>
          <a:bodyPr>
            <a:normAutofit/>
          </a:bodyPr>
          <a:lstStyle/>
          <a:p>
            <a:pPr algn="ctr"/>
            <a:br>
              <a:rPr lang="en-US" sz="3100" dirty="0">
                <a:solidFill>
                  <a:schemeClr val="accent5">
                    <a:lumMod val="50000"/>
                  </a:schemeClr>
                </a:solidFill>
              </a:rPr>
            </a:br>
            <a:br>
              <a:rPr lang="en-US" sz="3100" dirty="0"/>
            </a:br>
            <a:r>
              <a:rPr lang="en-US" sz="3200" dirty="0"/>
              <a:t>Christa </a:t>
            </a:r>
            <a:r>
              <a:rPr lang="en-US" sz="3200" dirty="0" err="1"/>
              <a:t>Sakowski</a:t>
            </a:r>
            <a:r>
              <a:rPr lang="en-US" sz="3200" dirty="0"/>
              <a:t>, RN, MSN</a:t>
            </a:r>
            <a:br>
              <a:rPr lang="en-US" sz="3200" dirty="0"/>
            </a:br>
            <a:r>
              <a:rPr lang="en-US" sz="3200" dirty="0"/>
              <a:t>CMQCC Clinical Lead</a:t>
            </a:r>
          </a:p>
        </p:txBody>
      </p:sp>
    </p:spTree>
    <p:extLst>
      <p:ext uri="{BB962C8B-B14F-4D97-AF65-F5344CB8AC3E}">
        <p14:creationId xmlns:p14="http://schemas.microsoft.com/office/powerpoint/2010/main" val="258273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8841-8D70-FD44-82FF-274C1EE9FC7C}"/>
              </a:ext>
            </a:extLst>
          </p:cNvPr>
          <p:cNvSpPr>
            <a:spLocks noGrp="1"/>
          </p:cNvSpPr>
          <p:nvPr>
            <p:ph type="title"/>
          </p:nvPr>
        </p:nvSpPr>
        <p:spPr>
          <a:xfrm>
            <a:off x="509249" y="842682"/>
            <a:ext cx="11073151" cy="914400"/>
          </a:xfrm>
        </p:spPr>
        <p:txBody>
          <a:bodyPr>
            <a:noAutofit/>
          </a:bodyPr>
          <a:lstStyle/>
          <a:p>
            <a:r>
              <a:rPr lang="en-US" dirty="0"/>
              <a:t>CMQCC Obstetric Hemorrhage Task Force Chairs</a:t>
            </a:r>
          </a:p>
        </p:txBody>
      </p:sp>
      <p:sp>
        <p:nvSpPr>
          <p:cNvPr id="3" name="Content Placeholder 2">
            <a:extLst>
              <a:ext uri="{FF2B5EF4-FFF2-40B4-BE49-F238E27FC236}">
                <a16:creationId xmlns:a16="http://schemas.microsoft.com/office/drawing/2014/main" id="{C0F2BA51-DE3C-B24B-948E-B9D735E9D1ED}"/>
              </a:ext>
            </a:extLst>
          </p:cNvPr>
          <p:cNvSpPr>
            <a:spLocks noGrp="1"/>
          </p:cNvSpPr>
          <p:nvPr>
            <p:ph idx="1"/>
          </p:nvPr>
        </p:nvSpPr>
        <p:spPr>
          <a:xfrm>
            <a:off x="509249" y="1820949"/>
            <a:ext cx="5129552" cy="1608051"/>
          </a:xfrm>
        </p:spPr>
        <p:txBody>
          <a:bodyPr/>
          <a:lstStyle/>
          <a:p>
            <a:pPr>
              <a:buClr>
                <a:srgbClr val="FF9933"/>
              </a:buClr>
              <a:buSzPct val="70000"/>
            </a:pPr>
            <a:r>
              <a:rPr lang="en-US" dirty="0"/>
              <a:t>David </a:t>
            </a:r>
            <a:r>
              <a:rPr lang="en-US" dirty="0" err="1"/>
              <a:t>Lagrew</a:t>
            </a:r>
            <a:r>
              <a:rPr lang="en-US" dirty="0"/>
              <a:t>, MD</a:t>
            </a:r>
          </a:p>
          <a:p>
            <a:pPr>
              <a:buClr>
                <a:srgbClr val="FF9933"/>
              </a:buClr>
              <a:buSzPct val="70000"/>
            </a:pPr>
            <a:r>
              <a:rPr lang="en-US" dirty="0"/>
              <a:t>Jennifer McNulty, MD</a:t>
            </a:r>
          </a:p>
          <a:p>
            <a:pPr marL="0" indent="0">
              <a:buClr>
                <a:srgbClr val="FF9933"/>
              </a:buClr>
              <a:buSzPct val="70000"/>
              <a:buNone/>
            </a:pPr>
            <a:endParaRPr lang="en-US" dirty="0"/>
          </a:p>
        </p:txBody>
      </p:sp>
      <p:sp>
        <p:nvSpPr>
          <p:cNvPr id="4" name="Content Placeholder 3">
            <a:extLst>
              <a:ext uri="{FF2B5EF4-FFF2-40B4-BE49-F238E27FC236}">
                <a16:creationId xmlns:a16="http://schemas.microsoft.com/office/drawing/2014/main" id="{4BB106BC-6A71-CA4C-A994-F85304CDCB0E}"/>
              </a:ext>
            </a:extLst>
          </p:cNvPr>
          <p:cNvSpPr>
            <a:spLocks noGrp="1"/>
          </p:cNvSpPr>
          <p:nvPr>
            <p:ph idx="10"/>
          </p:nvPr>
        </p:nvSpPr>
        <p:spPr>
          <a:xfrm>
            <a:off x="5893581" y="1326930"/>
            <a:ext cx="6183829" cy="492443"/>
          </a:xfrm>
        </p:spPr>
        <p:txBody>
          <a:bodyPr/>
          <a:lstStyle/>
          <a:p>
            <a:pPr marL="0" indent="0">
              <a:buNone/>
            </a:pPr>
            <a:endParaRPr lang="en-US" sz="2600" dirty="0"/>
          </a:p>
          <a:p>
            <a:pPr marL="0" indent="0">
              <a:buNone/>
            </a:pPr>
            <a:r>
              <a:rPr lang="en-US" dirty="0">
                <a:latin typeface="+mn-lt"/>
              </a:rPr>
              <a:t>Providence St. Joseph Health</a:t>
            </a:r>
          </a:p>
        </p:txBody>
      </p:sp>
      <p:sp>
        <p:nvSpPr>
          <p:cNvPr id="5" name="TextBox 4">
            <a:extLst>
              <a:ext uri="{FF2B5EF4-FFF2-40B4-BE49-F238E27FC236}">
                <a16:creationId xmlns:a16="http://schemas.microsoft.com/office/drawing/2014/main" id="{8DB4ED00-CD4C-AE41-A67D-C7CF2B7C3CDC}"/>
              </a:ext>
            </a:extLst>
          </p:cNvPr>
          <p:cNvSpPr txBox="1"/>
          <p:nvPr/>
        </p:nvSpPr>
        <p:spPr>
          <a:xfrm>
            <a:off x="5893581" y="2397948"/>
            <a:ext cx="5471274" cy="2062103"/>
          </a:xfrm>
          <a:prstGeom prst="rect">
            <a:avLst/>
          </a:prstGeom>
          <a:noFill/>
        </p:spPr>
        <p:txBody>
          <a:bodyPr wrap="square" rtlCol="0">
            <a:spAutoFit/>
          </a:bodyPr>
          <a:lstStyle/>
          <a:p>
            <a:pPr algn="l"/>
            <a:r>
              <a:rPr lang="en-US" sz="3200" dirty="0"/>
              <a:t>MemorialCare™ Miller Children’s and Women’s</a:t>
            </a:r>
          </a:p>
          <a:p>
            <a:pPr algn="l"/>
            <a:r>
              <a:rPr lang="en-US" sz="3200" dirty="0"/>
              <a:t>Hospital Long Beach</a:t>
            </a:r>
          </a:p>
          <a:p>
            <a:pPr algn="l"/>
            <a:r>
              <a:rPr lang="en-US" sz="3200" dirty="0"/>
              <a:t>Huntington Hospital</a:t>
            </a:r>
          </a:p>
        </p:txBody>
      </p:sp>
      <p:sp>
        <p:nvSpPr>
          <p:cNvPr id="8" name="Rectangle 7">
            <a:extLst>
              <a:ext uri="{FF2B5EF4-FFF2-40B4-BE49-F238E27FC236}">
                <a16:creationId xmlns:a16="http://schemas.microsoft.com/office/drawing/2014/main" id="{27763E2F-70A3-D345-9883-08EE3705815B}"/>
              </a:ext>
            </a:extLst>
          </p:cNvPr>
          <p:cNvSpPr/>
          <p:nvPr/>
        </p:nvSpPr>
        <p:spPr>
          <a:xfrm>
            <a:off x="5893581" y="4539324"/>
            <a:ext cx="4467891" cy="584775"/>
          </a:xfrm>
          <a:prstGeom prst="rect">
            <a:avLst/>
          </a:prstGeom>
        </p:spPr>
        <p:txBody>
          <a:bodyPr wrap="none">
            <a:spAutoFit/>
          </a:bodyPr>
          <a:lstStyle/>
          <a:p>
            <a:pPr marL="0" indent="0">
              <a:spcBef>
                <a:spcPts val="600"/>
              </a:spcBef>
              <a:spcAft>
                <a:spcPts val="600"/>
              </a:spcAft>
              <a:buNone/>
            </a:pPr>
            <a:r>
              <a:rPr lang="en-US" sz="3200" dirty="0"/>
              <a:t>Stanford SoM, CMQCC</a:t>
            </a:r>
          </a:p>
        </p:txBody>
      </p:sp>
      <p:sp>
        <p:nvSpPr>
          <p:cNvPr id="9" name="Rectangle 8">
            <a:extLst>
              <a:ext uri="{FF2B5EF4-FFF2-40B4-BE49-F238E27FC236}">
                <a16:creationId xmlns:a16="http://schemas.microsoft.com/office/drawing/2014/main" id="{76A505C0-ECEA-8F4F-BDDB-33C4A1BC1E75}"/>
              </a:ext>
            </a:extLst>
          </p:cNvPr>
          <p:cNvSpPr/>
          <p:nvPr/>
        </p:nvSpPr>
        <p:spPr>
          <a:xfrm>
            <a:off x="5893581" y="5562600"/>
            <a:ext cx="4467891" cy="584775"/>
          </a:xfrm>
          <a:prstGeom prst="rect">
            <a:avLst/>
          </a:prstGeom>
        </p:spPr>
        <p:txBody>
          <a:bodyPr wrap="none">
            <a:spAutoFit/>
          </a:bodyPr>
          <a:lstStyle/>
          <a:p>
            <a:pPr marL="0" indent="0">
              <a:spcBef>
                <a:spcPts val="600"/>
              </a:spcBef>
              <a:spcAft>
                <a:spcPts val="600"/>
              </a:spcAft>
              <a:buNone/>
            </a:pPr>
            <a:r>
              <a:rPr lang="en-US" sz="3200" dirty="0"/>
              <a:t>Stanford SoM, CMQCC</a:t>
            </a:r>
          </a:p>
        </p:txBody>
      </p:sp>
      <p:sp>
        <p:nvSpPr>
          <p:cNvPr id="10" name="Content Placeholder 2">
            <a:extLst>
              <a:ext uri="{FF2B5EF4-FFF2-40B4-BE49-F238E27FC236}">
                <a16:creationId xmlns:a16="http://schemas.microsoft.com/office/drawing/2014/main" id="{267BB516-FCA5-4BE3-C9D1-8C98AE002332}"/>
              </a:ext>
            </a:extLst>
          </p:cNvPr>
          <p:cNvSpPr txBox="1">
            <a:spLocks/>
          </p:cNvSpPr>
          <p:nvPr/>
        </p:nvSpPr>
        <p:spPr bwMode="auto">
          <a:xfrm>
            <a:off x="509249" y="4539324"/>
            <a:ext cx="5129552" cy="160805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a:lstStyle>
          <a:p>
            <a:pPr>
              <a:buClr>
                <a:srgbClr val="FF9933"/>
              </a:buClr>
              <a:buSzPct val="70000"/>
            </a:pPr>
            <a:r>
              <a:rPr lang="en-US" dirty="0"/>
              <a:t>Christa </a:t>
            </a:r>
            <a:r>
              <a:rPr lang="en-US" dirty="0" err="1"/>
              <a:t>Sakowski</a:t>
            </a:r>
            <a:r>
              <a:rPr lang="en-US" dirty="0"/>
              <a:t>, MSN, RN, C-EFM, CLE</a:t>
            </a:r>
          </a:p>
          <a:p>
            <a:pPr>
              <a:buClr>
                <a:srgbClr val="FF9933"/>
              </a:buClr>
              <a:buSzPct val="70000"/>
            </a:pPr>
            <a:r>
              <a:rPr lang="en-US" dirty="0"/>
              <a:t>Valerie Cape</a:t>
            </a:r>
          </a:p>
          <a:p>
            <a:pPr>
              <a:buClr>
                <a:srgbClr val="FF9933"/>
              </a:buClr>
              <a:buSzPct val="70000"/>
            </a:pPr>
            <a:endParaRPr lang="en-US" dirty="0"/>
          </a:p>
          <a:p>
            <a:pPr marL="0" indent="0">
              <a:buClr>
                <a:srgbClr val="FF9933"/>
              </a:buClr>
              <a:buSzPct val="70000"/>
              <a:buFont typeface="Wingdings" charset="2"/>
              <a:buNone/>
            </a:pPr>
            <a:endParaRPr lang="en-US" kern="0" dirty="0"/>
          </a:p>
        </p:txBody>
      </p:sp>
    </p:spTree>
    <p:extLst>
      <p:ext uri="{BB962C8B-B14F-4D97-AF65-F5344CB8AC3E}">
        <p14:creationId xmlns:p14="http://schemas.microsoft.com/office/powerpoint/2010/main" val="37723159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F406-9AFF-114F-B057-FF31808B0031}"/>
              </a:ext>
            </a:extLst>
          </p:cNvPr>
          <p:cNvSpPr>
            <a:spLocks noGrp="1"/>
          </p:cNvSpPr>
          <p:nvPr>
            <p:ph type="title"/>
          </p:nvPr>
        </p:nvSpPr>
        <p:spPr>
          <a:xfrm>
            <a:off x="533400" y="814239"/>
            <a:ext cx="10363200" cy="914400"/>
          </a:xfrm>
        </p:spPr>
        <p:txBody>
          <a:bodyPr>
            <a:normAutofit fontScale="90000"/>
          </a:bodyPr>
          <a:lstStyle/>
          <a:p>
            <a:r>
              <a:rPr lang="en-US" dirty="0">
                <a:ea typeface="Roboto Medium"/>
              </a:rPr>
              <a:t>Communicating with Patients After an Obstetric Hemorrhage</a:t>
            </a:r>
          </a:p>
        </p:txBody>
      </p:sp>
      <p:sp>
        <p:nvSpPr>
          <p:cNvPr id="3" name="Content Placeholder 2">
            <a:extLst>
              <a:ext uri="{FF2B5EF4-FFF2-40B4-BE49-F238E27FC236}">
                <a16:creationId xmlns:a16="http://schemas.microsoft.com/office/drawing/2014/main" id="{FB926C46-5E5D-8943-BD88-52FA88B340B0}"/>
              </a:ext>
            </a:extLst>
          </p:cNvPr>
          <p:cNvSpPr>
            <a:spLocks noGrp="1"/>
          </p:cNvSpPr>
          <p:nvPr>
            <p:ph idx="1"/>
          </p:nvPr>
        </p:nvSpPr>
        <p:spPr>
          <a:xfrm>
            <a:off x="838200" y="1825624"/>
            <a:ext cx="10515600" cy="4459265"/>
          </a:xfrm>
        </p:spPr>
        <p:txBody>
          <a:bodyPr vert="horz" lIns="91440" tIns="45720" rIns="91440" bIns="45720" rtlCol="0" anchor="t">
            <a:normAutofit fontScale="70000" lnSpcReduction="20000"/>
          </a:bodyPr>
          <a:lstStyle/>
          <a:p>
            <a:pPr>
              <a:lnSpc>
                <a:spcPct val="120000"/>
              </a:lnSpc>
              <a:spcBef>
                <a:spcPts val="500"/>
              </a:spcBef>
            </a:pPr>
            <a:r>
              <a:rPr lang="en-US" dirty="0"/>
              <a:t>Formal discussions about patient experience/prognosis should occur throughout the hospitalization and during PP visits</a:t>
            </a:r>
          </a:p>
          <a:p>
            <a:pPr lvl="0">
              <a:lnSpc>
                <a:spcPct val="120000"/>
              </a:lnSpc>
              <a:spcBef>
                <a:spcPts val="500"/>
              </a:spcBef>
            </a:pPr>
            <a:r>
              <a:rPr lang="en-US" dirty="0"/>
              <a:t>There is a significant and clinically relevant increased risk for women to develop post-traumatic stress disorder (PTSD) after experiencing severe postpartum hemorrhage</a:t>
            </a:r>
            <a:endParaRPr lang="en-US" dirty="0">
              <a:cs typeface="Calibri"/>
            </a:endParaRPr>
          </a:p>
          <a:p>
            <a:pPr lvl="0">
              <a:lnSpc>
                <a:spcPct val="120000"/>
              </a:lnSpc>
              <a:spcBef>
                <a:spcPts val="500"/>
              </a:spcBef>
            </a:pPr>
            <a:r>
              <a:rPr lang="en-US" dirty="0"/>
              <a:t>Ensure patients who experience hemorrhage receive a detailed discharge summary in writing</a:t>
            </a:r>
          </a:p>
          <a:p>
            <a:pPr lvl="0">
              <a:lnSpc>
                <a:spcPct val="120000"/>
              </a:lnSpc>
              <a:spcBef>
                <a:spcPts val="500"/>
              </a:spcBef>
            </a:pPr>
            <a:r>
              <a:rPr lang="en-US" dirty="0"/>
              <a:t>Prior to D/C, patients who experience hemorrhage should receive contact information of a resource person who can answer questions about care/ongoing concerns</a:t>
            </a:r>
          </a:p>
          <a:p>
            <a:pPr>
              <a:lnSpc>
                <a:spcPct val="120000"/>
              </a:lnSpc>
              <a:spcBef>
                <a:spcPts val="500"/>
              </a:spcBef>
            </a:pPr>
            <a:r>
              <a:rPr lang="en-US" dirty="0"/>
              <a:t>Policies and guidelines addressing disclosure should be developed in accordance with state laws</a:t>
            </a:r>
          </a:p>
        </p:txBody>
      </p:sp>
      <p:sp>
        <p:nvSpPr>
          <p:cNvPr id="5" name="TextBox 4">
            <a:extLst>
              <a:ext uri="{FF2B5EF4-FFF2-40B4-BE49-F238E27FC236}">
                <a16:creationId xmlns:a16="http://schemas.microsoft.com/office/drawing/2014/main" id="{668ECA63-6370-4549-81A0-8EC2B320780E}"/>
              </a:ext>
            </a:extLst>
          </p:cNvPr>
          <p:cNvSpPr txBox="1"/>
          <p:nvPr/>
        </p:nvSpPr>
        <p:spPr>
          <a:xfrm>
            <a:off x="-76200" y="6581001"/>
            <a:ext cx="86379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Elmir RS, et al. Midwifery. 2012;28(2):228-235.</a:t>
            </a:r>
          </a:p>
        </p:txBody>
      </p:sp>
    </p:spTree>
    <p:extLst>
      <p:ext uri="{BB962C8B-B14F-4D97-AF65-F5344CB8AC3E}">
        <p14:creationId xmlns:p14="http://schemas.microsoft.com/office/powerpoint/2010/main" val="2517902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9693F8-45FD-7F46-9078-4C71BE6B6A4A}"/>
              </a:ext>
            </a:extLst>
          </p:cNvPr>
          <p:cNvSpPr>
            <a:spLocks noGrp="1"/>
          </p:cNvSpPr>
          <p:nvPr>
            <p:ph idx="1"/>
          </p:nvPr>
        </p:nvSpPr>
        <p:spPr>
          <a:xfrm>
            <a:off x="433752" y="4800600"/>
            <a:ext cx="11260014" cy="1295400"/>
          </a:xfrm>
          <a:solidFill>
            <a:srgbClr val="FFEDD1"/>
          </a:solidFill>
          <a:ln>
            <a:solidFill>
              <a:schemeClr val="tx2">
                <a:lumMod val="50000"/>
              </a:schemeClr>
            </a:solidFill>
          </a:ln>
        </p:spPr>
        <p:txBody>
          <a:bodyPr anchor="ctr">
            <a:noAutofit/>
          </a:bodyPr>
          <a:lstStyle/>
          <a:p>
            <a:pPr marL="0" indent="0">
              <a:spcBef>
                <a:spcPts val="600"/>
              </a:spcBef>
              <a:buNone/>
            </a:pPr>
            <a:r>
              <a:rPr lang="en-US" sz="2400" dirty="0"/>
              <a:t>Women who experience obstetric hemorrhage may or may not feel traumatized by the events; however, providers need to normalize the need for mental health care after a medical trauma, and provide resources for women and their families.</a:t>
            </a:r>
          </a:p>
        </p:txBody>
      </p:sp>
      <p:sp>
        <p:nvSpPr>
          <p:cNvPr id="4" name="TextBox 3">
            <a:extLst>
              <a:ext uri="{FF2B5EF4-FFF2-40B4-BE49-F238E27FC236}">
                <a16:creationId xmlns:a16="http://schemas.microsoft.com/office/drawing/2014/main" id="{82FCA48F-FF18-0047-BFD5-67237BC0D5CA}"/>
              </a:ext>
            </a:extLst>
          </p:cNvPr>
          <p:cNvSpPr txBox="1"/>
          <p:nvPr/>
        </p:nvSpPr>
        <p:spPr>
          <a:xfrm>
            <a:off x="416169" y="584108"/>
            <a:ext cx="8032968" cy="646331"/>
          </a:xfrm>
          <a:prstGeom prst="rect">
            <a:avLst/>
          </a:prstGeom>
          <a:noFill/>
        </p:spPr>
        <p:txBody>
          <a:bodyPr wrap="none" rtlCol="0">
            <a:spAutoFit/>
          </a:bodyPr>
          <a:lstStyle/>
          <a:p>
            <a:pPr algn="l"/>
            <a:r>
              <a:rPr lang="en-US" sz="3600" dirty="0">
                <a:latin typeface="+mj-lt"/>
                <a:cs typeface="Calibri" panose="020F0502020204030204" pitchFamily="34" charset="0"/>
              </a:rPr>
              <a:t>Physical and emotional considerations</a:t>
            </a:r>
          </a:p>
        </p:txBody>
      </p:sp>
      <p:sp>
        <p:nvSpPr>
          <p:cNvPr id="6" name="Rectangle 5">
            <a:extLst>
              <a:ext uri="{FF2B5EF4-FFF2-40B4-BE49-F238E27FC236}">
                <a16:creationId xmlns:a16="http://schemas.microsoft.com/office/drawing/2014/main" id="{6239B177-E2A0-5B4B-B950-53CE5FD361F7}"/>
              </a:ext>
            </a:extLst>
          </p:cNvPr>
          <p:cNvSpPr/>
          <p:nvPr/>
        </p:nvSpPr>
        <p:spPr bwMode="auto">
          <a:xfrm>
            <a:off x="445475" y="1362539"/>
            <a:ext cx="11213123" cy="1210045"/>
          </a:xfrm>
          <a:prstGeom prst="rect">
            <a:avLst/>
          </a:prstGeom>
          <a:solidFill>
            <a:srgbClr val="FFED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l">
              <a:spcBef>
                <a:spcPts val="600"/>
              </a:spcBef>
              <a:buNone/>
            </a:pPr>
            <a:r>
              <a:rPr lang="en-US" sz="2400" dirty="0"/>
              <a:t>Women with PAS or other significant hemorrhage experience may experience significant mental health issues that may or may not improve at the same rate as their physical recovery. </a:t>
            </a:r>
          </a:p>
        </p:txBody>
      </p:sp>
      <p:sp>
        <p:nvSpPr>
          <p:cNvPr id="7" name="Rectangle 6">
            <a:extLst>
              <a:ext uri="{FF2B5EF4-FFF2-40B4-BE49-F238E27FC236}">
                <a16:creationId xmlns:a16="http://schemas.microsoft.com/office/drawing/2014/main" id="{B00237D3-3A46-554D-BF4D-396E15556E03}"/>
              </a:ext>
            </a:extLst>
          </p:cNvPr>
          <p:cNvSpPr/>
          <p:nvPr/>
        </p:nvSpPr>
        <p:spPr bwMode="auto">
          <a:xfrm>
            <a:off x="433752" y="2887978"/>
            <a:ext cx="11242430" cy="1597228"/>
          </a:xfrm>
          <a:prstGeom prst="rect">
            <a:avLst/>
          </a:prstGeom>
          <a:solidFill>
            <a:srgbClr val="FFEDD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l">
              <a:spcBef>
                <a:spcPts val="600"/>
              </a:spcBef>
              <a:buNone/>
            </a:pPr>
            <a:r>
              <a:rPr lang="en-US" sz="2400" dirty="0"/>
              <a:t>A 2021 study about the impact of PAS on quality of life found women who experienced complications of PAS had improved physical health 24-36 months after birth, yet low mental health scores persisted. Low mental health scores did not correlate with an antenatal diagnosis of PAS, clinical severity, or outcomes. </a:t>
            </a:r>
          </a:p>
        </p:txBody>
      </p:sp>
      <p:sp>
        <p:nvSpPr>
          <p:cNvPr id="5" name="TextBox 4">
            <a:extLst>
              <a:ext uri="{FF2B5EF4-FFF2-40B4-BE49-F238E27FC236}">
                <a16:creationId xmlns:a16="http://schemas.microsoft.com/office/drawing/2014/main" id="{EB62A5C0-1760-7345-A6AF-F20F1DE82DD6}"/>
              </a:ext>
            </a:extLst>
          </p:cNvPr>
          <p:cNvSpPr txBox="1"/>
          <p:nvPr/>
        </p:nvSpPr>
        <p:spPr>
          <a:xfrm>
            <a:off x="0" y="6273892"/>
            <a:ext cx="11658598" cy="877163"/>
          </a:xfrm>
          <a:prstGeom prst="rect">
            <a:avLst/>
          </a:prstGeom>
          <a:noFill/>
        </p:spPr>
        <p:txBody>
          <a:bodyPr wrap="square" rtlCol="0">
            <a:spAutoFit/>
          </a:bodyPr>
          <a:lstStyle/>
          <a:p>
            <a:pPr algn="l"/>
            <a:r>
              <a:rPr lang="en-US" sz="1100" dirty="0"/>
              <a:t>Bartels HC, et al. Austral &amp; NZ J of </a:t>
            </a:r>
            <a:r>
              <a:rPr lang="en-US" sz="1100" dirty="0" err="1"/>
              <a:t>Obstet</a:t>
            </a:r>
            <a:r>
              <a:rPr lang="en-US" sz="1100" dirty="0"/>
              <a:t> &amp; </a:t>
            </a:r>
            <a:r>
              <a:rPr lang="en-US" sz="1100" dirty="0" err="1"/>
              <a:t>Gynaecol</a:t>
            </a:r>
            <a:r>
              <a:rPr lang="en-US" sz="1100" dirty="0"/>
              <a:t>. March 2021, 1-7. Wu S, </a:t>
            </a:r>
            <a:r>
              <a:rPr lang="en-US" sz="1100" dirty="0" err="1"/>
              <a:t>Ket</a:t>
            </a:r>
            <a:r>
              <a:rPr lang="en-US" sz="1100" dirty="0"/>
              <a:t> al. </a:t>
            </a:r>
            <a:r>
              <a:rPr lang="en-US" sz="1100" i="1" dirty="0"/>
              <a:t>American Journal of Obstetrics and Gynecology. </a:t>
            </a:r>
            <a:r>
              <a:rPr lang="en-US" sz="1100" dirty="0"/>
              <a:t>2005;192(5):1458-1461. Meng  XX, et al. </a:t>
            </a:r>
            <a:r>
              <a:rPr lang="en-US" sz="1100" i="1" dirty="0"/>
              <a:t>Ultrasound and Medical Biology. </a:t>
            </a:r>
            <a:r>
              <a:rPr lang="en-US" sz="1100" dirty="0"/>
              <a:t>2013;39(11):1958-1965. </a:t>
            </a:r>
            <a:r>
              <a:rPr lang="en-US" sz="1100" dirty="0" err="1"/>
              <a:t>Oyelese</a:t>
            </a:r>
            <a:r>
              <a:rPr lang="en-US" sz="1100" dirty="0"/>
              <a:t> YS, et al. </a:t>
            </a:r>
            <a:r>
              <a:rPr lang="en-US" sz="1100" i="1" dirty="0"/>
              <a:t>Obstetrics and Gynecology. </a:t>
            </a:r>
            <a:r>
              <a:rPr lang="en-US" sz="1100" dirty="0"/>
              <a:t>2006;107(4):927-941. </a:t>
            </a:r>
            <a:r>
              <a:rPr lang="en-US" sz="1100" dirty="0" err="1"/>
              <a:t>Warshak</a:t>
            </a:r>
            <a:r>
              <a:rPr lang="en-US" sz="1100" dirty="0"/>
              <a:t>  CR, et al. </a:t>
            </a:r>
            <a:r>
              <a:rPr lang="en-US" sz="1100" i="1" dirty="0"/>
              <a:t>Obstetrics and Gynecology. </a:t>
            </a:r>
            <a:r>
              <a:rPr lang="en-US" sz="1100" dirty="0"/>
              <a:t>2006;108(3 Pt 1):573-581.</a:t>
            </a:r>
          </a:p>
          <a:p>
            <a:endParaRPr lang="en-US" dirty="0"/>
          </a:p>
        </p:txBody>
      </p:sp>
    </p:spTree>
    <p:extLst>
      <p:ext uri="{BB962C8B-B14F-4D97-AF65-F5344CB8AC3E}">
        <p14:creationId xmlns:p14="http://schemas.microsoft.com/office/powerpoint/2010/main" val="4290853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EE74-2949-1B49-854E-718EF17DAA50}"/>
              </a:ext>
            </a:extLst>
          </p:cNvPr>
          <p:cNvSpPr>
            <a:spLocks noGrp="1"/>
          </p:cNvSpPr>
          <p:nvPr>
            <p:ph type="title"/>
          </p:nvPr>
        </p:nvSpPr>
        <p:spPr>
          <a:xfrm>
            <a:off x="533400" y="304800"/>
            <a:ext cx="10744200" cy="1325563"/>
          </a:xfrm>
        </p:spPr>
        <p:txBody>
          <a:bodyPr>
            <a:normAutofit/>
          </a:bodyPr>
          <a:lstStyle/>
          <a:p>
            <a:r>
              <a:rPr lang="en-US" dirty="0"/>
              <a:t>Secondary PPH - 24 hours to 12 weeks Postpartum</a:t>
            </a:r>
          </a:p>
        </p:txBody>
      </p:sp>
      <p:sp>
        <p:nvSpPr>
          <p:cNvPr id="3" name="Content Placeholder 2">
            <a:extLst>
              <a:ext uri="{FF2B5EF4-FFF2-40B4-BE49-F238E27FC236}">
                <a16:creationId xmlns:a16="http://schemas.microsoft.com/office/drawing/2014/main" id="{DB7114FA-5CB3-CE4C-B30B-5640DD201B02}"/>
              </a:ext>
            </a:extLst>
          </p:cNvPr>
          <p:cNvSpPr>
            <a:spLocks noGrp="1"/>
          </p:cNvSpPr>
          <p:nvPr>
            <p:ph idx="1"/>
          </p:nvPr>
        </p:nvSpPr>
        <p:spPr>
          <a:xfrm>
            <a:off x="533400" y="1510563"/>
            <a:ext cx="7772399" cy="4518025"/>
          </a:xfrm>
        </p:spPr>
        <p:txBody>
          <a:bodyPr vert="horz" lIns="91440" tIns="45720" rIns="91440" bIns="45720" rtlCol="0" anchor="t">
            <a:normAutofit fontScale="77500" lnSpcReduction="20000"/>
          </a:bodyPr>
          <a:lstStyle/>
          <a:p>
            <a:pPr>
              <a:lnSpc>
                <a:spcPct val="120000"/>
              </a:lnSpc>
            </a:pPr>
            <a:r>
              <a:rPr lang="en-US" dirty="0"/>
              <a:t>Common causes - retained products of conception, infection, and subinvolution of the placental bed</a:t>
            </a:r>
          </a:p>
          <a:p>
            <a:pPr>
              <a:lnSpc>
                <a:spcPct val="120000"/>
              </a:lnSpc>
            </a:pPr>
            <a:r>
              <a:rPr lang="en-US" dirty="0"/>
              <a:t>Often present to the emergency department (ED) after discharge</a:t>
            </a:r>
          </a:p>
          <a:p>
            <a:pPr>
              <a:lnSpc>
                <a:spcPct val="120000"/>
              </a:lnSpc>
            </a:pPr>
            <a:r>
              <a:rPr lang="en-US" dirty="0"/>
              <a:t>Important to identify whether patients that present to the ED</a:t>
            </a:r>
            <a:r>
              <a:rPr lang="en-US" b="1" dirty="0"/>
              <a:t> have been pregnant in the last 6 weeks</a:t>
            </a:r>
            <a:endParaRPr lang="en-US" dirty="0"/>
          </a:p>
          <a:p>
            <a:pPr>
              <a:lnSpc>
                <a:spcPct val="120000"/>
              </a:lnSpc>
            </a:pPr>
            <a:r>
              <a:rPr lang="en-US" dirty="0"/>
              <a:t>ED personnel should be familiar with the risk factors and signs and symptoms of PPH, including evaluation of PP bleeding/assessment of clots</a:t>
            </a:r>
            <a:endParaRPr lang="en-US" dirty="0">
              <a:cs typeface="Calibri"/>
            </a:endParaRPr>
          </a:p>
          <a:p>
            <a:pPr marL="0" indent="0">
              <a:buNone/>
            </a:pPr>
            <a:endParaRPr lang="en-US" dirty="0">
              <a:cs typeface="Calibri"/>
            </a:endParaRPr>
          </a:p>
          <a:p>
            <a:endParaRPr lang="en-US" dirty="0"/>
          </a:p>
        </p:txBody>
      </p:sp>
      <p:sp>
        <p:nvSpPr>
          <p:cNvPr id="5" name="TextBox 4">
            <a:extLst>
              <a:ext uri="{FF2B5EF4-FFF2-40B4-BE49-F238E27FC236}">
                <a16:creationId xmlns:a16="http://schemas.microsoft.com/office/drawing/2014/main" id="{DB9E1105-1B6D-4329-B3B0-B433051C4140}"/>
              </a:ext>
            </a:extLst>
          </p:cNvPr>
          <p:cNvSpPr txBox="1"/>
          <p:nvPr/>
        </p:nvSpPr>
        <p:spPr>
          <a:xfrm>
            <a:off x="5862" y="6173780"/>
            <a:ext cx="958817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t>Patel NR, J of Emerg Med 2018;55(3):408-410. </a:t>
            </a:r>
            <a:r>
              <a:rPr lang="en-US" sz="1200" dirty="0">
                <a:ea typeface="+mn-lt"/>
                <a:cs typeface="+mn-lt"/>
              </a:rPr>
              <a:t>Debost-Legrand A, et al. </a:t>
            </a:r>
            <a:r>
              <a:rPr lang="en-US" sz="1200" i="1" dirty="0">
                <a:ea typeface="+mn-lt"/>
                <a:cs typeface="+mn-lt"/>
              </a:rPr>
              <a:t>Birth. </a:t>
            </a:r>
            <a:r>
              <a:rPr lang="en-US" sz="1200" dirty="0">
                <a:ea typeface="+mn-lt"/>
                <a:cs typeface="+mn-lt"/>
              </a:rPr>
              <a:t>2015;42(3):235-241. ACOG. Practice Bulletin No. 183. </a:t>
            </a:r>
            <a:r>
              <a:rPr lang="en-US" sz="1200" i="1" dirty="0">
                <a:ea typeface="+mn-lt"/>
                <a:cs typeface="+mn-lt"/>
              </a:rPr>
              <a:t>Obstetrics and Gynecology. </a:t>
            </a:r>
            <a:r>
              <a:rPr lang="en-US" sz="1200" dirty="0">
                <a:ea typeface="+mn-lt"/>
                <a:cs typeface="+mn-lt"/>
              </a:rPr>
              <a:t>2017;130(4):e168-e186. Clapp MA, et al.  </a:t>
            </a:r>
            <a:r>
              <a:rPr lang="en-US" sz="1200" i="1" dirty="0">
                <a:ea typeface="+mn-lt"/>
                <a:cs typeface="+mn-lt"/>
              </a:rPr>
              <a:t>American Journal of Obstetrics and Gynecology. </a:t>
            </a:r>
            <a:r>
              <a:rPr lang="en-US" sz="1200" dirty="0">
                <a:ea typeface="+mn-lt"/>
                <a:cs typeface="+mn-lt"/>
              </a:rPr>
              <a:t>2016;215(1):113 e111-113 e110. Fein A, et al. </a:t>
            </a:r>
            <a:r>
              <a:rPr lang="en-US" sz="1200" i="1" dirty="0">
                <a:ea typeface="+mn-lt"/>
                <a:cs typeface="+mn-lt"/>
              </a:rPr>
              <a:t>Journal of Maternal-Fetal and Neonatal Medicine. </a:t>
            </a:r>
            <a:r>
              <a:rPr lang="en-US" sz="1200" dirty="0">
                <a:ea typeface="+mn-lt"/>
                <a:cs typeface="+mn-lt"/>
              </a:rPr>
              <a:t>2021;34(2):187-194. </a:t>
            </a:r>
            <a:endParaRPr lang="en-US" sz="1200" dirty="0"/>
          </a:p>
          <a:p>
            <a:endParaRPr lang="en-US" dirty="0"/>
          </a:p>
        </p:txBody>
      </p:sp>
      <p:pic>
        <p:nvPicPr>
          <p:cNvPr id="6" name="Picture 5">
            <a:extLst>
              <a:ext uri="{FF2B5EF4-FFF2-40B4-BE49-F238E27FC236}">
                <a16:creationId xmlns:a16="http://schemas.microsoft.com/office/drawing/2014/main" id="{D8FFD18F-1131-E640-99FC-71F1236A99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001" t="3007" r="7860" b="5879"/>
          <a:stretch/>
        </p:blipFill>
        <p:spPr>
          <a:xfrm>
            <a:off x="8294076" y="1304188"/>
            <a:ext cx="3581401" cy="4724400"/>
          </a:xfrm>
          <a:prstGeom prst="rect">
            <a:avLst/>
          </a:prstGeom>
        </p:spPr>
      </p:pic>
    </p:spTree>
    <p:extLst>
      <p:ext uri="{BB962C8B-B14F-4D97-AF65-F5344CB8AC3E}">
        <p14:creationId xmlns:p14="http://schemas.microsoft.com/office/powerpoint/2010/main" val="2344211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E351F9E-1104-4744-B577-FDA00C285B2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366391" y="533401"/>
            <a:ext cx="6601968" cy="2895600"/>
          </a:xfrm>
          <a:effectLst>
            <a:reflection blurRad="6350" stA="52000" endA="300" endPos="35000" dir="5400000" sy="-100000" algn="bl" rotWithShape="0"/>
          </a:effectLst>
        </p:spPr>
      </p:pic>
      <p:sp>
        <p:nvSpPr>
          <p:cNvPr id="4" name="Title 3">
            <a:extLst>
              <a:ext uri="{FF2B5EF4-FFF2-40B4-BE49-F238E27FC236}">
                <a16:creationId xmlns:a16="http://schemas.microsoft.com/office/drawing/2014/main" id="{739DB072-FA58-F549-90CF-C71F8C338030}"/>
              </a:ext>
            </a:extLst>
          </p:cNvPr>
          <p:cNvSpPr>
            <a:spLocks noGrp="1"/>
          </p:cNvSpPr>
          <p:nvPr>
            <p:ph type="title"/>
          </p:nvPr>
        </p:nvSpPr>
        <p:spPr>
          <a:xfrm>
            <a:off x="325360" y="3810000"/>
            <a:ext cx="6710224" cy="1728889"/>
          </a:xfrm>
        </p:spPr>
        <p:txBody>
          <a:bodyPr>
            <a:normAutofit/>
          </a:bodyPr>
          <a:lstStyle/>
          <a:p>
            <a:r>
              <a:rPr lang="en-US" sz="4400" dirty="0">
                <a:latin typeface="+mj-lt"/>
              </a:rPr>
              <a:t>Reporting</a:t>
            </a:r>
          </a:p>
        </p:txBody>
      </p:sp>
      <p:sp>
        <p:nvSpPr>
          <p:cNvPr id="5" name="Text Placeholder 4">
            <a:extLst>
              <a:ext uri="{FF2B5EF4-FFF2-40B4-BE49-F238E27FC236}">
                <a16:creationId xmlns:a16="http://schemas.microsoft.com/office/drawing/2014/main" id="{F7C47F65-80DF-414E-95E5-B2C70D929D1C}"/>
              </a:ext>
            </a:extLst>
          </p:cNvPr>
          <p:cNvSpPr>
            <a:spLocks noGrp="1"/>
          </p:cNvSpPr>
          <p:nvPr>
            <p:ph idx="4294967295"/>
          </p:nvPr>
        </p:nvSpPr>
        <p:spPr>
          <a:xfrm>
            <a:off x="7064892" y="1524000"/>
            <a:ext cx="4911300" cy="4193628"/>
          </a:xfrm>
        </p:spPr>
        <p:txBody>
          <a:bodyPr/>
          <a:lstStyle/>
          <a:p>
            <a:pPr>
              <a:buClr>
                <a:srgbClr val="FF9932"/>
              </a:buClr>
              <a:buSzPct val="70000"/>
              <a:buFont typeface="Webdings" panose="05030102010509060703" pitchFamily="18" charset="2"/>
              <a:buChar char="4"/>
            </a:pPr>
            <a:r>
              <a:rPr lang="en-US" sz="3600" dirty="0"/>
              <a:t>Debriefs &amp; Case Reviews</a:t>
            </a:r>
          </a:p>
          <a:p>
            <a:pPr>
              <a:buClr>
                <a:srgbClr val="FF9932"/>
              </a:buClr>
              <a:buSzPct val="70000"/>
              <a:buFont typeface="Webdings" panose="05030102010509060703" pitchFamily="18" charset="2"/>
              <a:buChar char="4"/>
            </a:pPr>
            <a:r>
              <a:rPr lang="en-US" sz="3600" dirty="0"/>
              <a:t>Outcome Metrics</a:t>
            </a:r>
          </a:p>
        </p:txBody>
      </p:sp>
      <p:sp>
        <p:nvSpPr>
          <p:cNvPr id="6" name="Rectangle 5">
            <a:extLst>
              <a:ext uri="{FF2B5EF4-FFF2-40B4-BE49-F238E27FC236}">
                <a16:creationId xmlns:a16="http://schemas.microsoft.com/office/drawing/2014/main" id="{67F42BFB-1543-9D46-A3C9-73D3F2B1D1D8}"/>
              </a:ext>
            </a:extLst>
          </p:cNvPr>
          <p:cNvSpPr/>
          <p:nvPr/>
        </p:nvSpPr>
        <p:spPr>
          <a:xfrm>
            <a:off x="619375" y="4719559"/>
            <a:ext cx="6096000" cy="830997"/>
          </a:xfrm>
          <a:prstGeom prst="rect">
            <a:avLst/>
          </a:prstGeom>
        </p:spPr>
        <p:txBody>
          <a:bodyPr>
            <a:spAutoFit/>
          </a:bodyPr>
          <a:lstStyle/>
          <a:p>
            <a:r>
              <a:rPr lang="en-US" sz="2400" dirty="0"/>
              <a:t>David </a:t>
            </a:r>
            <a:r>
              <a:rPr lang="en-US" sz="2400" dirty="0" err="1"/>
              <a:t>Lagrew</a:t>
            </a:r>
            <a:r>
              <a:rPr lang="en-US" sz="2400" dirty="0"/>
              <a:t>, MD</a:t>
            </a:r>
            <a:br>
              <a:rPr lang="en-US" sz="2400" dirty="0"/>
            </a:br>
            <a:r>
              <a:rPr lang="en-US" sz="2400" dirty="0"/>
              <a:t>Providence St. Joseph Health</a:t>
            </a:r>
          </a:p>
        </p:txBody>
      </p:sp>
    </p:spTree>
    <p:extLst>
      <p:ext uri="{BB962C8B-B14F-4D97-AF65-F5344CB8AC3E}">
        <p14:creationId xmlns:p14="http://schemas.microsoft.com/office/powerpoint/2010/main" val="2783997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EFF3-83A9-614E-9C4C-36B8C8F7D006}"/>
              </a:ext>
            </a:extLst>
          </p:cNvPr>
          <p:cNvSpPr>
            <a:spLocks noGrp="1"/>
          </p:cNvSpPr>
          <p:nvPr>
            <p:ph type="title"/>
          </p:nvPr>
        </p:nvSpPr>
        <p:spPr>
          <a:xfrm>
            <a:off x="609600" y="547608"/>
            <a:ext cx="10363200" cy="677459"/>
          </a:xfrm>
        </p:spPr>
        <p:txBody>
          <a:bodyPr/>
          <a:lstStyle/>
          <a:p>
            <a:r>
              <a:rPr lang="en-US" dirty="0"/>
              <a:t>Debriefs and Case Reviews</a:t>
            </a:r>
          </a:p>
        </p:txBody>
      </p:sp>
      <p:sp>
        <p:nvSpPr>
          <p:cNvPr id="4" name="Content Placeholder 3">
            <a:extLst>
              <a:ext uri="{FF2B5EF4-FFF2-40B4-BE49-F238E27FC236}">
                <a16:creationId xmlns:a16="http://schemas.microsoft.com/office/drawing/2014/main" id="{30B25278-6B3E-2343-9C0C-812A5B6C6BA7}"/>
              </a:ext>
            </a:extLst>
          </p:cNvPr>
          <p:cNvSpPr txBox="1">
            <a:spLocks noGrp="1"/>
          </p:cNvSpPr>
          <p:nvPr>
            <p:ph idx="1"/>
          </p:nvPr>
        </p:nvSpPr>
        <p:spPr>
          <a:xfrm>
            <a:off x="814553" y="1379455"/>
            <a:ext cx="10515600" cy="1255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Arial"/>
              </a:rPr>
              <a:t>Debriefs and multidisciplinary reviews are foundational learning </a:t>
            </a:r>
            <a:r>
              <a:rPr lang="en-US" dirty="0">
                <a:cs typeface="Arial"/>
              </a:rPr>
              <a:t>improvement</a:t>
            </a:r>
            <a:r>
              <a:rPr lang="en-US" sz="2800" dirty="0">
                <a:cs typeface="Arial"/>
              </a:rPr>
              <a:t> activities for creating a highly-reliable clinical team and maintaining a culture of safety</a:t>
            </a:r>
            <a:endParaRPr lang="en-US" sz="2800" dirty="0"/>
          </a:p>
        </p:txBody>
      </p:sp>
      <p:sp>
        <p:nvSpPr>
          <p:cNvPr id="5" name="Text Placeholder 6">
            <a:extLst>
              <a:ext uri="{FF2B5EF4-FFF2-40B4-BE49-F238E27FC236}">
                <a16:creationId xmlns:a16="http://schemas.microsoft.com/office/drawing/2014/main" id="{60BF0E80-D438-AB47-82A7-CF578A66938B}"/>
              </a:ext>
            </a:extLst>
          </p:cNvPr>
          <p:cNvSpPr txBox="1">
            <a:spLocks/>
          </p:cNvSpPr>
          <p:nvPr/>
        </p:nvSpPr>
        <p:spPr>
          <a:xfrm>
            <a:off x="1014840" y="2809540"/>
            <a:ext cx="5181173" cy="24499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Debriefs</a:t>
            </a:r>
          </a:p>
          <a:p>
            <a:pPr marL="344488" lvl="1" indent="-344488">
              <a:buClr>
                <a:schemeClr val="bg2"/>
              </a:buClr>
              <a:buSzPct val="90000"/>
              <a:buFont typeface="Wingdings" pitchFamily="2" charset="2"/>
              <a:buChar char="§"/>
            </a:pPr>
            <a:r>
              <a:rPr lang="en-US" dirty="0">
                <a:latin typeface="+mj-lt"/>
                <a:cs typeface="Arial"/>
              </a:rPr>
              <a:t>Allows the team to reflect on performance and problem-solve in real time</a:t>
            </a:r>
            <a:endParaRPr lang="en-US" dirty="0">
              <a:latin typeface="+mj-lt"/>
              <a:ea typeface="+mn-lt"/>
              <a:cs typeface="+mn-lt"/>
            </a:endParaRPr>
          </a:p>
          <a:p>
            <a:pPr marL="344488" lvl="1" indent="-344488">
              <a:buClr>
                <a:schemeClr val="bg2"/>
              </a:buClr>
              <a:buSzPct val="90000"/>
              <a:buFont typeface="Wingdings" pitchFamily="2" charset="2"/>
              <a:buChar char="§"/>
            </a:pPr>
            <a:r>
              <a:rPr lang="en-US" dirty="0">
                <a:latin typeface="+mj-lt"/>
                <a:cs typeface="Arial"/>
              </a:rPr>
              <a:t>Should become a routine part of activities on the unit </a:t>
            </a:r>
            <a:endParaRPr lang="en-US" dirty="0">
              <a:latin typeface="+mj-lt"/>
              <a:cs typeface="Calibri"/>
            </a:endParaRPr>
          </a:p>
        </p:txBody>
      </p:sp>
      <p:sp>
        <p:nvSpPr>
          <p:cNvPr id="6" name="Text Placeholder 7">
            <a:extLst>
              <a:ext uri="{FF2B5EF4-FFF2-40B4-BE49-F238E27FC236}">
                <a16:creationId xmlns:a16="http://schemas.microsoft.com/office/drawing/2014/main" id="{4750537F-6C78-B948-81E7-EED11E9C7611}"/>
              </a:ext>
            </a:extLst>
          </p:cNvPr>
          <p:cNvSpPr txBox="1">
            <a:spLocks/>
          </p:cNvSpPr>
          <p:nvPr/>
        </p:nvSpPr>
        <p:spPr>
          <a:xfrm>
            <a:off x="6196014" y="2809540"/>
            <a:ext cx="5183187" cy="249148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dirty="0"/>
              <a:t>Case Reviews</a:t>
            </a:r>
          </a:p>
          <a:p>
            <a:pPr marL="461963" lvl="2" indent="-342900">
              <a:lnSpc>
                <a:spcPct val="110000"/>
              </a:lnSpc>
              <a:buClr>
                <a:schemeClr val="bg2"/>
              </a:buClr>
              <a:buSzPct val="90000"/>
              <a:buFont typeface="Wingdings" pitchFamily="2" charset="2"/>
              <a:buChar char="§"/>
            </a:pPr>
            <a:r>
              <a:rPr lang="en-US" sz="2400" dirty="0">
                <a:latin typeface="+mj-lt"/>
              </a:rPr>
              <a:t>Thorough and structured evaluation of patient care </a:t>
            </a:r>
          </a:p>
          <a:p>
            <a:pPr marL="461963" lvl="2" indent="-342900">
              <a:lnSpc>
                <a:spcPct val="110000"/>
              </a:lnSpc>
              <a:buClr>
                <a:schemeClr val="bg2"/>
              </a:buClr>
              <a:buSzPct val="90000"/>
              <a:buFont typeface="Wingdings" pitchFamily="2" charset="2"/>
              <a:buChar char="§"/>
            </a:pPr>
            <a:r>
              <a:rPr lang="en-US" sz="2400" dirty="0">
                <a:latin typeface="+mj-lt"/>
              </a:rPr>
              <a:t>Identified deficits are used to inform and guide system-level improvements to prevent similar morbidities in the future</a:t>
            </a:r>
          </a:p>
        </p:txBody>
      </p:sp>
      <p:sp>
        <p:nvSpPr>
          <p:cNvPr id="7" name="TextBox 6">
            <a:extLst>
              <a:ext uri="{FF2B5EF4-FFF2-40B4-BE49-F238E27FC236}">
                <a16:creationId xmlns:a16="http://schemas.microsoft.com/office/drawing/2014/main" id="{E6C1BF6E-2EDF-6043-B4E4-1865FCDED9ED}"/>
              </a:ext>
            </a:extLst>
          </p:cNvPr>
          <p:cNvSpPr txBox="1"/>
          <p:nvPr/>
        </p:nvSpPr>
        <p:spPr>
          <a:xfrm>
            <a:off x="1143000" y="5301028"/>
            <a:ext cx="9296399" cy="1292662"/>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cs typeface="Arial"/>
              </a:rPr>
              <a:t>A multi-faceted communication plan is needed to share meaningful learnings and subsequent process improvement work to the clinical team</a:t>
            </a:r>
            <a:endParaRPr lang="en-US" sz="2600" dirty="0">
              <a:cs typeface="Calibri" panose="020F0502020204030204"/>
            </a:endParaRPr>
          </a:p>
        </p:txBody>
      </p:sp>
    </p:spTree>
    <p:extLst>
      <p:ext uri="{BB962C8B-B14F-4D97-AF65-F5344CB8AC3E}">
        <p14:creationId xmlns:p14="http://schemas.microsoft.com/office/powerpoint/2010/main" val="983252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E180-9611-D648-B343-53F2AAC0BF9F}"/>
              </a:ext>
            </a:extLst>
          </p:cNvPr>
          <p:cNvSpPr>
            <a:spLocks noGrp="1"/>
          </p:cNvSpPr>
          <p:nvPr>
            <p:ph type="title"/>
          </p:nvPr>
        </p:nvSpPr>
        <p:spPr>
          <a:xfrm>
            <a:off x="533400" y="386879"/>
            <a:ext cx="10363200" cy="914400"/>
          </a:xfrm>
        </p:spPr>
        <p:txBody>
          <a:bodyPr/>
          <a:lstStyle/>
          <a:p>
            <a:r>
              <a:rPr lang="en-US" dirty="0"/>
              <a:t>Outcome Measures</a:t>
            </a:r>
          </a:p>
        </p:txBody>
      </p:sp>
      <p:sp>
        <p:nvSpPr>
          <p:cNvPr id="7" name="TextBox 6">
            <a:extLst>
              <a:ext uri="{FF2B5EF4-FFF2-40B4-BE49-F238E27FC236}">
                <a16:creationId xmlns:a16="http://schemas.microsoft.com/office/drawing/2014/main" id="{302C9FFB-D59E-4422-A505-AF670B478719}"/>
              </a:ext>
            </a:extLst>
          </p:cNvPr>
          <p:cNvSpPr txBox="1"/>
          <p:nvPr/>
        </p:nvSpPr>
        <p:spPr>
          <a:xfrm>
            <a:off x="671184" y="1234675"/>
            <a:ext cx="10917581"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
                <a:schemeClr val="bg2"/>
              </a:buClr>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mn-cs"/>
              </a:rPr>
              <a:t>Monitoring outcomes is an essential part of the QI process</a:t>
            </a:r>
          </a:p>
          <a:p>
            <a:pPr marL="342900" marR="0" lvl="0" indent="-342900" algn="l" defTabSz="914400" rtl="0" eaLnBrk="0" fontAlgn="base" latinLnBrk="0" hangingPunct="0">
              <a:lnSpc>
                <a:spcPct val="100000"/>
              </a:lnSpc>
              <a:spcBef>
                <a:spcPct val="0"/>
              </a:spcBef>
              <a:spcAft>
                <a:spcPct val="0"/>
              </a:spcAft>
              <a:buClr>
                <a:schemeClr val="bg2"/>
              </a:buClr>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Calibri"/>
              </a:rPr>
              <a:t>These measures reflect the health outcomes resulting from the care provided</a:t>
            </a:r>
          </a:p>
          <a:p>
            <a:pPr marL="342900" marR="0" lvl="0" indent="-342900" algn="l" defTabSz="914400" rtl="0" eaLnBrk="0" fontAlgn="base" latinLnBrk="0" hangingPunct="0">
              <a:lnSpc>
                <a:spcPct val="100000"/>
              </a:lnSpc>
              <a:spcBef>
                <a:spcPct val="0"/>
              </a:spcBef>
              <a:spcAft>
                <a:spcPct val="0"/>
              </a:spcAft>
              <a:buClr>
                <a:schemeClr val="bg2"/>
              </a:buClr>
              <a:buSzTx/>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Calibri"/>
              </a:rPr>
              <a:t>It is recommended that all SMM cases be reviewed for QI opportunities</a:t>
            </a:r>
          </a:p>
          <a:p>
            <a:pPr marL="914400" marR="0" lvl="2"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charset="0"/>
              <a:ea typeface="ＭＳ Ｐゴシック" charset="-128"/>
              <a:cs typeface="Calibri"/>
            </a:endParaRPr>
          </a:p>
          <a:p>
            <a:pPr marL="12573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charset="0"/>
              <a:ea typeface="+mn-lt"/>
              <a:cs typeface="Arial"/>
            </a:endParaRPr>
          </a:p>
          <a:p>
            <a:pPr marL="1200150" marR="0" lvl="2"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128"/>
              <a:cs typeface="Calibri"/>
            </a:endParaRPr>
          </a:p>
        </p:txBody>
      </p:sp>
      <p:graphicFrame>
        <p:nvGraphicFramePr>
          <p:cNvPr id="3" name="Table 4">
            <a:extLst>
              <a:ext uri="{FF2B5EF4-FFF2-40B4-BE49-F238E27FC236}">
                <a16:creationId xmlns:a16="http://schemas.microsoft.com/office/drawing/2014/main" id="{C4C2FECA-B18D-489A-81F4-56117FD935FA}"/>
              </a:ext>
            </a:extLst>
          </p:cNvPr>
          <p:cNvGraphicFramePr>
            <a:graphicFrameLocks noGrp="1"/>
          </p:cNvGraphicFramePr>
          <p:nvPr>
            <p:extLst>
              <p:ext uri="{D42A27DB-BD31-4B8C-83A1-F6EECF244321}">
                <p14:modId xmlns:p14="http://schemas.microsoft.com/office/powerpoint/2010/main" val="602445719"/>
              </p:ext>
            </p:extLst>
          </p:nvPr>
        </p:nvGraphicFramePr>
        <p:xfrm>
          <a:off x="860546" y="2514600"/>
          <a:ext cx="10470907" cy="2961435"/>
        </p:xfrm>
        <a:graphic>
          <a:graphicData uri="http://schemas.openxmlformats.org/drawingml/2006/table">
            <a:tbl>
              <a:tblPr firstRow="1" bandRow="1">
                <a:tableStyleId>{93296810-A885-4BE3-A3E7-6D5BEEA58F35}</a:tableStyleId>
              </a:tblPr>
              <a:tblGrid>
                <a:gridCol w="3742480">
                  <a:extLst>
                    <a:ext uri="{9D8B030D-6E8A-4147-A177-3AD203B41FA5}">
                      <a16:colId xmlns:a16="http://schemas.microsoft.com/office/drawing/2014/main" val="1526654499"/>
                    </a:ext>
                  </a:extLst>
                </a:gridCol>
                <a:gridCol w="6728427">
                  <a:extLst>
                    <a:ext uri="{9D8B030D-6E8A-4147-A177-3AD203B41FA5}">
                      <a16:colId xmlns:a16="http://schemas.microsoft.com/office/drawing/2014/main" val="2602500115"/>
                    </a:ext>
                  </a:extLst>
                </a:gridCol>
              </a:tblGrid>
              <a:tr h="449859">
                <a:tc>
                  <a:txBody>
                    <a:bodyPr/>
                    <a:lstStyle/>
                    <a:p>
                      <a:r>
                        <a:rPr lang="en-US" dirty="0">
                          <a:solidFill>
                            <a:schemeClr val="tx1"/>
                          </a:solidFill>
                        </a:rPr>
                        <a:t>Measure</a:t>
                      </a:r>
                    </a:p>
                  </a:txBody>
                  <a:tcPr/>
                </a:tc>
                <a:tc>
                  <a:txBody>
                    <a:bodyPr/>
                    <a:lstStyle/>
                    <a:p>
                      <a:r>
                        <a:rPr lang="en-US" dirty="0">
                          <a:solidFill>
                            <a:schemeClr val="tx1"/>
                          </a:solidFill>
                        </a:rPr>
                        <a:t>Definition</a:t>
                      </a:r>
                    </a:p>
                  </a:txBody>
                  <a:tcPr/>
                </a:tc>
                <a:extLst>
                  <a:ext uri="{0D108BD9-81ED-4DB2-BD59-A6C34878D82A}">
                    <a16:rowId xmlns:a16="http://schemas.microsoft.com/office/drawing/2014/main" val="3636498294"/>
                  </a:ext>
                </a:extLst>
              </a:tr>
              <a:tr h="652296">
                <a:tc>
                  <a:txBody>
                    <a:bodyPr/>
                    <a:lstStyle/>
                    <a:p>
                      <a:pPr lvl="0">
                        <a:buNone/>
                      </a:pPr>
                      <a:r>
                        <a:rPr lang="en-US" b="1" i="1" dirty="0"/>
                        <a:t>Severe Maternal Morbidity </a:t>
                      </a:r>
                      <a:r>
                        <a:rPr lang="en-US" sz="1400" dirty="0"/>
                        <a:t>(including and excluding transfusion-only cases)</a:t>
                      </a:r>
                      <a:endParaRPr lang="en-US" dirty="0"/>
                    </a:p>
                  </a:txBody>
                  <a:tcPr/>
                </a:tc>
                <a:tc>
                  <a:txBody>
                    <a:bodyPr/>
                    <a:lstStyle/>
                    <a:p>
                      <a:pPr lvl="0">
                        <a:buNone/>
                      </a:pPr>
                      <a:r>
                        <a:rPr lang="en-US" sz="1800" b="0" u="none" strike="noStrike" noProof="0" dirty="0"/>
                        <a:t>Cases with one of 21 severe complications (as defined by the CDC) among all deliveries</a:t>
                      </a:r>
                      <a:endParaRPr lang="en-US" dirty="0"/>
                    </a:p>
                  </a:txBody>
                  <a:tcPr/>
                </a:tc>
                <a:extLst>
                  <a:ext uri="{0D108BD9-81ED-4DB2-BD59-A6C34878D82A}">
                    <a16:rowId xmlns:a16="http://schemas.microsoft.com/office/drawing/2014/main" val="3017011257"/>
                  </a:ext>
                </a:extLst>
              </a:tr>
              <a:tr h="652296">
                <a:tc>
                  <a:txBody>
                    <a:bodyPr/>
                    <a:lstStyle/>
                    <a:p>
                      <a:pPr lvl="0">
                        <a:buNone/>
                      </a:pPr>
                      <a:r>
                        <a:rPr lang="en-US" sz="1800" b="1" i="1" u="none" strike="noStrike" noProof="0" dirty="0"/>
                        <a:t>Severe Maternal Morbidity among Hemorrhage Cases </a:t>
                      </a:r>
                      <a:r>
                        <a:rPr lang="en-US" sz="1400" b="0" u="none" strike="noStrike" noProof="0" dirty="0"/>
                        <a:t>(</a:t>
                      </a:r>
                      <a:r>
                        <a:rPr lang="en-US" sz="1400" b="0" i="0" u="none" strike="noStrike" noProof="0" dirty="0">
                          <a:latin typeface="Arial"/>
                        </a:rPr>
                        <a:t>including and excluding transfusion-only cases</a:t>
                      </a:r>
                      <a:r>
                        <a:rPr lang="en-US" sz="1400" b="0" u="none" strike="noStrike" noProof="0" dirty="0"/>
                        <a:t>)</a:t>
                      </a:r>
                      <a:endParaRPr lang="en-US" dirty="0"/>
                    </a:p>
                  </a:txBody>
                  <a:tcPr/>
                </a:tc>
                <a:tc>
                  <a:txBody>
                    <a:bodyPr/>
                    <a:lstStyle/>
                    <a:p>
                      <a:pPr lvl="0">
                        <a:buNone/>
                      </a:pPr>
                      <a:r>
                        <a:rPr lang="en-US" sz="1800" b="0" u="none" strike="noStrike" noProof="0" dirty="0"/>
                        <a:t>Cases with one of 21 severe complications among those deliveries that had a hemorrhage</a:t>
                      </a:r>
                      <a:endParaRPr lang="en-US" dirty="0"/>
                    </a:p>
                  </a:txBody>
                  <a:tcPr/>
                </a:tc>
                <a:extLst>
                  <a:ext uri="{0D108BD9-81ED-4DB2-BD59-A6C34878D82A}">
                    <a16:rowId xmlns:a16="http://schemas.microsoft.com/office/drawing/2014/main" val="2837990027"/>
                  </a:ext>
                </a:extLst>
              </a:tr>
              <a:tr h="652296">
                <a:tc>
                  <a:txBody>
                    <a:bodyPr/>
                    <a:lstStyle/>
                    <a:p>
                      <a:pPr lvl="0">
                        <a:buNone/>
                      </a:pPr>
                      <a:r>
                        <a:rPr lang="en-US" sz="1800" b="1" i="1" u="none" strike="noStrike" noProof="0" dirty="0"/>
                        <a:t>Massive Transfusions </a:t>
                      </a:r>
                      <a:r>
                        <a:rPr lang="en-US" sz="1400" b="0" u="none" strike="noStrike" noProof="0" dirty="0"/>
                        <a:t>(as a case review indicator)</a:t>
                      </a:r>
                      <a:endParaRPr lang="en-US" i="1" dirty="0"/>
                    </a:p>
                  </a:txBody>
                  <a:tcPr/>
                </a:tc>
                <a:tc>
                  <a:txBody>
                    <a:bodyPr/>
                    <a:lstStyle/>
                    <a:p>
                      <a:pPr lvl="0">
                        <a:buNone/>
                      </a:pPr>
                      <a:r>
                        <a:rPr lang="en-US" sz="1800" b="0" u="none" strike="noStrike" noProof="0" dirty="0"/>
                        <a:t>Cases who received 4+ units of blood products among all deliveries</a:t>
                      </a:r>
                      <a:endParaRPr lang="en-US" dirty="0"/>
                    </a:p>
                  </a:txBody>
                  <a:tcPr/>
                </a:tc>
                <a:extLst>
                  <a:ext uri="{0D108BD9-81ED-4DB2-BD59-A6C34878D82A}">
                    <a16:rowId xmlns:a16="http://schemas.microsoft.com/office/drawing/2014/main" val="2984784568"/>
                  </a:ext>
                </a:extLst>
              </a:tr>
            </a:tbl>
          </a:graphicData>
        </a:graphic>
      </p:graphicFrame>
      <p:sp>
        <p:nvSpPr>
          <p:cNvPr id="5" name="TextBox 4">
            <a:extLst>
              <a:ext uri="{FF2B5EF4-FFF2-40B4-BE49-F238E27FC236}">
                <a16:creationId xmlns:a16="http://schemas.microsoft.com/office/drawing/2014/main" id="{3B779475-01A3-400F-AAC3-82BA93EFAAB9}"/>
              </a:ext>
            </a:extLst>
          </p:cNvPr>
          <p:cNvSpPr txBox="1"/>
          <p:nvPr/>
        </p:nvSpPr>
        <p:spPr>
          <a:xfrm>
            <a:off x="876875" y="5656453"/>
            <a:ext cx="105288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Arial" charset="0"/>
                <a:ea typeface="ＭＳ Ｐゴシック" charset="-128"/>
                <a:cs typeface="+mn-cs"/>
              </a:rPr>
              <a:t>Important Note:</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mn-cs"/>
              </a:rPr>
              <a:t> Some hospital teams have struggled with transfusion coding through the transition from ICD-9 to ICD-10. It is critical that transfusions be coded because these ICD-10 codes serve as the basis for several maternal quality metrics. </a:t>
            </a:r>
            <a:endParaRPr kumimoji="0" lang="en-US" sz="1600" b="0" i="0" u="none" strike="noStrike" kern="1200" cap="none" spc="0" normalizeH="0" baseline="0" noProof="0" dirty="0">
              <a:ln>
                <a:noFill/>
              </a:ln>
              <a:solidFill>
                <a:srgbClr val="000000"/>
              </a:solidFill>
              <a:effectLst/>
              <a:uLnTx/>
              <a:uFillTx/>
              <a:latin typeface="Arial" charset="0"/>
              <a:ea typeface="ＭＳ Ｐゴシック" charset="-128"/>
              <a:cs typeface="Calibri"/>
            </a:endParaRPr>
          </a:p>
        </p:txBody>
      </p:sp>
    </p:spTree>
    <p:extLst>
      <p:ext uri="{BB962C8B-B14F-4D97-AF65-F5344CB8AC3E}">
        <p14:creationId xmlns:p14="http://schemas.microsoft.com/office/powerpoint/2010/main" val="673703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39D0E-F4E8-4AE2-90F7-41239FFCC38D}"/>
              </a:ext>
            </a:extLst>
          </p:cNvPr>
          <p:cNvSpPr>
            <a:spLocks noGrp="1"/>
          </p:cNvSpPr>
          <p:nvPr>
            <p:ph type="title"/>
          </p:nvPr>
        </p:nvSpPr>
        <p:spPr>
          <a:xfrm>
            <a:off x="609600" y="497095"/>
            <a:ext cx="10363200" cy="650599"/>
          </a:xfrm>
        </p:spPr>
        <p:txBody>
          <a:bodyPr/>
          <a:lstStyle/>
          <a:p>
            <a:r>
              <a:rPr lang="en-US" dirty="0"/>
              <a:t>Process Measures</a:t>
            </a:r>
          </a:p>
        </p:txBody>
      </p:sp>
      <p:sp>
        <p:nvSpPr>
          <p:cNvPr id="3" name="Content Placeholder 2">
            <a:extLst>
              <a:ext uri="{FF2B5EF4-FFF2-40B4-BE49-F238E27FC236}">
                <a16:creationId xmlns:a16="http://schemas.microsoft.com/office/drawing/2014/main" id="{16608FCE-243B-4AB3-9281-F085BFA66EB5}"/>
              </a:ext>
            </a:extLst>
          </p:cNvPr>
          <p:cNvSpPr>
            <a:spLocks noGrp="1"/>
          </p:cNvSpPr>
          <p:nvPr>
            <p:ph idx="1"/>
          </p:nvPr>
        </p:nvSpPr>
        <p:spPr>
          <a:xfrm>
            <a:off x="761738" y="1190388"/>
            <a:ext cx="10868991" cy="1793316"/>
          </a:xfrm>
        </p:spPr>
        <p:txBody>
          <a:bodyPr vert="horz" lIns="91440" tIns="45720" rIns="91440" bIns="45720" rtlCol="0" anchor="t">
            <a:normAutofit/>
          </a:bodyPr>
          <a:lstStyle/>
          <a:p>
            <a:r>
              <a:rPr lang="en-US" sz="2600" dirty="0">
                <a:cs typeface="Calibri"/>
              </a:rPr>
              <a:t>Process measures focus on the elements of care linked to improved outcomes</a:t>
            </a:r>
          </a:p>
          <a:p>
            <a:r>
              <a:rPr lang="en-US" sz="2600" dirty="0">
                <a:cs typeface="Calibri"/>
              </a:rPr>
              <a:t>Auditing even a sample of cases can ensure that the policies and procedures in place at your facility are being adhered to</a:t>
            </a:r>
          </a:p>
        </p:txBody>
      </p:sp>
      <p:graphicFrame>
        <p:nvGraphicFramePr>
          <p:cNvPr id="4" name="Table 4">
            <a:extLst>
              <a:ext uri="{FF2B5EF4-FFF2-40B4-BE49-F238E27FC236}">
                <a16:creationId xmlns:a16="http://schemas.microsoft.com/office/drawing/2014/main" id="{31EEA89F-F526-47A1-B419-822C737E09A9}"/>
              </a:ext>
            </a:extLst>
          </p:cNvPr>
          <p:cNvGraphicFramePr>
            <a:graphicFrameLocks noGrp="1"/>
          </p:cNvGraphicFramePr>
          <p:nvPr/>
        </p:nvGraphicFramePr>
        <p:xfrm>
          <a:off x="960780" y="3040252"/>
          <a:ext cx="10470909" cy="3059043"/>
        </p:xfrm>
        <a:graphic>
          <a:graphicData uri="http://schemas.openxmlformats.org/drawingml/2006/table">
            <a:tbl>
              <a:tblPr firstRow="1" bandRow="1">
                <a:tableStyleId>{93296810-A885-4BE3-A3E7-6D5BEEA58F35}</a:tableStyleId>
              </a:tblPr>
              <a:tblGrid>
                <a:gridCol w="3467652">
                  <a:extLst>
                    <a:ext uri="{9D8B030D-6E8A-4147-A177-3AD203B41FA5}">
                      <a16:colId xmlns:a16="http://schemas.microsoft.com/office/drawing/2014/main" val="1526654499"/>
                    </a:ext>
                  </a:extLst>
                </a:gridCol>
                <a:gridCol w="7003257">
                  <a:extLst>
                    <a:ext uri="{9D8B030D-6E8A-4147-A177-3AD203B41FA5}">
                      <a16:colId xmlns:a16="http://schemas.microsoft.com/office/drawing/2014/main" val="2602500115"/>
                    </a:ext>
                  </a:extLst>
                </a:gridCol>
              </a:tblGrid>
              <a:tr h="449859">
                <a:tc>
                  <a:txBody>
                    <a:bodyPr/>
                    <a:lstStyle/>
                    <a:p>
                      <a:r>
                        <a:rPr lang="en-US" dirty="0">
                          <a:solidFill>
                            <a:schemeClr val="tx1"/>
                          </a:solidFill>
                        </a:rPr>
                        <a:t>Measure</a:t>
                      </a:r>
                    </a:p>
                  </a:txBody>
                  <a:tcPr/>
                </a:tc>
                <a:tc>
                  <a:txBody>
                    <a:bodyPr/>
                    <a:lstStyle/>
                    <a:p>
                      <a:r>
                        <a:rPr lang="en-US" dirty="0">
                          <a:solidFill>
                            <a:schemeClr val="tx1"/>
                          </a:solidFill>
                        </a:rPr>
                        <a:t>Definition</a:t>
                      </a:r>
                    </a:p>
                  </a:txBody>
                  <a:tcPr/>
                </a:tc>
                <a:extLst>
                  <a:ext uri="{0D108BD9-81ED-4DB2-BD59-A6C34878D82A}">
                    <a16:rowId xmlns:a16="http://schemas.microsoft.com/office/drawing/2014/main" val="3636498294"/>
                  </a:ext>
                </a:extLst>
              </a:tr>
              <a:tr h="652296">
                <a:tc>
                  <a:txBody>
                    <a:bodyPr/>
                    <a:lstStyle/>
                    <a:p>
                      <a:r>
                        <a:rPr lang="en-US" b="1" i="1" dirty="0"/>
                        <a:t>Risk Assessment</a:t>
                      </a:r>
                    </a:p>
                  </a:txBody>
                  <a:tcPr/>
                </a:tc>
                <a:tc>
                  <a:txBody>
                    <a:bodyPr/>
                    <a:lstStyle/>
                    <a:p>
                      <a:pPr lvl="0">
                        <a:buNone/>
                      </a:pPr>
                      <a:r>
                        <a:rPr lang="en-US" sz="1800" b="0" u="none" strike="noStrike" noProof="0" dirty="0"/>
                        <a:t>The rate of patients with a hemorrhage risk assessment completed on admission to L&amp;D and on admission to postpartum*</a:t>
                      </a:r>
                      <a:endParaRPr lang="en-US" dirty="0"/>
                    </a:p>
                  </a:txBody>
                  <a:tcPr/>
                </a:tc>
                <a:extLst>
                  <a:ext uri="{0D108BD9-81ED-4DB2-BD59-A6C34878D82A}">
                    <a16:rowId xmlns:a16="http://schemas.microsoft.com/office/drawing/2014/main" val="3017011257"/>
                  </a:ext>
                </a:extLst>
              </a:tr>
              <a:tr h="652296">
                <a:tc>
                  <a:txBody>
                    <a:bodyPr/>
                    <a:lstStyle/>
                    <a:p>
                      <a:pPr lvl="0">
                        <a:buNone/>
                      </a:pPr>
                      <a:r>
                        <a:rPr lang="en-US" sz="1800" b="1" i="1" u="none" strike="noStrike" noProof="0" dirty="0"/>
                        <a:t>Quantified Blood Loss Performed</a:t>
                      </a:r>
                      <a:endParaRPr lang="en-US" b="1" i="1" dirty="0"/>
                    </a:p>
                  </a:txBody>
                  <a:tcPr/>
                </a:tc>
                <a:tc>
                  <a:txBody>
                    <a:bodyPr/>
                    <a:lstStyle/>
                    <a:p>
                      <a:pPr lvl="0">
                        <a:buNone/>
                      </a:pPr>
                      <a:r>
                        <a:rPr lang="en-US" sz="1800" b="0" u="none" strike="noStrike" noProof="0" dirty="0"/>
                        <a:t>The rate of patients who had blood loss quantified at delivery*</a:t>
                      </a:r>
                      <a:endParaRPr lang="en-US" dirty="0"/>
                    </a:p>
                  </a:txBody>
                  <a:tcPr/>
                </a:tc>
                <a:extLst>
                  <a:ext uri="{0D108BD9-81ED-4DB2-BD59-A6C34878D82A}">
                    <a16:rowId xmlns:a16="http://schemas.microsoft.com/office/drawing/2014/main" val="2837990027"/>
                  </a:ext>
                </a:extLst>
              </a:tr>
              <a:tr h="652296">
                <a:tc>
                  <a:txBody>
                    <a:bodyPr/>
                    <a:lstStyle/>
                    <a:p>
                      <a:pPr lvl="0">
                        <a:buNone/>
                      </a:pPr>
                      <a:r>
                        <a:rPr lang="en-US" sz="1800" b="1" i="1" u="none" strike="noStrike" noProof="0" dirty="0"/>
                        <a:t>Debriefs</a:t>
                      </a:r>
                      <a:endParaRPr lang="en-US" b="1" i="1" dirty="0"/>
                    </a:p>
                  </a:txBody>
                  <a:tcPr/>
                </a:tc>
                <a:tc>
                  <a:txBody>
                    <a:bodyPr/>
                    <a:lstStyle/>
                    <a:p>
                      <a:pPr lvl="0">
                        <a:buNone/>
                      </a:pPr>
                      <a:r>
                        <a:rPr lang="en-US" sz="1800" b="0" u="none" strike="noStrike" noProof="0" dirty="0"/>
                        <a:t>The rate of debriefs completed after an obstetric hemorrhage</a:t>
                      </a:r>
                      <a:endParaRPr lang="en-US" dirty="0"/>
                    </a:p>
                  </a:txBody>
                  <a:tcPr/>
                </a:tc>
                <a:extLst>
                  <a:ext uri="{0D108BD9-81ED-4DB2-BD59-A6C34878D82A}">
                    <a16:rowId xmlns:a16="http://schemas.microsoft.com/office/drawing/2014/main" val="2984784568"/>
                  </a:ext>
                </a:extLst>
              </a:tr>
              <a:tr h="652296">
                <a:tc>
                  <a:txBody>
                    <a:bodyPr/>
                    <a:lstStyle/>
                    <a:p>
                      <a:pPr lvl="0">
                        <a:buNone/>
                      </a:pPr>
                      <a:r>
                        <a:rPr lang="en-US" sz="1800" b="1" i="1" u="none" strike="noStrike" noProof="0" dirty="0"/>
                        <a:t>OB Hemorrhage Staff Education</a:t>
                      </a:r>
                      <a:endParaRPr lang="en-US" b="1" i="1" dirty="0"/>
                    </a:p>
                  </a:txBody>
                  <a:tcPr/>
                </a:tc>
                <a:tc>
                  <a:txBody>
                    <a:bodyPr/>
                    <a:lstStyle/>
                    <a:p>
                      <a:pPr lvl="0">
                        <a:buNone/>
                      </a:pPr>
                      <a:r>
                        <a:rPr lang="en-US" sz="1800" b="0" u="none" strike="noStrike" noProof="0" dirty="0"/>
                        <a:t>The proportion of medical and nursing staff that have completed a training on OB hemorrhage</a:t>
                      </a:r>
                      <a:endParaRPr lang="en-US" dirty="0"/>
                    </a:p>
                  </a:txBody>
                  <a:tcPr/>
                </a:tc>
                <a:extLst>
                  <a:ext uri="{0D108BD9-81ED-4DB2-BD59-A6C34878D82A}">
                    <a16:rowId xmlns:a16="http://schemas.microsoft.com/office/drawing/2014/main" val="2999373401"/>
                  </a:ext>
                </a:extLst>
              </a:tr>
            </a:tbl>
          </a:graphicData>
        </a:graphic>
      </p:graphicFrame>
      <p:sp>
        <p:nvSpPr>
          <p:cNvPr id="5" name="TextBox 4">
            <a:extLst>
              <a:ext uri="{FF2B5EF4-FFF2-40B4-BE49-F238E27FC236}">
                <a16:creationId xmlns:a16="http://schemas.microsoft.com/office/drawing/2014/main" id="{75240BDF-4232-4F20-B4FA-09DFA068C4B9}"/>
              </a:ext>
            </a:extLst>
          </p:cNvPr>
          <p:cNvSpPr txBox="1"/>
          <p:nvPr/>
        </p:nvSpPr>
        <p:spPr>
          <a:xfrm>
            <a:off x="902840" y="6099295"/>
            <a:ext cx="105288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128"/>
                <a:cs typeface="+mn-cs"/>
              </a:rPr>
              <a:t>*</a:t>
            </a:r>
            <a:r>
              <a:rPr kumimoji="0" lang="en-US" sz="1400" b="0" i="1" u="none" strike="noStrike" kern="1200" cap="none" spc="0" normalizeH="0" baseline="0" noProof="0" dirty="0">
                <a:ln>
                  <a:noFill/>
                </a:ln>
                <a:solidFill>
                  <a:srgbClr val="000000"/>
                </a:solidFill>
                <a:effectLst/>
                <a:uLnTx/>
                <a:uFillTx/>
                <a:latin typeface="Arial" charset="0"/>
                <a:ea typeface="ＭＳ Ｐゴシック" charset="-128"/>
                <a:cs typeface="+mn-cs"/>
              </a:rPr>
              <a:t>CMQCC encourages auditing a minimum of 5 random cases per month (a higher number of cases may be more appropriate if your facility has a high delivery volume)</a:t>
            </a:r>
            <a:endParaRPr kumimoji="0" lang="en-US"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69077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AD09-3833-A844-98D9-6FAC4F970933}"/>
              </a:ext>
            </a:extLst>
          </p:cNvPr>
          <p:cNvSpPr>
            <a:spLocks noGrp="1"/>
          </p:cNvSpPr>
          <p:nvPr>
            <p:ph type="title"/>
          </p:nvPr>
        </p:nvSpPr>
        <p:spPr>
          <a:xfrm>
            <a:off x="198633" y="519701"/>
            <a:ext cx="10363200" cy="914400"/>
          </a:xfrm>
        </p:spPr>
        <p:txBody>
          <a:bodyPr/>
          <a:lstStyle/>
          <a:p>
            <a:r>
              <a:rPr lang="en-US" dirty="0"/>
              <a:t>For Maternal Data Center Hospitals:</a:t>
            </a:r>
          </a:p>
        </p:txBody>
      </p:sp>
      <p:pic>
        <p:nvPicPr>
          <p:cNvPr id="12" name="Content Placeholder 11">
            <a:extLst>
              <a:ext uri="{FF2B5EF4-FFF2-40B4-BE49-F238E27FC236}">
                <a16:creationId xmlns:a16="http://schemas.microsoft.com/office/drawing/2014/main" id="{063836B7-C169-D744-9C97-FEEFAA513AE4}"/>
              </a:ext>
            </a:extLst>
          </p:cNvPr>
          <p:cNvPicPr>
            <a:picLocks noGrp="1" noChangeAspect="1"/>
          </p:cNvPicPr>
          <p:nvPr>
            <p:ph idx="1"/>
          </p:nvPr>
        </p:nvPicPr>
        <p:blipFill>
          <a:blip r:embed="rId3"/>
          <a:stretch>
            <a:fillRect/>
          </a:stretch>
        </p:blipFill>
        <p:spPr>
          <a:xfrm>
            <a:off x="6167951" y="1295402"/>
            <a:ext cx="5861074" cy="5456863"/>
          </a:xfrm>
          <a:ln>
            <a:solidFill>
              <a:schemeClr val="tx1">
                <a:lumMod val="50000"/>
                <a:lumOff val="50000"/>
              </a:schemeClr>
            </a:solidFill>
          </a:ln>
        </p:spPr>
      </p:pic>
      <p:sp>
        <p:nvSpPr>
          <p:cNvPr id="13" name="Right Arrow 12">
            <a:extLst>
              <a:ext uri="{FF2B5EF4-FFF2-40B4-BE49-F238E27FC236}">
                <a16:creationId xmlns:a16="http://schemas.microsoft.com/office/drawing/2014/main" id="{830E3260-1C65-4145-BB1C-5DE812975A94}"/>
              </a:ext>
            </a:extLst>
          </p:cNvPr>
          <p:cNvSpPr/>
          <p:nvPr/>
        </p:nvSpPr>
        <p:spPr bwMode="auto">
          <a:xfrm>
            <a:off x="6357356" y="3211977"/>
            <a:ext cx="261991" cy="133564"/>
          </a:xfrm>
          <a:prstGeom prst="rightArrow">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4" name="TextBox 13">
            <a:extLst>
              <a:ext uri="{FF2B5EF4-FFF2-40B4-BE49-F238E27FC236}">
                <a16:creationId xmlns:a16="http://schemas.microsoft.com/office/drawing/2014/main" id="{9A2E07C1-5540-C141-8E57-3E357BD7358F}"/>
              </a:ext>
            </a:extLst>
          </p:cNvPr>
          <p:cNvSpPr txBox="1"/>
          <p:nvPr/>
        </p:nvSpPr>
        <p:spPr>
          <a:xfrm>
            <a:off x="5281983" y="3108377"/>
            <a:ext cx="1109609" cy="369332"/>
          </a:xfrm>
          <a:prstGeom prst="rect">
            <a:avLst/>
          </a:prstGeom>
          <a:solidFill>
            <a:schemeClr val="bg1"/>
          </a:solidFill>
        </p:spPr>
        <p:txBody>
          <a:bodyPr wrap="square" rtlCol="0">
            <a:spAutoFit/>
          </a:bodyPr>
          <a:lstStyle/>
          <a:p>
            <a:pPr algn="r"/>
            <a:r>
              <a:rPr lang="en-US" b="1" i="1" dirty="0">
                <a:solidFill>
                  <a:schemeClr val="bg2"/>
                </a:solidFill>
              </a:rPr>
              <a:t>NEW!</a:t>
            </a:r>
          </a:p>
        </p:txBody>
      </p:sp>
      <p:sp>
        <p:nvSpPr>
          <p:cNvPr id="15" name="Right Arrow 14">
            <a:extLst>
              <a:ext uri="{FF2B5EF4-FFF2-40B4-BE49-F238E27FC236}">
                <a16:creationId xmlns:a16="http://schemas.microsoft.com/office/drawing/2014/main" id="{98F2C4C1-AEEB-B14B-9168-455F7F872D3B}"/>
              </a:ext>
            </a:extLst>
          </p:cNvPr>
          <p:cNvSpPr/>
          <p:nvPr/>
        </p:nvSpPr>
        <p:spPr bwMode="auto">
          <a:xfrm>
            <a:off x="6293583" y="2061944"/>
            <a:ext cx="294374" cy="133564"/>
          </a:xfrm>
          <a:prstGeom prst="rightArrow">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6" name="TextBox 15">
            <a:extLst>
              <a:ext uri="{FF2B5EF4-FFF2-40B4-BE49-F238E27FC236}">
                <a16:creationId xmlns:a16="http://schemas.microsoft.com/office/drawing/2014/main" id="{6F6EAC5D-4630-4441-BCA4-97861B0E8370}"/>
              </a:ext>
            </a:extLst>
          </p:cNvPr>
          <p:cNvSpPr txBox="1"/>
          <p:nvPr/>
        </p:nvSpPr>
        <p:spPr>
          <a:xfrm>
            <a:off x="5247748" y="1915478"/>
            <a:ext cx="1109609" cy="369332"/>
          </a:xfrm>
          <a:prstGeom prst="rect">
            <a:avLst/>
          </a:prstGeom>
          <a:solidFill>
            <a:schemeClr val="bg1"/>
          </a:solidFill>
        </p:spPr>
        <p:txBody>
          <a:bodyPr wrap="square" rtlCol="0">
            <a:spAutoFit/>
          </a:bodyPr>
          <a:lstStyle/>
          <a:p>
            <a:pPr algn="r"/>
            <a:r>
              <a:rPr lang="en-US" b="1" i="1" dirty="0">
                <a:solidFill>
                  <a:schemeClr val="bg2"/>
                </a:solidFill>
              </a:rPr>
              <a:t>NEW!</a:t>
            </a:r>
          </a:p>
        </p:txBody>
      </p:sp>
      <p:pic>
        <p:nvPicPr>
          <p:cNvPr id="20" name="Picture 19">
            <a:extLst>
              <a:ext uri="{FF2B5EF4-FFF2-40B4-BE49-F238E27FC236}">
                <a16:creationId xmlns:a16="http://schemas.microsoft.com/office/drawing/2014/main" id="{077C4F83-0816-064B-A888-4BCF74DD57FE}"/>
              </a:ext>
            </a:extLst>
          </p:cNvPr>
          <p:cNvPicPr>
            <a:picLocks noChangeAspect="1"/>
          </p:cNvPicPr>
          <p:nvPr/>
        </p:nvPicPr>
        <p:blipFill>
          <a:blip r:embed="rId4"/>
          <a:stretch>
            <a:fillRect/>
          </a:stretch>
        </p:blipFill>
        <p:spPr>
          <a:xfrm>
            <a:off x="287317" y="1360716"/>
            <a:ext cx="5302349" cy="1916650"/>
          </a:xfrm>
          <a:prstGeom prst="rect">
            <a:avLst/>
          </a:prstGeom>
          <a:ln>
            <a:solidFill>
              <a:schemeClr val="tx1">
                <a:lumMod val="50000"/>
                <a:lumOff val="50000"/>
              </a:schemeClr>
            </a:solidFill>
          </a:ln>
        </p:spPr>
      </p:pic>
      <p:sp>
        <p:nvSpPr>
          <p:cNvPr id="21" name="TextBox 20">
            <a:extLst>
              <a:ext uri="{FF2B5EF4-FFF2-40B4-BE49-F238E27FC236}">
                <a16:creationId xmlns:a16="http://schemas.microsoft.com/office/drawing/2014/main" id="{72C71C6A-E67E-6B45-BB36-FCC016B24CD9}"/>
              </a:ext>
            </a:extLst>
          </p:cNvPr>
          <p:cNvSpPr txBox="1"/>
          <p:nvPr/>
        </p:nvSpPr>
        <p:spPr>
          <a:xfrm>
            <a:off x="400760" y="4549382"/>
            <a:ext cx="4748514" cy="1915909"/>
          </a:xfrm>
          <a:prstGeom prst="rect">
            <a:avLst/>
          </a:prstGeom>
          <a:noFill/>
        </p:spPr>
        <p:txBody>
          <a:bodyPr wrap="square" rtlCol="0">
            <a:spAutoFit/>
          </a:bodyPr>
          <a:lstStyle/>
          <a:p>
            <a:r>
              <a:rPr lang="en-US" b="1" dirty="0"/>
              <a:t>For MDC Hospitals</a:t>
            </a:r>
          </a:p>
          <a:p>
            <a:pPr marL="285750" indent="-285750">
              <a:buFont typeface="Arial" panose="020B0604020202020204" pitchFamily="34" charset="0"/>
              <a:buChar char="•"/>
            </a:pPr>
            <a:r>
              <a:rPr lang="en-US" dirty="0"/>
              <a:t>Questions? Email </a:t>
            </a:r>
            <a:r>
              <a:rPr lang="en-US" dirty="0">
                <a:hlinkClick r:id="rId5"/>
              </a:rPr>
              <a:t>datacenter@cmqcc.org</a:t>
            </a:r>
            <a:endParaRPr lang="en-US" dirty="0"/>
          </a:p>
          <a:p>
            <a:pPr marL="285750" indent="-285750">
              <a:buFont typeface="Arial" panose="020B0604020202020204" pitchFamily="34" charset="0"/>
              <a:buChar char="•"/>
            </a:pPr>
            <a:endParaRPr lang="en-US" sz="1050" dirty="0">
              <a:highlight>
                <a:srgbClr val="FFFF00"/>
              </a:highlight>
            </a:endParaRPr>
          </a:p>
          <a:p>
            <a:pPr marL="285750" indent="-285750">
              <a:buFont typeface="Arial" panose="020B0604020202020204" pitchFamily="34" charset="0"/>
              <a:buChar char="•"/>
            </a:pPr>
            <a:r>
              <a:rPr lang="en-US" dirty="0"/>
              <a:t>MDC User Group Meeting on May 11</a:t>
            </a:r>
            <a:r>
              <a:rPr lang="en-US" baseline="30000" dirty="0"/>
              <a:t>th</a:t>
            </a:r>
            <a:r>
              <a:rPr lang="en-US" dirty="0"/>
              <a:t> at 12pm to introduce the new measures (and others!)</a:t>
            </a:r>
          </a:p>
          <a:p>
            <a:endParaRPr lang="en-US" dirty="0"/>
          </a:p>
        </p:txBody>
      </p:sp>
      <p:sp>
        <p:nvSpPr>
          <p:cNvPr id="3" name="Rectangle 2">
            <a:extLst>
              <a:ext uri="{FF2B5EF4-FFF2-40B4-BE49-F238E27FC236}">
                <a16:creationId xmlns:a16="http://schemas.microsoft.com/office/drawing/2014/main" id="{4A7E6070-BDE6-4046-8D50-E78B9A102F0D}"/>
              </a:ext>
            </a:extLst>
          </p:cNvPr>
          <p:cNvSpPr/>
          <p:nvPr/>
        </p:nvSpPr>
        <p:spPr bwMode="auto">
          <a:xfrm>
            <a:off x="2848987" y="1693012"/>
            <a:ext cx="2300287" cy="235376"/>
          </a:xfrm>
          <a:prstGeom prst="rect">
            <a:avLst/>
          </a:prstGeom>
          <a:no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
        <p:nvSpPr>
          <p:cNvPr id="11" name="Right Arrow 14">
            <a:extLst>
              <a:ext uri="{FF2B5EF4-FFF2-40B4-BE49-F238E27FC236}">
                <a16:creationId xmlns:a16="http://schemas.microsoft.com/office/drawing/2014/main" id="{ED9705EF-7127-4ABB-99ED-35791DCD1011}"/>
              </a:ext>
            </a:extLst>
          </p:cNvPr>
          <p:cNvSpPr/>
          <p:nvPr/>
        </p:nvSpPr>
        <p:spPr bwMode="auto">
          <a:xfrm>
            <a:off x="5247748" y="1694395"/>
            <a:ext cx="811960" cy="235376"/>
          </a:xfrm>
          <a:prstGeom prst="rightArrow">
            <a:avLst/>
          </a:prstGeom>
          <a:solidFill>
            <a:schemeClr val="accent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4" charset="0"/>
            </a:endParaRPr>
          </a:p>
        </p:txBody>
      </p:sp>
    </p:spTree>
    <p:extLst>
      <p:ext uri="{BB962C8B-B14F-4D97-AF65-F5344CB8AC3E}">
        <p14:creationId xmlns:p14="http://schemas.microsoft.com/office/powerpoint/2010/main" val="1247470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05A0B-AF02-120F-4A43-016DA0CDF2F2}"/>
              </a:ext>
            </a:extLst>
          </p:cNvPr>
          <p:cNvSpPr>
            <a:spLocks noGrp="1"/>
          </p:cNvSpPr>
          <p:nvPr>
            <p:ph idx="1"/>
          </p:nvPr>
        </p:nvSpPr>
        <p:spPr/>
        <p:txBody>
          <a:bodyPr/>
          <a:lstStyle/>
          <a:p>
            <a:pPr marL="0" indent="0">
              <a:buNone/>
            </a:pPr>
            <a:endParaRPr lang="en-US"/>
          </a:p>
          <a:p>
            <a:pPr marL="0" indent="0">
              <a:buNone/>
            </a:pPr>
            <a:endParaRPr lang="en-US" dirty="0"/>
          </a:p>
          <a:p>
            <a:pPr marL="0" indent="0" algn="ctr">
              <a:buNone/>
            </a:pPr>
            <a:r>
              <a:rPr lang="en-US" sz="4800" dirty="0">
                <a:ea typeface="Roboto"/>
              </a:rPr>
              <a:t>Thank you!</a:t>
            </a:r>
            <a:endParaRPr lang="en-US" sz="4800"/>
          </a:p>
        </p:txBody>
      </p:sp>
      <p:sp>
        <p:nvSpPr>
          <p:cNvPr id="4" name="Content Placeholder 3">
            <a:extLst>
              <a:ext uri="{FF2B5EF4-FFF2-40B4-BE49-F238E27FC236}">
                <a16:creationId xmlns:a16="http://schemas.microsoft.com/office/drawing/2014/main" id="{A534CA1B-C735-213D-4312-D76614D03328}"/>
              </a:ext>
            </a:extLst>
          </p:cNvPr>
          <p:cNvSpPr>
            <a:spLocks noGrp="1"/>
          </p:cNvSpPr>
          <p:nvPr>
            <p:ph idx="10"/>
          </p:nvPr>
        </p:nvSpPr>
        <p:spPr/>
        <p:txBody>
          <a:bodyPr/>
          <a:lstStyle/>
          <a:p>
            <a:pPr marL="0" indent="0" algn="ctr">
              <a:spcBef>
                <a:spcPct val="0"/>
              </a:spcBef>
              <a:buNone/>
            </a:pPr>
            <a:r>
              <a:rPr lang="en-US" sz="2800" b="1" dirty="0">
                <a:ea typeface="Roboto"/>
                <a:cs typeface="Arial"/>
              </a:rPr>
              <a:t>For More Information </a:t>
            </a:r>
            <a:endParaRPr lang="en-US" sz="2800" dirty="0">
              <a:ea typeface="Roboto"/>
              <a:cs typeface="+mj-lt"/>
            </a:endParaRPr>
          </a:p>
          <a:p>
            <a:pPr marL="0" indent="0" algn="ctr">
              <a:spcBef>
                <a:spcPct val="0"/>
              </a:spcBef>
              <a:buNone/>
            </a:pPr>
            <a:r>
              <a:rPr lang="en-US" sz="2800" b="1" dirty="0">
                <a:ea typeface="Roboto"/>
                <a:cs typeface="Arial"/>
              </a:rPr>
              <a:t>and to Download the Toolkit</a:t>
            </a:r>
            <a:br>
              <a:rPr lang="en-US" sz="2800" b="1" dirty="0">
                <a:cs typeface="Arial"/>
              </a:rPr>
            </a:br>
            <a:r>
              <a:rPr lang="en-US" sz="2800" b="1" dirty="0">
                <a:ea typeface="Roboto"/>
                <a:cs typeface="Arial"/>
              </a:rPr>
              <a:t> </a:t>
            </a:r>
            <a:br>
              <a:rPr lang="en-US" sz="2800" b="1" dirty="0">
                <a:cs typeface="Arial"/>
              </a:rPr>
            </a:br>
            <a:r>
              <a:rPr lang="en-US" sz="2800" b="1" dirty="0">
                <a:ea typeface="Roboto"/>
                <a:cs typeface="Arial"/>
                <a:hlinkClick r:id="rId2"/>
              </a:rPr>
              <a:t>www.CMQCC.org/toolkits</a:t>
            </a:r>
            <a:r>
              <a:rPr lang="en-US" sz="2800" u="sng" dirty="0">
                <a:solidFill>
                  <a:srgbClr val="10587D"/>
                </a:solidFill>
                <a:ea typeface="+mj-lt"/>
                <a:cs typeface="+mj-lt"/>
              </a:rPr>
              <a:t> </a:t>
            </a:r>
            <a:br>
              <a:rPr lang="en-US" sz="2800" u="sng" dirty="0">
                <a:ea typeface="+mj-lt"/>
                <a:cs typeface="+mj-lt"/>
              </a:rPr>
            </a:br>
            <a:br>
              <a:rPr lang="en-US" sz="2800" u="sng" dirty="0">
                <a:ea typeface="+mj-lt"/>
                <a:cs typeface="+mj-lt"/>
              </a:rPr>
            </a:br>
            <a:r>
              <a:rPr lang="en-US" sz="2800" u="sng" dirty="0">
                <a:solidFill>
                  <a:srgbClr val="10587D"/>
                </a:solidFill>
                <a:ea typeface="+mj-lt"/>
                <a:cs typeface="+mj-lt"/>
              </a:rPr>
              <a:t>Contact us:</a:t>
            </a:r>
            <a:endParaRPr lang="en-US" sz="2800" dirty="0">
              <a:ea typeface="+mj-lt"/>
              <a:cs typeface="+mj-lt"/>
            </a:endParaRPr>
          </a:p>
          <a:p>
            <a:pPr marL="0" indent="0" algn="ctr">
              <a:spcBef>
                <a:spcPct val="0"/>
              </a:spcBef>
              <a:buNone/>
            </a:pPr>
            <a:endParaRPr lang="en-US" dirty="0">
              <a:ea typeface="+mj-lt"/>
              <a:cs typeface="+mj-lt"/>
            </a:endParaRPr>
          </a:p>
          <a:p>
            <a:pPr marL="0" indent="0" algn="ctr">
              <a:spcBef>
                <a:spcPct val="0"/>
              </a:spcBef>
              <a:buNone/>
            </a:pPr>
            <a:r>
              <a:rPr lang="en-US" b="1" u="sng" dirty="0">
                <a:ea typeface="+mj-lt"/>
                <a:cs typeface="+mj-lt"/>
                <a:hlinkClick r:id="rId3"/>
              </a:rPr>
              <a:t>info@cmqcc.org</a:t>
            </a:r>
            <a:endParaRPr lang="en-US" dirty="0">
              <a:ea typeface="+mj-lt"/>
              <a:cs typeface="+mj-lt"/>
            </a:endParaRPr>
          </a:p>
          <a:p>
            <a:pPr marL="0" indent="0">
              <a:buNone/>
            </a:pPr>
            <a:endParaRPr lang="en-US" dirty="0"/>
          </a:p>
        </p:txBody>
      </p:sp>
    </p:spTree>
    <p:extLst>
      <p:ext uri="{BB962C8B-B14F-4D97-AF65-F5344CB8AC3E}">
        <p14:creationId xmlns:p14="http://schemas.microsoft.com/office/powerpoint/2010/main" val="1316891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9D9FFE-2E59-F54E-9474-84E8C1154E41}"/>
              </a:ext>
            </a:extLst>
          </p:cNvPr>
          <p:cNvSpPr txBox="1">
            <a:spLocks/>
          </p:cNvSpPr>
          <p:nvPr/>
        </p:nvSpPr>
        <p:spPr>
          <a:xfrm>
            <a:off x="997622" y="556582"/>
            <a:ext cx="10196755" cy="1660581"/>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US" sz="3600" dirty="0">
                <a:solidFill>
                  <a:schemeClr val="accent5">
                    <a:lumMod val="75000"/>
                  </a:schemeClr>
                </a:solidFill>
                <a:latin typeface="Euphemia UCAS" panose="020B0503040102020104" pitchFamily="34" charset="-79"/>
                <a:cs typeface="Euphemia UCAS" panose="020B0503040102020104" pitchFamily="34" charset="-79"/>
              </a:rPr>
              <a:t>Asian American, Native Hawaiian, and Pacific Islander (AANHPI)</a:t>
            </a:r>
            <a:br>
              <a:rPr lang="en-US" sz="3600" dirty="0">
                <a:solidFill>
                  <a:schemeClr val="accent5">
                    <a:lumMod val="75000"/>
                  </a:schemeClr>
                </a:solidFill>
                <a:latin typeface="Euphemia UCAS" panose="020B0503040102020104" pitchFamily="34" charset="-79"/>
                <a:cs typeface="Euphemia UCAS" panose="020B0503040102020104" pitchFamily="34" charset="-79"/>
              </a:rPr>
            </a:br>
            <a:r>
              <a:rPr lang="en-US" sz="3600" dirty="0">
                <a:solidFill>
                  <a:schemeClr val="accent5">
                    <a:lumMod val="75000"/>
                  </a:schemeClr>
                </a:solidFill>
                <a:latin typeface="Euphemia UCAS" panose="020B0503040102020104" pitchFamily="34" charset="-79"/>
                <a:cs typeface="Euphemia UCAS" panose="020B0503040102020104" pitchFamily="34" charset="-79"/>
              </a:rPr>
              <a:t>Birth Equity Conference </a:t>
            </a:r>
          </a:p>
        </p:txBody>
      </p:sp>
      <p:sp>
        <p:nvSpPr>
          <p:cNvPr id="5" name="Subtitle 2">
            <a:extLst>
              <a:ext uri="{FF2B5EF4-FFF2-40B4-BE49-F238E27FC236}">
                <a16:creationId xmlns:a16="http://schemas.microsoft.com/office/drawing/2014/main" id="{EFBCC433-7ED5-D24A-8D56-C0DA1282AC03}"/>
              </a:ext>
            </a:extLst>
          </p:cNvPr>
          <p:cNvSpPr txBox="1">
            <a:spLocks/>
          </p:cNvSpPr>
          <p:nvPr/>
        </p:nvSpPr>
        <p:spPr>
          <a:xfrm>
            <a:off x="2073312" y="2217163"/>
            <a:ext cx="8045373" cy="953420"/>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1500" dirty="0">
                <a:solidFill>
                  <a:schemeClr val="accent3">
                    <a:lumMod val="50000"/>
                  </a:schemeClr>
                </a:solidFill>
                <a:latin typeface="Euphemia UCAS" panose="020B0503040102020104" pitchFamily="34" charset="-79"/>
                <a:cs typeface="Euphemia UCAS" panose="020B0503040102020104" pitchFamily="34" charset="-79"/>
              </a:rPr>
              <a:t>May 16</a:t>
            </a:r>
            <a:r>
              <a:rPr lang="en-US" sz="1500" baseline="30000" dirty="0">
                <a:solidFill>
                  <a:schemeClr val="accent3">
                    <a:lumMod val="50000"/>
                  </a:schemeClr>
                </a:solidFill>
                <a:latin typeface="Euphemia UCAS" panose="020B0503040102020104" pitchFamily="34" charset="-79"/>
                <a:cs typeface="Euphemia UCAS" panose="020B0503040102020104" pitchFamily="34" charset="-79"/>
              </a:rPr>
              <a:t>th</a:t>
            </a:r>
            <a:r>
              <a:rPr lang="en-US" sz="1500" dirty="0">
                <a:solidFill>
                  <a:schemeClr val="accent3">
                    <a:lumMod val="50000"/>
                  </a:schemeClr>
                </a:solidFill>
                <a:latin typeface="Euphemia UCAS" panose="020B0503040102020104" pitchFamily="34" charset="-79"/>
                <a:cs typeface="Euphemia UCAS" panose="020B0503040102020104" pitchFamily="34" charset="-79"/>
              </a:rPr>
              <a:t>, 2022</a:t>
            </a:r>
          </a:p>
          <a:p>
            <a:pPr marL="0" indent="0" algn="ctr">
              <a:buNone/>
            </a:pPr>
            <a:r>
              <a:rPr lang="en-US" sz="1500" dirty="0">
                <a:solidFill>
                  <a:schemeClr val="accent3">
                    <a:lumMod val="50000"/>
                  </a:schemeClr>
                </a:solidFill>
                <a:latin typeface="Euphemia UCAS" panose="020B0503040102020104" pitchFamily="34" charset="-79"/>
                <a:cs typeface="Euphemia UCAS" panose="020B0503040102020104" pitchFamily="34" charset="-79"/>
              </a:rPr>
              <a:t>ONLINE OR IN-PERSON</a:t>
            </a:r>
          </a:p>
          <a:p>
            <a:pPr marL="0" indent="0" algn="ctr">
              <a:buNone/>
            </a:pPr>
            <a:r>
              <a:rPr lang="en-US" sz="1700" b="1" u="sng" dirty="0">
                <a:solidFill>
                  <a:schemeClr val="accent3">
                    <a:lumMod val="50000"/>
                  </a:schemeClr>
                </a:solidFill>
                <a:latin typeface="Euphemia UCAS" panose="020B0503040102020104" pitchFamily="34" charset="-79"/>
                <a:cs typeface="Euphemia UCAS" panose="020B0503040102020104" pitchFamily="34" charset="-79"/>
              </a:rPr>
              <a:t>FREE TO ATTEND</a:t>
            </a:r>
          </a:p>
          <a:p>
            <a:pPr marL="0" indent="0" algn="ctr">
              <a:buNone/>
            </a:pPr>
            <a:endParaRPr lang="en-US" sz="1600" dirty="0">
              <a:solidFill>
                <a:schemeClr val="accent3">
                  <a:lumMod val="50000"/>
                </a:schemeClr>
              </a:solidFill>
              <a:latin typeface="Euphemia UCAS" panose="020B0503040102020104" pitchFamily="34" charset="-79"/>
              <a:cs typeface="Euphemia UCAS" panose="020B0503040102020104" pitchFamily="34" charset="-79"/>
            </a:endParaRPr>
          </a:p>
        </p:txBody>
      </p:sp>
      <p:sp>
        <p:nvSpPr>
          <p:cNvPr id="6" name="Subtitle 2">
            <a:extLst>
              <a:ext uri="{FF2B5EF4-FFF2-40B4-BE49-F238E27FC236}">
                <a16:creationId xmlns:a16="http://schemas.microsoft.com/office/drawing/2014/main" id="{55BEA191-BA25-FC4A-9235-7C362ED069CE}"/>
              </a:ext>
            </a:extLst>
          </p:cNvPr>
          <p:cNvSpPr txBox="1">
            <a:spLocks/>
          </p:cNvSpPr>
          <p:nvPr/>
        </p:nvSpPr>
        <p:spPr>
          <a:xfrm>
            <a:off x="1437498" y="3331809"/>
            <a:ext cx="8388402" cy="2573936"/>
          </a:xfrm>
          <a:prstGeom prst="rect">
            <a:avLst/>
          </a:prstGeom>
          <a:noFill/>
        </p:spPr>
        <p:txBody>
          <a:bodyPr vert="horz" lIns="91440" tIns="45720" rIns="91440" bIns="45720" rtlCol="0">
            <a:normAutofit fontScale="77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1800" dirty="0">
                <a:latin typeface="Euphemia UCAS" panose="020B0503040102020104" pitchFamily="34" charset="-79"/>
                <a:cs typeface="Euphemia UCAS" panose="020B0503040102020104" pitchFamily="34" charset="-79"/>
              </a:rPr>
              <a:t>The goal of this conference is to convene </a:t>
            </a:r>
            <a:r>
              <a:rPr lang="en-US" sz="1800" b="1" dirty="0">
                <a:latin typeface="Euphemia UCAS" panose="020B0503040102020104" pitchFamily="34" charset="-79"/>
                <a:cs typeface="Euphemia UCAS" panose="020B0503040102020104" pitchFamily="34" charset="-79"/>
              </a:rPr>
              <a:t>researchers, clinicians and community groups </a:t>
            </a:r>
            <a:r>
              <a:rPr lang="en-US" sz="1800" dirty="0">
                <a:latin typeface="Euphemia UCAS" panose="020B0503040102020104" pitchFamily="34" charset="-79"/>
                <a:cs typeface="Euphemia UCAS" panose="020B0503040102020104" pitchFamily="34" charset="-79"/>
              </a:rPr>
              <a:t>to identify issues and generate solutions to disparities in quality of care for AANHPI mothers and babies identified in our data and through lived experience. </a:t>
            </a:r>
          </a:p>
          <a:p>
            <a:r>
              <a:rPr lang="en-US" sz="1800" dirty="0">
                <a:latin typeface="Euphemia UCAS" panose="020B0503040102020104" pitchFamily="34" charset="-79"/>
                <a:cs typeface="Euphemia UCAS" panose="020B0503040102020104" pitchFamily="34" charset="-79"/>
              </a:rPr>
              <a:t>Together we hope to </a:t>
            </a:r>
            <a:r>
              <a:rPr lang="en-US" sz="1800" b="1" dirty="0">
                <a:latin typeface="Euphemia UCAS" panose="020B0503040102020104" pitchFamily="34" charset="-79"/>
                <a:cs typeface="Euphemia UCAS" panose="020B0503040102020104" pitchFamily="34" charset="-79"/>
              </a:rPr>
              <a:t>enhance mutual awareness and exchange knowledge</a:t>
            </a:r>
            <a:r>
              <a:rPr lang="en-US" sz="1800" dirty="0">
                <a:latin typeface="Euphemia UCAS" panose="020B0503040102020104" pitchFamily="34" charset="-79"/>
                <a:cs typeface="Euphemia UCAS" panose="020B0503040102020104" pitchFamily="34" charset="-79"/>
              </a:rPr>
              <a:t> about improvement in quality of care for all AANHPI mothers and babies through the development of a collaborative learning network. </a:t>
            </a:r>
          </a:p>
          <a:p>
            <a:pPr marL="0" indent="0">
              <a:buNone/>
            </a:pPr>
            <a:endParaRPr lang="en-US" sz="1400" dirty="0">
              <a:latin typeface="Euphemia UCAS" panose="020B0503040102020104" pitchFamily="34" charset="-79"/>
              <a:cs typeface="Euphemia UCAS" panose="020B0503040102020104" pitchFamily="34" charset="-79"/>
            </a:endParaRPr>
          </a:p>
          <a:p>
            <a:pPr marL="0" indent="0">
              <a:buNone/>
            </a:pPr>
            <a:r>
              <a:rPr lang="en-US" sz="1400" dirty="0">
                <a:latin typeface="Euphemia UCAS" panose="020B0503040102020104" pitchFamily="34" charset="-79"/>
                <a:cs typeface="Euphemia UCAS" panose="020B0503040102020104" pitchFamily="34" charset="-79"/>
              </a:rPr>
              <a:t>Conference attendees will:</a:t>
            </a:r>
          </a:p>
          <a:p>
            <a:r>
              <a:rPr lang="en-US" sz="1400" b="1" dirty="0">
                <a:latin typeface="Euphemia UCAS" panose="020B0503040102020104" pitchFamily="34" charset="-79"/>
                <a:cs typeface="Euphemia UCAS" panose="020B0503040102020104" pitchFamily="34" charset="-79"/>
              </a:rPr>
              <a:t>Exchange knowledge and experiences</a:t>
            </a:r>
          </a:p>
          <a:p>
            <a:r>
              <a:rPr lang="en-US" sz="1400" b="1" dirty="0">
                <a:latin typeface="Euphemia UCAS" panose="020B0503040102020104" pitchFamily="34" charset="-79"/>
                <a:cs typeface="Euphemia UCAS" panose="020B0503040102020104" pitchFamily="34" charset="-79"/>
              </a:rPr>
              <a:t>Define research and improvement priorities</a:t>
            </a:r>
          </a:p>
          <a:p>
            <a:r>
              <a:rPr lang="en-US" sz="1400" b="1" dirty="0">
                <a:latin typeface="Euphemia UCAS" panose="020B0503040102020104" pitchFamily="34" charset="-79"/>
                <a:cs typeface="Euphemia UCAS" panose="020B0503040102020104" pitchFamily="34" charset="-79"/>
              </a:rPr>
              <a:t>Engage with community leaders, clinicians, and researchers</a:t>
            </a:r>
          </a:p>
        </p:txBody>
      </p:sp>
      <p:pic>
        <p:nvPicPr>
          <p:cNvPr id="8" name="Picture 7">
            <a:extLst>
              <a:ext uri="{FF2B5EF4-FFF2-40B4-BE49-F238E27FC236}">
                <a16:creationId xmlns:a16="http://schemas.microsoft.com/office/drawing/2014/main" id="{A7C6AB90-9D34-B34A-B0C0-9AE27B9617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37500" y="5955852"/>
            <a:ext cx="9316995" cy="902148"/>
          </a:xfrm>
          <a:prstGeom prst="rect">
            <a:avLst/>
          </a:prstGeom>
          <a:blipFill dpi="0" rotWithShape="1">
            <a:blip r:embed="rId3"/>
            <a:srcRect/>
            <a:tile tx="0" ty="0" sx="100000" sy="100000" flip="none" algn="tl"/>
          </a:blipFill>
          <a:effectLst/>
        </p:spPr>
      </p:pic>
      <p:sp>
        <p:nvSpPr>
          <p:cNvPr id="11" name="Subtitle 2">
            <a:extLst>
              <a:ext uri="{FF2B5EF4-FFF2-40B4-BE49-F238E27FC236}">
                <a16:creationId xmlns:a16="http://schemas.microsoft.com/office/drawing/2014/main" id="{8CB75514-14A2-584F-8A2A-5D0A1B969AFD}"/>
              </a:ext>
            </a:extLst>
          </p:cNvPr>
          <p:cNvSpPr txBox="1">
            <a:spLocks/>
          </p:cNvSpPr>
          <p:nvPr/>
        </p:nvSpPr>
        <p:spPr>
          <a:xfrm>
            <a:off x="9662985" y="3831826"/>
            <a:ext cx="2356214" cy="842411"/>
          </a:xfrm>
          <a:prstGeom prst="rect">
            <a:avLst/>
          </a:prstGeom>
          <a:noFill/>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1600" b="1" dirty="0">
                <a:solidFill>
                  <a:schemeClr val="accent5">
                    <a:lumMod val="75000"/>
                  </a:schemeClr>
                </a:solidFill>
                <a:latin typeface="Euphemia UCAS" panose="020B0503040102020104" pitchFamily="34" charset="-79"/>
                <a:cs typeface="Euphemia UCAS" panose="020B0503040102020104" pitchFamily="34" charset="-79"/>
              </a:rPr>
              <a:t>Scan for more information and </a:t>
            </a:r>
            <a:r>
              <a:rPr lang="en-US" sz="1600" b="1" u="sng" dirty="0">
                <a:solidFill>
                  <a:schemeClr val="accent5">
                    <a:lumMod val="75000"/>
                  </a:schemeClr>
                </a:solidFill>
                <a:latin typeface="Euphemia UCAS" panose="020B0503040102020104" pitchFamily="34" charset="-79"/>
                <a:cs typeface="Euphemia UCAS" panose="020B0503040102020104" pitchFamily="34" charset="-79"/>
              </a:rPr>
              <a:t>registration link</a:t>
            </a:r>
          </a:p>
        </p:txBody>
      </p:sp>
      <p:sp>
        <p:nvSpPr>
          <p:cNvPr id="12" name="Subtitle 2">
            <a:extLst>
              <a:ext uri="{FF2B5EF4-FFF2-40B4-BE49-F238E27FC236}">
                <a16:creationId xmlns:a16="http://schemas.microsoft.com/office/drawing/2014/main" id="{909411CC-D2E4-6145-92D0-9870F83B6537}"/>
              </a:ext>
            </a:extLst>
          </p:cNvPr>
          <p:cNvSpPr txBox="1">
            <a:spLocks/>
          </p:cNvSpPr>
          <p:nvPr/>
        </p:nvSpPr>
        <p:spPr>
          <a:xfrm>
            <a:off x="2073310" y="5890516"/>
            <a:ext cx="8045373" cy="407924"/>
          </a:xfrm>
          <a:prstGeom prst="rect">
            <a:avLst/>
          </a:prstGeom>
          <a:noFill/>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1600" dirty="0">
                <a:solidFill>
                  <a:schemeClr val="accent3">
                    <a:lumMod val="50000"/>
                  </a:schemeClr>
                </a:solidFill>
                <a:latin typeface="Euphemia UCAS" panose="020B0503040102020104" pitchFamily="34" charset="-79"/>
                <a:cs typeface="Euphemia UCAS" panose="020B0503040102020104" pitchFamily="34" charset="-79"/>
              </a:rPr>
              <a:t>Hosted By</a:t>
            </a:r>
          </a:p>
        </p:txBody>
      </p:sp>
      <p:sp>
        <p:nvSpPr>
          <p:cNvPr id="13" name="Subtitle 2">
            <a:extLst>
              <a:ext uri="{FF2B5EF4-FFF2-40B4-BE49-F238E27FC236}">
                <a16:creationId xmlns:a16="http://schemas.microsoft.com/office/drawing/2014/main" id="{2053AADD-3CA7-084D-A4EB-BF3B6C4B70A6}"/>
              </a:ext>
            </a:extLst>
          </p:cNvPr>
          <p:cNvSpPr txBox="1">
            <a:spLocks/>
          </p:cNvSpPr>
          <p:nvPr/>
        </p:nvSpPr>
        <p:spPr>
          <a:xfrm>
            <a:off x="893990" y="2570524"/>
            <a:ext cx="2627685" cy="407924"/>
          </a:xfrm>
          <a:prstGeom prst="rect">
            <a:avLst/>
          </a:prstGeom>
          <a:noFill/>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1800" b="1" dirty="0">
                <a:solidFill>
                  <a:schemeClr val="accent5">
                    <a:lumMod val="75000"/>
                  </a:schemeClr>
                </a:solidFill>
                <a:latin typeface="Euphemia UCAS" panose="020B0503040102020104" pitchFamily="34" charset="-79"/>
                <a:cs typeface="Euphemia UCAS" panose="020B0503040102020104" pitchFamily="34" charset="-79"/>
              </a:rPr>
              <a:t>#aanhpibirthequity</a:t>
            </a:r>
          </a:p>
        </p:txBody>
      </p:sp>
      <p:pic>
        <p:nvPicPr>
          <p:cNvPr id="17" name="Picture 16" descr="Qr code&#10;&#10;Description automatically generated">
            <a:extLst>
              <a:ext uri="{FF2B5EF4-FFF2-40B4-BE49-F238E27FC236}">
                <a16:creationId xmlns:a16="http://schemas.microsoft.com/office/drawing/2014/main" id="{585F54F4-0423-6042-ABC1-84672229980B}"/>
              </a:ext>
            </a:extLst>
          </p:cNvPr>
          <p:cNvPicPr>
            <a:picLocks noChangeAspect="1"/>
          </p:cNvPicPr>
          <p:nvPr/>
        </p:nvPicPr>
        <p:blipFill>
          <a:blip r:embed="rId4"/>
          <a:stretch>
            <a:fillRect/>
          </a:stretch>
        </p:blipFill>
        <p:spPr>
          <a:xfrm>
            <a:off x="9953628" y="2096674"/>
            <a:ext cx="1774928" cy="1763550"/>
          </a:xfrm>
          <a:prstGeom prst="rect">
            <a:avLst/>
          </a:prstGeom>
        </p:spPr>
      </p:pic>
      <p:sp>
        <p:nvSpPr>
          <p:cNvPr id="18" name="Subtitle 2">
            <a:extLst>
              <a:ext uri="{FF2B5EF4-FFF2-40B4-BE49-F238E27FC236}">
                <a16:creationId xmlns:a16="http://schemas.microsoft.com/office/drawing/2014/main" id="{F3AA0441-57D2-C341-AC79-C960AB051E87}"/>
              </a:ext>
            </a:extLst>
          </p:cNvPr>
          <p:cNvSpPr txBox="1">
            <a:spLocks/>
          </p:cNvSpPr>
          <p:nvPr/>
        </p:nvSpPr>
        <p:spPr>
          <a:xfrm>
            <a:off x="4248662" y="140357"/>
            <a:ext cx="3694670" cy="631200"/>
          </a:xfrm>
          <a:prstGeom prst="rect">
            <a:avLst/>
          </a:prstGeom>
          <a:noFill/>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sz="2400" dirty="0">
                <a:solidFill>
                  <a:schemeClr val="accent3">
                    <a:lumMod val="50000"/>
                  </a:schemeClr>
                </a:solidFill>
                <a:latin typeface="Euphemia UCAS" panose="020B0503040102020104" pitchFamily="34" charset="-79"/>
                <a:cs typeface="Euphemia UCAS" panose="020B0503040102020104" pitchFamily="34" charset="-79"/>
              </a:rPr>
              <a:t>REGISTRATION OPEN!</a:t>
            </a:r>
          </a:p>
        </p:txBody>
      </p:sp>
    </p:spTree>
    <p:extLst>
      <p:ext uri="{BB962C8B-B14F-4D97-AF65-F5344CB8AC3E}">
        <p14:creationId xmlns:p14="http://schemas.microsoft.com/office/powerpoint/2010/main" val="13551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EC6895-9568-42AF-A681-3D66ABAF6775}"/>
              </a:ext>
            </a:extLst>
          </p:cNvPr>
          <p:cNvSpPr>
            <a:spLocks noGrp="1"/>
          </p:cNvSpPr>
          <p:nvPr>
            <p:ph type="title"/>
          </p:nvPr>
        </p:nvSpPr>
        <p:spPr>
          <a:xfrm>
            <a:off x="473202" y="457200"/>
            <a:ext cx="11130400" cy="1285874"/>
          </a:xfrm>
        </p:spPr>
        <p:txBody>
          <a:bodyPr>
            <a:normAutofit fontScale="90000"/>
          </a:bodyPr>
          <a:lstStyle/>
          <a:p>
            <a:r>
              <a:rPr lang="en-US" dirty="0">
                <a:latin typeface="+mj-lt"/>
              </a:rPr>
              <a:t>CMQCC HDP Task Force Members</a:t>
            </a:r>
            <a:br>
              <a:rPr lang="en-US" dirty="0"/>
            </a:br>
            <a:r>
              <a:rPr lang="en-US" dirty="0">
                <a:latin typeface="Trebuchet MS"/>
                <a:ea typeface="Roboto Medium"/>
              </a:rPr>
              <a:t>  </a:t>
            </a:r>
            <a:endParaRPr lang="en-US" dirty="0"/>
          </a:p>
        </p:txBody>
      </p:sp>
      <p:graphicFrame>
        <p:nvGraphicFramePr>
          <p:cNvPr id="5" name="Table 4">
            <a:extLst>
              <a:ext uri="{FF2B5EF4-FFF2-40B4-BE49-F238E27FC236}">
                <a16:creationId xmlns:a16="http://schemas.microsoft.com/office/drawing/2014/main" id="{2C972718-2467-D441-8789-9A8475065744}"/>
              </a:ext>
            </a:extLst>
          </p:cNvPr>
          <p:cNvGraphicFramePr>
            <a:graphicFrameLocks/>
          </p:cNvGraphicFramePr>
          <p:nvPr>
            <p:extLst>
              <p:ext uri="{D42A27DB-BD31-4B8C-83A1-F6EECF244321}">
                <p14:modId xmlns:p14="http://schemas.microsoft.com/office/powerpoint/2010/main" val="2171483211"/>
              </p:ext>
            </p:extLst>
          </p:nvPr>
        </p:nvGraphicFramePr>
        <p:xfrm>
          <a:off x="476250" y="1188529"/>
          <a:ext cx="11239500" cy="5410207"/>
        </p:xfrm>
        <a:graphic>
          <a:graphicData uri="http://schemas.openxmlformats.org/drawingml/2006/table">
            <a:tbl>
              <a:tblPr firstRow="1" bandRow="1">
                <a:tableStyleId>{D7AC3CCA-C797-4891-BE02-D94E43425B78}</a:tableStyleId>
              </a:tblPr>
              <a:tblGrid>
                <a:gridCol w="4929854">
                  <a:extLst>
                    <a:ext uri="{9D8B030D-6E8A-4147-A177-3AD203B41FA5}">
                      <a16:colId xmlns:a16="http://schemas.microsoft.com/office/drawing/2014/main" val="1328180677"/>
                    </a:ext>
                  </a:extLst>
                </a:gridCol>
                <a:gridCol w="6309646">
                  <a:extLst>
                    <a:ext uri="{9D8B030D-6E8A-4147-A177-3AD203B41FA5}">
                      <a16:colId xmlns:a16="http://schemas.microsoft.com/office/drawing/2014/main" val="2733154061"/>
                    </a:ext>
                  </a:extLst>
                </a:gridCol>
              </a:tblGrid>
              <a:tr h="364256">
                <a:tc>
                  <a:txBody>
                    <a:bodyPr/>
                    <a:lstStyle/>
                    <a:p>
                      <a:r>
                        <a:rPr lang="en-US" sz="1500" b="0" kern="1200" dirty="0">
                          <a:solidFill>
                            <a:schemeClr val="dk1"/>
                          </a:solidFill>
                          <a:effectLst/>
                          <a:latin typeface="+mn-lt"/>
                          <a:ea typeface="+mn-ea"/>
                          <a:cs typeface="+mn-cs"/>
                        </a:rPr>
                        <a:t>Susan McKamy Adams, Pharm D, BCPS</a:t>
                      </a:r>
                    </a:p>
                  </a:txBody>
                  <a:tcPr/>
                </a:tc>
                <a:tc>
                  <a:txBody>
                    <a:bodyPr/>
                    <a:lstStyle/>
                    <a:p>
                      <a:r>
                        <a:rPr lang="en-US" sz="1500" b="0" kern="1200" dirty="0">
                          <a:solidFill>
                            <a:schemeClr val="dk1"/>
                          </a:solidFill>
                          <a:effectLst/>
                          <a:latin typeface="+mn-lt"/>
                          <a:ea typeface="+mn-ea"/>
                          <a:cs typeface="+mn-cs"/>
                        </a:rPr>
                        <a:t>MemorialCare™ Miller Children’s and Women’s Hospital Long Beach</a:t>
                      </a:r>
                    </a:p>
                  </a:txBody>
                  <a:tcPr/>
                </a:tc>
                <a:extLst>
                  <a:ext uri="{0D108BD9-81ED-4DB2-BD59-A6C34878D82A}">
                    <a16:rowId xmlns:a16="http://schemas.microsoft.com/office/drawing/2014/main" val="1863103985"/>
                  </a:ext>
                </a:extLst>
              </a:tr>
              <a:tr h="336474">
                <a:tc>
                  <a:txBody>
                    <a:bodyPr/>
                    <a:lstStyle/>
                    <a:p>
                      <a:r>
                        <a:rPr lang="en-US" sz="1500" kern="1200" dirty="0">
                          <a:solidFill>
                            <a:schemeClr val="dk1"/>
                          </a:solidFill>
                          <a:effectLst/>
                          <a:latin typeface="+mn-lt"/>
                          <a:ea typeface="+mn-ea"/>
                          <a:cs typeface="+mn-cs"/>
                        </a:rPr>
                        <a:t>Alexander </a:t>
                      </a:r>
                      <a:r>
                        <a:rPr lang="en-US" sz="1500" kern="1200" dirty="0" err="1">
                          <a:solidFill>
                            <a:schemeClr val="dk1"/>
                          </a:solidFill>
                          <a:effectLst/>
                          <a:latin typeface="+mn-lt"/>
                          <a:ea typeface="+mn-ea"/>
                          <a:cs typeface="+mn-cs"/>
                        </a:rPr>
                        <a:t>Butwick</a:t>
                      </a:r>
                      <a:r>
                        <a:rPr lang="en-US" sz="1500" kern="1200" dirty="0">
                          <a:solidFill>
                            <a:schemeClr val="dk1"/>
                          </a:solidFill>
                          <a:effectLst/>
                          <a:latin typeface="+mn-lt"/>
                          <a:ea typeface="+mn-ea"/>
                          <a:cs typeface="+mn-cs"/>
                        </a:rPr>
                        <a:t>, MBBS, FRCA, MS</a:t>
                      </a:r>
                    </a:p>
                  </a:txBody>
                  <a:tcPr/>
                </a:tc>
                <a:tc>
                  <a:txBody>
                    <a:bodyPr/>
                    <a:lstStyle/>
                    <a:p>
                      <a:r>
                        <a:rPr lang="en-US" sz="1500" kern="1200" dirty="0">
                          <a:solidFill>
                            <a:schemeClr val="dk1"/>
                          </a:solidFill>
                          <a:effectLst/>
                          <a:latin typeface="+mn-lt"/>
                          <a:ea typeface="+mn-ea"/>
                          <a:cs typeface="+mn-cs"/>
                        </a:rPr>
                        <a:t>Stanford University Medical Center</a:t>
                      </a:r>
                    </a:p>
                  </a:txBody>
                  <a:tcPr/>
                </a:tc>
                <a:extLst>
                  <a:ext uri="{0D108BD9-81ED-4DB2-BD59-A6C34878D82A}">
                    <a16:rowId xmlns:a16="http://schemas.microsoft.com/office/drawing/2014/main" val="3498203286"/>
                  </a:ext>
                </a:extLst>
              </a:tr>
              <a:tr h="336474">
                <a:tc>
                  <a:txBody>
                    <a:bodyPr/>
                    <a:lstStyle/>
                    <a:p>
                      <a:r>
                        <a:rPr lang="en-US" sz="1500" kern="1200" dirty="0">
                          <a:solidFill>
                            <a:schemeClr val="dk1"/>
                          </a:solidFill>
                          <a:effectLst/>
                          <a:latin typeface="+mn-lt"/>
                          <a:ea typeface="+mn-ea"/>
                          <a:cs typeface="+mn-cs"/>
                        </a:rPr>
                        <a:t>Nadia Carrasco, RN, MS</a:t>
                      </a:r>
                    </a:p>
                  </a:txBody>
                  <a:tcPr/>
                </a:tc>
                <a:tc>
                  <a:txBody>
                    <a:bodyPr/>
                    <a:lstStyle/>
                    <a:p>
                      <a:r>
                        <a:rPr lang="en-US" sz="1500" kern="1200" dirty="0">
                          <a:solidFill>
                            <a:schemeClr val="dk1"/>
                          </a:solidFill>
                          <a:effectLst/>
                          <a:latin typeface="+mn-lt"/>
                          <a:ea typeface="+mn-ea"/>
                          <a:cs typeface="+mn-cs"/>
                        </a:rPr>
                        <a:t>University of California, Davis</a:t>
                      </a:r>
                    </a:p>
                  </a:txBody>
                  <a:tcPr/>
                </a:tc>
                <a:extLst>
                  <a:ext uri="{0D108BD9-81ED-4DB2-BD59-A6C34878D82A}">
                    <a16:rowId xmlns:a16="http://schemas.microsoft.com/office/drawing/2014/main" val="1872088388"/>
                  </a:ext>
                </a:extLst>
              </a:tr>
              <a:tr h="336474">
                <a:tc>
                  <a:txBody>
                    <a:bodyPr/>
                    <a:lstStyle/>
                    <a:p>
                      <a:r>
                        <a:rPr lang="en-US" sz="1500" kern="1200" dirty="0">
                          <a:solidFill>
                            <a:schemeClr val="dk1"/>
                          </a:solidFill>
                          <a:effectLst/>
                          <a:latin typeface="+mn-lt"/>
                          <a:ea typeface="+mn-ea"/>
                          <a:cs typeface="+mn-cs"/>
                        </a:rPr>
                        <a:t>Stephen Girolami, MD</a:t>
                      </a:r>
                    </a:p>
                  </a:txBody>
                  <a:tcPr/>
                </a:tc>
                <a:tc>
                  <a:txBody>
                    <a:bodyPr/>
                    <a:lstStyle/>
                    <a:p>
                      <a:r>
                        <a:rPr lang="en-US" sz="1500" kern="1200" dirty="0">
                          <a:solidFill>
                            <a:schemeClr val="dk1"/>
                          </a:solidFill>
                          <a:effectLst/>
                          <a:latin typeface="+mn-lt"/>
                          <a:ea typeface="+mn-ea"/>
                          <a:cs typeface="+mn-cs"/>
                        </a:rPr>
                        <a:t>Providence St. Joseph Health</a:t>
                      </a:r>
                    </a:p>
                  </a:txBody>
                  <a:tcPr/>
                </a:tc>
                <a:extLst>
                  <a:ext uri="{0D108BD9-81ED-4DB2-BD59-A6C34878D82A}">
                    <a16:rowId xmlns:a16="http://schemas.microsoft.com/office/drawing/2014/main" val="3601797313"/>
                  </a:ext>
                </a:extLst>
              </a:tr>
              <a:tr h="336474">
                <a:tc>
                  <a:txBody>
                    <a:bodyPr/>
                    <a:lstStyle/>
                    <a:p>
                      <a:r>
                        <a:rPr lang="en-US" sz="1500" kern="1200" dirty="0">
                          <a:solidFill>
                            <a:schemeClr val="dk1"/>
                          </a:solidFill>
                          <a:effectLst/>
                          <a:latin typeface="+mn-lt"/>
                          <a:ea typeface="+mn-ea"/>
                          <a:cs typeface="+mn-cs"/>
                        </a:rPr>
                        <a:t>Elliott Main, MD</a:t>
                      </a:r>
                    </a:p>
                  </a:txBody>
                  <a:tcPr/>
                </a:tc>
                <a:tc>
                  <a:txBody>
                    <a:bodyPr/>
                    <a:lstStyle/>
                    <a:p>
                      <a:r>
                        <a:rPr lang="en-US" sz="1500" kern="1200" dirty="0">
                          <a:solidFill>
                            <a:schemeClr val="dk1"/>
                          </a:solidFill>
                          <a:effectLst/>
                          <a:latin typeface="+mn-lt"/>
                          <a:ea typeface="+mn-ea"/>
                          <a:cs typeface="+mn-cs"/>
                        </a:rPr>
                        <a:t>Stanford University School of Medicine, CMQCC</a:t>
                      </a:r>
                    </a:p>
                  </a:txBody>
                  <a:tcPr/>
                </a:tc>
                <a:extLst>
                  <a:ext uri="{0D108BD9-81ED-4DB2-BD59-A6C34878D82A}">
                    <a16:rowId xmlns:a16="http://schemas.microsoft.com/office/drawing/2014/main" val="2292212886"/>
                  </a:ext>
                </a:extLst>
              </a:tr>
              <a:tr h="336474">
                <a:tc>
                  <a:txBody>
                    <a:bodyPr/>
                    <a:lstStyle/>
                    <a:p>
                      <a:r>
                        <a:rPr lang="en-US" sz="1500" kern="1200" dirty="0">
                          <a:solidFill>
                            <a:schemeClr val="dk1"/>
                          </a:solidFill>
                          <a:effectLst/>
                          <a:latin typeface="+mn-lt"/>
                          <a:ea typeface="+mn-ea"/>
                          <a:cs typeface="+mn-cs"/>
                        </a:rPr>
                        <a:t>Courtney Martin, DO</a:t>
                      </a:r>
                    </a:p>
                  </a:txBody>
                  <a:tcPr/>
                </a:tc>
                <a:tc>
                  <a:txBody>
                    <a:bodyPr/>
                    <a:lstStyle/>
                    <a:p>
                      <a:r>
                        <a:rPr lang="en-US" sz="1500" kern="1200" dirty="0">
                          <a:solidFill>
                            <a:schemeClr val="dk1"/>
                          </a:solidFill>
                          <a:effectLst/>
                          <a:latin typeface="+mn-lt"/>
                          <a:ea typeface="+mn-ea"/>
                          <a:cs typeface="+mn-cs"/>
                        </a:rPr>
                        <a:t>Loma Linda University</a:t>
                      </a:r>
                    </a:p>
                  </a:txBody>
                  <a:tcPr/>
                </a:tc>
                <a:extLst>
                  <a:ext uri="{0D108BD9-81ED-4DB2-BD59-A6C34878D82A}">
                    <a16:rowId xmlns:a16="http://schemas.microsoft.com/office/drawing/2014/main" val="1312366180"/>
                  </a:ext>
                </a:extLst>
              </a:tr>
              <a:tr h="336474">
                <a:tc>
                  <a:txBody>
                    <a:bodyPr/>
                    <a:lstStyle/>
                    <a:p>
                      <a:r>
                        <a:rPr lang="en-US" sz="1500" kern="1200" dirty="0">
                          <a:solidFill>
                            <a:schemeClr val="dk1"/>
                          </a:solidFill>
                          <a:effectLst/>
                          <a:latin typeface="+mn-lt"/>
                          <a:ea typeface="+mn-ea"/>
                          <a:cs typeface="+mn-cs"/>
                        </a:rPr>
                        <a:t>Emily McCormick, MPH, BSN, RNC-MNN, C-ONQS</a:t>
                      </a:r>
                    </a:p>
                  </a:txBody>
                  <a:tcPr/>
                </a:tc>
                <a:tc>
                  <a:txBody>
                    <a:bodyPr/>
                    <a:lstStyle/>
                    <a:p>
                      <a:r>
                        <a:rPr lang="en-US" sz="1500" kern="1200" dirty="0">
                          <a:solidFill>
                            <a:schemeClr val="dk1"/>
                          </a:solidFill>
                          <a:effectLst/>
                          <a:latin typeface="+mn-lt"/>
                          <a:ea typeface="+mn-ea"/>
                          <a:cs typeface="+mn-cs"/>
                        </a:rPr>
                        <a:t>Stanford University School of Medicine, CMQCC</a:t>
                      </a:r>
                    </a:p>
                  </a:txBody>
                  <a:tcPr/>
                </a:tc>
                <a:extLst>
                  <a:ext uri="{0D108BD9-81ED-4DB2-BD59-A6C34878D82A}">
                    <a16:rowId xmlns:a16="http://schemas.microsoft.com/office/drawing/2014/main" val="3227931624"/>
                  </a:ext>
                </a:extLst>
              </a:tr>
              <a:tr h="336474">
                <a:tc>
                  <a:txBody>
                    <a:bodyPr/>
                    <a:lstStyle/>
                    <a:p>
                      <a:r>
                        <a:rPr lang="en-US" sz="1500" kern="1200" dirty="0">
                          <a:solidFill>
                            <a:schemeClr val="dk1"/>
                          </a:solidFill>
                          <a:effectLst/>
                          <a:latin typeface="+mn-lt"/>
                          <a:ea typeface="+mn-ea"/>
                          <a:cs typeface="+mn-cs"/>
                        </a:rPr>
                        <a:t>Christine H. Morton, PhD</a:t>
                      </a:r>
                    </a:p>
                  </a:txBody>
                  <a:tcPr/>
                </a:tc>
                <a:tc>
                  <a:txBody>
                    <a:bodyPr/>
                    <a:lstStyle/>
                    <a:p>
                      <a:pPr algn="l"/>
                      <a:r>
                        <a:rPr lang="en-US" sz="1500" b="0" dirty="0"/>
                        <a:t>Stanford University School of Medicine, CMQCC</a:t>
                      </a:r>
                    </a:p>
                  </a:txBody>
                  <a:tcPr/>
                </a:tc>
                <a:extLst>
                  <a:ext uri="{0D108BD9-81ED-4DB2-BD59-A6C34878D82A}">
                    <a16:rowId xmlns:a16="http://schemas.microsoft.com/office/drawing/2014/main" val="3489957674"/>
                  </a:ext>
                </a:extLst>
              </a:tr>
              <a:tr h="335315">
                <a:tc>
                  <a:txBody>
                    <a:bodyPr/>
                    <a:lstStyle/>
                    <a:p>
                      <a:pPr algn="l"/>
                      <a:r>
                        <a:rPr lang="en-US" sz="1500" b="0" dirty="0"/>
                        <a:t>Diana Ramos, MD, MPH</a:t>
                      </a:r>
                    </a:p>
                  </a:txBody>
                  <a:tcPr/>
                </a:tc>
                <a:tc>
                  <a:txBody>
                    <a:bodyPr/>
                    <a:lstStyle/>
                    <a:p>
                      <a:r>
                        <a:rPr lang="en-US" sz="1500" kern="1200" dirty="0">
                          <a:solidFill>
                            <a:schemeClr val="dk1"/>
                          </a:solidFill>
                          <a:effectLst/>
                          <a:latin typeface="+mn-lt"/>
                          <a:ea typeface="+mn-ea"/>
                          <a:cs typeface="+mn-cs"/>
                        </a:rPr>
                        <a:t>California Department of Public Health Center for Health Communities</a:t>
                      </a:r>
                    </a:p>
                  </a:txBody>
                  <a:tcPr/>
                </a:tc>
                <a:extLst>
                  <a:ext uri="{0D108BD9-81ED-4DB2-BD59-A6C34878D82A}">
                    <a16:rowId xmlns:a16="http://schemas.microsoft.com/office/drawing/2014/main" val="2001382561"/>
                  </a:ext>
                </a:extLst>
              </a:tr>
              <a:tr h="336474">
                <a:tc>
                  <a:txBody>
                    <a:bodyPr/>
                    <a:lstStyle/>
                    <a:p>
                      <a:r>
                        <a:rPr lang="en-US" sz="1500" kern="1200" dirty="0">
                          <a:solidFill>
                            <a:schemeClr val="dk1"/>
                          </a:solidFill>
                          <a:effectLst/>
                          <a:latin typeface="+mn-lt"/>
                          <a:ea typeface="+mn-ea"/>
                          <a:cs typeface="+mn-cs"/>
                        </a:rPr>
                        <a:t>Dianne Redell</a:t>
                      </a:r>
                    </a:p>
                  </a:txBody>
                  <a:tcPr/>
                </a:tc>
                <a:tc>
                  <a:txBody>
                    <a:bodyPr/>
                    <a:lstStyle/>
                    <a:p>
                      <a:r>
                        <a:rPr lang="en-US" sz="1500" kern="1200" dirty="0">
                          <a:solidFill>
                            <a:schemeClr val="dk1"/>
                          </a:solidFill>
                          <a:effectLst/>
                          <a:latin typeface="+mn-lt"/>
                          <a:ea typeface="+mn-ea"/>
                          <a:cs typeface="+mn-cs"/>
                        </a:rPr>
                        <a:t>Providence St. Joseph Health, Orange</a:t>
                      </a:r>
                    </a:p>
                  </a:txBody>
                  <a:tcPr/>
                </a:tc>
                <a:extLst>
                  <a:ext uri="{0D108BD9-81ED-4DB2-BD59-A6C34878D82A}">
                    <a16:rowId xmlns:a16="http://schemas.microsoft.com/office/drawing/2014/main" val="2998917865"/>
                  </a:ext>
                </a:extLst>
              </a:tr>
              <a:tr h="336474">
                <a:tc>
                  <a:txBody>
                    <a:bodyPr/>
                    <a:lstStyle/>
                    <a:p>
                      <a:r>
                        <a:rPr lang="en-US" sz="1500" kern="1200" dirty="0">
                          <a:solidFill>
                            <a:schemeClr val="dk1"/>
                          </a:solidFill>
                          <a:effectLst/>
                          <a:latin typeface="+mn-lt"/>
                          <a:ea typeface="+mn-ea"/>
                          <a:cs typeface="+mn-cs"/>
                        </a:rPr>
                        <a:t>Leah Romine, RN</a:t>
                      </a:r>
                    </a:p>
                  </a:txBody>
                  <a:tcPr/>
                </a:tc>
                <a:tc>
                  <a:txBody>
                    <a:bodyPr/>
                    <a:lstStyle/>
                    <a:p>
                      <a:r>
                        <a:rPr lang="en-US" sz="1500" kern="1200" dirty="0">
                          <a:solidFill>
                            <a:schemeClr val="dk1"/>
                          </a:solidFill>
                          <a:effectLst/>
                          <a:latin typeface="+mn-lt"/>
                          <a:ea typeface="+mn-ea"/>
                          <a:cs typeface="+mn-cs"/>
                        </a:rPr>
                        <a:t>Torrance Memorial Medical Center</a:t>
                      </a:r>
                    </a:p>
                  </a:txBody>
                  <a:tcPr/>
                </a:tc>
                <a:extLst>
                  <a:ext uri="{0D108BD9-81ED-4DB2-BD59-A6C34878D82A}">
                    <a16:rowId xmlns:a16="http://schemas.microsoft.com/office/drawing/2014/main" val="586017935"/>
                  </a:ext>
                </a:extLst>
              </a:tr>
              <a:tr h="336474">
                <a:tc>
                  <a:txBody>
                    <a:bodyPr/>
                    <a:lstStyle/>
                    <a:p>
                      <a:r>
                        <a:rPr lang="en-US" sz="1500" kern="1200" dirty="0">
                          <a:solidFill>
                            <a:schemeClr val="dk1"/>
                          </a:solidFill>
                          <a:effectLst/>
                          <a:latin typeface="+mn-lt"/>
                          <a:ea typeface="+mn-ea"/>
                          <a:cs typeface="+mn-cs"/>
                        </a:rPr>
                        <a:t>Melissa G. Rosenstein, MD</a:t>
                      </a:r>
                    </a:p>
                  </a:txBody>
                  <a:tcPr/>
                </a:tc>
                <a:tc>
                  <a:txBody>
                    <a:bodyPr/>
                    <a:lstStyle/>
                    <a:p>
                      <a:r>
                        <a:rPr lang="en-US" sz="1500" kern="1200" dirty="0">
                          <a:solidFill>
                            <a:schemeClr val="dk1"/>
                          </a:solidFill>
                          <a:effectLst/>
                          <a:latin typeface="+mn-lt"/>
                          <a:ea typeface="+mn-ea"/>
                          <a:cs typeface="+mn-cs"/>
                        </a:rPr>
                        <a:t>University of California San Francisco</a:t>
                      </a:r>
                    </a:p>
                  </a:txBody>
                  <a:tcPr/>
                </a:tc>
                <a:extLst>
                  <a:ext uri="{0D108BD9-81ED-4DB2-BD59-A6C34878D82A}">
                    <a16:rowId xmlns:a16="http://schemas.microsoft.com/office/drawing/2014/main" val="4103087769"/>
                  </a:ext>
                </a:extLst>
              </a:tr>
              <a:tr h="336474">
                <a:tc>
                  <a:txBody>
                    <a:bodyPr/>
                    <a:lstStyle/>
                    <a:p>
                      <a:r>
                        <a:rPr lang="en-US" sz="1500" kern="1200" dirty="0">
                          <a:solidFill>
                            <a:schemeClr val="dk1"/>
                          </a:solidFill>
                          <a:effectLst/>
                          <a:latin typeface="+mn-lt"/>
                          <a:ea typeface="+mn-ea"/>
                          <a:cs typeface="+mn-cs"/>
                        </a:rPr>
                        <a:t>Angelyn Thomas, MD</a:t>
                      </a:r>
                    </a:p>
                  </a:txBody>
                  <a:tcPr/>
                </a:tc>
                <a:tc>
                  <a:txBody>
                    <a:bodyPr/>
                    <a:lstStyle/>
                    <a:p>
                      <a:r>
                        <a:rPr lang="en-US" sz="1500" kern="1200" dirty="0">
                          <a:solidFill>
                            <a:schemeClr val="dk1"/>
                          </a:solidFill>
                          <a:effectLst/>
                          <a:latin typeface="+mn-lt"/>
                          <a:ea typeface="+mn-ea"/>
                          <a:cs typeface="+mn-cs"/>
                        </a:rPr>
                        <a:t>Sutter Alta Bates Medical Center</a:t>
                      </a:r>
                    </a:p>
                  </a:txBody>
                  <a:tcPr/>
                </a:tc>
                <a:extLst>
                  <a:ext uri="{0D108BD9-81ED-4DB2-BD59-A6C34878D82A}">
                    <a16:rowId xmlns:a16="http://schemas.microsoft.com/office/drawing/2014/main" val="364363611"/>
                  </a:ext>
                </a:extLst>
              </a:tr>
              <a:tr h="336474">
                <a:tc>
                  <a:txBody>
                    <a:bodyPr/>
                    <a:lstStyle/>
                    <a:p>
                      <a:r>
                        <a:rPr lang="en-US" sz="1500" kern="1200" dirty="0">
                          <a:solidFill>
                            <a:schemeClr val="dk1"/>
                          </a:solidFill>
                          <a:effectLst/>
                          <a:latin typeface="+mn-lt"/>
                          <a:ea typeface="+mn-ea"/>
                          <a:cs typeface="+mn-cs"/>
                        </a:rPr>
                        <a:t>Tammy Turner, RN</a:t>
                      </a:r>
                    </a:p>
                  </a:txBody>
                  <a:tcPr/>
                </a:tc>
                <a:tc>
                  <a:txBody>
                    <a:bodyPr/>
                    <a:lstStyle/>
                    <a:p>
                      <a:r>
                        <a:rPr lang="en-US" sz="1500" kern="1200" dirty="0">
                          <a:solidFill>
                            <a:schemeClr val="dk1"/>
                          </a:solidFill>
                          <a:effectLst/>
                          <a:latin typeface="+mn-lt"/>
                          <a:ea typeface="+mn-ea"/>
                          <a:cs typeface="+mn-cs"/>
                        </a:rPr>
                        <a:t>Martin Luther King Jr. Community Hospital</a:t>
                      </a:r>
                    </a:p>
                  </a:txBody>
                  <a:tcPr/>
                </a:tc>
                <a:extLst>
                  <a:ext uri="{0D108BD9-81ED-4DB2-BD59-A6C34878D82A}">
                    <a16:rowId xmlns:a16="http://schemas.microsoft.com/office/drawing/2014/main" val="799043924"/>
                  </a:ext>
                </a:extLst>
              </a:tr>
              <a:tr h="336474">
                <a:tc>
                  <a:txBody>
                    <a:bodyPr/>
                    <a:lstStyle/>
                    <a:p>
                      <a:r>
                        <a:rPr lang="en-US" sz="1500" kern="1200" dirty="0">
                          <a:solidFill>
                            <a:schemeClr val="dk1"/>
                          </a:solidFill>
                          <a:effectLst/>
                          <a:latin typeface="+mn-lt"/>
                          <a:ea typeface="+mn-ea"/>
                          <a:cs typeface="+mn-cs"/>
                        </a:rPr>
                        <a:t>Kristen Terlizzi</a:t>
                      </a:r>
                    </a:p>
                  </a:txBody>
                  <a:tcPr/>
                </a:tc>
                <a:tc>
                  <a:txBody>
                    <a:bodyPr/>
                    <a:lstStyle/>
                    <a:p>
                      <a:r>
                        <a:rPr lang="en-US" sz="1500" kern="1200" dirty="0">
                          <a:solidFill>
                            <a:schemeClr val="dk1"/>
                          </a:solidFill>
                          <a:effectLst/>
                          <a:latin typeface="+mn-lt"/>
                          <a:ea typeface="+mn-ea"/>
                          <a:cs typeface="+mn-cs"/>
                        </a:rPr>
                        <a:t>National </a:t>
                      </a:r>
                      <a:r>
                        <a:rPr lang="en-US" sz="1500" kern="1200" dirty="0" err="1">
                          <a:solidFill>
                            <a:schemeClr val="dk1"/>
                          </a:solidFill>
                          <a:effectLst/>
                          <a:latin typeface="+mn-lt"/>
                          <a:ea typeface="+mn-ea"/>
                          <a:cs typeface="+mn-cs"/>
                        </a:rPr>
                        <a:t>Accreta</a:t>
                      </a:r>
                      <a:r>
                        <a:rPr lang="en-US" sz="1500" kern="1200" dirty="0">
                          <a:solidFill>
                            <a:schemeClr val="dk1"/>
                          </a:solidFill>
                          <a:effectLst/>
                          <a:latin typeface="+mn-lt"/>
                          <a:ea typeface="+mn-ea"/>
                          <a:cs typeface="+mn-cs"/>
                        </a:rPr>
                        <a:t> Foundation</a:t>
                      </a:r>
                    </a:p>
                  </a:txBody>
                  <a:tcPr/>
                </a:tc>
                <a:extLst>
                  <a:ext uri="{0D108BD9-81ED-4DB2-BD59-A6C34878D82A}">
                    <a16:rowId xmlns:a16="http://schemas.microsoft.com/office/drawing/2014/main" val="1410677967"/>
                  </a:ext>
                </a:extLst>
              </a:tr>
              <a:tr h="336474">
                <a:tc>
                  <a:txBody>
                    <a:bodyPr/>
                    <a:lstStyle/>
                    <a:p>
                      <a:r>
                        <a:rPr lang="en-US" sz="1500" kern="1200" dirty="0">
                          <a:solidFill>
                            <a:schemeClr val="dk1"/>
                          </a:solidFill>
                          <a:effectLst/>
                          <a:latin typeface="+mn-lt"/>
                          <a:ea typeface="+mn-ea"/>
                          <a:cs typeface="+mn-cs"/>
                        </a:rPr>
                        <a:t>Jamie Vincent, RNC-OB, C-EFM</a:t>
                      </a:r>
                    </a:p>
                  </a:txBody>
                  <a:tcPr/>
                </a:tc>
                <a:tc>
                  <a:txBody>
                    <a:bodyPr/>
                    <a:lstStyle/>
                    <a:p>
                      <a:r>
                        <a:rPr lang="en-US" sz="1500" kern="1200" dirty="0">
                          <a:solidFill>
                            <a:schemeClr val="dk1"/>
                          </a:solidFill>
                          <a:effectLst/>
                          <a:latin typeface="+mn-lt"/>
                          <a:ea typeface="+mn-ea"/>
                          <a:cs typeface="+mn-cs"/>
                        </a:rPr>
                        <a:t>John Muir Medical Center</a:t>
                      </a:r>
                    </a:p>
                  </a:txBody>
                  <a:tcPr/>
                </a:tc>
                <a:extLst>
                  <a:ext uri="{0D108BD9-81ED-4DB2-BD59-A6C34878D82A}">
                    <a16:rowId xmlns:a16="http://schemas.microsoft.com/office/drawing/2014/main" val="1657756834"/>
                  </a:ext>
                </a:extLst>
              </a:tr>
            </a:tbl>
          </a:graphicData>
        </a:graphic>
      </p:graphicFrame>
    </p:spTree>
    <p:extLst>
      <p:ext uri="{BB962C8B-B14F-4D97-AF65-F5344CB8AC3E}">
        <p14:creationId xmlns:p14="http://schemas.microsoft.com/office/powerpoint/2010/main" val="6731073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72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9CC2A-FBCD-454C-B55A-54C16DD873BA}"/>
              </a:ext>
            </a:extLst>
          </p:cNvPr>
          <p:cNvSpPr>
            <a:spLocks noGrp="1"/>
          </p:cNvSpPr>
          <p:nvPr>
            <p:ph type="title"/>
          </p:nvPr>
        </p:nvSpPr>
        <p:spPr/>
        <p:txBody>
          <a:bodyPr>
            <a:normAutofit/>
          </a:bodyPr>
          <a:lstStyle/>
          <a:p>
            <a:r>
              <a:rPr lang="en-US" dirty="0">
                <a:solidFill>
                  <a:schemeClr val="tx1"/>
                </a:solidFill>
                <a:latin typeface="+mj-lt"/>
              </a:rPr>
              <a:t>Obstetric Hemorrhage in the U.S. and California</a:t>
            </a:r>
          </a:p>
        </p:txBody>
      </p:sp>
      <p:sp>
        <p:nvSpPr>
          <p:cNvPr id="4" name="Content Placeholder 3">
            <a:extLst>
              <a:ext uri="{FF2B5EF4-FFF2-40B4-BE49-F238E27FC236}">
                <a16:creationId xmlns:a16="http://schemas.microsoft.com/office/drawing/2014/main" id="{C9E2D65E-FB32-FA46-8BFF-1AEF03494E83}"/>
              </a:ext>
            </a:extLst>
          </p:cNvPr>
          <p:cNvSpPr>
            <a:spLocks noGrp="1"/>
          </p:cNvSpPr>
          <p:nvPr>
            <p:ph idx="1"/>
          </p:nvPr>
        </p:nvSpPr>
        <p:spPr>
          <a:xfrm>
            <a:off x="7000977" y="538213"/>
            <a:ext cx="4911300" cy="4193628"/>
          </a:xfrm>
        </p:spPr>
        <p:txBody>
          <a:bodyPr/>
          <a:lstStyle/>
          <a:p>
            <a:pPr marL="0" indent="0">
              <a:buNone/>
            </a:pPr>
            <a:endParaRPr lang="en-US" dirty="0"/>
          </a:p>
        </p:txBody>
      </p:sp>
      <p:pic>
        <p:nvPicPr>
          <p:cNvPr id="7" name="Picture 6" descr="A picture containing person&#10;&#10;Description automatically generated">
            <a:extLst>
              <a:ext uri="{FF2B5EF4-FFF2-40B4-BE49-F238E27FC236}">
                <a16:creationId xmlns:a16="http://schemas.microsoft.com/office/drawing/2014/main" id="{746562DD-23CD-4304-A952-65973ECF80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7554" y="533400"/>
            <a:ext cx="6607175" cy="2774950"/>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5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94D2-7FE3-604E-ADC6-F0AD0E13D489}"/>
              </a:ext>
            </a:extLst>
          </p:cNvPr>
          <p:cNvSpPr>
            <a:spLocks noGrp="1"/>
          </p:cNvSpPr>
          <p:nvPr>
            <p:ph type="title"/>
          </p:nvPr>
        </p:nvSpPr>
        <p:spPr>
          <a:xfrm>
            <a:off x="609600" y="613517"/>
            <a:ext cx="10363200" cy="914400"/>
          </a:xfrm>
        </p:spPr>
        <p:txBody>
          <a:bodyPr>
            <a:noAutofit/>
          </a:bodyPr>
          <a:lstStyle/>
          <a:p>
            <a:r>
              <a:rPr lang="en-US" dirty="0"/>
              <a:t>Postpartum Hemorrhage Rates in the U.S., 1993-2014 (CDC data)</a:t>
            </a:r>
          </a:p>
        </p:txBody>
      </p:sp>
      <p:pic>
        <p:nvPicPr>
          <p:cNvPr id="5" name="Content Placeholder 4">
            <a:extLst>
              <a:ext uri="{FF2B5EF4-FFF2-40B4-BE49-F238E27FC236}">
                <a16:creationId xmlns:a16="http://schemas.microsoft.com/office/drawing/2014/main" id="{65EF92C5-C21E-D04B-92CE-D00B8313642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432474" y="1527917"/>
            <a:ext cx="8291945" cy="5174054"/>
          </a:xfrm>
        </p:spPr>
      </p:pic>
      <p:sp>
        <p:nvSpPr>
          <p:cNvPr id="4" name="TextBox 3">
            <a:extLst>
              <a:ext uri="{FF2B5EF4-FFF2-40B4-BE49-F238E27FC236}">
                <a16:creationId xmlns:a16="http://schemas.microsoft.com/office/drawing/2014/main" id="{C78478E2-2D85-1E4D-AA76-CAFB8F242FDE}"/>
              </a:ext>
            </a:extLst>
          </p:cNvPr>
          <p:cNvSpPr txBox="1"/>
          <p:nvPr/>
        </p:nvSpPr>
        <p:spPr>
          <a:xfrm>
            <a:off x="2041551" y="6548082"/>
            <a:ext cx="7499297" cy="307777"/>
          </a:xfrm>
          <a:prstGeom prst="rect">
            <a:avLst/>
          </a:prstGeom>
          <a:noFill/>
        </p:spPr>
        <p:txBody>
          <a:bodyPr wrap="none" rtlCol="0">
            <a:spAutoFit/>
          </a:bodyPr>
          <a:lstStyle/>
          <a:p>
            <a:r>
              <a:rPr lang="en-US" sz="1400" dirty="0"/>
              <a:t>CDC: https://www.cdc.gov/reproductivehealth/maternalinfanthealth/severematernalmorbidity.html</a:t>
            </a:r>
          </a:p>
        </p:txBody>
      </p:sp>
    </p:spTree>
    <p:extLst>
      <p:ext uri="{BB962C8B-B14F-4D97-AF65-F5344CB8AC3E}">
        <p14:creationId xmlns:p14="http://schemas.microsoft.com/office/powerpoint/2010/main" val="1518145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MQCC 3_31" val="iKHQlMwU"/>
  <p:tag name="ARTICULATE_PROJECT_CHECK" val="0"/>
  <p:tag name="TAG_BACKING_FORM_KEY" val="2427124-c:\users\janet\desktop\the power of active labor.module 3.hudls.2018.pptx"/>
  <p:tag name="ARTICULATE_PRESENTER_VERSION" val="8"/>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MQCC 3_31">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QCC Master Slide Set 2019_Widescreen" id="{459821F3-B5C0-5D49-952F-7B7A3DFD1695}" vid="{025AA908-4BE4-DE40-B346-A1F8EF35DBA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CMQCC 3_31</Template>
  <TotalTime>7458</TotalTime>
  <Words>22227</Words>
  <Application>Microsoft Macintosh PowerPoint</Application>
  <PresentationFormat>Widescreen</PresentationFormat>
  <Paragraphs>1067</Paragraphs>
  <Slides>70</Slides>
  <Notes>61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0" baseType="lpstr">
      <vt:lpstr>Arial</vt:lpstr>
      <vt:lpstr>Calibri</vt:lpstr>
      <vt:lpstr>Euphemia UCAS</vt:lpstr>
      <vt:lpstr>Roboto</vt:lpstr>
      <vt:lpstr>System Font Regular</vt:lpstr>
      <vt:lpstr>Trebuchet MS</vt:lpstr>
      <vt:lpstr>Webdings</vt:lpstr>
      <vt:lpstr>Wingdings</vt:lpstr>
      <vt:lpstr>CMQCC 3_31</vt:lpstr>
      <vt:lpstr>PowerPoint.Show.8</vt:lpstr>
      <vt:lpstr>Improving Health Care  Response to Obstetric Hemorrhage V3.0 </vt:lpstr>
      <vt:lpstr>Terminology Throughout the Presentation</vt:lpstr>
      <vt:lpstr>Learning Objectives </vt:lpstr>
      <vt:lpstr>Introduction  Elliott Main, MD Stanford University School of Medicine CMQCC Medical Director</vt:lpstr>
      <vt:lpstr>Maternal Mortality Ratios in U.S. and California, 1999-2016</vt:lpstr>
      <vt:lpstr>CMQCC Obstetric Hemorrhage Task Force Chairs</vt:lpstr>
      <vt:lpstr>CMQCC HDP Task Force Members   </vt:lpstr>
      <vt:lpstr>Obstetric Hemorrhage in the U.S. and California</vt:lpstr>
      <vt:lpstr>Postpartum Hemorrhage Rates in the U.S., 1993-2014 (CDC data)</vt:lpstr>
      <vt:lpstr>Pregnancy-Related Deaths by Cause, California  2011-2019 (N=549)</vt:lpstr>
      <vt:lpstr>Underlying Causes of Death from Obstetric Hemorrhage, CA-PAMR 2002-07, N=33</vt:lpstr>
      <vt:lpstr>Health Care Provider Factors Contributing to Pregnancy-Related Deaths from Obstetric Hemorrhage, CA-PAMR, 2002-07, N=33 Cases</vt:lpstr>
      <vt:lpstr>Impact of Racism on Maternal Health, Healthcare, and Outcomes</vt:lpstr>
      <vt:lpstr>Reducing Racial Disparities in Outcomes</vt:lpstr>
      <vt:lpstr>Introducing the Toolkit</vt:lpstr>
      <vt:lpstr>Summary of  Changes in this Edition </vt:lpstr>
      <vt:lpstr>NEW Sections in this Edition </vt:lpstr>
      <vt:lpstr>4 Rs: Components of Quality Improvement* </vt:lpstr>
      <vt:lpstr>Readiness</vt:lpstr>
      <vt:lpstr>Implementation is not a ‘one-size fits all’ endeavor</vt:lpstr>
      <vt:lpstr>The Joint Commission Standards for Maternal Safety These can function as a bundle checklist to guide this toolkit’s implementation </vt:lpstr>
      <vt:lpstr>Ongoing Risk Factor Assessment</vt:lpstr>
      <vt:lpstr>PowerPoint Presentation</vt:lpstr>
      <vt:lpstr>PowerPoint Presentation</vt:lpstr>
      <vt:lpstr>What resources to mobilize based on risk?</vt:lpstr>
      <vt:lpstr>  Jennifer McNulty, MD MemorialCare™  Miller Children’s and Women’s Hospital Long Beach</vt:lpstr>
      <vt:lpstr>Prenatal Considerations</vt:lpstr>
      <vt:lpstr>Management of Iron Deficiency Anemia</vt:lpstr>
      <vt:lpstr>Inherited Bleeding Disorders in Pregnancy</vt:lpstr>
      <vt:lpstr>Planning for Patients Who May Decline Blood and Blood Products</vt:lpstr>
      <vt:lpstr>Placenta Accreta Spectrum (PAS)</vt:lpstr>
      <vt:lpstr>Hemorrhage Cart</vt:lpstr>
      <vt:lpstr>Simulation and Drills</vt:lpstr>
      <vt:lpstr>Implicit Bias Training</vt:lpstr>
      <vt:lpstr>  David Lagrew, MD Providence St. Joseph Health</vt:lpstr>
      <vt:lpstr>Electronic Health Record (EHR) to Improve Hemorrhage Management</vt:lpstr>
      <vt:lpstr>Hemorrhage Preparedness Considerations for Small and Low-Resource Hospitals</vt:lpstr>
      <vt:lpstr>Recognition</vt:lpstr>
      <vt:lpstr>PowerPoint Presentation</vt:lpstr>
      <vt:lpstr>Active Management of Third Stage Labor (AMTSL) </vt:lpstr>
      <vt:lpstr>Clinical Triggers</vt:lpstr>
      <vt:lpstr>Terms and Techniques of Describing Blood Loss</vt:lpstr>
      <vt:lpstr>Rationale for Routine Quantification of Blood Loss </vt:lpstr>
      <vt:lpstr>PowerPoint Presentation</vt:lpstr>
      <vt:lpstr>Evaluation Checklist for Cause - OB Hemorrhage</vt:lpstr>
      <vt:lpstr>PowerPoint Presentation</vt:lpstr>
      <vt:lpstr>Concealed Hemorrhage Always consider differential diagnosis</vt:lpstr>
      <vt:lpstr>Response</vt:lpstr>
      <vt:lpstr>Rapid Response Team (RRT) and Emergency Activations</vt:lpstr>
      <vt:lpstr>Medications for Prevention and Treatment of PPH</vt:lpstr>
      <vt:lpstr>There are no Clear Recommendations for Oxytocin Dosing Regimens</vt:lpstr>
      <vt:lpstr>Blood Product Replacement</vt:lpstr>
      <vt:lpstr>Emergency release and MTP should be in place</vt:lpstr>
      <vt:lpstr>PowerPoint Presentation</vt:lpstr>
      <vt:lpstr>Uterine Balloon Tamponade</vt:lpstr>
      <vt:lpstr>PowerPoint Presentation</vt:lpstr>
      <vt:lpstr>Compression Sutures</vt:lpstr>
      <vt:lpstr>PowerPoint Presentation</vt:lpstr>
      <vt:lpstr>  Christa Sakowski, RN, MSN CMQCC Clinical Lead</vt:lpstr>
      <vt:lpstr>Communicating with Patients After an Obstetric Hemorrhage</vt:lpstr>
      <vt:lpstr>PowerPoint Presentation</vt:lpstr>
      <vt:lpstr>Secondary PPH - 24 hours to 12 weeks Postpartum</vt:lpstr>
      <vt:lpstr>Reporting</vt:lpstr>
      <vt:lpstr>Debriefs and Case Reviews</vt:lpstr>
      <vt:lpstr>Outcome Measures</vt:lpstr>
      <vt:lpstr>Process Measures</vt:lpstr>
      <vt:lpstr>For Maternal Data Center Hospitals: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Health Care Response  Obstetric Hemorrhage V3.0 2021</dc:title>
  <dc:creator>Valerie Cape</dc:creator>
  <cp:lastModifiedBy>Kathryn Andrews</cp:lastModifiedBy>
  <cp:revision>196</cp:revision>
  <cp:lastPrinted>2019-04-09T21:08:18Z</cp:lastPrinted>
  <dcterms:created xsi:type="dcterms:W3CDTF">2021-08-18T23:11:45Z</dcterms:created>
  <dcterms:modified xsi:type="dcterms:W3CDTF">2022-04-16T22:07:05Z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Small CMQCC Slide Master 5_2_17 (5)</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AE0C6551-6164-4CC8-8327-3E8ABECF1A30</vt:lpwstr>
  </property>
  <property fmtid="{D5CDD505-2E9C-101B-9397-08002B2CF9AE}" pid="6" name="ArticulateProjectFull">
    <vt:lpwstr>C:\Users\Janet\Desktop\Peanut Balls and Labor Support.Module 5.HUDLS.2018.ppta</vt:lpwstr>
  </property>
</Properties>
</file>